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4" r:id="rId13"/>
    <p:sldId id="264" r:id="rId14"/>
    <p:sldId id="265" r:id="rId15"/>
    <p:sldId id="275" r:id="rId16"/>
    <p:sldId id="266" r:id="rId17"/>
    <p:sldId id="267" r:id="rId18"/>
    <p:sldId id="272" r:id="rId19"/>
    <p:sldId id="276" r:id="rId20"/>
    <p:sldId id="277" r:id="rId21"/>
    <p:sldId id="273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y1zL45tdgieZisZwd/NEA==" hashData="W05fhXK95+W5Mef5GW27jl/kkime6z+H0SQ6t1a4gkP6iqi/RGmcI5gvuvXfdRRarEnqGskiySFNEIUH9E1m6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270" autoAdjust="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8-09T03:51:58.9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7565 9471 0,'103'-20'109,"-62"20"-109,21 0 16,21 0 0,-22 0-16,21 0 15,1 0 16,-1 0-15,1 0 0,-1 0-1,-20 0 1,-21 0 0,-21 0 15,1 0-16,40 0 1,-40 0-16,21 0 16,19 0-1,0 0 1,43 0 0,-22 0-1,-61 0 1,-1 0 31,1 0-16,20 0-15,0 0-1,-20 0-15,-1 0 16,1 0-1,0 0 1,-1 0 0,21 0-1,-20 0 1,20 0 0,-21 20-1,1-20 1,0 0 31,0 0-32,-1 0 1,0 0 15,1 0-15,0 0-1,19 0 1,2 0 0,-1 0-1,21 21 1,20-21 0,42 0-1,-42 0 1,-41 0-1,-20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8-09T03:52:01.1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7541 9798 0,'20'0'110,"42"0"-95,-21 0-15,42 0 16,-22 0-16,84 0 16,-63 0-1,103 0 1,-123 0-1,-42 0 1,21 0 0,-20 0-1,40 0 17,22 0-17,19 0 1,1 0-1,-40 0 1,-2 0 0,-40 0 31,-1 0-47,42 0 15,0 0 1,20 0-1,-20 0 1,-42 0 0,22 0-1,-1 0 17,21 0-17,41 0 1,-63 0-16,43 0 15,-1 0 1,-40 0 0,-1 0-1,-21 0 79,1 0 15,0 0-93,-1 0 15,0 0-15,104 0 0,0 0-1,-104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8-09T03:52:03.5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7565 10021 0,'21'0'78,"-1"0"-62,22 0-16,-1 0 15,164 0 1,63 0 0,0 0-1,-83 0 1,-83 0-1,-60 0 1,-21 0 47,-1 0-63,21 0 15,-20 0 1,41 0-1,-21 0 1,0 0 0,0 0 31,-20 0-32,20 0-15,20 0 16,63 0-1,-21 0 1,-21 0 0,-61 0-1,20 0 63,-21 0-78,1 0 16,0 0 0,20 0-1,-20 0 95,-1 0-95,1 0-15,20 0 16,0 0 156,-20 0-47,-1 0-125,1 0 15,0 0 32,-1 0-31,0 0 78,1 0-94,0 0 234,0 0-234,-1 0 94,0 0-32,1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16F1C-6D9F-4262-A1E4-7196CFCF4E02}"/>
              </a:ext>
            </a:extLst>
          </p:cNvPr>
          <p:cNvSpPr txBox="1"/>
          <p:nvPr userDrawn="1"/>
        </p:nvSpPr>
        <p:spPr>
          <a:xfrm>
            <a:off x="11911626" y="5068244"/>
            <a:ext cx="183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名副其实举世无双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10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82A49-B489-4A94-86D3-B191B0D7E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800" dirty="0">
                <a:solidFill>
                  <a:schemeClr val="accent1">
                    <a:lumMod val="75000"/>
                  </a:schemeClr>
                </a:solidFill>
              </a:rPr>
              <a:t>三级网络技术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214B9-F18D-4A49-B2D8-565B1D95B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套用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模版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速解第二综合大题</a:t>
            </a:r>
          </a:p>
        </p:txBody>
      </p:sp>
    </p:spTree>
    <p:extLst>
      <p:ext uri="{BB962C8B-B14F-4D97-AF65-F5344CB8AC3E}">
        <p14:creationId xmlns:p14="http://schemas.microsoft.com/office/powerpoint/2010/main" val="29639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13</a:t>
            </a:r>
            <a:r>
              <a:rPr lang="en-US" altLang="zh-CN" sz="3600" dirty="0"/>
              <a:t>.</a:t>
            </a:r>
            <a:r>
              <a:rPr lang="zh-CN" altLang="en-US" sz="3200" dirty="0"/>
              <a:t>配置默认网关</a:t>
            </a:r>
            <a:r>
              <a:rPr lang="en-US" altLang="zh-CN" sz="3200" dirty="0"/>
              <a:t>(</a:t>
            </a:r>
            <a:r>
              <a:rPr lang="zh-CN" altLang="en-US" sz="3200" dirty="0"/>
              <a:t>缺省网关</a:t>
            </a:r>
            <a:r>
              <a:rPr lang="en-US" altLang="zh-CN" sz="3200" dirty="0"/>
              <a:t>)</a:t>
            </a:r>
            <a:endParaRPr lang="en-US" altLang="zh-CN" sz="2800" u="sng" dirty="0">
              <a:solidFill>
                <a:srgbClr val="FFC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174080" y="1685312"/>
            <a:ext cx="5147428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default-router &lt;</a:t>
            </a:r>
            <a:r>
              <a:rPr lang="zh-CN" altLang="en-US" sz="2800" u="sng" dirty="0"/>
              <a:t>缺省网关地址</a:t>
            </a:r>
            <a:r>
              <a:rPr lang="en-US" altLang="zh-CN" sz="2800" dirty="0"/>
              <a:t>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238896" y="2237446"/>
            <a:ext cx="966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</a:t>
            </a:r>
            <a:endParaRPr lang="en-US" altLang="zh-CN" sz="2800" dirty="0"/>
          </a:p>
          <a:p>
            <a:r>
              <a:rPr lang="en-US" altLang="zh-CN" sz="2000" dirty="0"/>
              <a:t>Router-R1(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-config) #default-router </a:t>
            </a:r>
            <a:r>
              <a:rPr lang="en-US" altLang="zh-CN" sz="2000" u="sng" dirty="0"/>
              <a:t>121.193.130.1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74080" y="3401127"/>
            <a:ext cx="1131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14. </a:t>
            </a:r>
            <a:r>
              <a:rPr lang="zh-CN" altLang="en-US" sz="3200" dirty="0"/>
              <a:t>配置域名服务器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en-US" altLang="zh-CN" sz="2800" u="sng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238897" y="4115551"/>
            <a:ext cx="632679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dns</a:t>
            </a:r>
            <a:r>
              <a:rPr lang="en-US" altLang="zh-CN" sz="2800" dirty="0"/>
              <a:t>-server address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/>
              <a:t>&lt;</a:t>
            </a:r>
            <a:r>
              <a:rPr lang="zh-CN" altLang="en-US" sz="2800" u="sng" dirty="0"/>
              <a:t>主地址</a:t>
            </a:r>
            <a:r>
              <a:rPr lang="en-US" altLang="zh-CN" sz="2800" dirty="0"/>
              <a:t>&gt; &lt;</a:t>
            </a:r>
            <a:r>
              <a:rPr lang="zh-CN" altLang="en-US" sz="2800" u="sng" dirty="0"/>
              <a:t>辅地址</a:t>
            </a:r>
            <a:r>
              <a:rPr lang="en-US" altLang="zh-CN" sz="2800" dirty="0"/>
              <a:t>&gt;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25A2DC-62E7-4CCF-A3EA-DDEA7FD3757C}"/>
              </a:ext>
            </a:extLst>
          </p:cNvPr>
          <p:cNvSpPr txBox="1"/>
          <p:nvPr/>
        </p:nvSpPr>
        <p:spPr>
          <a:xfrm>
            <a:off x="238896" y="4929941"/>
            <a:ext cx="117486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endParaRPr lang="en-US" altLang="zh-CN" sz="2800" dirty="0"/>
          </a:p>
          <a:p>
            <a:r>
              <a:rPr lang="en-US" altLang="zh-CN" sz="2000" dirty="0"/>
              <a:t>Router-R1(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-config) # </a:t>
            </a:r>
            <a:r>
              <a:rPr lang="en-US" altLang="zh-CN" sz="2000" dirty="0" err="1"/>
              <a:t>dns</a:t>
            </a:r>
            <a:r>
              <a:rPr lang="en-US" altLang="zh-CN" sz="2000" dirty="0"/>
              <a:t>-server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address </a:t>
            </a:r>
            <a:r>
              <a:rPr lang="en-US" altLang="zh-CN" sz="2000" u="sng" dirty="0"/>
              <a:t>121.193.129.27</a:t>
            </a:r>
            <a:r>
              <a:rPr lang="en-US" altLang="zh-CN" sz="2000" dirty="0"/>
              <a:t> </a:t>
            </a:r>
            <a:r>
              <a:rPr lang="en-US" altLang="zh-CN" sz="2000" u="sng" dirty="0"/>
              <a:t>121.193.129.26</a:t>
            </a:r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E5150-FA67-4D90-83CD-DB1D500E1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r="1396"/>
          <a:stretch/>
        </p:blipFill>
        <p:spPr>
          <a:xfrm>
            <a:off x="7675851" y="908687"/>
            <a:ext cx="3266970" cy="30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40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9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15</a:t>
            </a:r>
            <a:r>
              <a:rPr lang="en-US" altLang="zh-CN" sz="3600" dirty="0"/>
              <a:t>.</a:t>
            </a:r>
            <a:r>
              <a:rPr lang="zh-CN" altLang="en-US" sz="3600" dirty="0"/>
              <a:t>打开端口</a:t>
            </a:r>
            <a:endParaRPr lang="en-US" altLang="zh-CN" sz="2800" u="sng" dirty="0">
              <a:solidFill>
                <a:srgbClr val="FFC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676356" y="1692033"/>
            <a:ext cx="2234269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u="sng" dirty="0"/>
              <a:t>no shutdown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238896" y="2237446"/>
            <a:ext cx="966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</a:t>
            </a:r>
            <a:endParaRPr lang="en-US" altLang="zh-CN" sz="2800" dirty="0"/>
          </a:p>
          <a:p>
            <a:r>
              <a:rPr lang="en-US" altLang="zh-CN" sz="2000" dirty="0"/>
              <a:t>Router-R3(config-if) #</a:t>
            </a:r>
            <a:r>
              <a:rPr lang="en-US" altLang="zh-CN" sz="2000" u="sng" dirty="0"/>
              <a:t>no shutdown</a:t>
            </a:r>
            <a:r>
              <a:rPr lang="en-US" altLang="zh-CN" sz="2000" dirty="0"/>
              <a:t>(</a:t>
            </a:r>
            <a:r>
              <a:rPr lang="zh-CN" altLang="en-US" sz="2000" dirty="0"/>
              <a:t>打开端口</a:t>
            </a:r>
            <a:r>
              <a:rPr lang="en-US" altLang="zh-CN" sz="2000" dirty="0"/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74080" y="3386379"/>
            <a:ext cx="661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16. </a:t>
            </a:r>
            <a:r>
              <a:rPr lang="zh-CN" altLang="en-US" sz="3200" dirty="0"/>
              <a:t>配置异步串行接口</a:t>
            </a:r>
            <a:r>
              <a:rPr lang="en-US" altLang="zh-CN" sz="2400" dirty="0"/>
              <a:t>(</a:t>
            </a:r>
            <a:r>
              <a:rPr lang="zh-CN" altLang="en-US" sz="2400" dirty="0"/>
              <a:t>仅第</a:t>
            </a:r>
            <a:r>
              <a:rPr lang="en-US" altLang="zh-CN" sz="2000" dirty="0"/>
              <a:t>7</a:t>
            </a:r>
            <a:r>
              <a:rPr lang="zh-CN" altLang="en-US" sz="2400" dirty="0"/>
              <a:t>套出现</a:t>
            </a:r>
            <a:r>
              <a:rPr lang="en-US" altLang="zh-CN" sz="2400" dirty="0"/>
              <a:t>)</a:t>
            </a:r>
            <a:endParaRPr lang="en-US" altLang="zh-CN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238897" y="4115551"/>
            <a:ext cx="613614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async default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address&lt;</a:t>
            </a:r>
            <a:r>
              <a:rPr lang="zh-CN" altLang="en-US" sz="2800" u="sng" dirty="0"/>
              <a:t>接口地址</a:t>
            </a:r>
            <a:r>
              <a:rPr lang="en-US" altLang="zh-CN" sz="2800" dirty="0"/>
              <a:t>&gt;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25A2DC-62E7-4CCF-A3EA-DDEA7FD3757C}"/>
              </a:ext>
            </a:extLst>
          </p:cNvPr>
          <p:cNvSpPr txBox="1"/>
          <p:nvPr/>
        </p:nvSpPr>
        <p:spPr>
          <a:xfrm>
            <a:off x="238896" y="4768420"/>
            <a:ext cx="8325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endParaRPr lang="en-US" altLang="zh-CN" sz="2800" dirty="0"/>
          </a:p>
          <a:p>
            <a:r>
              <a:rPr lang="en-US" altLang="zh-CN" sz="2000" dirty="0"/>
              <a:t>Router(config-if) async </a:t>
            </a:r>
            <a:r>
              <a:rPr lang="en-US" altLang="zh-CN" sz="2000" u="sng" dirty="0"/>
              <a:t>default </a:t>
            </a:r>
            <a:r>
              <a:rPr lang="en-US" altLang="zh-CN" sz="2000" u="sng" dirty="0" err="1"/>
              <a:t>ip</a:t>
            </a:r>
            <a:r>
              <a:rPr lang="en-US" altLang="zh-CN" sz="2000" u="sng" dirty="0"/>
              <a:t> address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202.113.7.16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084631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9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00" y="-7949"/>
            <a:ext cx="7541583" cy="4953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443345" y="3511387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18</a:t>
            </a:r>
            <a:r>
              <a:rPr lang="en-US" altLang="zh-CN" sz="3600" dirty="0"/>
              <a:t>.</a:t>
            </a:r>
            <a:r>
              <a:rPr lang="zh-CN" altLang="en-US" sz="3600" dirty="0"/>
              <a:t>配置</a:t>
            </a:r>
            <a:r>
              <a:rPr lang="en-US" altLang="zh-CN" sz="3200" dirty="0"/>
              <a:t>IP</a:t>
            </a:r>
            <a:r>
              <a:rPr lang="zh-CN" altLang="en-US" sz="3600" dirty="0"/>
              <a:t>访问控制列表</a:t>
            </a:r>
            <a:r>
              <a:rPr lang="en-US" altLang="zh-CN" sz="2400" dirty="0"/>
              <a:t>(</a:t>
            </a:r>
            <a:r>
              <a:rPr lang="zh-CN" altLang="en-US" sz="2400" dirty="0"/>
              <a:t>仅第</a:t>
            </a:r>
            <a:r>
              <a:rPr lang="en-US" altLang="zh-CN" sz="2000" dirty="0"/>
              <a:t>10</a:t>
            </a:r>
            <a:r>
              <a:rPr lang="zh-CN" altLang="en-US" sz="2400" dirty="0"/>
              <a:t>套出现</a:t>
            </a:r>
            <a:r>
              <a:rPr lang="en-US" altLang="zh-CN" sz="2400" dirty="0"/>
              <a:t>)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0B5EC2-4ECC-4612-AEB9-F13295F03044}"/>
              </a:ext>
            </a:extLst>
          </p:cNvPr>
          <p:cNvSpPr txBox="1"/>
          <p:nvPr/>
        </p:nvSpPr>
        <p:spPr>
          <a:xfrm>
            <a:off x="295861" y="525808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17.ip address</a:t>
            </a:r>
            <a:r>
              <a:rPr lang="zh-CN" altLang="en-US" sz="3600" dirty="0"/>
              <a:t>模版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配置</a:t>
            </a:r>
            <a:r>
              <a:rPr lang="en-US" altLang="zh-CN" sz="2400" dirty="0">
                <a:solidFill>
                  <a:srgbClr val="C00000"/>
                </a:solidFill>
              </a:rPr>
              <a:t>loopback</a:t>
            </a:r>
            <a:r>
              <a:rPr lang="zh-CN" altLang="en-US" sz="2400" dirty="0">
                <a:solidFill>
                  <a:srgbClr val="C00000"/>
                </a:solidFill>
              </a:rPr>
              <a:t>接口情况下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800" u="sng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EC7ED4-B770-444D-9F3D-8551BC345984}"/>
              </a:ext>
            </a:extLst>
          </p:cNvPr>
          <p:cNvSpPr/>
          <p:nvPr/>
        </p:nvSpPr>
        <p:spPr>
          <a:xfrm>
            <a:off x="544664" y="1135892"/>
            <a:ext cx="755407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ip</a:t>
            </a:r>
            <a:r>
              <a:rPr lang="en-US" altLang="zh-CN" sz="2800" dirty="0"/>
              <a:t> address &lt;</a:t>
            </a:r>
            <a:r>
              <a:rPr lang="zh-CN" altLang="en-US" sz="2800" u="sng" dirty="0"/>
              <a:t>接口的</a:t>
            </a:r>
            <a:r>
              <a:rPr lang="en-US" altLang="zh-CN" sz="2800" u="sng" dirty="0" err="1"/>
              <a:t>ip</a:t>
            </a:r>
            <a:r>
              <a:rPr lang="zh-CN" altLang="en-US" sz="2800" u="sng" dirty="0"/>
              <a:t>地址</a:t>
            </a:r>
            <a:r>
              <a:rPr lang="en-US" altLang="zh-CN" sz="2800" dirty="0"/>
              <a:t>&gt; &lt;</a:t>
            </a:r>
            <a:r>
              <a:rPr lang="en-US" altLang="zh-CN" sz="2800" u="sng" dirty="0"/>
              <a:t>255.255.255.255&gt;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CCF60C-2AF3-4B5D-A726-BDA410523F1C}"/>
              </a:ext>
            </a:extLst>
          </p:cNvPr>
          <p:cNvSpPr txBox="1"/>
          <p:nvPr/>
        </p:nvSpPr>
        <p:spPr>
          <a:xfrm>
            <a:off x="544664" y="2102531"/>
            <a:ext cx="966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r>
              <a:rPr lang="zh-CN" altLang="en-US" sz="2400" dirty="0"/>
              <a:t>对于</a:t>
            </a:r>
            <a:r>
              <a:rPr lang="en-US" altLang="zh-CN" sz="2400" dirty="0"/>
              <a:t>R3</a:t>
            </a:r>
            <a:endParaRPr lang="en-US" altLang="zh-CN" sz="2800" dirty="0"/>
          </a:p>
          <a:p>
            <a:r>
              <a:rPr lang="en-US" altLang="zh-CN" sz="2000" dirty="0"/>
              <a:t>Router-R3(config-if)#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address </a:t>
            </a:r>
            <a:r>
              <a:rPr lang="en-US" altLang="zh-CN" sz="2000" u="sng" dirty="0"/>
              <a:t>192.167.166.6</a:t>
            </a:r>
            <a:r>
              <a:rPr lang="en-US" altLang="zh-CN" sz="2000" dirty="0"/>
              <a:t> </a:t>
            </a:r>
            <a:r>
              <a:rPr lang="en-US" altLang="zh-CN" sz="2000" u="sng" dirty="0"/>
              <a:t>255.255.255.255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D1502-E82A-4C10-996A-79988D57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" y="4157718"/>
            <a:ext cx="7498208" cy="27002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3E2C18-4686-489E-BD18-FEBDCDFA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4" y="1670196"/>
            <a:ext cx="11325225" cy="495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C88D5B-77DC-4E58-860B-8EED55B0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49" y="2811827"/>
            <a:ext cx="4900571" cy="7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2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三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队列集合（模版一览）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829107" y="1196254"/>
            <a:ext cx="6302902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阴影边缘路由器</a:t>
            </a:r>
            <a:endParaRPr lang="en-US" altLang="zh-CN" sz="2800" dirty="0"/>
          </a:p>
          <a:p>
            <a:r>
              <a:rPr lang="en-US" altLang="zh-CN" sz="2400" dirty="0" err="1"/>
              <a:t>ip</a:t>
            </a:r>
            <a:r>
              <a:rPr lang="en-US" altLang="zh-CN" sz="2400" dirty="0"/>
              <a:t> route </a:t>
            </a:r>
            <a:r>
              <a:rPr lang="en-US" altLang="zh-CN" sz="2400" u="sng" dirty="0"/>
              <a:t>0.0.0.0</a:t>
            </a:r>
            <a:r>
              <a:rPr lang="en-US" altLang="zh-CN" sz="2400" dirty="0"/>
              <a:t>  </a:t>
            </a:r>
            <a:r>
              <a:rPr lang="en-US" altLang="zh-CN" sz="2400" u="sng" dirty="0"/>
              <a:t>0.0.0.0</a:t>
            </a:r>
            <a:r>
              <a:rPr lang="en-US" altLang="zh-CN" sz="2400" dirty="0"/>
              <a:t>  </a:t>
            </a:r>
            <a:r>
              <a:rPr lang="en-US" altLang="zh-CN" sz="2000" u="sng" dirty="0"/>
              <a:t>&lt;</a:t>
            </a:r>
            <a:r>
              <a:rPr lang="zh-CN" altLang="en-US" sz="2000" u="sng" dirty="0"/>
              <a:t>下一跳路由器</a:t>
            </a:r>
            <a:r>
              <a:rPr lang="en-US" altLang="zh-CN" sz="2000" u="sng" dirty="0"/>
              <a:t>IP</a:t>
            </a:r>
            <a:r>
              <a:rPr lang="zh-CN" altLang="en-US" sz="2000" u="sng" dirty="0"/>
              <a:t>地址</a:t>
            </a:r>
            <a:r>
              <a:rPr lang="en-US" altLang="zh-CN" sz="2000" u="sng" dirty="0"/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86DE10-7B3D-4A95-9C28-287E06832ACA}"/>
              </a:ext>
            </a:extLst>
          </p:cNvPr>
          <p:cNvSpPr/>
          <p:nvPr/>
        </p:nvSpPr>
        <p:spPr>
          <a:xfrm>
            <a:off x="829107" y="2280501"/>
            <a:ext cx="8803214" cy="87716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阴影外路由器</a:t>
            </a:r>
            <a:endParaRPr lang="en-US" altLang="zh-CN" sz="2800" dirty="0"/>
          </a:p>
          <a:p>
            <a:r>
              <a:rPr lang="en-US" altLang="zh-CN" sz="2300" dirty="0" err="1"/>
              <a:t>ip</a:t>
            </a:r>
            <a:r>
              <a:rPr lang="en-US" altLang="zh-CN" sz="2300" dirty="0"/>
              <a:t> route </a:t>
            </a:r>
            <a:r>
              <a:rPr lang="en-US" altLang="zh-CN" sz="2300" u="sng" dirty="0"/>
              <a:t>&lt;</a:t>
            </a:r>
            <a:r>
              <a:rPr lang="zh-CN" altLang="en-US" sz="2300" u="sng" dirty="0"/>
              <a:t>阴影区</a:t>
            </a:r>
            <a:r>
              <a:rPr lang="en-US" altLang="zh-CN" sz="2300" u="sng" dirty="0" err="1"/>
              <a:t>ip</a:t>
            </a:r>
            <a:r>
              <a:rPr lang="zh-CN" altLang="en-US" sz="2300" u="sng" dirty="0"/>
              <a:t>地址</a:t>
            </a:r>
            <a:r>
              <a:rPr lang="en-US" altLang="zh-CN" sz="2300" u="sng" dirty="0"/>
              <a:t>&gt;</a:t>
            </a:r>
            <a:r>
              <a:rPr lang="en-US" altLang="zh-CN" sz="2300" dirty="0"/>
              <a:t> </a:t>
            </a:r>
            <a:r>
              <a:rPr lang="en-US" altLang="zh-CN" sz="2300" u="sng" dirty="0"/>
              <a:t>&lt;</a:t>
            </a:r>
            <a:r>
              <a:rPr lang="zh-CN" altLang="en-US" sz="2300" u="sng" dirty="0"/>
              <a:t>阴影区子网掩码</a:t>
            </a:r>
            <a:r>
              <a:rPr lang="en-US" altLang="zh-CN" sz="2300" u="sng" dirty="0"/>
              <a:t>&gt;</a:t>
            </a:r>
            <a:r>
              <a:rPr lang="en-US" altLang="zh-CN" sz="2300" dirty="0"/>
              <a:t> </a:t>
            </a:r>
            <a:r>
              <a:rPr lang="en-US" altLang="zh-CN" sz="2300" u="sng" dirty="0"/>
              <a:t>&lt;</a:t>
            </a:r>
            <a:r>
              <a:rPr lang="zh-CN" altLang="en-US" sz="2300" u="sng" dirty="0"/>
              <a:t>下一跳路由器</a:t>
            </a:r>
            <a:r>
              <a:rPr lang="en-US" altLang="zh-CN" sz="2300" u="sng" dirty="0"/>
              <a:t>IP</a:t>
            </a:r>
            <a:r>
              <a:rPr lang="zh-CN" altLang="en-US" sz="2300" u="sng" dirty="0"/>
              <a:t>地址</a:t>
            </a:r>
            <a:r>
              <a:rPr lang="en-US" altLang="zh-CN" sz="2300" u="sng" dirty="0"/>
              <a:t>&gt;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AC04DE-8184-4498-9070-C703E1827D6B}"/>
              </a:ext>
            </a:extLst>
          </p:cNvPr>
          <p:cNvSpPr/>
          <p:nvPr/>
        </p:nvSpPr>
        <p:spPr>
          <a:xfrm>
            <a:off x="836675" y="3349359"/>
            <a:ext cx="5812085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bandwidth </a:t>
            </a:r>
            <a:r>
              <a:rPr lang="en-US" altLang="zh-CN" sz="2800" u="sng" dirty="0"/>
              <a:t>&lt;</a:t>
            </a:r>
            <a:r>
              <a:rPr lang="zh-CN" altLang="en-US" sz="2800" u="sng" dirty="0"/>
              <a:t>带宽</a:t>
            </a:r>
            <a:r>
              <a:rPr lang="en-US" altLang="zh-CN" sz="2800" u="sng" dirty="0"/>
              <a:t>&gt;</a:t>
            </a: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C00000"/>
                </a:solidFill>
              </a:rPr>
              <a:t>单位：</a:t>
            </a:r>
            <a:r>
              <a:rPr lang="en-US" altLang="zh-CN" sz="2800" dirty="0">
                <a:solidFill>
                  <a:srgbClr val="C00000"/>
                </a:solidFill>
              </a:rPr>
              <a:t>kbps</a:t>
            </a:r>
          </a:p>
          <a:p>
            <a:r>
              <a:rPr lang="en-US" altLang="zh-CN" sz="2400" dirty="0"/>
              <a:t>1Gbps=1000Mbps=1000000kbps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A6FE8-1033-49A0-82ED-01F40BEEA894}"/>
              </a:ext>
            </a:extLst>
          </p:cNvPr>
          <p:cNvSpPr/>
          <p:nvPr/>
        </p:nvSpPr>
        <p:spPr>
          <a:xfrm>
            <a:off x="836675" y="4396280"/>
            <a:ext cx="6185998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crc</a:t>
            </a:r>
            <a:r>
              <a:rPr lang="en-US" altLang="zh-CN" sz="2800" dirty="0"/>
              <a:t> </a:t>
            </a:r>
            <a:r>
              <a:rPr lang="en-US" altLang="zh-CN" sz="2800" u="sng" dirty="0"/>
              <a:t>&lt;32/16&gt;</a:t>
            </a:r>
            <a:r>
              <a:rPr lang="en-US" altLang="zh-CN" sz="2800" dirty="0"/>
              <a:t>  </a:t>
            </a:r>
            <a:r>
              <a:rPr lang="zh-CN" altLang="en-US" sz="2000" dirty="0">
                <a:solidFill>
                  <a:srgbClr val="C00000"/>
                </a:solidFill>
              </a:rPr>
              <a:t>题干未说明情况下为</a:t>
            </a:r>
            <a:r>
              <a:rPr lang="en-US" altLang="zh-CN" sz="2000" dirty="0">
                <a:solidFill>
                  <a:srgbClr val="C00000"/>
                </a:solidFill>
              </a:rPr>
              <a:t>32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A35137-C951-42B2-9608-39D260E5A9FD}"/>
              </a:ext>
            </a:extLst>
          </p:cNvPr>
          <p:cNvSpPr/>
          <p:nvPr/>
        </p:nvSpPr>
        <p:spPr>
          <a:xfrm>
            <a:off x="829107" y="5047955"/>
            <a:ext cx="8210906" cy="4616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address </a:t>
            </a:r>
            <a:r>
              <a:rPr lang="en-US" altLang="zh-CN" sz="2400" u="sng" dirty="0"/>
              <a:t>&lt;</a:t>
            </a:r>
            <a:r>
              <a:rPr lang="zh-CN" altLang="en-US" sz="2400" u="sng" dirty="0"/>
              <a:t>这个路由器的</a:t>
            </a:r>
            <a:r>
              <a:rPr lang="en-US" altLang="zh-CN" sz="2400" u="sng" dirty="0" err="1"/>
              <a:t>ip</a:t>
            </a:r>
            <a:r>
              <a:rPr lang="zh-CN" altLang="en-US" sz="2400" u="sng" dirty="0"/>
              <a:t>地址</a:t>
            </a:r>
            <a:r>
              <a:rPr lang="en-US" altLang="zh-CN" sz="2400" u="sng" dirty="0"/>
              <a:t>&gt;</a:t>
            </a:r>
            <a:r>
              <a:rPr lang="en-US" altLang="zh-CN" sz="2400" dirty="0"/>
              <a:t> </a:t>
            </a:r>
            <a:r>
              <a:rPr lang="en-US" altLang="zh-CN" sz="2400" u="sng" dirty="0"/>
              <a:t>&lt;</a:t>
            </a:r>
            <a:r>
              <a:rPr lang="zh-CN" altLang="en-US" sz="2400" u="sng" dirty="0"/>
              <a:t>这个路由器的子网掩码</a:t>
            </a:r>
            <a:r>
              <a:rPr lang="en-US" altLang="zh-CN" sz="2400" u="sng" dirty="0"/>
              <a:t>&gt;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4516DA-E521-44EA-81F8-A1F6A548DC48}"/>
              </a:ext>
            </a:extLst>
          </p:cNvPr>
          <p:cNvSpPr/>
          <p:nvPr/>
        </p:nvSpPr>
        <p:spPr>
          <a:xfrm>
            <a:off x="836675" y="6286571"/>
            <a:ext cx="7783174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pos framing </a:t>
            </a:r>
            <a:r>
              <a:rPr lang="en-US" altLang="zh-CN" sz="2800" u="sng" dirty="0"/>
              <a:t>&lt;</a:t>
            </a:r>
            <a:r>
              <a:rPr lang="en-US" altLang="zh-CN" sz="2800" u="sng" dirty="0" err="1"/>
              <a:t>sdh</a:t>
            </a:r>
            <a:r>
              <a:rPr lang="en-US" altLang="zh-CN" sz="2800" u="sng" dirty="0"/>
              <a:t>/</a:t>
            </a:r>
            <a:r>
              <a:rPr lang="en-US" altLang="zh-CN" sz="2800" u="sng" dirty="0" err="1"/>
              <a:t>sonet</a:t>
            </a:r>
            <a:r>
              <a:rPr lang="en-US" altLang="zh-CN" sz="2800" u="sng" dirty="0"/>
              <a:t>&gt; </a:t>
            </a:r>
            <a:r>
              <a:rPr lang="zh-CN" altLang="en-US" sz="2000" dirty="0">
                <a:solidFill>
                  <a:srgbClr val="C00000"/>
                </a:solidFill>
              </a:rPr>
              <a:t>根据题干要求选择填写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EFB463-A9F0-471C-869F-A0CB9108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73" y="21025"/>
            <a:ext cx="2967408" cy="28074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077DCEA-78A7-4375-A1FB-2ED6986F1F16}"/>
              </a:ext>
            </a:extLst>
          </p:cNvPr>
          <p:cNvSpPr/>
          <p:nvPr/>
        </p:nvSpPr>
        <p:spPr>
          <a:xfrm>
            <a:off x="836675" y="5682411"/>
            <a:ext cx="8203338" cy="4616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address &lt;</a:t>
            </a:r>
            <a:r>
              <a:rPr lang="zh-CN" altLang="en-US" sz="2400" u="sng" dirty="0"/>
              <a:t>接口的</a:t>
            </a:r>
            <a:r>
              <a:rPr lang="en-US" altLang="zh-CN" sz="2400" u="sng" dirty="0" err="1"/>
              <a:t>ip</a:t>
            </a:r>
            <a:r>
              <a:rPr lang="zh-CN" altLang="en-US" sz="2400" u="sng" dirty="0"/>
              <a:t>地址</a:t>
            </a:r>
            <a:r>
              <a:rPr lang="en-US" altLang="zh-CN" sz="2400" dirty="0"/>
              <a:t>&gt; &lt;</a:t>
            </a:r>
            <a:r>
              <a:rPr lang="en-US" altLang="zh-CN" sz="2400" u="sng" dirty="0"/>
              <a:t>255.255.255.255</a:t>
            </a:r>
            <a:r>
              <a:rPr lang="en-US" altLang="zh-CN" sz="2400" dirty="0"/>
              <a:t>&gt;   </a:t>
            </a:r>
            <a:r>
              <a:rPr lang="en-US" altLang="zh-CN" sz="2400" dirty="0">
                <a:solidFill>
                  <a:srgbClr val="FF0000"/>
                </a:solidFill>
              </a:rPr>
              <a:t>(loopback)</a:t>
            </a:r>
          </a:p>
        </p:txBody>
      </p:sp>
    </p:spTree>
    <p:extLst>
      <p:ext uri="{BB962C8B-B14F-4D97-AF65-F5344CB8AC3E}">
        <p14:creationId xmlns:p14="http://schemas.microsoft.com/office/powerpoint/2010/main" val="88412158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三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队伍集合（模版一览）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83403A-0E63-4B6F-98B8-39B74386178B}"/>
              </a:ext>
            </a:extLst>
          </p:cNvPr>
          <p:cNvSpPr/>
          <p:nvPr/>
        </p:nvSpPr>
        <p:spPr>
          <a:xfrm>
            <a:off x="671945" y="1428138"/>
            <a:ext cx="4414405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pos flag </a:t>
            </a:r>
            <a:r>
              <a:rPr lang="en-US" altLang="zh-CN" sz="2800" u="sng" dirty="0"/>
              <a:t>&lt;s1s0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2&gt;</a:t>
            </a:r>
            <a:r>
              <a:rPr lang="en-US" altLang="zh-CN" sz="2800" dirty="0"/>
              <a:t>/</a:t>
            </a:r>
            <a:r>
              <a:rPr lang="en-US" altLang="zh-CN" sz="2800" u="sng" dirty="0"/>
              <a:t>&lt;s1s0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0&gt;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C00000"/>
                </a:solidFill>
              </a:rPr>
              <a:t>sdh</a:t>
            </a:r>
            <a:r>
              <a:rPr lang="en-US" altLang="zh-CN" sz="2400" dirty="0">
                <a:solidFill>
                  <a:srgbClr val="C00000"/>
                </a:solidFill>
              </a:rPr>
              <a:t>         </a:t>
            </a:r>
            <a:r>
              <a:rPr lang="en-US" altLang="zh-CN" sz="2400" dirty="0" err="1">
                <a:solidFill>
                  <a:srgbClr val="C00000"/>
                </a:solidFill>
              </a:rPr>
              <a:t>sonet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AA03D6-F868-4502-8472-2FC194102805}"/>
              </a:ext>
            </a:extLst>
          </p:cNvPr>
          <p:cNvSpPr/>
          <p:nvPr/>
        </p:nvSpPr>
        <p:spPr>
          <a:xfrm>
            <a:off x="671946" y="2387291"/>
            <a:ext cx="5537126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lease </a:t>
            </a:r>
            <a:r>
              <a:rPr lang="en-US" altLang="zh-CN" sz="2800" u="sng" dirty="0"/>
              <a:t>&lt;</a:t>
            </a:r>
            <a:r>
              <a:rPr lang="zh-CN" altLang="en-US" sz="2800" u="sng" dirty="0"/>
              <a:t>天</a:t>
            </a:r>
            <a:r>
              <a:rPr lang="en-US" altLang="zh-CN" sz="2800" u="sng" dirty="0"/>
              <a:t>&gt;</a:t>
            </a:r>
            <a:r>
              <a:rPr lang="en-US" altLang="zh-CN" sz="2800" dirty="0"/>
              <a:t> </a:t>
            </a:r>
            <a:r>
              <a:rPr lang="en-US" altLang="zh-CN" sz="2800" u="sng" dirty="0"/>
              <a:t>[</a:t>
            </a:r>
            <a:r>
              <a:rPr lang="zh-CN" altLang="en-US" sz="2800" u="sng" dirty="0"/>
              <a:t>时</a:t>
            </a:r>
            <a:r>
              <a:rPr lang="en-US" altLang="zh-CN" sz="2800" u="sng" dirty="0"/>
              <a:t>]</a:t>
            </a:r>
            <a:r>
              <a:rPr lang="en-US" altLang="zh-CN" sz="2800" dirty="0"/>
              <a:t> </a:t>
            </a:r>
            <a:r>
              <a:rPr lang="en-US" altLang="zh-CN" sz="2800" u="sng" dirty="0"/>
              <a:t>[</a:t>
            </a:r>
            <a:r>
              <a:rPr lang="zh-CN" altLang="en-US" sz="2800" u="sng" dirty="0"/>
              <a:t>分</a:t>
            </a:r>
            <a:r>
              <a:rPr lang="en-US" altLang="zh-CN" sz="2800" u="sng" dirty="0"/>
              <a:t>]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“天”不可省略，“时”、“分”可省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16B584-20FB-494F-A12E-EFC520C7304C}"/>
              </a:ext>
            </a:extLst>
          </p:cNvPr>
          <p:cNvSpPr/>
          <p:nvPr/>
        </p:nvSpPr>
        <p:spPr>
          <a:xfrm>
            <a:off x="671943" y="4019707"/>
            <a:ext cx="8870263" cy="4924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dirty="0"/>
              <a:t>network </a:t>
            </a:r>
            <a:r>
              <a:rPr lang="en-US" altLang="zh-CN" sz="2600" u="sng" dirty="0"/>
              <a:t>&lt;</a:t>
            </a:r>
            <a:r>
              <a:rPr lang="zh-CN" altLang="en-US" sz="2600" u="sng" dirty="0"/>
              <a:t>阴影区</a:t>
            </a:r>
            <a:r>
              <a:rPr lang="en-US" altLang="zh-CN" sz="2600" u="sng" dirty="0" err="1"/>
              <a:t>ip</a:t>
            </a:r>
            <a:r>
              <a:rPr lang="zh-CN" altLang="en-US" sz="2600" u="sng" dirty="0"/>
              <a:t>地址</a:t>
            </a:r>
            <a:r>
              <a:rPr lang="en-US" altLang="zh-CN" sz="2600" u="sng" dirty="0"/>
              <a:t>&gt;</a:t>
            </a:r>
            <a:r>
              <a:rPr lang="en-US" altLang="zh-CN" sz="2600" dirty="0"/>
              <a:t> </a:t>
            </a:r>
            <a:r>
              <a:rPr lang="en-US" altLang="zh-CN" sz="2600" u="sng" dirty="0"/>
              <a:t>&lt;</a:t>
            </a:r>
            <a:r>
              <a:rPr lang="zh-CN" altLang="en-US" sz="2600" u="sng" dirty="0"/>
              <a:t>阴影区</a:t>
            </a:r>
            <a:r>
              <a:rPr lang="zh-CN" altLang="en-US" sz="2400" b="1" u="sng" dirty="0">
                <a:solidFill>
                  <a:srgbClr val="FF0000"/>
                </a:solidFill>
              </a:rPr>
              <a:t>反</a:t>
            </a:r>
            <a:r>
              <a:rPr lang="zh-CN" altLang="en-US" sz="2600" u="sng" dirty="0"/>
              <a:t>子网掩码</a:t>
            </a:r>
            <a:r>
              <a:rPr lang="en-US" altLang="zh-CN" sz="2600" u="sng" dirty="0"/>
              <a:t>&gt;</a:t>
            </a:r>
            <a:r>
              <a:rPr lang="en-US" altLang="zh-CN" sz="2600" dirty="0"/>
              <a:t> area 0  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-US" altLang="zh-CN" sz="2600" dirty="0" err="1">
                <a:solidFill>
                  <a:srgbClr val="FF0000"/>
                </a:solidFill>
              </a:rPr>
              <a:t>ospf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D15C72-421D-40DF-9AB5-B05FD0837607}"/>
              </a:ext>
            </a:extLst>
          </p:cNvPr>
          <p:cNvSpPr/>
          <p:nvPr/>
        </p:nvSpPr>
        <p:spPr>
          <a:xfrm>
            <a:off x="671944" y="4579889"/>
            <a:ext cx="8112671" cy="4924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dirty="0"/>
              <a:t>area 0 range</a:t>
            </a:r>
            <a:r>
              <a:rPr lang="en-US" altLang="zh-CN" sz="2600" u="sng" dirty="0"/>
              <a:t> &lt;</a:t>
            </a:r>
            <a:r>
              <a:rPr lang="zh-CN" altLang="en-US" sz="2600" u="sng" dirty="0"/>
              <a:t>阴影区</a:t>
            </a:r>
            <a:r>
              <a:rPr lang="en-US" altLang="zh-CN" sz="2600" u="sng" dirty="0" err="1"/>
              <a:t>ip</a:t>
            </a:r>
            <a:r>
              <a:rPr lang="zh-CN" altLang="en-US" sz="2600" u="sng" dirty="0"/>
              <a:t>地址</a:t>
            </a:r>
            <a:r>
              <a:rPr lang="en-US" altLang="zh-CN" sz="2600" u="sng" dirty="0"/>
              <a:t>&gt;</a:t>
            </a:r>
            <a:r>
              <a:rPr lang="en-US" altLang="zh-CN" sz="2600" dirty="0"/>
              <a:t> </a:t>
            </a:r>
            <a:r>
              <a:rPr lang="en-US" altLang="zh-CN" sz="2600" u="sng" dirty="0"/>
              <a:t>&lt;</a:t>
            </a:r>
            <a:r>
              <a:rPr lang="zh-CN" altLang="en-US" sz="2600" u="sng" dirty="0"/>
              <a:t>阴影区</a:t>
            </a:r>
            <a:r>
              <a:rPr lang="zh-CN" altLang="en-US" sz="2400" b="1" u="sng" dirty="0">
                <a:solidFill>
                  <a:srgbClr val="FF0000"/>
                </a:solidFill>
              </a:rPr>
              <a:t>正</a:t>
            </a:r>
            <a:r>
              <a:rPr lang="zh-CN" altLang="en-US" sz="2600" u="sng" dirty="0"/>
              <a:t>子网掩码</a:t>
            </a:r>
            <a:r>
              <a:rPr lang="en-US" altLang="zh-CN" sz="2600" u="sng" dirty="0"/>
              <a:t>&gt;</a:t>
            </a:r>
            <a:r>
              <a:rPr lang="en-US" altLang="zh-CN" sz="2600" dirty="0"/>
              <a:t> </a:t>
            </a:r>
            <a:endParaRPr lang="en-US" altLang="zh-CN" sz="2600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5A91F7-4F44-48ED-B724-7795C4174F96}"/>
              </a:ext>
            </a:extLst>
          </p:cNvPr>
          <p:cNvSpPr/>
          <p:nvPr/>
        </p:nvSpPr>
        <p:spPr>
          <a:xfrm>
            <a:off x="671944" y="3407999"/>
            <a:ext cx="9066901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router </a:t>
            </a:r>
            <a:r>
              <a:rPr lang="en-US" altLang="zh-CN" sz="2800" dirty="0" err="1"/>
              <a:t>ospf</a:t>
            </a:r>
            <a:r>
              <a:rPr lang="en-US" altLang="zh-CN" sz="2800" dirty="0"/>
              <a:t> </a:t>
            </a:r>
            <a:r>
              <a:rPr lang="en-US" altLang="zh-CN" sz="2800" u="sng" dirty="0"/>
              <a:t>&lt;</a:t>
            </a:r>
            <a:r>
              <a:rPr lang="zh-CN" altLang="en-US" sz="2800" u="sng" dirty="0"/>
              <a:t>进程号</a:t>
            </a:r>
            <a:r>
              <a:rPr lang="en-US" altLang="zh-CN" sz="2800" u="sng" dirty="0"/>
              <a:t>&gt;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出现在</a:t>
            </a:r>
            <a:r>
              <a:rPr lang="en-US" altLang="zh-CN" sz="2000" dirty="0">
                <a:solidFill>
                  <a:srgbClr val="C00000"/>
                </a:solidFill>
              </a:rPr>
              <a:t>network</a:t>
            </a:r>
            <a:r>
              <a:rPr lang="zh-CN" altLang="en-US" sz="2000" dirty="0">
                <a:solidFill>
                  <a:srgbClr val="C00000"/>
                </a:solidFill>
              </a:rPr>
              <a:t>命令前；进程号一般已知</a:t>
            </a:r>
            <a:endParaRPr lang="en-US" altLang="zh-CN" sz="2800" u="sn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1A46A7-E201-4BE2-9514-DD9F43ECE008}"/>
              </a:ext>
            </a:extLst>
          </p:cNvPr>
          <p:cNvSpPr/>
          <p:nvPr/>
        </p:nvSpPr>
        <p:spPr>
          <a:xfrm>
            <a:off x="671945" y="5177808"/>
            <a:ext cx="8870261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dhcp</a:t>
            </a:r>
            <a:r>
              <a:rPr lang="en-US" altLang="zh-CN" sz="2800" dirty="0"/>
              <a:t> excluded-address </a:t>
            </a:r>
            <a:r>
              <a:rPr lang="en-US" altLang="zh-CN" sz="2800" u="sng" dirty="0"/>
              <a:t>&lt;low address&gt;</a:t>
            </a:r>
            <a:r>
              <a:rPr lang="en-US" altLang="zh-CN" sz="2800" dirty="0"/>
              <a:t> </a:t>
            </a:r>
            <a:r>
              <a:rPr lang="en-US" altLang="zh-CN" sz="2800" u="sng" dirty="0"/>
              <a:t>[high address]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low address</a:t>
            </a:r>
            <a:r>
              <a:rPr lang="zh-CN" altLang="en-US" sz="2400" dirty="0">
                <a:solidFill>
                  <a:srgbClr val="C00000"/>
                </a:solidFill>
              </a:rPr>
              <a:t>”不可省略，“</a:t>
            </a:r>
            <a:r>
              <a:rPr lang="en-US" altLang="zh-CN" sz="2400" dirty="0">
                <a:solidFill>
                  <a:srgbClr val="C00000"/>
                </a:solidFill>
              </a:rPr>
              <a:t>high address</a:t>
            </a:r>
            <a:r>
              <a:rPr lang="zh-CN" altLang="en-US" sz="2400" dirty="0">
                <a:solidFill>
                  <a:srgbClr val="C00000"/>
                </a:solidFill>
              </a:rPr>
              <a:t>”可省略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FC6EFD-FD1F-42A3-99FD-BFF5FA45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481" y="-40947"/>
            <a:ext cx="3574143" cy="3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三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队伍集合（模版一览）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229409-7E02-4268-918A-1DFE5DF2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74" y="3041316"/>
            <a:ext cx="3267739" cy="306655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3FD477-39C4-46F0-8CA0-29579589AAA1}"/>
              </a:ext>
            </a:extLst>
          </p:cNvPr>
          <p:cNvSpPr/>
          <p:nvPr/>
        </p:nvSpPr>
        <p:spPr>
          <a:xfrm>
            <a:off x="537344" y="1513974"/>
            <a:ext cx="4712713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dhcp</a:t>
            </a:r>
            <a:r>
              <a:rPr lang="en-US" altLang="zh-CN" sz="2800" dirty="0"/>
              <a:t> pool &lt;</a:t>
            </a:r>
            <a:r>
              <a:rPr lang="zh-CN" altLang="en-US" sz="2800" u="sng" dirty="0"/>
              <a:t>地址池名</a:t>
            </a:r>
            <a:r>
              <a:rPr lang="en-US" altLang="zh-CN" sz="2800" dirty="0"/>
              <a:t>&gt;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E450A2-7D57-4972-976A-BDFEA1251E08}"/>
              </a:ext>
            </a:extLst>
          </p:cNvPr>
          <p:cNvSpPr/>
          <p:nvPr/>
        </p:nvSpPr>
        <p:spPr>
          <a:xfrm>
            <a:off x="537344" y="2277645"/>
            <a:ext cx="8261859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network &lt;</a:t>
            </a:r>
            <a:r>
              <a:rPr lang="zh-CN" altLang="en-US" sz="2800" u="sng" dirty="0"/>
              <a:t>地址池地址</a:t>
            </a:r>
            <a:r>
              <a:rPr lang="en-US" altLang="zh-CN" sz="2800" dirty="0"/>
              <a:t>&gt; &lt;</a:t>
            </a:r>
            <a:r>
              <a:rPr lang="zh-CN" altLang="en-US" sz="2800" u="sng" dirty="0"/>
              <a:t>地址池</a:t>
            </a:r>
            <a:r>
              <a:rPr lang="zh-CN" altLang="en-US" sz="2800" u="sng" dirty="0">
                <a:solidFill>
                  <a:srgbClr val="C00000"/>
                </a:solidFill>
              </a:rPr>
              <a:t>正</a:t>
            </a:r>
            <a:r>
              <a:rPr lang="zh-CN" altLang="en-US" sz="2800" u="sng" dirty="0"/>
              <a:t>子网掩码</a:t>
            </a:r>
            <a:r>
              <a:rPr lang="en-US" altLang="zh-CN" sz="2800" dirty="0"/>
              <a:t>&gt; </a:t>
            </a:r>
            <a:r>
              <a:rPr lang="en-US" altLang="zh-CN" sz="2400" dirty="0">
                <a:solidFill>
                  <a:srgbClr val="FF0000"/>
                </a:solidFill>
              </a:rPr>
              <a:t>(DHCP)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6EE51-D98A-4B74-8211-ABBE1B1AD079}"/>
              </a:ext>
            </a:extLst>
          </p:cNvPr>
          <p:cNvSpPr/>
          <p:nvPr/>
        </p:nvSpPr>
        <p:spPr>
          <a:xfrm>
            <a:off x="537344" y="3041316"/>
            <a:ext cx="5147428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default-router &lt;</a:t>
            </a:r>
            <a:r>
              <a:rPr lang="zh-CN" altLang="en-US" sz="2800" u="sng" dirty="0"/>
              <a:t>缺省网关地址</a:t>
            </a:r>
            <a:r>
              <a:rPr lang="en-US" altLang="zh-CN" sz="2800" dirty="0"/>
              <a:t>&gt;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C0C081-3B73-4E83-A508-BF2430B5F59F}"/>
              </a:ext>
            </a:extLst>
          </p:cNvPr>
          <p:cNvSpPr/>
          <p:nvPr/>
        </p:nvSpPr>
        <p:spPr>
          <a:xfrm>
            <a:off x="537344" y="3804987"/>
            <a:ext cx="632679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dns</a:t>
            </a:r>
            <a:r>
              <a:rPr lang="en-US" altLang="zh-CN" sz="2800" dirty="0"/>
              <a:t>-server address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/>
              <a:t>&lt;</a:t>
            </a:r>
            <a:r>
              <a:rPr lang="zh-CN" altLang="en-US" sz="2800" u="sng" dirty="0"/>
              <a:t>主地址</a:t>
            </a:r>
            <a:r>
              <a:rPr lang="en-US" altLang="zh-CN" sz="2800" dirty="0"/>
              <a:t>&gt; &lt;</a:t>
            </a:r>
            <a:r>
              <a:rPr lang="zh-CN" altLang="en-US" sz="2800" u="sng" dirty="0"/>
              <a:t>辅地址</a:t>
            </a:r>
            <a:r>
              <a:rPr lang="en-US" altLang="zh-CN" sz="2800" dirty="0"/>
              <a:t>&gt;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76C686-C500-438C-94C4-5D5BAA1DFA29}"/>
              </a:ext>
            </a:extLst>
          </p:cNvPr>
          <p:cNvSpPr/>
          <p:nvPr/>
        </p:nvSpPr>
        <p:spPr>
          <a:xfrm>
            <a:off x="537344" y="4568658"/>
            <a:ext cx="4058568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u="sng" dirty="0"/>
              <a:t>no shutdown (</a:t>
            </a:r>
            <a:r>
              <a:rPr lang="zh-CN" altLang="en-US" sz="2800" u="sng" dirty="0"/>
              <a:t>打开端口</a:t>
            </a:r>
            <a:r>
              <a:rPr lang="en-US" altLang="zh-CN" sz="2800" u="sng" dirty="0"/>
              <a:t>)</a:t>
            </a:r>
            <a:endParaRPr lang="en-US" altLang="zh-CN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839631-539B-475F-80C3-B7ACC8C844C0}"/>
              </a:ext>
            </a:extLst>
          </p:cNvPr>
          <p:cNvSpPr/>
          <p:nvPr/>
        </p:nvSpPr>
        <p:spPr>
          <a:xfrm>
            <a:off x="537344" y="5332329"/>
            <a:ext cx="613614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async default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address&lt;</a:t>
            </a:r>
            <a:r>
              <a:rPr lang="zh-CN" altLang="en-US" sz="2800" u="sng" dirty="0"/>
              <a:t>接口地址</a:t>
            </a:r>
            <a:r>
              <a:rPr lang="en-US" altLang="zh-CN" sz="2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4500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四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实战训练（真题演练）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3EEA0B-C954-4407-A1DF-A65898957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2162"/>
          <a:stretch/>
        </p:blipFill>
        <p:spPr>
          <a:xfrm>
            <a:off x="0" y="1001587"/>
            <a:ext cx="9289774" cy="2786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8460D8-37F9-4456-A379-BEB82057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0248"/>
            <a:ext cx="10795802" cy="4961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390B34-4942-49A6-A82A-5938C3532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3" t="-930" r="3500" b="1817"/>
          <a:stretch/>
        </p:blipFill>
        <p:spPr>
          <a:xfrm>
            <a:off x="7242461" y="1622794"/>
            <a:ext cx="4816549" cy="36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四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实战训练（真题演练）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301AE-466D-4826-9400-A3253532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890616"/>
            <a:ext cx="10668000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6A8D6-66B1-4440-9654-336468ED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520" y="1659242"/>
            <a:ext cx="3998318" cy="42313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72652D-54EB-439C-B07C-BDD6F0493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7816"/>
            <a:ext cx="7299469" cy="55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四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实战训练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（第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套）</a:t>
            </a:r>
            <a:endParaRPr lang="zh-CN" alt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B2B8F-F4EB-43D7-9542-47E5DF0E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041"/>
            <a:ext cx="11553825" cy="485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5D6624-58A8-4D4F-B321-95D1DF5A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7816"/>
            <a:ext cx="9715125" cy="52742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43ED97-C411-488F-9340-E54782BE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90" y="1973924"/>
            <a:ext cx="4694460" cy="40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四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实战训练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0DCEC3-0131-49C9-A92E-8F66B138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570"/>
          <a:stretch/>
        </p:blipFill>
        <p:spPr>
          <a:xfrm>
            <a:off x="3579234" y="197379"/>
            <a:ext cx="8460658" cy="807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6470C5-AACF-4FB1-B571-5274F4038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98" b="35699"/>
          <a:stretch/>
        </p:blipFill>
        <p:spPr>
          <a:xfrm>
            <a:off x="85813" y="1004380"/>
            <a:ext cx="7158467" cy="50717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09A93D-D362-46D9-9C52-FF3FAAABF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" t="4524" r="9347" b="68878"/>
          <a:stretch/>
        </p:blipFill>
        <p:spPr>
          <a:xfrm>
            <a:off x="6463566" y="1772827"/>
            <a:ext cx="5728434" cy="36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09" y="365581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一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熟悉敌人（知己知彼百战不殆）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CA000C-85CF-4B08-BF2F-9AFC8106C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791" y="1647497"/>
            <a:ext cx="4522061" cy="4276042"/>
          </a:xfrm>
          <a:prstGeom prst="rect">
            <a:avLst/>
          </a:prstGeom>
        </p:spPr>
      </p:pic>
      <p:sp>
        <p:nvSpPr>
          <p:cNvPr id="7" name="箭头: 虚尾 6">
            <a:extLst>
              <a:ext uri="{FF2B5EF4-FFF2-40B4-BE49-F238E27FC236}">
                <a16:creationId xmlns:a16="http://schemas.microsoft.com/office/drawing/2014/main" id="{1142BBCA-E6D1-4E39-B842-D4CF4D68C38C}"/>
              </a:ext>
            </a:extLst>
          </p:cNvPr>
          <p:cNvSpPr/>
          <p:nvPr/>
        </p:nvSpPr>
        <p:spPr>
          <a:xfrm>
            <a:off x="4644887" y="4360793"/>
            <a:ext cx="5035826" cy="829455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云朵形阴影区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B337A2-03CF-4F4F-8508-9E86A0AAE00D}"/>
              </a:ext>
            </a:extLst>
          </p:cNvPr>
          <p:cNvSpPr/>
          <p:nvPr/>
        </p:nvSpPr>
        <p:spPr>
          <a:xfrm>
            <a:off x="2749827" y="3442704"/>
            <a:ext cx="1126435" cy="493643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4C79DDF-B2F8-48B7-B03D-36C543600907}"/>
              </a:ext>
            </a:extLst>
          </p:cNvPr>
          <p:cNvSpPr/>
          <p:nvPr/>
        </p:nvSpPr>
        <p:spPr>
          <a:xfrm>
            <a:off x="1434791" y="5059470"/>
            <a:ext cx="1126435" cy="493643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BAD4CB5-BAC2-406F-A4C0-DFF28FA69508}"/>
              </a:ext>
            </a:extLst>
          </p:cNvPr>
          <p:cNvSpPr/>
          <p:nvPr/>
        </p:nvSpPr>
        <p:spPr>
          <a:xfrm>
            <a:off x="3971973" y="5036682"/>
            <a:ext cx="1126435" cy="493643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3CF8EC6-2721-456E-997B-B16EEC60E504}"/>
              </a:ext>
            </a:extLst>
          </p:cNvPr>
          <p:cNvSpPr/>
          <p:nvPr/>
        </p:nvSpPr>
        <p:spPr>
          <a:xfrm>
            <a:off x="2112726" y="3820933"/>
            <a:ext cx="2241614" cy="2116618"/>
          </a:xfrm>
          <a:custGeom>
            <a:avLst/>
            <a:gdLst>
              <a:gd name="connsiteX0" fmla="*/ 2090784 w 2241614"/>
              <a:gd name="connsiteY0" fmla="*/ 737419 h 2116618"/>
              <a:gd name="connsiteX1" fmla="*/ 2104432 w 2241614"/>
              <a:gd name="connsiteY1" fmla="*/ 464464 h 2116618"/>
              <a:gd name="connsiteX2" fmla="*/ 1940659 w 2241614"/>
              <a:gd name="connsiteY2" fmla="*/ 287043 h 2116618"/>
              <a:gd name="connsiteX3" fmla="*/ 1681352 w 2241614"/>
              <a:gd name="connsiteY3" fmla="*/ 232452 h 2116618"/>
              <a:gd name="connsiteX4" fmla="*/ 1558522 w 2241614"/>
              <a:gd name="connsiteY4" fmla="*/ 68679 h 2116618"/>
              <a:gd name="connsiteX5" fmla="*/ 1462987 w 2241614"/>
              <a:gd name="connsiteY5" fmla="*/ 27736 h 2116618"/>
              <a:gd name="connsiteX6" fmla="*/ 1299214 w 2241614"/>
              <a:gd name="connsiteY6" fmla="*/ 440 h 2116618"/>
              <a:gd name="connsiteX7" fmla="*/ 1080850 w 2241614"/>
              <a:gd name="connsiteY7" fmla="*/ 14088 h 2116618"/>
              <a:gd name="connsiteX8" fmla="*/ 930725 w 2241614"/>
              <a:gd name="connsiteY8" fmla="*/ 55031 h 2116618"/>
              <a:gd name="connsiteX9" fmla="*/ 835190 w 2241614"/>
              <a:gd name="connsiteY9" fmla="*/ 123270 h 2116618"/>
              <a:gd name="connsiteX10" fmla="*/ 766952 w 2241614"/>
              <a:gd name="connsiteY10" fmla="*/ 259748 h 2116618"/>
              <a:gd name="connsiteX11" fmla="*/ 657770 w 2241614"/>
              <a:gd name="connsiteY11" fmla="*/ 191509 h 2116618"/>
              <a:gd name="connsiteX12" fmla="*/ 507644 w 2241614"/>
              <a:gd name="connsiteY12" fmla="*/ 205157 h 2116618"/>
              <a:gd name="connsiteX13" fmla="*/ 384814 w 2241614"/>
              <a:gd name="connsiteY13" fmla="*/ 259748 h 2116618"/>
              <a:gd name="connsiteX14" fmla="*/ 261984 w 2241614"/>
              <a:gd name="connsiteY14" fmla="*/ 437168 h 2116618"/>
              <a:gd name="connsiteX15" fmla="*/ 221041 w 2241614"/>
              <a:gd name="connsiteY15" fmla="*/ 614589 h 2116618"/>
              <a:gd name="connsiteX16" fmla="*/ 234689 w 2241614"/>
              <a:gd name="connsiteY16" fmla="*/ 723771 h 2116618"/>
              <a:gd name="connsiteX17" fmla="*/ 84564 w 2241614"/>
              <a:gd name="connsiteY17" fmla="*/ 778363 h 2116618"/>
              <a:gd name="connsiteX18" fmla="*/ 16325 w 2241614"/>
              <a:gd name="connsiteY18" fmla="*/ 955783 h 2116618"/>
              <a:gd name="connsiteX19" fmla="*/ 2677 w 2241614"/>
              <a:gd name="connsiteY19" fmla="*/ 1133204 h 2116618"/>
              <a:gd name="connsiteX20" fmla="*/ 57268 w 2241614"/>
              <a:gd name="connsiteY20" fmla="*/ 1447103 h 2116618"/>
              <a:gd name="connsiteX21" fmla="*/ 261984 w 2241614"/>
              <a:gd name="connsiteY21" fmla="*/ 1720058 h 2116618"/>
              <a:gd name="connsiteX22" fmla="*/ 548587 w 2241614"/>
              <a:gd name="connsiteY22" fmla="*/ 1842888 h 2116618"/>
              <a:gd name="connsiteX23" fmla="*/ 603178 w 2241614"/>
              <a:gd name="connsiteY23" fmla="*/ 1815592 h 2116618"/>
              <a:gd name="connsiteX24" fmla="*/ 685065 w 2241614"/>
              <a:gd name="connsiteY24" fmla="*/ 1761001 h 2116618"/>
              <a:gd name="connsiteX25" fmla="*/ 876134 w 2241614"/>
              <a:gd name="connsiteY25" fmla="*/ 1993013 h 2116618"/>
              <a:gd name="connsiteX26" fmla="*/ 1190032 w 2241614"/>
              <a:gd name="connsiteY26" fmla="*/ 2115843 h 2116618"/>
              <a:gd name="connsiteX27" fmla="*/ 1667704 w 2241614"/>
              <a:gd name="connsiteY27" fmla="*/ 1938422 h 2116618"/>
              <a:gd name="connsiteX28" fmla="*/ 1967955 w 2241614"/>
              <a:gd name="connsiteY28" fmla="*/ 1965718 h 2116618"/>
              <a:gd name="connsiteX29" fmla="*/ 2104432 w 2241614"/>
              <a:gd name="connsiteY29" fmla="*/ 1665467 h 2116618"/>
              <a:gd name="connsiteX30" fmla="*/ 2186319 w 2241614"/>
              <a:gd name="connsiteY30" fmla="*/ 1488046 h 2116618"/>
              <a:gd name="connsiteX31" fmla="*/ 2159023 w 2241614"/>
              <a:gd name="connsiteY31" fmla="*/ 1283330 h 2116618"/>
              <a:gd name="connsiteX32" fmla="*/ 2240910 w 2241614"/>
              <a:gd name="connsiteY32" fmla="*/ 996727 h 2116618"/>
              <a:gd name="connsiteX33" fmla="*/ 2090784 w 2241614"/>
              <a:gd name="connsiteY33" fmla="*/ 737419 h 211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41614" h="2116618">
                <a:moveTo>
                  <a:pt x="2090784" y="737419"/>
                </a:moveTo>
                <a:cubicBezTo>
                  <a:pt x="2068038" y="648709"/>
                  <a:pt x="2129453" y="539527"/>
                  <a:pt x="2104432" y="464464"/>
                </a:cubicBezTo>
                <a:cubicBezTo>
                  <a:pt x="2079411" y="389401"/>
                  <a:pt x="2011172" y="325712"/>
                  <a:pt x="1940659" y="287043"/>
                </a:cubicBezTo>
                <a:cubicBezTo>
                  <a:pt x="1870146" y="248374"/>
                  <a:pt x="1745041" y="268846"/>
                  <a:pt x="1681352" y="232452"/>
                </a:cubicBezTo>
                <a:cubicBezTo>
                  <a:pt x="1617663" y="196058"/>
                  <a:pt x="1594916" y="102798"/>
                  <a:pt x="1558522" y="68679"/>
                </a:cubicBezTo>
                <a:cubicBezTo>
                  <a:pt x="1522128" y="34560"/>
                  <a:pt x="1506205" y="39109"/>
                  <a:pt x="1462987" y="27736"/>
                </a:cubicBezTo>
                <a:cubicBezTo>
                  <a:pt x="1419769" y="16363"/>
                  <a:pt x="1362903" y="2715"/>
                  <a:pt x="1299214" y="440"/>
                </a:cubicBezTo>
                <a:cubicBezTo>
                  <a:pt x="1235525" y="-1835"/>
                  <a:pt x="1142265" y="4989"/>
                  <a:pt x="1080850" y="14088"/>
                </a:cubicBezTo>
                <a:cubicBezTo>
                  <a:pt x="1019435" y="23187"/>
                  <a:pt x="971668" y="36834"/>
                  <a:pt x="930725" y="55031"/>
                </a:cubicBezTo>
                <a:cubicBezTo>
                  <a:pt x="889782" y="73228"/>
                  <a:pt x="862485" y="89151"/>
                  <a:pt x="835190" y="123270"/>
                </a:cubicBezTo>
                <a:cubicBezTo>
                  <a:pt x="807895" y="157389"/>
                  <a:pt x="796522" y="248375"/>
                  <a:pt x="766952" y="259748"/>
                </a:cubicBezTo>
                <a:cubicBezTo>
                  <a:pt x="737382" y="271121"/>
                  <a:pt x="700988" y="200608"/>
                  <a:pt x="657770" y="191509"/>
                </a:cubicBezTo>
                <a:cubicBezTo>
                  <a:pt x="614552" y="182410"/>
                  <a:pt x="553137" y="193784"/>
                  <a:pt x="507644" y="205157"/>
                </a:cubicBezTo>
                <a:cubicBezTo>
                  <a:pt x="462151" y="216530"/>
                  <a:pt x="425757" y="221080"/>
                  <a:pt x="384814" y="259748"/>
                </a:cubicBezTo>
                <a:cubicBezTo>
                  <a:pt x="343871" y="298416"/>
                  <a:pt x="289280" y="378028"/>
                  <a:pt x="261984" y="437168"/>
                </a:cubicBezTo>
                <a:cubicBezTo>
                  <a:pt x="234688" y="496308"/>
                  <a:pt x="225590" y="566822"/>
                  <a:pt x="221041" y="614589"/>
                </a:cubicBezTo>
                <a:cubicBezTo>
                  <a:pt x="216492" y="662356"/>
                  <a:pt x="257435" y="696475"/>
                  <a:pt x="234689" y="723771"/>
                </a:cubicBezTo>
                <a:cubicBezTo>
                  <a:pt x="211943" y="751067"/>
                  <a:pt x="120958" y="739694"/>
                  <a:pt x="84564" y="778363"/>
                </a:cubicBezTo>
                <a:cubicBezTo>
                  <a:pt x="48170" y="817032"/>
                  <a:pt x="29973" y="896643"/>
                  <a:pt x="16325" y="955783"/>
                </a:cubicBezTo>
                <a:cubicBezTo>
                  <a:pt x="2677" y="1014923"/>
                  <a:pt x="-4147" y="1051317"/>
                  <a:pt x="2677" y="1133204"/>
                </a:cubicBezTo>
                <a:cubicBezTo>
                  <a:pt x="9501" y="1215091"/>
                  <a:pt x="14050" y="1349294"/>
                  <a:pt x="57268" y="1447103"/>
                </a:cubicBezTo>
                <a:cubicBezTo>
                  <a:pt x="100486" y="1544912"/>
                  <a:pt x="180098" y="1654094"/>
                  <a:pt x="261984" y="1720058"/>
                </a:cubicBezTo>
                <a:cubicBezTo>
                  <a:pt x="343870" y="1786022"/>
                  <a:pt x="548587" y="1842888"/>
                  <a:pt x="548587" y="1842888"/>
                </a:cubicBezTo>
                <a:cubicBezTo>
                  <a:pt x="605453" y="1858810"/>
                  <a:pt x="580432" y="1829240"/>
                  <a:pt x="603178" y="1815592"/>
                </a:cubicBezTo>
                <a:cubicBezTo>
                  <a:pt x="625924" y="1801944"/>
                  <a:pt x="639572" y="1731431"/>
                  <a:pt x="685065" y="1761001"/>
                </a:cubicBezTo>
                <a:cubicBezTo>
                  <a:pt x="730558" y="1790571"/>
                  <a:pt x="791973" y="1933873"/>
                  <a:pt x="876134" y="1993013"/>
                </a:cubicBezTo>
                <a:cubicBezTo>
                  <a:pt x="960295" y="2052153"/>
                  <a:pt x="1058104" y="2124942"/>
                  <a:pt x="1190032" y="2115843"/>
                </a:cubicBezTo>
                <a:cubicBezTo>
                  <a:pt x="1321960" y="2106745"/>
                  <a:pt x="1538050" y="1963443"/>
                  <a:pt x="1667704" y="1938422"/>
                </a:cubicBezTo>
                <a:cubicBezTo>
                  <a:pt x="1797358" y="1913401"/>
                  <a:pt x="1895167" y="2011211"/>
                  <a:pt x="1967955" y="1965718"/>
                </a:cubicBezTo>
                <a:cubicBezTo>
                  <a:pt x="2040743" y="1920225"/>
                  <a:pt x="2068038" y="1745079"/>
                  <a:pt x="2104432" y="1665467"/>
                </a:cubicBezTo>
                <a:cubicBezTo>
                  <a:pt x="2140826" y="1585855"/>
                  <a:pt x="2177221" y="1551735"/>
                  <a:pt x="2186319" y="1488046"/>
                </a:cubicBezTo>
                <a:cubicBezTo>
                  <a:pt x="2195417" y="1424357"/>
                  <a:pt x="2149925" y="1365217"/>
                  <a:pt x="2159023" y="1283330"/>
                </a:cubicBezTo>
                <a:cubicBezTo>
                  <a:pt x="2168122" y="1201444"/>
                  <a:pt x="2250008" y="1083163"/>
                  <a:pt x="2240910" y="996727"/>
                </a:cubicBezTo>
                <a:cubicBezTo>
                  <a:pt x="2231812" y="910291"/>
                  <a:pt x="2113530" y="826129"/>
                  <a:pt x="2090784" y="73741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6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3" grpId="0" animBg="1"/>
      <p:bldP spid="1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四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 实战训练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A338F-7366-42E0-9A53-ED27B558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784"/>
          <a:stretch/>
        </p:blipFill>
        <p:spPr>
          <a:xfrm>
            <a:off x="3518643" y="235933"/>
            <a:ext cx="6799063" cy="60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7D49FE-FCCB-47F6-B993-2A7A284F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88" b="39355"/>
          <a:stretch/>
        </p:blipFill>
        <p:spPr>
          <a:xfrm>
            <a:off x="0" y="1284797"/>
            <a:ext cx="8024732" cy="4732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601810-9FB9-45FA-A5D4-380A03705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" t="6230" r="31381" b="68960"/>
          <a:stretch/>
        </p:blipFill>
        <p:spPr>
          <a:xfrm>
            <a:off x="7270955" y="3040278"/>
            <a:ext cx="4921046" cy="38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2623-3789-4674-A828-6CB3DB83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54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提示：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F7B90-901B-4A1A-A135-D15FFDA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30940"/>
            <a:ext cx="11511713" cy="1320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sz="4800" dirty="0"/>
              <a:t>交换机出现在：第</a:t>
            </a:r>
            <a:r>
              <a:rPr lang="en-US" altLang="zh-CN" sz="4800" dirty="0"/>
              <a:t>9</a:t>
            </a:r>
            <a:r>
              <a:rPr lang="zh-CN" altLang="en-US" sz="4800" dirty="0"/>
              <a:t>、</a:t>
            </a:r>
            <a:r>
              <a:rPr lang="en-US" altLang="zh-CN" sz="4800" dirty="0"/>
              <a:t>11</a:t>
            </a:r>
            <a:r>
              <a:rPr lang="zh-CN" altLang="en-US" sz="4800" dirty="0"/>
              <a:t>、</a:t>
            </a:r>
            <a:r>
              <a:rPr lang="en-US" altLang="zh-CN" sz="4800" dirty="0"/>
              <a:t>22</a:t>
            </a:r>
            <a:r>
              <a:rPr lang="zh-CN" altLang="en-US" sz="4800" dirty="0"/>
              <a:t>、</a:t>
            </a:r>
            <a:r>
              <a:rPr lang="en-US" altLang="zh-CN" sz="4800" dirty="0"/>
              <a:t>26</a:t>
            </a:r>
            <a:r>
              <a:rPr lang="zh-CN" altLang="en-US" sz="4800" dirty="0"/>
              <a:t>套（仅</a:t>
            </a:r>
            <a:r>
              <a:rPr lang="en-US" altLang="zh-CN" sz="4800" dirty="0"/>
              <a:t>4</a:t>
            </a:r>
            <a:r>
              <a:rPr lang="zh-CN" altLang="en-US" sz="4800" dirty="0"/>
              <a:t>套）</a:t>
            </a: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/>
              <a:t>建议记住答案</a:t>
            </a:r>
          </a:p>
        </p:txBody>
      </p:sp>
    </p:spTree>
    <p:extLst>
      <p:ext uri="{BB962C8B-B14F-4D97-AF65-F5344CB8AC3E}">
        <p14:creationId xmlns:p14="http://schemas.microsoft.com/office/powerpoint/2010/main" val="317709151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2623-3789-4674-A828-6CB3DB83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54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谢谢观看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F7B90-901B-4A1A-A135-D15FFDA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9622" y="2953508"/>
            <a:ext cx="13870580" cy="208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欢迎关注、点赞、投币、收藏哦</a:t>
            </a:r>
          </a:p>
        </p:txBody>
      </p:sp>
    </p:spTree>
    <p:extLst>
      <p:ext uri="{BB962C8B-B14F-4D97-AF65-F5344CB8AC3E}">
        <p14:creationId xmlns:p14="http://schemas.microsoft.com/office/powerpoint/2010/main" val="7921709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CA000C-85CF-4B08-BF2F-9AFC8106C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7574" y="2911913"/>
            <a:ext cx="3994426" cy="37771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4691" y="102799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1.ip route</a:t>
            </a:r>
            <a:r>
              <a:rPr lang="zh-CN" altLang="en-US" sz="3600" dirty="0"/>
              <a:t>模版</a:t>
            </a:r>
            <a:endParaRPr lang="en-US" altLang="zh-CN" sz="2800" u="sng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269349" y="1847282"/>
            <a:ext cx="6350392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阴影边缘路由器</a:t>
            </a:r>
            <a:r>
              <a:rPr lang="zh-CN" altLang="en-US" sz="2400" dirty="0"/>
              <a:t>（</a:t>
            </a:r>
            <a:r>
              <a:rPr lang="en-US" altLang="zh-CN" sz="2400" dirty="0"/>
              <a:t>R1</a:t>
            </a:r>
            <a:r>
              <a:rPr lang="zh-CN" altLang="en-US" sz="2400" dirty="0"/>
              <a:t>、</a:t>
            </a:r>
            <a:r>
              <a:rPr lang="en-US" altLang="zh-CN" sz="2400" dirty="0"/>
              <a:t>R2</a:t>
            </a:r>
            <a:r>
              <a:rPr lang="zh-CN" altLang="en-US" sz="2400" dirty="0"/>
              <a:t>、</a:t>
            </a:r>
            <a:r>
              <a:rPr lang="en-US" altLang="zh-CN" sz="2400" dirty="0"/>
              <a:t>R3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Ip route </a:t>
            </a:r>
            <a:r>
              <a:rPr lang="en-US" altLang="zh-CN" sz="2400" u="sng" dirty="0"/>
              <a:t>0.0.0.0</a:t>
            </a:r>
            <a:r>
              <a:rPr lang="en-US" altLang="zh-CN" sz="2400" dirty="0"/>
              <a:t>  </a:t>
            </a:r>
            <a:r>
              <a:rPr lang="en-US" altLang="zh-CN" sz="2400" u="sng" dirty="0"/>
              <a:t>0.0.0.0</a:t>
            </a:r>
            <a:r>
              <a:rPr lang="en-US" altLang="zh-CN" sz="2400" dirty="0"/>
              <a:t>  </a:t>
            </a:r>
            <a:r>
              <a:rPr lang="en-US" altLang="zh-CN" sz="2000" u="sng" dirty="0"/>
              <a:t>&lt;</a:t>
            </a:r>
            <a:r>
              <a:rPr lang="zh-CN" altLang="en-US" sz="2000" u="sng" dirty="0"/>
              <a:t>下一跳路由器</a:t>
            </a:r>
            <a:r>
              <a:rPr lang="en-US" altLang="zh-CN" sz="2000" u="sng" dirty="0"/>
              <a:t>IP</a:t>
            </a:r>
            <a:r>
              <a:rPr lang="zh-CN" altLang="en-US" sz="2000" u="sng" dirty="0"/>
              <a:t>地址</a:t>
            </a:r>
            <a:r>
              <a:rPr lang="en-US" altLang="zh-CN" sz="2000" u="sng" dirty="0"/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86DE10-7B3D-4A95-9C28-287E06832ACA}"/>
              </a:ext>
            </a:extLst>
          </p:cNvPr>
          <p:cNvSpPr/>
          <p:nvPr/>
        </p:nvSpPr>
        <p:spPr>
          <a:xfrm>
            <a:off x="269349" y="2990418"/>
            <a:ext cx="8797636" cy="87716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阴影外路由器</a:t>
            </a:r>
            <a:r>
              <a:rPr lang="zh-CN" altLang="en-US" sz="2400" dirty="0"/>
              <a:t>（</a:t>
            </a:r>
            <a:r>
              <a:rPr lang="en-US" altLang="zh-CN" sz="2400" dirty="0"/>
              <a:t>R4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300" dirty="0"/>
              <a:t>Ip route &lt;</a:t>
            </a:r>
            <a:r>
              <a:rPr lang="zh-CN" altLang="en-US" sz="2300" u="sng" dirty="0"/>
              <a:t>阴影区</a:t>
            </a:r>
            <a:r>
              <a:rPr lang="en-US" altLang="zh-CN" sz="2300" u="sng" dirty="0" err="1"/>
              <a:t>ip</a:t>
            </a:r>
            <a:r>
              <a:rPr lang="zh-CN" altLang="en-US" sz="2300" u="sng" dirty="0"/>
              <a:t>地址</a:t>
            </a:r>
            <a:r>
              <a:rPr lang="en-US" altLang="zh-CN" sz="2300" dirty="0"/>
              <a:t>&gt; &lt;</a:t>
            </a:r>
            <a:r>
              <a:rPr lang="zh-CN" altLang="en-US" sz="2300" u="sng" dirty="0"/>
              <a:t>阴影区子网掩码</a:t>
            </a:r>
            <a:r>
              <a:rPr lang="en-US" altLang="zh-CN" sz="2300" dirty="0"/>
              <a:t>&gt; &lt;</a:t>
            </a:r>
            <a:r>
              <a:rPr lang="zh-CN" altLang="en-US" sz="2300" u="sng" dirty="0"/>
              <a:t>下一跳路由器</a:t>
            </a:r>
            <a:r>
              <a:rPr lang="en-US" altLang="zh-CN" sz="2300" u="sng" dirty="0"/>
              <a:t>IP</a:t>
            </a:r>
            <a:r>
              <a:rPr lang="zh-CN" altLang="en-US" sz="2300" u="sng" dirty="0"/>
              <a:t>地址</a:t>
            </a:r>
            <a:r>
              <a:rPr lang="en-US" altLang="zh-CN" sz="2300" dirty="0"/>
              <a:t>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269349" y="3981786"/>
            <a:ext cx="9664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例如：</a:t>
            </a:r>
            <a:endParaRPr lang="en-US" altLang="zh-CN" sz="2800" dirty="0"/>
          </a:p>
          <a:p>
            <a:r>
              <a:rPr lang="zh-CN" altLang="en-US" sz="2800" dirty="0"/>
              <a:t>对于</a:t>
            </a:r>
            <a:r>
              <a:rPr lang="en-US" altLang="zh-CN" sz="2800" dirty="0"/>
              <a:t>R3</a:t>
            </a:r>
          </a:p>
          <a:p>
            <a:r>
              <a:rPr lang="en-US" altLang="zh-CN" sz="2400" dirty="0"/>
              <a:t>Router-R3(config)#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route </a:t>
            </a:r>
            <a:r>
              <a:rPr lang="en-US" altLang="zh-CN" sz="2400" u="sng" dirty="0"/>
              <a:t>0.0.0.0</a:t>
            </a:r>
            <a:r>
              <a:rPr lang="en-US" altLang="zh-CN" sz="2400" dirty="0"/>
              <a:t> </a:t>
            </a:r>
            <a:r>
              <a:rPr lang="en-US" altLang="zh-CN" sz="2400" u="sng" dirty="0"/>
              <a:t>0.0.0.0</a:t>
            </a:r>
            <a:r>
              <a:rPr lang="en-US" altLang="zh-CN" sz="2400" dirty="0"/>
              <a:t> </a:t>
            </a:r>
            <a:r>
              <a:rPr lang="en-US" altLang="zh-CN" sz="2400" u="sng" dirty="0"/>
              <a:t>211.68.69.169</a:t>
            </a:r>
          </a:p>
          <a:p>
            <a:r>
              <a:rPr lang="zh-CN" altLang="en-US" sz="2800" dirty="0"/>
              <a:t>对于</a:t>
            </a:r>
            <a:r>
              <a:rPr lang="en-US" altLang="zh-CN" sz="2800" dirty="0"/>
              <a:t>R4</a:t>
            </a:r>
          </a:p>
          <a:p>
            <a:r>
              <a:rPr lang="en-US" altLang="zh-CN" sz="2000" dirty="0"/>
              <a:t>Router-R4(config)#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route </a:t>
            </a:r>
            <a:r>
              <a:rPr lang="en-US" altLang="zh-CN" sz="2000" u="sng" dirty="0"/>
              <a:t>221.89.23.0</a:t>
            </a:r>
            <a:r>
              <a:rPr lang="en-US" altLang="zh-CN" sz="2000" dirty="0"/>
              <a:t> </a:t>
            </a:r>
            <a:r>
              <a:rPr lang="en-US" altLang="zh-CN" sz="2000" u="sng" dirty="0"/>
              <a:t>255.255.255.0</a:t>
            </a:r>
            <a:r>
              <a:rPr lang="en-US" altLang="zh-CN" sz="2000" dirty="0"/>
              <a:t> </a:t>
            </a:r>
            <a:r>
              <a:rPr lang="en-US" altLang="zh-CN" sz="2000" u="sng" dirty="0"/>
              <a:t>211.68.69.170</a:t>
            </a:r>
            <a:endParaRPr lang="zh-CN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635942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CA000C-85CF-4B08-BF2F-9AFC8106C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1360" y="1601511"/>
            <a:ext cx="3994426" cy="37771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2.bandwidth</a:t>
            </a:r>
            <a:r>
              <a:rPr lang="zh-CN" altLang="en-US" sz="3600" dirty="0"/>
              <a:t>模版</a:t>
            </a:r>
            <a:endParaRPr lang="en-US" altLang="zh-CN" sz="2800" u="sng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450913" y="1682974"/>
            <a:ext cx="5009729" cy="13234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bandwidth &lt;</a:t>
            </a:r>
            <a:r>
              <a:rPr lang="zh-CN" altLang="en-US" sz="2800" u="sng" dirty="0"/>
              <a:t>带宽</a:t>
            </a:r>
            <a:r>
              <a:rPr lang="en-US" altLang="zh-CN" sz="2800" dirty="0"/>
              <a:t>&gt;  </a:t>
            </a:r>
            <a:r>
              <a:rPr lang="zh-CN" altLang="en-US" sz="2400" dirty="0">
                <a:solidFill>
                  <a:srgbClr val="C00000"/>
                </a:solidFill>
              </a:rPr>
              <a:t>单位：</a:t>
            </a:r>
            <a:r>
              <a:rPr lang="en-US" altLang="zh-CN" sz="2400" dirty="0">
                <a:solidFill>
                  <a:srgbClr val="C00000"/>
                </a:solidFill>
              </a:rPr>
              <a:t>kbps</a:t>
            </a:r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1Gbps=1000Mbps=1000000kbps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FE21A2-1D97-4AE5-BA82-8A8AB8F3E0A1}"/>
              </a:ext>
            </a:extLst>
          </p:cNvPr>
          <p:cNvGrpSpPr/>
          <p:nvPr/>
        </p:nvGrpSpPr>
        <p:grpSpPr>
          <a:xfrm>
            <a:off x="124691" y="3178166"/>
            <a:ext cx="9664360" cy="892552"/>
            <a:chOff x="288465" y="3239824"/>
            <a:chExt cx="9664360" cy="8925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5583BD-8F44-457B-9993-C9FB4F9DF696}"/>
                </a:ext>
              </a:extLst>
            </p:cNvPr>
            <p:cNvSpPr txBox="1"/>
            <p:nvPr/>
          </p:nvSpPr>
          <p:spPr>
            <a:xfrm>
              <a:off x="288465" y="3239824"/>
              <a:ext cx="96643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例如</a:t>
              </a:r>
              <a:endParaRPr lang="en-US" altLang="zh-CN" sz="2800" dirty="0"/>
            </a:p>
            <a:p>
              <a:r>
                <a:rPr lang="en-US" altLang="zh-CN" sz="2400" dirty="0"/>
                <a:t>Router-R3(config-if)#bandwidth </a:t>
              </a:r>
              <a:r>
                <a:rPr lang="en-US" altLang="zh-CN" sz="2400" u="sng" dirty="0"/>
                <a:t>10000000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0E42D88-15A0-4DCF-9ADB-80748073C45C}"/>
                </a:ext>
              </a:extLst>
            </p:cNvPr>
            <p:cNvGrpSpPr/>
            <p:nvPr/>
          </p:nvGrpSpPr>
          <p:grpSpPr>
            <a:xfrm>
              <a:off x="1083005" y="3239824"/>
              <a:ext cx="5429705" cy="545815"/>
              <a:chOff x="875438" y="3157938"/>
              <a:chExt cx="6544094" cy="64633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65CA88C-C790-4469-B28C-CD2BF22087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2222"/>
              <a:stretch/>
            </p:blipFill>
            <p:spPr>
              <a:xfrm>
                <a:off x="875438" y="3157938"/>
                <a:ext cx="6544094" cy="646332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6" name="墨迹 5">
                    <a:extLst>
                      <a:ext uri="{FF2B5EF4-FFF2-40B4-BE49-F238E27FC236}">
                        <a16:creationId xmlns:a16="http://schemas.microsoft.com/office/drawing/2014/main" id="{1B4C8194-A77D-4258-BB6D-A9C5C5D56F19}"/>
                      </a:ext>
                    </a:extLst>
                  </p14:cNvPr>
                  <p14:cNvContentPartPr/>
                  <p14:nvPr/>
                </p14:nvContentPartPr>
                <p14:xfrm>
                  <a:off x="2723400" y="3402360"/>
                  <a:ext cx="1036440" cy="18000"/>
                </p14:xfrm>
              </p:contentPart>
            </mc:Choice>
            <mc:Fallback xmlns="">
              <p:pic>
                <p:nvPicPr>
                  <p:cNvPr id="6" name="墨迹 5">
                    <a:extLst>
                      <a:ext uri="{FF2B5EF4-FFF2-40B4-BE49-F238E27FC236}">
                        <a16:creationId xmlns:a16="http://schemas.microsoft.com/office/drawing/2014/main" id="{1B4C8194-A77D-4258-BB6D-A9C5C5D56F1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04311" y="3326931"/>
                    <a:ext cx="1074184" cy="1688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墨迹 10">
                    <a:extLst>
                      <a:ext uri="{FF2B5EF4-FFF2-40B4-BE49-F238E27FC236}">
                        <a16:creationId xmlns:a16="http://schemas.microsoft.com/office/drawing/2014/main" id="{D7C66DC1-BFAA-408E-B502-7316F74C1156}"/>
                      </a:ext>
                    </a:extLst>
                  </p14:cNvPr>
                  <p14:cNvContentPartPr/>
                  <p14:nvPr/>
                </p14:nvContentPartPr>
                <p14:xfrm>
                  <a:off x="2714760" y="3527280"/>
                  <a:ext cx="1098720" cy="360"/>
                </p14:xfrm>
              </p:contentPart>
            </mc:Choice>
            <mc:Fallback xmlns="">
              <p:pic>
                <p:nvPicPr>
                  <p:cNvPr id="11" name="墨迹 10">
                    <a:extLst>
                      <a:ext uri="{FF2B5EF4-FFF2-40B4-BE49-F238E27FC236}">
                        <a16:creationId xmlns:a16="http://schemas.microsoft.com/office/drawing/2014/main" id="{D7C66DC1-BFAA-408E-B502-7316F74C115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695667" y="3463920"/>
                    <a:ext cx="1136906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" name="墨迹 11">
                    <a:extLst>
                      <a:ext uri="{FF2B5EF4-FFF2-40B4-BE49-F238E27FC236}">
                        <a16:creationId xmlns:a16="http://schemas.microsoft.com/office/drawing/2014/main" id="{99D611A1-624A-4AD4-9ED5-9329AC6294FE}"/>
                      </a:ext>
                    </a:extLst>
                  </p14:cNvPr>
                  <p14:cNvContentPartPr/>
                  <p14:nvPr/>
                </p14:nvContentPartPr>
                <p14:xfrm>
                  <a:off x="2723400" y="3607560"/>
                  <a:ext cx="1072080" cy="360"/>
                </p14:xfrm>
              </p:contentPart>
            </mc:Choice>
            <mc:Fallback xmlns="">
              <p:pic>
                <p:nvPicPr>
                  <p:cNvPr id="12" name="墨迹 11">
                    <a:extLst>
                      <a:ext uri="{FF2B5EF4-FFF2-40B4-BE49-F238E27FC236}">
                        <a16:creationId xmlns:a16="http://schemas.microsoft.com/office/drawing/2014/main" id="{99D611A1-624A-4AD4-9ED5-9329AC6294F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704310" y="3544200"/>
                    <a:ext cx="1109826" cy="127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242377" y="4083247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3.crc</a:t>
            </a:r>
            <a:r>
              <a:rPr lang="zh-CN" altLang="en-US" sz="3600" dirty="0"/>
              <a:t>模版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crc</a:t>
            </a:r>
            <a:r>
              <a:rPr lang="zh-CN" altLang="en-US" sz="2000" dirty="0"/>
              <a:t>校验位</a:t>
            </a:r>
            <a:r>
              <a:rPr lang="en-US" altLang="zh-CN" sz="2000" dirty="0"/>
              <a:t>)</a:t>
            </a:r>
            <a:endParaRPr lang="en-US" altLang="zh-CN" sz="2800" u="sn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443344" y="4775111"/>
            <a:ext cx="5390785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crc</a:t>
            </a:r>
            <a:r>
              <a:rPr lang="en-US" altLang="zh-CN" sz="2800" dirty="0"/>
              <a:t> &lt;</a:t>
            </a:r>
            <a:r>
              <a:rPr lang="en-US" altLang="zh-CN" sz="2800" u="sng" dirty="0"/>
              <a:t>32/16</a:t>
            </a:r>
            <a:r>
              <a:rPr lang="en-US" altLang="zh-CN" sz="2800" dirty="0"/>
              <a:t>&gt;  </a:t>
            </a:r>
            <a:r>
              <a:rPr lang="zh-CN" altLang="en-US" sz="2400" dirty="0">
                <a:solidFill>
                  <a:srgbClr val="C00000"/>
                </a:solidFill>
              </a:rPr>
              <a:t>题干未说明情况下为</a:t>
            </a:r>
            <a:r>
              <a:rPr lang="en-US" altLang="zh-CN" sz="2400" dirty="0">
                <a:solidFill>
                  <a:srgbClr val="C00000"/>
                </a:solidFill>
              </a:rPr>
              <a:t>32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4167317-7843-423E-B9EB-A5E239E5CA51}"/>
              </a:ext>
            </a:extLst>
          </p:cNvPr>
          <p:cNvGrpSpPr/>
          <p:nvPr/>
        </p:nvGrpSpPr>
        <p:grpSpPr>
          <a:xfrm>
            <a:off x="443345" y="5831548"/>
            <a:ext cx="8797636" cy="523220"/>
            <a:chOff x="443345" y="5831548"/>
            <a:chExt cx="8797636" cy="52322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25A2DC-62E7-4CCF-A3EA-DDEA7FD3757C}"/>
                </a:ext>
              </a:extLst>
            </p:cNvPr>
            <p:cNvSpPr txBox="1"/>
            <p:nvPr/>
          </p:nvSpPr>
          <p:spPr>
            <a:xfrm>
              <a:off x="443345" y="5831548"/>
              <a:ext cx="8797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例如</a:t>
              </a:r>
              <a:endParaRPr lang="en-US" altLang="zh-CN" sz="2800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5F539B8-3590-42FB-8688-6794CAA61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-419" t="17132" r="419" b="12711"/>
            <a:stretch/>
          </p:blipFill>
          <p:spPr>
            <a:xfrm>
              <a:off x="1211406" y="5831548"/>
              <a:ext cx="6087775" cy="420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84481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4.ip address</a:t>
            </a:r>
            <a:r>
              <a:rPr lang="zh-CN" altLang="en-US" sz="3600" dirty="0"/>
              <a:t>模版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没有配置</a:t>
            </a:r>
            <a:r>
              <a:rPr lang="en-US" altLang="zh-CN" sz="2400" dirty="0">
                <a:solidFill>
                  <a:srgbClr val="C00000"/>
                </a:solidFill>
              </a:rPr>
              <a:t>loopback</a:t>
            </a:r>
            <a:r>
              <a:rPr lang="zh-CN" altLang="en-US" sz="2400" dirty="0">
                <a:solidFill>
                  <a:srgbClr val="C00000"/>
                </a:solidFill>
              </a:rPr>
              <a:t>接口情况下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800" u="sng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174080" y="1685312"/>
            <a:ext cx="8430274" cy="8309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address &lt;</a:t>
            </a:r>
            <a:r>
              <a:rPr lang="zh-CN" altLang="en-US" sz="2400" u="sng" dirty="0"/>
              <a:t>这个路由器的</a:t>
            </a:r>
            <a:r>
              <a:rPr lang="en-US" altLang="zh-CN" sz="2400" u="sng" dirty="0" err="1"/>
              <a:t>ip</a:t>
            </a:r>
            <a:r>
              <a:rPr lang="zh-CN" altLang="en-US" sz="2400" u="sng" dirty="0"/>
              <a:t>地址</a:t>
            </a:r>
            <a:r>
              <a:rPr lang="en-US" altLang="zh-CN" sz="2400" dirty="0"/>
              <a:t>&gt; &lt;</a:t>
            </a:r>
            <a:r>
              <a:rPr lang="zh-CN" altLang="en-US" sz="2400" u="sng" dirty="0"/>
              <a:t>这个路由器的子网掩码</a:t>
            </a:r>
            <a:r>
              <a:rPr lang="en-US" altLang="zh-CN" sz="2400" dirty="0"/>
              <a:t>&gt;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当路由旁有两个地址时，填写带有“</a:t>
            </a:r>
            <a:r>
              <a:rPr lang="en-US" altLang="zh-CN" sz="2400" dirty="0">
                <a:solidFill>
                  <a:srgbClr val="C00000"/>
                </a:solidFill>
              </a:rPr>
              <a:t>POS</a:t>
            </a:r>
            <a:r>
              <a:rPr lang="zh-CN" altLang="en-US" sz="2400" dirty="0">
                <a:solidFill>
                  <a:srgbClr val="C00000"/>
                </a:solidFill>
              </a:rPr>
              <a:t>”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字样的地址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套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128629" y="2535182"/>
            <a:ext cx="966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r>
              <a:rPr lang="zh-CN" altLang="en-US" sz="2400" dirty="0"/>
              <a:t>对于</a:t>
            </a:r>
            <a:r>
              <a:rPr lang="en-US" altLang="zh-CN" sz="2400" dirty="0"/>
              <a:t>R3</a:t>
            </a:r>
            <a:endParaRPr lang="en-US" altLang="zh-CN" sz="2800" dirty="0"/>
          </a:p>
          <a:p>
            <a:r>
              <a:rPr lang="en-US" altLang="zh-CN" sz="2000" dirty="0"/>
              <a:t>Router-R3(config-if)#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address </a:t>
            </a:r>
            <a:r>
              <a:rPr lang="en-US" altLang="zh-CN" sz="2000" u="sng" dirty="0"/>
              <a:t>221.195.178.1</a:t>
            </a:r>
            <a:r>
              <a:rPr lang="en-US" altLang="zh-CN" sz="2000" dirty="0"/>
              <a:t> </a:t>
            </a:r>
            <a:r>
              <a:rPr lang="en-US" altLang="zh-CN" sz="2000" u="sng" dirty="0"/>
              <a:t>255.255.255.252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74080" y="3401127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5.pos framing</a:t>
            </a:r>
            <a:r>
              <a:rPr lang="zh-CN" altLang="en-US" sz="3600" dirty="0"/>
              <a:t>模版</a:t>
            </a:r>
            <a:r>
              <a:rPr lang="zh-CN" altLang="en-US" sz="2400" dirty="0"/>
              <a:t>（帧格式）</a:t>
            </a:r>
            <a:endParaRPr lang="en-US" altLang="zh-CN" sz="2800" u="sn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238896" y="4115551"/>
            <a:ext cx="7301156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pos framing &lt;</a:t>
            </a:r>
            <a:r>
              <a:rPr lang="en-US" altLang="zh-CN" sz="2800" u="sng" dirty="0" err="1"/>
              <a:t>sdh</a:t>
            </a:r>
            <a:r>
              <a:rPr lang="en-US" altLang="zh-CN" sz="2800" u="sng" dirty="0"/>
              <a:t>/</a:t>
            </a:r>
            <a:r>
              <a:rPr lang="en-US" altLang="zh-CN" sz="2800" u="sng" dirty="0" err="1"/>
              <a:t>sonet</a:t>
            </a:r>
            <a:r>
              <a:rPr lang="en-US" altLang="zh-CN" sz="2800" dirty="0"/>
              <a:t>&gt;</a:t>
            </a:r>
            <a:r>
              <a:rPr lang="en-US" altLang="zh-CN" sz="2800" u="sng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根据题干要求选择填写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CCF118-CCB9-4FA9-A644-751E2609427B}"/>
              </a:ext>
            </a:extLst>
          </p:cNvPr>
          <p:cNvGrpSpPr/>
          <p:nvPr/>
        </p:nvGrpSpPr>
        <p:grpSpPr>
          <a:xfrm>
            <a:off x="187119" y="4706864"/>
            <a:ext cx="7501568" cy="1120154"/>
            <a:chOff x="187119" y="4706864"/>
            <a:chExt cx="7501568" cy="112015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25A2DC-62E7-4CCF-A3EA-DDEA7FD3757C}"/>
                </a:ext>
              </a:extLst>
            </p:cNvPr>
            <p:cNvSpPr txBox="1"/>
            <p:nvPr/>
          </p:nvSpPr>
          <p:spPr>
            <a:xfrm>
              <a:off x="187119" y="4872911"/>
              <a:ext cx="75015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例如</a:t>
              </a:r>
              <a:endParaRPr lang="en-US" altLang="zh-CN" sz="2800" dirty="0"/>
            </a:p>
            <a:p>
              <a:r>
                <a:rPr lang="en-US" altLang="zh-CN" sz="2800" dirty="0"/>
                <a:t>Router-R3(config-if)# pos </a:t>
              </a:r>
              <a:r>
                <a:rPr lang="en-US" altLang="zh-CN" sz="2800" u="sng" dirty="0"/>
                <a:t>framing</a:t>
              </a:r>
              <a:r>
                <a:rPr lang="en-US" altLang="zh-CN" sz="2800" dirty="0"/>
                <a:t> </a:t>
              </a:r>
              <a:r>
                <a:rPr lang="en-US" altLang="zh-CN" sz="2800" u="sng" dirty="0" err="1"/>
                <a:t>sdh</a:t>
              </a:r>
              <a:endParaRPr lang="en-US" altLang="zh-CN" sz="2800" u="sng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6AB72EA-F0BC-4946-B1CA-45962DEB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502" y="4706864"/>
              <a:ext cx="3688177" cy="727614"/>
            </a:xfrm>
            <a:prstGeom prst="rect">
              <a:avLst/>
            </a:prstGeom>
          </p:spPr>
        </p:pic>
      </p:grp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350BA3A2-5C33-46C7-AC78-96E2D266B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70" r="1811" b="2353"/>
          <a:stretch/>
        </p:blipFill>
        <p:spPr>
          <a:xfrm>
            <a:off x="7845799" y="2552074"/>
            <a:ext cx="4107305" cy="3274942"/>
          </a:xfrm>
        </p:spPr>
      </p:pic>
    </p:spTree>
    <p:extLst>
      <p:ext uri="{BB962C8B-B14F-4D97-AF65-F5344CB8AC3E}">
        <p14:creationId xmlns:p14="http://schemas.microsoft.com/office/powerpoint/2010/main" val="15813590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6.pos flag</a:t>
            </a:r>
            <a:r>
              <a:rPr lang="zh-CN" altLang="en-US" sz="3600" dirty="0"/>
              <a:t>模版</a:t>
            </a:r>
            <a:endParaRPr lang="en-US" altLang="zh-CN" sz="2800" u="sng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174080" y="1685312"/>
            <a:ext cx="4681255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pos flag &lt;</a:t>
            </a:r>
            <a:r>
              <a:rPr lang="en-US" altLang="zh-CN" sz="2800" u="sng" dirty="0"/>
              <a:t>s1s0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2</a:t>
            </a:r>
            <a:r>
              <a:rPr lang="en-US" altLang="zh-CN" sz="2800" dirty="0"/>
              <a:t>&gt;/&lt;</a:t>
            </a:r>
            <a:r>
              <a:rPr lang="en-US" altLang="zh-CN" sz="2800" u="sng" dirty="0"/>
              <a:t>s1s0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0</a:t>
            </a:r>
            <a:r>
              <a:rPr lang="en-US" altLang="zh-CN" sz="2800" dirty="0"/>
              <a:t>&gt;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C00000"/>
                </a:solidFill>
              </a:rPr>
              <a:t>sdh</a:t>
            </a:r>
            <a:r>
              <a:rPr lang="en-US" altLang="zh-CN" sz="2400" dirty="0">
                <a:solidFill>
                  <a:srgbClr val="C00000"/>
                </a:solidFill>
              </a:rPr>
              <a:t>         </a:t>
            </a:r>
            <a:r>
              <a:rPr lang="en-US" altLang="zh-CN" sz="2400" dirty="0" err="1">
                <a:solidFill>
                  <a:srgbClr val="C00000"/>
                </a:solidFill>
              </a:rPr>
              <a:t>sonet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187119" y="2498234"/>
            <a:ext cx="4668216" cy="83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</a:t>
            </a:r>
            <a:endParaRPr lang="en-US" altLang="zh-CN" sz="2800" dirty="0"/>
          </a:p>
          <a:p>
            <a:r>
              <a:rPr lang="en-US" altLang="zh-CN" sz="2000" dirty="0"/>
              <a:t>Router-R3(config-if)# pos flag </a:t>
            </a:r>
            <a:r>
              <a:rPr lang="en-US" altLang="zh-CN" sz="2000" u="sng" dirty="0"/>
              <a:t>s1s0</a:t>
            </a:r>
            <a:r>
              <a:rPr lang="en-US" altLang="zh-CN" sz="2000" dirty="0"/>
              <a:t> </a:t>
            </a:r>
            <a:r>
              <a:rPr lang="en-US" altLang="zh-CN" sz="2000" u="sng" dirty="0"/>
              <a:t>2</a:t>
            </a:r>
            <a:r>
              <a:rPr lang="en-US" altLang="zh-CN" sz="2000" dirty="0"/>
              <a:t> </a:t>
            </a:r>
            <a:endParaRPr lang="en-US" altLang="zh-CN" sz="2000" u="sng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74080" y="3401127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7.lease</a:t>
            </a:r>
            <a:r>
              <a:rPr lang="zh-CN" altLang="en-US" sz="3600" dirty="0"/>
              <a:t>模版</a:t>
            </a:r>
            <a:r>
              <a:rPr lang="zh-CN" altLang="en-US" sz="2400" dirty="0"/>
              <a:t>（租用时间）</a:t>
            </a:r>
            <a:endParaRPr lang="en-US" altLang="zh-CN" sz="2800" u="sn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238896" y="4115551"/>
            <a:ext cx="6448507" cy="95410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lease &lt;</a:t>
            </a:r>
            <a:r>
              <a:rPr lang="zh-CN" altLang="en-US" sz="2800" u="sng" dirty="0"/>
              <a:t>天</a:t>
            </a:r>
            <a:r>
              <a:rPr lang="en-US" altLang="zh-CN" sz="2800" dirty="0"/>
              <a:t>&gt; [</a:t>
            </a:r>
            <a:r>
              <a:rPr lang="zh-CN" altLang="en-US" sz="2800" u="sng" dirty="0"/>
              <a:t>时</a:t>
            </a:r>
            <a:r>
              <a:rPr lang="en-US" altLang="zh-CN" sz="2800" dirty="0"/>
              <a:t>] [</a:t>
            </a:r>
            <a:r>
              <a:rPr lang="zh-CN" altLang="en-US" sz="2800" u="sng" dirty="0"/>
              <a:t>分</a:t>
            </a:r>
            <a:r>
              <a:rPr lang="en-US" altLang="zh-CN" sz="2800" dirty="0"/>
              <a:t>]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“天”不可省略，“时”、“分”可省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25A2DC-62E7-4CCF-A3EA-DDEA7FD3757C}"/>
              </a:ext>
            </a:extLst>
          </p:cNvPr>
          <p:cNvSpPr txBox="1"/>
          <p:nvPr/>
        </p:nvSpPr>
        <p:spPr>
          <a:xfrm>
            <a:off x="443345" y="5292432"/>
            <a:ext cx="879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地址租用时间为</a:t>
            </a:r>
            <a:r>
              <a:rPr lang="en-US" altLang="zh-CN" sz="2800" dirty="0"/>
              <a:t>5</a:t>
            </a:r>
            <a:r>
              <a:rPr lang="zh-CN" altLang="en-US" sz="2800" dirty="0"/>
              <a:t>小时</a:t>
            </a:r>
            <a:r>
              <a:rPr lang="en-US" altLang="zh-CN" sz="2800" dirty="0"/>
              <a:t>30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en-US" altLang="zh-CN" sz="2800" dirty="0"/>
              <a:t>Router-R1(</a:t>
            </a:r>
            <a:r>
              <a:rPr lang="en-US" altLang="zh-CN" sz="2800" dirty="0" err="1"/>
              <a:t>dhcp</a:t>
            </a:r>
            <a:r>
              <a:rPr lang="en-US" altLang="zh-CN" sz="2800" dirty="0"/>
              <a:t>-config)# lease </a:t>
            </a:r>
            <a:r>
              <a:rPr lang="en-US" altLang="zh-CN" sz="2800" u="sng" dirty="0"/>
              <a:t>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5</a:t>
            </a:r>
            <a:r>
              <a:rPr lang="en-US" altLang="zh-CN" sz="2800" dirty="0"/>
              <a:t> </a:t>
            </a:r>
            <a:r>
              <a:rPr lang="en-US" altLang="zh-CN" sz="2800" u="sng" dirty="0"/>
              <a:t>30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E021B-7340-42E7-B7C2-ADD221638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0" b="30363"/>
          <a:stretch/>
        </p:blipFill>
        <p:spPr>
          <a:xfrm>
            <a:off x="978369" y="2613679"/>
            <a:ext cx="3383769" cy="305842"/>
          </a:xfrm>
          <a:prstGeom prst="rect">
            <a:avLst/>
          </a:prstGeom>
        </p:spPr>
      </p:pic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75399CCA-2DF6-4180-9A0B-1BF4FA18C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7403" y="1349617"/>
            <a:ext cx="3994426" cy="37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299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9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CA000C-85CF-4B08-BF2F-9AFC8106C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7574" y="738130"/>
            <a:ext cx="3994426" cy="37771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8.network</a:t>
            </a:r>
            <a:r>
              <a:rPr lang="zh-CN" altLang="en-US" sz="3600" dirty="0"/>
              <a:t>模版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ospf</a:t>
            </a:r>
            <a:r>
              <a:rPr lang="zh-CN" altLang="en-US" sz="2800" dirty="0">
                <a:solidFill>
                  <a:srgbClr val="FF0000"/>
                </a:solidFill>
              </a:rPr>
              <a:t>下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en-US" altLang="zh-CN" sz="2800" u="sng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174079" y="1685312"/>
            <a:ext cx="8112671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dirty="0"/>
              <a:t>network &lt;</a:t>
            </a:r>
            <a:r>
              <a:rPr lang="zh-CN" altLang="en-US" sz="2600" u="sng" dirty="0"/>
              <a:t>阴影区</a:t>
            </a:r>
            <a:r>
              <a:rPr lang="en-US" altLang="zh-CN" sz="2600" u="sng" dirty="0" err="1"/>
              <a:t>ip</a:t>
            </a:r>
            <a:r>
              <a:rPr lang="zh-CN" altLang="en-US" sz="2600" u="sng" dirty="0"/>
              <a:t>地址</a:t>
            </a:r>
            <a:r>
              <a:rPr lang="en-US" altLang="zh-CN" sz="2600" dirty="0"/>
              <a:t>&gt; &lt;</a:t>
            </a:r>
            <a:r>
              <a:rPr lang="zh-CN" altLang="en-US" sz="2600" u="sng" dirty="0"/>
              <a:t>阴影区</a:t>
            </a:r>
            <a:r>
              <a:rPr lang="zh-CN" altLang="en-US" sz="2800" b="1" u="sng" dirty="0">
                <a:solidFill>
                  <a:srgbClr val="FF0000"/>
                </a:solidFill>
              </a:rPr>
              <a:t>反</a:t>
            </a:r>
            <a:r>
              <a:rPr lang="zh-CN" altLang="en-US" sz="2600" u="sng" dirty="0"/>
              <a:t>子网掩码</a:t>
            </a:r>
            <a:r>
              <a:rPr lang="en-US" altLang="zh-CN" sz="2600" dirty="0"/>
              <a:t>&gt; area 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28629" y="230352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9.area</a:t>
            </a:r>
            <a:r>
              <a:rPr lang="zh-CN" altLang="en-US" sz="3600" dirty="0"/>
              <a:t>模版</a:t>
            </a:r>
            <a:endParaRPr lang="en-US" altLang="zh-CN" sz="2800" u="sn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174079" y="2936557"/>
            <a:ext cx="8205017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dirty="0"/>
              <a:t>area 0 range &lt;</a:t>
            </a:r>
            <a:r>
              <a:rPr lang="zh-CN" altLang="en-US" sz="2600" u="sng" dirty="0"/>
              <a:t>阴影区</a:t>
            </a:r>
            <a:r>
              <a:rPr lang="en-US" altLang="zh-CN" sz="2600" u="sng" dirty="0" err="1"/>
              <a:t>ip</a:t>
            </a:r>
            <a:r>
              <a:rPr lang="zh-CN" altLang="en-US" sz="2600" u="sng" dirty="0"/>
              <a:t>地址</a:t>
            </a:r>
            <a:r>
              <a:rPr lang="en-US" altLang="zh-CN" sz="2600" dirty="0"/>
              <a:t>&gt; &lt;</a:t>
            </a:r>
            <a:r>
              <a:rPr lang="zh-CN" altLang="en-US" sz="2600" u="sng" dirty="0"/>
              <a:t>阴影区</a:t>
            </a:r>
            <a:r>
              <a:rPr lang="zh-CN" altLang="en-US" sz="2800" b="1" u="sng" dirty="0">
                <a:solidFill>
                  <a:srgbClr val="FF0000"/>
                </a:solidFill>
              </a:rPr>
              <a:t>正</a:t>
            </a:r>
            <a:r>
              <a:rPr lang="zh-CN" altLang="en-US" sz="2600" u="sng" dirty="0"/>
              <a:t>子网掩码</a:t>
            </a:r>
            <a:r>
              <a:rPr lang="en-US" altLang="zh-CN" sz="2600" dirty="0"/>
              <a:t>&gt; </a:t>
            </a:r>
            <a:endParaRPr lang="en-US" altLang="zh-CN" sz="26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25A2DC-62E7-4CCF-A3EA-DDEA7FD3757C}"/>
              </a:ext>
            </a:extLst>
          </p:cNvPr>
          <p:cNvSpPr txBox="1"/>
          <p:nvPr/>
        </p:nvSpPr>
        <p:spPr>
          <a:xfrm>
            <a:off x="342860" y="4359640"/>
            <a:ext cx="11672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Router-R3(config-router)# network </a:t>
            </a:r>
            <a:r>
              <a:rPr lang="en-US" altLang="zh-CN" sz="2800" u="sng" dirty="0"/>
              <a:t>221.89.23.0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0.0.0.255</a:t>
            </a:r>
            <a:r>
              <a:rPr lang="en-US" altLang="zh-CN" sz="2800" dirty="0"/>
              <a:t> area 0</a:t>
            </a:r>
          </a:p>
          <a:p>
            <a:r>
              <a:rPr lang="en-US" altLang="zh-CN" sz="2800" dirty="0"/>
              <a:t>Router-R3(config-router)# area 0 range </a:t>
            </a:r>
            <a:r>
              <a:rPr lang="en-US" altLang="zh-CN" sz="2800" u="sng" dirty="0"/>
              <a:t>221.89.23.0</a:t>
            </a:r>
            <a:r>
              <a:rPr lang="en-US" altLang="zh-CN" sz="2800" dirty="0"/>
              <a:t> </a:t>
            </a:r>
            <a:r>
              <a:rPr lang="en-US" altLang="zh-CN" sz="2800" u="sng" dirty="0"/>
              <a:t>255.255.255.0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D6E8DC-9CE6-4C23-911D-14EE7A3B304E}"/>
              </a:ext>
            </a:extLst>
          </p:cNvPr>
          <p:cNvSpPr txBox="1"/>
          <p:nvPr/>
        </p:nvSpPr>
        <p:spPr>
          <a:xfrm>
            <a:off x="443345" y="3632710"/>
            <a:ext cx="355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同时出现，相互对应</a:t>
            </a:r>
          </a:p>
        </p:txBody>
      </p:sp>
    </p:spTree>
    <p:extLst>
      <p:ext uri="{BB962C8B-B14F-4D97-AF65-F5344CB8AC3E}">
        <p14:creationId xmlns:p14="http://schemas.microsoft.com/office/powerpoint/2010/main" val="36364388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9" grpId="0" animBg="1"/>
      <p:bldP spid="2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10.router </a:t>
            </a:r>
            <a:r>
              <a:rPr lang="en-US" altLang="zh-CN" sz="3600" dirty="0" err="1"/>
              <a:t>ospf</a:t>
            </a:r>
            <a:r>
              <a:rPr lang="zh-CN" altLang="en-US" sz="3600" dirty="0"/>
              <a:t>模版</a:t>
            </a:r>
            <a:endParaRPr lang="en-US" altLang="zh-CN" sz="2800" u="sng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174080" y="1685312"/>
            <a:ext cx="9066901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router </a:t>
            </a:r>
            <a:r>
              <a:rPr lang="en-US" altLang="zh-CN" sz="2800" dirty="0" err="1"/>
              <a:t>ospf</a:t>
            </a:r>
            <a:r>
              <a:rPr lang="en-US" altLang="zh-CN" sz="2800" dirty="0"/>
              <a:t> &lt;</a:t>
            </a:r>
            <a:r>
              <a:rPr lang="zh-CN" altLang="en-US" sz="2800" u="sng" dirty="0"/>
              <a:t>进程号</a:t>
            </a:r>
            <a:r>
              <a:rPr lang="en-US" altLang="zh-CN" sz="2800" dirty="0"/>
              <a:t>&gt;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出现在</a:t>
            </a:r>
            <a:r>
              <a:rPr lang="en-US" altLang="zh-CN" sz="2400" dirty="0">
                <a:solidFill>
                  <a:srgbClr val="C00000"/>
                </a:solidFill>
              </a:rPr>
              <a:t>network</a:t>
            </a:r>
            <a:r>
              <a:rPr lang="zh-CN" altLang="en-US" sz="2400" dirty="0">
                <a:solidFill>
                  <a:srgbClr val="C00000"/>
                </a:solidFill>
              </a:rPr>
              <a:t>命令前；进程号一般已知</a:t>
            </a:r>
            <a:endParaRPr lang="en-US" altLang="zh-CN" sz="2800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238896" y="2237446"/>
            <a:ext cx="96643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</a:t>
            </a:r>
            <a:endParaRPr lang="en-US" altLang="zh-CN" sz="2800" dirty="0"/>
          </a:p>
          <a:p>
            <a:r>
              <a:rPr lang="en-US" altLang="zh-CN" sz="2000" dirty="0"/>
              <a:t>Router-R3(config) # </a:t>
            </a:r>
            <a:r>
              <a:rPr lang="en-US" altLang="zh-CN" sz="2000" u="sng" dirty="0"/>
              <a:t>router </a:t>
            </a:r>
            <a:r>
              <a:rPr lang="en-US" altLang="zh-CN" sz="2000" u="sng" dirty="0" err="1"/>
              <a:t>ospf</a:t>
            </a:r>
            <a:r>
              <a:rPr lang="en-US" altLang="zh-CN" sz="2000" dirty="0"/>
              <a:t> 63</a:t>
            </a:r>
          </a:p>
          <a:p>
            <a:r>
              <a:rPr lang="en-US" altLang="zh-CN" sz="2000" dirty="0"/>
              <a:t>Router-R3(config-router)# network </a:t>
            </a:r>
            <a:r>
              <a:rPr lang="en-US" altLang="zh-CN" sz="2000" u="sng" dirty="0"/>
              <a:t>221.89.23.0</a:t>
            </a:r>
            <a:r>
              <a:rPr lang="en-US" altLang="zh-CN" sz="2000" dirty="0"/>
              <a:t> </a:t>
            </a:r>
            <a:r>
              <a:rPr lang="en-US" altLang="zh-CN" sz="2000" u="sng" dirty="0"/>
              <a:t>0.0.0.255</a:t>
            </a:r>
            <a:r>
              <a:rPr lang="en-US" altLang="zh-CN" sz="2000" dirty="0"/>
              <a:t> area 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74080" y="3401127"/>
            <a:ext cx="1131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11.excluded-address</a:t>
            </a:r>
            <a:r>
              <a:rPr lang="zh-CN" altLang="en-US" sz="3600" dirty="0"/>
              <a:t>模版</a:t>
            </a:r>
            <a:r>
              <a:rPr lang="zh-CN" altLang="en-US" sz="2400" dirty="0"/>
              <a:t>（排除不用于动态分配的地址）</a:t>
            </a:r>
            <a:endParaRPr lang="en-US" altLang="zh-CN" sz="2800" u="sn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238896" y="4115551"/>
            <a:ext cx="9390879" cy="95410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dhcp</a:t>
            </a:r>
            <a:r>
              <a:rPr lang="en-US" altLang="zh-CN" sz="2800" dirty="0"/>
              <a:t> excluded-address &lt;</a:t>
            </a:r>
            <a:r>
              <a:rPr lang="en-US" altLang="zh-CN" sz="2800" u="sng" dirty="0"/>
              <a:t>low address</a:t>
            </a:r>
            <a:r>
              <a:rPr lang="en-US" altLang="zh-CN" sz="2800" dirty="0"/>
              <a:t>&gt; [</a:t>
            </a:r>
            <a:r>
              <a:rPr lang="en-US" altLang="zh-CN" sz="2800" u="sng" dirty="0"/>
              <a:t>high address</a:t>
            </a:r>
            <a:r>
              <a:rPr lang="en-US" altLang="zh-CN" sz="2800" dirty="0"/>
              <a:t>]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</a:rPr>
              <a:t>low address</a:t>
            </a:r>
            <a:r>
              <a:rPr lang="zh-CN" altLang="en-US" sz="2800" dirty="0">
                <a:solidFill>
                  <a:srgbClr val="C00000"/>
                </a:solidFill>
              </a:rPr>
              <a:t>”不可省略，“</a:t>
            </a:r>
            <a:r>
              <a:rPr lang="en-US" altLang="zh-CN" sz="2800" dirty="0">
                <a:solidFill>
                  <a:srgbClr val="C00000"/>
                </a:solidFill>
              </a:rPr>
              <a:t>high address</a:t>
            </a:r>
            <a:r>
              <a:rPr lang="zh-CN" altLang="en-US" sz="2800" dirty="0">
                <a:solidFill>
                  <a:srgbClr val="C00000"/>
                </a:solidFill>
              </a:rPr>
              <a:t>”可省略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25A2DC-62E7-4CCF-A3EA-DDEA7FD3757C}"/>
              </a:ext>
            </a:extLst>
          </p:cNvPr>
          <p:cNvSpPr txBox="1"/>
          <p:nvPr/>
        </p:nvSpPr>
        <p:spPr>
          <a:xfrm>
            <a:off x="443344" y="5292432"/>
            <a:ext cx="117486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r>
              <a:rPr lang="en-US" altLang="zh-CN" sz="2400" dirty="0"/>
              <a:t>221.89.23.200-221.89.23.254 </a:t>
            </a:r>
            <a:r>
              <a:rPr lang="zh-CN" altLang="en-US" sz="2400" dirty="0"/>
              <a:t>不用于分配</a:t>
            </a:r>
            <a:endParaRPr lang="en-US" altLang="zh-CN" sz="2800" dirty="0"/>
          </a:p>
          <a:p>
            <a:r>
              <a:rPr lang="en-US" altLang="zh-CN" sz="2400" dirty="0"/>
              <a:t>Router-R1(</a:t>
            </a:r>
            <a:r>
              <a:rPr lang="en-US" altLang="zh-CN" sz="2400" dirty="0" err="1"/>
              <a:t>dhcp</a:t>
            </a:r>
            <a:r>
              <a:rPr lang="en-US" altLang="zh-CN" sz="2400" dirty="0"/>
              <a:t>-config)#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dhcp</a:t>
            </a:r>
            <a:r>
              <a:rPr lang="en-US" altLang="zh-CN" sz="2400" dirty="0"/>
              <a:t> </a:t>
            </a:r>
            <a:r>
              <a:rPr lang="en-US" altLang="zh-CN" sz="2400" u="sng" dirty="0"/>
              <a:t>excluded-address</a:t>
            </a:r>
            <a:r>
              <a:rPr lang="en-US" altLang="zh-CN" sz="2400" dirty="0"/>
              <a:t> </a:t>
            </a:r>
            <a:r>
              <a:rPr lang="en-US" altLang="zh-CN" sz="2400" u="sng" dirty="0"/>
              <a:t>221.89.23.200</a:t>
            </a:r>
            <a:r>
              <a:rPr lang="en-US" altLang="zh-CN" sz="2400" dirty="0"/>
              <a:t> </a:t>
            </a:r>
            <a:r>
              <a:rPr lang="en-US" altLang="zh-CN" sz="2400" u="sng" dirty="0"/>
              <a:t>221.89.23.254</a:t>
            </a:r>
            <a:r>
              <a:rPr lang="en-US" altLang="zh-CN" sz="2400" dirty="0"/>
              <a:t> </a:t>
            </a:r>
            <a:endParaRPr lang="en-US" altLang="zh-CN" sz="2400" u="sng" dirty="0"/>
          </a:p>
        </p:txBody>
      </p:sp>
      <p:sp>
        <p:nvSpPr>
          <p:cNvPr id="6" name="标注: 上箭头 5">
            <a:extLst>
              <a:ext uri="{FF2B5EF4-FFF2-40B4-BE49-F238E27FC236}">
                <a16:creationId xmlns:a16="http://schemas.microsoft.com/office/drawing/2014/main" id="{FE42885F-DE09-4D51-86CF-13BB73A96D2B}"/>
              </a:ext>
            </a:extLst>
          </p:cNvPr>
          <p:cNvSpPr/>
          <p:nvPr/>
        </p:nvSpPr>
        <p:spPr>
          <a:xfrm>
            <a:off x="9160305" y="6166321"/>
            <a:ext cx="728663" cy="482874"/>
          </a:xfrm>
          <a:prstGeom prst="up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空格</a:t>
            </a:r>
          </a:p>
        </p:txBody>
      </p:sp>
    </p:spTree>
    <p:extLst>
      <p:ext uri="{BB962C8B-B14F-4D97-AF65-F5344CB8AC3E}">
        <p14:creationId xmlns:p14="http://schemas.microsoft.com/office/powerpoint/2010/main" val="267703348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9" grpId="0" animBg="1"/>
      <p:bldP spid="2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0EBA-6B10-45F1-9FD2-A713F0DD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933"/>
            <a:ext cx="8596668" cy="76862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二</a:t>
            </a:r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</a:rPr>
              <a:t>认识队友（套用模版速解题）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AFCD4-120C-477E-8814-0D9EF94DD091}"/>
              </a:ext>
            </a:extLst>
          </p:cNvPr>
          <p:cNvSpPr txBox="1"/>
          <p:nvPr/>
        </p:nvSpPr>
        <p:spPr>
          <a:xfrm>
            <a:off x="128629" y="1026452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12</a:t>
            </a:r>
            <a:r>
              <a:rPr lang="en-US" altLang="zh-CN" sz="3600" dirty="0"/>
              <a:t>.</a:t>
            </a:r>
            <a:r>
              <a:rPr lang="zh-CN" altLang="en-US" sz="3600" dirty="0"/>
              <a:t>建立</a:t>
            </a:r>
            <a:r>
              <a:rPr lang="en-US" altLang="zh-CN" sz="2800" dirty="0"/>
              <a:t>IP</a:t>
            </a:r>
            <a:r>
              <a:rPr lang="zh-CN" altLang="en-US" sz="3600" dirty="0"/>
              <a:t>地址池</a:t>
            </a:r>
            <a:endParaRPr lang="en-US" altLang="zh-CN" sz="2800" u="sng" dirty="0">
              <a:solidFill>
                <a:srgbClr val="FFC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EB5EC3-F774-4152-9FA0-AB37F69F84A7}"/>
              </a:ext>
            </a:extLst>
          </p:cNvPr>
          <p:cNvSpPr/>
          <p:nvPr/>
        </p:nvSpPr>
        <p:spPr>
          <a:xfrm>
            <a:off x="174080" y="1685312"/>
            <a:ext cx="4712713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dhcp</a:t>
            </a:r>
            <a:r>
              <a:rPr lang="en-US" altLang="zh-CN" sz="2800" dirty="0"/>
              <a:t> pool &lt;</a:t>
            </a:r>
            <a:r>
              <a:rPr lang="zh-CN" altLang="en-US" sz="2800" u="sng" dirty="0"/>
              <a:t>地址池名</a:t>
            </a:r>
            <a:r>
              <a:rPr lang="en-US" altLang="zh-CN" sz="2800" dirty="0"/>
              <a:t>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583BD-8F44-457B-9993-C9FB4F9DF696}"/>
              </a:ext>
            </a:extLst>
          </p:cNvPr>
          <p:cNvSpPr txBox="1"/>
          <p:nvPr/>
        </p:nvSpPr>
        <p:spPr>
          <a:xfrm>
            <a:off x="238896" y="2237446"/>
            <a:ext cx="966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</a:t>
            </a:r>
            <a:endParaRPr lang="en-US" altLang="zh-CN" sz="2800" dirty="0"/>
          </a:p>
          <a:p>
            <a:r>
              <a:rPr lang="en-US" altLang="zh-CN" sz="2000" dirty="0"/>
              <a:t>Router-R1(config) #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pool </a:t>
            </a:r>
            <a:r>
              <a:rPr lang="en-US" altLang="zh-CN" sz="2000" u="sng" dirty="0" err="1"/>
              <a:t>addresspool</a:t>
            </a:r>
            <a:r>
              <a:rPr lang="en-US" altLang="zh-CN" sz="2000" u="sng" dirty="0"/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9E2C5-9550-4449-A607-E2B0A521FAB1}"/>
              </a:ext>
            </a:extLst>
          </p:cNvPr>
          <p:cNvSpPr txBox="1"/>
          <p:nvPr/>
        </p:nvSpPr>
        <p:spPr>
          <a:xfrm>
            <a:off x="174080" y="3401127"/>
            <a:ext cx="1131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13.</a:t>
            </a:r>
            <a:r>
              <a:rPr lang="en-US" altLang="zh-CN" sz="3600" dirty="0"/>
              <a:t> </a:t>
            </a:r>
            <a:r>
              <a:rPr lang="en-US" altLang="zh-CN" sz="3200" dirty="0"/>
              <a:t>network</a:t>
            </a:r>
            <a:r>
              <a:rPr lang="zh-CN" altLang="en-US" sz="3600" dirty="0"/>
              <a:t>模版</a:t>
            </a:r>
            <a:r>
              <a:rPr lang="en-US" altLang="zh-CN" sz="2400" dirty="0">
                <a:solidFill>
                  <a:srgbClr val="FF0000"/>
                </a:solidFill>
              </a:rPr>
              <a:t>(DHCP</a:t>
            </a:r>
            <a:r>
              <a:rPr lang="zh-CN" altLang="en-US" sz="2400" dirty="0">
                <a:solidFill>
                  <a:srgbClr val="FF0000"/>
                </a:solidFill>
              </a:rPr>
              <a:t>下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endParaRPr lang="en-US" altLang="zh-CN" sz="2800" u="sng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C34B2C-2CB8-45A2-A36D-CCA2EEC511C4}"/>
              </a:ext>
            </a:extLst>
          </p:cNvPr>
          <p:cNvSpPr/>
          <p:nvPr/>
        </p:nvSpPr>
        <p:spPr>
          <a:xfrm>
            <a:off x="238896" y="4115551"/>
            <a:ext cx="7570979" cy="892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network &lt;</a:t>
            </a:r>
            <a:r>
              <a:rPr lang="zh-CN" altLang="en-US" sz="2800" u="sng" dirty="0"/>
              <a:t>地址池地址</a:t>
            </a:r>
            <a:r>
              <a:rPr lang="en-US" altLang="zh-CN" sz="2800" dirty="0"/>
              <a:t>&gt; &lt;</a:t>
            </a:r>
            <a:r>
              <a:rPr lang="zh-CN" altLang="en-US" sz="2800" u="sng" dirty="0"/>
              <a:t>地址池</a:t>
            </a:r>
            <a:r>
              <a:rPr lang="zh-CN" altLang="en-US" sz="2800" u="sng" dirty="0">
                <a:solidFill>
                  <a:srgbClr val="C00000"/>
                </a:solidFill>
              </a:rPr>
              <a:t>正</a:t>
            </a:r>
            <a:r>
              <a:rPr lang="zh-CN" altLang="en-US" sz="2800" u="sng" dirty="0"/>
              <a:t>子网掩码</a:t>
            </a:r>
            <a:r>
              <a:rPr lang="en-US" altLang="zh-CN" sz="2800" dirty="0"/>
              <a:t>&gt;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</a:rPr>
              <a:t>ospf</a:t>
            </a:r>
            <a:r>
              <a:rPr lang="zh-CN" altLang="en-US" sz="2400" dirty="0">
                <a:solidFill>
                  <a:srgbClr val="C00000"/>
                </a:solidFill>
              </a:rPr>
              <a:t>下的</a:t>
            </a:r>
            <a:r>
              <a:rPr lang="en-US" altLang="zh-CN" sz="2400" dirty="0">
                <a:solidFill>
                  <a:srgbClr val="C00000"/>
                </a:solidFill>
              </a:rPr>
              <a:t>network</a:t>
            </a:r>
            <a:r>
              <a:rPr lang="zh-CN" altLang="en-US" sz="2400" dirty="0">
                <a:solidFill>
                  <a:srgbClr val="C00000"/>
                </a:solidFill>
              </a:rPr>
              <a:t>命令区分！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25A2DC-62E7-4CCF-A3EA-DDEA7FD3757C}"/>
              </a:ext>
            </a:extLst>
          </p:cNvPr>
          <p:cNvSpPr txBox="1"/>
          <p:nvPr/>
        </p:nvSpPr>
        <p:spPr>
          <a:xfrm>
            <a:off x="443345" y="5114686"/>
            <a:ext cx="117486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 </a:t>
            </a:r>
            <a:endParaRPr lang="en-US" altLang="zh-CN" sz="2800" dirty="0"/>
          </a:p>
          <a:p>
            <a:r>
              <a:rPr lang="en-US" altLang="zh-CN" sz="2000" dirty="0"/>
              <a:t>Router-R1(</a:t>
            </a:r>
            <a:r>
              <a:rPr lang="en-US" altLang="zh-CN" sz="2000" dirty="0" err="1">
                <a:solidFill>
                  <a:srgbClr val="FF0000"/>
                </a:solidFill>
              </a:rPr>
              <a:t>dhcp</a:t>
            </a:r>
            <a:r>
              <a:rPr lang="en-US" altLang="zh-CN" sz="2000" dirty="0"/>
              <a:t>-config) #network </a:t>
            </a:r>
            <a:r>
              <a:rPr lang="en-US" altLang="zh-CN" sz="2000" u="sng" dirty="0"/>
              <a:t>121.193.130.0</a:t>
            </a:r>
            <a:r>
              <a:rPr lang="en-US" altLang="zh-CN" sz="2000" dirty="0"/>
              <a:t> </a:t>
            </a:r>
            <a:r>
              <a:rPr lang="en-US" altLang="zh-CN" sz="2000" u="sng" dirty="0"/>
              <a:t>255.255.255.0</a:t>
            </a:r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E5150-FA67-4D90-83CD-DB1D500E1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r="1396"/>
          <a:stretch/>
        </p:blipFill>
        <p:spPr>
          <a:xfrm>
            <a:off x="7675851" y="908687"/>
            <a:ext cx="3266970" cy="3064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F11573-40B8-4A4C-B6CE-E14CF260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74" y="6075331"/>
            <a:ext cx="5726422" cy="9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104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9" grpId="0" animBg="1"/>
      <p:bldP spid="22" grpId="0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1160</Words>
  <Application>Microsoft Office PowerPoint</Application>
  <PresentationFormat>宽屏</PresentationFormat>
  <Paragraphs>139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平面</vt:lpstr>
      <vt:lpstr>三级网络技术</vt:lpstr>
      <vt:lpstr>一.熟悉敌人（知己知彼百战不殆）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二.认识队友（套用模版速解题）</vt:lpstr>
      <vt:lpstr>三. 队列集合（模版一览）</vt:lpstr>
      <vt:lpstr>三. 队伍集合（模版一览）</vt:lpstr>
      <vt:lpstr>三. 队伍集合（模版一览）</vt:lpstr>
      <vt:lpstr>四. 实战训练（真题演练）</vt:lpstr>
      <vt:lpstr>四. 实战训练（真题演练）</vt:lpstr>
      <vt:lpstr>四. 实战训练（第8套）</vt:lpstr>
      <vt:lpstr>四. 实战训练</vt:lpstr>
      <vt:lpstr>四. 实战训练</vt:lpstr>
      <vt:lpstr>提示：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三级网络技术</dc:title>
  <dc:creator/>
  <cp:lastModifiedBy/>
  <cp:revision>44</cp:revision>
  <dcterms:created xsi:type="dcterms:W3CDTF">2019-08-09T03:05:59Z</dcterms:created>
  <dcterms:modified xsi:type="dcterms:W3CDTF">2020-06-15T09:43:40Z</dcterms:modified>
</cp:coreProperties>
</file>