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2" r:id="rId7"/>
    <p:sldId id="275" r:id="rId8"/>
    <p:sldId id="276" r:id="rId9"/>
    <p:sldId id="273" r:id="rId10"/>
    <p:sldId id="274" r:id="rId11"/>
    <p:sldId id="277" r:id="rId12"/>
    <p:sldId id="278" r:id="rId13"/>
    <p:sldId id="280" r:id="rId14"/>
    <p:sldId id="281" r:id="rId15"/>
    <p:sldId id="279" r:id="rId16"/>
    <p:sldId id="282" r:id="rId17"/>
    <p:sldId id="284" r:id="rId18"/>
    <p:sldId id="285" r:id="rId19"/>
    <p:sldId id="283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gkAf8fa3033hAEHC5WUHw==" hashData="Od1pUKila2fLuAT7dtgIBxFYtCkQTnr8h4/iskJRRpgQwFDOv9hR4cQhnDYYzl7lgoWPzncaba9yqokYqunk1A=="/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486"/>
    <a:srgbClr val="3AAFB2"/>
    <a:srgbClr val="73B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5294" autoAdjust="0"/>
  </p:normalViewPr>
  <p:slideViewPr>
    <p:cSldViewPr snapToGrid="0">
      <p:cViewPr varScale="1">
        <p:scale>
          <a:sx n="70" d="100"/>
          <a:sy n="70" d="100"/>
        </p:scale>
        <p:origin x="67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2020年6月15日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2020年6月15日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9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2020年6月15日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5202DE-73E9-4570-AAC5-5D6D5990EC3F}"/>
              </a:ext>
            </a:extLst>
          </p:cNvPr>
          <p:cNvSpPr txBox="1"/>
          <p:nvPr userDrawn="1"/>
        </p:nvSpPr>
        <p:spPr>
          <a:xfrm>
            <a:off x="10375096" y="6551563"/>
            <a:ext cx="1869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名副其实举世无双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8000" dirty="0"/>
              <a:t>三级网络技术</a:t>
            </a:r>
            <a:endParaRPr lang="zh-cn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741794" cy="87022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/>
              <a:t>突破综合</a:t>
            </a:r>
            <a:r>
              <a:rPr lang="zh-CN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第三大题</a:t>
            </a:r>
            <a:endParaRPr lang="en-US" altLang="zh-C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13920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en-US" altLang="zh-CN" dirty="0"/>
              <a:t>. DHCP</a:t>
            </a:r>
            <a:r>
              <a:rPr lang="zh-CN" altLang="en-US" dirty="0"/>
              <a:t>工作流程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chemeClr val="accent3"/>
                </a:solidFill>
              </a:rPr>
              <a:t>续约：执行</a:t>
            </a:r>
            <a:r>
              <a:rPr lang="en-US" altLang="zh-CN" sz="2000" dirty="0">
                <a:solidFill>
                  <a:schemeClr val="accent3"/>
                </a:solidFill>
              </a:rPr>
              <a:t>ipconfig/renew</a:t>
            </a:r>
            <a:r>
              <a:rPr lang="zh-CN" altLang="en-US" sz="2000" dirty="0"/>
              <a:t>）                                              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F68F6-E39C-4F46-9D86-D52EDF8B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57"/>
            <a:ext cx="11525250" cy="666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F886FF-46D2-4116-A9BF-53EF3A3F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64"/>
            <a:ext cx="4495800" cy="1028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618229-3611-4C9E-A3C0-0E8D9B83F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01"/>
          <a:stretch/>
        </p:blipFill>
        <p:spPr>
          <a:xfrm>
            <a:off x="0" y="2789533"/>
            <a:ext cx="7200900" cy="14062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8DC3DE-D76E-47F0-9489-0171697E4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2485"/>
            <a:ext cx="5048250" cy="581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CC8C57-228E-4634-ABA3-2FF4FF67A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530" y="4435205"/>
            <a:ext cx="6117986" cy="208109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1993F92-B4D2-41CC-BFA2-018B32691616}"/>
              </a:ext>
            </a:extLst>
          </p:cNvPr>
          <p:cNvSpPr txBox="1"/>
          <p:nvPr/>
        </p:nvSpPr>
        <p:spPr>
          <a:xfrm>
            <a:off x="9058523" y="272620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未来教育第</a:t>
            </a:r>
            <a:r>
              <a:rPr lang="en-US" altLang="zh-CN" dirty="0"/>
              <a:t>5</a:t>
            </a:r>
            <a:r>
              <a:rPr lang="zh-CN" altLang="en-US" dirty="0"/>
              <a:t>套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D1B1A99-E8F5-4C21-BFC7-F051C7A62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337" y="1770148"/>
            <a:ext cx="2314575" cy="29527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C57E98-75AB-4537-AD62-F0A2E9A88240}"/>
              </a:ext>
            </a:extLst>
          </p:cNvPr>
          <p:cNvGrpSpPr/>
          <p:nvPr/>
        </p:nvGrpSpPr>
        <p:grpSpPr>
          <a:xfrm>
            <a:off x="3057524" y="2931026"/>
            <a:ext cx="7339967" cy="453978"/>
            <a:chOff x="3057524" y="2931026"/>
            <a:chExt cx="7339967" cy="453978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EFE2581-D6C4-4E3E-89FF-D638B4144EAE}"/>
                </a:ext>
              </a:extLst>
            </p:cNvPr>
            <p:cNvCxnSpPr>
              <a:cxnSpLocks/>
            </p:cNvCxnSpPr>
            <p:nvPr/>
          </p:nvCxnSpPr>
          <p:spPr>
            <a:xfrm>
              <a:off x="3154018" y="3145330"/>
              <a:ext cx="54830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A017F406-8CF1-438A-B22A-E9D0163679C5}"/>
                </a:ext>
              </a:extLst>
            </p:cNvPr>
            <p:cNvSpPr/>
            <p:nvPr/>
          </p:nvSpPr>
          <p:spPr>
            <a:xfrm>
              <a:off x="3057524" y="2931026"/>
              <a:ext cx="96494" cy="42747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BCFD3DB-C7F4-4C97-A356-DB7B77890406}"/>
                </a:ext>
              </a:extLst>
            </p:cNvPr>
            <p:cNvSpPr txBox="1"/>
            <p:nvPr/>
          </p:nvSpPr>
          <p:spPr>
            <a:xfrm>
              <a:off x="8629650" y="3015672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填</a:t>
              </a:r>
              <a:r>
                <a:rPr lang="en-US" altLang="zh-CN" dirty="0"/>
                <a:t>MAC</a:t>
              </a:r>
              <a:r>
                <a:rPr lang="zh-CN" altLang="en-US" dirty="0"/>
                <a:t>地址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404034B-78E0-4728-8303-C2ED0CB37369}"/>
              </a:ext>
            </a:extLst>
          </p:cNvPr>
          <p:cNvGrpSpPr/>
          <p:nvPr/>
        </p:nvGrpSpPr>
        <p:grpSpPr>
          <a:xfrm>
            <a:off x="6629400" y="3661033"/>
            <a:ext cx="3130340" cy="369332"/>
            <a:chOff x="6629400" y="3661033"/>
            <a:chExt cx="3130340" cy="36933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685817D-CC6C-4368-9060-5ACEA8418C5D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814763"/>
              <a:ext cx="20002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D992C06-0A0A-4217-85FB-F4F3151B4248}"/>
                </a:ext>
              </a:extLst>
            </p:cNvPr>
            <p:cNvSpPr txBox="1"/>
            <p:nvPr/>
          </p:nvSpPr>
          <p:spPr>
            <a:xfrm>
              <a:off x="8637094" y="3661033"/>
              <a:ext cx="112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填</a:t>
              </a:r>
              <a:r>
                <a:rPr lang="en-US" altLang="zh-CN" dirty="0"/>
                <a:t>IP</a:t>
              </a:r>
              <a:r>
                <a:rPr lang="zh-CN" altLang="en-US" dirty="0"/>
                <a:t>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45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13920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chemeClr val="accent3"/>
                </a:solidFill>
              </a:rPr>
              <a:t>续约：执行</a:t>
            </a:r>
            <a:r>
              <a:rPr lang="en-US" altLang="zh-CN" sz="2000" dirty="0">
                <a:solidFill>
                  <a:schemeClr val="accent3"/>
                </a:solidFill>
              </a:rPr>
              <a:t>ipconfig/renew</a:t>
            </a:r>
            <a:r>
              <a:rPr lang="zh-CN" altLang="en-US" sz="2000" dirty="0"/>
              <a:t>）                                              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F68F6-E39C-4F46-9D86-D52EDF8B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56"/>
            <a:ext cx="12192000" cy="7731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F886FF-46D2-4116-A9BF-53EF3A3F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64"/>
            <a:ext cx="4495800" cy="1028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8DC3DE-D76E-47F0-9489-0171697E4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083" y="2691022"/>
            <a:ext cx="10716279" cy="12333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CC8C57-228E-4634-ABA3-2FF4FF67A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30" y="4435205"/>
            <a:ext cx="6117986" cy="208109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1993F92-B4D2-41CC-BFA2-018B32691616}"/>
              </a:ext>
            </a:extLst>
          </p:cNvPr>
          <p:cNvSpPr txBox="1"/>
          <p:nvPr/>
        </p:nvSpPr>
        <p:spPr>
          <a:xfrm>
            <a:off x="9058523" y="272620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未来教育第</a:t>
            </a:r>
            <a:r>
              <a:rPr lang="en-US" altLang="zh-CN" dirty="0"/>
              <a:t>5</a:t>
            </a:r>
            <a:r>
              <a:rPr lang="zh-CN" altLang="en-US" dirty="0"/>
              <a:t>套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D1B1A99-E8F5-4C21-BFC7-F051C7A62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337" y="1770148"/>
            <a:ext cx="2314575" cy="295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51A290-A49B-421D-9566-AA83590619D8}"/>
              </a:ext>
            </a:extLst>
          </p:cNvPr>
          <p:cNvSpPr txBox="1"/>
          <p:nvPr/>
        </p:nvSpPr>
        <p:spPr>
          <a:xfrm>
            <a:off x="168543" y="2626190"/>
            <a:ext cx="232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客户端目前的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9DCC1C-74A3-4C22-AAE9-3B616DB33288}"/>
              </a:ext>
            </a:extLst>
          </p:cNvPr>
          <p:cNvSpPr txBox="1"/>
          <p:nvPr/>
        </p:nvSpPr>
        <p:spPr>
          <a:xfrm>
            <a:off x="168542" y="3239737"/>
            <a:ext cx="443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服务器要分配给客户端的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CBD395-A752-4961-A30A-939BB65CEF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97" b="6481"/>
          <a:stretch/>
        </p:blipFill>
        <p:spPr>
          <a:xfrm>
            <a:off x="0" y="4002116"/>
            <a:ext cx="6471546" cy="7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10" y="-84743"/>
            <a:ext cx="12563061" cy="59285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</a:t>
            </a:r>
            <a:r>
              <a:rPr lang="en-US" altLang="zh-CN" dirty="0"/>
              <a:t>. DHCP</a:t>
            </a:r>
            <a:r>
              <a:rPr lang="zh-CN" altLang="en-US" dirty="0"/>
              <a:t>工作流程</a:t>
            </a:r>
            <a:r>
              <a:rPr lang="zh-CN" altLang="en-US" sz="2400" dirty="0"/>
              <a:t>（释放并重获地址</a:t>
            </a:r>
            <a:r>
              <a:rPr lang="zh-CN" altLang="en-US" sz="2400" dirty="0">
                <a:solidFill>
                  <a:schemeClr val="accent3"/>
                </a:solidFill>
              </a:rPr>
              <a:t> ：依次执行</a:t>
            </a:r>
            <a:r>
              <a:rPr lang="en-US" altLang="zh-CN" sz="2400" dirty="0">
                <a:solidFill>
                  <a:schemeClr val="accent3"/>
                </a:solidFill>
              </a:rPr>
              <a:t>ipconfig/release </a:t>
            </a:r>
            <a:r>
              <a:rPr lang="zh-CN" altLang="en-US" sz="2400" dirty="0">
                <a:solidFill>
                  <a:schemeClr val="accent3"/>
                </a:solidFill>
              </a:rPr>
              <a:t>和</a:t>
            </a:r>
            <a:r>
              <a:rPr lang="en-US" altLang="zh-CN" sz="2400" dirty="0">
                <a:solidFill>
                  <a:schemeClr val="accent3"/>
                </a:solidFill>
              </a:rPr>
              <a:t>ipconfig/renew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15770E5-FE89-4FC2-9E73-76EABDC822F7}"/>
              </a:ext>
            </a:extLst>
          </p:cNvPr>
          <p:cNvSpPr txBox="1">
            <a:spLocks/>
          </p:cNvSpPr>
          <p:nvPr/>
        </p:nvSpPr>
        <p:spPr>
          <a:xfrm>
            <a:off x="1875053" y="522755"/>
            <a:ext cx="1937914" cy="103298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dirty="0"/>
              <a:t>DHCP Client</a:t>
            </a:r>
          </a:p>
          <a:p>
            <a:pPr marL="45720" indent="0"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dirty="0"/>
              <a:t>客户端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E56091B-C112-44DD-B05B-B1765FB40221}"/>
              </a:ext>
            </a:extLst>
          </p:cNvPr>
          <p:cNvSpPr txBox="1">
            <a:spLocks/>
          </p:cNvSpPr>
          <p:nvPr/>
        </p:nvSpPr>
        <p:spPr>
          <a:xfrm>
            <a:off x="8380160" y="435779"/>
            <a:ext cx="1827926" cy="10940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None/>
            </a:pPr>
            <a:r>
              <a:rPr lang="en-US" altLang="zh-CN" dirty="0"/>
              <a:t>DHCP Servers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zh-CN" altLang="en-US" dirty="0"/>
              <a:t>服务器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EB1D70-4740-41CA-83BE-5DED501BAA26}"/>
              </a:ext>
            </a:extLst>
          </p:cNvPr>
          <p:cNvGrpSpPr/>
          <p:nvPr/>
        </p:nvGrpSpPr>
        <p:grpSpPr>
          <a:xfrm>
            <a:off x="1105663" y="2669552"/>
            <a:ext cx="9899374" cy="3923371"/>
            <a:chOff x="1105663" y="2669552"/>
            <a:chExt cx="9899374" cy="392337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9907DEC-A21A-4ED9-9BA2-CAA4F31E3CC9}"/>
                </a:ext>
              </a:extLst>
            </p:cNvPr>
            <p:cNvGrpSpPr/>
            <p:nvPr/>
          </p:nvGrpSpPr>
          <p:grpSpPr>
            <a:xfrm>
              <a:off x="1107897" y="2669552"/>
              <a:ext cx="9740886" cy="995176"/>
              <a:chOff x="0" y="1889590"/>
              <a:chExt cx="12192000" cy="1086522"/>
            </a:xfrm>
          </p:grpSpPr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C772F718-E2B9-4228-9595-3A062D1C5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604" y="1980937"/>
                <a:ext cx="2548394" cy="96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Font typeface="Arial" pitchFamily="34" charset="0"/>
                  <a:buNone/>
                </a:pPr>
                <a:r>
                  <a:rPr lang="zh-CN" altLang="en-US" sz="1800" dirty="0"/>
                  <a:t>源</a:t>
                </a:r>
                <a:r>
                  <a:rPr lang="en-US" altLang="zh-CN" sz="1800" dirty="0"/>
                  <a:t>ip</a:t>
                </a:r>
                <a:r>
                  <a:rPr lang="zh-CN" altLang="en-US" sz="1800" dirty="0"/>
                  <a:t>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0.0.0.0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8525F094-1A82-4564-89DF-A6658EEB3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52013" y="1980937"/>
                <a:ext cx="2979093" cy="995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None/>
                </a:pPr>
                <a:r>
                  <a:rPr lang="zh-CN" altLang="en-US" sz="1800" dirty="0"/>
                  <a:t>目的地址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255.255.255.255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00EE81C5-23E4-4C12-9B68-556B1D2FCDA2}"/>
                  </a:ext>
                </a:extLst>
              </p:cNvPr>
              <p:cNvSpPr/>
              <p:nvPr/>
            </p:nvSpPr>
            <p:spPr>
              <a:xfrm>
                <a:off x="4228770" y="1889590"/>
                <a:ext cx="3574359" cy="995175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DHCP Discover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5D5F27E-02AA-414C-A4DB-3135FBE03758}"/>
                  </a:ext>
                </a:extLst>
              </p:cNvPr>
              <p:cNvCxnSpPr/>
              <p:nvPr/>
            </p:nvCxnSpPr>
            <p:spPr>
              <a:xfrm>
                <a:off x="0" y="2946491"/>
                <a:ext cx="12192000" cy="29621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C6CE8C5-5828-4050-B6C7-CADEF51AFAE3}"/>
                </a:ext>
              </a:extLst>
            </p:cNvPr>
            <p:cNvGrpSpPr/>
            <p:nvPr/>
          </p:nvGrpSpPr>
          <p:grpSpPr>
            <a:xfrm>
              <a:off x="1107897" y="3691344"/>
              <a:ext cx="9740886" cy="1144442"/>
              <a:chOff x="-104397" y="3180534"/>
              <a:chExt cx="12192000" cy="1107434"/>
            </a:xfrm>
          </p:grpSpPr>
          <p:sp>
            <p:nvSpPr>
              <p:cNvPr id="34" name="箭头: 左 33">
                <a:extLst>
                  <a:ext uri="{FF2B5EF4-FFF2-40B4-BE49-F238E27FC236}">
                    <a16:creationId xmlns:a16="http://schemas.microsoft.com/office/drawing/2014/main" id="{5EB07D11-B27C-47E7-947D-394BBFC86692}"/>
                  </a:ext>
                </a:extLst>
              </p:cNvPr>
              <p:cNvSpPr/>
              <p:nvPr/>
            </p:nvSpPr>
            <p:spPr>
              <a:xfrm>
                <a:off x="4194520" y="3180534"/>
                <a:ext cx="3574359" cy="904918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DHCP Offer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999BE66-62BB-478C-9A48-244A9CC9D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7362" y="3231605"/>
                <a:ext cx="2548394" cy="96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lnSpc>
                    <a:spcPct val="100000"/>
                  </a:lnSpc>
                  <a:buNone/>
                </a:pPr>
                <a:r>
                  <a:rPr lang="zh-CN" altLang="en-US" sz="1800" dirty="0"/>
                  <a:t>源</a:t>
                </a:r>
                <a:r>
                  <a:rPr lang="en-US" altLang="zh-CN" sz="1800" dirty="0"/>
                  <a:t>ip</a:t>
                </a:r>
                <a:r>
                  <a:rPr lang="zh-CN" altLang="en-US" sz="1800" dirty="0"/>
                  <a:t>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zh-CN" altLang="en-US" sz="1800" dirty="0">
                    <a:solidFill>
                      <a:schemeClr val="tx1">
                        <a:lumMod val="85000"/>
                      </a:schemeClr>
                    </a:solidFill>
                  </a:rPr>
                  <a:t>服务器地址</a:t>
                </a:r>
              </a:p>
            </p:txBody>
          </p:sp>
          <p:sp>
            <p:nvSpPr>
              <p:cNvPr id="36" name="内容占位符 2">
                <a:extLst>
                  <a:ext uri="{FF2B5EF4-FFF2-40B4-BE49-F238E27FC236}">
                    <a16:creationId xmlns:a16="http://schemas.microsoft.com/office/drawing/2014/main" id="{19DE04CE-6F6A-4DDD-AF1F-0760098CF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895" y="3292793"/>
                <a:ext cx="2979093" cy="995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None/>
                </a:pPr>
                <a:r>
                  <a:rPr lang="zh-CN" altLang="en-US" sz="1800" dirty="0"/>
                  <a:t>目的地址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255.255.255.255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4A72D0A-61C9-4BC7-9455-2C90D8645AE3}"/>
                  </a:ext>
                </a:extLst>
              </p:cNvPr>
              <p:cNvCxnSpPr/>
              <p:nvPr/>
            </p:nvCxnSpPr>
            <p:spPr>
              <a:xfrm>
                <a:off x="-104397" y="4191033"/>
                <a:ext cx="12192000" cy="29621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B22A4FF-25AF-4802-8443-A9FD5A2E4930}"/>
                </a:ext>
              </a:extLst>
            </p:cNvPr>
            <p:cNvGrpSpPr/>
            <p:nvPr/>
          </p:nvGrpSpPr>
          <p:grpSpPr>
            <a:xfrm>
              <a:off x="1105663" y="4834632"/>
              <a:ext cx="9899374" cy="964022"/>
              <a:chOff x="14794" y="4335009"/>
              <a:chExt cx="12192000" cy="1112818"/>
            </a:xfrm>
          </p:grpSpPr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E3A6E5B5-3B25-4089-A036-F5A2810D75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532" y="4406043"/>
                <a:ext cx="2548394" cy="96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Font typeface="Arial" pitchFamily="34" charset="0"/>
                  <a:buNone/>
                </a:pPr>
                <a:r>
                  <a:rPr lang="zh-CN" altLang="en-US" sz="1800" dirty="0"/>
                  <a:t>源</a:t>
                </a:r>
                <a:r>
                  <a:rPr lang="en-US" altLang="zh-CN" sz="1800" dirty="0"/>
                  <a:t>ip</a:t>
                </a:r>
                <a:r>
                  <a:rPr lang="zh-CN" altLang="en-US" sz="1800" dirty="0"/>
                  <a:t>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0.0.0.0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1" name="内容占位符 2">
                <a:extLst>
                  <a:ext uri="{FF2B5EF4-FFF2-40B4-BE49-F238E27FC236}">
                    <a16:creationId xmlns:a16="http://schemas.microsoft.com/office/drawing/2014/main" id="{38E19FAA-1B64-4DAA-B894-0217BD82A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7362" y="4452652"/>
                <a:ext cx="2979093" cy="995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None/>
                </a:pPr>
                <a:r>
                  <a:rPr lang="zh-CN" altLang="en-US" sz="1800" dirty="0"/>
                  <a:t>目的地址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255.255.255.255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2" name="箭头: 右 41">
                <a:extLst>
                  <a:ext uri="{FF2B5EF4-FFF2-40B4-BE49-F238E27FC236}">
                    <a16:creationId xmlns:a16="http://schemas.microsoft.com/office/drawing/2014/main" id="{1BA4694A-C886-4293-BA6A-7706F829D5E5}"/>
                  </a:ext>
                </a:extLst>
              </p:cNvPr>
              <p:cNvSpPr/>
              <p:nvPr/>
            </p:nvSpPr>
            <p:spPr>
              <a:xfrm>
                <a:off x="4228770" y="4335009"/>
                <a:ext cx="3574359" cy="995175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DHCP Request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927B8D1F-14C9-46DC-9BFB-B6A575E37FD6}"/>
                  </a:ext>
                </a:extLst>
              </p:cNvPr>
              <p:cNvCxnSpPr/>
              <p:nvPr/>
            </p:nvCxnSpPr>
            <p:spPr>
              <a:xfrm>
                <a:off x="14794" y="5401196"/>
                <a:ext cx="12192000" cy="29621"/>
              </a:xfrm>
              <a:prstGeom prst="line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07384D-BAE4-4886-927B-1F957962662E}"/>
                </a:ext>
              </a:extLst>
            </p:cNvPr>
            <p:cNvGrpSpPr/>
            <p:nvPr/>
          </p:nvGrpSpPr>
          <p:grpSpPr>
            <a:xfrm>
              <a:off x="1448093" y="5786919"/>
              <a:ext cx="9295814" cy="806004"/>
              <a:chOff x="611254" y="5539008"/>
              <a:chExt cx="11019851" cy="995175"/>
            </a:xfrm>
          </p:grpSpPr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85B9A1CE-ABAC-499E-8C8F-2EF30C6526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54" y="5539008"/>
                <a:ext cx="2979093" cy="995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buNone/>
                </a:pPr>
                <a:r>
                  <a:rPr lang="zh-CN" altLang="en-US" sz="1800" dirty="0"/>
                  <a:t>目的地址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en-US" altLang="zh-CN" sz="1800" dirty="0">
                    <a:solidFill>
                      <a:schemeClr val="tx1">
                        <a:lumMod val="85000"/>
                      </a:schemeClr>
                    </a:solidFill>
                  </a:rPr>
                  <a:t>255.255.255.255</a:t>
                </a:r>
                <a:endParaRPr lang="zh-CN" altLang="en-US" sz="1800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7" name="箭头: 左 46">
                <a:extLst>
                  <a:ext uri="{FF2B5EF4-FFF2-40B4-BE49-F238E27FC236}">
                    <a16:creationId xmlns:a16="http://schemas.microsoft.com/office/drawing/2014/main" id="{15DDA6C6-2336-4808-B995-E5B85343734D}"/>
                  </a:ext>
                </a:extLst>
              </p:cNvPr>
              <p:cNvSpPr/>
              <p:nvPr/>
            </p:nvSpPr>
            <p:spPr>
              <a:xfrm>
                <a:off x="4194519" y="5629265"/>
                <a:ext cx="3574359" cy="904918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DHCP Ack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内容占位符 2">
                <a:extLst>
                  <a:ext uri="{FF2B5EF4-FFF2-40B4-BE49-F238E27FC236}">
                    <a16:creationId xmlns:a16="http://schemas.microsoft.com/office/drawing/2014/main" id="{A9110118-393F-4AD0-93C0-8A7DDF493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2711" y="5555139"/>
                <a:ext cx="2548394" cy="96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SzPct val="80000"/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8745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346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ctr">
                  <a:lnSpc>
                    <a:spcPct val="100000"/>
                  </a:lnSpc>
                  <a:buNone/>
                </a:pPr>
                <a:r>
                  <a:rPr lang="zh-CN" altLang="en-US" sz="1800" dirty="0"/>
                  <a:t>源</a:t>
                </a:r>
                <a:r>
                  <a:rPr lang="en-US" altLang="zh-CN" sz="1800" dirty="0"/>
                  <a:t>ip</a:t>
                </a:r>
                <a:r>
                  <a:rPr lang="zh-CN" altLang="en-US" sz="1800" dirty="0"/>
                  <a:t>地址</a:t>
                </a:r>
                <a:endParaRPr lang="en-US" altLang="zh-CN" sz="1800" dirty="0"/>
              </a:p>
              <a:p>
                <a:pPr marL="45720" indent="0" algn="ctr">
                  <a:buFont typeface="Arial" pitchFamily="34" charset="0"/>
                  <a:buNone/>
                </a:pPr>
                <a:r>
                  <a:rPr lang="zh-CN" altLang="en-US" sz="1800" dirty="0">
                    <a:solidFill>
                      <a:schemeClr val="tx1">
                        <a:lumMod val="85000"/>
                      </a:schemeClr>
                    </a:solidFill>
                  </a:rPr>
                  <a:t>服务器地址</a:t>
                </a:r>
              </a:p>
            </p:txBody>
          </p:sp>
        </p:grpSp>
      </p:grp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06A5B6D3-4D91-40A6-92FD-90E7DA9F334C}"/>
              </a:ext>
            </a:extLst>
          </p:cNvPr>
          <p:cNvSpPr txBox="1">
            <a:spLocks/>
          </p:cNvSpPr>
          <p:nvPr/>
        </p:nvSpPr>
        <p:spPr>
          <a:xfrm>
            <a:off x="5288520" y="981292"/>
            <a:ext cx="1247258" cy="5541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dirty="0"/>
              <a:t>type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0446C82-A750-4926-8570-414375595432}"/>
              </a:ext>
            </a:extLst>
          </p:cNvPr>
          <p:cNvGrpSpPr/>
          <p:nvPr/>
        </p:nvGrpSpPr>
        <p:grpSpPr>
          <a:xfrm>
            <a:off x="1105663" y="1635944"/>
            <a:ext cx="9740886" cy="995176"/>
            <a:chOff x="0" y="1889590"/>
            <a:chExt cx="12192000" cy="1086522"/>
          </a:xfrm>
        </p:grpSpPr>
        <p:sp>
          <p:nvSpPr>
            <p:cNvPr id="52" name="内容占位符 2">
              <a:extLst>
                <a:ext uri="{FF2B5EF4-FFF2-40B4-BE49-F238E27FC236}">
                  <a16:creationId xmlns:a16="http://schemas.microsoft.com/office/drawing/2014/main" id="{327E9ED3-DFB5-4E29-9EFF-7EFC86B4CA03}"/>
                </a:ext>
              </a:extLst>
            </p:cNvPr>
            <p:cNvSpPr txBox="1">
              <a:spLocks/>
            </p:cNvSpPr>
            <p:nvPr/>
          </p:nvSpPr>
          <p:spPr>
            <a:xfrm>
              <a:off x="826604" y="1980937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Font typeface="Arial" pitchFamily="34" charset="0"/>
                <a:buNone/>
              </a:pPr>
              <a:r>
                <a:rPr lang="zh-CN" altLang="en-US" sz="1800" dirty="0"/>
                <a:t>源</a:t>
              </a:r>
              <a:r>
                <a:rPr lang="en-US" altLang="zh-CN" sz="1800" dirty="0"/>
                <a:t>ip</a:t>
              </a:r>
              <a:r>
                <a:rPr lang="zh-CN" altLang="en-US" sz="1800" dirty="0"/>
                <a:t>地址</a:t>
              </a:r>
              <a:endParaRPr lang="en-US" altLang="zh-CN" sz="18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</a:schemeClr>
                  </a:solidFill>
                </a:rPr>
                <a:t>客户端地址</a:t>
              </a:r>
            </a:p>
          </p:txBody>
        </p:sp>
        <p:sp>
          <p:nvSpPr>
            <p:cNvPr id="53" name="内容占位符 2">
              <a:extLst>
                <a:ext uri="{FF2B5EF4-FFF2-40B4-BE49-F238E27FC236}">
                  <a16:creationId xmlns:a16="http://schemas.microsoft.com/office/drawing/2014/main" id="{1D6EC3D2-7666-445E-9A5C-87F4D7097906}"/>
                </a:ext>
              </a:extLst>
            </p:cNvPr>
            <p:cNvSpPr txBox="1">
              <a:spLocks/>
            </p:cNvSpPr>
            <p:nvPr/>
          </p:nvSpPr>
          <p:spPr>
            <a:xfrm>
              <a:off x="8652013" y="1980937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1800" dirty="0"/>
                <a:t>目的地址</a:t>
              </a:r>
              <a:endParaRPr lang="en-US" altLang="zh-CN" sz="18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</a:schemeClr>
                  </a:solidFill>
                </a:rPr>
                <a:t>服务器地址</a:t>
              </a:r>
            </a:p>
          </p:txBody>
        </p:sp>
        <p:sp>
          <p:nvSpPr>
            <p:cNvPr id="54" name="箭头: 右 53">
              <a:extLst>
                <a:ext uri="{FF2B5EF4-FFF2-40B4-BE49-F238E27FC236}">
                  <a16:creationId xmlns:a16="http://schemas.microsoft.com/office/drawing/2014/main" id="{5E0FCB48-251D-4EDA-A40F-4B3A3A879DDF}"/>
                </a:ext>
              </a:extLst>
            </p:cNvPr>
            <p:cNvSpPr/>
            <p:nvPr/>
          </p:nvSpPr>
          <p:spPr>
            <a:xfrm>
              <a:off x="4228770" y="1889590"/>
              <a:ext cx="3574359" cy="995175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DHCP Release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16336-0DD7-4724-B936-71CBD127205A}"/>
                </a:ext>
              </a:extLst>
            </p:cNvPr>
            <p:cNvCxnSpPr/>
            <p:nvPr/>
          </p:nvCxnSpPr>
          <p:spPr>
            <a:xfrm>
              <a:off x="0" y="2946491"/>
              <a:ext cx="12192000" cy="2962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77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10" y="-84743"/>
            <a:ext cx="12563061" cy="59285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</a:t>
            </a:r>
            <a:r>
              <a:rPr lang="en-US" altLang="zh-CN" dirty="0"/>
              <a:t>. DHCP</a:t>
            </a:r>
            <a:r>
              <a:rPr lang="zh-CN" altLang="en-US" dirty="0"/>
              <a:t>工作流程</a:t>
            </a:r>
            <a:r>
              <a:rPr lang="zh-CN" altLang="en-US" sz="2400" dirty="0"/>
              <a:t>（释放后重获地址</a:t>
            </a:r>
            <a:r>
              <a:rPr lang="zh-CN" altLang="en-US" sz="2400" dirty="0">
                <a:solidFill>
                  <a:schemeClr val="accent3"/>
                </a:solidFill>
              </a:rPr>
              <a:t> ：依次执行</a:t>
            </a:r>
            <a:r>
              <a:rPr lang="en-US" altLang="zh-CN" sz="2400" dirty="0">
                <a:solidFill>
                  <a:schemeClr val="accent3"/>
                </a:solidFill>
              </a:rPr>
              <a:t>ipconfig/release </a:t>
            </a:r>
            <a:r>
              <a:rPr lang="zh-CN" altLang="en-US" sz="2400" dirty="0">
                <a:solidFill>
                  <a:schemeClr val="accent3"/>
                </a:solidFill>
              </a:rPr>
              <a:t>和</a:t>
            </a:r>
            <a:r>
              <a:rPr lang="en-US" altLang="zh-CN" sz="2400" dirty="0">
                <a:solidFill>
                  <a:schemeClr val="accent3"/>
                </a:solidFill>
              </a:rPr>
              <a:t>ipconfig/renew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5FEFF-56D1-4170-B841-B58EC2362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0"/>
          <a:stretch/>
        </p:blipFill>
        <p:spPr>
          <a:xfrm>
            <a:off x="-357808" y="3313076"/>
            <a:ext cx="5040644" cy="3340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9A3B06-4B19-429A-8F78-4F6488C6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497"/>
            <a:ext cx="12143182" cy="2822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9E3F4F-AF00-4067-8B33-C47239A4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91" y="3429000"/>
            <a:ext cx="7581900" cy="180022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144DD60-EE19-4362-8D78-A63DCE057324}"/>
              </a:ext>
            </a:extLst>
          </p:cNvPr>
          <p:cNvSpPr txBox="1"/>
          <p:nvPr/>
        </p:nvSpPr>
        <p:spPr>
          <a:xfrm>
            <a:off x="10415414" y="2927878"/>
            <a:ext cx="186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未来教育第</a:t>
            </a:r>
            <a:r>
              <a:rPr lang="en-US" altLang="zh-CN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2D6301-9E38-476C-B6CA-B334C2C556D0}"/>
              </a:ext>
            </a:extLst>
          </p:cNvPr>
          <p:cNvSpPr/>
          <p:nvPr/>
        </p:nvSpPr>
        <p:spPr>
          <a:xfrm>
            <a:off x="10721726" y="5945339"/>
            <a:ext cx="1470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4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470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C6CB1-A0E3-4FFD-8409-2648830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338"/>
            <a:ext cx="1002835" cy="6189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60D7C-B07F-49CF-8098-803B6D2E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4" y="1627201"/>
            <a:ext cx="5585536" cy="2690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9C1B2C-63BE-404C-9F5E-DB5011CD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23" y="2134970"/>
            <a:ext cx="5585535" cy="3701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175CF0-347E-4165-BAAD-8BD98222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2" y="4437673"/>
            <a:ext cx="6065758" cy="2060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F28AA0-EDF7-4552-90A2-8A060EFD4DEC}"/>
              </a:ext>
            </a:extLst>
          </p:cNvPr>
          <p:cNvSpPr txBox="1"/>
          <p:nvPr/>
        </p:nvSpPr>
        <p:spPr>
          <a:xfrm>
            <a:off x="549957" y="1429494"/>
            <a:ext cx="3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1E3D74-3645-44B6-9B17-8CF6B83168F4}"/>
              </a:ext>
            </a:extLst>
          </p:cNvPr>
          <p:cNvSpPr txBox="1"/>
          <p:nvPr/>
        </p:nvSpPr>
        <p:spPr>
          <a:xfrm>
            <a:off x="104747" y="4316164"/>
            <a:ext cx="3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5FB6C6-D8A6-4857-88DD-45D56FD0E51C}"/>
              </a:ext>
            </a:extLst>
          </p:cNvPr>
          <p:cNvSpPr txBox="1"/>
          <p:nvPr/>
        </p:nvSpPr>
        <p:spPr>
          <a:xfrm>
            <a:off x="6372928" y="1949125"/>
            <a:ext cx="3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</a:t>
            </a:r>
            <a:endParaRPr lang="zh-CN" altLang="en-US" sz="2800" b="1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026FF7D-DF57-4CB3-A8E1-F7733584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77" y="68085"/>
            <a:ext cx="9625669" cy="149836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600" dirty="0"/>
              <a:t>1.   DHCP</a:t>
            </a:r>
            <a:r>
              <a:rPr lang="zh-CN" altLang="en-US" sz="1600" dirty="0"/>
              <a:t>工作流程</a:t>
            </a:r>
            <a:r>
              <a:rPr lang="zh-CN" altLang="en-US" sz="1600" dirty="0">
                <a:solidFill>
                  <a:srgbClr val="FFC000"/>
                </a:solidFill>
              </a:rPr>
              <a:t>（目的地址和源地址的填法不同）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1600" dirty="0"/>
              <a:t>一般情况（初次）</a:t>
            </a:r>
            <a:endParaRPr lang="en-US" altLang="zh-CN" sz="1600" dirty="0"/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1600" dirty="0"/>
              <a:t>续约 、执行</a:t>
            </a:r>
            <a:r>
              <a:rPr lang="en-US" altLang="zh-CN" sz="1600" dirty="0"/>
              <a:t>ipconfig/renew</a:t>
            </a:r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1600" dirty="0"/>
              <a:t>释放后重获地址：依次执行</a:t>
            </a:r>
            <a:r>
              <a:rPr lang="en-US" altLang="zh-CN" sz="1600" dirty="0"/>
              <a:t>ipconfig/release</a:t>
            </a:r>
            <a:r>
              <a:rPr lang="zh-CN" altLang="en-US" sz="1600" dirty="0"/>
              <a:t>和</a:t>
            </a:r>
            <a:r>
              <a:rPr lang="en-US" altLang="zh-CN" sz="1600" dirty="0"/>
              <a:t>ipconfig/renew</a:t>
            </a:r>
          </a:p>
          <a:p>
            <a:pPr marL="4572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59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C6CB1-A0E3-4FFD-8409-2648830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6" y="545615"/>
            <a:ext cx="1768915" cy="68258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AD4D9B-95B1-4675-9C8E-230A200FDF86}"/>
              </a:ext>
            </a:extLst>
          </p:cNvPr>
          <p:cNvSpPr/>
          <p:nvPr/>
        </p:nvSpPr>
        <p:spPr>
          <a:xfrm>
            <a:off x="883492" y="3672506"/>
            <a:ext cx="8144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indent="-514350"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ipconfig/all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0070" indent="-514350">
              <a:buFont typeface="+mj-lt"/>
              <a:buAutoNum type="arabicPeriod" startAt="2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record 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的区别和含义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0070" indent="-514350"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注意是对哪条报文进行的分析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4E705BD-B54C-4193-816D-34D0C1E6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92" y="2174144"/>
            <a:ext cx="9625669" cy="149836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altLang="zh-CN" sz="2600" dirty="0"/>
              <a:t>1.   DHCP</a:t>
            </a:r>
            <a:r>
              <a:rPr lang="zh-CN" altLang="en-US" sz="2600" dirty="0"/>
              <a:t>工作流程</a:t>
            </a:r>
            <a:r>
              <a:rPr lang="zh-CN" altLang="en-US" sz="2600" dirty="0">
                <a:solidFill>
                  <a:srgbClr val="FFC000"/>
                </a:solidFill>
              </a:rPr>
              <a:t>（目的地址和源地址的填法不同）</a:t>
            </a:r>
            <a:endParaRPr lang="en-US" altLang="zh-CN" sz="2600" dirty="0">
              <a:solidFill>
                <a:srgbClr val="FFC000"/>
              </a:solidFill>
            </a:endParaRPr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2400" dirty="0"/>
              <a:t>一般情况（初次）</a:t>
            </a:r>
            <a:endParaRPr lang="en-US" altLang="zh-CN" sz="2400" dirty="0"/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2400" dirty="0"/>
              <a:t>续约 、执行</a:t>
            </a:r>
            <a:r>
              <a:rPr lang="en-US" altLang="zh-CN" sz="2400" dirty="0"/>
              <a:t>ipconfig/renew</a:t>
            </a:r>
          </a:p>
          <a:p>
            <a:pPr marL="765810" lvl="1" indent="-400050">
              <a:buFont typeface="+mj-lt"/>
              <a:buAutoNum type="alphaLcPeriod"/>
            </a:pPr>
            <a:r>
              <a:rPr lang="zh-CN" altLang="en-US" sz="2400" dirty="0"/>
              <a:t>释放后重获地址：依次执行</a:t>
            </a:r>
            <a:r>
              <a:rPr lang="en-US" altLang="zh-CN" sz="2400" dirty="0"/>
              <a:t>ipconfig/release</a:t>
            </a:r>
            <a:r>
              <a:rPr lang="zh-CN" altLang="en-US" sz="2400" dirty="0"/>
              <a:t>和</a:t>
            </a:r>
            <a:r>
              <a:rPr lang="en-US" altLang="zh-CN" sz="2400" dirty="0"/>
              <a:t>ipconfig/renew</a:t>
            </a:r>
          </a:p>
          <a:p>
            <a:pPr marL="4572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450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AD247E-7E32-43CF-8B55-DC37DFFF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2670048"/>
            <a:ext cx="9601200" cy="1517904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3903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7280" y="1261872"/>
            <a:ext cx="9601200" cy="2359152"/>
          </a:xfrm>
        </p:spPr>
        <p:txBody>
          <a:bodyPr rtlCol="0"/>
          <a:lstStyle/>
          <a:p>
            <a:pPr rtl="0"/>
            <a:r>
              <a:rPr lang="en-US" altLang="zh-CN" dirty="0"/>
              <a:t>DHCP</a:t>
            </a:r>
            <a:r>
              <a:rPr lang="zh-CN" altLang="en-US" dirty="0"/>
              <a:t>报文分析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097280" y="3703320"/>
            <a:ext cx="9601200" cy="841248"/>
          </a:xfrm>
        </p:spPr>
        <p:txBody>
          <a:bodyPr rtlCol="0">
            <a:norm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</a:rPr>
              <a:t>第三大题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77313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DHCP</a:t>
            </a:r>
            <a:r>
              <a:rPr lang="zh-CN" altLang="en-US" dirty="0"/>
              <a:t>工作流程（</a:t>
            </a:r>
            <a:r>
              <a:rPr lang="zh-CN" altLang="en-US" dirty="0">
                <a:solidFill>
                  <a:srgbClr val="FFC000"/>
                </a:solidFill>
              </a:rPr>
              <a:t>一般情况下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2DCA-A4A6-4CF4-960E-75C26F21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4" y="773131"/>
            <a:ext cx="2548394" cy="995175"/>
          </a:xfrm>
          <a:ln>
            <a:solidFill>
              <a:schemeClr val="tx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45720" indent="0" algn="ctr">
              <a:lnSpc>
                <a:spcPct val="120000"/>
              </a:lnSpc>
              <a:buNone/>
            </a:pPr>
            <a:r>
              <a:rPr lang="en-US" altLang="zh-CN" dirty="0"/>
              <a:t>DHCP Client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zh-CN" altLang="en-US" dirty="0"/>
              <a:t>客户端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EC0E7D-BB14-451A-BD0E-BB9A33416420}"/>
              </a:ext>
            </a:extLst>
          </p:cNvPr>
          <p:cNvSpPr txBox="1">
            <a:spLocks/>
          </p:cNvSpPr>
          <p:nvPr/>
        </p:nvSpPr>
        <p:spPr>
          <a:xfrm>
            <a:off x="9038976" y="773132"/>
            <a:ext cx="2548394" cy="9951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None/>
            </a:pPr>
            <a:r>
              <a:rPr lang="en-US" altLang="zh-CN" dirty="0"/>
              <a:t>DHCP Servers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zh-CN" altLang="en-US" dirty="0"/>
              <a:t>服务器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B33AE1-B0CE-4776-ADEA-C463E07A3786}"/>
              </a:ext>
            </a:extLst>
          </p:cNvPr>
          <p:cNvGrpSpPr/>
          <p:nvPr/>
        </p:nvGrpSpPr>
        <p:grpSpPr>
          <a:xfrm>
            <a:off x="0" y="1865207"/>
            <a:ext cx="12192000" cy="1110905"/>
            <a:chOff x="0" y="1865207"/>
            <a:chExt cx="12192000" cy="1110905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AB52EE61-9561-4E66-B84D-70C82A318E31}"/>
                </a:ext>
              </a:extLst>
            </p:cNvPr>
            <p:cNvSpPr txBox="1">
              <a:spLocks/>
            </p:cNvSpPr>
            <p:nvPr/>
          </p:nvSpPr>
          <p:spPr>
            <a:xfrm>
              <a:off x="826604" y="1980937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0.0.0.0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BD989237-32AA-4504-ADA5-0BE2829B0BF1}"/>
                </a:ext>
              </a:extLst>
            </p:cNvPr>
            <p:cNvSpPr txBox="1">
              <a:spLocks/>
            </p:cNvSpPr>
            <p:nvPr/>
          </p:nvSpPr>
          <p:spPr>
            <a:xfrm>
              <a:off x="8652013" y="1980937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255.255.255.255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2C116934-E915-43EB-BFD6-D53B19FD4F25}"/>
                </a:ext>
              </a:extLst>
            </p:cNvPr>
            <p:cNvSpPr/>
            <p:nvPr/>
          </p:nvSpPr>
          <p:spPr>
            <a:xfrm>
              <a:off x="4228770" y="1889590"/>
              <a:ext cx="3574359" cy="995175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DHCP Discover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9BCFEDD-4380-44D9-92A6-648276315B53}"/>
                </a:ext>
              </a:extLst>
            </p:cNvPr>
            <p:cNvCxnSpPr/>
            <p:nvPr/>
          </p:nvCxnSpPr>
          <p:spPr>
            <a:xfrm>
              <a:off x="0" y="2946491"/>
              <a:ext cx="12192000" cy="2962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3ED1DF7-8661-4901-A1D9-C34B2C8C58F0}"/>
                </a:ext>
              </a:extLst>
            </p:cNvPr>
            <p:cNvSpPr/>
            <p:nvPr/>
          </p:nvSpPr>
          <p:spPr>
            <a:xfrm>
              <a:off x="0" y="1865207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F763D6C-F2EB-4C61-8C17-0404534CB8AF}"/>
              </a:ext>
            </a:extLst>
          </p:cNvPr>
          <p:cNvGrpSpPr/>
          <p:nvPr/>
        </p:nvGrpSpPr>
        <p:grpSpPr>
          <a:xfrm>
            <a:off x="0" y="2925858"/>
            <a:ext cx="12192000" cy="1308820"/>
            <a:chOff x="0" y="2925858"/>
            <a:chExt cx="12192000" cy="1308820"/>
          </a:xfrm>
        </p:grpSpPr>
        <p:sp>
          <p:nvSpPr>
            <p:cNvPr id="10" name="箭头: 左 9">
              <a:extLst>
                <a:ext uri="{FF2B5EF4-FFF2-40B4-BE49-F238E27FC236}">
                  <a16:creationId xmlns:a16="http://schemas.microsoft.com/office/drawing/2014/main" id="{4550967A-3365-4C94-8D79-43FBD3926588}"/>
                </a:ext>
              </a:extLst>
            </p:cNvPr>
            <p:cNvSpPr/>
            <p:nvPr/>
          </p:nvSpPr>
          <p:spPr>
            <a:xfrm>
              <a:off x="4194520" y="3155608"/>
              <a:ext cx="3574359" cy="904918"/>
            </a:xfrm>
            <a:prstGeom prst="lef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DHCP Offer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4C4F4BA5-E77D-48A0-8AFC-CCB35C29AA94}"/>
                </a:ext>
              </a:extLst>
            </p:cNvPr>
            <p:cNvSpPr txBox="1">
              <a:spLocks/>
            </p:cNvSpPr>
            <p:nvPr/>
          </p:nvSpPr>
          <p:spPr>
            <a:xfrm>
              <a:off x="8867362" y="3231605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lnSpc>
                  <a:spcPct val="100000"/>
                </a:lnSpc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服务器地址</a:t>
              </a:r>
            </a:p>
          </p:txBody>
        </p:sp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3FF74CC0-1C2A-44AB-906A-BF2456A6FC52}"/>
                </a:ext>
              </a:extLst>
            </p:cNvPr>
            <p:cNvSpPr txBox="1">
              <a:spLocks/>
            </p:cNvSpPr>
            <p:nvPr/>
          </p:nvSpPr>
          <p:spPr>
            <a:xfrm>
              <a:off x="666185" y="3145260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255.255.255.255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7A6095F-C6D9-4D31-8CB6-A8DC37B631EF}"/>
                </a:ext>
              </a:extLst>
            </p:cNvPr>
            <p:cNvCxnSpPr/>
            <p:nvPr/>
          </p:nvCxnSpPr>
          <p:spPr>
            <a:xfrm>
              <a:off x="0" y="4205057"/>
              <a:ext cx="12192000" cy="2962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194C97-7B1A-4EBC-AD9B-9E701F804A64}"/>
                </a:ext>
              </a:extLst>
            </p:cNvPr>
            <p:cNvSpPr/>
            <p:nvPr/>
          </p:nvSpPr>
          <p:spPr>
            <a:xfrm>
              <a:off x="50686" y="2925858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22FAB2-EA2A-4570-B35F-C3AA32A523B5}"/>
              </a:ext>
            </a:extLst>
          </p:cNvPr>
          <p:cNvGrpSpPr/>
          <p:nvPr/>
        </p:nvGrpSpPr>
        <p:grpSpPr>
          <a:xfrm>
            <a:off x="-80051" y="4284966"/>
            <a:ext cx="12192000" cy="1198822"/>
            <a:chOff x="-80051" y="4284966"/>
            <a:chExt cx="12192000" cy="1198822"/>
          </a:xfrm>
        </p:grpSpPr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428A63DC-2BD4-4C46-A520-861D321DA0F3}"/>
                </a:ext>
              </a:extLst>
            </p:cNvPr>
            <p:cNvSpPr txBox="1">
              <a:spLocks/>
            </p:cNvSpPr>
            <p:nvPr/>
          </p:nvSpPr>
          <p:spPr>
            <a:xfrm>
              <a:off x="881534" y="4518234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0.0.0.0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FD8B34E8-DB59-41B5-AAD0-F6FD6D626853}"/>
                </a:ext>
              </a:extLst>
            </p:cNvPr>
            <p:cNvSpPr txBox="1">
              <a:spLocks/>
            </p:cNvSpPr>
            <p:nvPr/>
          </p:nvSpPr>
          <p:spPr>
            <a:xfrm>
              <a:off x="8867362" y="4452652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255.255.255.255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ACD63E6-C9C2-425A-A837-26041F53E027}"/>
                </a:ext>
              </a:extLst>
            </p:cNvPr>
            <p:cNvSpPr/>
            <p:nvPr/>
          </p:nvSpPr>
          <p:spPr>
            <a:xfrm>
              <a:off x="4228770" y="4335009"/>
              <a:ext cx="3574359" cy="995175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DHCP Request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F7F0A89-D556-4963-B33C-4EDAE986B0D5}"/>
                </a:ext>
              </a:extLst>
            </p:cNvPr>
            <p:cNvCxnSpPr/>
            <p:nvPr/>
          </p:nvCxnSpPr>
          <p:spPr>
            <a:xfrm>
              <a:off x="-80051" y="5448812"/>
              <a:ext cx="12192000" cy="2962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A3A67D7-9B0A-48D9-851C-7379927E05AC}"/>
                </a:ext>
              </a:extLst>
            </p:cNvPr>
            <p:cNvSpPr/>
            <p:nvPr/>
          </p:nvSpPr>
          <p:spPr>
            <a:xfrm>
              <a:off x="50686" y="4284966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2F78BB4-377E-4013-9067-2202C0E90DCA}"/>
              </a:ext>
            </a:extLst>
          </p:cNvPr>
          <p:cNvGrpSpPr/>
          <p:nvPr/>
        </p:nvGrpSpPr>
        <p:grpSpPr>
          <a:xfrm>
            <a:off x="50686" y="5499100"/>
            <a:ext cx="11580419" cy="1035083"/>
            <a:chOff x="50686" y="5499100"/>
            <a:chExt cx="11580419" cy="1035083"/>
          </a:xfrm>
        </p:grpSpPr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AB306A33-413F-4F50-849E-E1EADC607456}"/>
                </a:ext>
              </a:extLst>
            </p:cNvPr>
            <p:cNvSpPr txBox="1">
              <a:spLocks/>
            </p:cNvSpPr>
            <p:nvPr/>
          </p:nvSpPr>
          <p:spPr>
            <a:xfrm>
              <a:off x="611254" y="5539008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</a:schemeClr>
                  </a:solidFill>
                </a:rPr>
                <a:t>255.255.255.255</a:t>
              </a:r>
              <a:endParaRPr lang="zh-CN" altLang="en-US" sz="2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6D6540C2-F862-4F67-85A2-B929CB4F0DD5}"/>
                </a:ext>
              </a:extLst>
            </p:cNvPr>
            <p:cNvSpPr/>
            <p:nvPr/>
          </p:nvSpPr>
          <p:spPr>
            <a:xfrm>
              <a:off x="4194519" y="5629265"/>
              <a:ext cx="3574359" cy="904918"/>
            </a:xfrm>
            <a:prstGeom prst="lef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DHCP Ack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内容占位符 2">
              <a:extLst>
                <a:ext uri="{FF2B5EF4-FFF2-40B4-BE49-F238E27FC236}">
                  <a16:creationId xmlns:a16="http://schemas.microsoft.com/office/drawing/2014/main" id="{90CBE63A-7BFE-4958-8B24-D1CAFA683527}"/>
                </a:ext>
              </a:extLst>
            </p:cNvPr>
            <p:cNvSpPr txBox="1">
              <a:spLocks/>
            </p:cNvSpPr>
            <p:nvPr/>
          </p:nvSpPr>
          <p:spPr>
            <a:xfrm>
              <a:off x="9082711" y="5527350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lnSpc>
                  <a:spcPct val="100000"/>
                </a:lnSpc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服务器地址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6724FFD-7765-48F7-9222-B5F14B600682}"/>
                </a:ext>
              </a:extLst>
            </p:cNvPr>
            <p:cNvSpPr/>
            <p:nvPr/>
          </p:nvSpPr>
          <p:spPr>
            <a:xfrm>
              <a:off x="50686" y="5499100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</p:grp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AC98FEBF-7192-4BE7-B1C4-CB8F138DBF48}"/>
              </a:ext>
            </a:extLst>
          </p:cNvPr>
          <p:cNvSpPr txBox="1">
            <a:spLocks/>
          </p:cNvSpPr>
          <p:nvPr/>
        </p:nvSpPr>
        <p:spPr>
          <a:xfrm>
            <a:off x="5419640" y="1139261"/>
            <a:ext cx="1124116" cy="4975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dirty="0"/>
              <a:t>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799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9760" cy="77313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DHCP</a:t>
            </a:r>
            <a:r>
              <a:rPr lang="zh-CN" altLang="en-US" dirty="0"/>
              <a:t>工作流程（说明）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732064E-3459-473A-A525-6B3D6318B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r="10692" b="2782"/>
          <a:stretch/>
        </p:blipFill>
        <p:spPr>
          <a:xfrm>
            <a:off x="6111129" y="1778777"/>
            <a:ext cx="5873227" cy="59558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5A1903-5A88-4795-A6D3-B0B464CE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" y="3151662"/>
            <a:ext cx="7122888" cy="3432419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392DCD21-BBC0-46B8-8FAE-B73FAC1D3959}"/>
              </a:ext>
            </a:extLst>
          </p:cNvPr>
          <p:cNvGrpSpPr/>
          <p:nvPr/>
        </p:nvGrpSpPr>
        <p:grpSpPr>
          <a:xfrm>
            <a:off x="6918959" y="4150544"/>
            <a:ext cx="5486400" cy="1398479"/>
            <a:chOff x="6947026" y="4150544"/>
            <a:chExt cx="4223894" cy="139847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D7B8A49-A53A-43AC-AEF9-F4527B647C2C}"/>
                </a:ext>
              </a:extLst>
            </p:cNvPr>
            <p:cNvSpPr txBox="1"/>
            <p:nvPr/>
          </p:nvSpPr>
          <p:spPr>
            <a:xfrm>
              <a:off x="7848600" y="4325496"/>
              <a:ext cx="3322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DHCP:Request</a:t>
              </a:r>
            </a:p>
            <a:p>
              <a:r>
                <a: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Boot record type=1(request)</a:t>
              </a:r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F5862E5-B202-40BD-9BCE-7DD852731D1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947026" y="4150544"/>
              <a:ext cx="901574" cy="590451"/>
            </a:xfrm>
            <a:prstGeom prst="straightConnector1">
              <a:avLst/>
            </a:prstGeom>
            <a:ln>
              <a:solidFill>
                <a:srgbClr val="73B6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28EF1B4-64B1-4FD8-BC97-DEB9FE29E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6212" y="4867871"/>
              <a:ext cx="792388" cy="681152"/>
            </a:xfrm>
            <a:prstGeom prst="straightConnector1">
              <a:avLst/>
            </a:prstGeom>
            <a:ln>
              <a:solidFill>
                <a:srgbClr val="73B6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2196750-C3F6-4D32-9220-2F0D59EB6B2D}"/>
              </a:ext>
            </a:extLst>
          </p:cNvPr>
          <p:cNvGrpSpPr/>
          <p:nvPr/>
        </p:nvGrpSpPr>
        <p:grpSpPr>
          <a:xfrm>
            <a:off x="6797132" y="4888779"/>
            <a:ext cx="4919999" cy="1212947"/>
            <a:chOff x="6797132" y="4888779"/>
            <a:chExt cx="4919999" cy="1212947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B91057E-A372-4ADF-850F-311840CE4D93}"/>
                </a:ext>
              </a:extLst>
            </p:cNvPr>
            <p:cNvSpPr txBox="1"/>
            <p:nvPr/>
          </p:nvSpPr>
          <p:spPr>
            <a:xfrm>
              <a:off x="8090011" y="5270729"/>
              <a:ext cx="3627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</a:rPr>
                <a:t>DHCP:Reply</a:t>
              </a:r>
            </a:p>
            <a:p>
              <a:r>
                <a:rPr lang="en-US" altLang="zh-CN" sz="2400" dirty="0">
                  <a:solidFill>
                    <a:srgbClr val="FFC000"/>
                  </a:solidFill>
                </a:rPr>
                <a:t>Boot record type=2(reply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C437F70-7F78-4BD8-88C6-E3A717D0656B}"/>
                </a:ext>
              </a:extLst>
            </p:cNvPr>
            <p:cNvCxnSpPr>
              <a:cxnSpLocks/>
            </p:cNvCxnSpPr>
            <p:nvPr/>
          </p:nvCxnSpPr>
          <p:spPr>
            <a:xfrm>
              <a:off x="6797132" y="4888779"/>
              <a:ext cx="1158148" cy="66024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106CD95-6D7B-43D7-B28A-6D88429DF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7132" y="5846290"/>
              <a:ext cx="1158148" cy="24510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B7CE8D05-3237-4FA7-BA2B-22E240ED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82436"/>
              </p:ext>
            </p:extLst>
          </p:nvPr>
        </p:nvGraphicFramePr>
        <p:xfrm>
          <a:off x="207644" y="829787"/>
          <a:ext cx="5794376" cy="2269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76">
                  <a:extLst>
                    <a:ext uri="{9D8B030D-6E8A-4147-A177-3AD203B41FA5}">
                      <a16:colId xmlns:a16="http://schemas.microsoft.com/office/drawing/2014/main" val="747708448"/>
                    </a:ext>
                  </a:extLst>
                </a:gridCol>
              </a:tblGrid>
              <a:tr h="453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报文摘要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166736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DHCP:Request , Type:DHCP discover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64473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DHCP:Reply , Type:DHCP offer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889150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DHCP:Request , Type:DHCP request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349821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DHCP:Reply , Type:DHCP ack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68001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DHCP</a:t>
            </a:r>
            <a:r>
              <a:rPr lang="zh-CN" altLang="en-US" dirty="0"/>
              <a:t>工作流程（</a:t>
            </a:r>
            <a:r>
              <a:rPr lang="zh-CN" altLang="en-US" dirty="0">
                <a:solidFill>
                  <a:srgbClr val="FFC000"/>
                </a:solidFill>
              </a:rPr>
              <a:t>一般情况下</a:t>
            </a:r>
            <a:r>
              <a:rPr lang="zh-CN" altLang="en-US" dirty="0"/>
              <a:t>）例题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DE4F-FA63-4953-BCC5-1E5B3942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132"/>
            <a:ext cx="11986260" cy="346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65CC09-BF67-4005-8376-4740A447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5" y="5491684"/>
            <a:ext cx="3943350" cy="60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5AFE95-CAEA-41DA-B441-6C5E285C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551" y="5610746"/>
            <a:ext cx="4495800" cy="371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C5CE63-B67C-49F6-90C5-14DAAFB05C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73196" y="-2636003"/>
            <a:ext cx="3412233" cy="119586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0A6E33-3B1A-41A2-9917-83BBB37ED288}"/>
              </a:ext>
            </a:extLst>
          </p:cNvPr>
          <p:cNvSpPr txBox="1"/>
          <p:nvPr/>
        </p:nvSpPr>
        <p:spPr>
          <a:xfrm>
            <a:off x="10414151" y="-23435"/>
            <a:ext cx="21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未来教育第</a:t>
            </a:r>
            <a:r>
              <a:rPr lang="en-US" altLang="zh-CN" sz="2000" dirty="0"/>
              <a:t>3</a:t>
            </a:r>
            <a:r>
              <a:rPr lang="zh-CN" altLang="en-US" sz="2000" dirty="0"/>
              <a:t>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920FF-7E9D-4DF8-926A-27892495F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58" y="1119842"/>
            <a:ext cx="9510867" cy="40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936"/>
            <a:ext cx="9509760" cy="773132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执行</a:t>
            </a:r>
            <a:r>
              <a:rPr lang="en-US" altLang="zh-CN" dirty="0"/>
              <a:t>ipconfig/all</a:t>
            </a:r>
            <a:r>
              <a:rPr lang="zh-CN" altLang="en-US" dirty="0"/>
              <a:t>用于获取参数信息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81341B-79C9-44A0-B403-F8C6A23902D5}"/>
              </a:ext>
            </a:extLst>
          </p:cNvPr>
          <p:cNvSpPr txBox="1"/>
          <p:nvPr/>
        </p:nvSpPr>
        <p:spPr>
          <a:xfrm>
            <a:off x="5598042" y="1628876"/>
            <a:ext cx="6766560" cy="466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/>
              <a:t>网卡描述</a:t>
            </a:r>
            <a:endParaRPr lang="en-US" altLang="zh-CN" sz="2400" dirty="0"/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物理地址</a:t>
            </a:r>
            <a:r>
              <a:rPr lang="en-US" altLang="zh-CN" sz="2400" dirty="0">
                <a:solidFill>
                  <a:srgbClr val="FFFF00"/>
                </a:solidFill>
              </a:rPr>
              <a:t>/MAC</a:t>
            </a:r>
            <a:r>
              <a:rPr lang="zh-CN" altLang="en-US" sz="2400" dirty="0">
                <a:solidFill>
                  <a:srgbClr val="FFFF00"/>
                </a:solidFill>
              </a:rPr>
              <a:t>地址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硬件地址</a:t>
            </a:r>
            <a:r>
              <a:rPr lang="zh-CN" altLang="en-US" sz="2000" dirty="0">
                <a:solidFill>
                  <a:srgbClr val="FFFF00"/>
                </a:solidFill>
              </a:rPr>
              <a:t>（</a:t>
            </a:r>
            <a:r>
              <a:rPr lang="en-US" altLang="zh-CN" sz="2000" dirty="0">
                <a:solidFill>
                  <a:srgbClr val="FFFF00"/>
                </a:solidFill>
              </a:rPr>
              <a:t>hardware address</a:t>
            </a:r>
            <a:r>
              <a:rPr lang="zh-CN" altLang="en-US" sz="2000" dirty="0">
                <a:solidFill>
                  <a:srgbClr val="FFFF00"/>
                </a:solidFill>
              </a:rPr>
              <a:t>）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400" dirty="0"/>
              <a:t>是否允许</a:t>
            </a:r>
            <a:r>
              <a:rPr lang="en-US" altLang="zh-CN" sz="2400" dirty="0"/>
              <a:t>DHCP</a:t>
            </a:r>
            <a:r>
              <a:rPr lang="zh-CN" altLang="en-US" sz="2400" dirty="0"/>
              <a:t>动态分配</a:t>
            </a:r>
            <a:endParaRPr lang="en-US" altLang="zh-CN" sz="2400" dirty="0"/>
          </a:p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IP</a:t>
            </a:r>
            <a:r>
              <a:rPr lang="zh-CN" altLang="en-US" sz="2400" dirty="0">
                <a:solidFill>
                  <a:srgbClr val="FFFF00"/>
                </a:solidFill>
              </a:rPr>
              <a:t>地址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FFFF00"/>
                </a:solidFill>
              </a:rPr>
              <a:t>子网掩码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400" dirty="0"/>
              <a:t>默认网关地址</a:t>
            </a:r>
            <a:endParaRPr lang="en-US" altLang="zh-CN" sz="2400" dirty="0"/>
          </a:p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DHCP</a:t>
            </a:r>
            <a:r>
              <a:rPr lang="zh-CN" altLang="en-US" sz="2400" dirty="0">
                <a:solidFill>
                  <a:srgbClr val="FFFF00"/>
                </a:solidFill>
              </a:rPr>
              <a:t>服务器地址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400" dirty="0"/>
              <a:t>DNS</a:t>
            </a:r>
            <a:r>
              <a:rPr lang="zh-CN" altLang="en-US" sz="2400" dirty="0"/>
              <a:t>服务器地址</a:t>
            </a:r>
            <a:endParaRPr lang="en-US" altLang="zh-CN" sz="2400" dirty="0"/>
          </a:p>
          <a:p>
            <a:pPr>
              <a:lnSpc>
                <a:spcPts val="3600"/>
              </a:lnSpc>
            </a:pPr>
            <a:r>
              <a:rPr lang="zh-CN" altLang="en-US" sz="2400" dirty="0"/>
              <a:t>租约时间（起）</a:t>
            </a:r>
            <a:endParaRPr lang="en-US" altLang="zh-CN" sz="2400" dirty="0"/>
          </a:p>
          <a:p>
            <a:pPr>
              <a:lnSpc>
                <a:spcPts val="3600"/>
              </a:lnSpc>
            </a:pPr>
            <a:r>
              <a:rPr lang="zh-CN" altLang="en-US" sz="2400" dirty="0"/>
              <a:t>租约时间（终）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D6A7E1-9FAD-44B9-8FD7-2418F02A5128}"/>
              </a:ext>
            </a:extLst>
          </p:cNvPr>
          <p:cNvGrpSpPr/>
          <p:nvPr/>
        </p:nvGrpSpPr>
        <p:grpSpPr>
          <a:xfrm>
            <a:off x="137159" y="805916"/>
            <a:ext cx="5460883" cy="5472964"/>
            <a:chOff x="137159" y="805916"/>
            <a:chExt cx="5460883" cy="547296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4E0BD7C-7706-485E-ACC5-C3D94E15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59" y="805916"/>
              <a:ext cx="5460883" cy="547296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8C3215C-E430-4645-AA1B-5DF02C12CDC7}"/>
                </a:ext>
              </a:extLst>
            </p:cNvPr>
            <p:cNvGrpSpPr/>
            <p:nvPr/>
          </p:nvGrpSpPr>
          <p:grpSpPr>
            <a:xfrm>
              <a:off x="2867600" y="2392680"/>
              <a:ext cx="2730442" cy="3647358"/>
              <a:chOff x="2867600" y="2392680"/>
              <a:chExt cx="2730442" cy="3647358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F0C01C53-CEAF-4B9B-B86D-71D753E43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120" y="2392680"/>
                <a:ext cx="1589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5D2A5C9B-3C76-497A-92AE-310F5F57B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600" y="2854878"/>
                <a:ext cx="2730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47BC1C2-4841-40FF-94B7-095BCB57F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520" y="3266358"/>
                <a:ext cx="21995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DF1A2107-90CF-4F4B-BF81-7FD2D730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6640" y="3738798"/>
                <a:ext cx="20014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FABA4732-F7A1-41B4-98CA-8BB194853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520" y="4211238"/>
                <a:ext cx="21995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CB35602-C4DF-4B06-A193-BBA4E16B2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6640" y="4683678"/>
                <a:ext cx="20014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8DC5350-4C17-499F-860A-59160EC75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6640" y="5140878"/>
                <a:ext cx="20014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2553F98-E440-4131-A55F-FFF2B1BE1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81" y="5613318"/>
                <a:ext cx="1099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736F8DB-9E67-4B51-9F3A-C8B8585E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81" y="6040038"/>
                <a:ext cx="1099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75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96854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en-US" altLang="zh-CN" dirty="0"/>
              <a:t>. DHCP</a:t>
            </a:r>
            <a:r>
              <a:rPr lang="zh-CN" altLang="en-US" dirty="0"/>
              <a:t>工作流程（</a:t>
            </a:r>
            <a:r>
              <a:rPr lang="zh-CN" altLang="en-US" dirty="0">
                <a:solidFill>
                  <a:schemeClr val="accent3"/>
                </a:solidFill>
                <a:highlight>
                  <a:srgbClr val="0000FF"/>
                </a:highlight>
              </a:rPr>
              <a:t>续约</a:t>
            </a:r>
            <a:r>
              <a:rPr lang="zh-CN" altLang="en-US" dirty="0">
                <a:solidFill>
                  <a:schemeClr val="accent3"/>
                </a:solidFill>
              </a:rPr>
              <a:t> ：执行</a:t>
            </a:r>
            <a:r>
              <a:rPr lang="en-US" altLang="zh-CN" dirty="0">
                <a:solidFill>
                  <a:schemeClr val="accent3"/>
                </a:solidFill>
                <a:highlight>
                  <a:srgbClr val="0000FF"/>
                </a:highlight>
              </a:rPr>
              <a:t>ipconfig/renew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2DCA-A4A6-4CF4-960E-75C26F21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4" y="910291"/>
            <a:ext cx="2548394" cy="995175"/>
          </a:xfrm>
          <a:ln>
            <a:solidFill>
              <a:schemeClr val="tx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45720" indent="0" algn="ctr">
              <a:lnSpc>
                <a:spcPct val="120000"/>
              </a:lnSpc>
              <a:buNone/>
            </a:pPr>
            <a:r>
              <a:rPr lang="en-US" altLang="zh-CN" dirty="0"/>
              <a:t>DHCP Client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zh-CN" altLang="en-US" dirty="0"/>
              <a:t>客户端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EC0E7D-BB14-451A-BD0E-BB9A33416420}"/>
              </a:ext>
            </a:extLst>
          </p:cNvPr>
          <p:cNvSpPr txBox="1">
            <a:spLocks/>
          </p:cNvSpPr>
          <p:nvPr/>
        </p:nvSpPr>
        <p:spPr>
          <a:xfrm>
            <a:off x="9048460" y="910291"/>
            <a:ext cx="2548394" cy="9951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None/>
            </a:pPr>
            <a:r>
              <a:rPr lang="en-US" altLang="zh-CN" dirty="0"/>
              <a:t>DHCP Servers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zh-CN" altLang="en-US" dirty="0"/>
              <a:t>服务器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22FAB2-EA2A-4570-B35F-C3AA32A523B5}"/>
              </a:ext>
            </a:extLst>
          </p:cNvPr>
          <p:cNvGrpSpPr/>
          <p:nvPr/>
        </p:nvGrpSpPr>
        <p:grpSpPr>
          <a:xfrm>
            <a:off x="-114302" y="2230178"/>
            <a:ext cx="12192000" cy="1198822"/>
            <a:chOff x="-80051" y="4284966"/>
            <a:chExt cx="12192000" cy="1198822"/>
          </a:xfrm>
        </p:grpSpPr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428A63DC-2BD4-4C46-A520-861D321DA0F3}"/>
                </a:ext>
              </a:extLst>
            </p:cNvPr>
            <p:cNvSpPr txBox="1">
              <a:spLocks/>
            </p:cNvSpPr>
            <p:nvPr/>
          </p:nvSpPr>
          <p:spPr>
            <a:xfrm>
              <a:off x="881534" y="4518234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客户端地址</a:t>
              </a: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FD8B34E8-DB59-41B5-AAD0-F6FD6D626853}"/>
                </a:ext>
              </a:extLst>
            </p:cNvPr>
            <p:cNvSpPr txBox="1">
              <a:spLocks/>
            </p:cNvSpPr>
            <p:nvPr/>
          </p:nvSpPr>
          <p:spPr>
            <a:xfrm>
              <a:off x="8867362" y="4452652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服务器地址</a:t>
              </a: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ACD63E6-C9C2-425A-A837-26041F53E027}"/>
                </a:ext>
              </a:extLst>
            </p:cNvPr>
            <p:cNvSpPr/>
            <p:nvPr/>
          </p:nvSpPr>
          <p:spPr>
            <a:xfrm>
              <a:off x="4228770" y="4335009"/>
              <a:ext cx="3574359" cy="995175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DHCP Request</a:t>
              </a:r>
              <a:endParaRPr lang="zh-CN" altLang="en-US" sz="28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F7F0A89-D556-4963-B33C-4EDAE986B0D5}"/>
                </a:ext>
              </a:extLst>
            </p:cNvPr>
            <p:cNvCxnSpPr/>
            <p:nvPr/>
          </p:nvCxnSpPr>
          <p:spPr>
            <a:xfrm>
              <a:off x="-80051" y="5448812"/>
              <a:ext cx="12192000" cy="2962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A3A67D7-9B0A-48D9-851C-7379927E05AC}"/>
                </a:ext>
              </a:extLst>
            </p:cNvPr>
            <p:cNvSpPr/>
            <p:nvPr/>
          </p:nvSpPr>
          <p:spPr>
            <a:xfrm>
              <a:off x="50686" y="4284966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2F78BB4-377E-4013-9067-2202C0E90DCA}"/>
              </a:ext>
            </a:extLst>
          </p:cNvPr>
          <p:cNvGrpSpPr/>
          <p:nvPr/>
        </p:nvGrpSpPr>
        <p:grpSpPr>
          <a:xfrm>
            <a:off x="16435" y="3871656"/>
            <a:ext cx="11580419" cy="1035083"/>
            <a:chOff x="50686" y="5499100"/>
            <a:chExt cx="11580419" cy="1035083"/>
          </a:xfrm>
        </p:grpSpPr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AB306A33-413F-4F50-849E-E1EADC607456}"/>
                </a:ext>
              </a:extLst>
            </p:cNvPr>
            <p:cNvSpPr txBox="1">
              <a:spLocks/>
            </p:cNvSpPr>
            <p:nvPr/>
          </p:nvSpPr>
          <p:spPr>
            <a:xfrm>
              <a:off x="611254" y="5539008"/>
              <a:ext cx="2979093" cy="995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buNone/>
              </a:pPr>
              <a:r>
                <a:rPr lang="zh-CN" altLang="en-US" sz="2400" dirty="0"/>
                <a:t>目的地址</a:t>
              </a:r>
              <a:endParaRPr lang="en-US" altLang="zh-CN" sz="2400" dirty="0"/>
            </a:p>
            <a:p>
              <a:pPr marL="45720" indent="0" algn="ctr"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客户端地址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6D6540C2-F862-4F67-85A2-B929CB4F0DD5}"/>
                </a:ext>
              </a:extLst>
            </p:cNvPr>
            <p:cNvSpPr/>
            <p:nvPr/>
          </p:nvSpPr>
          <p:spPr>
            <a:xfrm>
              <a:off x="4194519" y="5629265"/>
              <a:ext cx="3574359" cy="904918"/>
            </a:xfrm>
            <a:prstGeom prst="lef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DHCP Ack</a:t>
              </a:r>
              <a:endParaRPr lang="zh-CN" altLang="en-US" sz="2800" dirty="0"/>
            </a:p>
          </p:txBody>
        </p:sp>
        <p:sp>
          <p:nvSpPr>
            <p:cNvPr id="19" name="内容占位符 2">
              <a:extLst>
                <a:ext uri="{FF2B5EF4-FFF2-40B4-BE49-F238E27FC236}">
                  <a16:creationId xmlns:a16="http://schemas.microsoft.com/office/drawing/2014/main" id="{90CBE63A-7BFE-4958-8B24-D1CAFA683527}"/>
                </a:ext>
              </a:extLst>
            </p:cNvPr>
            <p:cNvSpPr txBox="1">
              <a:spLocks/>
            </p:cNvSpPr>
            <p:nvPr/>
          </p:nvSpPr>
          <p:spPr>
            <a:xfrm>
              <a:off x="9082711" y="5527350"/>
              <a:ext cx="2548394" cy="965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7432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SzPct val="80000"/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745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146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346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ctr">
                <a:lnSpc>
                  <a:spcPct val="100000"/>
                </a:lnSpc>
                <a:buNone/>
              </a:pPr>
              <a:r>
                <a:rPr lang="zh-CN" altLang="en-US" sz="2400" dirty="0"/>
                <a:t>源</a:t>
              </a:r>
              <a:r>
                <a:rPr lang="en-US" altLang="zh-CN" sz="2400" dirty="0"/>
                <a:t>ip</a:t>
              </a:r>
              <a:r>
                <a:rPr lang="zh-CN" altLang="en-US" sz="2400" dirty="0"/>
                <a:t>地址</a:t>
              </a:r>
              <a:endParaRPr lang="en-US" altLang="zh-CN" sz="2400" dirty="0"/>
            </a:p>
            <a:p>
              <a:pPr marL="45720" indent="0" algn="ctr">
                <a:buFont typeface="Arial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</a:schemeClr>
                  </a:solidFill>
                </a:rPr>
                <a:t>服务器地址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6724FFD-7765-48F7-9222-B5F14B600682}"/>
                </a:ext>
              </a:extLst>
            </p:cNvPr>
            <p:cNvSpPr/>
            <p:nvPr/>
          </p:nvSpPr>
          <p:spPr>
            <a:xfrm>
              <a:off x="50686" y="5499100"/>
              <a:ext cx="1356360" cy="635582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报文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FBA47EE-DD1D-4407-9604-DBC3B71E7D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5" t="5278" b="5282"/>
          <a:stretch/>
        </p:blipFill>
        <p:spPr>
          <a:xfrm rot="16200000">
            <a:off x="5726045" y="110154"/>
            <a:ext cx="995174" cy="11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13920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en-US" altLang="zh-CN" dirty="0"/>
              <a:t>. DHCP</a:t>
            </a:r>
            <a:r>
              <a:rPr lang="zh-CN" altLang="en-US" dirty="0"/>
              <a:t>工作流程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chemeClr val="accent3"/>
                </a:solidFill>
              </a:rPr>
              <a:t>续约：执行</a:t>
            </a:r>
            <a:r>
              <a:rPr lang="en-US" altLang="zh-CN" sz="2000" dirty="0">
                <a:solidFill>
                  <a:schemeClr val="accent3"/>
                </a:solidFill>
              </a:rPr>
              <a:t>ipconfig/renew</a:t>
            </a:r>
            <a:r>
              <a:rPr lang="zh-CN" altLang="en-US" sz="2000" dirty="0"/>
              <a:t>）                                             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403C6-D50C-4D01-9F06-B92C2BB8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66"/>
            <a:ext cx="10725150" cy="2743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CD7A84A-C39F-4026-93E3-CC4E1D6DE16E}"/>
              </a:ext>
            </a:extLst>
          </p:cNvPr>
          <p:cNvSpPr txBox="1"/>
          <p:nvPr/>
        </p:nvSpPr>
        <p:spPr>
          <a:xfrm>
            <a:off x="4365821" y="4776163"/>
            <a:ext cx="259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 bytes</a:t>
            </a:r>
            <a:r>
              <a:rPr lang="zh-CN" altLang="en-US" sz="2400" dirty="0"/>
              <a:t>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（固定答案）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2AA801-42AC-469B-B8AD-EA1E15F0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" y="4821121"/>
            <a:ext cx="4058164" cy="394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16458-A2C2-4F64-8EC3-0AEA7685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" y="5494177"/>
            <a:ext cx="6463310" cy="4616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55CC8C-2BC3-45DD-9E04-23FAC2B4D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" y="6166227"/>
            <a:ext cx="7463584" cy="46166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96B97FC-F458-4C85-BBEE-04E1F16CC872}"/>
              </a:ext>
            </a:extLst>
          </p:cNvPr>
          <p:cNvSpPr txBox="1"/>
          <p:nvPr/>
        </p:nvSpPr>
        <p:spPr>
          <a:xfrm>
            <a:off x="8957309" y="283737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未来教育第</a:t>
            </a:r>
            <a:r>
              <a:rPr lang="en-US" altLang="zh-CN" dirty="0"/>
              <a:t>4</a:t>
            </a:r>
            <a:r>
              <a:rPr lang="zh-CN" altLang="en-US" dirty="0"/>
              <a:t>套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CDB751-07BD-4FAE-9F6F-E5646FF0B8EB}"/>
              </a:ext>
            </a:extLst>
          </p:cNvPr>
          <p:cNvGrpSpPr/>
          <p:nvPr/>
        </p:nvGrpSpPr>
        <p:grpSpPr>
          <a:xfrm>
            <a:off x="0" y="3667761"/>
            <a:ext cx="10715625" cy="1093162"/>
            <a:chOff x="0" y="3667761"/>
            <a:chExt cx="10715625" cy="109316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5EC571-C008-4E19-8967-50EA85B3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667761"/>
              <a:ext cx="10715625" cy="94297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D96F272-A881-431D-9F21-CECF905BD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-21643" r="5609" b="-67779"/>
            <a:stretch/>
          </p:blipFill>
          <p:spPr>
            <a:xfrm>
              <a:off x="4031389" y="4332543"/>
              <a:ext cx="647291" cy="428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749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7AC-EF55-44C8-B979-8FE5BC09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13920" cy="773132"/>
          </a:xfrm>
        </p:spPr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en-US" altLang="zh-CN" dirty="0"/>
              <a:t>. DHCP</a:t>
            </a:r>
            <a:r>
              <a:rPr lang="zh-CN" altLang="en-US" dirty="0"/>
              <a:t>工作流程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chemeClr val="accent3"/>
                </a:solidFill>
              </a:rPr>
              <a:t>续约：执行</a:t>
            </a:r>
            <a:r>
              <a:rPr lang="en-US" altLang="zh-CN" sz="2000" dirty="0">
                <a:solidFill>
                  <a:schemeClr val="accent3"/>
                </a:solidFill>
              </a:rPr>
              <a:t>ipconfig/renew</a:t>
            </a:r>
            <a:r>
              <a:rPr lang="zh-CN" altLang="en-US" sz="2000" dirty="0"/>
              <a:t>）                                            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403C6-D50C-4D01-9F06-B92C2BB8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0958"/>
            <a:ext cx="10119361" cy="258825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96B97FC-F458-4C85-BBEE-04E1F16CC872}"/>
              </a:ext>
            </a:extLst>
          </p:cNvPr>
          <p:cNvSpPr txBox="1"/>
          <p:nvPr/>
        </p:nvSpPr>
        <p:spPr>
          <a:xfrm>
            <a:off x="8890222" y="241531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未来教育第</a:t>
            </a:r>
            <a:r>
              <a:rPr lang="en-US" altLang="zh-CN" dirty="0"/>
              <a:t>4</a:t>
            </a:r>
            <a:r>
              <a:rPr lang="zh-CN" altLang="en-US" dirty="0"/>
              <a:t>套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86B401-A2E1-4071-97F2-DF659DDD413E}"/>
              </a:ext>
            </a:extLst>
          </p:cNvPr>
          <p:cNvGrpSpPr/>
          <p:nvPr/>
        </p:nvGrpSpPr>
        <p:grpSpPr>
          <a:xfrm>
            <a:off x="0" y="3393264"/>
            <a:ext cx="10119361" cy="1048788"/>
            <a:chOff x="-2" y="3694780"/>
            <a:chExt cx="10866122" cy="110724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5EC571-C008-4E19-8967-50EA85B3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" y="3694780"/>
              <a:ext cx="10866122" cy="95621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6AA46D0-5C4D-4F73-8681-34C5057B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3435" y="4375270"/>
              <a:ext cx="652329" cy="42675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B9A7C8-B41B-4BB6-BE88-2DC2934CA19E}"/>
              </a:ext>
            </a:extLst>
          </p:cNvPr>
          <p:cNvGrpSpPr/>
          <p:nvPr/>
        </p:nvGrpSpPr>
        <p:grpSpPr>
          <a:xfrm>
            <a:off x="-1160" y="4250860"/>
            <a:ext cx="8481352" cy="1143070"/>
            <a:chOff x="0" y="4529766"/>
            <a:chExt cx="8481352" cy="11430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A23DEA-16C3-4EED-8A37-D7A5DACD9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886"/>
            <a:stretch/>
          </p:blipFill>
          <p:spPr>
            <a:xfrm>
              <a:off x="0" y="5004016"/>
              <a:ext cx="6293490" cy="382768"/>
            </a:xfrm>
            <a:prstGeom prst="rect">
              <a:avLst/>
            </a:prstGeom>
          </p:spPr>
        </p:pic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939E97C2-D458-445C-94CE-43D3FBBA8AB7}"/>
                </a:ext>
              </a:extLst>
            </p:cNvPr>
            <p:cNvSpPr/>
            <p:nvPr/>
          </p:nvSpPr>
          <p:spPr>
            <a:xfrm>
              <a:off x="6440558" y="4802027"/>
              <a:ext cx="233198" cy="7771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D362423-B11A-4854-A4C8-3255B16B763C}"/>
                </a:ext>
              </a:extLst>
            </p:cNvPr>
            <p:cNvSpPr txBox="1"/>
            <p:nvPr/>
          </p:nvSpPr>
          <p:spPr>
            <a:xfrm>
              <a:off x="6713511" y="4529766"/>
              <a:ext cx="1767841" cy="11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1(request)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/>
                <a:t>2(reply)</a:t>
              </a:r>
              <a:endParaRPr lang="zh-CN" altLang="en-US" sz="24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4B2BD1-11EA-4811-A9C0-0144BAC720AE}"/>
              </a:ext>
            </a:extLst>
          </p:cNvPr>
          <p:cNvGrpSpPr/>
          <p:nvPr/>
        </p:nvGrpSpPr>
        <p:grpSpPr>
          <a:xfrm>
            <a:off x="0" y="4426330"/>
            <a:ext cx="13763530" cy="2251065"/>
            <a:chOff x="0" y="4521677"/>
            <a:chExt cx="13763530" cy="22510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3A566D-814F-41DD-8530-D1864F30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808688"/>
              <a:ext cx="9202643" cy="533796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E31C7B3-28BC-4F7D-82BB-96D5E02A1810}"/>
                </a:ext>
              </a:extLst>
            </p:cNvPr>
            <p:cNvGrpSpPr/>
            <p:nvPr/>
          </p:nvGrpSpPr>
          <p:grpSpPr>
            <a:xfrm>
              <a:off x="9258627" y="4521677"/>
              <a:ext cx="4504903" cy="2251065"/>
              <a:chOff x="9258627" y="4521677"/>
              <a:chExt cx="4504903" cy="2251065"/>
            </a:xfrm>
          </p:grpSpPr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F91864D4-893F-4D60-9A09-27A4C969F310}"/>
                  </a:ext>
                </a:extLst>
              </p:cNvPr>
              <p:cNvSpPr/>
              <p:nvPr/>
            </p:nvSpPr>
            <p:spPr>
              <a:xfrm>
                <a:off x="9258627" y="4820457"/>
                <a:ext cx="312093" cy="1797610"/>
              </a:xfrm>
              <a:prstGeom prst="leftBrace">
                <a:avLst>
                  <a:gd name="adj1" fmla="val 10178"/>
                  <a:gd name="adj2" fmla="val 718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1841424-BF0B-45E6-9A22-EEF95639D484}"/>
                  </a:ext>
                </a:extLst>
              </p:cNvPr>
              <p:cNvSpPr txBox="1"/>
              <p:nvPr/>
            </p:nvSpPr>
            <p:spPr>
              <a:xfrm>
                <a:off x="9626704" y="4521677"/>
                <a:ext cx="4136826" cy="225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 (DHCP Discover)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2 (DHCP Offer)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3 (DHCP Request)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5</a:t>
                </a:r>
                <a:r>
                  <a:rPr lang="en-US" altLang="zh-CN" sz="2400" dirty="0"/>
                  <a:t> (DHCP Ack)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76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0</TotalTime>
  <Words>600</Words>
  <Application>Microsoft Office PowerPoint</Application>
  <PresentationFormat>宽屏</PresentationFormat>
  <Paragraphs>146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Calibri</vt:lpstr>
      <vt:lpstr>青色镶边设计 16x9</vt:lpstr>
      <vt:lpstr>三级网络技术</vt:lpstr>
      <vt:lpstr>DHCP报文分析</vt:lpstr>
      <vt:lpstr>一. DHCP工作流程（一般情况下）</vt:lpstr>
      <vt:lpstr>一. DHCP工作流程（说明）</vt:lpstr>
      <vt:lpstr>一. DHCP工作流程（一般情况下）例题1</vt:lpstr>
      <vt:lpstr>二. 执行ipconfig/all用于获取参数信息</vt:lpstr>
      <vt:lpstr>三. DHCP工作流程（续约 ：执行ipconfig/renew）</vt:lpstr>
      <vt:lpstr>三. DHCP工作流程（续约：执行ipconfig/renew）                                              例题2</vt:lpstr>
      <vt:lpstr>三. DHCP工作流程（续约：执行ipconfig/renew）                                             例题2</vt:lpstr>
      <vt:lpstr>三. DHCP工作流程（续约：执行ipconfig/renew）                                              例题3</vt:lpstr>
      <vt:lpstr>三. （续约：执行ipconfig/renew）                                              例题3</vt:lpstr>
      <vt:lpstr>四. DHCP工作流程（释放并重获地址 ：依次执行ipconfig/release 和ipconfig/renew）</vt:lpstr>
      <vt:lpstr>四. DHCP工作流程（释放后重获地址 ：依次执行ipconfig/release 和ipconfig/renew）</vt:lpstr>
      <vt:lpstr>总结</vt:lpstr>
      <vt:lpstr>总结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三级网络技术</dc:title>
  <dc:creator/>
  <cp:lastModifiedBy/>
  <cp:revision>41</cp:revision>
  <dcterms:created xsi:type="dcterms:W3CDTF">2019-08-17T09:01:17Z</dcterms:created>
  <dcterms:modified xsi:type="dcterms:W3CDTF">2020-06-15T09:50:39Z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