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Google Sans Medium"/>
      <p:regular r:id="rId19"/>
      <p:bold r:id="rId20"/>
      <p:italic r:id="rId21"/>
      <p:boldItalic r:id="rId22"/>
    </p:embeddedFont>
    <p:embeddedFont>
      <p:font typeface="Google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59B52A9-6948-4190-8E8A-BDF9D1B2D363}">
  <a:tblStyle styleId="{C59B52A9-6948-4190-8E8A-BDF9D1B2D36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GoogleSansMedium-bold.fntdata"/><Relationship Id="rId22" Type="http://schemas.openxmlformats.org/officeDocument/2006/relationships/font" Target="fonts/GoogleSansMedium-boldItalic.fntdata"/><Relationship Id="rId21" Type="http://schemas.openxmlformats.org/officeDocument/2006/relationships/font" Target="fonts/GoogleSansMedium-italic.fntdata"/><Relationship Id="rId24" Type="http://schemas.openxmlformats.org/officeDocument/2006/relationships/font" Target="fonts/GoogleSans-bold.fntdata"/><Relationship Id="rId23" Type="http://schemas.openxmlformats.org/officeDocument/2006/relationships/font" Target="fonts/Google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GoogleSans-boldItalic.fntdata"/><Relationship Id="rId25" Type="http://schemas.openxmlformats.org/officeDocument/2006/relationships/font" Target="fonts/Google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GoogleSansMedium-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rvelapp.com/"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a:t>
            </a:r>
            <a:endParaRPr/>
          </a:p>
          <a:p>
            <a:pPr indent="0" lvl="0" marL="0" rtl="0" algn="l">
              <a:spcBef>
                <a:spcPts val="0"/>
              </a:spcBef>
              <a:spcAft>
                <a:spcPts val="0"/>
              </a:spcAft>
              <a:buNone/>
            </a:pPr>
            <a:r>
              <a:rPr lang="en"/>
              <a:t>Introduce yourself (name, major, maybe a fun fact!)</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this workshop, we’ll be discussing and practicing skills around designing a solution within a series of constraints.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fc0b4ee9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fc0b4ee9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7591834c1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591834c1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Speaker Notes: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Now that we have an idea, its time to prototype. As a team, you should decide what the different views in the product should be. Then, draw them out with a marker on paper and use the “Marvel” app to string them together into a usable, testable prototype. You have 20 minutes for this step!</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7591834c1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591834c1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Speaker Notes: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At step, 5, we’ll be almost done. We have a prototype and it’s time to test. To do this…</a:t>
            </a:r>
            <a:endParaRPr>
              <a:solidFill>
                <a:schemeClr val="dk1"/>
              </a:solidFill>
            </a:endParaRPr>
          </a:p>
          <a:p>
            <a:pPr indent="0" lvl="0" marL="0" rtl="0" algn="l">
              <a:spcBef>
                <a:spcPts val="0"/>
              </a:spcBef>
              <a:spcAft>
                <a:spcPts val="0"/>
              </a:spcAft>
              <a:buNone/>
            </a:pPr>
            <a:r>
              <a:rPr lang="en">
                <a:solidFill>
                  <a:schemeClr val="dk1"/>
                </a:solidFill>
              </a:rPr>
              <a:t>First, split your team up in half.</a:t>
            </a:r>
            <a:endParaRPr>
              <a:solidFill>
                <a:schemeClr val="dk1"/>
              </a:solidFill>
            </a:endParaRPr>
          </a:p>
          <a:p>
            <a:pPr indent="0" lvl="0" marL="0" rtl="0" algn="l">
              <a:spcBef>
                <a:spcPts val="0"/>
              </a:spcBef>
              <a:spcAft>
                <a:spcPts val="0"/>
              </a:spcAft>
              <a:buNone/>
            </a:pPr>
            <a:r>
              <a:rPr lang="en">
                <a:solidFill>
                  <a:schemeClr val="dk1"/>
                </a:solidFill>
              </a:rPr>
              <a:t>Then, each half-group should find another half-group (of course, this half-group should be from a separate whole-group).</a:t>
            </a:r>
            <a:endParaRPr>
              <a:solidFill>
                <a:schemeClr val="dk1"/>
              </a:solidFill>
            </a:endParaRPr>
          </a:p>
          <a:p>
            <a:pPr indent="0" lvl="0" marL="0" rtl="0" algn="l">
              <a:spcBef>
                <a:spcPts val="0"/>
              </a:spcBef>
              <a:spcAft>
                <a:spcPts val="0"/>
              </a:spcAft>
              <a:buNone/>
            </a:pPr>
            <a:r>
              <a:rPr lang="en">
                <a:solidFill>
                  <a:schemeClr val="dk1"/>
                </a:solidFill>
              </a:rPr>
              <a:t>Each half-group should take turns testing their prototype on each other.</a:t>
            </a:r>
            <a:endParaRPr>
              <a:solidFill>
                <a:schemeClr val="dk1"/>
              </a:solidFill>
            </a:endParaRPr>
          </a:p>
          <a:p>
            <a:pPr indent="0" lvl="0" marL="0" rtl="0" algn="l">
              <a:spcBef>
                <a:spcPts val="0"/>
              </a:spcBef>
              <a:spcAft>
                <a:spcPts val="0"/>
              </a:spcAft>
              <a:buNone/>
            </a:pPr>
            <a:r>
              <a:rPr lang="en">
                <a:solidFill>
                  <a:schemeClr val="dk1"/>
                </a:solidFill>
              </a:rPr>
              <a:t>You should have time for each half-group to test and be tested TWICE, meaning that the whole group has tested the prototype FOUR times.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Once you’re done testing, come together and discuss your learnings.</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0959ade37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0959ade37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Notes:</a:t>
            </a:r>
            <a:endParaRPr>
              <a:solidFill>
                <a:schemeClr val="dk1"/>
              </a:solidFill>
            </a:endParaRPr>
          </a:p>
          <a:p>
            <a:pPr indent="0" lvl="0" marL="0" rtl="0" algn="l">
              <a:spcBef>
                <a:spcPts val="0"/>
              </a:spcBef>
              <a:spcAft>
                <a:spcPts val="0"/>
              </a:spcAft>
              <a:buNone/>
            </a:pPr>
            <a:r>
              <a:rPr lang="en">
                <a:solidFill>
                  <a:schemeClr val="dk1"/>
                </a:solidFill>
              </a:rPr>
              <a:t>Today we’re going to do an exercise called a design sprint, which outlines six steps to designing any solution.</a:t>
            </a:r>
            <a:endParaRPr>
              <a:solidFill>
                <a:schemeClr val="dk1"/>
              </a:solidFill>
            </a:endParaRPr>
          </a:p>
          <a:p>
            <a:pPr indent="0" lvl="0" marL="0" rtl="0" algn="l">
              <a:spcBef>
                <a:spcPts val="0"/>
              </a:spcBef>
              <a:spcAft>
                <a:spcPts val="0"/>
              </a:spcAft>
              <a:buNone/>
            </a:pPr>
            <a:r>
              <a:rPr lang="en">
                <a:solidFill>
                  <a:schemeClr val="dk1"/>
                </a:solidFill>
              </a:rPr>
              <a:t>First, we aim to understand and define. Specifically, we want to understand/define the problem and the user who’s faced with this problem.</a:t>
            </a:r>
            <a:endParaRPr>
              <a:solidFill>
                <a:schemeClr val="dk1"/>
              </a:solidFill>
            </a:endParaRPr>
          </a:p>
          <a:p>
            <a:pPr indent="0" lvl="0" marL="0" rtl="0" algn="l">
              <a:spcBef>
                <a:spcPts val="0"/>
              </a:spcBef>
              <a:spcAft>
                <a:spcPts val="0"/>
              </a:spcAft>
              <a:buNone/>
            </a:pPr>
            <a:r>
              <a:rPr lang="en">
                <a:solidFill>
                  <a:schemeClr val="dk1"/>
                </a:solidFill>
              </a:rPr>
              <a:t>Next, we’ll sketch and decide. For this step, we’re going to be ideating on ideas using pictures -- don’t worry if you’re not an artist, you’ll be just fine! -- and decide on which idea is “best” as a team.</a:t>
            </a:r>
            <a:endParaRPr>
              <a:solidFill>
                <a:schemeClr val="dk1"/>
              </a:solidFill>
            </a:endParaRPr>
          </a:p>
          <a:p>
            <a:pPr indent="0" lvl="0" marL="0" rtl="0" algn="l">
              <a:spcBef>
                <a:spcPts val="0"/>
              </a:spcBef>
              <a:spcAft>
                <a:spcPts val="0"/>
              </a:spcAft>
              <a:buNone/>
            </a:pPr>
            <a:r>
              <a:rPr lang="en">
                <a:solidFill>
                  <a:schemeClr val="dk1"/>
                </a:solidFill>
              </a:rPr>
              <a:t>Lastly, we prototype and validate. This is when we build a paper prototype and use it to test our assumptions.</a:t>
            </a:r>
            <a:endParaRPr>
              <a:solidFill>
                <a:schemeClr val="dk1"/>
              </a:solidFill>
            </a:endParaRPr>
          </a:p>
          <a:p>
            <a:pPr indent="0" lvl="0" marL="0" rtl="0" algn="l">
              <a:spcBef>
                <a:spcPts val="0"/>
              </a:spcBef>
              <a:spcAft>
                <a:spcPts val="0"/>
              </a:spcAft>
              <a:buNone/>
            </a:pPr>
            <a:r>
              <a:rPr lang="en">
                <a:solidFill>
                  <a:schemeClr val="dk1"/>
                </a:solidFill>
              </a:rPr>
              <a:t>Oh and by the way, this exercise is usually done with product teams over the course of a 5-day work week, but we’re going to sprint through it in a few hours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7591834c1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591834c1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Speaker Notes:</a:t>
            </a:r>
            <a:endParaRPr>
              <a:solidFill>
                <a:schemeClr val="dk1"/>
              </a:solidFill>
            </a:endParaRPr>
          </a:p>
          <a:p>
            <a:pPr indent="0" lvl="0" marL="0" rtl="0" algn="l">
              <a:spcBef>
                <a:spcPts val="0"/>
              </a:spcBef>
              <a:spcAft>
                <a:spcPts val="0"/>
              </a:spcAft>
              <a:buNone/>
            </a:pPr>
            <a:r>
              <a:rPr lang="en">
                <a:solidFill>
                  <a:schemeClr val="dk1"/>
                </a:solidFill>
              </a:rPr>
              <a:t>So what will this workshop actually look like?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First, we’ll break up into teams -- and all of this will be done in that team.</a:t>
            </a:r>
            <a:endParaRPr>
              <a:solidFill>
                <a:schemeClr val="dk1"/>
              </a:solidFill>
            </a:endParaRPr>
          </a:p>
          <a:p>
            <a:pPr indent="0" lvl="0" marL="0" rtl="0" algn="l">
              <a:spcBef>
                <a:spcPts val="0"/>
              </a:spcBef>
              <a:spcAft>
                <a:spcPts val="0"/>
              </a:spcAft>
              <a:buNone/>
            </a:pPr>
            <a:r>
              <a:rPr lang="en">
                <a:solidFill>
                  <a:schemeClr val="dk1"/>
                </a:solidFill>
              </a:rPr>
              <a:t>For Part 1, we’ll try to identify the user and map out their problem.</a:t>
            </a:r>
            <a:endParaRPr>
              <a:solidFill>
                <a:schemeClr val="dk1"/>
              </a:solidFill>
            </a:endParaRPr>
          </a:p>
          <a:p>
            <a:pPr indent="0" lvl="0" marL="0" rtl="0" algn="l">
              <a:spcBef>
                <a:spcPts val="0"/>
              </a:spcBef>
              <a:spcAft>
                <a:spcPts val="0"/>
              </a:spcAft>
              <a:buNone/>
            </a:pPr>
            <a:r>
              <a:rPr lang="en">
                <a:solidFill>
                  <a:schemeClr val="dk1"/>
                </a:solidFill>
              </a:rPr>
              <a:t>For Part 2, we’ll sketch solutions on a piece of paper using a method called “crazy eights.”</a:t>
            </a:r>
            <a:endParaRPr>
              <a:solidFill>
                <a:schemeClr val="dk1"/>
              </a:solidFill>
            </a:endParaRPr>
          </a:p>
          <a:p>
            <a:pPr indent="0" lvl="0" marL="0" rtl="0" algn="l">
              <a:spcBef>
                <a:spcPts val="0"/>
              </a:spcBef>
              <a:spcAft>
                <a:spcPts val="0"/>
              </a:spcAft>
              <a:buNone/>
            </a:pPr>
            <a:r>
              <a:rPr lang="en">
                <a:solidFill>
                  <a:schemeClr val="dk1"/>
                </a:solidFill>
              </a:rPr>
              <a:t>For Part 3, we’ll vote on which idea to go with.</a:t>
            </a:r>
            <a:endParaRPr>
              <a:solidFill>
                <a:schemeClr val="dk1"/>
              </a:solidFill>
            </a:endParaRPr>
          </a:p>
          <a:p>
            <a:pPr indent="0" lvl="0" marL="0" rtl="0" algn="l">
              <a:spcBef>
                <a:spcPts val="0"/>
              </a:spcBef>
              <a:spcAft>
                <a:spcPts val="0"/>
              </a:spcAft>
              <a:buNone/>
            </a:pPr>
            <a:r>
              <a:rPr lang="en">
                <a:solidFill>
                  <a:schemeClr val="dk1"/>
                </a:solidFill>
              </a:rPr>
              <a:t>For Part 4, we’ll use the Marvel app (</a:t>
            </a:r>
            <a:r>
              <a:rPr lang="en" u="sng">
                <a:solidFill>
                  <a:schemeClr val="hlink"/>
                </a:solidFill>
                <a:hlinkClick r:id="rId2"/>
              </a:rPr>
              <a:t>https://marvelapp.com/</a:t>
            </a:r>
            <a:r>
              <a:rPr lang="en">
                <a:solidFill>
                  <a:schemeClr val="dk1"/>
                </a:solidFill>
              </a:rPr>
              <a:t>) to create usable prototypes out of paper mock-ups.</a:t>
            </a:r>
            <a:endParaRPr>
              <a:solidFill>
                <a:schemeClr val="dk1"/>
              </a:solidFill>
            </a:endParaRPr>
          </a:p>
          <a:p>
            <a:pPr indent="0" lvl="0" marL="0" rtl="0" algn="l">
              <a:spcBef>
                <a:spcPts val="0"/>
              </a:spcBef>
              <a:spcAft>
                <a:spcPts val="0"/>
              </a:spcAft>
              <a:buNone/>
            </a:pPr>
            <a:r>
              <a:rPr lang="en">
                <a:solidFill>
                  <a:schemeClr val="dk1"/>
                </a:solidFill>
              </a:rPr>
              <a:t>For Part 5, we’ll test it out on each-other and see what we learn.</a:t>
            </a:r>
            <a:endParaRPr>
              <a:solidFill>
                <a:schemeClr val="dk1"/>
              </a:solidFill>
            </a:endParaRPr>
          </a:p>
          <a:p>
            <a:pPr indent="0" lvl="0" marL="0" rtl="0" algn="l">
              <a:spcBef>
                <a:spcPts val="0"/>
              </a:spcBef>
              <a:spcAft>
                <a:spcPts val="0"/>
              </a:spcAft>
              <a:buNone/>
            </a:pPr>
            <a:r>
              <a:rPr lang="en">
                <a:solidFill>
                  <a:schemeClr val="dk1"/>
                </a:solidFill>
              </a:rPr>
              <a:t>Lastly, in part 6, we’ll all take a moment to demo and celebrate what we’ve accomplished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7591834c1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591834c1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Speaker notes: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point of this workshop is to help us actually solve a problem, and for the sake of the exercise, lets say this is the problem we want to solve: it’s hard to buy hats and glasses virtually and ensure that they look and feel good while being worn.</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70959ade37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0959ade37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Speaker notes: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In the first step of solving this problem, we’ll try to identify the user and map out their problem.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will be a  10 minute activity where we’ll create 2 user personas. Each team should take two pieces of paper and a marker. Together, draw a picture of your user and give them a name -- yes, this is actually important because it helps you communicate about the personas. Then, write down a few characteristics that’ll help define them as a user of your product.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fc0b4ee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fc0b4ee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70959ade37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0959ade37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Notes: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For Part 2, we’ll be doing “crazy eights.” Each member of the team should take a piece of paper and fold it up like you see on the screen. In 8 minutes, each member should write an idea down in each rectangle, generating eight ideas -- hence, the name “crazy eights.” When you’re generating these ideas and writing them down, try and keep in mind the problem and the user, but be sure to draw or write down any ideas that come to your mind, completely unfiltered -- this will help keep the creative juices flowing!</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fc0b4ee9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fc0b4ee9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70959ade37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0959ade37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Notes: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Next, put all of the ideas down on a table or up on an easel -- it’s time to vote! We’ll be the using dot-voting system and each member gets 3 votes -- they can vote for whatever they want as many times as they want. The idea with the most votes wins!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descr="Image result for developer student club logo" id="54" name="Google Shape;54;p13"/>
          <p:cNvPicPr preferRelativeResize="0"/>
          <p:nvPr/>
        </p:nvPicPr>
        <p:blipFill rotWithShape="1">
          <a:blip r:embed="rId3">
            <a:alphaModFix/>
          </a:blip>
          <a:srcRect b="32485" l="13414" r="14310" t="32460"/>
          <a:stretch/>
        </p:blipFill>
        <p:spPr>
          <a:xfrm>
            <a:off x="509475" y="4436450"/>
            <a:ext cx="692750" cy="336000"/>
          </a:xfrm>
          <a:prstGeom prst="rect">
            <a:avLst/>
          </a:prstGeom>
          <a:noFill/>
          <a:ln>
            <a:noFill/>
          </a:ln>
        </p:spPr>
      </p:pic>
      <p:sp>
        <p:nvSpPr>
          <p:cNvPr id="55" name="Google Shape;55;p13"/>
          <p:cNvSpPr txBox="1"/>
          <p:nvPr/>
        </p:nvSpPr>
        <p:spPr>
          <a:xfrm>
            <a:off x="1202225" y="1375700"/>
            <a:ext cx="5450700" cy="1510200"/>
          </a:xfrm>
          <a:prstGeom prst="rect">
            <a:avLst/>
          </a:prstGeom>
          <a:noFill/>
          <a:ln>
            <a:noFill/>
          </a:ln>
        </p:spPr>
        <p:txBody>
          <a:bodyPr anchorCtr="0" anchor="t" bIns="0" lIns="0" spcFirstLastPara="1" rIns="228600" wrap="square" tIns="0">
            <a:noAutofit/>
          </a:bodyPr>
          <a:lstStyle/>
          <a:p>
            <a:pPr indent="0" lvl="0" marL="0" rtl="0" algn="l">
              <a:spcBef>
                <a:spcPts val="0"/>
              </a:spcBef>
              <a:spcAft>
                <a:spcPts val="0"/>
              </a:spcAft>
              <a:buNone/>
            </a:pPr>
            <a:r>
              <a:rPr lang="en" sz="4800">
                <a:solidFill>
                  <a:srgbClr val="4285F4"/>
                </a:solidFill>
                <a:latin typeface="Google Sans Medium"/>
                <a:ea typeface="Google Sans Medium"/>
                <a:cs typeface="Google Sans Medium"/>
                <a:sym typeface="Google Sans Medium"/>
              </a:rPr>
              <a:t>Solution Design:</a:t>
            </a:r>
            <a:r>
              <a:rPr lang="en" sz="4800">
                <a:solidFill>
                  <a:srgbClr val="3C4043"/>
                </a:solidFill>
                <a:latin typeface="Google Sans Medium"/>
                <a:ea typeface="Google Sans Medium"/>
                <a:cs typeface="Google Sans Medium"/>
                <a:sym typeface="Google Sans Medium"/>
              </a:rPr>
              <a:t> Completing a Prototype</a:t>
            </a:r>
            <a:endParaRPr sz="4800">
              <a:solidFill>
                <a:srgbClr val="3C4043"/>
              </a:solidFill>
              <a:latin typeface="Google Sans Medium"/>
              <a:ea typeface="Google Sans Medium"/>
              <a:cs typeface="Google Sans Medium"/>
              <a:sym typeface="Google Sans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2"/>
          <p:cNvPicPr preferRelativeResize="0"/>
          <p:nvPr/>
        </p:nvPicPr>
        <p:blipFill>
          <a:blip r:embed="rId3">
            <a:alphaModFix/>
          </a:blip>
          <a:stretch>
            <a:fillRect/>
          </a:stretch>
        </p:blipFill>
        <p:spPr>
          <a:xfrm>
            <a:off x="152400" y="152400"/>
            <a:ext cx="8574069" cy="4838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descr="Image result for developer student club logo" id="124" name="Google Shape;124;p23"/>
          <p:cNvPicPr preferRelativeResize="0"/>
          <p:nvPr/>
        </p:nvPicPr>
        <p:blipFill rotWithShape="1">
          <a:blip r:embed="rId3">
            <a:alphaModFix/>
          </a:blip>
          <a:srcRect b="32485" l="13414" r="14310" t="32460"/>
          <a:stretch/>
        </p:blipFill>
        <p:spPr>
          <a:xfrm>
            <a:off x="509475" y="4436450"/>
            <a:ext cx="692750" cy="336000"/>
          </a:xfrm>
          <a:prstGeom prst="rect">
            <a:avLst/>
          </a:prstGeom>
          <a:noFill/>
          <a:ln>
            <a:noFill/>
          </a:ln>
        </p:spPr>
      </p:pic>
      <p:sp>
        <p:nvSpPr>
          <p:cNvPr id="125" name="Google Shape;125;p23"/>
          <p:cNvSpPr txBox="1"/>
          <p:nvPr/>
        </p:nvSpPr>
        <p:spPr>
          <a:xfrm>
            <a:off x="541525" y="410000"/>
            <a:ext cx="814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highlight>
                  <a:srgbClr val="4285F4"/>
                </a:highlight>
              </a:rPr>
              <a:t>Prototype with application flow and purpose</a:t>
            </a:r>
            <a:r>
              <a:rPr b="1" lang="en" sz="2400">
                <a:solidFill>
                  <a:schemeClr val="lt1"/>
                </a:solidFill>
                <a:highlight>
                  <a:srgbClr val="4285F4"/>
                </a:highlight>
              </a:rPr>
              <a:t>:</a:t>
            </a:r>
            <a:endParaRPr b="1" sz="2400">
              <a:solidFill>
                <a:schemeClr val="lt1"/>
              </a:solidFill>
              <a:highlight>
                <a:srgbClr val="4285F4"/>
              </a:highlight>
            </a:endParaRPr>
          </a:p>
        </p:txBody>
      </p:sp>
      <p:sp>
        <p:nvSpPr>
          <p:cNvPr id="126" name="Google Shape;126;p23"/>
          <p:cNvSpPr txBox="1"/>
          <p:nvPr/>
        </p:nvSpPr>
        <p:spPr>
          <a:xfrm>
            <a:off x="642100" y="1299650"/>
            <a:ext cx="7828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E9E9E"/>
                </a:solidFill>
              </a:rPr>
              <a:t>Does not need to be completely in depth. Have a scribe draw the prototype and nail down 3-5 key moments when using the application and think about what it will look like and do. It doesn’t need to be complete flow, map out the most important places in your application.</a:t>
            </a:r>
            <a:endParaRPr>
              <a:solidFill>
                <a:srgbClr val="9E9E9E"/>
              </a:solidFill>
            </a:endParaRPr>
          </a:p>
          <a:p>
            <a:pPr indent="0" lvl="0" marL="0" rtl="0" algn="l">
              <a:spcBef>
                <a:spcPts val="0"/>
              </a:spcBef>
              <a:spcAft>
                <a:spcPts val="0"/>
              </a:spcAft>
              <a:buNone/>
            </a:pPr>
            <a:r>
              <a:rPr lang="en">
                <a:solidFill>
                  <a:srgbClr val="9E9E9E"/>
                </a:solidFill>
              </a:rPr>
              <a:t>This can be typed or a photo! A great online tool to help build a prototype is Miro.com!</a:t>
            </a:r>
            <a:endParaRPr>
              <a:solidFill>
                <a:srgbClr val="9E9E9E"/>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descr="Image result for developer student club logo" id="131" name="Google Shape;131;p24"/>
          <p:cNvPicPr preferRelativeResize="0"/>
          <p:nvPr/>
        </p:nvPicPr>
        <p:blipFill rotWithShape="1">
          <a:blip r:embed="rId3">
            <a:alphaModFix/>
          </a:blip>
          <a:srcRect b="32485" l="13414" r="14310" t="32460"/>
          <a:stretch/>
        </p:blipFill>
        <p:spPr>
          <a:xfrm>
            <a:off x="509475" y="4436450"/>
            <a:ext cx="692750" cy="336000"/>
          </a:xfrm>
          <a:prstGeom prst="rect">
            <a:avLst/>
          </a:prstGeom>
          <a:noFill/>
          <a:ln>
            <a:noFill/>
          </a:ln>
        </p:spPr>
      </p:pic>
      <p:sp>
        <p:nvSpPr>
          <p:cNvPr id="132" name="Google Shape;132;p24"/>
          <p:cNvSpPr txBox="1"/>
          <p:nvPr/>
        </p:nvSpPr>
        <p:spPr>
          <a:xfrm>
            <a:off x="541525" y="410000"/>
            <a:ext cx="814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highlight>
                  <a:srgbClr val="4285F4"/>
                </a:highlight>
              </a:rPr>
              <a:t>Testing</a:t>
            </a:r>
            <a:r>
              <a:rPr b="1" lang="en" sz="2400">
                <a:solidFill>
                  <a:schemeClr val="lt1"/>
                </a:solidFill>
                <a:highlight>
                  <a:srgbClr val="4285F4"/>
                </a:highlight>
              </a:rPr>
              <a:t>:</a:t>
            </a:r>
            <a:endParaRPr b="1" sz="2400">
              <a:solidFill>
                <a:schemeClr val="lt1"/>
              </a:solidFill>
              <a:highlight>
                <a:srgbClr val="4285F4"/>
              </a:highlight>
            </a:endParaRPr>
          </a:p>
        </p:txBody>
      </p:sp>
      <p:sp>
        <p:nvSpPr>
          <p:cNvPr id="133" name="Google Shape;133;p24"/>
          <p:cNvSpPr txBox="1"/>
          <p:nvPr/>
        </p:nvSpPr>
        <p:spPr>
          <a:xfrm>
            <a:off x="642100" y="1299650"/>
            <a:ext cx="7828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E9E9E"/>
                </a:solidFill>
              </a:rPr>
              <a:t>Ask your friends and club members to listen to your solution pitch! Record everything they have to say and don’t be upset if they are harsh! All feedback is good!</a:t>
            </a:r>
            <a:endParaRPr>
              <a:solidFill>
                <a:srgbClr val="9E9E9E"/>
              </a:solidFill>
            </a:endParaRPr>
          </a:p>
          <a:p>
            <a:pPr indent="0" lvl="0" marL="0" rtl="0" algn="l">
              <a:spcBef>
                <a:spcPts val="0"/>
              </a:spcBef>
              <a:spcAft>
                <a:spcPts val="0"/>
              </a:spcAft>
              <a:buNone/>
            </a:pPr>
            <a:r>
              <a:rPr lang="en">
                <a:solidFill>
                  <a:srgbClr val="9E9E9E"/>
                </a:solidFill>
              </a:rPr>
              <a:t>Prepare a short pitch for your peers!</a:t>
            </a:r>
            <a:endParaRPr>
              <a:solidFill>
                <a:srgbClr val="9E9E9E"/>
              </a:solidFill>
            </a:endParaRPr>
          </a:p>
          <a:p>
            <a:pPr indent="0" lvl="0" marL="0" rtl="0" algn="l">
              <a:spcBef>
                <a:spcPts val="0"/>
              </a:spcBef>
              <a:spcAft>
                <a:spcPts val="0"/>
              </a:spcAft>
              <a:buNone/>
            </a:pPr>
            <a:r>
              <a:rPr lang="en">
                <a:solidFill>
                  <a:srgbClr val="9E9E9E"/>
                </a:solidFill>
              </a:rPr>
              <a:t>Let me know if you want the transcription of the HUNGR Pitch or any other </a:t>
            </a:r>
            <a:r>
              <a:rPr lang="en">
                <a:solidFill>
                  <a:srgbClr val="9E9E9E"/>
                </a:solidFill>
              </a:rPr>
              <a:t>useful</a:t>
            </a:r>
            <a:r>
              <a:rPr lang="en">
                <a:solidFill>
                  <a:srgbClr val="9E9E9E"/>
                </a:solidFill>
              </a:rPr>
              <a:t> things!</a:t>
            </a:r>
            <a:endParaRPr>
              <a:solidFill>
                <a:srgbClr val="9E9E9E"/>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Image result for developer student club logo" id="60" name="Google Shape;60;p14"/>
          <p:cNvPicPr preferRelativeResize="0"/>
          <p:nvPr/>
        </p:nvPicPr>
        <p:blipFill rotWithShape="1">
          <a:blip r:embed="rId3">
            <a:alphaModFix/>
          </a:blip>
          <a:srcRect b="32485" l="13414" r="14310" t="32460"/>
          <a:stretch/>
        </p:blipFill>
        <p:spPr>
          <a:xfrm>
            <a:off x="509475" y="4436450"/>
            <a:ext cx="692750" cy="336000"/>
          </a:xfrm>
          <a:prstGeom prst="rect">
            <a:avLst/>
          </a:prstGeom>
          <a:noFill/>
          <a:ln>
            <a:noFill/>
          </a:ln>
        </p:spPr>
      </p:pic>
      <p:sp>
        <p:nvSpPr>
          <p:cNvPr id="61" name="Google Shape;61;p14"/>
          <p:cNvSpPr/>
          <p:nvPr/>
        </p:nvSpPr>
        <p:spPr>
          <a:xfrm rot="5400000">
            <a:off x="825071" y="1282242"/>
            <a:ext cx="2335825" cy="2579017"/>
          </a:xfrm>
          <a:prstGeom prst="flowChartSort">
            <a:avLst/>
          </a:prstGeom>
          <a:solidFill>
            <a:srgbClr val="4285F4"/>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rot="5400000">
            <a:off x="3404088" y="1282242"/>
            <a:ext cx="2335825" cy="2579017"/>
          </a:xfrm>
          <a:prstGeom prst="flowChartSort">
            <a:avLst/>
          </a:prstGeom>
          <a:solidFill>
            <a:srgbClr val="4285F4"/>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rot="5400000">
            <a:off x="5983104" y="1282242"/>
            <a:ext cx="2335825" cy="2579017"/>
          </a:xfrm>
          <a:prstGeom prst="flowChartSort">
            <a:avLst/>
          </a:prstGeom>
          <a:solidFill>
            <a:srgbClr val="4285F4"/>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nvSpPr>
        <p:spPr>
          <a:xfrm>
            <a:off x="772525" y="2416413"/>
            <a:ext cx="1294500" cy="4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Google Sans"/>
                <a:ea typeface="Google Sans"/>
                <a:cs typeface="Google Sans"/>
                <a:sym typeface="Google Sans"/>
              </a:rPr>
              <a:t>UNDERSTAND</a:t>
            </a:r>
            <a:endParaRPr b="1" sz="1200">
              <a:solidFill>
                <a:schemeClr val="lt1"/>
              </a:solidFill>
              <a:latin typeface="Google Sans"/>
              <a:ea typeface="Google Sans"/>
              <a:cs typeface="Google Sans"/>
              <a:sym typeface="Google Sans"/>
            </a:endParaRPr>
          </a:p>
        </p:txBody>
      </p:sp>
      <p:sp>
        <p:nvSpPr>
          <p:cNvPr id="65" name="Google Shape;65;p14"/>
          <p:cNvSpPr txBox="1"/>
          <p:nvPr/>
        </p:nvSpPr>
        <p:spPr>
          <a:xfrm>
            <a:off x="2140400" y="2416425"/>
            <a:ext cx="1077900" cy="4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Google Sans"/>
                <a:ea typeface="Google Sans"/>
                <a:cs typeface="Google Sans"/>
                <a:sym typeface="Google Sans"/>
              </a:rPr>
              <a:t>DEFINE</a:t>
            </a:r>
            <a:endParaRPr b="1" sz="1200">
              <a:solidFill>
                <a:schemeClr val="lt1"/>
              </a:solidFill>
              <a:latin typeface="Google Sans"/>
              <a:ea typeface="Google Sans"/>
              <a:cs typeface="Google Sans"/>
              <a:sym typeface="Google Sans"/>
            </a:endParaRPr>
          </a:p>
        </p:txBody>
      </p:sp>
      <p:sp>
        <p:nvSpPr>
          <p:cNvPr id="66" name="Google Shape;66;p14"/>
          <p:cNvSpPr txBox="1"/>
          <p:nvPr/>
        </p:nvSpPr>
        <p:spPr>
          <a:xfrm>
            <a:off x="3425300" y="2416425"/>
            <a:ext cx="1077900" cy="48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Google Sans"/>
                <a:ea typeface="Google Sans"/>
                <a:cs typeface="Google Sans"/>
                <a:sym typeface="Google Sans"/>
              </a:rPr>
              <a:t>SKETCH</a:t>
            </a:r>
            <a:endParaRPr b="1" sz="1200">
              <a:solidFill>
                <a:schemeClr val="lt1"/>
              </a:solidFill>
              <a:latin typeface="Google Sans"/>
              <a:ea typeface="Google Sans"/>
              <a:cs typeface="Google Sans"/>
              <a:sym typeface="Google Sans"/>
            </a:endParaRPr>
          </a:p>
        </p:txBody>
      </p:sp>
      <p:sp>
        <p:nvSpPr>
          <p:cNvPr id="67" name="Google Shape;67;p14"/>
          <p:cNvSpPr txBox="1"/>
          <p:nvPr/>
        </p:nvSpPr>
        <p:spPr>
          <a:xfrm>
            <a:off x="4572000" y="2416425"/>
            <a:ext cx="1077900" cy="48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Google Sans"/>
                <a:ea typeface="Google Sans"/>
                <a:cs typeface="Google Sans"/>
                <a:sym typeface="Google Sans"/>
              </a:rPr>
              <a:t>DECIDE</a:t>
            </a:r>
            <a:endParaRPr b="1" sz="1200">
              <a:solidFill>
                <a:schemeClr val="lt1"/>
              </a:solidFill>
              <a:latin typeface="Google Sans"/>
              <a:ea typeface="Google Sans"/>
              <a:cs typeface="Google Sans"/>
              <a:sym typeface="Google Sans"/>
            </a:endParaRPr>
          </a:p>
        </p:txBody>
      </p:sp>
      <p:sp>
        <p:nvSpPr>
          <p:cNvPr id="68" name="Google Shape;68;p14"/>
          <p:cNvSpPr txBox="1"/>
          <p:nvPr/>
        </p:nvSpPr>
        <p:spPr>
          <a:xfrm>
            <a:off x="6004275" y="2416425"/>
            <a:ext cx="1077900" cy="48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Google Sans"/>
                <a:ea typeface="Google Sans"/>
                <a:cs typeface="Google Sans"/>
                <a:sym typeface="Google Sans"/>
              </a:rPr>
              <a:t>PROTOTYPE</a:t>
            </a:r>
            <a:endParaRPr b="1" sz="1200">
              <a:solidFill>
                <a:schemeClr val="lt1"/>
              </a:solidFill>
              <a:latin typeface="Google Sans"/>
              <a:ea typeface="Google Sans"/>
              <a:cs typeface="Google Sans"/>
              <a:sym typeface="Google Sans"/>
            </a:endParaRPr>
          </a:p>
        </p:txBody>
      </p:sp>
      <p:sp>
        <p:nvSpPr>
          <p:cNvPr id="69" name="Google Shape;69;p14"/>
          <p:cNvSpPr txBox="1"/>
          <p:nvPr/>
        </p:nvSpPr>
        <p:spPr>
          <a:xfrm>
            <a:off x="7150975" y="2416425"/>
            <a:ext cx="1077900" cy="48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Google Sans"/>
                <a:ea typeface="Google Sans"/>
                <a:cs typeface="Google Sans"/>
                <a:sym typeface="Google Sans"/>
              </a:rPr>
              <a:t>VALIDATE</a:t>
            </a:r>
            <a:endParaRPr b="1" sz="1200">
              <a:solidFill>
                <a:schemeClr val="lt1"/>
              </a:solidFill>
              <a:latin typeface="Google Sans"/>
              <a:ea typeface="Google Sans"/>
              <a:cs typeface="Google Sans"/>
              <a:sym typeface="Google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descr="Image result for developer student club logo" id="74" name="Google Shape;74;p15"/>
          <p:cNvPicPr preferRelativeResize="0"/>
          <p:nvPr/>
        </p:nvPicPr>
        <p:blipFill rotWithShape="1">
          <a:blip r:embed="rId3">
            <a:alphaModFix/>
          </a:blip>
          <a:srcRect b="32485" l="13414" r="14310" t="32460"/>
          <a:stretch/>
        </p:blipFill>
        <p:spPr>
          <a:xfrm>
            <a:off x="509475" y="4436450"/>
            <a:ext cx="692750" cy="336000"/>
          </a:xfrm>
          <a:prstGeom prst="rect">
            <a:avLst/>
          </a:prstGeom>
          <a:noFill/>
          <a:ln>
            <a:noFill/>
          </a:ln>
        </p:spPr>
      </p:pic>
      <p:sp>
        <p:nvSpPr>
          <p:cNvPr id="75" name="Google Shape;75;p15"/>
          <p:cNvSpPr txBox="1"/>
          <p:nvPr/>
        </p:nvSpPr>
        <p:spPr>
          <a:xfrm>
            <a:off x="761950" y="580975"/>
            <a:ext cx="5840100" cy="352200"/>
          </a:xfrm>
          <a:prstGeom prst="rect">
            <a:avLst/>
          </a:prstGeom>
          <a:noFill/>
          <a:ln>
            <a:noFill/>
          </a:ln>
        </p:spPr>
        <p:txBody>
          <a:bodyPr anchorCtr="0" anchor="t" bIns="0" lIns="0" spcFirstLastPara="1" rIns="228600" wrap="square" tIns="0">
            <a:noAutofit/>
          </a:bodyPr>
          <a:lstStyle/>
          <a:p>
            <a:pPr indent="0" lvl="0" marL="0" rtl="0" algn="l">
              <a:spcBef>
                <a:spcPts val="0"/>
              </a:spcBef>
              <a:spcAft>
                <a:spcPts val="0"/>
              </a:spcAft>
              <a:buNone/>
            </a:pPr>
            <a:r>
              <a:rPr lang="en" sz="2400">
                <a:solidFill>
                  <a:srgbClr val="3C4043"/>
                </a:solidFill>
                <a:latin typeface="Google Sans Medium"/>
                <a:ea typeface="Google Sans Medium"/>
                <a:cs typeface="Google Sans Medium"/>
                <a:sym typeface="Google Sans Medium"/>
              </a:rPr>
              <a:t>design sprint:</a:t>
            </a:r>
            <a:r>
              <a:rPr lang="en" sz="2400">
                <a:solidFill>
                  <a:schemeClr val="lt1"/>
                </a:solidFill>
                <a:latin typeface="Google Sans Medium"/>
                <a:ea typeface="Google Sans Medium"/>
                <a:cs typeface="Google Sans Medium"/>
                <a:sym typeface="Google Sans Medium"/>
              </a:rPr>
              <a:t> </a:t>
            </a:r>
            <a:r>
              <a:rPr b="1" lang="en" sz="2400">
                <a:solidFill>
                  <a:schemeClr val="lt1"/>
                </a:solidFill>
                <a:highlight>
                  <a:srgbClr val="4285F4"/>
                </a:highlight>
                <a:latin typeface="Google Sans"/>
                <a:ea typeface="Google Sans"/>
                <a:cs typeface="Google Sans"/>
                <a:sym typeface="Google Sans"/>
              </a:rPr>
              <a:t>five part workshop</a:t>
            </a:r>
            <a:endParaRPr b="1" sz="2400">
              <a:solidFill>
                <a:schemeClr val="lt1"/>
              </a:solidFill>
              <a:highlight>
                <a:srgbClr val="4285F4"/>
              </a:highlight>
              <a:latin typeface="Google Sans"/>
              <a:ea typeface="Google Sans"/>
              <a:cs typeface="Google Sans"/>
              <a:sym typeface="Google Sans"/>
            </a:endParaRPr>
          </a:p>
        </p:txBody>
      </p:sp>
      <p:graphicFrame>
        <p:nvGraphicFramePr>
          <p:cNvPr id="76" name="Google Shape;76;p15"/>
          <p:cNvGraphicFramePr/>
          <p:nvPr/>
        </p:nvGraphicFramePr>
        <p:xfrm>
          <a:off x="684975" y="1905263"/>
          <a:ext cx="3000000" cy="3000000"/>
        </p:xfrm>
        <a:graphic>
          <a:graphicData uri="http://schemas.openxmlformats.org/drawingml/2006/table">
            <a:tbl>
              <a:tblPr>
                <a:noFill/>
                <a:tableStyleId>{C59B52A9-6948-4190-8E8A-BDF9D1B2D363}</a:tableStyleId>
              </a:tblPr>
              <a:tblGrid>
                <a:gridCol w="1340275"/>
                <a:gridCol w="1340275"/>
                <a:gridCol w="1340275"/>
                <a:gridCol w="1340275"/>
                <a:gridCol w="1340275"/>
                <a:gridCol w="1340275"/>
              </a:tblGrid>
              <a:tr h="442400">
                <a:tc>
                  <a:txBody>
                    <a:bodyPr/>
                    <a:lstStyle/>
                    <a:p>
                      <a:pPr indent="0" lvl="0" marL="0" marR="0" rtl="0" algn="l">
                        <a:lnSpc>
                          <a:spcPct val="100000"/>
                        </a:lnSpc>
                        <a:spcBef>
                          <a:spcPts val="0"/>
                        </a:spcBef>
                        <a:spcAft>
                          <a:spcPts val="0"/>
                        </a:spcAft>
                        <a:buNone/>
                      </a:pPr>
                      <a:r>
                        <a:rPr b="1" lang="en" sz="1800">
                          <a:solidFill>
                            <a:srgbClr val="3C4043"/>
                          </a:solidFill>
                          <a:latin typeface="Google Sans"/>
                          <a:ea typeface="Google Sans"/>
                          <a:cs typeface="Google Sans"/>
                          <a:sym typeface="Google Sans"/>
                        </a:rPr>
                        <a:t>Part 1</a:t>
                      </a:r>
                      <a:endParaRPr b="1" sz="1800">
                        <a:solidFill>
                          <a:srgbClr val="3C4043"/>
                        </a:solidFill>
                        <a:latin typeface="Google Sans"/>
                        <a:ea typeface="Google Sans"/>
                        <a:cs typeface="Google Sans"/>
                        <a:sym typeface="Google Sans"/>
                      </a:endParaRPr>
                    </a:p>
                    <a:p>
                      <a:pPr indent="0" lvl="0" marL="0" marR="0" rtl="0" algn="l">
                        <a:lnSpc>
                          <a:spcPct val="100000"/>
                        </a:lnSpc>
                        <a:spcBef>
                          <a:spcPts val="0"/>
                        </a:spcBef>
                        <a:spcAft>
                          <a:spcPts val="0"/>
                        </a:spcAft>
                        <a:buNone/>
                      </a:pPr>
                      <a:r>
                        <a:rPr lang="en" sz="1200">
                          <a:solidFill>
                            <a:srgbClr val="3C4043"/>
                          </a:solidFill>
                          <a:latin typeface="Google Sans Medium"/>
                          <a:ea typeface="Google Sans Medium"/>
                          <a:cs typeface="Google Sans Medium"/>
                          <a:sym typeface="Google Sans Medium"/>
                        </a:rPr>
                        <a:t>[10 mins]</a:t>
                      </a:r>
                      <a:endParaRPr sz="1200">
                        <a:solidFill>
                          <a:srgbClr val="3C4043"/>
                        </a:solidFill>
                        <a:latin typeface="Google Sans Medium"/>
                        <a:ea typeface="Google Sans Medium"/>
                        <a:cs typeface="Google Sans Medium"/>
                        <a:sym typeface="Google Sans Medium"/>
                      </a:endParaRPr>
                    </a:p>
                  </a:txBody>
                  <a:tcPr marT="91425" marB="91425" marR="91425" marL="91425">
                    <a:lnL cap="flat" cmpd="sng" w="9525">
                      <a:solidFill>
                        <a:srgbClr val="9E9E9E">
                          <a:alpha val="0"/>
                        </a:srgbClr>
                      </a:solidFill>
                      <a:prstDash val="solid"/>
                      <a:round/>
                      <a:headEnd len="sm" w="sm" type="none"/>
                      <a:tailEnd len="sm" w="sm" type="none"/>
                    </a:lnL>
                    <a:lnR cap="flat" cmpd="sng" w="28575">
                      <a:solidFill>
                        <a:srgbClr val="B7B7B7"/>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Part 2</a:t>
                      </a:r>
                      <a:endParaRPr b="1" sz="1800">
                        <a:solidFill>
                          <a:srgbClr val="3C4043"/>
                        </a:solidFill>
                        <a:latin typeface="Google Sans"/>
                        <a:ea typeface="Google Sans"/>
                        <a:cs typeface="Google Sans"/>
                        <a:sym typeface="Google Sans"/>
                      </a:endParaRPr>
                    </a:p>
                    <a:p>
                      <a:pPr indent="0" lvl="0" marL="0" rtl="0" algn="l">
                        <a:spcBef>
                          <a:spcPts val="0"/>
                        </a:spcBef>
                        <a:spcAft>
                          <a:spcPts val="0"/>
                        </a:spcAft>
                        <a:buNone/>
                      </a:pPr>
                      <a:r>
                        <a:rPr lang="en" sz="1200">
                          <a:solidFill>
                            <a:srgbClr val="3C4043"/>
                          </a:solidFill>
                          <a:latin typeface="Google Sans Medium"/>
                          <a:ea typeface="Google Sans Medium"/>
                          <a:cs typeface="Google Sans Medium"/>
                          <a:sym typeface="Google Sans Medium"/>
                        </a:rPr>
                        <a:t>[8 mins]</a:t>
                      </a:r>
                      <a:endParaRPr b="1" sz="1800">
                        <a:solidFill>
                          <a:srgbClr val="3C4043"/>
                        </a:solidFill>
                        <a:latin typeface="Google Sans"/>
                        <a:ea typeface="Google Sans"/>
                        <a:cs typeface="Google Sans"/>
                        <a:sym typeface="Google Sans"/>
                      </a:endParaRPr>
                    </a:p>
                  </a:txBody>
                  <a:tcPr marT="91425" marB="91425" marR="91425" marL="91425">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Part 3</a:t>
                      </a:r>
                      <a:endParaRPr b="1" sz="1800">
                        <a:solidFill>
                          <a:srgbClr val="3C4043"/>
                        </a:solidFill>
                        <a:latin typeface="Google Sans"/>
                        <a:ea typeface="Google Sans"/>
                        <a:cs typeface="Google Sans"/>
                        <a:sym typeface="Google Sans"/>
                      </a:endParaRPr>
                    </a:p>
                    <a:p>
                      <a:pPr indent="0" lvl="0" marL="0" rtl="0" algn="l">
                        <a:spcBef>
                          <a:spcPts val="0"/>
                        </a:spcBef>
                        <a:spcAft>
                          <a:spcPts val="0"/>
                        </a:spcAft>
                        <a:buNone/>
                      </a:pPr>
                      <a:r>
                        <a:rPr lang="en" sz="1200">
                          <a:solidFill>
                            <a:srgbClr val="3C4043"/>
                          </a:solidFill>
                          <a:latin typeface="Google Sans Medium"/>
                          <a:ea typeface="Google Sans Medium"/>
                          <a:cs typeface="Google Sans Medium"/>
                          <a:sym typeface="Google Sans Medium"/>
                        </a:rPr>
                        <a:t>[5 mins]</a:t>
                      </a:r>
                      <a:endParaRPr b="1" sz="1800">
                        <a:solidFill>
                          <a:srgbClr val="3C4043"/>
                        </a:solidFill>
                        <a:latin typeface="Google Sans"/>
                        <a:ea typeface="Google Sans"/>
                        <a:cs typeface="Google Sans"/>
                        <a:sym typeface="Google Sans"/>
                      </a:endParaRPr>
                    </a:p>
                  </a:txBody>
                  <a:tcPr marT="91425" marB="91425" marR="91425" marL="91425">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Part 4</a:t>
                      </a:r>
                      <a:endParaRPr b="1" sz="1800">
                        <a:solidFill>
                          <a:srgbClr val="3C4043"/>
                        </a:solidFill>
                        <a:latin typeface="Google Sans"/>
                        <a:ea typeface="Google Sans"/>
                        <a:cs typeface="Google Sans"/>
                        <a:sym typeface="Google Sans"/>
                      </a:endParaRPr>
                    </a:p>
                    <a:p>
                      <a:pPr indent="0" lvl="0" marL="0" rtl="0" algn="l">
                        <a:spcBef>
                          <a:spcPts val="0"/>
                        </a:spcBef>
                        <a:spcAft>
                          <a:spcPts val="0"/>
                        </a:spcAft>
                        <a:buNone/>
                      </a:pPr>
                      <a:r>
                        <a:rPr lang="en" sz="1200">
                          <a:solidFill>
                            <a:srgbClr val="3C4043"/>
                          </a:solidFill>
                          <a:latin typeface="Google Sans Medium"/>
                          <a:ea typeface="Google Sans Medium"/>
                          <a:cs typeface="Google Sans Medium"/>
                          <a:sym typeface="Google Sans Medium"/>
                        </a:rPr>
                        <a:t>[20 mins]</a:t>
                      </a:r>
                      <a:endParaRPr b="1" sz="1800">
                        <a:solidFill>
                          <a:srgbClr val="3C4043"/>
                        </a:solidFill>
                        <a:latin typeface="Google Sans"/>
                        <a:ea typeface="Google Sans"/>
                        <a:cs typeface="Google Sans"/>
                        <a:sym typeface="Google Sans"/>
                      </a:endParaRPr>
                    </a:p>
                  </a:txBody>
                  <a:tcPr marT="91425" marB="91425" marR="91425" marL="91425">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Part 5</a:t>
                      </a:r>
                      <a:endParaRPr b="1" sz="1800">
                        <a:solidFill>
                          <a:srgbClr val="3C4043"/>
                        </a:solidFill>
                        <a:latin typeface="Google Sans"/>
                        <a:ea typeface="Google Sans"/>
                        <a:cs typeface="Google Sans"/>
                        <a:sym typeface="Google Sans"/>
                      </a:endParaRPr>
                    </a:p>
                    <a:p>
                      <a:pPr indent="0" lvl="0" marL="0" rtl="0" algn="l">
                        <a:spcBef>
                          <a:spcPts val="0"/>
                        </a:spcBef>
                        <a:spcAft>
                          <a:spcPts val="0"/>
                        </a:spcAft>
                        <a:buNone/>
                      </a:pPr>
                      <a:r>
                        <a:rPr lang="en" sz="1200">
                          <a:solidFill>
                            <a:srgbClr val="3C4043"/>
                          </a:solidFill>
                          <a:latin typeface="Google Sans Medium"/>
                          <a:ea typeface="Google Sans Medium"/>
                          <a:cs typeface="Google Sans Medium"/>
                          <a:sym typeface="Google Sans Medium"/>
                        </a:rPr>
                        <a:t>[20 mins]</a:t>
                      </a:r>
                      <a:endParaRPr b="1" sz="1800">
                        <a:solidFill>
                          <a:srgbClr val="3C4043"/>
                        </a:solidFill>
                        <a:latin typeface="Google Sans"/>
                        <a:ea typeface="Google Sans"/>
                        <a:cs typeface="Google Sans"/>
                        <a:sym typeface="Google Sans"/>
                      </a:endParaRPr>
                    </a:p>
                  </a:txBody>
                  <a:tcPr marT="91425" marB="91425" marR="91425" marL="91425">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Part 6</a:t>
                      </a:r>
                      <a:endParaRPr b="1" sz="1800">
                        <a:solidFill>
                          <a:srgbClr val="3C4043"/>
                        </a:solidFill>
                        <a:latin typeface="Google Sans"/>
                        <a:ea typeface="Google Sans"/>
                        <a:cs typeface="Google Sans"/>
                        <a:sym typeface="Google Sans"/>
                      </a:endParaRPr>
                    </a:p>
                  </a:txBody>
                  <a:tcPr marT="91425" marB="91425" marR="91425" marL="91425">
                    <a:lnL cap="flat" cmpd="sng" w="28575">
                      <a:solidFill>
                        <a:srgbClr val="B7B7B7"/>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729800">
                <a:tc>
                  <a:txBody>
                    <a:bodyPr/>
                    <a:lstStyle/>
                    <a:p>
                      <a:pPr indent="0" lvl="0" marL="0" rtl="0" algn="l">
                        <a:spcBef>
                          <a:spcPts val="0"/>
                        </a:spcBef>
                        <a:spcAft>
                          <a:spcPts val="0"/>
                        </a:spcAft>
                        <a:buNone/>
                      </a:pPr>
                      <a:r>
                        <a:rPr b="1" lang="en">
                          <a:solidFill>
                            <a:schemeClr val="lt1"/>
                          </a:solidFill>
                          <a:highlight>
                            <a:srgbClr val="4285F4"/>
                          </a:highlight>
                          <a:latin typeface="Google Sans"/>
                          <a:ea typeface="Google Sans"/>
                          <a:cs typeface="Google Sans"/>
                          <a:sym typeface="Google Sans"/>
                        </a:rPr>
                        <a:t>Map the P</a:t>
                      </a:r>
                      <a:r>
                        <a:rPr b="1" lang="en">
                          <a:solidFill>
                            <a:schemeClr val="lt1"/>
                          </a:solidFill>
                          <a:highlight>
                            <a:srgbClr val="4285F4"/>
                          </a:highlight>
                          <a:latin typeface="Google Sans"/>
                          <a:ea typeface="Google Sans"/>
                          <a:cs typeface="Google Sans"/>
                          <a:sym typeface="Google Sans"/>
                        </a:rPr>
                        <a:t>roblem</a:t>
                      </a:r>
                      <a:endParaRPr/>
                    </a:p>
                  </a:txBody>
                  <a:tcPr marT="91425" marB="91425" marR="91425" marL="91425">
                    <a:lnL cap="flat" cmpd="sng" w="9525">
                      <a:solidFill>
                        <a:srgbClr val="9E9E9E">
                          <a:alpha val="0"/>
                        </a:srgbClr>
                      </a:solidFill>
                      <a:prstDash val="solid"/>
                      <a:round/>
                      <a:headEnd len="sm" w="sm" type="none"/>
                      <a:tailEnd len="sm" w="sm" type="none"/>
                    </a:lnL>
                    <a:lnR cap="flat" cmpd="sng" w="28575">
                      <a:solidFill>
                        <a:srgbClr val="B7B7B7"/>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
                          <a:solidFill>
                            <a:schemeClr val="lt1"/>
                          </a:solidFill>
                          <a:highlight>
                            <a:srgbClr val="4285F4"/>
                          </a:highlight>
                          <a:latin typeface="Google Sans"/>
                          <a:ea typeface="Google Sans"/>
                          <a:cs typeface="Google Sans"/>
                          <a:sym typeface="Google Sans"/>
                        </a:rPr>
                        <a:t>S</a:t>
                      </a:r>
                      <a:r>
                        <a:rPr b="1" lang="en">
                          <a:solidFill>
                            <a:schemeClr val="lt1"/>
                          </a:solidFill>
                          <a:highlight>
                            <a:srgbClr val="4285F4"/>
                          </a:highlight>
                          <a:latin typeface="Google Sans"/>
                          <a:ea typeface="Google Sans"/>
                          <a:cs typeface="Google Sans"/>
                          <a:sym typeface="Google Sans"/>
                        </a:rPr>
                        <a:t>ketch</a:t>
                      </a:r>
                      <a:r>
                        <a:rPr lang="en"/>
                        <a:t> </a:t>
                      </a:r>
                      <a:endParaRPr/>
                    </a:p>
                  </a:txBody>
                  <a:tcPr marT="91425" marB="91425" marR="91425" marL="91425">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
                          <a:solidFill>
                            <a:schemeClr val="lt1"/>
                          </a:solidFill>
                          <a:highlight>
                            <a:srgbClr val="4285F4"/>
                          </a:highlight>
                          <a:latin typeface="Google Sans"/>
                          <a:ea typeface="Google Sans"/>
                          <a:cs typeface="Google Sans"/>
                          <a:sym typeface="Google Sans"/>
                        </a:rPr>
                        <a:t>D</a:t>
                      </a:r>
                      <a:r>
                        <a:rPr b="1" lang="en">
                          <a:solidFill>
                            <a:schemeClr val="lt1"/>
                          </a:solidFill>
                          <a:highlight>
                            <a:srgbClr val="4285F4"/>
                          </a:highlight>
                          <a:latin typeface="Google Sans"/>
                          <a:ea typeface="Google Sans"/>
                          <a:cs typeface="Google Sans"/>
                          <a:sym typeface="Google Sans"/>
                        </a:rPr>
                        <a:t>ecisions</a:t>
                      </a:r>
                      <a:endParaRPr/>
                    </a:p>
                  </a:txBody>
                  <a:tcPr marT="91425" marB="91425" marR="91425" marL="91425">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
                          <a:solidFill>
                            <a:schemeClr val="lt1"/>
                          </a:solidFill>
                          <a:highlight>
                            <a:srgbClr val="4285F4"/>
                          </a:highlight>
                          <a:latin typeface="Google Sans"/>
                          <a:ea typeface="Google Sans"/>
                          <a:cs typeface="Google Sans"/>
                          <a:sym typeface="Google Sans"/>
                        </a:rPr>
                        <a:t>P</a:t>
                      </a:r>
                      <a:r>
                        <a:rPr b="1" lang="en">
                          <a:solidFill>
                            <a:schemeClr val="lt1"/>
                          </a:solidFill>
                          <a:highlight>
                            <a:srgbClr val="4285F4"/>
                          </a:highlight>
                          <a:latin typeface="Google Sans"/>
                          <a:ea typeface="Google Sans"/>
                          <a:cs typeface="Google Sans"/>
                          <a:sym typeface="Google Sans"/>
                        </a:rPr>
                        <a:t>rototype</a:t>
                      </a:r>
                      <a:endParaRPr/>
                    </a:p>
                  </a:txBody>
                  <a:tcPr marT="91425" marB="91425" marR="91425" marL="91425">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a:solidFill>
                            <a:schemeClr val="lt1"/>
                          </a:solidFill>
                          <a:highlight>
                            <a:srgbClr val="4285F4"/>
                          </a:highlight>
                          <a:latin typeface="Google Sans"/>
                          <a:ea typeface="Google Sans"/>
                          <a:cs typeface="Google Sans"/>
                          <a:sym typeface="Google Sans"/>
                        </a:rPr>
                        <a:t>Test</a:t>
                      </a:r>
                      <a:endParaRPr/>
                    </a:p>
                  </a:txBody>
                  <a:tcPr marT="91425" marB="91425" marR="91425" marL="91425">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
                          <a:solidFill>
                            <a:schemeClr val="lt1"/>
                          </a:solidFill>
                          <a:highlight>
                            <a:srgbClr val="4285F4"/>
                          </a:highlight>
                          <a:latin typeface="Google Sans"/>
                          <a:ea typeface="Google Sans"/>
                          <a:cs typeface="Google Sans"/>
                          <a:sym typeface="Google Sans"/>
                        </a:rPr>
                        <a:t>Demo</a:t>
                      </a:r>
                      <a:endParaRPr/>
                    </a:p>
                  </a:txBody>
                  <a:tcPr marT="91425" marB="91425" marR="91425" marL="91425">
                    <a:lnL cap="flat" cmpd="sng" w="28575">
                      <a:solidFill>
                        <a:srgbClr val="B7B7B7"/>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descr="Image result for developer student club logo" id="81" name="Google Shape;81;p16"/>
          <p:cNvPicPr preferRelativeResize="0"/>
          <p:nvPr/>
        </p:nvPicPr>
        <p:blipFill rotWithShape="1">
          <a:blip r:embed="rId3">
            <a:alphaModFix/>
          </a:blip>
          <a:srcRect b="32485" l="13414" r="14310" t="32460"/>
          <a:stretch/>
        </p:blipFill>
        <p:spPr>
          <a:xfrm>
            <a:off x="509475" y="4436450"/>
            <a:ext cx="692750" cy="336000"/>
          </a:xfrm>
          <a:prstGeom prst="rect">
            <a:avLst/>
          </a:prstGeom>
          <a:noFill/>
          <a:ln>
            <a:noFill/>
          </a:ln>
        </p:spPr>
      </p:pic>
      <p:sp>
        <p:nvSpPr>
          <p:cNvPr id="82" name="Google Shape;82;p16"/>
          <p:cNvSpPr txBox="1"/>
          <p:nvPr/>
        </p:nvSpPr>
        <p:spPr>
          <a:xfrm>
            <a:off x="541525" y="410000"/>
            <a:ext cx="8146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highlight>
                  <a:srgbClr val="4285F4"/>
                </a:highlight>
              </a:rPr>
              <a:t>Write the Solution Challenge SDG’s your team will be using and the problem you plan on solving below:</a:t>
            </a:r>
            <a:endParaRPr b="1" sz="2400">
              <a:solidFill>
                <a:schemeClr val="lt1"/>
              </a:solidFill>
              <a:highlight>
                <a:srgbClr val="4285F4"/>
              </a:highlight>
            </a:endParaRPr>
          </a:p>
        </p:txBody>
      </p:sp>
      <p:sp>
        <p:nvSpPr>
          <p:cNvPr id="83" name="Google Shape;83;p16"/>
          <p:cNvSpPr txBox="1"/>
          <p:nvPr/>
        </p:nvSpPr>
        <p:spPr>
          <a:xfrm>
            <a:off x="665300" y="1632300"/>
            <a:ext cx="768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E9E9E"/>
                </a:solidFill>
              </a:rPr>
              <a:t>Type problem here!</a:t>
            </a:r>
            <a:endParaRPr>
              <a:solidFill>
                <a:srgbClr val="9E9E9E"/>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descr="Image result for developer student club logo" id="88" name="Google Shape;88;p17"/>
          <p:cNvPicPr preferRelativeResize="0"/>
          <p:nvPr/>
        </p:nvPicPr>
        <p:blipFill rotWithShape="1">
          <a:blip r:embed="rId3">
            <a:alphaModFix/>
          </a:blip>
          <a:srcRect b="32485" l="13414" r="14310" t="32460"/>
          <a:stretch/>
        </p:blipFill>
        <p:spPr>
          <a:xfrm>
            <a:off x="509475" y="4436450"/>
            <a:ext cx="692750" cy="336000"/>
          </a:xfrm>
          <a:prstGeom prst="rect">
            <a:avLst/>
          </a:prstGeom>
          <a:noFill/>
          <a:ln>
            <a:noFill/>
          </a:ln>
        </p:spPr>
      </p:pic>
      <p:sp>
        <p:nvSpPr>
          <p:cNvPr id="89" name="Google Shape;89;p17"/>
          <p:cNvSpPr txBox="1"/>
          <p:nvPr/>
        </p:nvSpPr>
        <p:spPr>
          <a:xfrm>
            <a:off x="541525" y="410000"/>
            <a:ext cx="814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highlight>
                  <a:srgbClr val="4285F4"/>
                </a:highlight>
              </a:rPr>
              <a:t>Map out your Intended user below:</a:t>
            </a:r>
            <a:endParaRPr b="1" sz="2400">
              <a:solidFill>
                <a:schemeClr val="lt1"/>
              </a:solidFill>
              <a:highlight>
                <a:srgbClr val="4285F4"/>
              </a:highlight>
            </a:endParaRPr>
          </a:p>
        </p:txBody>
      </p:sp>
      <p:sp>
        <p:nvSpPr>
          <p:cNvPr id="90" name="Google Shape;90;p17"/>
          <p:cNvSpPr txBox="1"/>
          <p:nvPr/>
        </p:nvSpPr>
        <p:spPr>
          <a:xfrm>
            <a:off x="642100" y="1299650"/>
            <a:ext cx="782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E9E9E"/>
                </a:solidFill>
              </a:rPr>
              <a:t>This can be typed or a photo!</a:t>
            </a:r>
            <a:endParaRPr>
              <a:solidFill>
                <a:srgbClr val="9E9E9E"/>
              </a:solidFill>
            </a:endParaRPr>
          </a:p>
          <a:p>
            <a:pPr indent="0" lvl="0" marL="0" rtl="0" algn="l">
              <a:spcBef>
                <a:spcPts val="0"/>
              </a:spcBef>
              <a:spcAft>
                <a:spcPts val="0"/>
              </a:spcAft>
              <a:buNone/>
            </a:pPr>
            <a:r>
              <a:rPr lang="en">
                <a:solidFill>
                  <a:srgbClr val="9E9E9E"/>
                </a:solidFill>
              </a:rPr>
              <a:t>Example of HUNGR map is on the next slide!</a:t>
            </a:r>
            <a:endParaRPr>
              <a:solidFill>
                <a:srgbClr val="9E9E9E"/>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8"/>
          <p:cNvPicPr preferRelativeResize="0"/>
          <p:nvPr/>
        </p:nvPicPr>
        <p:blipFill>
          <a:blip r:embed="rId3">
            <a:alphaModFix/>
          </a:blip>
          <a:stretch>
            <a:fillRect/>
          </a:stretch>
        </p:blipFill>
        <p:spPr>
          <a:xfrm rot="5400000">
            <a:off x="1860146" y="-768222"/>
            <a:ext cx="5009948" cy="66799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descr="Image result for developer student club logo" id="100" name="Google Shape;100;p19"/>
          <p:cNvPicPr preferRelativeResize="0"/>
          <p:nvPr/>
        </p:nvPicPr>
        <p:blipFill rotWithShape="1">
          <a:blip r:embed="rId3">
            <a:alphaModFix/>
          </a:blip>
          <a:srcRect b="32485" l="13414" r="14310" t="32460"/>
          <a:stretch/>
        </p:blipFill>
        <p:spPr>
          <a:xfrm>
            <a:off x="509475" y="4436450"/>
            <a:ext cx="692750" cy="336000"/>
          </a:xfrm>
          <a:prstGeom prst="rect">
            <a:avLst/>
          </a:prstGeom>
          <a:noFill/>
          <a:ln>
            <a:noFill/>
          </a:ln>
        </p:spPr>
      </p:pic>
      <p:sp>
        <p:nvSpPr>
          <p:cNvPr id="101" name="Google Shape;101;p19"/>
          <p:cNvSpPr txBox="1"/>
          <p:nvPr/>
        </p:nvSpPr>
        <p:spPr>
          <a:xfrm>
            <a:off x="541525" y="410000"/>
            <a:ext cx="814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highlight>
                  <a:srgbClr val="4285F4"/>
                </a:highlight>
              </a:rPr>
              <a:t>Sketch a Golden path for you’re user</a:t>
            </a:r>
            <a:r>
              <a:rPr b="1" lang="en" sz="2400">
                <a:solidFill>
                  <a:schemeClr val="lt1"/>
                </a:solidFill>
                <a:highlight>
                  <a:srgbClr val="4285F4"/>
                </a:highlight>
              </a:rPr>
              <a:t>:</a:t>
            </a:r>
            <a:endParaRPr b="1" sz="2400">
              <a:solidFill>
                <a:schemeClr val="lt1"/>
              </a:solidFill>
              <a:highlight>
                <a:srgbClr val="4285F4"/>
              </a:highlight>
            </a:endParaRPr>
          </a:p>
        </p:txBody>
      </p:sp>
      <p:sp>
        <p:nvSpPr>
          <p:cNvPr id="102" name="Google Shape;102;p19"/>
          <p:cNvSpPr txBox="1"/>
          <p:nvPr/>
        </p:nvSpPr>
        <p:spPr>
          <a:xfrm>
            <a:off x="642100" y="1299650"/>
            <a:ext cx="782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E9E9E"/>
                </a:solidFill>
              </a:rPr>
              <a:t>This can be typed or a photo!</a:t>
            </a:r>
            <a:endParaRPr>
              <a:solidFill>
                <a:srgbClr val="9E9E9E"/>
              </a:solidFill>
            </a:endParaRPr>
          </a:p>
          <a:p>
            <a:pPr indent="0" lvl="0" marL="0" rtl="0" algn="l">
              <a:spcBef>
                <a:spcPts val="0"/>
              </a:spcBef>
              <a:spcAft>
                <a:spcPts val="0"/>
              </a:spcAft>
              <a:buNone/>
            </a:pPr>
            <a:r>
              <a:rPr lang="en">
                <a:solidFill>
                  <a:srgbClr val="9E9E9E"/>
                </a:solidFill>
              </a:rPr>
              <a:t>Example of HUNGR map is on the next slide!</a:t>
            </a:r>
            <a:endParaRPr>
              <a:solidFill>
                <a:srgbClr val="9E9E9E"/>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0"/>
          <p:cNvPicPr preferRelativeResize="0"/>
          <p:nvPr/>
        </p:nvPicPr>
        <p:blipFill>
          <a:blip r:embed="rId3">
            <a:alphaModFix/>
          </a:blip>
          <a:stretch>
            <a:fillRect/>
          </a:stretch>
        </p:blipFill>
        <p:spPr>
          <a:xfrm rot="5400000">
            <a:off x="2178651" y="-619362"/>
            <a:ext cx="4786698" cy="63822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descr="Image result for developer student club logo" id="112" name="Google Shape;112;p21"/>
          <p:cNvPicPr preferRelativeResize="0"/>
          <p:nvPr/>
        </p:nvPicPr>
        <p:blipFill rotWithShape="1">
          <a:blip r:embed="rId3">
            <a:alphaModFix/>
          </a:blip>
          <a:srcRect b="32485" l="13414" r="14310" t="32460"/>
          <a:stretch/>
        </p:blipFill>
        <p:spPr>
          <a:xfrm>
            <a:off x="509475" y="4436450"/>
            <a:ext cx="692750" cy="336000"/>
          </a:xfrm>
          <a:prstGeom prst="rect">
            <a:avLst/>
          </a:prstGeom>
          <a:noFill/>
          <a:ln>
            <a:noFill/>
          </a:ln>
        </p:spPr>
      </p:pic>
      <p:sp>
        <p:nvSpPr>
          <p:cNvPr id="113" name="Google Shape;113;p21"/>
          <p:cNvSpPr txBox="1"/>
          <p:nvPr/>
        </p:nvSpPr>
        <p:spPr>
          <a:xfrm>
            <a:off x="541525" y="410000"/>
            <a:ext cx="814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highlight>
                  <a:srgbClr val="4285F4"/>
                </a:highlight>
              </a:rPr>
              <a:t>Crazy 8’s Sketch</a:t>
            </a:r>
            <a:r>
              <a:rPr b="1" lang="en" sz="2400">
                <a:solidFill>
                  <a:schemeClr val="lt1"/>
                </a:solidFill>
                <a:highlight>
                  <a:srgbClr val="4285F4"/>
                </a:highlight>
              </a:rPr>
              <a:t>:</a:t>
            </a:r>
            <a:endParaRPr b="1" sz="2400">
              <a:solidFill>
                <a:schemeClr val="lt1"/>
              </a:solidFill>
              <a:highlight>
                <a:srgbClr val="4285F4"/>
              </a:highlight>
            </a:endParaRPr>
          </a:p>
        </p:txBody>
      </p:sp>
      <p:sp>
        <p:nvSpPr>
          <p:cNvPr id="114" name="Google Shape;114;p21"/>
          <p:cNvSpPr txBox="1"/>
          <p:nvPr/>
        </p:nvSpPr>
        <p:spPr>
          <a:xfrm>
            <a:off x="642100" y="1299650"/>
            <a:ext cx="7828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E9E9E"/>
                </a:solidFill>
              </a:rPr>
              <a:t>In the Crazy 8’s Sketch get together with your team and fold a paper in 8 sections. If you can only meet virtually load a google jam board and divide it into 8 sections. Set a timer for 8 seconds and begin sketching a design for your application!</a:t>
            </a:r>
            <a:endParaRPr>
              <a:solidFill>
                <a:srgbClr val="9E9E9E"/>
              </a:solidFill>
            </a:endParaRPr>
          </a:p>
          <a:p>
            <a:pPr indent="0" lvl="0" marL="0" rtl="0" algn="l">
              <a:spcBef>
                <a:spcPts val="0"/>
              </a:spcBef>
              <a:spcAft>
                <a:spcPts val="0"/>
              </a:spcAft>
              <a:buNone/>
            </a:pPr>
            <a:r>
              <a:rPr lang="en">
                <a:solidFill>
                  <a:srgbClr val="9E9E9E"/>
                </a:solidFill>
              </a:rPr>
              <a:t>This can be typed or a photo!</a:t>
            </a:r>
            <a:endParaRPr>
              <a:solidFill>
                <a:srgbClr val="9E9E9E"/>
              </a:solidFill>
            </a:endParaRPr>
          </a:p>
          <a:p>
            <a:pPr indent="0" lvl="0" marL="0" rtl="0" algn="l">
              <a:spcBef>
                <a:spcPts val="0"/>
              </a:spcBef>
              <a:spcAft>
                <a:spcPts val="0"/>
              </a:spcAft>
              <a:buNone/>
            </a:pPr>
            <a:r>
              <a:rPr lang="en">
                <a:solidFill>
                  <a:srgbClr val="9E9E9E"/>
                </a:solidFill>
              </a:rPr>
              <a:t>Example of HUNGR map is on the next slide!</a:t>
            </a:r>
            <a:endParaRPr>
              <a:solidFill>
                <a:srgbClr val="9E9E9E"/>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