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1" roundtripDataSignature="AMtx7mjoanF3YspYZR9ILWDOb+lAm2I2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N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Populated the database with device specs</a:t>
            </a:r>
            <a:endParaRPr/>
          </a:p>
        </p:txBody>
      </p:sp>
      <p:sp>
        <p:nvSpPr>
          <p:cNvPr id="229" name="Google Shape;22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Went down a rabbit hole imagining stories and researching pinging and geo fencing and rfids and all kinds of stuff that was completely irrelevant stories</a:t>
            </a:r>
            <a:endParaRPr/>
          </a:p>
        </p:txBody>
      </p:sp>
      <p:sp>
        <p:nvSpPr>
          <p:cNvPr id="237" name="Google Shape;23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Met the product owner, created a whiteboard mock up of how we saw the UI and broke out the first user stories in to tasks for Sprint 1</a:t>
            </a:r>
            <a:endParaRPr/>
          </a:p>
        </p:txBody>
      </p:sp>
      <p:sp>
        <p:nvSpPr>
          <p:cNvPr id="245" name="Google Shape;24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a9b61108c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5a9b61108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a9b61108c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5a9b61108c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a9b61108c_1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5a9b61108c_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a9b61108c_1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5a9b61108c_1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a9b61108c_1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5a9b61108c_1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a9b61108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5a9b61108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On behalf of them I would like to talk you about our Sprint 2</a:t>
            </a:r>
            <a:endParaRPr/>
          </a:p>
        </p:txBody>
      </p:sp>
      <p:sp>
        <p:nvSpPr>
          <p:cNvPr id="305" name="Google Shape;305;g5a9b61108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a9b61108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5a9b61108c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After meeting with product owner, we decided that we could manage to implement 3 big following user stories for Sprint 2.</a:t>
            </a:r>
            <a:endParaRPr/>
          </a:p>
          <a:p>
            <a:pPr indent="-152400" lvl="0" marL="228600" marR="0" rtl="0" algn="l">
              <a:lnSpc>
                <a:spcPct val="100000"/>
              </a:lnSpc>
              <a:spcBef>
                <a:spcPts val="0"/>
              </a:spcBef>
              <a:spcAft>
                <a:spcPts val="0"/>
              </a:spcAft>
              <a:buClr>
                <a:schemeClr val="dk1"/>
              </a:buClr>
              <a:buSzPts val="1200"/>
              <a:buFont typeface="Calibri"/>
              <a:buNone/>
            </a:pPr>
            <a:r>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NZ"/>
              <a:t>The first user story  was to combine the login into the all device page to streamline user experience.</a:t>
            </a:r>
            <a:endParaRPr/>
          </a:p>
          <a:p>
            <a:pPr indent="-152400" lvl="0" marL="228600" marR="0" rtl="0" algn="l">
              <a:lnSpc>
                <a:spcPct val="100000"/>
              </a:lnSpc>
              <a:spcBef>
                <a:spcPts val="0"/>
              </a:spcBef>
              <a:spcAft>
                <a:spcPts val="0"/>
              </a:spcAft>
              <a:buClr>
                <a:schemeClr val="dk1"/>
              </a:buClr>
              <a:buSzPts val="1200"/>
              <a:buFont typeface="Calibri"/>
              <a:buNone/>
            </a:pPr>
            <a:r>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NZ"/>
              <a:t>You may remember in Sprint 1, although we have all device page, user needed to move to a separate user list page to login to borrow or return device.</a:t>
            </a:r>
            <a:endParaRPr/>
          </a:p>
          <a:p>
            <a:pPr indent="-152400" lvl="0" marL="228600" marR="0" rtl="0" algn="l">
              <a:lnSpc>
                <a:spcPct val="100000"/>
              </a:lnSpc>
              <a:spcBef>
                <a:spcPts val="0"/>
              </a:spcBef>
              <a:spcAft>
                <a:spcPts val="0"/>
              </a:spcAft>
              <a:buClr>
                <a:schemeClr val="dk1"/>
              </a:buClr>
              <a:buSzPts val="1200"/>
              <a:buFont typeface="Calibri"/>
              <a:buNone/>
            </a:pPr>
            <a:r>
              <a:t/>
            </a:r>
            <a:endParaRPr/>
          </a:p>
          <a:p>
            <a:pPr indent="-152400" lvl="0" marL="22860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312" name="Google Shape;312;g5a9b61108c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a9b61108c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5a9b61108c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After selecting email and pressing “Go”, the user can see user’s loan device list and hold device list if any at the top and the device list was pushed down underneath.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The user can borrow or hold a device from device list and this item will be shown in the loan list or hold list accordingly.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The device in user’s loan list will be removed from device list underneath but the device in user’s hold list was still there. However, user cannot hold it again if it was already in user hold list.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4" name="Google Shape;324;g5a9b61108c_0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a9b61108c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5a9b61108c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The next user story was to be able to put hold on an item that was already on loan with someone else.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After discussion with product owner, we agreed on the parameters on holding function.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One was the limit on number of people in the holding queue to 3 users.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The other was to create the expiry date for the hold which was user had 2 days to collect the holding item or it would be available for the next person in the queue. </a:t>
            </a:r>
            <a:endParaRPr/>
          </a:p>
          <a:p>
            <a:pPr indent="0" lvl="0" marL="0" rtl="0" algn="l">
              <a:spcBef>
                <a:spcPts val="0"/>
              </a:spcBef>
              <a:spcAft>
                <a:spcPts val="0"/>
              </a:spcAft>
              <a:buNone/>
            </a:pPr>
            <a:r>
              <a:t/>
            </a:r>
            <a:endParaRPr/>
          </a:p>
          <a:p>
            <a:pPr indent="-152400" lvl="0" marL="22860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340" name="Google Shape;340;g5a9b61108c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a9b61108c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5a9b61108c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Besides search function in sprint 1, product owner would like us to implement the filter and sort functions for all device lists.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lnSpc>
                <a:spcPct val="160000"/>
              </a:lnSpc>
              <a:spcBef>
                <a:spcPts val="0"/>
              </a:spcBef>
              <a:spcAft>
                <a:spcPts val="0"/>
              </a:spcAft>
              <a:buNone/>
            </a:pPr>
            <a:r>
              <a:rPr lang="en-NZ"/>
              <a:t>checkboxes to expand the view to all specifications</a:t>
            </a:r>
            <a:endParaRPr/>
          </a:p>
          <a:p>
            <a:pPr indent="0" lvl="0" marL="0" rtl="0" algn="l">
              <a:lnSpc>
                <a:spcPct val="160000"/>
              </a:lnSpc>
              <a:spcBef>
                <a:spcPts val="0"/>
              </a:spcBef>
              <a:spcAft>
                <a:spcPts val="0"/>
              </a:spcAft>
              <a:buNone/>
            </a:pPr>
            <a:r>
              <a:t/>
            </a:r>
            <a:endParaRPr/>
          </a:p>
          <a:p>
            <a:pPr indent="0" lvl="0" marL="0" rtl="0" algn="l">
              <a:lnSpc>
                <a:spcPct val="160000"/>
              </a:lnSpc>
              <a:spcBef>
                <a:spcPts val="0"/>
              </a:spcBef>
              <a:spcAft>
                <a:spcPts val="0"/>
              </a:spcAft>
              <a:buNone/>
            </a:pPr>
            <a:r>
              <a:rPr lang="en-NZ"/>
              <a:t>specifications are able to be filtered with the filter dropbox under the header of the column</a:t>
            </a:r>
            <a:endParaRPr/>
          </a:p>
          <a:p>
            <a:pPr indent="0" lvl="0" marL="0" rtl="0" algn="l">
              <a:lnSpc>
                <a:spcPct val="160000"/>
              </a:lnSpc>
              <a:spcBef>
                <a:spcPts val="0"/>
              </a:spcBef>
              <a:spcAft>
                <a:spcPts val="0"/>
              </a:spcAft>
              <a:buNone/>
            </a:pPr>
            <a:r>
              <a:t/>
            </a:r>
            <a:endParaRPr/>
          </a:p>
          <a:p>
            <a:pPr indent="0" lvl="0" marL="0" rtl="0" algn="l">
              <a:lnSpc>
                <a:spcPct val="160000"/>
              </a:lnSpc>
              <a:spcBef>
                <a:spcPts val="0"/>
              </a:spcBef>
              <a:spcAft>
                <a:spcPts val="0"/>
              </a:spcAft>
              <a:buNone/>
            </a:pPr>
            <a:r>
              <a:rPr lang="en-NZ"/>
              <a:t>User can also sort the result</a:t>
            </a:r>
            <a:endParaRPr/>
          </a:p>
          <a:p>
            <a:pPr indent="0" lvl="0" marL="0" rtl="0" algn="l">
              <a:lnSpc>
                <a:spcPct val="160000"/>
              </a:lnSpc>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352" name="Google Shape;352;g5a9b61108c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a9b61108c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5a9b61108c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sz="1200"/>
              <a:t>We learnt about MySQL views and set up some of these</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NZ" sz="1200"/>
              <a:t>We learnt about defining functions for things that are used more than once </a:t>
            </a:r>
            <a:endParaRPr/>
          </a:p>
          <a:p>
            <a:pPr indent="0" lvl="0" marL="0" rtl="0" algn="l">
              <a:spcBef>
                <a:spcPts val="0"/>
              </a:spcBef>
              <a:spcAft>
                <a:spcPts val="0"/>
              </a:spcAft>
              <a:buNone/>
            </a:pPr>
            <a:r>
              <a:t/>
            </a:r>
            <a:endParaRPr/>
          </a:p>
        </p:txBody>
      </p:sp>
      <p:sp>
        <p:nvSpPr>
          <p:cNvPr id="373" name="Google Shape;373;g5a9b61108c_0_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a9b61108c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5a9b61108c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5a9b61108c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a9b61108c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5a9b61108c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a9b61108c_0_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5a9b61108c_0_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NZ"/>
              <a:t>1) The first key user story was making the homepage be reflective of the logged in user.</a:t>
            </a:r>
            <a:endParaRPr/>
          </a:p>
          <a:p>
            <a:pPr indent="0" lvl="0" marL="0" marR="0" rtl="0" algn="l">
              <a:lnSpc>
                <a:spcPct val="100000"/>
              </a:lnSpc>
              <a:spcBef>
                <a:spcPts val="0"/>
              </a:spcBef>
              <a:spcAft>
                <a:spcPts val="0"/>
              </a:spcAft>
              <a:buClr>
                <a:schemeClr val="dk1"/>
              </a:buClr>
              <a:buSzPts val="1200"/>
              <a:buFont typeface="Calibri"/>
              <a:buNone/>
            </a:pPr>
            <a:r>
              <a:rPr lang="en-NZ"/>
              <a:t>The list need to show all the devices, but the buttons reflected the situation of the person logged in. Consequently the buttons shown are</a:t>
            </a:r>
            <a:endParaRPr/>
          </a:p>
          <a:p>
            <a:pPr indent="0" lvl="0" marL="0" marR="0" rtl="0" algn="l">
              <a:lnSpc>
                <a:spcPct val="100000"/>
              </a:lnSpc>
              <a:spcBef>
                <a:spcPts val="0"/>
              </a:spcBef>
              <a:spcAft>
                <a:spcPts val="0"/>
              </a:spcAft>
              <a:buClr>
                <a:schemeClr val="dk1"/>
              </a:buClr>
              <a:buSzPts val="1200"/>
              <a:buFont typeface="Calibri"/>
              <a:buNone/>
            </a:pPr>
            <a:r>
              <a:rPr lang="en-NZ"/>
              <a:t>Return: If the user already has the item on loan</a:t>
            </a:r>
            <a:endParaRPr/>
          </a:p>
          <a:p>
            <a:pPr indent="0" lvl="0" marL="0" marR="0" rtl="0" algn="l">
              <a:lnSpc>
                <a:spcPct val="100000"/>
              </a:lnSpc>
              <a:spcBef>
                <a:spcPts val="0"/>
              </a:spcBef>
              <a:spcAft>
                <a:spcPts val="0"/>
              </a:spcAft>
              <a:buClr>
                <a:schemeClr val="dk1"/>
              </a:buClr>
              <a:buSzPts val="1200"/>
              <a:buFont typeface="Calibri"/>
              <a:buNone/>
            </a:pPr>
            <a:r>
              <a:rPr lang="en-NZ"/>
              <a:t>Hold: if the device is booked out to another user and you are able to put a hold on it.</a:t>
            </a:r>
            <a:endParaRPr/>
          </a:p>
          <a:p>
            <a:pPr indent="0" lvl="0" marL="0" marR="0" rtl="0" algn="l">
              <a:lnSpc>
                <a:spcPct val="100000"/>
              </a:lnSpc>
              <a:spcBef>
                <a:spcPts val="0"/>
              </a:spcBef>
              <a:spcAft>
                <a:spcPts val="0"/>
              </a:spcAft>
              <a:buClr>
                <a:schemeClr val="dk1"/>
              </a:buClr>
              <a:buSzPts val="1200"/>
              <a:buFont typeface="Calibri"/>
              <a:buNone/>
            </a:pPr>
            <a:r>
              <a:rPr lang="en-NZ"/>
              <a:t>Borrow, if the device is available for you to borrow</a:t>
            </a:r>
            <a:endParaRPr/>
          </a:p>
          <a:p>
            <a:pPr indent="0" lvl="0" marL="0" marR="0" rtl="0" algn="l">
              <a:lnSpc>
                <a:spcPct val="100000"/>
              </a:lnSpc>
              <a:spcBef>
                <a:spcPts val="0"/>
              </a:spcBef>
              <a:spcAft>
                <a:spcPts val="0"/>
              </a:spcAft>
              <a:buClr>
                <a:schemeClr val="dk1"/>
              </a:buClr>
              <a:buSzPts val="1200"/>
              <a:buFont typeface="Calibri"/>
              <a:buNone/>
            </a:pPr>
            <a:r>
              <a:rPr lang="en-NZ"/>
              <a:t>There is also a disabled hold button if you already have the device on hold and it is not yet available for you to borrow.</a:t>
            </a:r>
            <a:endParaRPr/>
          </a:p>
          <a:p>
            <a:pPr indent="0" lvl="0" marL="0" rtl="0" algn="l">
              <a:spcBef>
                <a:spcPts val="0"/>
              </a:spcBef>
              <a:spcAft>
                <a:spcPts val="0"/>
              </a:spcAft>
              <a:buNone/>
            </a:pPr>
            <a:r>
              <a:t/>
            </a:r>
            <a:endParaRPr/>
          </a:p>
        </p:txBody>
      </p:sp>
      <p:sp>
        <p:nvSpPr>
          <p:cNvPr id="395" name="Google Shape;395;g5a9b61108c_0_1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a9b61108c_0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5a9b61108c_0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NZ"/>
              <a:t>Make search and borrow buttons always visible, by shifting these functionality items to the left of the screen, so they don’t overflow</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NZ"/>
              <a:t>Also to see the location of borrowed devices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408" name="Google Shape;408;g5a9b61108c_0_1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a9b61108c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5a9b61108c_0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200"/>
              <a:buFont typeface="Calibri"/>
              <a:buNone/>
            </a:pPr>
            <a:r>
              <a:rPr lang="en-NZ"/>
              <a:t>Three user stories were related to messages to users to advise them of status updates of their items.</a:t>
            </a:r>
            <a:endParaRPr/>
          </a:p>
          <a:p>
            <a:pPr indent="-438150" lvl="0" marL="514350" rtl="0" algn="l">
              <a:lnSpc>
                <a:spcPct val="120000"/>
              </a:lnSpc>
              <a:spcBef>
                <a:spcPts val="0"/>
              </a:spcBef>
              <a:spcAft>
                <a:spcPts val="0"/>
              </a:spcAft>
              <a:buClr>
                <a:schemeClr val="dk1"/>
              </a:buClr>
              <a:buSzPts val="1200"/>
              <a:buFont typeface="Calibri"/>
              <a:buNone/>
            </a:pPr>
            <a:r>
              <a:t/>
            </a:r>
            <a:endParaRPr/>
          </a:p>
          <a:p>
            <a:pPr indent="-514350" lvl="0" marL="514350" rtl="0" algn="l">
              <a:lnSpc>
                <a:spcPct val="120000"/>
              </a:lnSpc>
              <a:spcBef>
                <a:spcPts val="0"/>
              </a:spcBef>
              <a:spcAft>
                <a:spcPts val="0"/>
              </a:spcAft>
              <a:buClr>
                <a:schemeClr val="dk1"/>
              </a:buClr>
              <a:buSzPts val="1200"/>
              <a:buFont typeface="Calibri"/>
              <a:buAutoNum type="arabicPeriod"/>
            </a:pPr>
            <a:r>
              <a:rPr lang="en-NZ"/>
              <a:t>message notification when my holds become available</a:t>
            </a:r>
            <a:endParaRPr/>
          </a:p>
          <a:p>
            <a:pPr indent="-514350" lvl="0" marL="514350" rtl="0" algn="l">
              <a:lnSpc>
                <a:spcPct val="120000"/>
              </a:lnSpc>
              <a:spcBef>
                <a:spcPts val="0"/>
              </a:spcBef>
              <a:spcAft>
                <a:spcPts val="0"/>
              </a:spcAft>
              <a:buClr>
                <a:schemeClr val="dk1"/>
              </a:buClr>
              <a:buSzPts val="1200"/>
              <a:buFont typeface="Calibri"/>
              <a:buAutoNum type="arabicPeriod"/>
            </a:pPr>
            <a:r>
              <a:rPr lang="en-NZ"/>
              <a:t>message notification when my device is due back soon  </a:t>
            </a:r>
            <a:endParaRPr/>
          </a:p>
          <a:p>
            <a:pPr indent="-514350" lvl="0" marL="514350" rtl="0" algn="l">
              <a:lnSpc>
                <a:spcPct val="120000"/>
              </a:lnSpc>
              <a:spcBef>
                <a:spcPts val="0"/>
              </a:spcBef>
              <a:spcAft>
                <a:spcPts val="0"/>
              </a:spcAft>
              <a:buClr>
                <a:schemeClr val="dk1"/>
              </a:buClr>
              <a:buSzPts val="1200"/>
              <a:buFont typeface="Calibri"/>
              <a:buAutoNum type="arabicPeriod"/>
            </a:pPr>
            <a:r>
              <a:rPr lang="en-NZ"/>
              <a:t>message notification when my device is overdue  </a:t>
            </a:r>
            <a:endParaRPr/>
          </a:p>
          <a:p>
            <a:pPr indent="0" lvl="0" marL="0" rtl="0" algn="l">
              <a:spcBef>
                <a:spcPts val="0"/>
              </a:spcBef>
              <a:spcAft>
                <a:spcPts val="0"/>
              </a:spcAft>
              <a:buNone/>
            </a:pPr>
            <a:r>
              <a:t/>
            </a:r>
            <a:endParaRPr/>
          </a:p>
        </p:txBody>
      </p:sp>
      <p:sp>
        <p:nvSpPr>
          <p:cNvPr id="420" name="Google Shape;420;g5a9b61108c_0_1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a9b61108c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g5a9b61108c_0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The product owner also asked us to add a profile page to the logged in site to create an additional simple view where users can just see the items on loan, or on hold, in holds newly available that could now be borrowed.</a:t>
            </a:r>
            <a:endParaRPr/>
          </a:p>
        </p:txBody>
      </p:sp>
      <p:sp>
        <p:nvSpPr>
          <p:cNvPr id="428" name="Google Shape;428;g5a9b61108c_0_1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a9b61108c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5a9b61108c_0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Had a little bit of extra time, so decided to add some additional items. We chose two admin functions as these were the next in the priority list that we believed we had time to complete.</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We then created options in the Nav Bar to allow admin access to these functions</a:t>
            </a:r>
            <a:endParaRPr/>
          </a:p>
        </p:txBody>
      </p:sp>
      <p:sp>
        <p:nvSpPr>
          <p:cNvPr id="436" name="Google Shape;436;g5a9b61108c_0_1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a9b61108c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5a9b61108c_0_2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We did some planning of tasks at the beginning of S3, and though our individual estimations weren’t consistent for each task the overall estimation only varied by 5 hours between the lowest and highest totals across the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Optimise the code by reducing rendering due the order of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NZ"/>
              <a:t>Hold items didn’t need to show in bottom view in Sprint 1 &amp; 2, but when it became an ALL view, this was no longer relevant.</a:t>
            </a:r>
            <a:endParaRPr/>
          </a:p>
        </p:txBody>
      </p:sp>
      <p:sp>
        <p:nvSpPr>
          <p:cNvPr id="450" name="Google Shape;450;g5a9b61108c_0_2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a9b61108c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5a9b61108c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a9b61108c_0_2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5a9b61108c_0_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a9b61108c_0_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g5a9b61108c_0_2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73" name="Google Shape;473;g5a9b61108c_0_2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Talked about how we understood the brief and what might be needed. </a:t>
            </a:r>
            <a:endParaRPr/>
          </a:p>
          <a:p>
            <a:pPr indent="0" lvl="0" marL="0" rtl="0" algn="l">
              <a:spcBef>
                <a:spcPts val="0"/>
              </a:spcBef>
              <a:spcAft>
                <a:spcPts val="0"/>
              </a:spcAft>
              <a:buNone/>
            </a:pPr>
            <a:r>
              <a:t/>
            </a:r>
            <a:endParaRPr/>
          </a:p>
        </p:txBody>
      </p:sp>
      <p:sp>
        <p:nvSpPr>
          <p:cNvPr id="208" name="Google Shape;20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a:t>Thought about how tables need to look </a:t>
            </a:r>
            <a:endParaRPr/>
          </a:p>
        </p:txBody>
      </p:sp>
      <p:sp>
        <p:nvSpPr>
          <p:cNvPr id="222" name="Google Shape;22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0" name="Shape 90"/>
        <p:cNvGrpSpPr/>
        <p:nvPr/>
      </p:nvGrpSpPr>
      <p:grpSpPr>
        <a:xfrm>
          <a:off x="0" y="0"/>
          <a:ext cx="0" cy="0"/>
          <a:chOff x="0" y="0"/>
          <a:chExt cx="0" cy="0"/>
        </a:xfrm>
      </p:grpSpPr>
      <p:sp>
        <p:nvSpPr>
          <p:cNvPr id="91" name="Google Shape;91;g5a9b61108c_1_5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g5a9b61108c_1_5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3" name="Google Shape;93;g5a9b61108c_1_5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g5a9b61108c_1_5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g5a9b61108c_1_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6" name="Shape 96"/>
        <p:cNvGrpSpPr/>
        <p:nvPr/>
      </p:nvGrpSpPr>
      <p:grpSpPr>
        <a:xfrm>
          <a:off x="0" y="0"/>
          <a:ext cx="0" cy="0"/>
          <a:chOff x="0" y="0"/>
          <a:chExt cx="0" cy="0"/>
        </a:xfrm>
      </p:grpSpPr>
      <p:sp>
        <p:nvSpPr>
          <p:cNvPr id="97" name="Google Shape;97;g5a9b61108c_1_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lt1"/>
              </a:buClr>
              <a:buSzPts val="3200"/>
              <a:buFont typeface="Calibri"/>
              <a:buNone/>
              <a:defRPr sz="3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g5a9b61108c_1_5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rtl="0" algn="l">
              <a:spcBef>
                <a:spcPts val="640"/>
              </a:spcBef>
              <a:spcAft>
                <a:spcPts val="0"/>
              </a:spcAft>
              <a:buClr>
                <a:schemeClr val="lt1"/>
              </a:buClr>
              <a:buSzPts val="3200"/>
              <a:buChar char="•"/>
              <a:defRPr>
                <a:solidFill>
                  <a:schemeClr val="lt1"/>
                </a:solidFill>
              </a:defRPr>
            </a:lvl1pPr>
            <a:lvl2pPr indent="-406400" lvl="1" marL="914400" rtl="0" algn="l">
              <a:spcBef>
                <a:spcPts val="560"/>
              </a:spcBef>
              <a:spcAft>
                <a:spcPts val="0"/>
              </a:spcAft>
              <a:buClr>
                <a:schemeClr val="lt1"/>
              </a:buClr>
              <a:buSzPts val="2800"/>
              <a:buChar char="–"/>
              <a:defRPr>
                <a:solidFill>
                  <a:schemeClr val="lt1"/>
                </a:solidFill>
              </a:defRPr>
            </a:lvl2pPr>
            <a:lvl3pPr indent="-381000" lvl="2" marL="1371600" rtl="0" algn="l">
              <a:spcBef>
                <a:spcPts val="480"/>
              </a:spcBef>
              <a:spcAft>
                <a:spcPts val="0"/>
              </a:spcAft>
              <a:buClr>
                <a:schemeClr val="lt1"/>
              </a:buClr>
              <a:buSzPts val="2400"/>
              <a:buChar char="•"/>
              <a:defRPr>
                <a:solidFill>
                  <a:schemeClr val="lt1"/>
                </a:solidFill>
              </a:defRPr>
            </a:lvl3pPr>
            <a:lvl4pPr indent="-355600" lvl="3" marL="1828800" rtl="0" algn="l">
              <a:spcBef>
                <a:spcPts val="400"/>
              </a:spcBef>
              <a:spcAft>
                <a:spcPts val="0"/>
              </a:spcAft>
              <a:buClr>
                <a:schemeClr val="lt1"/>
              </a:buClr>
              <a:buSzPts val="2000"/>
              <a:buChar char="–"/>
              <a:defRPr>
                <a:solidFill>
                  <a:schemeClr val="lt1"/>
                </a:solidFill>
              </a:defRPr>
            </a:lvl4pPr>
            <a:lvl5pPr indent="-355600" lvl="4" marL="2286000" rtl="0" algn="l">
              <a:spcBef>
                <a:spcPts val="400"/>
              </a:spcBef>
              <a:spcAft>
                <a:spcPts val="0"/>
              </a:spcAft>
              <a:buClr>
                <a:schemeClr val="lt1"/>
              </a:buClr>
              <a:buSzPts val="2000"/>
              <a:buChar char="»"/>
              <a:defRPr>
                <a:solidFill>
                  <a:schemeClr val="lt1"/>
                </a:solidFill>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9" name="Google Shape;99;g5a9b61108c_1_5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g5a9b61108c_1_5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g5a9b61108c_1_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2" name="Shape 102"/>
        <p:cNvGrpSpPr/>
        <p:nvPr/>
      </p:nvGrpSpPr>
      <p:grpSpPr>
        <a:xfrm>
          <a:off x="0" y="0"/>
          <a:ext cx="0" cy="0"/>
          <a:chOff x="0" y="0"/>
          <a:chExt cx="0" cy="0"/>
        </a:xfrm>
      </p:grpSpPr>
      <p:sp>
        <p:nvSpPr>
          <p:cNvPr id="103" name="Google Shape;103;g5a9b61108c_1_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g5a9b61108c_1_64"/>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05" name="Google Shape;105;g5a9b61108c_1_64"/>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06" name="Google Shape;106;g5a9b61108c_1_6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g5a9b61108c_1_6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g5a9b61108c_1_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9" name="Shape 109"/>
        <p:cNvGrpSpPr/>
        <p:nvPr/>
      </p:nvGrpSpPr>
      <p:grpSpPr>
        <a:xfrm>
          <a:off x="0" y="0"/>
          <a:ext cx="0" cy="0"/>
          <a:chOff x="0" y="0"/>
          <a:chExt cx="0" cy="0"/>
        </a:xfrm>
      </p:grpSpPr>
      <p:sp>
        <p:nvSpPr>
          <p:cNvPr id="110" name="Google Shape;110;g5a9b61108c_1_7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1" name="Google Shape;111;g5a9b61108c_1_7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12" name="Google Shape;112;g5a9b61108c_1_7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g5a9b61108c_1_7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g5a9b61108c_1_7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5" name="Shape 115"/>
        <p:cNvGrpSpPr/>
        <p:nvPr/>
      </p:nvGrpSpPr>
      <p:grpSpPr>
        <a:xfrm>
          <a:off x="0" y="0"/>
          <a:ext cx="0" cy="0"/>
          <a:chOff x="0" y="0"/>
          <a:chExt cx="0" cy="0"/>
        </a:xfrm>
      </p:grpSpPr>
      <p:sp>
        <p:nvSpPr>
          <p:cNvPr id="116" name="Google Shape;116;g5a9b61108c_1_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g5a9b61108c_1_7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g5a9b61108c_1_7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g5a9b61108c_1_7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20" name="Google Shape;120;g5a9b61108c_1_7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21" name="Google Shape;121;g5a9b61108c_1_7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g5a9b61108c_1_7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g5a9b61108c_1_7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4" name="Shape 124"/>
        <p:cNvGrpSpPr/>
        <p:nvPr/>
      </p:nvGrpSpPr>
      <p:grpSpPr>
        <a:xfrm>
          <a:off x="0" y="0"/>
          <a:ext cx="0" cy="0"/>
          <a:chOff x="0" y="0"/>
          <a:chExt cx="0" cy="0"/>
        </a:xfrm>
      </p:grpSpPr>
      <p:sp>
        <p:nvSpPr>
          <p:cNvPr id="125" name="Google Shape;125;g5a9b61108c_1_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lt1"/>
              </a:buClr>
              <a:buSzPts val="3200"/>
              <a:buFont typeface="Calibri"/>
              <a:buNone/>
              <a:defRPr sz="3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g5a9b61108c_1_8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5a9b61108c_1_8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5a9b61108c_1_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g5a9b61108c_1_9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g5a9b61108c_1_9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g5a9b61108c_1_9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5a9b61108c_1_95"/>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5" name="Google Shape;135;g5a9b61108c_1_9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6" name="Google Shape;136;g5a9b61108c_1_9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7" name="Google Shape;137;g5a9b61108c_1_9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g5a9b61108c_1_9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5a9b61108c_1_9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5a9b61108c_1_10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g5a9b61108c_1_10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g5a9b61108c_1_10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44" name="Google Shape;144;g5a9b61108c_1_10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g5a9b61108c_1_10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5a9b61108c_1_10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7" name="Shape 147"/>
        <p:cNvGrpSpPr/>
        <p:nvPr/>
      </p:nvGrpSpPr>
      <p:grpSpPr>
        <a:xfrm>
          <a:off x="0" y="0"/>
          <a:ext cx="0" cy="0"/>
          <a:chOff x="0" y="0"/>
          <a:chExt cx="0" cy="0"/>
        </a:xfrm>
      </p:grpSpPr>
      <p:sp>
        <p:nvSpPr>
          <p:cNvPr id="148" name="Google Shape;148;g5a9b61108c_1_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g5a9b61108c_1_109"/>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0" name="Google Shape;150;g5a9b61108c_1_10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g5a9b61108c_1_10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g5a9b61108c_1_10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5a9b61108c_1_115"/>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g5a9b61108c_1_115"/>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56" name="Google Shape;156;g5a9b61108c_1_1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g5a9b61108c_1_1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g5a9b61108c_1_1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 name="Google Shape;3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g5a9b61108c_1_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g5a9b61108c_1_4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g5a9b61108c_1_4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5a9b61108c_1_4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5a9b61108c_1_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br>
              <a:rPr lang="en-NZ" sz="3959"/>
            </a:br>
            <a:r>
              <a:rPr lang="en-NZ" sz="8010">
                <a:solidFill>
                  <a:schemeClr val="lt1"/>
                </a:solidFill>
              </a:rPr>
              <a:t>Device library</a:t>
            </a:r>
            <a:br>
              <a:rPr lang="en-NZ" sz="3959"/>
            </a:br>
            <a:br>
              <a:rPr lang="en-NZ" sz="3959"/>
            </a:br>
            <a:endParaRPr sz="3959"/>
          </a:p>
        </p:txBody>
      </p:sp>
      <p:sp>
        <p:nvSpPr>
          <p:cNvPr id="164" name="Google Shape;164;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NZ"/>
              <a:t>Andi Jen Foster Teo Nhan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NZ"/>
              <a:t>First database model</a:t>
            </a:r>
            <a:endParaRPr/>
          </a:p>
        </p:txBody>
      </p:sp>
      <p:pic>
        <p:nvPicPr>
          <p:cNvPr id="232" name="Google Shape;232;p10"/>
          <p:cNvPicPr preferRelativeResize="0"/>
          <p:nvPr>
            <p:ph idx="1" type="body"/>
          </p:nvPr>
        </p:nvPicPr>
        <p:blipFill rotWithShape="1">
          <a:blip r:embed="rId3">
            <a:alphaModFix/>
          </a:blip>
          <a:srcRect b="0" l="0" r="0" t="0"/>
          <a:stretch/>
        </p:blipFill>
        <p:spPr>
          <a:xfrm>
            <a:off x="666800" y="959768"/>
            <a:ext cx="7920000" cy="4680000"/>
          </a:xfrm>
          <a:prstGeom prst="rect">
            <a:avLst/>
          </a:prstGeom>
          <a:noFill/>
          <a:ln>
            <a:noFill/>
          </a:ln>
        </p:spPr>
      </p:pic>
      <p:sp>
        <p:nvSpPr>
          <p:cNvPr id="233" name="Google Shape;23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7200"/>
              <a:buNone/>
            </a:pPr>
            <a:r>
              <a:t/>
            </a:r>
            <a:endParaRPr sz="7200"/>
          </a:p>
          <a:p>
            <a:pPr indent="0" lvl="0" marL="0" rtl="0" algn="ctr">
              <a:spcBef>
                <a:spcPts val="1440"/>
              </a:spcBef>
              <a:spcAft>
                <a:spcPts val="0"/>
              </a:spcAft>
              <a:buClr>
                <a:schemeClr val="dk1"/>
              </a:buClr>
              <a:buSzPts val="7200"/>
              <a:buNone/>
            </a:pPr>
            <a:r>
              <a:rPr lang="en-NZ" sz="7200"/>
              <a:t>Methodology</a:t>
            </a:r>
            <a:endParaRPr sz="7200"/>
          </a:p>
        </p:txBody>
      </p:sp>
      <p:sp>
        <p:nvSpPr>
          <p:cNvPr id="240" name="Google Shape;24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241" name="Google Shape;241;p11"/>
          <p:cNvPicPr preferRelativeResize="0"/>
          <p:nvPr/>
        </p:nvPicPr>
        <p:blipFill rotWithShape="1">
          <a:blip r:embed="rId3">
            <a:alphaModFix/>
          </a:blip>
          <a:srcRect b="0" l="0" r="0" t="0"/>
          <a:stretch/>
        </p:blipFill>
        <p:spPr>
          <a:xfrm>
            <a:off x="1187625" y="764704"/>
            <a:ext cx="6976686" cy="4968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NZ">
                <a:solidFill>
                  <a:schemeClr val="lt1"/>
                </a:solidFill>
              </a:rPr>
              <a:t>Met the product owner</a:t>
            </a:r>
            <a:endParaRPr>
              <a:solidFill>
                <a:schemeClr val="lt1"/>
              </a:solidFill>
            </a:endParaRPr>
          </a:p>
        </p:txBody>
      </p:sp>
      <p:sp>
        <p:nvSpPr>
          <p:cNvPr id="248" name="Google Shape;24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249" name="Google Shape;249;p12"/>
          <p:cNvPicPr preferRelativeResize="0"/>
          <p:nvPr>
            <p:ph idx="1" type="body"/>
          </p:nvPr>
        </p:nvPicPr>
        <p:blipFill rotWithShape="1">
          <a:blip r:embed="rId3">
            <a:alphaModFix/>
          </a:blip>
          <a:srcRect b="0" l="0" r="0" t="0"/>
          <a:stretch/>
        </p:blipFill>
        <p:spPr>
          <a:xfrm>
            <a:off x="1042987" y="2677319"/>
            <a:ext cx="7058025" cy="237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g5a9b61108c_1_0"/>
          <p:cNvSpPr txBox="1"/>
          <p:nvPr>
            <p:ph idx="1" type="body"/>
          </p:nvPr>
        </p:nvSpPr>
        <p:spPr>
          <a:xfrm>
            <a:off x="457200" y="1219200"/>
            <a:ext cx="8229600" cy="452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7200"/>
              <a:buNone/>
            </a:pPr>
            <a:r>
              <a:t/>
            </a:r>
            <a:endParaRPr sz="7200"/>
          </a:p>
          <a:p>
            <a:pPr indent="0" lvl="0" marL="0" rtl="0" algn="ctr">
              <a:spcBef>
                <a:spcPts val="1440"/>
              </a:spcBef>
              <a:spcAft>
                <a:spcPts val="0"/>
              </a:spcAft>
              <a:buClr>
                <a:schemeClr val="lt1"/>
              </a:buClr>
              <a:buSzPts val="7200"/>
              <a:buNone/>
            </a:pPr>
            <a:r>
              <a:rPr lang="en-NZ" sz="7200"/>
              <a:t>Sprint 1</a:t>
            </a:r>
            <a:endParaRPr/>
          </a:p>
        </p:txBody>
      </p:sp>
      <p:sp>
        <p:nvSpPr>
          <p:cNvPr id="255" name="Google Shape;255;g5a9b61108c_1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5a9b61108c_1_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sz="3200"/>
              <a:t>Sprint 1 – device list</a:t>
            </a:r>
            <a:endParaRPr/>
          </a:p>
        </p:txBody>
      </p:sp>
      <p:sp>
        <p:nvSpPr>
          <p:cNvPr id="261" name="Google Shape;261;g5a9b61108c_1_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2400"/>
              <a:buNone/>
            </a:pPr>
            <a:r>
              <a:rPr lang="en-NZ" sz="2400"/>
              <a:t>tooltip specs / search facility / availability</a:t>
            </a:r>
            <a:endParaRPr/>
          </a:p>
          <a:p>
            <a:pPr indent="-139700" lvl="0" marL="342900" rtl="0" algn="l">
              <a:spcBef>
                <a:spcPts val="640"/>
              </a:spcBef>
              <a:spcAft>
                <a:spcPts val="0"/>
              </a:spcAft>
              <a:buClr>
                <a:schemeClr val="lt1"/>
              </a:buClr>
              <a:buSzPts val="3200"/>
              <a:buNone/>
            </a:pPr>
            <a:r>
              <a:t/>
            </a:r>
            <a:endParaRPr/>
          </a:p>
          <a:p>
            <a:pPr indent="-139700" lvl="0" marL="342900" rtl="0" algn="l">
              <a:spcBef>
                <a:spcPts val="640"/>
              </a:spcBef>
              <a:spcAft>
                <a:spcPts val="0"/>
              </a:spcAft>
              <a:buClr>
                <a:schemeClr val="lt1"/>
              </a:buClr>
              <a:buSzPts val="3200"/>
              <a:buNone/>
            </a:pPr>
            <a:r>
              <a:t/>
            </a:r>
            <a:endParaRPr/>
          </a:p>
        </p:txBody>
      </p:sp>
      <p:pic>
        <p:nvPicPr>
          <p:cNvPr descr="C:\Users\Jennifer Small\Desktop\Devicelist scrum1.png" id="262" name="Google Shape;262;g5a9b61108c_1_17"/>
          <p:cNvPicPr preferRelativeResize="0"/>
          <p:nvPr/>
        </p:nvPicPr>
        <p:blipFill rotWithShape="1">
          <a:blip r:embed="rId3">
            <a:alphaModFix/>
          </a:blip>
          <a:srcRect b="0" l="11360" r="-19867" t="0"/>
          <a:stretch/>
        </p:blipFill>
        <p:spPr>
          <a:xfrm>
            <a:off x="1427875" y="2427150"/>
            <a:ext cx="7335826" cy="3729974"/>
          </a:xfrm>
          <a:prstGeom prst="rect">
            <a:avLst/>
          </a:prstGeom>
          <a:noFill/>
          <a:ln>
            <a:noFill/>
          </a:ln>
        </p:spPr>
      </p:pic>
      <p:sp>
        <p:nvSpPr>
          <p:cNvPr id="263" name="Google Shape;263;g5a9b61108c_1_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
        <p:nvSpPr>
          <p:cNvPr id="264" name="Google Shape;264;g5a9b61108c_1_17"/>
          <p:cNvSpPr txBox="1"/>
          <p:nvPr/>
        </p:nvSpPr>
        <p:spPr>
          <a:xfrm>
            <a:off x="223526" y="1056441"/>
            <a:ext cx="2111100" cy="6462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Search for all device specifications</a:t>
            </a:r>
            <a:endParaRPr/>
          </a:p>
        </p:txBody>
      </p:sp>
      <p:cxnSp>
        <p:nvCxnSpPr>
          <p:cNvPr id="265" name="Google Shape;265;g5a9b61108c_1_17"/>
          <p:cNvCxnSpPr>
            <a:endCxn id="266" idx="0"/>
          </p:cNvCxnSpPr>
          <p:nvPr/>
        </p:nvCxnSpPr>
        <p:spPr>
          <a:xfrm>
            <a:off x="1459225" y="1719850"/>
            <a:ext cx="958800" cy="887700"/>
          </a:xfrm>
          <a:prstGeom prst="straightConnector1">
            <a:avLst/>
          </a:prstGeom>
          <a:noFill/>
          <a:ln cap="flat" cmpd="sng" w="19050">
            <a:solidFill>
              <a:srgbClr val="FFC000"/>
            </a:solidFill>
            <a:prstDash val="solid"/>
            <a:round/>
            <a:headEnd len="sm" w="sm" type="none"/>
            <a:tailEnd len="med" w="med" type="stealth"/>
          </a:ln>
        </p:spPr>
      </p:cxnSp>
      <p:sp>
        <p:nvSpPr>
          <p:cNvPr id="266" name="Google Shape;266;g5a9b61108c_1_17"/>
          <p:cNvSpPr/>
          <p:nvPr/>
        </p:nvSpPr>
        <p:spPr>
          <a:xfrm>
            <a:off x="1427875" y="2607550"/>
            <a:ext cx="1980300" cy="5877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g5a9b61108c_1_17"/>
          <p:cNvSpPr/>
          <p:nvPr/>
        </p:nvSpPr>
        <p:spPr>
          <a:xfrm>
            <a:off x="4080525" y="3574950"/>
            <a:ext cx="2111100" cy="6462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68" name="Google Shape;268;g5a9b61108c_1_17"/>
          <p:cNvCxnSpPr>
            <a:stCxn id="269" idx="2"/>
            <a:endCxn id="267" idx="0"/>
          </p:cNvCxnSpPr>
          <p:nvPr/>
        </p:nvCxnSpPr>
        <p:spPr>
          <a:xfrm flipH="1">
            <a:off x="5136001" y="1370141"/>
            <a:ext cx="2782200" cy="2204700"/>
          </a:xfrm>
          <a:prstGeom prst="straightConnector1">
            <a:avLst/>
          </a:prstGeom>
          <a:noFill/>
          <a:ln cap="flat" cmpd="sng" w="19050">
            <a:solidFill>
              <a:srgbClr val="FFC000"/>
            </a:solidFill>
            <a:prstDash val="solid"/>
            <a:round/>
            <a:headEnd len="sm" w="sm" type="none"/>
            <a:tailEnd len="med" w="med" type="stealth"/>
          </a:ln>
        </p:spPr>
      </p:cxnSp>
      <p:sp>
        <p:nvSpPr>
          <p:cNvPr id="269" name="Google Shape;269;g5a9b61108c_1_17"/>
          <p:cNvSpPr txBox="1"/>
          <p:nvPr/>
        </p:nvSpPr>
        <p:spPr>
          <a:xfrm>
            <a:off x="6862651" y="723941"/>
            <a:ext cx="2111100" cy="6462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See more</a:t>
            </a:r>
            <a:r>
              <a:rPr lang="en-NZ" sz="1800">
                <a:solidFill>
                  <a:schemeClr val="lt1"/>
                </a:solidFill>
                <a:latin typeface="Calibri"/>
                <a:ea typeface="Calibri"/>
                <a:cs typeface="Calibri"/>
                <a:sym typeface="Calibri"/>
              </a:rPr>
              <a:t> specifications</a:t>
            </a:r>
            <a:endParaRPr/>
          </a:p>
        </p:txBody>
      </p:sp>
      <p:sp>
        <p:nvSpPr>
          <p:cNvPr id="270" name="Google Shape;270;g5a9b61108c_1_17"/>
          <p:cNvSpPr/>
          <p:nvPr/>
        </p:nvSpPr>
        <p:spPr>
          <a:xfrm>
            <a:off x="4621200" y="4367250"/>
            <a:ext cx="1138800" cy="6462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71" name="Google Shape;271;g5a9b61108c_1_17"/>
          <p:cNvCxnSpPr>
            <a:stCxn id="272" idx="2"/>
            <a:endCxn id="270" idx="7"/>
          </p:cNvCxnSpPr>
          <p:nvPr/>
        </p:nvCxnSpPr>
        <p:spPr>
          <a:xfrm flipH="1">
            <a:off x="5593375" y="3841450"/>
            <a:ext cx="2768400" cy="620400"/>
          </a:xfrm>
          <a:prstGeom prst="straightConnector1">
            <a:avLst/>
          </a:prstGeom>
          <a:noFill/>
          <a:ln cap="flat" cmpd="sng" w="19050">
            <a:solidFill>
              <a:srgbClr val="FFC000"/>
            </a:solidFill>
            <a:prstDash val="solid"/>
            <a:round/>
            <a:headEnd len="sm" w="sm" type="none"/>
            <a:tailEnd len="med" w="med" type="stealth"/>
          </a:ln>
        </p:spPr>
      </p:cxnSp>
      <p:sp>
        <p:nvSpPr>
          <p:cNvPr id="272" name="Google Shape;272;g5a9b61108c_1_17"/>
          <p:cNvSpPr txBox="1"/>
          <p:nvPr/>
        </p:nvSpPr>
        <p:spPr>
          <a:xfrm>
            <a:off x="7639675" y="3195250"/>
            <a:ext cx="1444200" cy="6462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Show device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NZ" sz="1800">
                <a:solidFill>
                  <a:schemeClr val="lt1"/>
                </a:solidFill>
                <a:latin typeface="Calibri"/>
                <a:ea typeface="Calibri"/>
                <a:cs typeface="Calibri"/>
                <a:sym typeface="Calibri"/>
              </a:rPr>
              <a:t>status</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5a9b61108c_1_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sz="3200"/>
              <a:t>Sprint 1 – user sign in</a:t>
            </a:r>
            <a:endParaRPr/>
          </a:p>
        </p:txBody>
      </p:sp>
      <p:sp>
        <p:nvSpPr>
          <p:cNvPr id="278" name="Google Shape;278;g5a9b61108c_1_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None/>
            </a:pPr>
            <a:r>
              <a:rPr lang="en-NZ" sz="2400"/>
              <a:t>Access the user page using the Borrow/Return button</a:t>
            </a:r>
            <a:endParaRPr sz="2400"/>
          </a:p>
          <a:p>
            <a:pPr indent="0" lvl="0" marL="0" rtl="0" algn="ctr">
              <a:spcBef>
                <a:spcPts val="640"/>
              </a:spcBef>
              <a:spcAft>
                <a:spcPts val="0"/>
              </a:spcAft>
              <a:buClr>
                <a:schemeClr val="lt1"/>
              </a:buClr>
              <a:buSzPts val="3200"/>
              <a:buNone/>
            </a:pPr>
            <a:r>
              <a:t/>
            </a:r>
            <a:endParaRPr/>
          </a:p>
        </p:txBody>
      </p:sp>
      <p:pic>
        <p:nvPicPr>
          <p:cNvPr id="279" name="Google Shape;279;g5a9b61108c_1_26"/>
          <p:cNvPicPr preferRelativeResize="0"/>
          <p:nvPr/>
        </p:nvPicPr>
        <p:blipFill rotWithShape="1">
          <a:blip r:embed="rId3">
            <a:alphaModFix/>
          </a:blip>
          <a:srcRect b="0" l="9256" r="8970" t="0"/>
          <a:stretch/>
        </p:blipFill>
        <p:spPr>
          <a:xfrm>
            <a:off x="1365350" y="2276875"/>
            <a:ext cx="6659976" cy="3740075"/>
          </a:xfrm>
          <a:prstGeom prst="rect">
            <a:avLst/>
          </a:prstGeom>
          <a:noFill/>
          <a:ln>
            <a:noFill/>
          </a:ln>
        </p:spPr>
      </p:pic>
      <p:sp>
        <p:nvSpPr>
          <p:cNvPr id="280" name="Google Shape;280;g5a9b61108c_1_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
        <p:nvSpPr>
          <p:cNvPr id="281" name="Google Shape;281;g5a9b61108c_1_26"/>
          <p:cNvSpPr/>
          <p:nvPr/>
        </p:nvSpPr>
        <p:spPr>
          <a:xfrm>
            <a:off x="6618275" y="3429000"/>
            <a:ext cx="1229700" cy="22365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g5a9b61108c_1_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Sprint 1 – user view</a:t>
            </a:r>
            <a:endParaRPr/>
          </a:p>
        </p:txBody>
      </p:sp>
      <p:sp>
        <p:nvSpPr>
          <p:cNvPr id="287" name="Google Shape;287;g5a9b61108c_1_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None/>
            </a:pPr>
            <a:r>
              <a:rPr lang="en-NZ" sz="2400"/>
              <a:t>Checkboxes to borrow and return and devices updated</a:t>
            </a:r>
            <a:endParaRPr/>
          </a:p>
        </p:txBody>
      </p:sp>
      <p:pic>
        <p:nvPicPr>
          <p:cNvPr descr="C:\Users\Jennifer Small\Desktop\one person scrum 1.png" id="288" name="Google Shape;288;g5a9b61108c_1_33"/>
          <p:cNvPicPr preferRelativeResize="0"/>
          <p:nvPr/>
        </p:nvPicPr>
        <p:blipFill rotWithShape="1">
          <a:blip r:embed="rId3">
            <a:alphaModFix/>
          </a:blip>
          <a:srcRect b="0" l="0" r="0" t="0"/>
          <a:stretch/>
        </p:blipFill>
        <p:spPr>
          <a:xfrm>
            <a:off x="1187624" y="2721004"/>
            <a:ext cx="6984775" cy="3239163"/>
          </a:xfrm>
          <a:prstGeom prst="rect">
            <a:avLst/>
          </a:prstGeom>
          <a:noFill/>
          <a:ln>
            <a:noFill/>
          </a:ln>
        </p:spPr>
      </p:pic>
      <p:sp>
        <p:nvSpPr>
          <p:cNvPr id="289" name="Google Shape;289;g5a9b61108c_1_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
        <p:nvSpPr>
          <p:cNvPr id="290" name="Google Shape;290;g5a9b61108c_1_33"/>
          <p:cNvSpPr/>
          <p:nvPr/>
        </p:nvSpPr>
        <p:spPr>
          <a:xfrm>
            <a:off x="6451525" y="3741675"/>
            <a:ext cx="698100" cy="8547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1" name="Google Shape;291;g5a9b61108c_1_33"/>
          <p:cNvSpPr/>
          <p:nvPr/>
        </p:nvSpPr>
        <p:spPr>
          <a:xfrm>
            <a:off x="6553200" y="4672525"/>
            <a:ext cx="885300" cy="3651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2" name="Google Shape;292;g5a9b61108c_1_33"/>
          <p:cNvSpPr/>
          <p:nvPr/>
        </p:nvSpPr>
        <p:spPr>
          <a:xfrm>
            <a:off x="1803100" y="3140950"/>
            <a:ext cx="1757400" cy="6006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3" name="Google Shape;293;g5a9b61108c_1_33"/>
          <p:cNvSpPr/>
          <p:nvPr/>
        </p:nvSpPr>
        <p:spPr>
          <a:xfrm>
            <a:off x="1542525" y="4831075"/>
            <a:ext cx="1757400" cy="6006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4" name="Google Shape;294;g5a9b61108c_1_33"/>
          <p:cNvSpPr/>
          <p:nvPr/>
        </p:nvSpPr>
        <p:spPr>
          <a:xfrm>
            <a:off x="6577300" y="5245775"/>
            <a:ext cx="885300" cy="3651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g5a9b61108c_1_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Sprint 1 retrospective</a:t>
            </a:r>
            <a:endParaRPr/>
          </a:p>
        </p:txBody>
      </p:sp>
      <p:sp>
        <p:nvSpPr>
          <p:cNvPr id="300" name="Google Shape;300;g5a9b61108c_1_4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Char char="•"/>
            </a:pPr>
            <a:r>
              <a:rPr lang="en-NZ" sz="2400">
                <a:solidFill>
                  <a:schemeClr val="lt1"/>
                </a:solidFill>
              </a:rPr>
              <a:t>No product owner meeting for the first 1.5 days - spent a lot of time inventing non stories and researching pinging and logons etc</a:t>
            </a:r>
            <a:endParaRPr/>
          </a:p>
          <a:p>
            <a:pPr indent="-190500" lvl="0" marL="342900" rtl="0" algn="l">
              <a:spcBef>
                <a:spcPts val="480"/>
              </a:spcBef>
              <a:spcAft>
                <a:spcPts val="0"/>
              </a:spcAft>
              <a:buClr>
                <a:schemeClr val="lt1"/>
              </a:buClr>
              <a:buSzPts val="2400"/>
              <a:buNone/>
            </a:pPr>
            <a:r>
              <a:t/>
            </a:r>
            <a:endParaRPr sz="2400">
              <a:solidFill>
                <a:schemeClr val="lt1"/>
              </a:solidFill>
            </a:endParaRPr>
          </a:p>
          <a:p>
            <a:pPr indent="-342900" lvl="0" marL="342900" rtl="0" algn="l">
              <a:spcBef>
                <a:spcPts val="480"/>
              </a:spcBef>
              <a:spcAft>
                <a:spcPts val="0"/>
              </a:spcAft>
              <a:buClr>
                <a:schemeClr val="lt1"/>
              </a:buClr>
              <a:buSzPts val="2400"/>
              <a:buChar char="•"/>
            </a:pPr>
            <a:r>
              <a:rPr lang="en-NZ" sz="2400">
                <a:solidFill>
                  <a:schemeClr val="lt1"/>
                </a:solidFill>
              </a:rPr>
              <a:t>We didn’t estimate time taken for stories just moved through them taking as long as they needed</a:t>
            </a:r>
            <a:endParaRPr/>
          </a:p>
          <a:p>
            <a:pPr indent="-190500" lvl="0" marL="342900" rtl="0" algn="l">
              <a:spcBef>
                <a:spcPts val="480"/>
              </a:spcBef>
              <a:spcAft>
                <a:spcPts val="0"/>
              </a:spcAft>
              <a:buClr>
                <a:schemeClr val="lt1"/>
              </a:buClr>
              <a:buSzPts val="2400"/>
              <a:buNone/>
            </a:pPr>
            <a:r>
              <a:t/>
            </a:r>
            <a:endParaRPr sz="2400">
              <a:solidFill>
                <a:schemeClr val="lt1"/>
              </a:solidFill>
            </a:endParaRPr>
          </a:p>
          <a:p>
            <a:pPr indent="-342900" lvl="0" marL="342900" rtl="0" algn="l">
              <a:spcBef>
                <a:spcPts val="480"/>
              </a:spcBef>
              <a:spcAft>
                <a:spcPts val="0"/>
              </a:spcAft>
              <a:buClr>
                <a:schemeClr val="lt1"/>
              </a:buClr>
              <a:buSzPts val="2400"/>
              <a:buChar char="•"/>
            </a:pPr>
            <a:r>
              <a:rPr lang="en-NZ" sz="2400">
                <a:solidFill>
                  <a:schemeClr val="lt1"/>
                </a:solidFill>
              </a:rPr>
              <a:t>Spent a lot of time talking / showing / sharing</a:t>
            </a:r>
            <a:endParaRPr/>
          </a:p>
          <a:p>
            <a:pPr indent="-190500" lvl="0" marL="342900" rtl="0" algn="l">
              <a:spcBef>
                <a:spcPts val="480"/>
              </a:spcBef>
              <a:spcAft>
                <a:spcPts val="0"/>
              </a:spcAft>
              <a:buClr>
                <a:schemeClr val="lt1"/>
              </a:buClr>
              <a:buSzPts val="2400"/>
              <a:buNone/>
            </a:pPr>
            <a:r>
              <a:t/>
            </a:r>
            <a:endParaRPr sz="2400">
              <a:solidFill>
                <a:schemeClr val="lt1"/>
              </a:solidFill>
            </a:endParaRPr>
          </a:p>
        </p:txBody>
      </p:sp>
      <p:sp>
        <p:nvSpPr>
          <p:cNvPr id="301" name="Google Shape;301;g5a9b61108c_1_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g5a9b61108c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342900" rtl="0" algn="ctr">
              <a:spcBef>
                <a:spcPts val="0"/>
              </a:spcBef>
              <a:spcAft>
                <a:spcPts val="0"/>
              </a:spcAft>
              <a:buClr>
                <a:schemeClr val="lt1"/>
              </a:buClr>
              <a:buSzPts val="7200"/>
              <a:buNone/>
            </a:pPr>
            <a:r>
              <a:t/>
            </a:r>
            <a:endParaRPr sz="7200"/>
          </a:p>
          <a:p>
            <a:pPr indent="0" lvl="0" marL="0" rtl="0" algn="ctr">
              <a:spcBef>
                <a:spcPts val="1440"/>
              </a:spcBef>
              <a:spcAft>
                <a:spcPts val="0"/>
              </a:spcAft>
              <a:buClr>
                <a:schemeClr val="lt1"/>
              </a:buClr>
              <a:buSzPts val="7200"/>
              <a:buNone/>
            </a:pPr>
            <a:r>
              <a:rPr lang="en-NZ" sz="7200"/>
              <a:t>Sprint 2</a:t>
            </a:r>
            <a:endParaRPr/>
          </a:p>
        </p:txBody>
      </p:sp>
      <p:sp>
        <p:nvSpPr>
          <p:cNvPr id="308" name="Google Shape;308;g5a9b61108c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g5a9b61108c_0_6"/>
          <p:cNvSpPr txBox="1"/>
          <p:nvPr>
            <p:ph type="title"/>
          </p:nvPr>
        </p:nvSpPr>
        <p:spPr>
          <a:xfrm>
            <a:off x="267427" y="45855"/>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200"/>
              <a:buFont typeface="Calibri"/>
              <a:buNone/>
            </a:pPr>
            <a:r>
              <a:rPr lang="en-NZ"/>
              <a:t>User story 1: All in one page</a:t>
            </a:r>
            <a:endParaRPr/>
          </a:p>
        </p:txBody>
      </p:sp>
      <p:sp>
        <p:nvSpPr>
          <p:cNvPr id="315" name="Google Shape;315;g5a9b61108c_0_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316" name="Google Shape;316;g5a9b61108c_0_6"/>
          <p:cNvPicPr preferRelativeResize="0"/>
          <p:nvPr/>
        </p:nvPicPr>
        <p:blipFill rotWithShape="1">
          <a:blip r:embed="rId3">
            <a:alphaModFix/>
          </a:blip>
          <a:srcRect b="0" l="0" r="0" t="0"/>
          <a:stretch/>
        </p:blipFill>
        <p:spPr>
          <a:xfrm>
            <a:off x="284804" y="2132593"/>
            <a:ext cx="8099515" cy="4223757"/>
          </a:xfrm>
          <a:prstGeom prst="rect">
            <a:avLst/>
          </a:prstGeom>
          <a:noFill/>
          <a:ln>
            <a:noFill/>
          </a:ln>
        </p:spPr>
      </p:pic>
      <p:pic>
        <p:nvPicPr>
          <p:cNvPr id="317" name="Google Shape;317;g5a9b61108c_0_6"/>
          <p:cNvPicPr preferRelativeResize="0"/>
          <p:nvPr>
            <p:ph idx="1" type="body"/>
          </p:nvPr>
        </p:nvPicPr>
        <p:blipFill rotWithShape="1">
          <a:blip r:embed="rId4">
            <a:alphaModFix/>
          </a:blip>
          <a:srcRect b="0" l="0" r="0" t="0"/>
          <a:stretch/>
        </p:blipFill>
        <p:spPr>
          <a:xfrm>
            <a:off x="4650740" y="981877"/>
            <a:ext cx="4388100" cy="2015100"/>
          </a:xfrm>
          <a:prstGeom prst="rect">
            <a:avLst/>
          </a:prstGeom>
          <a:noFill/>
          <a:ln>
            <a:noFill/>
          </a:ln>
        </p:spPr>
      </p:pic>
      <p:sp>
        <p:nvSpPr>
          <p:cNvPr id="318" name="Google Shape;318;g5a9b61108c_0_6"/>
          <p:cNvSpPr/>
          <p:nvPr/>
        </p:nvSpPr>
        <p:spPr>
          <a:xfrm>
            <a:off x="759681" y="2492896"/>
            <a:ext cx="3236400" cy="10080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9" name="Google Shape;319;g5a9b61108c_0_6"/>
          <p:cNvSpPr txBox="1"/>
          <p:nvPr/>
        </p:nvSpPr>
        <p:spPr>
          <a:xfrm>
            <a:off x="7376207" y="1291392"/>
            <a:ext cx="1008000" cy="3693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NZ" sz="1800" u="none" cap="none" strike="noStrike">
                <a:solidFill>
                  <a:schemeClr val="lt1"/>
                </a:solidFill>
                <a:latin typeface="Calibri"/>
                <a:ea typeface="Calibri"/>
                <a:cs typeface="Calibri"/>
                <a:sym typeface="Calibri"/>
              </a:rPr>
              <a:t>Sprint 1</a:t>
            </a:r>
            <a:endParaRPr/>
          </a:p>
        </p:txBody>
      </p:sp>
      <p:sp>
        <p:nvSpPr>
          <p:cNvPr id="320" name="Google Shape;320;g5a9b61108c_0_6"/>
          <p:cNvSpPr txBox="1"/>
          <p:nvPr/>
        </p:nvSpPr>
        <p:spPr>
          <a:xfrm>
            <a:off x="3643122" y="2308230"/>
            <a:ext cx="1008000" cy="3693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Sprint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1800"/>
              <a:buFont typeface="Calibri"/>
              <a:buNone/>
            </a:pPr>
            <a:r>
              <a:rPr lang="en-NZ" sz="3200">
                <a:solidFill>
                  <a:schemeClr val="lt1"/>
                </a:solidFill>
              </a:rPr>
              <a:t>Software and Gaming Company</a:t>
            </a:r>
            <a:endParaRPr sz="3200">
              <a:solidFill>
                <a:schemeClr val="lt1"/>
              </a:solidFill>
            </a:endParaRPr>
          </a:p>
        </p:txBody>
      </p:sp>
      <p:sp>
        <p:nvSpPr>
          <p:cNvPr id="170" name="Google Shape;17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r">
              <a:lnSpc>
                <a:spcPct val="250000"/>
              </a:lnSpc>
              <a:spcBef>
                <a:spcPts val="0"/>
              </a:spcBef>
              <a:spcAft>
                <a:spcPts val="0"/>
              </a:spcAft>
              <a:buClr>
                <a:schemeClr val="lt1"/>
              </a:buClr>
              <a:buSzPts val="3200"/>
              <a:buNone/>
            </a:pPr>
            <a:r>
              <a:rPr lang="en-NZ">
                <a:solidFill>
                  <a:schemeClr val="lt1"/>
                </a:solidFill>
              </a:rPr>
              <a:t>50 staff </a:t>
            </a:r>
            <a:endParaRPr/>
          </a:p>
          <a:p>
            <a:pPr indent="0" lvl="0" marL="0" rtl="0" algn="r">
              <a:lnSpc>
                <a:spcPct val="250000"/>
              </a:lnSpc>
              <a:spcBef>
                <a:spcPts val="640"/>
              </a:spcBef>
              <a:spcAft>
                <a:spcPts val="0"/>
              </a:spcAft>
              <a:buClr>
                <a:schemeClr val="lt1"/>
              </a:buClr>
              <a:buSzPts val="3200"/>
              <a:buNone/>
            </a:pPr>
            <a:r>
              <a:rPr lang="en-NZ">
                <a:solidFill>
                  <a:schemeClr val="lt1"/>
                </a:solidFill>
              </a:rPr>
              <a:t>lots of devices </a:t>
            </a:r>
            <a:endParaRPr/>
          </a:p>
          <a:p>
            <a:pPr indent="0" lvl="0" marL="0" rtl="0" algn="r">
              <a:lnSpc>
                <a:spcPct val="250000"/>
              </a:lnSpc>
              <a:spcBef>
                <a:spcPts val="640"/>
              </a:spcBef>
              <a:spcAft>
                <a:spcPts val="0"/>
              </a:spcAft>
              <a:buClr>
                <a:schemeClr val="lt1"/>
              </a:buClr>
              <a:buSzPts val="3200"/>
              <a:buNone/>
            </a:pPr>
            <a:r>
              <a:rPr lang="en-NZ">
                <a:solidFill>
                  <a:schemeClr val="lt1"/>
                </a:solidFill>
              </a:rPr>
              <a:t>two office buildings </a:t>
            </a:r>
            <a:endParaRPr>
              <a:solidFill>
                <a:schemeClr val="lt1"/>
              </a:solidFill>
            </a:endParaRPr>
          </a:p>
        </p:txBody>
      </p:sp>
      <p:sp>
        <p:nvSpPr>
          <p:cNvPr id="171" name="Google Shape;17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172" name="Google Shape;172;p2"/>
          <p:cNvPicPr preferRelativeResize="0"/>
          <p:nvPr/>
        </p:nvPicPr>
        <p:blipFill rotWithShape="1">
          <a:blip r:embed="rId3">
            <a:alphaModFix/>
          </a:blip>
          <a:srcRect b="0" l="0" r="0" t="0"/>
          <a:stretch/>
        </p:blipFill>
        <p:spPr>
          <a:xfrm>
            <a:off x="467544" y="1916832"/>
            <a:ext cx="4392488" cy="352839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g5a9b61108c_0_17"/>
          <p:cNvSpPr txBox="1"/>
          <p:nvPr>
            <p:ph type="title"/>
          </p:nvPr>
        </p:nvSpPr>
        <p:spPr>
          <a:xfrm>
            <a:off x="323528" y="-3641"/>
            <a:ext cx="92997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200"/>
              <a:buFont typeface="Calibri"/>
              <a:buNone/>
            </a:pPr>
            <a:r>
              <a:rPr lang="en-NZ"/>
              <a:t>User story 1: After selecting email and pressing “Go”</a:t>
            </a:r>
            <a:endParaRPr/>
          </a:p>
        </p:txBody>
      </p:sp>
      <p:sp>
        <p:nvSpPr>
          <p:cNvPr id="327" name="Google Shape;327;g5a9b61108c_0_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328" name="Google Shape;328;g5a9b61108c_0_17"/>
          <p:cNvPicPr preferRelativeResize="0"/>
          <p:nvPr/>
        </p:nvPicPr>
        <p:blipFill rotWithShape="1">
          <a:blip r:embed="rId3">
            <a:alphaModFix/>
          </a:blip>
          <a:srcRect b="0" l="0" r="0" t="0"/>
          <a:stretch/>
        </p:blipFill>
        <p:spPr>
          <a:xfrm>
            <a:off x="3137482" y="1001041"/>
            <a:ext cx="5682990" cy="3159287"/>
          </a:xfrm>
          <a:prstGeom prst="rect">
            <a:avLst/>
          </a:prstGeom>
          <a:noFill/>
          <a:ln>
            <a:noFill/>
          </a:ln>
        </p:spPr>
      </p:pic>
      <p:pic>
        <p:nvPicPr>
          <p:cNvPr id="329" name="Google Shape;329;g5a9b61108c_0_17"/>
          <p:cNvPicPr preferRelativeResize="0"/>
          <p:nvPr/>
        </p:nvPicPr>
        <p:blipFill rotWithShape="1">
          <a:blip r:embed="rId4">
            <a:alphaModFix/>
          </a:blip>
          <a:srcRect b="0" l="0" r="0" t="0"/>
          <a:stretch/>
        </p:blipFill>
        <p:spPr>
          <a:xfrm>
            <a:off x="210147" y="1840985"/>
            <a:ext cx="5364087" cy="4697926"/>
          </a:xfrm>
          <a:prstGeom prst="rect">
            <a:avLst/>
          </a:prstGeom>
          <a:noFill/>
          <a:ln>
            <a:noFill/>
          </a:ln>
        </p:spPr>
      </p:pic>
      <p:sp>
        <p:nvSpPr>
          <p:cNvPr id="330" name="Google Shape;330;g5a9b61108c_0_17"/>
          <p:cNvSpPr txBox="1"/>
          <p:nvPr/>
        </p:nvSpPr>
        <p:spPr>
          <a:xfrm>
            <a:off x="6831672" y="5683380"/>
            <a:ext cx="2111100" cy="6462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Borrow or hold from the device list</a:t>
            </a:r>
            <a:endParaRPr/>
          </a:p>
        </p:txBody>
      </p:sp>
      <p:cxnSp>
        <p:nvCxnSpPr>
          <p:cNvPr id="331" name="Google Shape;331;g5a9b61108c_0_17"/>
          <p:cNvCxnSpPr/>
          <p:nvPr/>
        </p:nvCxnSpPr>
        <p:spPr>
          <a:xfrm>
            <a:off x="5427269" y="5898031"/>
            <a:ext cx="1377000" cy="35700"/>
          </a:xfrm>
          <a:prstGeom prst="straightConnector1">
            <a:avLst/>
          </a:prstGeom>
          <a:noFill/>
          <a:ln cap="flat" cmpd="sng" w="38100">
            <a:solidFill>
              <a:srgbClr val="FFC000"/>
            </a:solidFill>
            <a:prstDash val="solid"/>
            <a:round/>
            <a:headEnd len="sm" w="sm" type="none"/>
            <a:tailEnd len="med" w="med" type="stealth"/>
          </a:ln>
        </p:spPr>
      </p:cxnSp>
      <p:cxnSp>
        <p:nvCxnSpPr>
          <p:cNvPr id="332" name="Google Shape;332;g5a9b61108c_0_17"/>
          <p:cNvCxnSpPr/>
          <p:nvPr/>
        </p:nvCxnSpPr>
        <p:spPr>
          <a:xfrm flipH="1" rot="10800000">
            <a:off x="5436096" y="6052591"/>
            <a:ext cx="1368300" cy="173700"/>
          </a:xfrm>
          <a:prstGeom prst="straightConnector1">
            <a:avLst/>
          </a:prstGeom>
          <a:noFill/>
          <a:ln cap="flat" cmpd="sng" w="38100">
            <a:solidFill>
              <a:srgbClr val="FFC000"/>
            </a:solidFill>
            <a:prstDash val="solid"/>
            <a:round/>
            <a:headEnd len="sm" w="sm" type="none"/>
            <a:tailEnd len="med" w="med" type="stealth"/>
          </a:ln>
        </p:spPr>
      </p:cxnSp>
      <p:sp>
        <p:nvSpPr>
          <p:cNvPr id="333" name="Google Shape;333;g5a9b61108c_0_17"/>
          <p:cNvSpPr txBox="1"/>
          <p:nvPr/>
        </p:nvSpPr>
        <p:spPr>
          <a:xfrm>
            <a:off x="223576" y="1001041"/>
            <a:ext cx="2111100" cy="6462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Return item from loan device list</a:t>
            </a:r>
            <a:endParaRPr/>
          </a:p>
        </p:txBody>
      </p:sp>
      <p:sp>
        <p:nvSpPr>
          <p:cNvPr id="334" name="Google Shape;334;g5a9b61108c_0_17"/>
          <p:cNvSpPr txBox="1"/>
          <p:nvPr/>
        </p:nvSpPr>
        <p:spPr>
          <a:xfrm>
            <a:off x="6831672" y="4584931"/>
            <a:ext cx="2111100" cy="6462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Borrow item from hold device list</a:t>
            </a:r>
            <a:endParaRPr/>
          </a:p>
        </p:txBody>
      </p:sp>
      <p:cxnSp>
        <p:nvCxnSpPr>
          <p:cNvPr id="335" name="Google Shape;335;g5a9b61108c_0_17"/>
          <p:cNvCxnSpPr>
            <a:endCxn id="334" idx="0"/>
          </p:cNvCxnSpPr>
          <p:nvPr/>
        </p:nvCxnSpPr>
        <p:spPr>
          <a:xfrm>
            <a:off x="7740222" y="2709031"/>
            <a:ext cx="147000" cy="1875900"/>
          </a:xfrm>
          <a:prstGeom prst="straightConnector1">
            <a:avLst/>
          </a:prstGeom>
          <a:noFill/>
          <a:ln cap="flat" cmpd="sng" w="38100">
            <a:solidFill>
              <a:srgbClr val="FFC000"/>
            </a:solidFill>
            <a:prstDash val="solid"/>
            <a:round/>
            <a:headEnd len="sm" w="sm" type="none"/>
            <a:tailEnd len="med" w="med" type="stealth"/>
          </a:ln>
        </p:spPr>
      </p:cxnSp>
      <p:cxnSp>
        <p:nvCxnSpPr>
          <p:cNvPr id="336" name="Google Shape;336;g5a9b61108c_0_17"/>
          <p:cNvCxnSpPr/>
          <p:nvPr/>
        </p:nvCxnSpPr>
        <p:spPr>
          <a:xfrm rot="10800000">
            <a:off x="2334616" y="1390760"/>
            <a:ext cx="2381400" cy="1678200"/>
          </a:xfrm>
          <a:prstGeom prst="straightConnector1">
            <a:avLst/>
          </a:prstGeom>
          <a:noFill/>
          <a:ln cap="flat" cmpd="sng" w="38100">
            <a:solidFill>
              <a:srgbClr val="FFC000"/>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g5a9b61108c_0_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200"/>
              <a:buFont typeface="Calibri"/>
              <a:buNone/>
            </a:pPr>
            <a:r>
              <a:rPr lang="en-NZ"/>
              <a:t>User story 2: Holding function</a:t>
            </a:r>
            <a:endParaRPr/>
          </a:p>
        </p:txBody>
      </p:sp>
      <p:sp>
        <p:nvSpPr>
          <p:cNvPr id="343" name="Google Shape;343;g5a9b61108c_0_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344" name="Google Shape;344;g5a9b61108c_0_32"/>
          <p:cNvPicPr preferRelativeResize="0"/>
          <p:nvPr/>
        </p:nvPicPr>
        <p:blipFill rotWithShape="1">
          <a:blip r:embed="rId3">
            <a:alphaModFix/>
          </a:blip>
          <a:srcRect b="0" l="0" r="0" t="0"/>
          <a:stretch/>
        </p:blipFill>
        <p:spPr>
          <a:xfrm>
            <a:off x="441216" y="1720862"/>
            <a:ext cx="5364087" cy="4697926"/>
          </a:xfrm>
          <a:prstGeom prst="rect">
            <a:avLst/>
          </a:prstGeom>
          <a:noFill/>
          <a:ln>
            <a:noFill/>
          </a:ln>
        </p:spPr>
      </p:pic>
      <p:pic>
        <p:nvPicPr>
          <p:cNvPr id="345" name="Google Shape;345;g5a9b61108c_0_32"/>
          <p:cNvPicPr preferRelativeResize="0"/>
          <p:nvPr>
            <p:ph idx="1" type="body"/>
          </p:nvPr>
        </p:nvPicPr>
        <p:blipFill rotWithShape="1">
          <a:blip r:embed="rId4">
            <a:alphaModFix/>
          </a:blip>
          <a:srcRect b="0" l="0" r="0" t="0"/>
          <a:stretch/>
        </p:blipFill>
        <p:spPr>
          <a:xfrm>
            <a:off x="3366991" y="1296043"/>
            <a:ext cx="5364000" cy="3784500"/>
          </a:xfrm>
          <a:prstGeom prst="rect">
            <a:avLst/>
          </a:prstGeom>
          <a:noFill/>
          <a:ln>
            <a:noFill/>
          </a:ln>
        </p:spPr>
      </p:pic>
      <p:sp>
        <p:nvSpPr>
          <p:cNvPr id="346" name="Google Shape;346;g5a9b61108c_0_32"/>
          <p:cNvSpPr/>
          <p:nvPr/>
        </p:nvSpPr>
        <p:spPr>
          <a:xfrm>
            <a:off x="6444208" y="3068961"/>
            <a:ext cx="648000" cy="5040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g5a9b61108c_0_32"/>
          <p:cNvSpPr/>
          <p:nvPr/>
        </p:nvSpPr>
        <p:spPr>
          <a:xfrm>
            <a:off x="5220072" y="5661248"/>
            <a:ext cx="711300" cy="5760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g5a9b61108c_0_32"/>
          <p:cNvSpPr/>
          <p:nvPr/>
        </p:nvSpPr>
        <p:spPr>
          <a:xfrm>
            <a:off x="3851920" y="2439043"/>
            <a:ext cx="1368300" cy="468000"/>
          </a:xfrm>
          <a:prstGeom prst="ellipse">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g5a9b61108c_0_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200"/>
              <a:buFont typeface="Calibri"/>
              <a:buNone/>
            </a:pPr>
            <a:r>
              <a:rPr lang="en-NZ"/>
              <a:t>User story 3: Full functions of search, filter, sort</a:t>
            </a:r>
            <a:endParaRPr/>
          </a:p>
        </p:txBody>
      </p:sp>
      <p:sp>
        <p:nvSpPr>
          <p:cNvPr id="355" name="Google Shape;355;g5a9b61108c_0_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356" name="Google Shape;356;g5a9b61108c_0_43"/>
          <p:cNvPicPr preferRelativeResize="0"/>
          <p:nvPr/>
        </p:nvPicPr>
        <p:blipFill rotWithShape="1">
          <a:blip r:embed="rId3">
            <a:alphaModFix/>
          </a:blip>
          <a:srcRect b="0" l="0" r="0" t="0"/>
          <a:stretch/>
        </p:blipFill>
        <p:spPr>
          <a:xfrm>
            <a:off x="557079" y="1449075"/>
            <a:ext cx="7879376" cy="5098420"/>
          </a:xfrm>
          <a:prstGeom prst="rect">
            <a:avLst/>
          </a:prstGeom>
          <a:noFill/>
          <a:ln>
            <a:noFill/>
          </a:ln>
        </p:spPr>
      </p:pic>
      <p:sp>
        <p:nvSpPr>
          <p:cNvPr id="357" name="Google Shape;357;g5a9b61108c_0_43"/>
          <p:cNvSpPr/>
          <p:nvPr/>
        </p:nvSpPr>
        <p:spPr>
          <a:xfrm>
            <a:off x="1324858" y="2445235"/>
            <a:ext cx="5900700" cy="7200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g5a9b61108c_0_43"/>
          <p:cNvSpPr/>
          <p:nvPr/>
        </p:nvSpPr>
        <p:spPr>
          <a:xfrm>
            <a:off x="1623713" y="3383090"/>
            <a:ext cx="1008000" cy="7200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g5a9b61108c_0_43"/>
          <p:cNvSpPr/>
          <p:nvPr/>
        </p:nvSpPr>
        <p:spPr>
          <a:xfrm>
            <a:off x="3343877" y="3587371"/>
            <a:ext cx="601800" cy="4581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g5a9b61108c_0_43"/>
          <p:cNvSpPr/>
          <p:nvPr/>
        </p:nvSpPr>
        <p:spPr>
          <a:xfrm>
            <a:off x="4631592" y="3559560"/>
            <a:ext cx="601800" cy="4581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g5a9b61108c_0_43"/>
          <p:cNvSpPr/>
          <p:nvPr/>
        </p:nvSpPr>
        <p:spPr>
          <a:xfrm>
            <a:off x="6025802" y="3045551"/>
            <a:ext cx="1851600" cy="3651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g5a9b61108c_0_43"/>
          <p:cNvSpPr txBox="1"/>
          <p:nvPr/>
        </p:nvSpPr>
        <p:spPr>
          <a:xfrm>
            <a:off x="4304663" y="1819816"/>
            <a:ext cx="1008000" cy="3693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Filters</a:t>
            </a:r>
            <a:endParaRPr/>
          </a:p>
        </p:txBody>
      </p:sp>
      <p:sp>
        <p:nvSpPr>
          <p:cNvPr id="363" name="Google Shape;363;g5a9b61108c_0_43"/>
          <p:cNvSpPr txBox="1"/>
          <p:nvPr/>
        </p:nvSpPr>
        <p:spPr>
          <a:xfrm>
            <a:off x="7225409" y="1771828"/>
            <a:ext cx="1008000" cy="3693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Search</a:t>
            </a:r>
            <a:endParaRPr/>
          </a:p>
        </p:txBody>
      </p:sp>
      <p:sp>
        <p:nvSpPr>
          <p:cNvPr id="364" name="Google Shape;364;g5a9b61108c_0_43"/>
          <p:cNvSpPr txBox="1"/>
          <p:nvPr/>
        </p:nvSpPr>
        <p:spPr>
          <a:xfrm>
            <a:off x="7236296" y="4410685"/>
            <a:ext cx="1008000" cy="369300"/>
          </a:xfrm>
          <a:prstGeom prst="rect">
            <a:avLst/>
          </a:prstGeom>
          <a:solidFill>
            <a:srgbClr val="FFC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NZ" sz="1800">
                <a:solidFill>
                  <a:schemeClr val="lt1"/>
                </a:solidFill>
                <a:latin typeface="Calibri"/>
                <a:ea typeface="Calibri"/>
                <a:cs typeface="Calibri"/>
                <a:sym typeface="Calibri"/>
              </a:rPr>
              <a:t>Sort</a:t>
            </a:r>
            <a:endParaRPr/>
          </a:p>
        </p:txBody>
      </p:sp>
      <p:cxnSp>
        <p:nvCxnSpPr>
          <p:cNvPr id="365" name="Google Shape;365;g5a9b61108c_0_43"/>
          <p:cNvCxnSpPr/>
          <p:nvPr/>
        </p:nvCxnSpPr>
        <p:spPr>
          <a:xfrm flipH="1" rot="10800000">
            <a:off x="3644726" y="2141035"/>
            <a:ext cx="630300" cy="304200"/>
          </a:xfrm>
          <a:prstGeom prst="straightConnector1">
            <a:avLst/>
          </a:prstGeom>
          <a:noFill/>
          <a:ln cap="flat" cmpd="sng" w="38100">
            <a:solidFill>
              <a:srgbClr val="FFC000"/>
            </a:solidFill>
            <a:prstDash val="solid"/>
            <a:round/>
            <a:headEnd len="sm" w="sm" type="none"/>
            <a:tailEnd len="med" w="med" type="triangle"/>
          </a:ln>
        </p:spPr>
      </p:cxnSp>
      <p:cxnSp>
        <p:nvCxnSpPr>
          <p:cNvPr id="366" name="Google Shape;366;g5a9b61108c_0_43"/>
          <p:cNvCxnSpPr/>
          <p:nvPr/>
        </p:nvCxnSpPr>
        <p:spPr>
          <a:xfrm flipH="1" rot="10800000">
            <a:off x="2631825" y="2141100"/>
            <a:ext cx="1643400" cy="1287900"/>
          </a:xfrm>
          <a:prstGeom prst="straightConnector1">
            <a:avLst/>
          </a:prstGeom>
          <a:noFill/>
          <a:ln cap="flat" cmpd="sng" w="38100">
            <a:solidFill>
              <a:srgbClr val="FFC000"/>
            </a:solidFill>
            <a:prstDash val="solid"/>
            <a:round/>
            <a:headEnd len="sm" w="sm" type="none"/>
            <a:tailEnd len="med" w="med" type="triangle"/>
          </a:ln>
        </p:spPr>
      </p:cxnSp>
      <p:cxnSp>
        <p:nvCxnSpPr>
          <p:cNvPr id="367" name="Google Shape;367;g5a9b61108c_0_43"/>
          <p:cNvCxnSpPr/>
          <p:nvPr/>
        </p:nvCxnSpPr>
        <p:spPr>
          <a:xfrm>
            <a:off x="5312775" y="3743129"/>
            <a:ext cx="1912500" cy="620100"/>
          </a:xfrm>
          <a:prstGeom prst="straightConnector1">
            <a:avLst/>
          </a:prstGeom>
          <a:noFill/>
          <a:ln cap="flat" cmpd="sng" w="38100">
            <a:solidFill>
              <a:srgbClr val="FFC000"/>
            </a:solidFill>
            <a:prstDash val="solid"/>
            <a:round/>
            <a:headEnd len="sm" w="sm" type="none"/>
            <a:tailEnd len="med" w="med" type="triangle"/>
          </a:ln>
        </p:spPr>
      </p:cxnSp>
      <p:cxnSp>
        <p:nvCxnSpPr>
          <p:cNvPr id="368" name="Google Shape;368;g5a9b61108c_0_43"/>
          <p:cNvCxnSpPr>
            <a:stCxn id="359" idx="6"/>
          </p:cNvCxnSpPr>
          <p:nvPr/>
        </p:nvCxnSpPr>
        <p:spPr>
          <a:xfrm>
            <a:off x="3945677" y="3816421"/>
            <a:ext cx="3279900" cy="607200"/>
          </a:xfrm>
          <a:prstGeom prst="straightConnector1">
            <a:avLst/>
          </a:prstGeom>
          <a:noFill/>
          <a:ln cap="flat" cmpd="sng" w="38100">
            <a:solidFill>
              <a:srgbClr val="FFC000"/>
            </a:solidFill>
            <a:prstDash val="solid"/>
            <a:round/>
            <a:headEnd len="sm" w="sm" type="none"/>
            <a:tailEnd len="med" w="med" type="triangle"/>
          </a:ln>
        </p:spPr>
      </p:cxnSp>
      <p:cxnSp>
        <p:nvCxnSpPr>
          <p:cNvPr id="369" name="Google Shape;369;g5a9b61108c_0_43"/>
          <p:cNvCxnSpPr/>
          <p:nvPr/>
        </p:nvCxnSpPr>
        <p:spPr>
          <a:xfrm flipH="1" rot="10800000">
            <a:off x="7491185" y="2189003"/>
            <a:ext cx="249300" cy="917100"/>
          </a:xfrm>
          <a:prstGeom prst="straightConnector1">
            <a:avLst/>
          </a:prstGeom>
          <a:noFill/>
          <a:ln cap="flat" cmpd="sng" w="19050">
            <a:solidFill>
              <a:srgbClr val="F1C232"/>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g5a9b61108c_0_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Sprint 2 Retrospective</a:t>
            </a:r>
            <a:endParaRPr/>
          </a:p>
        </p:txBody>
      </p:sp>
      <p:pic>
        <p:nvPicPr>
          <p:cNvPr id="376" name="Google Shape;376;g5a9b61108c_0_63"/>
          <p:cNvPicPr preferRelativeResize="0"/>
          <p:nvPr>
            <p:ph idx="1" type="body"/>
          </p:nvPr>
        </p:nvPicPr>
        <p:blipFill rotWithShape="1">
          <a:blip r:embed="rId3">
            <a:alphaModFix/>
          </a:blip>
          <a:srcRect b="0" l="0" r="0" t="0"/>
          <a:stretch/>
        </p:blipFill>
        <p:spPr>
          <a:xfrm>
            <a:off x="903981" y="1600200"/>
            <a:ext cx="7335900" cy="4526100"/>
          </a:xfrm>
          <a:prstGeom prst="rect">
            <a:avLst/>
          </a:prstGeom>
          <a:noFill/>
          <a:ln>
            <a:noFill/>
          </a:ln>
        </p:spPr>
      </p:pic>
      <p:sp>
        <p:nvSpPr>
          <p:cNvPr id="377" name="Google Shape;377;g5a9b61108c_0_6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g5a9b61108c_0_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Sprint 2 Retrospective (Cont)</a:t>
            </a:r>
            <a:endParaRPr/>
          </a:p>
        </p:txBody>
      </p:sp>
      <p:sp>
        <p:nvSpPr>
          <p:cNvPr id="384" name="Google Shape;384;g5a9b61108c_0_70"/>
          <p:cNvSpPr txBox="1"/>
          <p:nvPr>
            <p:ph idx="1" type="body"/>
          </p:nvPr>
        </p:nvSpPr>
        <p:spPr>
          <a:xfrm>
            <a:off x="488842" y="1772816"/>
            <a:ext cx="8229600" cy="3629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Char char="•"/>
            </a:pPr>
            <a:r>
              <a:rPr lang="en-NZ" sz="2400"/>
              <a:t>We learnt about “work-around” solution when we cannot implement what we want to do</a:t>
            </a:r>
            <a:endParaRPr/>
          </a:p>
          <a:p>
            <a:pPr indent="-190500" lvl="0" marL="342900" rtl="0" algn="l">
              <a:spcBef>
                <a:spcPts val="480"/>
              </a:spcBef>
              <a:spcAft>
                <a:spcPts val="0"/>
              </a:spcAft>
              <a:buClr>
                <a:schemeClr val="lt1"/>
              </a:buClr>
              <a:buSzPts val="2400"/>
              <a:buNone/>
            </a:pPr>
            <a:r>
              <a:t/>
            </a:r>
            <a:endParaRPr sz="2400"/>
          </a:p>
          <a:p>
            <a:pPr indent="-342900" lvl="0" marL="342900" rtl="0" algn="l">
              <a:spcBef>
                <a:spcPts val="480"/>
              </a:spcBef>
              <a:spcAft>
                <a:spcPts val="0"/>
              </a:spcAft>
              <a:buClr>
                <a:schemeClr val="lt1"/>
              </a:buClr>
              <a:buSzPts val="2400"/>
              <a:buChar char="•"/>
            </a:pPr>
            <a:r>
              <a:rPr lang="en-NZ" sz="2400"/>
              <a:t>Limit each scrum meeting to 5mins and keep “show –tell” distinct from “stand-up”</a:t>
            </a:r>
            <a:endParaRPr/>
          </a:p>
          <a:p>
            <a:pPr indent="-190500" lvl="0" marL="342900" rtl="0" algn="l">
              <a:spcBef>
                <a:spcPts val="480"/>
              </a:spcBef>
              <a:spcAft>
                <a:spcPts val="0"/>
              </a:spcAft>
              <a:buClr>
                <a:schemeClr val="lt1"/>
              </a:buClr>
              <a:buSzPts val="2400"/>
              <a:buNone/>
            </a:pPr>
            <a:r>
              <a:t/>
            </a:r>
            <a:endParaRPr sz="2400"/>
          </a:p>
          <a:p>
            <a:pPr indent="-342900" lvl="0" marL="342900" rtl="0" algn="l">
              <a:spcBef>
                <a:spcPts val="480"/>
              </a:spcBef>
              <a:spcAft>
                <a:spcPts val="0"/>
              </a:spcAft>
              <a:buClr>
                <a:schemeClr val="lt1"/>
              </a:buClr>
              <a:buSzPts val="2400"/>
              <a:buChar char="•"/>
            </a:pPr>
            <a:r>
              <a:rPr lang="en-NZ" sz="2400"/>
              <a:t>Encouraged to predict time for each story and check out</a:t>
            </a:r>
            <a:endParaRPr/>
          </a:p>
        </p:txBody>
      </p:sp>
      <p:sp>
        <p:nvSpPr>
          <p:cNvPr id="385" name="Google Shape;385;g5a9b61108c_0_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g5a9b61108c_0_152"/>
          <p:cNvSpPr txBox="1"/>
          <p:nvPr>
            <p:ph idx="1" type="body"/>
          </p:nvPr>
        </p:nvSpPr>
        <p:spPr>
          <a:xfrm>
            <a:off x="457200" y="1295400"/>
            <a:ext cx="8229600" cy="452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7200"/>
              <a:buNone/>
            </a:pPr>
            <a:r>
              <a:t/>
            </a:r>
            <a:endParaRPr sz="7200"/>
          </a:p>
          <a:p>
            <a:pPr indent="0" lvl="0" marL="0" rtl="0" algn="ctr">
              <a:spcBef>
                <a:spcPts val="1440"/>
              </a:spcBef>
              <a:spcAft>
                <a:spcPts val="0"/>
              </a:spcAft>
              <a:buClr>
                <a:schemeClr val="lt1"/>
              </a:buClr>
              <a:buSzPts val="7200"/>
              <a:buNone/>
            </a:pPr>
            <a:r>
              <a:rPr lang="en-NZ" sz="7200"/>
              <a:t>Sprint 3</a:t>
            </a:r>
            <a:endParaRPr/>
          </a:p>
        </p:txBody>
      </p:sp>
      <p:sp>
        <p:nvSpPr>
          <p:cNvPr id="391" name="Google Shape;391;g5a9b61108c_0_1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g5a9b61108c_0_1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User story: Logged in homepage</a:t>
            </a:r>
            <a:endParaRPr/>
          </a:p>
        </p:txBody>
      </p:sp>
      <p:sp>
        <p:nvSpPr>
          <p:cNvPr id="398" name="Google Shape;398;g5a9b61108c_0_15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399" name="Google Shape;399;g5a9b61108c_0_157"/>
          <p:cNvPicPr preferRelativeResize="0"/>
          <p:nvPr/>
        </p:nvPicPr>
        <p:blipFill rotWithShape="1">
          <a:blip r:embed="rId3">
            <a:alphaModFix/>
          </a:blip>
          <a:srcRect b="-246" l="16137" r="19288" t="12303"/>
          <a:stretch/>
        </p:blipFill>
        <p:spPr>
          <a:xfrm>
            <a:off x="971600" y="1167319"/>
            <a:ext cx="6912768" cy="5295642"/>
          </a:xfrm>
          <a:prstGeom prst="rect">
            <a:avLst/>
          </a:prstGeom>
          <a:noFill/>
          <a:ln>
            <a:noFill/>
          </a:ln>
        </p:spPr>
      </p:pic>
      <p:sp>
        <p:nvSpPr>
          <p:cNvPr id="400" name="Google Shape;400;g5a9b61108c_0_157"/>
          <p:cNvSpPr/>
          <p:nvPr/>
        </p:nvSpPr>
        <p:spPr>
          <a:xfrm>
            <a:off x="4139952" y="1392586"/>
            <a:ext cx="1152000" cy="4272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latin typeface="Calibri"/>
              <a:ea typeface="Calibri"/>
              <a:cs typeface="Calibri"/>
              <a:sym typeface="Calibri"/>
            </a:endParaRPr>
          </a:p>
        </p:txBody>
      </p:sp>
      <p:sp>
        <p:nvSpPr>
          <p:cNvPr id="401" name="Google Shape;401;g5a9b61108c_0_157"/>
          <p:cNvSpPr/>
          <p:nvPr/>
        </p:nvSpPr>
        <p:spPr>
          <a:xfrm>
            <a:off x="1428700" y="3984874"/>
            <a:ext cx="738300" cy="3366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402" name="Google Shape;402;g5a9b61108c_0_157"/>
          <p:cNvSpPr/>
          <p:nvPr/>
        </p:nvSpPr>
        <p:spPr>
          <a:xfrm>
            <a:off x="1457433" y="4293096"/>
            <a:ext cx="738300" cy="3366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403" name="Google Shape;403;g5a9b61108c_0_157"/>
          <p:cNvSpPr/>
          <p:nvPr/>
        </p:nvSpPr>
        <p:spPr>
          <a:xfrm>
            <a:off x="1416174" y="4963512"/>
            <a:ext cx="738300" cy="3366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404" name="Google Shape;404;g5a9b61108c_0_157"/>
          <p:cNvSpPr/>
          <p:nvPr/>
        </p:nvSpPr>
        <p:spPr>
          <a:xfrm>
            <a:off x="1428700" y="5818375"/>
            <a:ext cx="738300" cy="3366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g5a9b61108c_0_169"/>
          <p:cNvSpPr txBox="1"/>
          <p:nvPr>
            <p:ph type="title"/>
          </p:nvPr>
        </p:nvSpPr>
        <p:spPr>
          <a:xfrm>
            <a:off x="457200" y="41379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User story: Buttons and search visibility</a:t>
            </a:r>
            <a:endParaRPr/>
          </a:p>
        </p:txBody>
      </p:sp>
      <p:sp>
        <p:nvSpPr>
          <p:cNvPr id="411" name="Google Shape;411;g5a9b61108c_0_1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412" name="Google Shape;412;g5a9b61108c_0_169"/>
          <p:cNvPicPr preferRelativeResize="0"/>
          <p:nvPr/>
        </p:nvPicPr>
        <p:blipFill rotWithShape="1">
          <a:blip r:embed="rId3">
            <a:alphaModFix/>
          </a:blip>
          <a:srcRect b="0" l="20075" r="9999" t="11956"/>
          <a:stretch/>
        </p:blipFill>
        <p:spPr>
          <a:xfrm>
            <a:off x="457200" y="1965777"/>
            <a:ext cx="6393902" cy="4528370"/>
          </a:xfrm>
          <a:prstGeom prst="rect">
            <a:avLst/>
          </a:prstGeom>
          <a:noFill/>
          <a:ln>
            <a:noFill/>
          </a:ln>
        </p:spPr>
      </p:pic>
      <p:pic>
        <p:nvPicPr>
          <p:cNvPr id="413" name="Google Shape;413;g5a9b61108c_0_169"/>
          <p:cNvPicPr preferRelativeResize="0"/>
          <p:nvPr/>
        </p:nvPicPr>
        <p:blipFill rotWithShape="1">
          <a:blip r:embed="rId4">
            <a:alphaModFix/>
          </a:blip>
          <a:srcRect b="0" l="0" r="0" t="0"/>
          <a:stretch/>
        </p:blipFill>
        <p:spPr>
          <a:xfrm>
            <a:off x="5596614" y="1474047"/>
            <a:ext cx="3322147" cy="1800200"/>
          </a:xfrm>
          <a:prstGeom prst="rect">
            <a:avLst/>
          </a:prstGeom>
          <a:noFill/>
          <a:ln cap="flat" cmpd="sng" w="38100">
            <a:solidFill>
              <a:srgbClr val="FFC000"/>
            </a:solidFill>
            <a:prstDash val="solid"/>
            <a:round/>
            <a:headEnd len="sm" w="sm" type="none"/>
            <a:tailEnd len="sm" w="sm" type="none"/>
          </a:ln>
        </p:spPr>
      </p:pic>
      <p:sp>
        <p:nvSpPr>
          <p:cNvPr id="414" name="Google Shape;414;g5a9b61108c_0_169"/>
          <p:cNvSpPr/>
          <p:nvPr/>
        </p:nvSpPr>
        <p:spPr>
          <a:xfrm>
            <a:off x="457200" y="2975048"/>
            <a:ext cx="1378500" cy="4992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latin typeface="Calibri"/>
              <a:ea typeface="Calibri"/>
              <a:cs typeface="Calibri"/>
              <a:sym typeface="Calibri"/>
            </a:endParaRPr>
          </a:p>
        </p:txBody>
      </p:sp>
      <p:sp>
        <p:nvSpPr>
          <p:cNvPr id="415" name="Google Shape;415;g5a9b61108c_0_169"/>
          <p:cNvSpPr/>
          <p:nvPr/>
        </p:nvSpPr>
        <p:spPr>
          <a:xfrm>
            <a:off x="251520" y="4041130"/>
            <a:ext cx="1152000" cy="25422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latin typeface="Calibri"/>
              <a:ea typeface="Calibri"/>
              <a:cs typeface="Calibri"/>
              <a:sym typeface="Calibri"/>
            </a:endParaRPr>
          </a:p>
        </p:txBody>
      </p:sp>
      <p:sp>
        <p:nvSpPr>
          <p:cNvPr id="416" name="Google Shape;416;g5a9b61108c_0_169"/>
          <p:cNvSpPr/>
          <p:nvPr/>
        </p:nvSpPr>
        <p:spPr>
          <a:xfrm>
            <a:off x="5596614" y="4129054"/>
            <a:ext cx="750600" cy="4521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g5a9b61108c_0_1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User Story: Messages</a:t>
            </a:r>
            <a:endParaRPr/>
          </a:p>
        </p:txBody>
      </p:sp>
      <p:sp>
        <p:nvSpPr>
          <p:cNvPr id="423" name="Google Shape;423;g5a9b61108c_0_18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424" name="Google Shape;424;g5a9b61108c_0_180"/>
          <p:cNvPicPr preferRelativeResize="0"/>
          <p:nvPr/>
        </p:nvPicPr>
        <p:blipFill rotWithShape="1">
          <a:blip r:embed="rId3">
            <a:alphaModFix/>
          </a:blip>
          <a:srcRect b="17156" l="16927" r="16921" t="12844"/>
          <a:stretch/>
        </p:blipFill>
        <p:spPr>
          <a:xfrm>
            <a:off x="863588" y="1426833"/>
            <a:ext cx="7416826" cy="4414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g5a9b61108c_0_1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User Story: My View</a:t>
            </a:r>
            <a:endParaRPr/>
          </a:p>
        </p:txBody>
      </p:sp>
      <p:sp>
        <p:nvSpPr>
          <p:cNvPr id="431" name="Google Shape;431;g5a9b61108c_0_18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432" name="Google Shape;432;g5a9b61108c_0_187"/>
          <p:cNvPicPr preferRelativeResize="0"/>
          <p:nvPr/>
        </p:nvPicPr>
        <p:blipFill rotWithShape="1">
          <a:blip r:embed="rId3">
            <a:alphaModFix/>
          </a:blip>
          <a:srcRect b="0" l="3540" r="3531" t="0"/>
          <a:stretch/>
        </p:blipFill>
        <p:spPr>
          <a:xfrm>
            <a:off x="935596" y="1383358"/>
            <a:ext cx="7272810" cy="48916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
          <p:cNvSpPr txBox="1"/>
          <p:nvPr>
            <p:ph type="title"/>
          </p:nvPr>
        </p:nvSpPr>
        <p:spPr>
          <a:xfrm>
            <a:off x="457200" y="274638"/>
            <a:ext cx="8229600" cy="99412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1800"/>
              <a:buFont typeface="Calibri"/>
              <a:buNone/>
            </a:pPr>
            <a:r>
              <a:rPr lang="en-NZ" sz="3200">
                <a:solidFill>
                  <a:schemeClr val="lt1"/>
                </a:solidFill>
              </a:rPr>
              <a:t>The problem</a:t>
            </a:r>
            <a:endParaRPr sz="3200">
              <a:solidFill>
                <a:schemeClr val="lt1"/>
              </a:solidFill>
            </a:endParaRPr>
          </a:p>
        </p:txBody>
      </p:sp>
      <p:sp>
        <p:nvSpPr>
          <p:cNvPr id="178" name="Google Shape;178;p3"/>
          <p:cNvSpPr txBox="1"/>
          <p:nvPr>
            <p:ph idx="1" type="body"/>
          </p:nvPr>
        </p:nvSpPr>
        <p:spPr>
          <a:xfrm>
            <a:off x="457200" y="1340768"/>
            <a:ext cx="8229600" cy="4785395"/>
          </a:xfrm>
          <a:prstGeom prst="rect">
            <a:avLst/>
          </a:prstGeom>
          <a:noFill/>
          <a:ln>
            <a:noFill/>
          </a:ln>
        </p:spPr>
        <p:txBody>
          <a:bodyPr anchorCtr="0" anchor="t" bIns="45700" lIns="91425" spcFirstLastPara="1" rIns="91425" wrap="square" tIns="45700">
            <a:normAutofit/>
          </a:bodyPr>
          <a:lstStyle/>
          <a:p>
            <a:pPr indent="0" lvl="0" marL="0" rtl="0" algn="l">
              <a:lnSpc>
                <a:spcPct val="300000"/>
              </a:lnSpc>
              <a:spcBef>
                <a:spcPts val="0"/>
              </a:spcBef>
              <a:spcAft>
                <a:spcPts val="0"/>
              </a:spcAft>
              <a:buClr>
                <a:schemeClr val="lt1"/>
              </a:buClr>
              <a:buSzPts val="3200"/>
              <a:buNone/>
            </a:pPr>
            <a:r>
              <a:rPr lang="en-NZ">
                <a:solidFill>
                  <a:schemeClr val="lt1"/>
                </a:solidFill>
              </a:rPr>
              <a:t>Who’s got it?</a:t>
            </a:r>
            <a:endParaRPr>
              <a:solidFill>
                <a:schemeClr val="lt1"/>
              </a:solidFill>
            </a:endParaRPr>
          </a:p>
          <a:p>
            <a:pPr indent="0" lvl="0" marL="0" rtl="0" algn="l">
              <a:lnSpc>
                <a:spcPct val="300000"/>
              </a:lnSpc>
              <a:spcBef>
                <a:spcPts val="640"/>
              </a:spcBef>
              <a:spcAft>
                <a:spcPts val="0"/>
              </a:spcAft>
              <a:buClr>
                <a:srgbClr val="E36C09"/>
              </a:buClr>
              <a:buSzPts val="3200"/>
              <a:buNone/>
            </a:pPr>
            <a:r>
              <a:rPr lang="en-NZ">
                <a:solidFill>
                  <a:srgbClr val="E36C09"/>
                </a:solidFill>
              </a:rPr>
              <a:t>Who had it last?</a:t>
            </a:r>
            <a:endParaRPr>
              <a:solidFill>
                <a:srgbClr val="E36C09"/>
              </a:solidFill>
            </a:endParaRPr>
          </a:p>
          <a:p>
            <a:pPr indent="0" lvl="0" marL="0" rtl="0" algn="l">
              <a:lnSpc>
                <a:spcPct val="300000"/>
              </a:lnSpc>
              <a:spcBef>
                <a:spcPts val="640"/>
              </a:spcBef>
              <a:spcAft>
                <a:spcPts val="0"/>
              </a:spcAft>
              <a:buClr>
                <a:schemeClr val="lt1"/>
              </a:buClr>
              <a:buSzPts val="3200"/>
              <a:buNone/>
            </a:pPr>
            <a:r>
              <a:rPr lang="en-NZ">
                <a:solidFill>
                  <a:schemeClr val="lt1"/>
                </a:solidFill>
              </a:rPr>
              <a:t>Whiteboard tracking  ☹</a:t>
            </a:r>
            <a:endParaRPr>
              <a:solidFill>
                <a:schemeClr val="lt1"/>
              </a:solidFill>
            </a:endParaRPr>
          </a:p>
          <a:p>
            <a:pPr indent="0" lvl="0" marL="0" rtl="0" algn="ctr">
              <a:lnSpc>
                <a:spcPct val="200000"/>
              </a:lnSpc>
              <a:spcBef>
                <a:spcPts val="640"/>
              </a:spcBef>
              <a:spcAft>
                <a:spcPts val="0"/>
              </a:spcAft>
              <a:buClr>
                <a:schemeClr val="dk1"/>
              </a:buClr>
              <a:buSzPts val="3200"/>
              <a:buNone/>
            </a:pPr>
            <a:r>
              <a:t/>
            </a:r>
            <a:endParaRPr/>
          </a:p>
        </p:txBody>
      </p:sp>
      <p:sp>
        <p:nvSpPr>
          <p:cNvPr id="179" name="Google Shape;17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180" name="Google Shape;180;p3"/>
          <p:cNvPicPr preferRelativeResize="0"/>
          <p:nvPr/>
        </p:nvPicPr>
        <p:blipFill rotWithShape="1">
          <a:blip r:embed="rId3">
            <a:alphaModFix/>
          </a:blip>
          <a:srcRect b="0" l="0" r="0" t="0"/>
          <a:stretch/>
        </p:blipFill>
        <p:spPr>
          <a:xfrm>
            <a:off x="5148064" y="1484784"/>
            <a:ext cx="3494534" cy="443254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g5a9b61108c_0_1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User Story: Additional Admin Functions</a:t>
            </a:r>
            <a:endParaRPr/>
          </a:p>
        </p:txBody>
      </p:sp>
      <p:sp>
        <p:nvSpPr>
          <p:cNvPr id="439" name="Google Shape;439;g5a9b61108c_0_19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440" name="Google Shape;440;g5a9b61108c_0_194"/>
          <p:cNvPicPr preferRelativeResize="0"/>
          <p:nvPr/>
        </p:nvPicPr>
        <p:blipFill rotWithShape="1">
          <a:blip r:embed="rId3">
            <a:alphaModFix/>
          </a:blip>
          <a:srcRect b="11099" l="20459" r="26121" t="12930"/>
          <a:stretch/>
        </p:blipFill>
        <p:spPr>
          <a:xfrm>
            <a:off x="4656166" y="4058433"/>
            <a:ext cx="3156193" cy="2524930"/>
          </a:xfrm>
          <a:prstGeom prst="rect">
            <a:avLst/>
          </a:prstGeom>
          <a:noFill/>
          <a:ln>
            <a:noFill/>
          </a:ln>
        </p:spPr>
      </p:pic>
      <p:pic>
        <p:nvPicPr>
          <p:cNvPr id="441" name="Google Shape;441;g5a9b61108c_0_194"/>
          <p:cNvPicPr preferRelativeResize="0"/>
          <p:nvPr/>
        </p:nvPicPr>
        <p:blipFill rotWithShape="1">
          <a:blip r:embed="rId4">
            <a:alphaModFix/>
          </a:blip>
          <a:srcRect b="9443" l="20125" r="24525" t="13217"/>
          <a:stretch/>
        </p:blipFill>
        <p:spPr>
          <a:xfrm>
            <a:off x="1235498" y="4096011"/>
            <a:ext cx="3168354" cy="2490124"/>
          </a:xfrm>
          <a:prstGeom prst="rect">
            <a:avLst/>
          </a:prstGeom>
          <a:noFill/>
          <a:ln>
            <a:noFill/>
          </a:ln>
        </p:spPr>
      </p:pic>
      <p:pic>
        <p:nvPicPr>
          <p:cNvPr id="442" name="Google Shape;442;g5a9b61108c_0_194"/>
          <p:cNvPicPr preferRelativeResize="0"/>
          <p:nvPr/>
        </p:nvPicPr>
        <p:blipFill rotWithShape="1">
          <a:blip r:embed="rId5">
            <a:alphaModFix/>
          </a:blip>
          <a:srcRect b="39267" l="20441" r="23337" t="12574"/>
          <a:stretch/>
        </p:blipFill>
        <p:spPr>
          <a:xfrm>
            <a:off x="2175275" y="1384542"/>
            <a:ext cx="4961784" cy="2390645"/>
          </a:xfrm>
          <a:prstGeom prst="rect">
            <a:avLst/>
          </a:prstGeom>
          <a:noFill/>
          <a:ln>
            <a:noFill/>
          </a:ln>
        </p:spPr>
      </p:pic>
      <p:sp>
        <p:nvSpPr>
          <p:cNvPr id="443" name="Google Shape;443;g5a9b61108c_0_194"/>
          <p:cNvSpPr/>
          <p:nvPr/>
        </p:nvSpPr>
        <p:spPr>
          <a:xfrm>
            <a:off x="3131840" y="1650704"/>
            <a:ext cx="1440300" cy="4320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latin typeface="Calibri"/>
              <a:ea typeface="Calibri"/>
              <a:cs typeface="Calibri"/>
              <a:sym typeface="Calibri"/>
            </a:endParaRPr>
          </a:p>
        </p:txBody>
      </p:sp>
      <p:sp>
        <p:nvSpPr>
          <p:cNvPr id="444" name="Google Shape;444;g5a9b61108c_0_194"/>
          <p:cNvSpPr/>
          <p:nvPr/>
        </p:nvSpPr>
        <p:spPr>
          <a:xfrm>
            <a:off x="2427634" y="4236314"/>
            <a:ext cx="1148700" cy="3198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latin typeface="Calibri"/>
              <a:ea typeface="Calibri"/>
              <a:cs typeface="Calibri"/>
              <a:sym typeface="Calibri"/>
            </a:endParaRPr>
          </a:p>
        </p:txBody>
      </p:sp>
      <p:sp>
        <p:nvSpPr>
          <p:cNvPr id="445" name="Google Shape;445;g5a9b61108c_0_194"/>
          <p:cNvSpPr/>
          <p:nvPr/>
        </p:nvSpPr>
        <p:spPr>
          <a:xfrm>
            <a:off x="5880670" y="4222907"/>
            <a:ext cx="1148700" cy="3198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latin typeface="Calibri"/>
              <a:ea typeface="Calibri"/>
              <a:cs typeface="Calibri"/>
              <a:sym typeface="Calibri"/>
            </a:endParaRPr>
          </a:p>
        </p:txBody>
      </p:sp>
      <p:sp>
        <p:nvSpPr>
          <p:cNvPr id="446" name="Google Shape;446;g5a9b61108c_0_194"/>
          <p:cNvSpPr/>
          <p:nvPr/>
        </p:nvSpPr>
        <p:spPr>
          <a:xfrm>
            <a:off x="3419872" y="1329881"/>
            <a:ext cx="1584300" cy="320700"/>
          </a:xfrm>
          <a:prstGeom prst="ellipse">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g5a9b61108c_0_2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Sprint 3 learnings</a:t>
            </a:r>
            <a:endParaRPr/>
          </a:p>
        </p:txBody>
      </p:sp>
      <p:sp>
        <p:nvSpPr>
          <p:cNvPr id="453" name="Google Shape;453;g5a9b61108c_0_20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
        <p:nvSpPr>
          <p:cNvPr id="454" name="Google Shape;454;g5a9b61108c_0_20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Char char="•"/>
            </a:pPr>
            <a:r>
              <a:rPr lang="en-NZ" sz="2400"/>
              <a:t>Better planning of task timings</a:t>
            </a:r>
            <a:endParaRPr/>
          </a:p>
          <a:p>
            <a:pPr indent="-190500" lvl="0" marL="342900" rtl="0" algn="l">
              <a:spcBef>
                <a:spcPts val="480"/>
              </a:spcBef>
              <a:spcAft>
                <a:spcPts val="0"/>
              </a:spcAft>
              <a:buClr>
                <a:schemeClr val="lt1"/>
              </a:buClr>
              <a:buSzPts val="2400"/>
              <a:buNone/>
            </a:pPr>
            <a:r>
              <a:t/>
            </a:r>
            <a:endParaRPr sz="2400"/>
          </a:p>
          <a:p>
            <a:pPr indent="-342900" lvl="0" marL="342900" rtl="0" algn="l">
              <a:spcBef>
                <a:spcPts val="480"/>
              </a:spcBef>
              <a:spcAft>
                <a:spcPts val="0"/>
              </a:spcAft>
              <a:buClr>
                <a:schemeClr val="lt1"/>
              </a:buClr>
              <a:buSzPts val="2400"/>
              <a:buChar char="•"/>
            </a:pPr>
            <a:r>
              <a:rPr lang="en-NZ" sz="2400"/>
              <a:t>Optimising code – reduce rendering by changing the order of the code.</a:t>
            </a:r>
            <a:endParaRPr/>
          </a:p>
          <a:p>
            <a:pPr indent="-190500" lvl="0" marL="342900" rtl="0" algn="l">
              <a:spcBef>
                <a:spcPts val="480"/>
              </a:spcBef>
              <a:spcAft>
                <a:spcPts val="0"/>
              </a:spcAft>
              <a:buClr>
                <a:schemeClr val="lt1"/>
              </a:buClr>
              <a:buSzPts val="2400"/>
              <a:buNone/>
            </a:pPr>
            <a:r>
              <a:t/>
            </a:r>
            <a:endParaRPr sz="2400"/>
          </a:p>
          <a:p>
            <a:pPr indent="-342900" lvl="0" marL="342900" rtl="0" algn="l">
              <a:spcBef>
                <a:spcPts val="480"/>
              </a:spcBef>
              <a:spcAft>
                <a:spcPts val="0"/>
              </a:spcAft>
              <a:buClr>
                <a:schemeClr val="lt1"/>
              </a:buClr>
              <a:buSzPts val="2400"/>
              <a:buChar char="•"/>
            </a:pPr>
            <a:r>
              <a:rPr lang="en-NZ" sz="2400"/>
              <a:t>Don’t get too hung up on your code, as the product owner might change their requirements, and certain functions will no longer be needed. </a:t>
            </a:r>
            <a:endParaRPr/>
          </a:p>
          <a:p>
            <a:pPr indent="-190500" lvl="0" marL="342900" rtl="0" algn="l">
              <a:spcBef>
                <a:spcPts val="480"/>
              </a:spcBef>
              <a:spcAft>
                <a:spcPts val="0"/>
              </a:spcAft>
              <a:buClr>
                <a:schemeClr val="lt1"/>
              </a:buClr>
              <a:buSzPts val="2400"/>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g5a9b61108c_0_2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Sprint 3 MVP – Foster???</a:t>
            </a:r>
            <a:endParaRPr/>
          </a:p>
        </p:txBody>
      </p:sp>
      <p:sp>
        <p:nvSpPr>
          <p:cNvPr id="460" name="Google Shape;460;g5a9b61108c_0_2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400"/>
              <a:buChar char="•"/>
            </a:pPr>
            <a:r>
              <a:rPr lang="en-NZ" sz="2400"/>
              <a:t>Need to summarise in words what we got done here and as part of final artefact segment??</a:t>
            </a:r>
            <a:endParaRPr/>
          </a:p>
          <a:p>
            <a:pPr indent="-190500" lvl="0" marL="342900" rtl="0" algn="l">
              <a:spcBef>
                <a:spcPts val="480"/>
              </a:spcBef>
              <a:spcAft>
                <a:spcPts val="0"/>
              </a:spcAft>
              <a:buClr>
                <a:schemeClr val="lt1"/>
              </a:buClr>
              <a:buSzPts val="2400"/>
              <a:buNone/>
            </a:pPr>
            <a:r>
              <a:t/>
            </a:r>
            <a:endParaRPr sz="2400"/>
          </a:p>
          <a:p>
            <a:pPr indent="-342900" lvl="0" marL="342900" rtl="0" algn="l">
              <a:spcBef>
                <a:spcPts val="480"/>
              </a:spcBef>
              <a:spcAft>
                <a:spcPts val="0"/>
              </a:spcAft>
              <a:buClr>
                <a:schemeClr val="lt1"/>
              </a:buClr>
              <a:buSzPts val="2400"/>
              <a:buChar char="•"/>
            </a:pPr>
            <a:r>
              <a:rPr lang="en-NZ" sz="2400"/>
              <a:t>No need for screen shots because we will demo product</a:t>
            </a:r>
            <a:endParaRPr/>
          </a:p>
        </p:txBody>
      </p:sp>
      <p:sp>
        <p:nvSpPr>
          <p:cNvPr id="461" name="Google Shape;461;g5a9b61108c_0_2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462" name="Google Shape;462;g5a9b61108c_0_214"/>
          <p:cNvPicPr preferRelativeResize="0"/>
          <p:nvPr/>
        </p:nvPicPr>
        <p:blipFill rotWithShape="1">
          <a:blip r:embed="rId3">
            <a:alphaModFix/>
          </a:blip>
          <a:srcRect b="0" l="0" r="0" t="0"/>
          <a:stretch/>
        </p:blipFill>
        <p:spPr>
          <a:xfrm>
            <a:off x="445724" y="274638"/>
            <a:ext cx="1605016" cy="114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g5a9b61108c_0_2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Prioritised stories not delivered – Foster??</a:t>
            </a:r>
            <a:endParaRPr/>
          </a:p>
        </p:txBody>
      </p:sp>
      <p:sp>
        <p:nvSpPr>
          <p:cNvPr id="468" name="Google Shape;468;g5a9b61108c_0_2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200"/>
              <a:buNone/>
            </a:pPr>
            <a:r>
              <a:rPr lang="en-NZ" sz="2200"/>
              <a:t>As a user I want to </a:t>
            </a:r>
            <a:endParaRPr/>
          </a:p>
          <a:p>
            <a:pPr indent="-342900" lvl="0" marL="342900" rtl="0" algn="l">
              <a:spcBef>
                <a:spcPts val="440"/>
              </a:spcBef>
              <a:spcAft>
                <a:spcPts val="0"/>
              </a:spcAft>
              <a:buClr>
                <a:schemeClr val="lt1"/>
              </a:buClr>
              <a:buSzPts val="2200"/>
              <a:buChar char="•"/>
            </a:pPr>
            <a:r>
              <a:rPr lang="en-NZ" sz="2200"/>
              <a:t>see my place in the queue so that I can use when it becomes available (moved to sprint 2 and then sprint 3 where it was ranked 15)</a:t>
            </a:r>
            <a:endParaRPr/>
          </a:p>
          <a:p>
            <a:pPr indent="-342900" lvl="2" marL="742950" rtl="0" algn="l">
              <a:spcBef>
                <a:spcPts val="440"/>
              </a:spcBef>
              <a:spcAft>
                <a:spcPts val="0"/>
              </a:spcAft>
              <a:buClr>
                <a:srgbClr val="FF0000"/>
              </a:buClr>
              <a:buSzPts val="2200"/>
              <a:buChar char="•"/>
            </a:pPr>
            <a:r>
              <a:rPr lang="en-NZ" sz="2200">
                <a:solidFill>
                  <a:srgbClr val="FF0000"/>
                </a:solidFill>
              </a:rPr>
              <a:t>You do get notification when it comes available and 2 days to collect </a:t>
            </a:r>
            <a:endParaRPr sz="2200"/>
          </a:p>
          <a:p>
            <a:pPr indent="-342900" lvl="0" marL="342900" rtl="0" algn="l">
              <a:spcBef>
                <a:spcPts val="440"/>
              </a:spcBef>
              <a:spcAft>
                <a:spcPts val="0"/>
              </a:spcAft>
              <a:buClr>
                <a:schemeClr val="lt1"/>
              </a:buClr>
              <a:buSzPts val="2200"/>
              <a:buChar char="•"/>
            </a:pPr>
            <a:r>
              <a:rPr lang="en-NZ" sz="2200"/>
              <a:t>Renew (extend a loan for 3 more days)</a:t>
            </a:r>
            <a:endParaRPr/>
          </a:p>
          <a:p>
            <a:pPr indent="-342900" lvl="0" marL="342900" rtl="0" algn="l">
              <a:spcBef>
                <a:spcPts val="440"/>
              </a:spcBef>
              <a:spcAft>
                <a:spcPts val="0"/>
              </a:spcAft>
              <a:buClr>
                <a:schemeClr val="lt1"/>
              </a:buClr>
              <a:buSzPts val="2200"/>
              <a:buChar char="•"/>
            </a:pPr>
            <a:r>
              <a:rPr lang="en-NZ" sz="2200"/>
              <a:t>Logon?</a:t>
            </a:r>
            <a:endParaRPr/>
          </a:p>
          <a:p>
            <a:pPr indent="-146050" lvl="1" marL="742950" rtl="0" algn="l">
              <a:spcBef>
                <a:spcPts val="440"/>
              </a:spcBef>
              <a:spcAft>
                <a:spcPts val="0"/>
              </a:spcAft>
              <a:buClr>
                <a:schemeClr val="lt1"/>
              </a:buClr>
              <a:buSzPts val="2200"/>
              <a:buNone/>
            </a:pPr>
            <a:r>
              <a:t/>
            </a:r>
            <a:endParaRPr sz="2200">
              <a:solidFill>
                <a:srgbClr val="FF0000"/>
              </a:solidFill>
            </a:endParaRPr>
          </a:p>
          <a:p>
            <a:pPr indent="-203200" lvl="0" marL="342900" rtl="0" algn="l">
              <a:spcBef>
                <a:spcPts val="440"/>
              </a:spcBef>
              <a:spcAft>
                <a:spcPts val="0"/>
              </a:spcAft>
              <a:buClr>
                <a:schemeClr val="lt1"/>
              </a:buClr>
              <a:buSzPts val="2200"/>
              <a:buNone/>
            </a:pPr>
            <a:r>
              <a:t/>
            </a:r>
            <a:endParaRPr sz="2200"/>
          </a:p>
        </p:txBody>
      </p:sp>
      <p:sp>
        <p:nvSpPr>
          <p:cNvPr id="469" name="Google Shape;469;g5a9b61108c_0_2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g5a9b61108c_0_2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200"/>
              <a:buFont typeface="Calibri"/>
              <a:buNone/>
            </a:pPr>
            <a:r>
              <a:rPr lang="en-NZ"/>
              <a:t>User stories for Sprint 3 (not done) – Foster?</a:t>
            </a:r>
            <a:endParaRPr/>
          </a:p>
        </p:txBody>
      </p:sp>
      <p:sp>
        <p:nvSpPr>
          <p:cNvPr id="476" name="Google Shape;476;g5a9b61108c_0_2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1"/>
              </a:buClr>
              <a:buSzPts val="3200"/>
              <a:buNone/>
            </a:pPr>
            <a:r>
              <a:rPr lang="en-NZ" sz="2400"/>
              <a:t>As a logged in user I want</a:t>
            </a:r>
            <a:endParaRPr sz="2400"/>
          </a:p>
          <a:p>
            <a:pPr indent="0" lvl="0" marL="0" rtl="0" algn="l">
              <a:lnSpc>
                <a:spcPct val="120000"/>
              </a:lnSpc>
              <a:spcBef>
                <a:spcPts val="640"/>
              </a:spcBef>
              <a:spcAft>
                <a:spcPts val="0"/>
              </a:spcAft>
              <a:buClr>
                <a:schemeClr val="lt1"/>
              </a:buClr>
              <a:buSzPts val="3200"/>
              <a:buNone/>
            </a:pPr>
            <a:r>
              <a:t/>
            </a:r>
            <a:endParaRPr sz="2400"/>
          </a:p>
          <a:p>
            <a:pPr indent="-463550" lvl="0" marL="514350" rtl="0" algn="l">
              <a:lnSpc>
                <a:spcPct val="120000"/>
              </a:lnSpc>
              <a:spcBef>
                <a:spcPts val="640"/>
              </a:spcBef>
              <a:spcAft>
                <a:spcPts val="0"/>
              </a:spcAft>
              <a:buClr>
                <a:schemeClr val="lt1"/>
              </a:buClr>
              <a:buSzPts val="2400"/>
              <a:buFont typeface="Calibri"/>
              <a:buAutoNum type="arabicPeriod"/>
            </a:pPr>
            <a:r>
              <a:rPr lang="en-NZ" sz="2400"/>
              <a:t>page layout to remain when viewing 10 or 100 devices</a:t>
            </a:r>
            <a:endParaRPr sz="2400"/>
          </a:p>
          <a:p>
            <a:pPr indent="-463550" lvl="0" marL="514350" rtl="0" algn="l">
              <a:lnSpc>
                <a:spcPct val="120000"/>
              </a:lnSpc>
              <a:spcBef>
                <a:spcPts val="640"/>
              </a:spcBef>
              <a:spcAft>
                <a:spcPts val="0"/>
              </a:spcAft>
              <a:buClr>
                <a:schemeClr val="lt1"/>
              </a:buClr>
              <a:buSzPts val="2400"/>
              <a:buFont typeface="Calibri"/>
              <a:buAutoNum type="arabicPeriod"/>
            </a:pPr>
            <a:r>
              <a:rPr lang="en-NZ" sz="2400"/>
              <a:t>notification if someone puts a hold on a device I have out</a:t>
            </a:r>
            <a:endParaRPr sz="2400"/>
          </a:p>
        </p:txBody>
      </p:sp>
      <p:sp>
        <p:nvSpPr>
          <p:cNvPr id="477" name="Google Shape;477;g5a9b61108c_0_2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NZ" sz="3200">
                <a:solidFill>
                  <a:schemeClr val="lt1"/>
                </a:solidFill>
              </a:rPr>
              <a:t>No one knows I exist ☹</a:t>
            </a:r>
            <a:endParaRPr sz="3200">
              <a:solidFill>
                <a:schemeClr val="lt1"/>
              </a:solidFill>
            </a:endParaRPr>
          </a:p>
        </p:txBody>
      </p:sp>
      <p:sp>
        <p:nvSpPr>
          <p:cNvPr id="186" name="Google Shape;18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187" name="Google Shape;187;p4"/>
          <p:cNvPicPr preferRelativeResize="0"/>
          <p:nvPr>
            <p:ph idx="1" type="body"/>
          </p:nvPr>
        </p:nvPicPr>
        <p:blipFill rotWithShape="1">
          <a:blip r:embed="rId3">
            <a:alphaModFix/>
          </a:blip>
          <a:srcRect b="0" l="0" r="0" t="0"/>
          <a:stretch/>
        </p:blipFill>
        <p:spPr>
          <a:xfrm>
            <a:off x="1145353" y="1600200"/>
            <a:ext cx="6853294" cy="452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193" name="Google Shape;193;p5"/>
          <p:cNvPicPr preferRelativeResize="0"/>
          <p:nvPr/>
        </p:nvPicPr>
        <p:blipFill rotWithShape="1">
          <a:blip r:embed="rId3">
            <a:alphaModFix/>
          </a:blip>
          <a:srcRect b="0" l="0" r="0" t="0"/>
          <a:stretch/>
        </p:blipFill>
        <p:spPr>
          <a:xfrm>
            <a:off x="1403648" y="1812070"/>
            <a:ext cx="6336704" cy="4574496"/>
          </a:xfrm>
          <a:prstGeom prst="rect">
            <a:avLst/>
          </a:prstGeom>
          <a:noFill/>
          <a:ln>
            <a:noFill/>
          </a:ln>
        </p:spPr>
      </p:pic>
      <p:sp>
        <p:nvSpPr>
          <p:cNvPr id="194" name="Google Shape;194;p5"/>
          <p:cNvSpPr/>
          <p:nvPr/>
        </p:nvSpPr>
        <p:spPr>
          <a:xfrm>
            <a:off x="2438182" y="2884257"/>
            <a:ext cx="116897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NZ" sz="2800" u="none" cap="none" strike="noStrike">
                <a:solidFill>
                  <a:schemeClr val="dk1"/>
                </a:solidFill>
                <a:latin typeface="Calibri"/>
                <a:ea typeface="Calibri"/>
                <a:cs typeface="Calibri"/>
                <a:sym typeface="Calibri"/>
              </a:rPr>
              <a:t>Where</a:t>
            </a:r>
            <a:endParaRPr sz="2800">
              <a:solidFill>
                <a:schemeClr val="dk1"/>
              </a:solidFill>
              <a:latin typeface="Calibri"/>
              <a:ea typeface="Calibri"/>
              <a:cs typeface="Calibri"/>
              <a:sym typeface="Calibri"/>
            </a:endParaRPr>
          </a:p>
        </p:txBody>
      </p:sp>
      <p:sp>
        <p:nvSpPr>
          <p:cNvPr id="195" name="Google Shape;195;p5"/>
          <p:cNvSpPr/>
          <p:nvPr/>
        </p:nvSpPr>
        <p:spPr>
          <a:xfrm>
            <a:off x="5652120" y="5013176"/>
            <a:ext cx="101021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NZ" sz="2800">
                <a:solidFill>
                  <a:schemeClr val="dk1"/>
                </a:solidFill>
                <a:latin typeface="Calibri"/>
                <a:ea typeface="Calibri"/>
                <a:cs typeface="Calibri"/>
                <a:sym typeface="Calibri"/>
              </a:rPr>
              <a:t>Specs</a:t>
            </a:r>
            <a:endParaRPr sz="2800">
              <a:solidFill>
                <a:schemeClr val="dk1"/>
              </a:solidFill>
              <a:latin typeface="Calibri"/>
              <a:ea typeface="Calibri"/>
              <a:cs typeface="Calibri"/>
              <a:sym typeface="Calibri"/>
            </a:endParaRPr>
          </a:p>
        </p:txBody>
      </p:sp>
      <p:sp>
        <p:nvSpPr>
          <p:cNvPr id="196" name="Google Shape;196;p5"/>
          <p:cNvSpPr/>
          <p:nvPr/>
        </p:nvSpPr>
        <p:spPr>
          <a:xfrm>
            <a:off x="5436096" y="2775047"/>
            <a:ext cx="121462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NZ" sz="2800">
                <a:solidFill>
                  <a:schemeClr val="dk1"/>
                </a:solidFill>
                <a:latin typeface="Calibri"/>
                <a:ea typeface="Calibri"/>
                <a:cs typeface="Calibri"/>
                <a:sym typeface="Calibri"/>
              </a:rPr>
              <a:t>Edit</a:t>
            </a:r>
            <a:endParaRPr/>
          </a:p>
          <a:p>
            <a:pPr indent="0" lvl="0" marL="0" marR="0" rtl="0" algn="l">
              <a:spcBef>
                <a:spcPts val="0"/>
              </a:spcBef>
              <a:spcAft>
                <a:spcPts val="0"/>
              </a:spcAft>
              <a:buNone/>
            </a:pPr>
            <a:r>
              <a:rPr lang="en-NZ" sz="2800">
                <a:solidFill>
                  <a:schemeClr val="dk1"/>
                </a:solidFill>
                <a:latin typeface="Calibri"/>
                <a:ea typeface="Calibri"/>
                <a:cs typeface="Calibri"/>
                <a:sym typeface="Calibri"/>
              </a:rPr>
              <a:t>update</a:t>
            </a:r>
            <a:endParaRPr sz="2800">
              <a:solidFill>
                <a:schemeClr val="dk1"/>
              </a:solidFill>
              <a:latin typeface="Calibri"/>
              <a:ea typeface="Calibri"/>
              <a:cs typeface="Calibri"/>
              <a:sym typeface="Calibri"/>
            </a:endParaRPr>
          </a:p>
        </p:txBody>
      </p:sp>
      <p:sp>
        <p:nvSpPr>
          <p:cNvPr id="197" name="Google Shape;197;p5"/>
          <p:cNvSpPr/>
          <p:nvPr/>
        </p:nvSpPr>
        <p:spPr>
          <a:xfrm>
            <a:off x="2493382" y="5013176"/>
            <a:ext cx="8098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NZ" sz="2800">
                <a:solidFill>
                  <a:schemeClr val="dk1"/>
                </a:solidFill>
                <a:latin typeface="Calibri"/>
                <a:ea typeface="Calibri"/>
                <a:cs typeface="Calibri"/>
                <a:sym typeface="Calibri"/>
              </a:rPr>
              <a:t>Ping</a:t>
            </a:r>
            <a:endParaRPr sz="2800">
              <a:solidFill>
                <a:schemeClr val="dk1"/>
              </a:solidFill>
              <a:latin typeface="Calibri"/>
              <a:ea typeface="Calibri"/>
              <a:cs typeface="Calibri"/>
              <a:sym typeface="Calibri"/>
            </a:endParaRPr>
          </a:p>
        </p:txBody>
      </p:sp>
      <p:pic>
        <p:nvPicPr>
          <p:cNvPr id="198" name="Google Shape;198;p5"/>
          <p:cNvPicPr preferRelativeResize="0"/>
          <p:nvPr/>
        </p:nvPicPr>
        <p:blipFill rotWithShape="1">
          <a:blip r:embed="rId4">
            <a:alphaModFix/>
          </a:blip>
          <a:srcRect b="0" l="0" r="0" t="0"/>
          <a:stretch/>
        </p:blipFill>
        <p:spPr>
          <a:xfrm>
            <a:off x="3717993" y="332656"/>
            <a:ext cx="1362075" cy="120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7200"/>
              <a:buNone/>
            </a:pPr>
            <a:r>
              <a:t/>
            </a:r>
            <a:endParaRPr sz="7200">
              <a:solidFill>
                <a:schemeClr val="lt1"/>
              </a:solidFill>
            </a:endParaRPr>
          </a:p>
          <a:p>
            <a:pPr indent="0" lvl="0" marL="0" rtl="0" algn="ctr">
              <a:spcBef>
                <a:spcPts val="1440"/>
              </a:spcBef>
              <a:spcAft>
                <a:spcPts val="0"/>
              </a:spcAft>
              <a:buClr>
                <a:schemeClr val="lt1"/>
              </a:buClr>
              <a:buSzPts val="7200"/>
              <a:buNone/>
            </a:pPr>
            <a:r>
              <a:rPr lang="en-NZ" sz="7200">
                <a:solidFill>
                  <a:schemeClr val="lt1"/>
                </a:solidFill>
              </a:rPr>
              <a:t>Methodology</a:t>
            </a:r>
            <a:endParaRPr sz="7200">
              <a:solidFill>
                <a:schemeClr val="lt1"/>
              </a:solidFill>
            </a:endParaRPr>
          </a:p>
          <a:p>
            <a:pPr indent="-139700" lvl="0" marL="342900" rtl="0" algn="l">
              <a:spcBef>
                <a:spcPts val="640"/>
              </a:spcBef>
              <a:spcAft>
                <a:spcPts val="0"/>
              </a:spcAft>
              <a:buClr>
                <a:schemeClr val="dk1"/>
              </a:buClr>
              <a:buSzPts val="3200"/>
              <a:buNone/>
            </a:pPr>
            <a:r>
              <a:t/>
            </a:r>
            <a:endParaRPr>
              <a:solidFill>
                <a:schemeClr val="lt1"/>
              </a:solidFill>
            </a:endParaRPr>
          </a:p>
        </p:txBody>
      </p:sp>
      <p:sp>
        <p:nvSpPr>
          <p:cNvPr id="204" name="Google Shape;20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211" name="Google Shape;211;p7"/>
          <p:cNvPicPr preferRelativeResize="0"/>
          <p:nvPr>
            <p:ph idx="1" type="body"/>
          </p:nvPr>
        </p:nvPicPr>
        <p:blipFill rotWithShape="1">
          <a:blip r:embed="rId3">
            <a:alphaModFix/>
          </a:blip>
          <a:srcRect b="0" l="0" r="0" t="0"/>
          <a:stretch/>
        </p:blipFill>
        <p:spPr>
          <a:xfrm>
            <a:off x="899592" y="908720"/>
            <a:ext cx="7200799" cy="5184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218" name="Google Shape;218;p8"/>
          <p:cNvPicPr preferRelativeResize="0"/>
          <p:nvPr>
            <p:ph idx="1" type="body"/>
          </p:nvPr>
        </p:nvPicPr>
        <p:blipFill rotWithShape="1">
          <a:blip r:embed="rId3">
            <a:alphaModFix/>
          </a:blip>
          <a:srcRect b="0" l="0" r="0" t="0"/>
          <a:stretch/>
        </p:blipFill>
        <p:spPr>
          <a:xfrm>
            <a:off x="755575" y="849300"/>
            <a:ext cx="7920000" cy="46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pic>
        <p:nvPicPr>
          <p:cNvPr id="225" name="Google Shape;225;p9"/>
          <p:cNvPicPr preferRelativeResize="0"/>
          <p:nvPr>
            <p:ph idx="1" type="body"/>
          </p:nvPr>
        </p:nvPicPr>
        <p:blipFill rotWithShape="1">
          <a:blip r:embed="rId3">
            <a:alphaModFix/>
          </a:blip>
          <a:srcRect b="0" l="0" r="0" t="0"/>
          <a:stretch/>
        </p:blipFill>
        <p:spPr>
          <a:xfrm>
            <a:off x="670992" y="1044352"/>
            <a:ext cx="7920000" cy="468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2019-05-05T01:59:00Z</dcterms:created>
  <dc:creator>Jennifer Small</dc:creator>
</cp:coreProperties>
</file>