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5" r:id="rId9"/>
    <p:sldId id="266" r:id="rId10"/>
    <p:sldId id="268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3C82D2-23A0-4299-87A8-18D865841783}">
          <p14:sldIdLst>
            <p14:sldId id="256"/>
            <p14:sldId id="257"/>
            <p14:sldId id="258"/>
            <p14:sldId id="259"/>
            <p14:sldId id="262"/>
            <p14:sldId id="263"/>
            <p14:sldId id="267"/>
            <p14:sldId id="265"/>
            <p14:sldId id="266"/>
            <p14:sldId id="268"/>
            <p14:sldId id="269"/>
            <p14:sldId id="27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sde.org/Portals/0/Learning%20Services%20Documents/Fact%20Sheets/Social,%20Emotional,%20and%20Charcter%20Development%20Standards.pdf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askaice.org/school-climate/sel/" TargetMode="External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jpeg"/><Relationship Id="rId5" Type="http://schemas.openxmlformats.org/officeDocument/2006/relationships/hyperlink" Target="http://www.isbe.net/ils/social_emotional/standards.htm" TargetMode="External"/><Relationship Id="rId4" Type="http://schemas.openxmlformats.org/officeDocument/2006/relationships/hyperlink" Target="http://www.ct.gov/oec/cwp/view.asp?a=4541&amp;q=53672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sde.org/Default.aspx?tabid=482" TargetMode="External"/><Relationship Id="rId7" Type="http://schemas.openxmlformats.org/officeDocument/2006/relationships/hyperlink" Target="http://wvde.state.wv.us/healthyschools/ElectronicManual4373New.html#SchoolandCommunitySocialSkillsStandard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g"/><Relationship Id="rId5" Type="http://schemas.openxmlformats.org/officeDocument/2006/relationships/hyperlink" Target="http://www.doe.mass.edu/kindergarten/SEL-APL-Standards.pdf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dk12.org/media/anchorage/globalmedia/documents/professionallearningdept/SELStandardsAppend.pdf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687053"/>
            <a:ext cx="8144134" cy="1419726"/>
          </a:xfrm>
        </p:spPr>
        <p:txBody>
          <a:bodyPr/>
          <a:lstStyle/>
          <a:p>
            <a:r>
              <a:rPr lang="en-US" sz="4300" dirty="0" smtClean="0"/>
              <a:t>Crosswalk: Other States Social Emotional Learning Benchmarks</a:t>
            </a:r>
            <a:endParaRPr lang="en-US" sz="4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Presenter: Renee Noby, Research Analyst 2</a:t>
            </a:r>
          </a:p>
          <a:p>
            <a:r>
              <a:rPr lang="en-US" smtClean="0"/>
              <a:t>OSPI Title </a:t>
            </a:r>
            <a:r>
              <a:rPr lang="en-US" dirty="0" smtClean="0"/>
              <a:t>II, Part A and Special Programs</a:t>
            </a:r>
          </a:p>
          <a:p>
            <a:r>
              <a:rPr lang="en-US" dirty="0" smtClean="0"/>
              <a:t>Date: January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7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837855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dirty="0"/>
              <a:t>Kansas</a:t>
            </a:r>
            <a:br>
              <a:rPr lang="en-US" dirty="0"/>
            </a:br>
            <a:r>
              <a:rPr lang="en-US" sz="1400" dirty="0">
                <a:hlinkClick r:id="rId2"/>
              </a:rPr>
              <a:t>http://www.ksde.org/Portals/0/Learning%20Services%20Documents/Fact%20Sheets/Social,%20Emotional,%</a:t>
            </a:r>
            <a:r>
              <a:rPr lang="en-US" sz="1400" dirty="0" smtClean="0">
                <a:hlinkClick r:id="rId2"/>
              </a:rPr>
              <a:t>20and%20Charcter%20Development%20Standards.pdf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3 Standards: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Character development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Core principles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Responsible decision making &amp; effective problem solving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Personal development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Self-awareness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Self-management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Social development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Social awareness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Interpersonal skills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7251" y="3893342"/>
            <a:ext cx="470005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Example of Benchmark: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87550"/>
              </p:ext>
            </p:extLst>
          </p:nvPr>
        </p:nvGraphicFramePr>
        <p:xfrm>
          <a:off x="5592006" y="4374995"/>
          <a:ext cx="470217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02"/>
                <a:gridCol w="2040482"/>
                <a:gridCol w="2226492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Self-Awareness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Understand &amp; analyze thoughts &amp; emotions.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B.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Identify &amp; assess personal qualities &amp; external supports.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7251" y="2245084"/>
            <a:ext cx="4702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Indicators: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Grades K-2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Grades 3-5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Grades 6-8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Grades 9-12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Massachusetts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10 Standards: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3300" dirty="0" smtClean="0"/>
              <a:t>Goal 1: Self-awareness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300" dirty="0" smtClean="0"/>
              <a:t>Recognizing, Identifying &amp; Expressing Emotions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300" dirty="0" smtClean="0"/>
              <a:t>Accurate Self-perception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300" dirty="0" smtClean="0"/>
              <a:t>Self-efficacy (confidence/competence)</a:t>
            </a:r>
          </a:p>
          <a:p>
            <a:pPr marL="0" indent="0">
              <a:buNone/>
            </a:pPr>
            <a:r>
              <a:rPr lang="en-US" sz="3300" dirty="0" smtClean="0"/>
              <a:t>Goal 2: Self-management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3300" dirty="0" smtClean="0"/>
              <a:t>Impulse Control &amp; Stress Management</a:t>
            </a:r>
          </a:p>
          <a:p>
            <a:pPr marL="0" lvl="0" indent="0">
              <a:buNone/>
            </a:pPr>
            <a:r>
              <a:rPr lang="en-US" sz="3300" dirty="0">
                <a:solidFill>
                  <a:prstClr val="white"/>
                </a:solidFill>
              </a:rPr>
              <a:t>Goal 3: Social Awareness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sz="3300" dirty="0">
                <a:solidFill>
                  <a:prstClr val="white"/>
                </a:solidFill>
              </a:rPr>
              <a:t>Empathy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457200" lvl="0" indent="-457200">
              <a:buFont typeface="+mj-lt"/>
              <a:buAutoNum type="arabicPeriod" startAt="5"/>
            </a:pPr>
            <a:r>
              <a:rPr lang="en-US" sz="3400" dirty="0" smtClean="0">
                <a:solidFill>
                  <a:prstClr val="white"/>
                </a:solidFill>
              </a:rPr>
              <a:t>Respect </a:t>
            </a:r>
            <a:r>
              <a:rPr lang="en-US" sz="3400" dirty="0">
                <a:solidFill>
                  <a:prstClr val="white"/>
                </a:solidFill>
              </a:rPr>
              <a:t>for Others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Goal </a:t>
            </a:r>
            <a:r>
              <a:rPr lang="en-US" sz="3400" dirty="0"/>
              <a:t>4: Relationship Skills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3400" dirty="0"/>
              <a:t>Communication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3400" dirty="0"/>
              <a:t>Social Engagement </a:t>
            </a:r>
            <a:r>
              <a:rPr lang="en-US" sz="3400" dirty="0" smtClean="0"/>
              <a:t>&amp; Relationship Building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3400" dirty="0" smtClean="0"/>
              <a:t>Conflict Management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3400" dirty="0" smtClean="0"/>
              <a:t>Seeking Help &amp; Offering Help</a:t>
            </a:r>
          </a:p>
          <a:p>
            <a:pPr marL="0" indent="0">
              <a:buNone/>
            </a:pPr>
            <a:r>
              <a:rPr lang="en-US" sz="3400" dirty="0" smtClean="0"/>
              <a:t>Goal 5: Responsible Decision Making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 smtClean="0"/>
              <a:t>Personal, Social, &amp; Ethical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 smtClean="0"/>
              <a:t>Reflection &amp; Evaluation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1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Massachusetts Cont.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321" y="2336800"/>
            <a:ext cx="35106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Benchmark:</a:t>
            </a:r>
          </a:p>
          <a:p>
            <a:endParaRPr lang="en-US" dirty="0" smtClean="0"/>
          </a:p>
          <a:p>
            <a:r>
              <a:rPr lang="en-US" dirty="0" smtClean="0"/>
              <a:t>Benchmarks attached with Learning Standard 1: “The child will be able to recognize, identify, and express his/her emotions,” within Grade Level.</a:t>
            </a:r>
          </a:p>
          <a:p>
            <a:endParaRPr lang="en-US" dirty="0"/>
          </a:p>
          <a:p>
            <a:r>
              <a:rPr lang="en-US" dirty="0"/>
              <a:t>Student Indicators: Pre-K &amp; K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20062"/>
              </p:ext>
            </p:extLst>
          </p:nvPr>
        </p:nvGraphicFramePr>
        <p:xfrm>
          <a:off x="4889501" y="2085483"/>
          <a:ext cx="553085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By the end of Preschool, a child may…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Recognize and label</a:t>
                      </a:r>
                      <a:r>
                        <a:rPr lang="en-US" sz="1300" baseline="0" dirty="0" smtClean="0"/>
                        <a:t> basic emotions &amp; associate them with words, facial expressions, &amp;/or gestures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Begin to develop a rich vocabulary to emotions/feelings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Express a range of emotions appropriately through</a:t>
                      </a:r>
                      <a:r>
                        <a:rPr lang="en-US" sz="1300" baseline="0" dirty="0" smtClean="0"/>
                        <a:t> gestures, actions, drawing, or language, with modeling &amp; support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Demonstrate</a:t>
                      </a:r>
                      <a:r>
                        <a:rPr lang="en-US" sz="1300" baseline="0" dirty="0" smtClean="0"/>
                        <a:t> beginning understanding of connection between feelings &amp; behaviors (e.g., “If…,then…”)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97561"/>
              </p:ext>
            </p:extLst>
          </p:nvPr>
        </p:nvGraphicFramePr>
        <p:xfrm>
          <a:off x="4889501" y="4290203"/>
          <a:ext cx="5530850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By the end of Kindergarten, a child may…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Label</a:t>
                      </a:r>
                      <a:r>
                        <a:rPr lang="en-US" sz="1300" baseline="0" dirty="0" smtClean="0"/>
                        <a:t> basic emotions &amp; recognize some complex emotions, &amp; associate them with facial expressions, body language, &amp; behaviors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Use richer &amp; more specific vocabulary to the nuances of emotions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Express &amp; share own feelings in a variety of ways</a:t>
                      </a:r>
                      <a:endParaRPr 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With support, describe</a:t>
                      </a:r>
                      <a:r>
                        <a:rPr lang="en-US" sz="1300" baseline="0" dirty="0" smtClean="0"/>
                        <a:t> reasons for own feelings &amp; situations that cause them (stimuli/provocations)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01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 Virginia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3 Standards: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Self-awareness &amp; Self-management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Social awareness &amp; Interpersonal 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Decision-making Skills &amp; Responsible Behaviors </a:t>
            </a:r>
          </a:p>
          <a:p>
            <a:pPr marL="0" indent="0">
              <a:buNone/>
            </a:pPr>
            <a:r>
              <a:rPr lang="en-US" dirty="0" smtClean="0"/>
              <a:t>Student Indicators:</a:t>
            </a:r>
          </a:p>
          <a:p>
            <a:r>
              <a:rPr lang="en-US" dirty="0" smtClean="0"/>
              <a:t>Grades PK-1</a:t>
            </a:r>
          </a:p>
          <a:p>
            <a:r>
              <a:rPr lang="en-US" dirty="0" smtClean="0"/>
              <a:t>Grades 2-4</a:t>
            </a:r>
          </a:p>
          <a:p>
            <a:r>
              <a:rPr lang="en-US" dirty="0" smtClean="0"/>
              <a:t>Grades 5-8</a:t>
            </a:r>
          </a:p>
          <a:p>
            <a:r>
              <a:rPr lang="en-US" dirty="0" smtClean="0"/>
              <a:t>Grades 9-12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7468263"/>
              </p:ext>
            </p:extLst>
          </p:nvPr>
        </p:nvGraphicFramePr>
        <p:xfrm>
          <a:off x="5593594" y="2753895"/>
          <a:ext cx="4700588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082"/>
                <a:gridCol w="36535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Grades </a:t>
                      </a:r>
                    </a:p>
                    <a:p>
                      <a:r>
                        <a:rPr lang="en-US" sz="1600" dirty="0" smtClean="0"/>
                        <a:t>2-4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Self-awareness</a:t>
                      </a:r>
                      <a:r>
                        <a:rPr lang="en-US" sz="1600" baseline="0" dirty="0" smtClean="0"/>
                        <a:t> &amp; self-management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Objective: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Students will: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2-4.1.01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Describe a range of emotions &amp; the situations that cause them.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2-4.1.02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Describe &amp; demonstrate ways to express emotions in a socially acceptable</a:t>
                      </a:r>
                      <a:r>
                        <a:rPr lang="en-US" sz="1400" baseline="0" dirty="0" smtClean="0"/>
                        <a:t> manner.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2-4.1.03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Describe personal skills &amp; interests that one wants to develop.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93595" y="2339183"/>
            <a:ext cx="4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Benchmarks: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4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SEL 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Alaska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51" y="2133600"/>
            <a:ext cx="1948438" cy="195713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smtClean="0"/>
              <a:t>School Climate and Social and Emotional Learning: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://alaskaice.org/school-climate/sel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Connecticut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 smtClean="0"/>
              <a:t>Early Learning and Development Standards: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www.ct.gov/oec/cwp/view.asp?a=4541&amp;q=536726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Illinois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Social Emotional Learning Standards:</a:t>
            </a:r>
          </a:p>
          <a:p>
            <a:pPr lvl="0"/>
            <a:r>
              <a:rPr lang="en-US" dirty="0">
                <a:solidFill>
                  <a:prstClr val="white"/>
                </a:solidFill>
                <a:hlinkClick r:id="rId5"/>
              </a:rPr>
              <a:t>http://www.isbe.net/ils/social_emotional/standards.htm</a:t>
            </a:r>
            <a:endParaRPr lang="en-US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98" y="2336873"/>
            <a:ext cx="1516062" cy="1524000"/>
          </a:xfrm>
          <a:prstGeom prst="rect">
            <a:avLst/>
          </a:prstGeom>
        </p:spPr>
      </p:pic>
      <p:pic>
        <p:nvPicPr>
          <p:cNvPr id="18" name="Picture Placeholder 17"/>
          <p:cNvPicPr>
            <a:picLocks noGrp="1" noChangeAspect="1"/>
          </p:cNvPicPr>
          <p:nvPr>
            <p:ph type="pic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90" y="2336873"/>
            <a:ext cx="1524000" cy="1524000"/>
          </a:xfrm>
        </p:spPr>
      </p:pic>
    </p:spTree>
    <p:extLst>
      <p:ext uri="{BB962C8B-B14F-4D97-AF65-F5344CB8AC3E}">
        <p14:creationId xmlns:p14="http://schemas.microsoft.com/office/powerpoint/2010/main" val="372475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SEL Standards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Kansas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56" y="2101850"/>
            <a:ext cx="2012950" cy="201295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prstClr val="white"/>
                </a:solidFill>
              </a:rPr>
              <a:t>Social</a:t>
            </a:r>
            <a:r>
              <a:rPr lang="en-US" dirty="0">
                <a:solidFill>
                  <a:prstClr val="white"/>
                </a:solidFill>
              </a:rPr>
              <a:t>, Emotional, &amp; Character Development Standards:</a:t>
            </a:r>
          </a:p>
          <a:p>
            <a:pPr lvl="0"/>
            <a:r>
              <a:rPr lang="en-US" dirty="0">
                <a:solidFill>
                  <a:prstClr val="white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prstClr val="white"/>
                </a:solidFill>
                <a:hlinkClick r:id="rId3"/>
              </a:rPr>
              <a:t>www.ksde.org/Default.aspx?tabid=482</a:t>
            </a:r>
            <a:endParaRPr lang="en-US" dirty="0" smtClean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Massachusetts</a:t>
            </a:r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2101850"/>
            <a:ext cx="2012950" cy="201295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 smtClean="0"/>
              <a:t>Standards for Preschool and K Social &amp; Emotional Learning</a:t>
            </a:r>
          </a:p>
          <a:p>
            <a:r>
              <a:rPr lang="en-US" dirty="0" smtClean="0">
                <a:hlinkClick r:id="rId5"/>
              </a:rPr>
              <a:t>http://www.doe.mass.edu/kindergarten/SEL-APL-Standards.pdf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West Virginia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525" y="2101850"/>
            <a:ext cx="2012950" cy="2012950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>
          <a:xfrm>
            <a:off x="7230553" y="4873761"/>
            <a:ext cx="3067563" cy="13460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School &amp; Community Social Skills Standards</a:t>
            </a:r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wvde.state.wv.us/healthyschools/ElectronicManual4373New.html#SchoolandCommunitySocialSkillsStandards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6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&amp; Benchmarks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how other states have structured their SEL Standards and 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dirty="0" smtClean="0"/>
              <a:t>Alaska (Anchorage SD K-12 SEL Standards)</a:t>
            </a:r>
            <a:br>
              <a:rPr lang="en-US" dirty="0" smtClean="0"/>
            </a:br>
            <a:r>
              <a:rPr lang="en-US" sz="1300" dirty="0">
                <a:solidFill>
                  <a:prstClr val="white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ea typeface="+mn-ea"/>
                <a:cs typeface="+mn-cs"/>
                <a:hlinkClick r:id="rId2"/>
              </a:rPr>
              <a:t>http://</a:t>
            </a:r>
            <a:r>
              <a:rPr lang="en-US" sz="1300" dirty="0" smtClean="0">
                <a:solidFill>
                  <a:prstClr val="white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ea typeface="+mn-ea"/>
                <a:cs typeface="+mn-cs"/>
                <a:hlinkClick r:id="rId2"/>
              </a:rPr>
              <a:t>www.asdk12.org/media/anchorage/globalmedia/documents/professionallearningdept/SELStandardsAppend.pdf</a:t>
            </a:r>
            <a:endParaRPr lang="en-US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4 Standards: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Self-awareness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Social Awareness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Social Management</a:t>
            </a:r>
          </a:p>
          <a:p>
            <a:pPr marL="0" indent="0">
              <a:buNone/>
            </a:pPr>
            <a:r>
              <a:rPr lang="en-US" dirty="0" smtClean="0"/>
              <a:t>Student Indicators:</a:t>
            </a:r>
          </a:p>
          <a:p>
            <a:r>
              <a:rPr lang="en-US" dirty="0" smtClean="0"/>
              <a:t>Early elementary (K-3)</a:t>
            </a:r>
          </a:p>
          <a:p>
            <a:r>
              <a:rPr lang="en-US" dirty="0" smtClean="0"/>
              <a:t>Late elementary (4-6)</a:t>
            </a:r>
          </a:p>
          <a:p>
            <a:r>
              <a:rPr lang="en-US" dirty="0" smtClean="0"/>
              <a:t>Middle school (7-8)</a:t>
            </a:r>
          </a:p>
          <a:p>
            <a:r>
              <a:rPr lang="en-US" dirty="0" smtClean="0"/>
              <a:t>Early high school (9-10)</a:t>
            </a:r>
          </a:p>
          <a:p>
            <a:r>
              <a:rPr lang="en-US" dirty="0" smtClean="0"/>
              <a:t>Late high school (11-12)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 of Benchmarks: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30247"/>
              </p:ext>
            </p:extLst>
          </p:nvPr>
        </p:nvGraphicFramePr>
        <p:xfrm>
          <a:off x="5594123" y="2781076"/>
          <a:ext cx="409024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35"/>
                <a:gridCol w="360440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Self-awareness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 demonstrates awareness of his/her emotions.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 demonstrates awareness of his/her personal traits.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 demonstrates awareness of his/her external supports.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1D.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 has a sense of personal responsibility.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3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/>
            </a:gs>
            <a:gs pos="7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5 Standards: </a:t>
            </a:r>
          </a:p>
          <a:p>
            <a:pPr marL="0" indent="0">
              <a:buNone/>
            </a:pPr>
            <a:r>
              <a:rPr lang="en-US" i="1" dirty="0" smtClean="0"/>
              <a:t>Early learning experiences will support children to…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evelop healthy attachments &amp; relationships with primary caregivers.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 self-regulation.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Develop, express, recognize &amp; respond to emotions.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 self-awareness, self-concept &amp; competence.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 social relationships.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Student Indicators:</a:t>
            </a:r>
          </a:p>
          <a:p>
            <a:r>
              <a:rPr lang="en-US" dirty="0"/>
              <a:t>0-6 </a:t>
            </a:r>
            <a:r>
              <a:rPr lang="en-US" dirty="0" smtClean="0"/>
              <a:t>months</a:t>
            </a:r>
          </a:p>
          <a:p>
            <a:r>
              <a:rPr lang="en-US" dirty="0" smtClean="0"/>
              <a:t>6-12 months</a:t>
            </a:r>
          </a:p>
          <a:p>
            <a:r>
              <a:rPr lang="en-US" dirty="0" smtClean="0"/>
              <a:t>12-18 months</a:t>
            </a:r>
          </a:p>
          <a:p>
            <a:r>
              <a:rPr lang="en-US" dirty="0" smtClean="0"/>
              <a:t>18-24 months</a:t>
            </a:r>
          </a:p>
          <a:p>
            <a:r>
              <a:rPr lang="en-US" dirty="0" smtClean="0"/>
              <a:t>24-36 months</a:t>
            </a:r>
          </a:p>
          <a:p>
            <a:r>
              <a:rPr lang="en-US" dirty="0" smtClean="0"/>
              <a:t>3-4 years</a:t>
            </a:r>
          </a:p>
          <a:p>
            <a:r>
              <a:rPr lang="en-US" dirty="0" smtClean="0"/>
              <a:t>4-5 </a:t>
            </a:r>
            <a:r>
              <a:rPr lang="en-US" dirty="0"/>
              <a:t>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9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Connecticut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71" y="2136848"/>
            <a:ext cx="3605929" cy="359931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Example of Benchmark:</a:t>
            </a:r>
          </a:p>
          <a:p>
            <a:pPr marL="0" indent="0">
              <a:buNone/>
            </a:pPr>
            <a:r>
              <a:rPr lang="en-US" sz="1800" dirty="0" smtClean="0"/>
              <a:t>Benchmarks </a:t>
            </a:r>
            <a:r>
              <a:rPr lang="en-US" sz="1800" dirty="0"/>
              <a:t>Associated with Learning Standard “Develop self-awareness, self-concept &amp; </a:t>
            </a:r>
            <a:r>
              <a:rPr lang="en-US" sz="1800" dirty="0" smtClean="0"/>
              <a:t>competence,” </a:t>
            </a:r>
            <a:r>
              <a:rPr lang="en-US" sz="1800" dirty="0"/>
              <a:t>within </a:t>
            </a:r>
            <a:r>
              <a:rPr lang="en-US" sz="1800" dirty="0" smtClean="0"/>
              <a:t>Age </a:t>
            </a:r>
            <a:r>
              <a:rPr lang="en-US" sz="1800" dirty="0"/>
              <a:t>Level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09790"/>
              </p:ext>
            </p:extLst>
          </p:nvPr>
        </p:nvGraphicFramePr>
        <p:xfrm>
          <a:off x="3962400" y="2136848"/>
          <a:ext cx="763905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25"/>
                <a:gridCol w="2924175"/>
                <a:gridCol w="344805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Sense of Self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0-6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React when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hearing their own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name through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movement or</a:t>
                      </a:r>
                    </a:p>
                    <a:p>
                      <a:r>
                        <a:rPr lang="en-US" sz="1400" dirty="0" smtClean="0"/>
                        <a:t>expressions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Begin to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realize their hands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and feet belong to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them and explore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them as well as face,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eyes and mouth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6-12 Months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Consistently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respond to their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name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Show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awareness of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body parts of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self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and others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12-18 Months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Demonstrates self-awareness</a:t>
                      </a:r>
                    </a:p>
                    <a:p>
                      <a:r>
                        <a:rPr lang="en-US" sz="1400" dirty="0" smtClean="0"/>
                        <a:t>through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response to name</a:t>
                      </a:r>
                    </a:p>
                    <a:p>
                      <a:r>
                        <a:rPr lang="en-US" sz="1400" dirty="0" smtClean="0"/>
                        <a:t>and use of “me” and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“mine”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Recognize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self in mirror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18-24 Months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Identify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own family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members by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relationship and/or</a:t>
                      </a:r>
                      <a:r>
                        <a:rPr lang="en-US" sz="1400" baseline="0" dirty="0" smtClean="0"/>
                        <a:t> n</a:t>
                      </a:r>
                      <a:r>
                        <a:rPr lang="en-US" sz="1400" dirty="0" smtClean="0"/>
                        <a:t>ame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24-36 Months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Identify self,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family members,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teacher and some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peers by name 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3-4 Years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Refer to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themselves by first and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last name and identify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some characteristics (e.g.,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gender, hair color, etc.) and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skills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4-5</a:t>
                      </a:r>
                      <a:r>
                        <a:rPr lang="en-US" sz="1400" baseline="0" dirty="0" smtClean="0"/>
                        <a:t> Years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Identify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themselves as an individual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and a part of a group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by sharing individual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characteristics and roles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within the group (e.g., name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family members and roles,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name team members or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classmates)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4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Illinois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Goal 1: Develop self-awareness and self-management skills to achieve school and life success.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and manage one’s emotions &amp; behavior.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Recognize personal qualities &amp; external supports.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Demonstrate skills related to achieving personal &amp; academic goals.</a:t>
            </a:r>
          </a:p>
          <a:p>
            <a:pPr marL="0" indent="0">
              <a:buNone/>
            </a:pPr>
            <a:r>
              <a:rPr lang="en-US" dirty="0"/>
              <a:t>Goal 2: Use social-awareness and interpersonal skills to establish and maintain positive relationships.</a:t>
            </a: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Recognize the feelings &amp; perspectives of others.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Recognize individual &amp; group similarities &amp; differences.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100" dirty="0">
                <a:solidFill>
                  <a:prstClr val="white"/>
                </a:solidFill>
              </a:rPr>
              <a:t>Use communication &amp; social skills to interact effectively with others.</a:t>
            </a:r>
          </a:p>
          <a:p>
            <a:pPr marL="457200" lvl="0" indent="-457200">
              <a:buFont typeface="+mj-lt"/>
              <a:buAutoNum type="arabicPeriod" startAt="4"/>
            </a:pPr>
            <a:r>
              <a:rPr lang="en-US" sz="2100" dirty="0">
                <a:solidFill>
                  <a:prstClr val="white"/>
                </a:solidFill>
              </a:rPr>
              <a:t>Demonstrate an ability to prevent, manage, and resolve personal conflicts in constructive ways</a:t>
            </a:r>
            <a:r>
              <a:rPr lang="en-US" sz="2100" dirty="0" smtClean="0">
                <a:solidFill>
                  <a:prstClr val="white"/>
                </a:solidFill>
              </a:rPr>
              <a:t>.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Goal </a:t>
            </a:r>
            <a:r>
              <a:rPr lang="en-US" sz="2100" dirty="0"/>
              <a:t>3</a:t>
            </a:r>
            <a:r>
              <a:rPr lang="en-US" sz="2100" dirty="0" smtClean="0"/>
              <a:t>: Demonstrate </a:t>
            </a:r>
            <a:r>
              <a:rPr lang="en-US" sz="2100" dirty="0"/>
              <a:t>decision-making skills and responsible behaviors in personal, school, and community contexts.</a:t>
            </a:r>
            <a:endParaRPr lang="en-US" sz="2100" dirty="0" smtClean="0"/>
          </a:p>
          <a:p>
            <a:pPr marL="457200" lvl="0" indent="-457200">
              <a:buFont typeface="+mj-lt"/>
              <a:buAutoNum type="arabicPeriod" startAt="8"/>
            </a:pPr>
            <a:r>
              <a:rPr lang="en-US" sz="2100" dirty="0">
                <a:solidFill>
                  <a:prstClr val="white"/>
                </a:solidFill>
              </a:rPr>
              <a:t>Consider ethical, safety, and societal factors in making decisions.</a:t>
            </a:r>
          </a:p>
          <a:p>
            <a:pPr marL="457200" lvl="0" indent="-457200">
              <a:buFont typeface="+mj-lt"/>
              <a:buAutoNum type="arabicPeriod" startAt="8"/>
            </a:pPr>
            <a:r>
              <a:rPr lang="en-US" sz="2100" dirty="0">
                <a:solidFill>
                  <a:prstClr val="white"/>
                </a:solidFill>
              </a:rPr>
              <a:t>Apply decision-making skills to deal responsibly with daily academic &amp; social situations.</a:t>
            </a:r>
          </a:p>
          <a:p>
            <a:pPr marL="457200" lvl="0" indent="-457200">
              <a:buFont typeface="+mj-lt"/>
              <a:buAutoNum type="arabicPeriod" startAt="8"/>
            </a:pPr>
            <a:r>
              <a:rPr lang="en-US" sz="2100" dirty="0">
                <a:solidFill>
                  <a:prstClr val="white"/>
                </a:solidFill>
              </a:rPr>
              <a:t>Contribute to the well-being of one’s school &amp; community</a:t>
            </a:r>
            <a:r>
              <a:rPr lang="en-US" sz="2100" dirty="0" smtClean="0">
                <a:solidFill>
                  <a:prstClr val="white"/>
                </a:solidFill>
              </a:rPr>
              <a:t>.</a:t>
            </a:r>
            <a:endParaRPr lang="en-US" sz="21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09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Illinois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76450"/>
            <a:ext cx="4234579" cy="38597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100" dirty="0" smtClean="0"/>
              <a:t>Example of Benchmark:</a:t>
            </a:r>
          </a:p>
          <a:p>
            <a:pPr marL="0" indent="0">
              <a:buNone/>
            </a:pPr>
            <a:r>
              <a:rPr lang="en-US" sz="2100" dirty="0" smtClean="0"/>
              <a:t>Benchmarks </a:t>
            </a:r>
            <a:r>
              <a:rPr lang="en-US" sz="2100" dirty="0"/>
              <a:t>Associated </a:t>
            </a:r>
            <a:r>
              <a:rPr lang="en-US" sz="2100" dirty="0" smtClean="0"/>
              <a:t>with Learning </a:t>
            </a:r>
            <a:r>
              <a:rPr lang="en-US" sz="2100" dirty="0"/>
              <a:t>Standard 1A: “Identify &amp; Manage One’s Emotions &amp; Behavior,” within Grade </a:t>
            </a:r>
            <a:r>
              <a:rPr lang="en-US" sz="2100" dirty="0" smtClean="0"/>
              <a:t>Level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Student Indicators:</a:t>
            </a:r>
          </a:p>
          <a:p>
            <a:r>
              <a:rPr lang="en-US" sz="2100" dirty="0" smtClean="0"/>
              <a:t>Early elementary</a:t>
            </a:r>
          </a:p>
          <a:p>
            <a:r>
              <a:rPr lang="en-US" sz="2100" dirty="0" smtClean="0"/>
              <a:t>Late elementary</a:t>
            </a:r>
          </a:p>
          <a:p>
            <a:r>
              <a:rPr lang="en-US" sz="2100" dirty="0" smtClean="0"/>
              <a:t>Middle school</a:t>
            </a:r>
          </a:p>
          <a:p>
            <a:r>
              <a:rPr lang="en-US" sz="2100" dirty="0" smtClean="0"/>
              <a:t>Early high school</a:t>
            </a:r>
          </a:p>
          <a:p>
            <a:r>
              <a:rPr lang="en-US" sz="2100" dirty="0" smtClean="0"/>
              <a:t>Late high school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307" y="2389210"/>
            <a:ext cx="5029200" cy="35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14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1847</TotalTime>
  <Words>1051</Words>
  <Application>Microsoft Office PowerPoint</Application>
  <PresentationFormat>Widescreen</PresentationFormat>
  <Paragraphs>198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Crosswalk: Other States Social Emotional Learning Benchmarks</vt:lpstr>
      <vt:lpstr>Links to SEL Standards</vt:lpstr>
      <vt:lpstr>Links to SEL Standards</vt:lpstr>
      <vt:lpstr>Standards &amp; Benchmarks</vt:lpstr>
      <vt:lpstr>Alaska (Anchorage SD K-12 SEL Standards) http://www.asdk12.org/media/anchorage/globalmedia/documents/professionallearningdept/SELStandardsAppend.pdf</vt:lpstr>
      <vt:lpstr>Connecticut</vt:lpstr>
      <vt:lpstr>Connecticut Cont.</vt:lpstr>
      <vt:lpstr>Illinois</vt:lpstr>
      <vt:lpstr>Illinois Cont.</vt:lpstr>
      <vt:lpstr>Kansas http://www.ksde.org/Portals/0/Learning%20Services%20Documents/Fact%20Sheets/Social,%20Emotional,%20and%20Charcter%20Development%20Standards.pdf </vt:lpstr>
      <vt:lpstr>Massachusetts</vt:lpstr>
      <vt:lpstr>Massachusetts Cont. </vt:lpstr>
      <vt:lpstr>West Virginia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Crosswalk: Other States Social Emotional Learning Benchmarks</dc:title>
  <dc:creator>Renee Noby</dc:creator>
  <cp:lastModifiedBy>Renee Noby</cp:lastModifiedBy>
  <cp:revision>35</cp:revision>
  <dcterms:created xsi:type="dcterms:W3CDTF">2016-01-12T16:59:09Z</dcterms:created>
  <dcterms:modified xsi:type="dcterms:W3CDTF">2016-01-14T16:53:48Z</dcterms:modified>
</cp:coreProperties>
</file>