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0"/>
  </p:notesMasterIdLst>
  <p:sldIdLst>
    <p:sldId id="268" r:id="rId2"/>
    <p:sldId id="290" r:id="rId3"/>
    <p:sldId id="286" r:id="rId4"/>
    <p:sldId id="256" r:id="rId5"/>
    <p:sldId id="287" r:id="rId6"/>
    <p:sldId id="257" r:id="rId7"/>
    <p:sldId id="265" r:id="rId8"/>
    <p:sldId id="263" r:id="rId9"/>
    <p:sldId id="260" r:id="rId10"/>
    <p:sldId id="288" r:id="rId11"/>
    <p:sldId id="258" r:id="rId12"/>
    <p:sldId id="278" r:id="rId13"/>
    <p:sldId id="262" r:id="rId14"/>
    <p:sldId id="261" r:id="rId15"/>
    <p:sldId id="259" r:id="rId16"/>
    <p:sldId id="272" r:id="rId17"/>
    <p:sldId id="281" r:id="rId18"/>
    <p:sldId id="280" r:id="rId19"/>
    <p:sldId id="274" r:id="rId20"/>
    <p:sldId id="289" r:id="rId21"/>
    <p:sldId id="267" r:id="rId22"/>
    <p:sldId id="266" r:id="rId23"/>
    <p:sldId id="292" r:id="rId24"/>
    <p:sldId id="271" r:id="rId25"/>
    <p:sldId id="270" r:id="rId26"/>
    <p:sldId id="282" r:id="rId27"/>
    <p:sldId id="291"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58877" autoAdjust="0"/>
  </p:normalViewPr>
  <p:slideViewPr>
    <p:cSldViewPr snapToGrid="0">
      <p:cViewPr varScale="1">
        <p:scale>
          <a:sx n="43" d="100"/>
          <a:sy n="43" d="100"/>
        </p:scale>
        <p:origin x="2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ADF18-00A8-4A3B-9285-2E5A5AC5559C}" type="datetimeFigureOut">
              <a:rPr lang="en-US" smtClean="0"/>
              <a:t>12/16/2015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7512F-7052-4DF4-ABBB-AF4F90311C79}" type="slidenum">
              <a:rPr lang="en-US" smtClean="0"/>
              <a:t>‹#›</a:t>
            </a:fld>
            <a:endParaRPr lang="en-US"/>
          </a:p>
        </p:txBody>
      </p:sp>
    </p:spTree>
    <p:extLst>
      <p:ext uri="{BB962C8B-B14F-4D97-AF65-F5344CB8AC3E}">
        <p14:creationId xmlns:p14="http://schemas.microsoft.com/office/powerpoint/2010/main" val="401997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thehawnfoundation.org/mindu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Washington: Bellevue SD, Seattle PS, the Bush School</a:t>
            </a:r>
          </a:p>
        </p:txBody>
      </p:sp>
      <p:sp>
        <p:nvSpPr>
          <p:cNvPr id="4" name="Slide Number Placeholder 3"/>
          <p:cNvSpPr>
            <a:spLocks noGrp="1"/>
          </p:cNvSpPr>
          <p:nvPr>
            <p:ph type="sldNum" sz="quarter" idx="10"/>
          </p:nvPr>
        </p:nvSpPr>
        <p:spPr/>
        <p:txBody>
          <a:bodyPr/>
          <a:lstStyle/>
          <a:p>
            <a:fld id="{A3B7512F-7052-4DF4-ABBB-AF4F90311C79}" type="slidenum">
              <a:rPr lang="en-US" smtClean="0"/>
              <a:t>4</a:t>
            </a:fld>
            <a:endParaRPr lang="en-US"/>
          </a:p>
        </p:txBody>
      </p:sp>
    </p:spTree>
    <p:extLst>
      <p:ext uri="{BB962C8B-B14F-4D97-AF65-F5344CB8AC3E}">
        <p14:creationId xmlns:p14="http://schemas.microsoft.com/office/powerpoint/2010/main" val="254655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dirty="0" smtClean="0"/>
              <a:t>Other example brought up by Bellevue</a:t>
            </a:r>
            <a:r>
              <a:rPr lang="en-US" baseline="0" dirty="0" smtClean="0"/>
              <a:t> today but wasn’t brought up by members – in case they ask.</a:t>
            </a:r>
          </a:p>
          <a:p>
            <a:pPr lvl="0" algn="l"/>
            <a:r>
              <a:rPr lang="en-US" sz="1600" b="1" dirty="0" err="1" smtClean="0">
                <a:solidFill>
                  <a:prstClr val="black"/>
                </a:solidFill>
              </a:rPr>
              <a:t>MindUP</a:t>
            </a:r>
            <a:r>
              <a:rPr lang="en-US" sz="1600" b="1" dirty="0" smtClean="0">
                <a:solidFill>
                  <a:prstClr val="black"/>
                </a:solidFill>
              </a:rPr>
              <a:t>:</a:t>
            </a:r>
            <a:r>
              <a:rPr lang="en-US" sz="1600" b="1" baseline="0" dirty="0" smtClean="0">
                <a:solidFill>
                  <a:prstClr val="black"/>
                </a:solidFill>
              </a:rPr>
              <a:t> </a:t>
            </a:r>
            <a:r>
              <a:rPr lang="en-US" sz="1200" b="1" dirty="0" smtClean="0">
                <a:solidFill>
                  <a:prstClr val="black"/>
                </a:solidFill>
                <a:hlinkClick r:id="rId3"/>
              </a:rPr>
              <a:t>http://thehawnfoundation.org/mindup</a:t>
            </a:r>
            <a:endParaRPr lang="en-US" baseline="0" dirty="0" smtClean="0"/>
          </a:p>
          <a:p>
            <a:pPr marL="285750" indent="-285750">
              <a:buFont typeface="Arial" panose="020B0604020202020204" pitchFamily="34" charset="0"/>
              <a:buChar char="•"/>
            </a:pPr>
            <a:r>
              <a:rPr lang="en-US" dirty="0" smtClean="0"/>
              <a:t>Research-based training program for educators and children. </a:t>
            </a:r>
          </a:p>
          <a:p>
            <a:pPr marL="285750" indent="-285750">
              <a:buFont typeface="Arial" panose="020B0604020202020204" pitchFamily="34" charset="0"/>
              <a:buChar char="•"/>
            </a:pPr>
            <a:r>
              <a:rPr lang="en-US" dirty="0" smtClean="0"/>
              <a:t>Composed of 15 lessons based in neuroscience. </a:t>
            </a:r>
          </a:p>
          <a:p>
            <a:pPr marL="285750" indent="-285750">
              <a:buFont typeface="Arial" panose="020B0604020202020204" pitchFamily="34" charset="0"/>
              <a:buChar char="•"/>
            </a:pPr>
            <a:r>
              <a:rPr lang="en-US" dirty="0" smtClean="0"/>
              <a:t>Students learn to self-regulate behavior and mindfully engage in focused concentration required for academic success.</a:t>
            </a:r>
          </a:p>
          <a:p>
            <a:pPr marL="285750" indent="-285750">
              <a:buFont typeface="Arial" panose="020B0604020202020204" pitchFamily="34" charset="0"/>
              <a:buChar char="•"/>
            </a:pPr>
            <a:r>
              <a:rPr lang="en-US" dirty="0" smtClean="0"/>
              <a:t>Aligns with all state standards including Common Core and support improved academic performance while enhancing perspective taking, empathy and kindness as well as fostering complex problem solving skills.</a:t>
            </a:r>
          </a:p>
          <a:p>
            <a:pPr marL="285750" indent="-285750">
              <a:buFont typeface="Arial" panose="020B0604020202020204" pitchFamily="34" charset="0"/>
              <a:buChar char="•"/>
            </a:pPr>
            <a:r>
              <a:rPr lang="en-US" dirty="0" smtClean="0"/>
              <a:t>Rigorously researched and accredited by CASEL</a:t>
            </a:r>
          </a:p>
          <a:p>
            <a:endParaRPr lang="en-US" dirty="0"/>
          </a:p>
        </p:txBody>
      </p:sp>
      <p:sp>
        <p:nvSpPr>
          <p:cNvPr id="4" name="Slide Number Placeholder 3"/>
          <p:cNvSpPr>
            <a:spLocks noGrp="1"/>
          </p:cNvSpPr>
          <p:nvPr>
            <p:ph type="sldNum" sz="quarter" idx="10"/>
          </p:nvPr>
        </p:nvSpPr>
        <p:spPr/>
        <p:txBody>
          <a:bodyPr/>
          <a:lstStyle/>
          <a:p>
            <a:fld id="{A3B7512F-7052-4DF4-ABBB-AF4F90311C79}" type="slidenum">
              <a:rPr lang="en-US" smtClean="0"/>
              <a:t>6</a:t>
            </a:fld>
            <a:endParaRPr lang="en-US"/>
          </a:p>
        </p:txBody>
      </p:sp>
    </p:spTree>
    <p:extLst>
      <p:ext uri="{BB962C8B-B14F-4D97-AF65-F5344CB8AC3E}">
        <p14:creationId xmlns:p14="http://schemas.microsoft.com/office/powerpoint/2010/main" val="3356733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B7512F-7052-4DF4-ABBB-AF4F90311C79}" type="slidenum">
              <a:rPr lang="en-US" smtClean="0"/>
              <a:t>7</a:t>
            </a:fld>
            <a:endParaRPr lang="en-US"/>
          </a:p>
        </p:txBody>
      </p:sp>
    </p:spTree>
    <p:extLst>
      <p:ext uri="{BB962C8B-B14F-4D97-AF65-F5344CB8AC3E}">
        <p14:creationId xmlns:p14="http://schemas.microsoft.com/office/powerpoint/2010/main" val="208217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B7512F-7052-4DF4-ABBB-AF4F90311C79}" type="slidenum">
              <a:rPr lang="en-US" smtClean="0"/>
              <a:t>11</a:t>
            </a:fld>
            <a:endParaRPr lang="en-US"/>
          </a:p>
        </p:txBody>
      </p:sp>
    </p:spTree>
    <p:extLst>
      <p:ext uri="{BB962C8B-B14F-4D97-AF65-F5344CB8AC3E}">
        <p14:creationId xmlns:p14="http://schemas.microsoft.com/office/powerpoint/2010/main" val="12305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583061C-38A8-4D51-978A-AED0BA8B49A2}" type="datetimeFigureOut">
              <a:rPr lang="en-US" smtClean="0"/>
              <a:t>12/16/2015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B51FF21-753A-46C8-90FC-DF93EDC2E2D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71216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83061C-38A8-4D51-978A-AED0BA8B49A2}"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FF21-753A-46C8-90FC-DF93EDC2E2DE}" type="slidenum">
              <a:rPr lang="en-US" smtClean="0"/>
              <a:t>‹#›</a:t>
            </a:fld>
            <a:endParaRPr lang="en-US"/>
          </a:p>
        </p:txBody>
      </p:sp>
    </p:spTree>
    <p:extLst>
      <p:ext uri="{BB962C8B-B14F-4D97-AF65-F5344CB8AC3E}">
        <p14:creationId xmlns:p14="http://schemas.microsoft.com/office/powerpoint/2010/main" val="356280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83061C-38A8-4D51-978A-AED0BA8B49A2}"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FF21-753A-46C8-90FC-DF93EDC2E2DE}" type="slidenum">
              <a:rPr lang="en-US" smtClean="0"/>
              <a:t>‹#›</a:t>
            </a:fld>
            <a:endParaRPr lang="en-US"/>
          </a:p>
        </p:txBody>
      </p:sp>
    </p:spTree>
    <p:extLst>
      <p:ext uri="{BB962C8B-B14F-4D97-AF65-F5344CB8AC3E}">
        <p14:creationId xmlns:p14="http://schemas.microsoft.com/office/powerpoint/2010/main" val="2062466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83061C-38A8-4D51-978A-AED0BA8B49A2}"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FF21-753A-46C8-90FC-DF93EDC2E2DE}" type="slidenum">
              <a:rPr lang="en-US" smtClean="0"/>
              <a:t>‹#›</a:t>
            </a:fld>
            <a:endParaRPr lang="en-US"/>
          </a:p>
        </p:txBody>
      </p:sp>
    </p:spTree>
    <p:extLst>
      <p:ext uri="{BB962C8B-B14F-4D97-AF65-F5344CB8AC3E}">
        <p14:creationId xmlns:p14="http://schemas.microsoft.com/office/powerpoint/2010/main" val="8370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583061C-38A8-4D51-978A-AED0BA8B49A2}" type="datetimeFigureOut">
              <a:rPr lang="en-US" smtClean="0"/>
              <a:t>12/16/2015</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B51FF21-753A-46C8-90FC-DF93EDC2E2D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52828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83061C-38A8-4D51-978A-AED0BA8B49A2}"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1FF21-753A-46C8-90FC-DF93EDC2E2DE}" type="slidenum">
              <a:rPr lang="en-US" smtClean="0"/>
              <a:t>‹#›</a:t>
            </a:fld>
            <a:endParaRPr lang="en-US"/>
          </a:p>
        </p:txBody>
      </p:sp>
    </p:spTree>
    <p:extLst>
      <p:ext uri="{BB962C8B-B14F-4D97-AF65-F5344CB8AC3E}">
        <p14:creationId xmlns:p14="http://schemas.microsoft.com/office/powerpoint/2010/main" val="376337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83061C-38A8-4D51-978A-AED0BA8B49A2}" type="datetimeFigureOut">
              <a:rPr lang="en-US" smtClean="0"/>
              <a:t>12/16/2015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1FF21-753A-46C8-90FC-DF93EDC2E2DE}" type="slidenum">
              <a:rPr lang="en-US" smtClean="0"/>
              <a:t>‹#›</a:t>
            </a:fld>
            <a:endParaRPr lang="en-US"/>
          </a:p>
        </p:txBody>
      </p:sp>
    </p:spTree>
    <p:extLst>
      <p:ext uri="{BB962C8B-B14F-4D97-AF65-F5344CB8AC3E}">
        <p14:creationId xmlns:p14="http://schemas.microsoft.com/office/powerpoint/2010/main" val="258459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83061C-38A8-4D51-978A-AED0BA8B49A2}" type="datetimeFigureOut">
              <a:rPr lang="en-US" smtClean="0"/>
              <a:t>12/16/2015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1FF21-753A-46C8-90FC-DF93EDC2E2DE}" type="slidenum">
              <a:rPr lang="en-US" smtClean="0"/>
              <a:t>‹#›</a:t>
            </a:fld>
            <a:endParaRPr lang="en-US"/>
          </a:p>
        </p:txBody>
      </p:sp>
    </p:spTree>
    <p:extLst>
      <p:ext uri="{BB962C8B-B14F-4D97-AF65-F5344CB8AC3E}">
        <p14:creationId xmlns:p14="http://schemas.microsoft.com/office/powerpoint/2010/main" val="422020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3061C-38A8-4D51-978A-AED0BA8B49A2}" type="datetimeFigureOut">
              <a:rPr lang="en-US" smtClean="0"/>
              <a:t>12/16/2015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1FF21-753A-46C8-90FC-DF93EDC2E2DE}" type="slidenum">
              <a:rPr lang="en-US" smtClean="0"/>
              <a:t>‹#›</a:t>
            </a:fld>
            <a:endParaRPr lang="en-US"/>
          </a:p>
        </p:txBody>
      </p:sp>
    </p:spTree>
    <p:extLst>
      <p:ext uri="{BB962C8B-B14F-4D97-AF65-F5344CB8AC3E}">
        <p14:creationId xmlns:p14="http://schemas.microsoft.com/office/powerpoint/2010/main" val="281592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583061C-38A8-4D51-978A-AED0BA8B49A2}" type="datetimeFigureOut">
              <a:rPr lang="en-US" smtClean="0"/>
              <a:t>12/16/2015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B51FF21-753A-46C8-90FC-DF93EDC2E2D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008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583061C-38A8-4D51-978A-AED0BA8B49A2}" type="datetimeFigureOut">
              <a:rPr lang="en-US" smtClean="0"/>
              <a:t>12/16/2015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B51FF21-753A-46C8-90FC-DF93EDC2E2D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388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583061C-38A8-4D51-978A-AED0BA8B49A2}" type="datetimeFigureOut">
              <a:rPr lang="en-US" smtClean="0"/>
              <a:t>12/16/2015</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B51FF21-753A-46C8-90FC-DF93EDC2E2D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08897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tolerance.or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tmp"/></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www.thinkkids.org/learn/our-collaborative-problem-solving-approach/"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s://www.pbis.org/"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hyperlink" Target="https://www.casbo.org/content/cbo-training-progra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hyperlink" Target="http://www.doleta.gov/wioa/"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hyperlink" Target="http://www.socialthinking.co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hyperlink" Target="http://rfl.embermedia.co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hyperlink" Target="http://depts.washington.edu/uw3dl/"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131.128.106.203/nccdc/content_template.asp?headline=Welcom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hyperlink" Target="http://www.casel.org/"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hyperlink" Target="http://www.acestudy.org/"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hyperlink" Target="http://app.leg.wa.gov/rcw/default.aspx?cite=28A.320.127"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hyperlink" Target="http://apps.leg.wa.gov/rcw/default.aspx?cite=28A.300.285"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hyperlink" Target="http://app.leg.wa.gov/billinfo/summary.aspx?year=2015&amp;bill=5688"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www.casel.org/state-standards-for-social-and-emotional-learning/" TargetMode="External"/><Relationship Id="rId3" Type="http://schemas.openxmlformats.org/officeDocument/2006/relationships/hyperlink" Target="http://home.lausd.net/" TargetMode="External"/><Relationship Id="rId7" Type="http://schemas.openxmlformats.org/officeDocument/2006/relationships/hyperlink" Target="http://www.ksde.org/Default.aspx?tabid=482" TargetMode="External"/><Relationship Id="rId2" Type="http://schemas.openxmlformats.org/officeDocument/2006/relationships/hyperlink" Target="https://www.masspartnership.com/" TargetMode="External"/><Relationship Id="rId1" Type="http://schemas.openxmlformats.org/officeDocument/2006/relationships/slideLayout" Target="../slideLayouts/slideLayout1.xml"/><Relationship Id="rId6" Type="http://schemas.openxmlformats.org/officeDocument/2006/relationships/hyperlink" Target="http://www.isbe.net/ils/social_emotional/standards.htm" TargetMode="External"/><Relationship Id="rId5" Type="http://schemas.openxmlformats.org/officeDocument/2006/relationships/hyperlink" Target="http://www.alaskachildrenstrust.org/programs/aces-initiative" TargetMode="External"/><Relationship Id="rId4" Type="http://schemas.openxmlformats.org/officeDocument/2006/relationships/hyperlink" Target="http://alaskaice.org/school-climate/anchor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ei.yale.edu/rul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ei.yale.edu/ruler-schools/" TargetMode="External"/><Relationship Id="rId4" Type="http://schemas.openxmlformats.org/officeDocument/2006/relationships/image" Target="../media/image1.tmp"/></Relationships>
</file>

<file path=ppt/slides/_rels/slide5.xml.rels><?xml version="1.0" encoding="UTF-8" standalone="yes"?>
<Relationships xmlns="http://schemas.openxmlformats.org/package/2006/relationships"><Relationship Id="rId3" Type="http://schemas.openxmlformats.org/officeDocument/2006/relationships/hyperlink" Target="http://eiyale.wpengine.com/ruler/ruler-phase-1/" TargetMode="External"/><Relationship Id="rId2" Type="http://schemas.openxmlformats.org/officeDocument/2006/relationships/hyperlink" Target="http://ei.yale.edu/ruler/" TargetMode="External"/><Relationship Id="rId1" Type="http://schemas.openxmlformats.org/officeDocument/2006/relationships/slideLayout" Target="../slideLayouts/slideLayout1.xml"/><Relationship Id="rId5" Type="http://schemas.openxmlformats.org/officeDocument/2006/relationships/hyperlink" Target="http://eiyale.wpengine.com/ruler/ruler-phase-3/" TargetMode="External"/><Relationship Id="rId4" Type="http://schemas.openxmlformats.org/officeDocument/2006/relationships/hyperlink" Target="http://eiyale.wpengine.com/ruler/ruler-phase-2/"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cfchildren.org/second-ste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cfchildren.org/Portals/1/SS_Multi/SS_DOC/EL-G8_Scope_Sequence_SS.pd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positivediscipline.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8.xml.rels><?xml version="1.0" encoding="UTF-8" standalone="yes"?>
<Relationships xmlns="http://schemas.openxmlformats.org/package/2006/relationships"><Relationship Id="rId3" Type="http://schemas.openxmlformats.org/officeDocument/2006/relationships/hyperlink" Target="http://www.k12.wa.us/WaKIDS/Family/default.aspx" TargetMode="External"/><Relationship Id="rId2" Type="http://schemas.openxmlformats.org/officeDocument/2006/relationships/hyperlink" Target="http://www.k12.wa.us/wakids/" TargetMode="External"/><Relationship Id="rId1" Type="http://schemas.openxmlformats.org/officeDocument/2006/relationships/slideLayout" Target="../slideLayouts/slideLayout1.xml"/><Relationship Id="rId6" Type="http://schemas.openxmlformats.org/officeDocument/2006/relationships/image" Target="../media/image4.tmp"/><Relationship Id="rId5" Type="http://schemas.openxmlformats.org/officeDocument/2006/relationships/hyperlink" Target="http://www.k12.wa.us/WaKIDS/Collaboration/default.aspx" TargetMode="External"/><Relationship Id="rId4" Type="http://schemas.openxmlformats.org/officeDocument/2006/relationships/hyperlink" Target="http://www.k12.wa.us/WaKIDS/Assessment/default.asp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hyperlink" Target="http://www.k12.wa.us/compassionateschool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7650" y="337343"/>
            <a:ext cx="11696699" cy="1325563"/>
          </a:xfrm>
        </p:spPr>
        <p:txBody>
          <a:bodyPr>
            <a:noAutofit/>
          </a:bodyPr>
          <a:lstStyle/>
          <a:p>
            <a:pPr algn="ctr"/>
            <a:r>
              <a:rPr lang="en-US" sz="4800" b="1" dirty="0" smtClean="0">
                <a:effectLst>
                  <a:outerShdw blurRad="38100" dist="38100" dir="2700000" algn="tl">
                    <a:srgbClr val="000000">
                      <a:alpha val="43137"/>
                    </a:srgbClr>
                  </a:outerShdw>
                </a:effectLst>
              </a:rPr>
              <a:t>Social </a:t>
            </a:r>
            <a:r>
              <a:rPr lang="en-US" sz="5400" b="1" dirty="0" smtClean="0">
                <a:effectLst>
                  <a:outerShdw blurRad="38100" dist="38100" dir="2700000" algn="tl">
                    <a:srgbClr val="000000">
                      <a:alpha val="43137"/>
                    </a:srgbClr>
                  </a:outerShdw>
                </a:effectLst>
              </a:rPr>
              <a:t>Emotional</a:t>
            </a:r>
            <a:r>
              <a:rPr lang="en-US" sz="4800" b="1" dirty="0" smtClean="0">
                <a:effectLst>
                  <a:outerShdw blurRad="38100" dist="38100" dir="2700000" algn="tl">
                    <a:srgbClr val="000000">
                      <a:alpha val="43137"/>
                    </a:srgbClr>
                  </a:outerShdw>
                </a:effectLst>
              </a:rPr>
              <a:t> Learning </a:t>
            </a:r>
            <a:br>
              <a:rPr lang="en-US" sz="4800" b="1" dirty="0" smtClean="0">
                <a:effectLst>
                  <a:outerShdw blurRad="38100" dist="38100" dir="2700000" algn="tl">
                    <a:srgbClr val="000000">
                      <a:alpha val="43137"/>
                    </a:srgbClr>
                  </a:outerShdw>
                </a:effectLst>
              </a:rPr>
            </a:br>
            <a:r>
              <a:rPr lang="en-US" sz="4800" b="1" dirty="0" smtClean="0">
                <a:effectLst>
                  <a:outerShdw blurRad="38100" dist="38100" dir="2700000" algn="tl">
                    <a:srgbClr val="000000">
                      <a:alpha val="43137"/>
                    </a:srgbClr>
                  </a:outerShdw>
                </a:effectLst>
              </a:rPr>
              <a:t>Benchmarks Workgroup</a:t>
            </a:r>
            <a:endParaRPr lang="en-US"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199" y="2466108"/>
            <a:ext cx="11106149" cy="4229173"/>
          </a:xfrm>
        </p:spPr>
        <p:txBody>
          <a:bodyPr>
            <a:normAutofit/>
          </a:bodyPr>
          <a:lstStyle/>
          <a:p>
            <a:pPr marL="0" indent="0" algn="ctr">
              <a:buNone/>
            </a:pPr>
            <a:r>
              <a:rPr lang="en-US" sz="4800" dirty="0" smtClean="0">
                <a:effectLst>
                  <a:outerShdw blurRad="38100" dist="38100" dir="2700000" algn="tl">
                    <a:srgbClr val="000000">
                      <a:alpha val="43137"/>
                    </a:srgbClr>
                  </a:outerShdw>
                </a:effectLst>
              </a:rPr>
              <a:t>State and National Examples Targeted </a:t>
            </a:r>
          </a:p>
          <a:p>
            <a:pPr marL="0" indent="0" algn="ctr">
              <a:buNone/>
            </a:pPr>
            <a:r>
              <a:rPr lang="en-US" sz="4800" dirty="0" smtClean="0">
                <a:effectLst>
                  <a:outerShdw blurRad="38100" dist="38100" dir="2700000" algn="tl">
                    <a:srgbClr val="000000">
                      <a:alpha val="43137"/>
                    </a:srgbClr>
                  </a:outerShdw>
                </a:effectLst>
              </a:rPr>
              <a:t>to Initial Benchmark Categories</a:t>
            </a:r>
          </a:p>
          <a:p>
            <a:pPr marL="0" indent="0" algn="ctr">
              <a:buNone/>
            </a:pPr>
            <a:endParaRPr lang="en-US" dirty="0" smtClean="0">
              <a:effectLst>
                <a:outerShdw blurRad="38100" dist="38100" dir="2700000" algn="tl">
                  <a:srgbClr val="000000">
                    <a:alpha val="43137"/>
                  </a:srgbClr>
                </a:outerShdw>
              </a:effectLst>
            </a:endParaRPr>
          </a:p>
          <a:p>
            <a:pPr marL="0" indent="0" algn="ctr">
              <a:buNone/>
            </a:pPr>
            <a:endParaRPr lang="en-US" dirty="0">
              <a:effectLst>
                <a:outerShdw blurRad="38100" dist="38100" dir="2700000" algn="tl">
                  <a:srgbClr val="000000">
                    <a:alpha val="43137"/>
                  </a:srgbClr>
                </a:outerShdw>
              </a:effectLst>
            </a:endParaRPr>
          </a:p>
          <a:p>
            <a:pPr marL="0" indent="0" algn="ctr">
              <a:buNone/>
            </a:pPr>
            <a:endParaRPr lang="en-US" dirty="0">
              <a:effectLst>
                <a:outerShdw blurRad="38100" dist="38100" dir="2700000" algn="tl">
                  <a:srgbClr val="000000">
                    <a:alpha val="43137"/>
                  </a:srgbClr>
                </a:outerShdw>
              </a:effectLst>
            </a:endParaRPr>
          </a:p>
          <a:p>
            <a:pPr marL="0" indent="0" algn="ctr">
              <a:buNone/>
            </a:pPr>
            <a:r>
              <a:rPr lang="en-US" sz="3200" dirty="0" smtClean="0">
                <a:effectLst>
                  <a:outerShdw blurRad="38100" dist="38100" dir="2700000" algn="tl">
                    <a:srgbClr val="000000">
                      <a:alpha val="43137"/>
                    </a:srgbClr>
                  </a:outerShdw>
                </a:effectLst>
              </a:rPr>
              <a:t>Maria Flores, </a:t>
            </a:r>
            <a:r>
              <a:rPr lang="en-US" sz="3200" i="1" dirty="0" smtClean="0">
                <a:effectLst>
                  <a:outerShdw blurRad="38100" dist="38100" dir="2700000" algn="tl">
                    <a:srgbClr val="000000">
                      <a:alpha val="43137"/>
                    </a:srgbClr>
                  </a:outerShdw>
                </a:effectLst>
              </a:rPr>
              <a:t>Director, Title II Part A and Special Programs</a:t>
            </a:r>
          </a:p>
        </p:txBody>
      </p:sp>
    </p:spTree>
    <p:extLst>
      <p:ext uri="{BB962C8B-B14F-4D97-AF65-F5344CB8AC3E}">
        <p14:creationId xmlns:p14="http://schemas.microsoft.com/office/powerpoint/2010/main" val="431340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and Supports</a:t>
            </a:r>
            <a:endParaRPr lang="en-US" dirty="0"/>
          </a:p>
        </p:txBody>
      </p:sp>
      <p:sp>
        <p:nvSpPr>
          <p:cNvPr id="3" name="Text Placeholder 2"/>
          <p:cNvSpPr>
            <a:spLocks noGrp="1"/>
          </p:cNvSpPr>
          <p:nvPr>
            <p:ph type="body" idx="1"/>
          </p:nvPr>
        </p:nvSpPr>
        <p:spPr/>
        <p:txBody>
          <a:bodyPr/>
          <a:lstStyle/>
          <a:p>
            <a:r>
              <a:rPr lang="en-US" dirty="0" smtClean="0"/>
              <a:t>To Support implementation of Social and Emotional Learning</a:t>
            </a:r>
            <a:endParaRPr lang="en-US" dirty="0"/>
          </a:p>
        </p:txBody>
      </p:sp>
    </p:spTree>
    <p:extLst>
      <p:ext uri="{BB962C8B-B14F-4D97-AF65-F5344CB8AC3E}">
        <p14:creationId xmlns:p14="http://schemas.microsoft.com/office/powerpoint/2010/main" val="199322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32584"/>
            <a:ext cx="11439525" cy="954107"/>
          </a:xfrm>
          <a:prstGeom prst="rect">
            <a:avLst/>
          </a:prstGeom>
          <a:noFill/>
        </p:spPr>
        <p:txBody>
          <a:bodyPr wrap="square" rtlCol="0">
            <a:spAutoFit/>
          </a:bodyPr>
          <a:lstStyle/>
          <a:p>
            <a:pPr lvl="0" algn="ctr"/>
            <a:r>
              <a:rPr lang="en-US" sz="3200" b="1" dirty="0" smtClean="0">
                <a:solidFill>
                  <a:prstClr val="black"/>
                </a:solidFill>
              </a:rPr>
              <a:t>Teaching Tolerance – A project of the Southern Poverty Law Center</a:t>
            </a:r>
            <a:endParaRPr lang="en-US" sz="3200" b="1" dirty="0">
              <a:solidFill>
                <a:prstClr val="black"/>
              </a:solidFill>
            </a:endParaRPr>
          </a:p>
          <a:p>
            <a:pPr lvl="0" algn="ctr"/>
            <a:r>
              <a:rPr lang="en-US" sz="2400" b="1" dirty="0">
                <a:solidFill>
                  <a:prstClr val="black"/>
                </a:solidFill>
                <a:hlinkClick r:id="rId3"/>
              </a:rPr>
              <a:t>http://www.tolerance.org</a:t>
            </a:r>
            <a:r>
              <a:rPr lang="en-US" sz="2400" b="1" dirty="0" smtClean="0">
                <a:solidFill>
                  <a:prstClr val="black"/>
                </a:solidFill>
                <a:hlinkClick r:id="rId3"/>
              </a:rPr>
              <a:t>/</a:t>
            </a:r>
            <a:r>
              <a:rPr lang="en-US" sz="2400" b="1" dirty="0" smtClean="0">
                <a:solidFill>
                  <a:prstClr val="black"/>
                </a:solidFill>
              </a:rPr>
              <a:t> </a:t>
            </a:r>
            <a:endParaRPr lang="en-US" sz="2400" b="1" dirty="0">
              <a:solidFill>
                <a:prstClr val="black"/>
              </a:solidFill>
            </a:endParaRP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2959" y="4983105"/>
            <a:ext cx="9337506" cy="1466919"/>
          </a:xfrm>
          <a:prstGeom prst="rect">
            <a:avLst/>
          </a:prstGeom>
        </p:spPr>
      </p:pic>
      <p:sp>
        <p:nvSpPr>
          <p:cNvPr id="3" name="TextBox 2"/>
          <p:cNvSpPr txBox="1"/>
          <p:nvPr/>
        </p:nvSpPr>
        <p:spPr>
          <a:xfrm>
            <a:off x="546753" y="1941407"/>
            <a:ext cx="8159097"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K-12 Teachers</a:t>
            </a:r>
          </a:p>
          <a:p>
            <a:pPr marL="285750" indent="-285750">
              <a:buFont typeface="Arial" panose="020B0604020202020204" pitchFamily="34" charset="0"/>
              <a:buChar char="•"/>
            </a:pPr>
            <a:r>
              <a:rPr lang="en-US" dirty="0" smtClean="0"/>
              <a:t>A free website that provides educational materials (inspiration, resources, and support) in areas such </a:t>
            </a:r>
            <a:r>
              <a:rPr lang="en-US" dirty="0" smtClean="0"/>
              <a:t>as:</a:t>
            </a:r>
            <a:endParaRPr lang="en-US" dirty="0" smtClean="0"/>
          </a:p>
          <a:p>
            <a:pPr marL="742950" lvl="1" indent="-285750">
              <a:buFont typeface="Arial" panose="020B0604020202020204" pitchFamily="34" charset="0"/>
              <a:buChar char="•"/>
            </a:pPr>
            <a:r>
              <a:rPr lang="en-US" dirty="0" smtClean="0"/>
              <a:t>Assessing and improving school climate</a:t>
            </a:r>
          </a:p>
          <a:p>
            <a:pPr marL="742950" lvl="1" indent="-285750">
              <a:buFont typeface="Arial" panose="020B0604020202020204" pitchFamily="34" charset="0"/>
              <a:buChar char="•"/>
            </a:pPr>
            <a:r>
              <a:rPr lang="en-US" dirty="0" smtClean="0"/>
              <a:t>Bullying</a:t>
            </a:r>
          </a:p>
          <a:p>
            <a:pPr marL="742950" lvl="1" indent="-285750">
              <a:buFont typeface="Arial" panose="020B0604020202020204" pitchFamily="34" charset="0"/>
              <a:buChar char="•"/>
            </a:pPr>
            <a:r>
              <a:rPr lang="en-US" dirty="0" smtClean="0"/>
              <a:t>Positive Behavior</a:t>
            </a:r>
          </a:p>
          <a:p>
            <a:pPr marL="742950" lvl="1" indent="-285750">
              <a:buFont typeface="Arial" panose="020B0604020202020204" pitchFamily="34" charset="0"/>
              <a:buChar char="•"/>
            </a:pPr>
            <a:r>
              <a:rPr lang="en-US" dirty="0" smtClean="0"/>
              <a:t>Conflict Management</a:t>
            </a:r>
          </a:p>
          <a:p>
            <a:pPr marL="285750" indent="-285750">
              <a:buFont typeface="Arial" panose="020B0604020202020204" pitchFamily="34" charset="0"/>
              <a:buChar char="•"/>
            </a:pPr>
            <a:r>
              <a:rPr lang="en-US" dirty="0" smtClean="0"/>
              <a:t>These resources are designed </a:t>
            </a:r>
            <a:r>
              <a:rPr lang="en-US" dirty="0"/>
              <a:t>to help teachers improve their practice and turn K-12 </a:t>
            </a:r>
            <a:r>
              <a:rPr lang="en-US" dirty="0" smtClean="0"/>
              <a:t>schools into strong communities that welcome diversity, giving all students an opportunity to learn</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40634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740861"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err="1" smtClean="0">
                <a:solidFill>
                  <a:prstClr val="black"/>
                </a:solidFill>
              </a:rPr>
              <a:t>Think:Kids</a:t>
            </a:r>
            <a:r>
              <a:rPr lang="en-US" sz="3200" b="1" dirty="0" smtClean="0">
                <a:solidFill>
                  <a:prstClr val="black"/>
                </a:solidFill>
              </a:rPr>
              <a:t> – Collaborative Problem Solving</a:t>
            </a:r>
            <a:endParaRPr lang="en-US" sz="3200" b="1" dirty="0">
              <a:solidFill>
                <a:prstClr val="black"/>
              </a:solidFill>
            </a:endParaRPr>
          </a:p>
          <a:p>
            <a:pPr lvl="0" algn="ctr"/>
            <a:r>
              <a:rPr lang="en-US" sz="2400" b="1" dirty="0">
                <a:solidFill>
                  <a:prstClr val="black"/>
                </a:solidFill>
                <a:hlinkClick r:id="rId2"/>
              </a:rPr>
              <a:t>http://www.thinkkids.org/learn/our-collaborative-problem-solving-approach</a:t>
            </a:r>
            <a:r>
              <a:rPr lang="en-US" sz="2400" b="1" dirty="0" smtClean="0">
                <a:solidFill>
                  <a:prstClr val="black"/>
                </a:solidFill>
                <a:hlinkClick r:id="rId2"/>
              </a:rPr>
              <a:t>/</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714610" y="1793770"/>
            <a:ext cx="6897832"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Think:Kids</a:t>
            </a:r>
            <a:r>
              <a:rPr lang="en-US" dirty="0" smtClean="0"/>
              <a:t> uses Collaborative </a:t>
            </a:r>
            <a:r>
              <a:rPr lang="en-US" dirty="0"/>
              <a:t>Problem Solving (CPS) for helping children with behavioral challenges. </a:t>
            </a:r>
            <a:endParaRPr lang="en-US" dirty="0" smtClean="0"/>
          </a:p>
          <a:p>
            <a:pPr marL="285750" indent="-285750">
              <a:buFont typeface="Arial" panose="020B0604020202020204" pitchFamily="34" charset="0"/>
              <a:buChar char="•"/>
            </a:pPr>
            <a:r>
              <a:rPr lang="en-US" dirty="0" smtClean="0"/>
              <a:t>Through </a:t>
            </a:r>
            <a:r>
              <a:rPr lang="en-US" dirty="0"/>
              <a:t>training, support and clinical services, we promote the understanding that challenging kids lack the skill, not the will, to behave </a:t>
            </a:r>
            <a:r>
              <a:rPr lang="en-US" dirty="0" smtClean="0"/>
              <a:t>well. </a:t>
            </a:r>
          </a:p>
          <a:p>
            <a:pPr marL="285750" indent="-285750">
              <a:buFont typeface="Arial" panose="020B0604020202020204" pitchFamily="34" charset="0"/>
              <a:buChar char="•"/>
            </a:pPr>
            <a:r>
              <a:rPr lang="en-US" dirty="0" smtClean="0"/>
              <a:t>Unlike </a:t>
            </a:r>
            <a:r>
              <a:rPr lang="en-US" dirty="0"/>
              <a:t>traditional models of discipline, the CPS approach avoids the use of power, control and motivational procedures and instead focuses on building helping relationships and teaching at-risk kids the skills they need to succeed. </a:t>
            </a:r>
            <a:endParaRPr lang="en-US" dirty="0" smtClean="0"/>
          </a:p>
          <a:p>
            <a:pPr marL="285750" indent="-285750">
              <a:buFont typeface="Arial" panose="020B0604020202020204" pitchFamily="34" charset="0"/>
              <a:buChar char="•"/>
            </a:pPr>
            <a:r>
              <a:rPr lang="en-US" b="1" dirty="0"/>
              <a:t>Categories: </a:t>
            </a:r>
            <a:r>
              <a:rPr lang="en-US" dirty="0" smtClean="0"/>
              <a:t>Problem solving, tolerance, building relationships, trauma-</a:t>
            </a:r>
            <a:r>
              <a:rPr lang="en-US" dirty="0" err="1" smtClean="0"/>
              <a:t>inf</a:t>
            </a:r>
            <a:r>
              <a:rPr lang="en-US" dirty="0" smtClean="0"/>
              <a:t> </a:t>
            </a:r>
            <a:r>
              <a:rPr lang="en-US" dirty="0" err="1" smtClean="0"/>
              <a:t>ormed</a:t>
            </a:r>
            <a:r>
              <a:rPr lang="en-US" dirty="0" smtClean="0"/>
              <a:t> care</a:t>
            </a: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526" y="4947464"/>
            <a:ext cx="4900082" cy="1390564"/>
          </a:xfrm>
          <a:prstGeom prst="rect">
            <a:avLst/>
          </a:prstGeom>
        </p:spPr>
      </p:pic>
      <p:sp>
        <p:nvSpPr>
          <p:cNvPr id="3" name="TextBox 2"/>
          <p:cNvSpPr txBox="1"/>
          <p:nvPr/>
        </p:nvSpPr>
        <p:spPr>
          <a:xfrm>
            <a:off x="8118763" y="1879672"/>
            <a:ext cx="3325091"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Allows teachers to access a simple model for problematic </a:t>
            </a:r>
            <a:r>
              <a:rPr lang="en-US" dirty="0" smtClean="0"/>
              <a:t>students</a:t>
            </a:r>
          </a:p>
          <a:p>
            <a:pPr marL="285750" indent="-285750">
              <a:buFont typeface="Wingdings" panose="05000000000000000000" pitchFamily="2" charset="2"/>
              <a:buChar char="v"/>
            </a:pPr>
            <a:r>
              <a:rPr lang="en-US" dirty="0"/>
              <a:t>Provides model of problem solving between teacher and student</a:t>
            </a:r>
          </a:p>
        </p:txBody>
      </p:sp>
    </p:spTree>
    <p:extLst>
      <p:ext uri="{BB962C8B-B14F-4D97-AF65-F5344CB8AC3E}">
        <p14:creationId xmlns:p14="http://schemas.microsoft.com/office/powerpoint/2010/main" val="1821562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152400" y="190500"/>
            <a:ext cx="11830050" cy="6496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smtClean="0">
                <a:solidFill>
                  <a:prstClr val="black"/>
                </a:solidFill>
              </a:rPr>
              <a:t>PBIS – Positive Behavioral Interventions and Support</a:t>
            </a:r>
            <a:endParaRPr lang="en-US" sz="3200" b="1" dirty="0">
              <a:solidFill>
                <a:prstClr val="black"/>
              </a:solidFill>
            </a:endParaRPr>
          </a:p>
          <a:p>
            <a:pPr lvl="0" algn="ctr"/>
            <a:r>
              <a:rPr lang="en-US" sz="2400" b="1" dirty="0">
                <a:solidFill>
                  <a:prstClr val="black"/>
                </a:solidFill>
                <a:hlinkClick r:id="rId2"/>
              </a:rPr>
              <a:t>https://www.pbis.org</a:t>
            </a:r>
            <a:r>
              <a:rPr lang="en-US" sz="2400" b="1" dirty="0" smtClean="0">
                <a:solidFill>
                  <a:prstClr val="black"/>
                </a:solidFill>
                <a:hlinkClick r:id="rId2"/>
              </a:rPr>
              <a:t>/</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373455" y="1675416"/>
            <a:ext cx="8660294"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PBIS </a:t>
            </a:r>
            <a:r>
              <a:rPr lang="en-US" dirty="0"/>
              <a:t>evolved from valid research in the field of special education</a:t>
            </a:r>
            <a:r>
              <a:rPr lang="en-US" dirty="0" smtClean="0"/>
              <a:t>. The </a:t>
            </a:r>
            <a:r>
              <a:rPr lang="en-US" dirty="0"/>
              <a:t>underlying theme is teaching behavioral expectations in the same manner as any core curriculum subject. </a:t>
            </a:r>
            <a:endParaRPr lang="en-US" dirty="0" smtClean="0"/>
          </a:p>
          <a:p>
            <a:pPr marL="285750" indent="-285750">
              <a:buFont typeface="Arial" panose="020B0604020202020204" pitchFamily="34" charset="0"/>
              <a:buChar char="•"/>
            </a:pPr>
            <a:r>
              <a:rPr lang="en-US" dirty="0" smtClean="0"/>
              <a:t>Typically</a:t>
            </a:r>
            <a:r>
              <a:rPr lang="en-US" dirty="0"/>
              <a:t>, a team of approximately ten representative members of the school will attend a two or three day training provided by skilled trainers. This team will be comprised of administrators, classified, and regular and special education teachers. </a:t>
            </a:r>
            <a:endParaRPr lang="en-US" dirty="0" smtClean="0"/>
          </a:p>
          <a:p>
            <a:r>
              <a:rPr lang="en-US" b="1" dirty="0"/>
              <a:t>The major components fit into most any community: </a:t>
            </a:r>
          </a:p>
          <a:p>
            <a:pPr marL="285750" indent="-285750">
              <a:buFont typeface="Arial" panose="020B0604020202020204" pitchFamily="34" charset="0"/>
              <a:buChar char="•"/>
            </a:pPr>
            <a:r>
              <a:rPr lang="en-US" dirty="0"/>
              <a:t>Identify the expected behaviors, </a:t>
            </a:r>
          </a:p>
          <a:p>
            <a:pPr marL="285750" indent="-285750">
              <a:buFont typeface="Arial" panose="020B0604020202020204" pitchFamily="34" charset="0"/>
              <a:buChar char="•"/>
            </a:pPr>
            <a:r>
              <a:rPr lang="en-US" dirty="0"/>
              <a:t>Teach, model and practice what those behaviors look like, sound like, and feel like, </a:t>
            </a:r>
          </a:p>
          <a:p>
            <a:pPr marL="285750" indent="-285750">
              <a:buFont typeface="Arial" panose="020B0604020202020204" pitchFamily="34" charset="0"/>
              <a:buChar char="•"/>
            </a:pPr>
            <a:r>
              <a:rPr lang="en-US" dirty="0"/>
              <a:t>Specifically praise appropriate behavior with private or public acknowledgement, and </a:t>
            </a:r>
          </a:p>
          <a:p>
            <a:pPr marL="285750" indent="-285750">
              <a:buFont typeface="Arial" panose="020B0604020202020204" pitchFamily="34" charset="0"/>
              <a:buChar char="•"/>
            </a:pPr>
            <a:r>
              <a:rPr lang="en-US" dirty="0"/>
              <a:t>Measure outcome data to determine successes and barriers to reaching the desired goals.</a:t>
            </a:r>
          </a:p>
          <a:p>
            <a:pPr marL="285750" indent="-285750">
              <a:buFont typeface="Arial" panose="020B0604020202020204" pitchFamily="34" charset="0"/>
              <a:buChar char="•"/>
            </a:pP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976" y="5220078"/>
            <a:ext cx="4017472" cy="1151798"/>
          </a:xfrm>
          <a:prstGeom prst="rect">
            <a:avLst/>
          </a:prstGeom>
        </p:spPr>
      </p:pic>
      <p:sp>
        <p:nvSpPr>
          <p:cNvPr id="9" name="TextBox 8"/>
          <p:cNvSpPr txBox="1"/>
          <p:nvPr/>
        </p:nvSpPr>
        <p:spPr>
          <a:xfrm>
            <a:off x="9519524" y="2083857"/>
            <a:ext cx="1977151"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Positive Behavior Intervention </a:t>
            </a:r>
            <a:r>
              <a:rPr lang="en-US" dirty="0" smtClean="0"/>
              <a:t>Supports</a:t>
            </a:r>
          </a:p>
          <a:p>
            <a:pPr marL="285750" indent="-285750">
              <a:buFont typeface="Wingdings" panose="05000000000000000000" pitchFamily="2" charset="2"/>
              <a:buChar char="v"/>
            </a:pPr>
            <a:r>
              <a:rPr lang="en-US" dirty="0" smtClean="0"/>
              <a:t>Addresses School </a:t>
            </a:r>
            <a:r>
              <a:rPr lang="en-US" dirty="0"/>
              <a:t>climate</a:t>
            </a:r>
          </a:p>
        </p:txBody>
      </p:sp>
    </p:spTree>
    <p:extLst>
      <p:ext uri="{BB962C8B-B14F-4D97-AF65-F5344CB8AC3E}">
        <p14:creationId xmlns:p14="http://schemas.microsoft.com/office/powerpoint/2010/main" val="257676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smtClean="0">
                <a:solidFill>
                  <a:prstClr val="black"/>
                </a:solidFill>
              </a:rPr>
              <a:t>CASBO – Chief Business Official (CBO) Training Program</a:t>
            </a:r>
            <a:endParaRPr lang="en-US" sz="3200" b="1" dirty="0">
              <a:solidFill>
                <a:prstClr val="black"/>
              </a:solidFill>
            </a:endParaRPr>
          </a:p>
          <a:p>
            <a:pPr lvl="0" algn="ctr"/>
            <a:r>
              <a:rPr lang="en-US" sz="2400" b="1" dirty="0">
                <a:solidFill>
                  <a:prstClr val="black"/>
                </a:solidFill>
                <a:hlinkClick r:id="rId2"/>
              </a:rPr>
              <a:t>https://</a:t>
            </a:r>
            <a:r>
              <a:rPr lang="en-US" sz="2400" b="1" dirty="0" smtClean="0">
                <a:solidFill>
                  <a:prstClr val="black"/>
                </a:solidFill>
                <a:hlinkClick r:id="rId2"/>
              </a:rPr>
              <a:t>www.casbo.org/content/cbo-training-program</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785171" y="2115124"/>
            <a:ext cx="6703868"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CASBO </a:t>
            </a:r>
            <a:r>
              <a:rPr lang="en-US" dirty="0" smtClean="0"/>
              <a:t>offers</a:t>
            </a:r>
            <a:r>
              <a:rPr lang="en-US" dirty="0" smtClean="0"/>
              <a:t> </a:t>
            </a:r>
            <a:r>
              <a:rPr lang="en-US" dirty="0"/>
              <a:t>professional </a:t>
            </a:r>
            <a:r>
              <a:rPr lang="en-US" dirty="0" smtClean="0"/>
              <a:t>development such as seminars</a:t>
            </a:r>
            <a:r>
              <a:rPr lang="en-US" dirty="0"/>
              <a:t>, conferences, boot camps, onsite training and online learning on the topics </a:t>
            </a:r>
            <a:r>
              <a:rPr lang="en-US" dirty="0" smtClean="0"/>
              <a:t>for educational leaders. </a:t>
            </a: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857" y="5209159"/>
            <a:ext cx="2991267" cy="1019317"/>
          </a:xfrm>
          <a:prstGeom prst="rect">
            <a:avLst/>
          </a:prstGeom>
        </p:spPr>
      </p:pic>
      <p:sp>
        <p:nvSpPr>
          <p:cNvPr id="3" name="TextBox 2"/>
          <p:cNvSpPr txBox="1"/>
          <p:nvPr/>
        </p:nvSpPr>
        <p:spPr>
          <a:xfrm>
            <a:off x="8017035" y="2115124"/>
            <a:ext cx="2466109"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Training for CBO’s to link to work don’t at school</a:t>
            </a:r>
          </a:p>
        </p:txBody>
      </p:sp>
    </p:spTree>
    <p:extLst>
      <p:ext uri="{BB962C8B-B14F-4D97-AF65-F5344CB8AC3E}">
        <p14:creationId xmlns:p14="http://schemas.microsoft.com/office/powerpoint/2010/main" val="1423068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smtClean="0">
                <a:solidFill>
                  <a:prstClr val="black"/>
                </a:solidFill>
              </a:rPr>
              <a:t>WIOA – The Workforce Innovation and Opportunity Act</a:t>
            </a:r>
            <a:endParaRPr lang="en-US" sz="3200" b="1" dirty="0">
              <a:solidFill>
                <a:prstClr val="black"/>
              </a:solidFill>
            </a:endParaRPr>
          </a:p>
          <a:p>
            <a:pPr lvl="0" algn="ctr"/>
            <a:r>
              <a:rPr lang="en-US" sz="2400" b="1" dirty="0">
                <a:solidFill>
                  <a:prstClr val="black"/>
                </a:solidFill>
                <a:hlinkClick r:id="rId2"/>
              </a:rPr>
              <a:t>http://www.doleta.gov/wioa</a:t>
            </a:r>
            <a:r>
              <a:rPr lang="en-US" sz="2400" b="1" dirty="0" smtClean="0">
                <a:solidFill>
                  <a:prstClr val="black"/>
                </a:solidFill>
                <a:hlinkClick r:id="rId2"/>
              </a:rPr>
              <a:t>/</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361951" y="1692979"/>
            <a:ext cx="684241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WIOA is designed to help job seekers access employment, education, training, and support services to succeed in the labor market and to match employers with the skilled workers they need to compete in the global economy</a:t>
            </a:r>
            <a:r>
              <a:rPr lang="en-US" dirty="0" smtClean="0"/>
              <a:t>.</a:t>
            </a:r>
          </a:p>
          <a:p>
            <a:pPr marL="285750" indent="-285750">
              <a:buFont typeface="Arial" panose="020B0604020202020204" pitchFamily="34" charset="0"/>
              <a:buChar char="•"/>
            </a:pPr>
            <a:r>
              <a:rPr lang="en-US" dirty="0"/>
              <a:t>WIOA also authorizes programs for specific vulnerable populations, including the Job Corps, </a:t>
            </a:r>
            <a:r>
              <a:rPr lang="en-US" dirty="0" err="1"/>
              <a:t>YouthBuild</a:t>
            </a:r>
            <a:r>
              <a:rPr lang="en-US" dirty="0"/>
              <a:t>, Indian and Native Americans, and Migrant and Seasonal Farmworker programs as well as evaluation and multistate projects administered by DOL. In addition, WIOA authorizes other programs administered by </a:t>
            </a:r>
            <a:r>
              <a:rPr lang="en-US" dirty="0" err="1"/>
              <a:t>DoED</a:t>
            </a:r>
            <a:r>
              <a:rPr lang="en-US" dirty="0"/>
              <a:t> and the Department of Health and Human Services.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169" y="5375563"/>
            <a:ext cx="7192755" cy="874173"/>
          </a:xfrm>
          <a:prstGeom prst="rect">
            <a:avLst/>
          </a:prstGeom>
        </p:spPr>
      </p:pic>
      <p:sp>
        <p:nvSpPr>
          <p:cNvPr id="3" name="TextBox 2"/>
          <p:cNvSpPr txBox="1"/>
          <p:nvPr/>
        </p:nvSpPr>
        <p:spPr>
          <a:xfrm>
            <a:off x="7670978" y="1810176"/>
            <a:ext cx="3629891"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Training and job search funding is available for low-income, unemployed adults, and youth 16-24 years </a:t>
            </a:r>
            <a:r>
              <a:rPr lang="en-US" dirty="0" smtClean="0"/>
              <a:t>old</a:t>
            </a:r>
          </a:p>
          <a:p>
            <a:pPr marL="285750" indent="-285750">
              <a:buFont typeface="Wingdings" panose="05000000000000000000" pitchFamily="2" charset="2"/>
              <a:buChar char="v"/>
            </a:pPr>
            <a:r>
              <a:rPr lang="en-US" dirty="0" smtClean="0"/>
              <a:t>Target </a:t>
            </a:r>
            <a:r>
              <a:rPr lang="en-US" dirty="0"/>
              <a:t>specific populations: low-income, unemployed, and youth</a:t>
            </a:r>
          </a:p>
        </p:txBody>
      </p:sp>
    </p:spTree>
    <p:extLst>
      <p:ext uri="{BB962C8B-B14F-4D97-AF65-F5344CB8AC3E}">
        <p14:creationId xmlns:p14="http://schemas.microsoft.com/office/powerpoint/2010/main" val="1843345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smtClean="0">
                <a:solidFill>
                  <a:prstClr val="black"/>
                </a:solidFill>
              </a:rPr>
              <a:t>Social Thinking</a:t>
            </a:r>
            <a:endParaRPr lang="en-US" sz="3200" b="1" dirty="0">
              <a:solidFill>
                <a:prstClr val="black"/>
              </a:solidFill>
            </a:endParaRPr>
          </a:p>
          <a:p>
            <a:pPr lvl="0" algn="ctr"/>
            <a:r>
              <a:rPr lang="en-US" sz="2400" b="1" dirty="0">
                <a:solidFill>
                  <a:prstClr val="black"/>
                </a:solidFill>
                <a:hlinkClick r:id="rId2"/>
              </a:rPr>
              <a:t>http://www.socialthinking.com</a:t>
            </a:r>
            <a:r>
              <a:rPr lang="en-US" sz="2400" b="1" dirty="0" smtClean="0">
                <a:solidFill>
                  <a:prstClr val="black"/>
                </a:solidFill>
                <a:hlinkClick r:id="rId2"/>
              </a:rPr>
              <a:t>/</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361951" y="1590675"/>
            <a:ext cx="786765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Social Thinking’s </a:t>
            </a:r>
            <a:r>
              <a:rPr lang="en-US" dirty="0"/>
              <a:t>mission is to provide practical frameworks, strategies and products to teach </a:t>
            </a:r>
            <a:r>
              <a:rPr lang="en-US" dirty="0" smtClean="0"/>
              <a:t>Social Thinking.</a:t>
            </a:r>
            <a:endParaRPr lang="en-US" dirty="0" smtClean="0"/>
          </a:p>
          <a:p>
            <a:pPr marL="285750" indent="-285750">
              <a:buFont typeface="Arial" panose="020B0604020202020204" pitchFamily="34" charset="0"/>
              <a:buChar char="•"/>
            </a:pPr>
            <a:r>
              <a:rPr lang="en-US" dirty="0"/>
              <a:t>Social Thinking </a:t>
            </a:r>
            <a:r>
              <a:rPr lang="en-US" dirty="0" smtClean="0"/>
              <a:t>is </a:t>
            </a:r>
            <a:r>
              <a:rPr lang="en-US" dirty="0"/>
              <a:t>a constellation of concepts, curricula, and related strategies that form a framework that can help all people better understand the social experience and how it can be taught through cognitive behavioral techniques. </a:t>
            </a:r>
            <a:endParaRPr lang="en-US" dirty="0" smtClean="0"/>
          </a:p>
          <a:p>
            <a:pPr marL="285750" indent="-285750">
              <a:buFont typeface="Arial" panose="020B0604020202020204" pitchFamily="34" charset="0"/>
              <a:buChar char="•"/>
            </a:pPr>
            <a:r>
              <a:rPr lang="en-US" b="1" dirty="0" smtClean="0"/>
              <a:t>Categories: </a:t>
            </a:r>
            <a:r>
              <a:rPr lang="en-US" dirty="0"/>
              <a:t>social problem solving, social emotional interpretation and social skills across schools, homes, communities and </a:t>
            </a:r>
            <a:r>
              <a:rPr lang="en-US" dirty="0" smtClean="0"/>
              <a:t>workplaces.</a:t>
            </a:r>
            <a:endParaRPr lang="en-US" dirty="0"/>
          </a:p>
          <a:p>
            <a:pPr marL="285750" indent="-285750">
              <a:buFont typeface="Arial" panose="020B0604020202020204" pitchFamily="34" charset="0"/>
              <a:buChar char="•"/>
            </a:pP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2945" y="4951141"/>
            <a:ext cx="1970909" cy="1058206"/>
          </a:xfrm>
          <a:prstGeom prst="rect">
            <a:avLst/>
          </a:prstGeom>
        </p:spPr>
      </p:pic>
      <p:sp>
        <p:nvSpPr>
          <p:cNvPr id="3" name="TextBox 2"/>
          <p:cNvSpPr txBox="1"/>
          <p:nvPr/>
        </p:nvSpPr>
        <p:spPr>
          <a:xfrm>
            <a:off x="8589818" y="2022764"/>
            <a:ext cx="2937164"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t>Curriculum focuses on externalizing </a:t>
            </a:r>
            <a:r>
              <a:rPr lang="en-US" dirty="0" smtClean="0"/>
              <a:t>feelings</a:t>
            </a:r>
          </a:p>
          <a:p>
            <a:pPr marL="285750" indent="-285750">
              <a:buFont typeface="Wingdings" panose="05000000000000000000" pitchFamily="2" charset="2"/>
              <a:buChar char="v"/>
            </a:pPr>
            <a:r>
              <a:rPr lang="en-US" dirty="0"/>
              <a:t>Allows these really hard to reach student an opportunity to reflect and provide words to support their individual and unique needs</a:t>
            </a:r>
          </a:p>
        </p:txBody>
      </p:sp>
    </p:spTree>
    <p:extLst>
      <p:ext uri="{BB962C8B-B14F-4D97-AF65-F5344CB8AC3E}">
        <p14:creationId xmlns:p14="http://schemas.microsoft.com/office/powerpoint/2010/main" val="4188876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smtClean="0">
                <a:solidFill>
                  <a:prstClr val="black"/>
                </a:solidFill>
              </a:rPr>
              <a:t>Rebuilding for Learning</a:t>
            </a:r>
            <a:endParaRPr lang="en-US" sz="3200" b="1" dirty="0">
              <a:solidFill>
                <a:prstClr val="black"/>
              </a:solidFill>
            </a:endParaRPr>
          </a:p>
          <a:p>
            <a:pPr lvl="0" algn="ctr"/>
            <a:r>
              <a:rPr lang="en-US" sz="2400" b="1" dirty="0">
                <a:solidFill>
                  <a:prstClr val="black"/>
                </a:solidFill>
                <a:hlinkClick r:id="rId2"/>
              </a:rPr>
              <a:t>http://rfl.embermedia.com</a:t>
            </a:r>
            <a:r>
              <a:rPr lang="en-US" sz="2400" b="1" dirty="0" smtClean="0">
                <a:solidFill>
                  <a:prstClr val="black"/>
                </a:solidFill>
                <a:hlinkClick r:id="rId2"/>
              </a:rPr>
              <a:t>/</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611332" y="1969978"/>
            <a:ext cx="7839941"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Collaboration between </a:t>
            </a:r>
            <a:r>
              <a:rPr lang="en-US" dirty="0"/>
              <a:t>Scholastic and the UCLA Center for Mental Health in Schools</a:t>
            </a:r>
            <a:endParaRPr lang="en-US" dirty="0" smtClean="0"/>
          </a:p>
          <a:p>
            <a:pPr marL="285750" indent="-285750">
              <a:buFont typeface="Arial" panose="020B0604020202020204" pitchFamily="34" charset="0"/>
              <a:buChar char="•"/>
            </a:pPr>
            <a:r>
              <a:rPr lang="en-US" dirty="0"/>
              <a:t>The </a:t>
            </a:r>
            <a:r>
              <a:rPr lang="en-US" i="1" dirty="0"/>
              <a:t>Rebuilding for Learning</a:t>
            </a:r>
            <a:r>
              <a:rPr lang="en-US" dirty="0"/>
              <a:t> Online Leadership Institute orients school leaders to the need for student learning supports, the full continuum of essential school-community interventions, and the core principles and tenets of comprehensive learning support systems. </a:t>
            </a:r>
            <a:endParaRPr lang="en-US" dirty="0" smtClean="0"/>
          </a:p>
          <a:p>
            <a:pPr marL="285750" indent="-285750">
              <a:buFont typeface="Arial" panose="020B0604020202020204" pitchFamily="34" charset="0"/>
              <a:buChar char="•"/>
            </a:pPr>
            <a:r>
              <a:rPr lang="en-US" dirty="0"/>
              <a:t>P</a:t>
            </a:r>
            <a:r>
              <a:rPr lang="en-US" dirty="0" smtClean="0"/>
              <a:t>rovides </a:t>
            </a:r>
            <a:r>
              <a:rPr lang="en-US" dirty="0"/>
              <a:t>professional development and on-site technical assistance and guidance to state and district leaders. </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461" y="5336780"/>
            <a:ext cx="10118501" cy="934236"/>
          </a:xfrm>
          <a:prstGeom prst="rect">
            <a:avLst/>
          </a:prstGeom>
        </p:spPr>
      </p:pic>
      <p:sp>
        <p:nvSpPr>
          <p:cNvPr id="3" name="TextBox 2"/>
          <p:cNvSpPr txBox="1"/>
          <p:nvPr/>
        </p:nvSpPr>
        <p:spPr>
          <a:xfrm>
            <a:off x="8728363" y="1969978"/>
            <a:ext cx="2687781" cy="2031325"/>
          </a:xfrm>
          <a:prstGeom prst="rect">
            <a:avLst/>
          </a:prstGeom>
          <a:noFill/>
        </p:spPr>
        <p:txBody>
          <a:bodyPr wrap="square" rtlCol="0">
            <a:spAutoFit/>
          </a:bodyPr>
          <a:lstStyle/>
          <a:p>
            <a:pPr marL="285750" indent="-285750">
              <a:buFont typeface="Wingdings" panose="05000000000000000000" pitchFamily="2" charset="2"/>
              <a:buChar char="v"/>
            </a:pPr>
            <a:r>
              <a:rPr lang="en-US" dirty="0"/>
              <a:t>The PD focuses on team approach, but individual schools have struggled with </a:t>
            </a:r>
            <a:r>
              <a:rPr lang="en-US" dirty="0" smtClean="0"/>
              <a:t>operationalizing/evaluating</a:t>
            </a:r>
          </a:p>
          <a:p>
            <a:pPr marL="285750" indent="-285750">
              <a:buFont typeface="Wingdings" panose="05000000000000000000" pitchFamily="2" charset="2"/>
              <a:buChar char="v"/>
            </a:pPr>
            <a:r>
              <a:rPr lang="en-US" dirty="0"/>
              <a:t>Team model</a:t>
            </a:r>
          </a:p>
        </p:txBody>
      </p:sp>
    </p:spTree>
    <p:extLst>
      <p:ext uri="{BB962C8B-B14F-4D97-AF65-F5344CB8AC3E}">
        <p14:creationId xmlns:p14="http://schemas.microsoft.com/office/powerpoint/2010/main" val="2889348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smtClean="0">
                <a:solidFill>
                  <a:prstClr val="black"/>
                </a:solidFill>
              </a:rPr>
              <a:t>3DL Partnership</a:t>
            </a:r>
            <a:endParaRPr lang="en-US" sz="3200" b="1" dirty="0">
              <a:solidFill>
                <a:prstClr val="black"/>
              </a:solidFill>
            </a:endParaRPr>
          </a:p>
          <a:p>
            <a:pPr lvl="0" algn="ctr"/>
            <a:r>
              <a:rPr lang="en-US" sz="2400" b="1" dirty="0">
                <a:solidFill>
                  <a:prstClr val="black"/>
                </a:solidFill>
                <a:hlinkClick r:id="rId2"/>
              </a:rPr>
              <a:t>http://depts.washington.edu/uw3dl</a:t>
            </a:r>
            <a:r>
              <a:rPr lang="en-US" sz="2400" b="1" dirty="0" smtClean="0">
                <a:solidFill>
                  <a:prstClr val="black"/>
                </a:solidFill>
                <a:hlinkClick r:id="rId2"/>
              </a:rPr>
              <a:t>/</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752909" y="2078181"/>
            <a:ext cx="775378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3DL Partnership is a Joint Initiative of the UW School of Social Work and the College of Education</a:t>
            </a:r>
          </a:p>
          <a:p>
            <a:pPr marL="285750" indent="-285750">
              <a:buFont typeface="Arial" panose="020B0604020202020204" pitchFamily="34" charset="0"/>
              <a:buChar char="•"/>
            </a:pPr>
            <a:r>
              <a:rPr lang="en-US" dirty="0" smtClean="0"/>
              <a:t>They </a:t>
            </a:r>
            <a:r>
              <a:rPr lang="en-US" dirty="0"/>
              <a:t>partner with educators and youth organizations to raise the profile and integrate the practice of all three dimensions of learning - social, emotional, and intellectual - essential to preparing young people for success in school, work and life.</a:t>
            </a:r>
          </a:p>
        </p:txBody>
      </p:sp>
      <p:sp>
        <p:nvSpPr>
          <p:cNvPr id="2" name="TextBox 1"/>
          <p:cNvSpPr txBox="1"/>
          <p:nvPr/>
        </p:nvSpPr>
        <p:spPr>
          <a:xfrm>
            <a:off x="8894619" y="2078181"/>
            <a:ext cx="2906856"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Strong focus on WA schools and communities</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674" y="4772828"/>
            <a:ext cx="4422017" cy="1856572"/>
          </a:xfrm>
          <a:prstGeom prst="rect">
            <a:avLst/>
          </a:prstGeom>
        </p:spPr>
      </p:pic>
    </p:spTree>
    <p:extLst>
      <p:ext uri="{BB962C8B-B14F-4D97-AF65-F5344CB8AC3E}">
        <p14:creationId xmlns:p14="http://schemas.microsoft.com/office/powerpoint/2010/main" val="930283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smtClean="0">
                <a:solidFill>
                  <a:prstClr val="black"/>
                </a:solidFill>
              </a:rPr>
              <a:t>NCCDC – National Construction Career Days Center</a:t>
            </a:r>
            <a:endParaRPr lang="en-US" sz="3200" b="1" dirty="0">
              <a:solidFill>
                <a:prstClr val="black"/>
              </a:solidFill>
            </a:endParaRPr>
          </a:p>
          <a:p>
            <a:pPr lvl="0" algn="ctr"/>
            <a:r>
              <a:rPr lang="en-US" sz="2400" b="1" dirty="0">
                <a:solidFill>
                  <a:prstClr val="black"/>
                </a:solidFill>
                <a:hlinkClick r:id="rId2"/>
              </a:rPr>
              <a:t>http://131.128.106.203/nccdc/content_template.asp?headline=Welcome</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694460" y="1884218"/>
            <a:ext cx="701732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Construction Career Day events are workforce development tools which introduce high school students to the transportation construction industry and support the pipeline that will provide the professionals of tomorrow. </a:t>
            </a:r>
            <a:endParaRPr lang="en-US" dirty="0" smtClean="0"/>
          </a:p>
          <a:p>
            <a:pPr marL="285750" indent="-285750">
              <a:buFont typeface="Arial" panose="020B0604020202020204" pitchFamily="34" charset="0"/>
              <a:buChar char="•"/>
            </a:pPr>
            <a:r>
              <a:rPr lang="en-US" dirty="0" smtClean="0"/>
              <a:t>The </a:t>
            </a:r>
            <a:r>
              <a:rPr lang="en-US" dirty="0"/>
              <a:t>CCD events have successfully promoted the transportation construction industry and the careers it offers. </a:t>
            </a:r>
            <a:endParaRPr lang="en-US" dirty="0" smtClean="0"/>
          </a:p>
          <a:p>
            <a:pPr marL="285750" indent="-285750">
              <a:buFont typeface="Arial" panose="020B0604020202020204" pitchFamily="34" charset="0"/>
              <a:buChar char="•"/>
            </a:pPr>
            <a:r>
              <a:rPr lang="en-US" dirty="0" smtClean="0"/>
              <a:t>Since </a:t>
            </a:r>
            <a:r>
              <a:rPr lang="en-US" dirty="0"/>
              <a:t>1999, 497,872 students have participated in CCD events.</a:t>
            </a:r>
          </a:p>
        </p:txBody>
      </p:sp>
      <p:sp>
        <p:nvSpPr>
          <p:cNvPr id="2" name="TextBox 1"/>
          <p:cNvSpPr txBox="1"/>
          <p:nvPr/>
        </p:nvSpPr>
        <p:spPr>
          <a:xfrm>
            <a:off x="8174182" y="1884218"/>
            <a:ext cx="3269673"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a:t>Hands on approach, industry and student interaction, bridging the gap, not everyone needs to go to college</a:t>
            </a:r>
          </a:p>
        </p:txBody>
      </p:sp>
    </p:spTree>
    <p:extLst>
      <p:ext uri="{BB962C8B-B14F-4D97-AF65-F5344CB8AC3E}">
        <p14:creationId xmlns:p14="http://schemas.microsoft.com/office/powerpoint/2010/main" val="825559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8081" y="332509"/>
            <a:ext cx="10913919" cy="6247864"/>
          </a:xfrm>
          <a:prstGeom prst="rect">
            <a:avLst/>
          </a:prstGeom>
          <a:noFill/>
        </p:spPr>
        <p:txBody>
          <a:bodyPr wrap="square" rtlCol="0">
            <a:spAutoFit/>
          </a:bodyPr>
          <a:lstStyle/>
          <a:p>
            <a:r>
              <a:rPr lang="en-US" sz="4400" dirty="0" smtClean="0"/>
              <a:t>At the first meeting, members brainstormed existing resources that may be useful for developing benchmarks. </a:t>
            </a:r>
          </a:p>
          <a:p>
            <a:endParaRPr lang="en-US" sz="4400" dirty="0" smtClean="0"/>
          </a:p>
          <a:p>
            <a:r>
              <a:rPr lang="en-US" sz="4400" b="1" dirty="0" smtClean="0"/>
              <a:t>Examples included:</a:t>
            </a:r>
          </a:p>
          <a:p>
            <a:pPr marL="742950" lvl="1" indent="-285750">
              <a:buFont typeface="Arial" panose="020B0604020202020204" pitchFamily="34" charset="0"/>
              <a:buChar char="•"/>
            </a:pPr>
            <a:r>
              <a:rPr lang="en-US" sz="3600" dirty="0" smtClean="0"/>
              <a:t>Program/Initiative Examples</a:t>
            </a:r>
          </a:p>
          <a:p>
            <a:pPr marL="742950" lvl="1" indent="-285750">
              <a:buFont typeface="Arial" panose="020B0604020202020204" pitchFamily="34" charset="0"/>
              <a:buChar char="•"/>
            </a:pPr>
            <a:r>
              <a:rPr lang="en-US" sz="3600" dirty="0" smtClean="0"/>
              <a:t>Existing Resources and Supports</a:t>
            </a:r>
          </a:p>
          <a:p>
            <a:pPr marL="742950" lvl="1" indent="-285750">
              <a:buFont typeface="Arial" panose="020B0604020202020204" pitchFamily="34" charset="0"/>
              <a:buChar char="•"/>
            </a:pPr>
            <a:r>
              <a:rPr lang="en-US" sz="3600" dirty="0" smtClean="0"/>
              <a:t>Laws</a:t>
            </a:r>
          </a:p>
          <a:p>
            <a:pPr marL="742950" lvl="1" indent="-285750">
              <a:buFont typeface="Arial" panose="020B0604020202020204" pitchFamily="34" charset="0"/>
              <a:buChar char="•"/>
            </a:pPr>
            <a:r>
              <a:rPr lang="en-US" sz="3600" dirty="0" smtClean="0"/>
              <a:t>Research</a:t>
            </a:r>
          </a:p>
          <a:p>
            <a:pPr marL="742950" lvl="1" indent="-285750">
              <a:buFont typeface="Arial" panose="020B0604020202020204" pitchFamily="34" charset="0"/>
              <a:buChar char="•"/>
            </a:pPr>
            <a:r>
              <a:rPr lang="en-US" sz="3600" dirty="0" smtClean="0"/>
              <a:t>Other States</a:t>
            </a:r>
            <a:endParaRPr lang="en-US" sz="3600" dirty="0"/>
          </a:p>
        </p:txBody>
      </p:sp>
    </p:spTree>
    <p:extLst>
      <p:ext uri="{BB962C8B-B14F-4D97-AF65-F5344CB8AC3E}">
        <p14:creationId xmlns:p14="http://schemas.microsoft.com/office/powerpoint/2010/main" val="3742214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Research</a:t>
            </a:r>
            <a:endParaRPr lang="en-US" dirty="0"/>
          </a:p>
        </p:txBody>
      </p:sp>
      <p:sp>
        <p:nvSpPr>
          <p:cNvPr id="3" name="Text Placeholder 2"/>
          <p:cNvSpPr>
            <a:spLocks noGrp="1"/>
          </p:cNvSpPr>
          <p:nvPr>
            <p:ph type="body" idx="1"/>
          </p:nvPr>
        </p:nvSpPr>
        <p:spPr/>
        <p:txBody>
          <a:bodyPr/>
          <a:lstStyle/>
          <a:p>
            <a:r>
              <a:rPr lang="en-US" dirty="0" smtClean="0"/>
              <a:t>To support development of Social Emotional Learning Benchmarks</a:t>
            </a:r>
            <a:endParaRPr lang="en-US" dirty="0"/>
          </a:p>
        </p:txBody>
      </p:sp>
    </p:spTree>
    <p:extLst>
      <p:ext uri="{BB962C8B-B14F-4D97-AF65-F5344CB8AC3E}">
        <p14:creationId xmlns:p14="http://schemas.microsoft.com/office/powerpoint/2010/main" val="207109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chemeClr val="tx1"/>
              </a:solidFill>
            </a:endParaRPr>
          </a:p>
        </p:txBody>
      </p:sp>
      <p:sp>
        <p:nvSpPr>
          <p:cNvPr id="7" name="TextBox 6"/>
          <p:cNvSpPr txBox="1"/>
          <p:nvPr/>
        </p:nvSpPr>
        <p:spPr>
          <a:xfrm>
            <a:off x="361950" y="419100"/>
            <a:ext cx="11439525" cy="1446550"/>
          </a:xfrm>
          <a:prstGeom prst="rect">
            <a:avLst/>
          </a:prstGeom>
          <a:noFill/>
        </p:spPr>
        <p:txBody>
          <a:bodyPr wrap="square" rtlCol="0">
            <a:spAutoFit/>
          </a:bodyPr>
          <a:lstStyle/>
          <a:p>
            <a:pPr lvl="0" algn="ctr"/>
            <a:r>
              <a:rPr lang="en-US" sz="3200" b="1" dirty="0" smtClean="0">
                <a:solidFill>
                  <a:prstClr val="black"/>
                </a:solidFill>
              </a:rPr>
              <a:t>CASEL – Collaborative for Academic, Social, </a:t>
            </a:r>
          </a:p>
          <a:p>
            <a:pPr lvl="0" algn="ctr"/>
            <a:r>
              <a:rPr lang="en-US" sz="3200" b="1" dirty="0" smtClean="0">
                <a:solidFill>
                  <a:prstClr val="black"/>
                </a:solidFill>
              </a:rPr>
              <a:t>and Emotional Learning</a:t>
            </a:r>
            <a:endParaRPr lang="en-US" sz="3200" b="1" dirty="0">
              <a:solidFill>
                <a:prstClr val="black"/>
              </a:solidFill>
            </a:endParaRPr>
          </a:p>
          <a:p>
            <a:pPr lvl="0" algn="ctr"/>
            <a:r>
              <a:rPr lang="en-US" sz="2400" b="1" dirty="0">
                <a:solidFill>
                  <a:prstClr val="black"/>
                </a:solidFill>
                <a:hlinkClick r:id="rId2"/>
              </a:rPr>
              <a:t>http://www.casel.org</a:t>
            </a:r>
            <a:r>
              <a:rPr lang="en-US" sz="2400" b="1" dirty="0" smtClean="0">
                <a:solidFill>
                  <a:prstClr val="black"/>
                </a:solidFill>
                <a:hlinkClick r:id="rId2"/>
              </a:rPr>
              <a:t>/</a:t>
            </a:r>
            <a:r>
              <a:rPr lang="en-US" sz="2400" b="1" dirty="0" smtClean="0">
                <a:solidFill>
                  <a:prstClr val="black"/>
                </a:solidFill>
              </a:rPr>
              <a:t> </a:t>
            </a:r>
            <a:endParaRPr lang="en-US" sz="2400" b="1" dirty="0">
              <a:solidFill>
                <a:prstClr val="black"/>
              </a:solidFill>
            </a:endParaRPr>
          </a:p>
        </p:txBody>
      </p:sp>
      <p:sp>
        <p:nvSpPr>
          <p:cNvPr id="3" name="TextBox 2"/>
          <p:cNvSpPr txBox="1"/>
          <p:nvPr/>
        </p:nvSpPr>
        <p:spPr>
          <a:xfrm>
            <a:off x="748146" y="2299855"/>
            <a:ext cx="966709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Among other things, </a:t>
            </a:r>
            <a:r>
              <a:rPr lang="en-US" dirty="0" smtClean="0"/>
              <a:t>CASEL provides </a:t>
            </a:r>
            <a:r>
              <a:rPr lang="en-US" dirty="0"/>
              <a:t>a systematic framework for evaluating the quality of social and emotional programs and applies this framework to identify and rate well-designed, evidence-based SEL programs with potential for broad dissemination to schools across the United States. </a:t>
            </a:r>
          </a:p>
          <a:p>
            <a:pPr marL="285750" indent="-285750">
              <a:buFont typeface="Arial" panose="020B0604020202020204" pitchFamily="34" charset="0"/>
              <a:buChar char="•"/>
            </a:pPr>
            <a:r>
              <a:rPr lang="en-US" dirty="0" smtClean="0"/>
              <a:t>Also offers the meta analysis and supporting research for SEL based programs</a:t>
            </a:r>
          </a:p>
          <a:p>
            <a:pPr marL="285750" indent="-285750">
              <a:buFont typeface="Arial" panose="020B0604020202020204" pitchFamily="34" charset="0"/>
              <a:buChar char="•"/>
            </a:pPr>
            <a:r>
              <a:rPr lang="en-US" b="1" dirty="0" smtClean="0"/>
              <a:t>Categories: </a:t>
            </a:r>
            <a:r>
              <a:rPr lang="en-US" dirty="0" smtClean="0"/>
              <a:t>Self-awareness, self-management, social awareness, relationship skills, responsible decision making  </a:t>
            </a:r>
            <a:endParaRPr lang="en-US" dirty="0"/>
          </a:p>
          <a:p>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948" y="5157503"/>
            <a:ext cx="1457528" cy="1362265"/>
          </a:xfrm>
          <a:prstGeom prst="rect">
            <a:avLst/>
          </a:prstGeom>
        </p:spPr>
      </p:pic>
    </p:spTree>
    <p:extLst>
      <p:ext uri="{BB962C8B-B14F-4D97-AF65-F5344CB8AC3E}">
        <p14:creationId xmlns:p14="http://schemas.microsoft.com/office/powerpoint/2010/main" val="3459743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4" y="863"/>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smtClean="0">
                <a:solidFill>
                  <a:prstClr val="black"/>
                </a:solidFill>
              </a:rPr>
              <a:t>ACE – Adverse Childhood Experience</a:t>
            </a:r>
            <a:endParaRPr lang="en-US" sz="3200" b="1" dirty="0">
              <a:solidFill>
                <a:prstClr val="black"/>
              </a:solidFill>
            </a:endParaRPr>
          </a:p>
          <a:p>
            <a:pPr lvl="0" algn="ctr"/>
            <a:r>
              <a:rPr lang="en-US" sz="2400" b="1" dirty="0">
                <a:solidFill>
                  <a:prstClr val="black"/>
                </a:solidFill>
                <a:hlinkClick r:id="rId2"/>
              </a:rPr>
              <a:t>http://www.acestudy.org</a:t>
            </a:r>
            <a:r>
              <a:rPr lang="en-US" sz="2400" b="1" dirty="0" smtClean="0">
                <a:solidFill>
                  <a:prstClr val="black"/>
                </a:solidFill>
                <a:hlinkClick r:id="rId2"/>
              </a:rPr>
              <a:t>/</a:t>
            </a:r>
            <a:r>
              <a:rPr lang="en-US" sz="2400" b="1" dirty="0" smtClean="0">
                <a:solidFill>
                  <a:prstClr val="black"/>
                </a:solidFill>
              </a:rPr>
              <a:t> </a:t>
            </a:r>
            <a:endParaRPr lang="en-US" dirty="0"/>
          </a:p>
        </p:txBody>
      </p:sp>
      <p:sp>
        <p:nvSpPr>
          <p:cNvPr id="2" name="TextBox 1"/>
          <p:cNvSpPr txBox="1"/>
          <p:nvPr/>
        </p:nvSpPr>
        <p:spPr>
          <a:xfrm>
            <a:off x="830968" y="1787980"/>
            <a:ext cx="687705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ACE Study is ongoing collaborative research between the Centers for Disease Control and Prevention in Atlanta, GA, and Kaiser Permanente in San Diego, CA</a:t>
            </a:r>
            <a:r>
              <a:rPr lang="en-US" dirty="0" smtClean="0"/>
              <a:t>.</a:t>
            </a:r>
          </a:p>
          <a:p>
            <a:pPr marL="285750" indent="-285750">
              <a:buFont typeface="Arial" panose="020B0604020202020204" pitchFamily="34" charset="0"/>
              <a:buChar char="•"/>
            </a:pPr>
            <a:r>
              <a:rPr lang="en-US" dirty="0"/>
              <a:t>Over 17,000 Kaiser patients participating in routine health screening volunteered to participate in The Study.  </a:t>
            </a:r>
            <a:endParaRPr lang="en-US" dirty="0" smtClean="0"/>
          </a:p>
          <a:p>
            <a:pPr marL="285750" indent="-285750">
              <a:buFont typeface="Arial" panose="020B0604020202020204" pitchFamily="34" charset="0"/>
              <a:buChar char="•"/>
            </a:pPr>
            <a:r>
              <a:rPr lang="en-US" dirty="0" smtClean="0"/>
              <a:t>Data reveal </a:t>
            </a:r>
            <a:r>
              <a:rPr lang="en-US" dirty="0"/>
              <a:t>staggering proof of the health, social, and economic risks that result from childhood trauma</a:t>
            </a:r>
            <a:r>
              <a:rPr lang="en-US" dirty="0" smtClean="0"/>
              <a:t>.</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1811" y="1437808"/>
            <a:ext cx="2524477" cy="3343742"/>
          </a:xfrm>
          <a:prstGeom prst="rect">
            <a:avLst/>
          </a:prstGeom>
        </p:spPr>
      </p:pic>
      <p:sp>
        <p:nvSpPr>
          <p:cNvPr id="4" name="TextBox 3"/>
          <p:cNvSpPr txBox="1"/>
          <p:nvPr/>
        </p:nvSpPr>
        <p:spPr>
          <a:xfrm>
            <a:off x="7781923" y="5129941"/>
            <a:ext cx="3524251"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ACE’s study results are used to inform policy and resource development</a:t>
            </a:r>
          </a:p>
        </p:txBody>
      </p:sp>
    </p:spTree>
    <p:extLst>
      <p:ext uri="{BB962C8B-B14F-4D97-AF65-F5344CB8AC3E}">
        <p14:creationId xmlns:p14="http://schemas.microsoft.com/office/powerpoint/2010/main" val="3513436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379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1446550"/>
          </a:xfrm>
          <a:prstGeom prst="rect">
            <a:avLst/>
          </a:prstGeom>
          <a:noFill/>
        </p:spPr>
        <p:txBody>
          <a:bodyPr wrap="square" rtlCol="0">
            <a:spAutoFit/>
          </a:bodyPr>
          <a:lstStyle/>
          <a:p>
            <a:pPr algn="ctr"/>
            <a:r>
              <a:rPr lang="en-US" sz="3200" b="1" dirty="0" smtClean="0">
                <a:solidFill>
                  <a:prstClr val="black"/>
                </a:solidFill>
              </a:rPr>
              <a:t>RCW 28A.320.127 - </a:t>
            </a:r>
            <a:r>
              <a:rPr lang="en-US" sz="3200" b="1" dirty="0"/>
              <a:t>Plan for recognition, screening, and response to emotional or behavioral distress in </a:t>
            </a:r>
            <a:r>
              <a:rPr lang="en-US" sz="3200" b="1" dirty="0" smtClean="0"/>
              <a:t>students</a:t>
            </a:r>
            <a:endParaRPr lang="en-US" sz="3200" b="1" dirty="0">
              <a:solidFill>
                <a:prstClr val="black"/>
              </a:solidFill>
            </a:endParaRPr>
          </a:p>
          <a:p>
            <a:pPr lvl="0" algn="ctr"/>
            <a:r>
              <a:rPr lang="en-US" sz="2400" b="1" dirty="0">
                <a:solidFill>
                  <a:prstClr val="black"/>
                </a:solidFill>
                <a:hlinkClick r:id="rId2"/>
              </a:rPr>
              <a:t>http://</a:t>
            </a:r>
            <a:r>
              <a:rPr lang="en-US" sz="2400" b="1" dirty="0" smtClean="0">
                <a:solidFill>
                  <a:prstClr val="black"/>
                </a:solidFill>
                <a:hlinkClick r:id="rId2"/>
              </a:rPr>
              <a:t>app.leg.wa.gov/rcw/default.aspx?cite=28A.320.127</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1299908" y="2413337"/>
            <a:ext cx="958368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Beginning </a:t>
            </a:r>
            <a:r>
              <a:rPr lang="en-US" dirty="0"/>
              <a:t>in the 2014-15 school year, each school district must adopt a plan for recognition, initial screening, and response to emotional or behavioral distress in students, including but not limited to indicators of possible substance abuse, violence, and youth suicide. The school district must annually provide the plan to all district staff</a:t>
            </a:r>
            <a:r>
              <a:rPr lang="en-US" dirty="0" smtClean="0"/>
              <a:t>.</a:t>
            </a: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0" y="5546204"/>
            <a:ext cx="11437895" cy="904693"/>
          </a:xfrm>
          <a:prstGeom prst="rect">
            <a:avLst/>
          </a:prstGeom>
        </p:spPr>
      </p:pic>
    </p:spTree>
    <p:extLst>
      <p:ext uri="{BB962C8B-B14F-4D97-AF65-F5344CB8AC3E}">
        <p14:creationId xmlns:p14="http://schemas.microsoft.com/office/powerpoint/2010/main" val="662628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2431435"/>
          </a:xfrm>
          <a:prstGeom prst="rect">
            <a:avLst/>
          </a:prstGeom>
          <a:noFill/>
        </p:spPr>
        <p:txBody>
          <a:bodyPr wrap="square" rtlCol="0">
            <a:spAutoFit/>
          </a:bodyPr>
          <a:lstStyle/>
          <a:p>
            <a:pPr algn="ctr"/>
            <a:r>
              <a:rPr lang="en-US" sz="3200" b="1" dirty="0">
                <a:solidFill>
                  <a:prstClr val="black"/>
                </a:solidFill>
              </a:rPr>
              <a:t>RCW </a:t>
            </a:r>
            <a:r>
              <a:rPr lang="en-US" sz="3200" b="1" dirty="0" smtClean="0">
                <a:solidFill>
                  <a:prstClr val="black"/>
                </a:solidFill>
              </a:rPr>
              <a:t>28A.300.285 - </a:t>
            </a:r>
            <a:r>
              <a:rPr lang="en-US" sz="3200" b="1" dirty="0"/>
              <a:t>Harassment, intimidation, and bullying prevention policies and procedures—Model policy and procedure—Training materials—Posting on web site—Rules—Advisory committee</a:t>
            </a:r>
            <a:r>
              <a:rPr lang="en-US" sz="3200" b="1" dirty="0" smtClean="0"/>
              <a:t>.</a:t>
            </a:r>
            <a:endParaRPr lang="en-US" sz="3200" b="1" dirty="0">
              <a:solidFill>
                <a:prstClr val="black"/>
              </a:solidFill>
            </a:endParaRPr>
          </a:p>
          <a:p>
            <a:pPr lvl="0" algn="ctr"/>
            <a:r>
              <a:rPr lang="en-US" sz="2400" b="1" dirty="0">
                <a:solidFill>
                  <a:prstClr val="black"/>
                </a:solidFill>
                <a:hlinkClick r:id="rId2"/>
              </a:rPr>
              <a:t>http://</a:t>
            </a:r>
            <a:r>
              <a:rPr lang="en-US" sz="2400" b="1" dirty="0" smtClean="0">
                <a:solidFill>
                  <a:prstClr val="black"/>
                </a:solidFill>
                <a:hlinkClick r:id="rId2"/>
              </a:rPr>
              <a:t>apps.leg.wa.gov/rcw/default.aspx?cite=28A.300.285</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605271" y="3327263"/>
            <a:ext cx="10589202"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By </a:t>
            </a:r>
            <a:r>
              <a:rPr lang="en-US" dirty="0"/>
              <a:t>August 1, 2011, each school district shall adopt or amend if necessary a policy and procedure that at a minimum incorporates the revised model policy and procedure provided under subsection (4) of this section that prohibits the harassment, intimidation, or bullying of any student.</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0" y="5546204"/>
            <a:ext cx="11437895" cy="904693"/>
          </a:xfrm>
          <a:prstGeom prst="rect">
            <a:avLst/>
          </a:prstGeom>
        </p:spPr>
      </p:pic>
    </p:spTree>
    <p:extLst>
      <p:ext uri="{BB962C8B-B14F-4D97-AF65-F5344CB8AC3E}">
        <p14:creationId xmlns:p14="http://schemas.microsoft.com/office/powerpoint/2010/main" val="1735680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1446550"/>
          </a:xfrm>
          <a:prstGeom prst="rect">
            <a:avLst/>
          </a:prstGeom>
          <a:noFill/>
        </p:spPr>
        <p:txBody>
          <a:bodyPr wrap="square" rtlCol="0">
            <a:spAutoFit/>
          </a:bodyPr>
          <a:lstStyle/>
          <a:p>
            <a:pPr lvl="0" algn="ctr"/>
            <a:r>
              <a:rPr lang="en-US" sz="3200" b="1" dirty="0" smtClean="0">
                <a:solidFill>
                  <a:prstClr val="black"/>
                </a:solidFill>
              </a:rPr>
              <a:t>SB 5688 - </a:t>
            </a:r>
            <a:r>
              <a:rPr lang="en-US" sz="3200" b="1" dirty="0"/>
              <a:t>Providing students with skills that promote mental health and well-being and increase academic performance</a:t>
            </a:r>
            <a:endParaRPr lang="en-US" sz="3200" b="1" dirty="0">
              <a:solidFill>
                <a:prstClr val="black"/>
              </a:solidFill>
            </a:endParaRPr>
          </a:p>
          <a:p>
            <a:pPr lvl="0" algn="ctr"/>
            <a:r>
              <a:rPr lang="en-US" sz="2400" b="1" dirty="0">
                <a:solidFill>
                  <a:prstClr val="black"/>
                </a:solidFill>
                <a:hlinkClick r:id="rId2"/>
              </a:rPr>
              <a:t>http://</a:t>
            </a:r>
            <a:r>
              <a:rPr lang="en-US" sz="2400" b="1" dirty="0" smtClean="0">
                <a:solidFill>
                  <a:prstClr val="black"/>
                </a:solidFill>
                <a:hlinkClick r:id="rId2"/>
              </a:rPr>
              <a:t>app.leg.wa.gov/billinfo/summary.aspx?year=2015&amp;bill=5688</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693159" y="2117652"/>
            <a:ext cx="10777105" cy="2862322"/>
          </a:xfrm>
          <a:prstGeom prst="rect">
            <a:avLst/>
          </a:prstGeom>
          <a:noFill/>
        </p:spPr>
        <p:txBody>
          <a:bodyPr wrap="square" rtlCol="0">
            <a:spAutoFit/>
          </a:bodyPr>
          <a:lstStyle/>
          <a:p>
            <a:r>
              <a:rPr lang="en-US" b="1" dirty="0" smtClean="0">
                <a:solidFill>
                  <a:srgbClr val="FF0000"/>
                </a:solidFill>
              </a:rPr>
              <a:t>Not </a:t>
            </a:r>
            <a:r>
              <a:rPr lang="en-US" b="1" dirty="0" smtClean="0">
                <a:solidFill>
                  <a:srgbClr val="FF0000"/>
                </a:solidFill>
              </a:rPr>
              <a:t>passed in 2015 </a:t>
            </a:r>
            <a:r>
              <a:rPr lang="en-US" b="1" dirty="0" smtClean="0">
                <a:solidFill>
                  <a:srgbClr val="FF0000"/>
                </a:solidFill>
              </a:rPr>
              <a:t>– By resolution, reintroduced and retained in present status:</a:t>
            </a:r>
          </a:p>
          <a:p>
            <a:pPr marL="285750" indent="-285750">
              <a:buFont typeface="Arial" panose="020B0604020202020204" pitchFamily="34" charset="0"/>
              <a:buChar char="•"/>
            </a:pPr>
            <a:r>
              <a:rPr lang="en-US" dirty="0" smtClean="0"/>
              <a:t>Requires </a:t>
            </a:r>
            <a:r>
              <a:rPr lang="en-US" dirty="0"/>
              <a:t>certain departments within the Office of the Superintendent </a:t>
            </a:r>
            <a:r>
              <a:rPr lang="en-US" dirty="0" smtClean="0"/>
              <a:t>of Public </a:t>
            </a:r>
            <a:r>
              <a:rPr lang="en-US" dirty="0"/>
              <a:t>Instruction to convene a work group to recommend: benchmarks </a:t>
            </a:r>
            <a:r>
              <a:rPr lang="en-US" dirty="0" smtClean="0"/>
              <a:t>for developmentally </a:t>
            </a:r>
            <a:r>
              <a:rPr lang="en-US" dirty="0"/>
              <a:t>appropriate interpersonal and decision-making </a:t>
            </a:r>
            <a:r>
              <a:rPr lang="en-US" dirty="0" smtClean="0"/>
              <a:t>knowledge and </a:t>
            </a:r>
            <a:r>
              <a:rPr lang="en-US" dirty="0"/>
              <a:t>skills of social and emotional learning; guidance for schools, districts, </a:t>
            </a:r>
            <a:r>
              <a:rPr lang="en-US" dirty="0" smtClean="0"/>
              <a:t>and educators</a:t>
            </a:r>
            <a:r>
              <a:rPr lang="en-US" dirty="0"/>
              <a:t>; technical advice on how these fit within the existing teacher </a:t>
            </a:r>
            <a:r>
              <a:rPr lang="en-US" dirty="0" smtClean="0"/>
              <a:t>and principal </a:t>
            </a:r>
            <a:r>
              <a:rPr lang="en-US" dirty="0"/>
              <a:t>evaluations; and an implementation </a:t>
            </a:r>
            <a:r>
              <a:rPr lang="en-US" dirty="0" smtClean="0"/>
              <a:t>plan.</a:t>
            </a:r>
          </a:p>
          <a:p>
            <a:pPr marL="285750" indent="-285750">
              <a:buFont typeface="Arial" panose="020B0604020202020204" pitchFamily="34" charset="0"/>
              <a:buChar char="•"/>
            </a:pPr>
            <a:r>
              <a:rPr lang="en-US" dirty="0" smtClean="0"/>
              <a:t>Specifies </a:t>
            </a:r>
            <a:r>
              <a:rPr lang="en-US" dirty="0"/>
              <a:t>the make up of the work group and requires a report by October </a:t>
            </a:r>
            <a:r>
              <a:rPr lang="en-US" dirty="0" smtClean="0"/>
              <a:t>1, 2016.</a:t>
            </a:r>
          </a:p>
          <a:p>
            <a:pPr marL="285750" indent="-285750">
              <a:buFont typeface="Arial" panose="020B0604020202020204" pitchFamily="34" charset="0"/>
              <a:buChar char="•"/>
            </a:pPr>
            <a:r>
              <a:rPr lang="en-US" dirty="0" smtClean="0"/>
              <a:t>Creates </a:t>
            </a:r>
            <a:r>
              <a:rPr lang="en-US" dirty="0"/>
              <a:t>a pilot project, beginning no later than January 1, 2017, in which </a:t>
            </a:r>
            <a:r>
              <a:rPr lang="en-US" dirty="0" smtClean="0"/>
              <a:t>two educational </a:t>
            </a:r>
            <a:r>
              <a:rPr lang="en-US" dirty="0"/>
              <a:t>service districts will be charged with developing and </a:t>
            </a:r>
            <a:r>
              <a:rPr lang="en-US" dirty="0" smtClean="0"/>
              <a:t>maintaining the </a:t>
            </a:r>
            <a:r>
              <a:rPr lang="en-US" dirty="0"/>
              <a:t>capacity to serve as convener, trainer, and mentor for educators and </a:t>
            </a:r>
            <a:r>
              <a:rPr lang="en-US" dirty="0" smtClean="0"/>
              <a:t>other school </a:t>
            </a:r>
            <a:r>
              <a:rPr lang="en-US" dirty="0"/>
              <a:t>district staff on knowledge and skills of social and emotional learning.</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0" y="5546204"/>
            <a:ext cx="11437895" cy="904693"/>
          </a:xfrm>
          <a:prstGeom prst="rect">
            <a:avLst/>
          </a:prstGeom>
        </p:spPr>
      </p:pic>
    </p:spTree>
    <p:extLst>
      <p:ext uri="{BB962C8B-B14F-4D97-AF65-F5344CB8AC3E}">
        <p14:creationId xmlns:p14="http://schemas.microsoft.com/office/powerpoint/2010/main" val="1117758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state SEL Standards</a:t>
            </a:r>
            <a:endParaRPr lang="en-US" dirty="0"/>
          </a:p>
        </p:txBody>
      </p:sp>
      <p:sp>
        <p:nvSpPr>
          <p:cNvPr id="3" name="Text Placeholder 2"/>
          <p:cNvSpPr>
            <a:spLocks noGrp="1"/>
          </p:cNvSpPr>
          <p:nvPr>
            <p:ph type="body" idx="1"/>
          </p:nvPr>
        </p:nvSpPr>
        <p:spPr/>
        <p:txBody>
          <a:bodyPr/>
          <a:lstStyle/>
          <a:p>
            <a:r>
              <a:rPr lang="en-US" dirty="0" smtClean="0"/>
              <a:t>Most are included in your handout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29655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49" y="1861950"/>
            <a:ext cx="11439525" cy="830997"/>
          </a:xfrm>
          <a:prstGeom prst="rect">
            <a:avLst/>
          </a:prstGeom>
          <a:noFill/>
        </p:spPr>
        <p:txBody>
          <a:bodyPr wrap="square" rtlCol="0">
            <a:spAutoFit/>
          </a:bodyPr>
          <a:lstStyle/>
          <a:p>
            <a:pPr lvl="0" algn="ctr"/>
            <a:r>
              <a:rPr lang="en-US" sz="2800" b="1" dirty="0" smtClean="0">
                <a:solidFill>
                  <a:prstClr val="black"/>
                </a:solidFill>
              </a:rPr>
              <a:t>Massachusetts – Behavioral Health Partnership</a:t>
            </a:r>
            <a:endParaRPr lang="en-US" sz="2800" b="1" dirty="0">
              <a:solidFill>
                <a:prstClr val="black"/>
              </a:solidFill>
            </a:endParaRPr>
          </a:p>
          <a:p>
            <a:pPr lvl="0" algn="ctr"/>
            <a:r>
              <a:rPr lang="en-US" sz="2000" b="1" dirty="0">
                <a:solidFill>
                  <a:prstClr val="black"/>
                </a:solidFill>
                <a:hlinkClick r:id="rId2"/>
              </a:rPr>
              <a:t>https://www.masspartnership.com</a:t>
            </a:r>
            <a:r>
              <a:rPr lang="en-US" sz="2000" b="1" dirty="0" smtClean="0">
                <a:solidFill>
                  <a:prstClr val="black"/>
                </a:solidFill>
                <a:hlinkClick r:id="rId2"/>
              </a:rPr>
              <a:t>/</a:t>
            </a:r>
            <a:r>
              <a:rPr lang="en-US" sz="2000" b="1" dirty="0" smtClean="0">
                <a:solidFill>
                  <a:prstClr val="black"/>
                </a:solidFill>
              </a:rPr>
              <a:t> </a:t>
            </a:r>
            <a:endParaRPr lang="en-US" sz="1600" dirty="0">
              <a:solidFill>
                <a:prstClr val="black"/>
              </a:solidFill>
            </a:endParaRPr>
          </a:p>
        </p:txBody>
      </p:sp>
      <p:sp>
        <p:nvSpPr>
          <p:cNvPr id="5" name="TextBox 4"/>
          <p:cNvSpPr txBox="1"/>
          <p:nvPr/>
        </p:nvSpPr>
        <p:spPr>
          <a:xfrm>
            <a:off x="466725" y="5813298"/>
            <a:ext cx="11439525" cy="738664"/>
          </a:xfrm>
          <a:prstGeom prst="rect">
            <a:avLst/>
          </a:prstGeom>
          <a:noFill/>
        </p:spPr>
        <p:txBody>
          <a:bodyPr wrap="square" rtlCol="0">
            <a:spAutoFit/>
          </a:bodyPr>
          <a:lstStyle/>
          <a:p>
            <a:pPr lvl="0" algn="ctr"/>
            <a:r>
              <a:rPr lang="en-US" sz="2400" b="1" dirty="0" smtClean="0">
                <a:solidFill>
                  <a:prstClr val="black"/>
                </a:solidFill>
              </a:rPr>
              <a:t>California – LA Unified School District</a:t>
            </a:r>
            <a:endParaRPr lang="en-US" sz="2400" b="1" dirty="0">
              <a:solidFill>
                <a:prstClr val="black"/>
              </a:solidFill>
            </a:endParaRPr>
          </a:p>
          <a:p>
            <a:pPr lvl="0" algn="ctr"/>
            <a:r>
              <a:rPr lang="en-US" b="1" dirty="0">
                <a:solidFill>
                  <a:prstClr val="black"/>
                </a:solidFill>
                <a:hlinkClick r:id="rId3"/>
              </a:rPr>
              <a:t>http://home.lausd.net</a:t>
            </a:r>
            <a:r>
              <a:rPr lang="en-US" b="1" dirty="0" smtClean="0">
                <a:solidFill>
                  <a:prstClr val="black"/>
                </a:solidFill>
                <a:hlinkClick r:id="rId3"/>
              </a:rPr>
              <a:t>/</a:t>
            </a:r>
            <a:r>
              <a:rPr lang="en-US" b="1" dirty="0" smtClean="0">
                <a:solidFill>
                  <a:prstClr val="black"/>
                </a:solidFill>
              </a:rPr>
              <a:t> </a:t>
            </a:r>
            <a:endParaRPr lang="en-US" sz="1400" dirty="0">
              <a:solidFill>
                <a:prstClr val="black"/>
              </a:solidFill>
            </a:endParaRPr>
          </a:p>
        </p:txBody>
      </p:sp>
      <p:sp>
        <p:nvSpPr>
          <p:cNvPr id="9" name="TextBox 8"/>
          <p:cNvSpPr txBox="1"/>
          <p:nvPr/>
        </p:nvSpPr>
        <p:spPr>
          <a:xfrm>
            <a:off x="752475" y="3663925"/>
            <a:ext cx="11439525" cy="1138773"/>
          </a:xfrm>
          <a:prstGeom prst="rect">
            <a:avLst/>
          </a:prstGeom>
          <a:noFill/>
        </p:spPr>
        <p:txBody>
          <a:bodyPr wrap="square" rtlCol="0">
            <a:spAutoFit/>
          </a:bodyPr>
          <a:lstStyle/>
          <a:p>
            <a:pPr lvl="0" algn="ctr"/>
            <a:r>
              <a:rPr lang="en-US" sz="2800" b="1" dirty="0" smtClean="0">
                <a:solidFill>
                  <a:prstClr val="black"/>
                </a:solidFill>
              </a:rPr>
              <a:t>Alaska – Children's Resilience Initiative</a:t>
            </a:r>
            <a:endParaRPr lang="en-US" sz="2800" b="1" dirty="0">
              <a:solidFill>
                <a:prstClr val="black"/>
              </a:solidFill>
            </a:endParaRPr>
          </a:p>
          <a:p>
            <a:pPr lvl="0" algn="ctr"/>
            <a:r>
              <a:rPr lang="en-US" sz="2000" b="1" dirty="0">
                <a:solidFill>
                  <a:prstClr val="black"/>
                </a:solidFill>
                <a:hlinkClick r:id="rId4"/>
              </a:rPr>
              <a:t>http://alaskaice.org/school-climate/anchorage</a:t>
            </a:r>
            <a:r>
              <a:rPr lang="en-US" sz="2000" b="1" dirty="0" smtClean="0">
                <a:solidFill>
                  <a:prstClr val="black"/>
                </a:solidFill>
                <a:hlinkClick r:id="rId4"/>
              </a:rPr>
              <a:t>/</a:t>
            </a:r>
            <a:r>
              <a:rPr lang="en-US" sz="2000" b="1" dirty="0">
                <a:solidFill>
                  <a:prstClr val="black"/>
                </a:solidFill>
              </a:rPr>
              <a:t> and </a:t>
            </a:r>
            <a:r>
              <a:rPr lang="en-US" sz="2000" b="1" dirty="0">
                <a:solidFill>
                  <a:prstClr val="black"/>
                </a:solidFill>
                <a:hlinkClick r:id="rId5"/>
              </a:rPr>
              <a:t>http://</a:t>
            </a:r>
            <a:r>
              <a:rPr lang="en-US" sz="2000" b="1" dirty="0" smtClean="0">
                <a:solidFill>
                  <a:prstClr val="black"/>
                </a:solidFill>
                <a:hlinkClick r:id="rId5"/>
              </a:rPr>
              <a:t>www.alaskachildrenstrust.org/programs/aces-initiative</a:t>
            </a:r>
            <a:r>
              <a:rPr lang="en-US" sz="2000" b="1" dirty="0" smtClean="0">
                <a:solidFill>
                  <a:prstClr val="black"/>
                </a:solidFill>
              </a:rPr>
              <a:t> </a:t>
            </a:r>
            <a:endParaRPr lang="en-US" sz="1600" dirty="0">
              <a:solidFill>
                <a:prstClr val="black"/>
              </a:solidFill>
            </a:endParaRPr>
          </a:p>
        </p:txBody>
      </p:sp>
      <p:sp>
        <p:nvSpPr>
          <p:cNvPr id="10" name="TextBox 9"/>
          <p:cNvSpPr txBox="1"/>
          <p:nvPr/>
        </p:nvSpPr>
        <p:spPr>
          <a:xfrm>
            <a:off x="609599" y="2755490"/>
            <a:ext cx="11439525" cy="830997"/>
          </a:xfrm>
          <a:prstGeom prst="rect">
            <a:avLst/>
          </a:prstGeom>
          <a:noFill/>
        </p:spPr>
        <p:txBody>
          <a:bodyPr wrap="square" rtlCol="0">
            <a:spAutoFit/>
          </a:bodyPr>
          <a:lstStyle/>
          <a:p>
            <a:pPr lvl="0" algn="ctr"/>
            <a:r>
              <a:rPr lang="en-US" sz="2800" b="1" dirty="0" smtClean="0">
                <a:solidFill>
                  <a:prstClr val="black"/>
                </a:solidFill>
              </a:rPr>
              <a:t>Illinois</a:t>
            </a:r>
          </a:p>
          <a:p>
            <a:pPr lvl="0" algn="ctr"/>
            <a:r>
              <a:rPr lang="en-US" sz="2000" b="1" dirty="0" smtClean="0">
                <a:solidFill>
                  <a:prstClr val="black"/>
                </a:solidFill>
                <a:hlinkClick r:id="rId6"/>
              </a:rPr>
              <a:t>http</a:t>
            </a:r>
            <a:r>
              <a:rPr lang="en-US" sz="2000" b="1" dirty="0">
                <a:solidFill>
                  <a:prstClr val="black"/>
                </a:solidFill>
                <a:hlinkClick r:id="rId6"/>
              </a:rPr>
              <a:t>://</a:t>
            </a:r>
            <a:r>
              <a:rPr lang="en-US" sz="2000" b="1" dirty="0" smtClean="0">
                <a:solidFill>
                  <a:prstClr val="black"/>
                </a:solidFill>
                <a:hlinkClick r:id="rId6"/>
              </a:rPr>
              <a:t>www.isbe.net/ils/social_emotional/standards.htm</a:t>
            </a:r>
            <a:r>
              <a:rPr lang="en-US" sz="2000" b="1" dirty="0" smtClean="0">
                <a:solidFill>
                  <a:prstClr val="black"/>
                </a:solidFill>
              </a:rPr>
              <a:t> </a:t>
            </a:r>
            <a:endParaRPr lang="en-US" sz="1600" dirty="0">
              <a:solidFill>
                <a:prstClr val="black"/>
              </a:solidFill>
            </a:endParaRPr>
          </a:p>
        </p:txBody>
      </p:sp>
      <p:sp>
        <p:nvSpPr>
          <p:cNvPr id="11" name="TextBox 10"/>
          <p:cNvSpPr txBox="1"/>
          <p:nvPr/>
        </p:nvSpPr>
        <p:spPr>
          <a:xfrm>
            <a:off x="752475" y="903421"/>
            <a:ext cx="11439525" cy="830997"/>
          </a:xfrm>
          <a:prstGeom prst="rect">
            <a:avLst/>
          </a:prstGeom>
          <a:noFill/>
        </p:spPr>
        <p:txBody>
          <a:bodyPr wrap="square" rtlCol="0">
            <a:spAutoFit/>
          </a:bodyPr>
          <a:lstStyle/>
          <a:p>
            <a:pPr lvl="0" algn="ctr"/>
            <a:r>
              <a:rPr lang="en-US" sz="2800" b="1" dirty="0" smtClean="0">
                <a:solidFill>
                  <a:prstClr val="black"/>
                </a:solidFill>
              </a:rPr>
              <a:t>Kansas </a:t>
            </a:r>
          </a:p>
          <a:p>
            <a:pPr lvl="0" algn="ctr"/>
            <a:r>
              <a:rPr lang="en-US" sz="2000" b="1" dirty="0" smtClean="0">
                <a:solidFill>
                  <a:prstClr val="black"/>
                </a:solidFill>
                <a:hlinkClick r:id="rId7"/>
              </a:rPr>
              <a:t>http</a:t>
            </a:r>
            <a:r>
              <a:rPr lang="en-US" sz="2000" b="1" dirty="0">
                <a:solidFill>
                  <a:prstClr val="black"/>
                </a:solidFill>
                <a:hlinkClick r:id="rId7"/>
              </a:rPr>
              <a:t>://</a:t>
            </a:r>
            <a:r>
              <a:rPr lang="en-US" sz="2000" b="1" dirty="0" smtClean="0">
                <a:solidFill>
                  <a:prstClr val="black"/>
                </a:solidFill>
                <a:hlinkClick r:id="rId7"/>
              </a:rPr>
              <a:t>www.ksde.org/Default.aspx?tabid=482</a:t>
            </a:r>
            <a:r>
              <a:rPr lang="en-US" sz="2000" b="1" dirty="0" smtClean="0">
                <a:solidFill>
                  <a:prstClr val="black"/>
                </a:solidFill>
              </a:rPr>
              <a:t> </a:t>
            </a:r>
            <a:endParaRPr lang="en-US" sz="1600" dirty="0">
              <a:solidFill>
                <a:prstClr val="black"/>
              </a:solidFill>
            </a:endParaRPr>
          </a:p>
        </p:txBody>
      </p:sp>
      <p:sp>
        <p:nvSpPr>
          <p:cNvPr id="12" name="TextBox 11"/>
          <p:cNvSpPr txBox="1"/>
          <p:nvPr/>
        </p:nvSpPr>
        <p:spPr>
          <a:xfrm>
            <a:off x="752474" y="4904863"/>
            <a:ext cx="11439525" cy="830997"/>
          </a:xfrm>
          <a:prstGeom prst="rect">
            <a:avLst/>
          </a:prstGeom>
          <a:noFill/>
        </p:spPr>
        <p:txBody>
          <a:bodyPr wrap="square" rtlCol="0">
            <a:spAutoFit/>
          </a:bodyPr>
          <a:lstStyle/>
          <a:p>
            <a:pPr lvl="0" algn="ctr"/>
            <a:r>
              <a:rPr lang="en-US" sz="2800" b="1" dirty="0" smtClean="0">
                <a:solidFill>
                  <a:prstClr val="black"/>
                </a:solidFill>
              </a:rPr>
              <a:t>Pennsylvania</a:t>
            </a:r>
            <a:endParaRPr lang="en-US" sz="2800" b="1" dirty="0">
              <a:solidFill>
                <a:prstClr val="black"/>
              </a:solidFill>
            </a:endParaRPr>
          </a:p>
          <a:p>
            <a:pPr lvl="0" algn="ctr"/>
            <a:r>
              <a:rPr lang="en-US" sz="2000" b="1" dirty="0">
                <a:solidFill>
                  <a:prstClr val="black"/>
                </a:solidFill>
                <a:hlinkClick r:id="rId8"/>
              </a:rPr>
              <a:t>http://www.casel.org/state-standards-for-social-and-emotional-learning</a:t>
            </a:r>
            <a:r>
              <a:rPr lang="en-US" sz="2000" b="1" dirty="0" smtClean="0">
                <a:solidFill>
                  <a:prstClr val="black"/>
                </a:solidFill>
                <a:hlinkClick r:id="rId8"/>
              </a:rPr>
              <a:t>/</a:t>
            </a:r>
            <a:r>
              <a:rPr lang="en-US" sz="2000" b="1" dirty="0" smtClean="0">
                <a:solidFill>
                  <a:prstClr val="black"/>
                </a:solidFill>
              </a:rPr>
              <a:t> </a:t>
            </a:r>
            <a:endParaRPr lang="en-US" sz="1600" dirty="0">
              <a:solidFill>
                <a:prstClr val="black"/>
              </a:solidFill>
            </a:endParaRPr>
          </a:p>
        </p:txBody>
      </p:sp>
    </p:spTree>
    <p:extLst>
      <p:ext uri="{BB962C8B-B14F-4D97-AF65-F5344CB8AC3E}">
        <p14:creationId xmlns:p14="http://schemas.microsoft.com/office/powerpoint/2010/main" val="547429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dirty="0"/>
          </a:p>
        </p:txBody>
      </p:sp>
      <p:sp>
        <p:nvSpPr>
          <p:cNvPr id="3" name="Text Placeholder 2"/>
          <p:cNvSpPr>
            <a:spLocks noGrp="1"/>
          </p:cNvSpPr>
          <p:nvPr>
            <p:ph type="body" idx="1"/>
          </p:nvPr>
        </p:nvSpPr>
        <p:spPr/>
        <p:txBody>
          <a:bodyPr/>
          <a:lstStyle/>
          <a:p>
            <a:r>
              <a:rPr lang="en-US" dirty="0" smtClean="0"/>
              <a:t>And other curriculum </a:t>
            </a:r>
            <a:r>
              <a:rPr lang="en-US" dirty="0"/>
              <a:t>o</a:t>
            </a:r>
            <a:r>
              <a:rPr lang="en-US" dirty="0" smtClean="0"/>
              <a:t>r initiative examples</a:t>
            </a:r>
            <a:endParaRPr lang="en-US" dirty="0"/>
          </a:p>
        </p:txBody>
      </p:sp>
    </p:spTree>
    <p:extLst>
      <p:ext uri="{BB962C8B-B14F-4D97-AF65-F5344CB8AC3E}">
        <p14:creationId xmlns:p14="http://schemas.microsoft.com/office/powerpoint/2010/main" val="427290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Comprehensive, easy to communicate, offers school/family component</a:t>
            </a:r>
          </a:p>
        </p:txBody>
      </p:sp>
      <p:sp>
        <p:nvSpPr>
          <p:cNvPr id="7" name="TextBox 6"/>
          <p:cNvSpPr txBox="1"/>
          <p:nvPr/>
        </p:nvSpPr>
        <p:spPr>
          <a:xfrm>
            <a:off x="361950" y="419100"/>
            <a:ext cx="11439525" cy="830997"/>
          </a:xfrm>
          <a:prstGeom prst="rect">
            <a:avLst/>
          </a:prstGeom>
          <a:noFill/>
        </p:spPr>
        <p:txBody>
          <a:bodyPr wrap="square" rtlCol="0">
            <a:spAutoFit/>
          </a:bodyPr>
          <a:lstStyle/>
          <a:p>
            <a:pPr algn="ctr"/>
            <a:r>
              <a:rPr lang="en-US" sz="3200" b="1" dirty="0" smtClean="0"/>
              <a:t>RULER – Yale Center for Emotional Intelligence</a:t>
            </a:r>
          </a:p>
          <a:p>
            <a:pPr algn="ctr"/>
            <a:r>
              <a:rPr lang="en-US" sz="1600" b="1" dirty="0" smtClean="0">
                <a:hlinkClick r:id="rId3"/>
              </a:rPr>
              <a:t>http://ei.yale.edu/ruler/</a:t>
            </a:r>
            <a:r>
              <a:rPr lang="en-US" sz="1600" b="1" dirty="0" smtClean="0"/>
              <a:t> </a:t>
            </a:r>
            <a:endParaRPr lang="en-US" sz="1600" b="1" dirty="0"/>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24" y="3335324"/>
            <a:ext cx="4029652" cy="2248214"/>
          </a:xfrm>
          <a:prstGeom prst="rect">
            <a:avLst/>
          </a:prstGeom>
        </p:spPr>
      </p:pic>
      <p:sp>
        <p:nvSpPr>
          <p:cNvPr id="3" name="TextBox 2"/>
          <p:cNvSpPr txBox="1"/>
          <p:nvPr/>
        </p:nvSpPr>
        <p:spPr>
          <a:xfrm>
            <a:off x="666751" y="1927970"/>
            <a:ext cx="6687518"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K-8 educators </a:t>
            </a:r>
          </a:p>
          <a:p>
            <a:pPr marL="285750" indent="-285750">
              <a:buFont typeface="Arial" panose="020B0604020202020204" pitchFamily="34" charset="0"/>
              <a:buChar char="•"/>
            </a:pPr>
            <a:r>
              <a:rPr lang="en-US" dirty="0" smtClean="0"/>
              <a:t>RULER </a:t>
            </a:r>
            <a:r>
              <a:rPr lang="en-US" dirty="0"/>
              <a:t>is an evidence-based approach for integrating social and emotional learning into schools. RULER applies “hard science” to the teaching of what have historically been called “soft skills.” RULER teaches the skills of emotional intelligence — those associated with recognizing, understanding, labeling, expressing, and regulating emotion</a:t>
            </a:r>
            <a:r>
              <a:rPr lang="en-US" dirty="0" smtClean="0"/>
              <a:t>.</a:t>
            </a:r>
          </a:p>
          <a:p>
            <a:pPr marL="285750" indent="-285750">
              <a:buFont typeface="Arial" panose="020B0604020202020204" pitchFamily="34" charset="0"/>
              <a:buChar char="•"/>
            </a:pPr>
            <a:r>
              <a:rPr lang="en-US" dirty="0" smtClean="0"/>
              <a:t>RULER </a:t>
            </a:r>
            <a:r>
              <a:rPr lang="en-US" dirty="0"/>
              <a:t>uses a “train-the-trainer” model in which a small group of school educators and leaders are trained on RULER at our Anchors of Emotional Intelligence Institute before they bring it back to their schools to train the rest of the staff</a:t>
            </a:r>
            <a:r>
              <a:rPr lang="en-US" dirty="0" smtClean="0"/>
              <a:t>.</a:t>
            </a:r>
          </a:p>
          <a:p>
            <a:pPr marL="285750" indent="-285750">
              <a:buFont typeface="Arial" panose="020B0604020202020204" pitchFamily="34" charset="0"/>
              <a:buChar char="•"/>
            </a:pPr>
            <a:r>
              <a:rPr lang="en-US" b="1" dirty="0" smtClean="0"/>
              <a:t>Categories: </a:t>
            </a:r>
            <a:r>
              <a:rPr lang="en-US" dirty="0" smtClean="0"/>
              <a:t>recognizing emotions, understanding emotions, labeling emotions accurately, expressing emotions appropriately, and regulating emotions effectively.</a:t>
            </a:r>
            <a:endParaRPr lang="en-US" dirty="0"/>
          </a:p>
        </p:txBody>
      </p:sp>
      <p:sp>
        <p:nvSpPr>
          <p:cNvPr id="4" name="TextBox 3"/>
          <p:cNvSpPr txBox="1"/>
          <p:nvPr/>
        </p:nvSpPr>
        <p:spPr>
          <a:xfrm>
            <a:off x="3285868" y="6129140"/>
            <a:ext cx="9304637" cy="369332"/>
          </a:xfrm>
          <a:prstGeom prst="rect">
            <a:avLst/>
          </a:prstGeom>
          <a:noFill/>
        </p:spPr>
        <p:txBody>
          <a:bodyPr wrap="square" rtlCol="0">
            <a:spAutoFit/>
          </a:bodyPr>
          <a:lstStyle/>
          <a:p>
            <a:r>
              <a:rPr lang="en-US" dirty="0" smtClean="0"/>
              <a:t>For a list of </a:t>
            </a:r>
            <a:r>
              <a:rPr lang="en-US" dirty="0"/>
              <a:t>Ruler </a:t>
            </a:r>
            <a:r>
              <a:rPr lang="en-US" dirty="0" smtClean="0"/>
              <a:t>schools: </a:t>
            </a:r>
            <a:r>
              <a:rPr lang="en-US" dirty="0">
                <a:hlinkClick r:id="rId5"/>
              </a:rPr>
              <a:t>http://ei.yale.edu/ruler-schools</a:t>
            </a:r>
            <a:r>
              <a:rPr lang="en-US" dirty="0" smtClean="0">
                <a:hlinkClick r:id="rId5"/>
              </a:rPr>
              <a:t>/</a:t>
            </a:r>
            <a:r>
              <a:rPr lang="en-US" dirty="0" smtClean="0"/>
              <a:t> </a:t>
            </a:r>
            <a:endParaRPr lang="en-US" dirty="0"/>
          </a:p>
        </p:txBody>
      </p:sp>
      <p:sp>
        <p:nvSpPr>
          <p:cNvPr id="8" name="TextBox 7"/>
          <p:cNvSpPr txBox="1"/>
          <p:nvPr/>
        </p:nvSpPr>
        <p:spPr>
          <a:xfrm>
            <a:off x="7938186" y="1996476"/>
            <a:ext cx="3529914"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Comprehensive, easy to communicate, offers school/family component</a:t>
            </a:r>
          </a:p>
        </p:txBody>
      </p:sp>
    </p:spTree>
    <p:extLst>
      <p:ext uri="{BB962C8B-B14F-4D97-AF65-F5344CB8AC3E}">
        <p14:creationId xmlns:p14="http://schemas.microsoft.com/office/powerpoint/2010/main" val="4152633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830997"/>
          </a:xfrm>
          <a:prstGeom prst="rect">
            <a:avLst/>
          </a:prstGeom>
          <a:noFill/>
        </p:spPr>
        <p:txBody>
          <a:bodyPr wrap="square" rtlCol="0">
            <a:spAutoFit/>
          </a:bodyPr>
          <a:lstStyle/>
          <a:p>
            <a:pPr algn="ctr"/>
            <a:r>
              <a:rPr lang="en-US" sz="3200" b="1" dirty="0" smtClean="0"/>
              <a:t>RULER – Yale Center for Emotional Intelligence (Cont.)</a:t>
            </a:r>
          </a:p>
          <a:p>
            <a:pPr algn="ctr"/>
            <a:r>
              <a:rPr lang="en-US" sz="1600" b="1" dirty="0" smtClean="0">
                <a:hlinkClick r:id="rId2"/>
              </a:rPr>
              <a:t>http://ei.yale.edu/ruler/</a:t>
            </a:r>
            <a:r>
              <a:rPr lang="en-US" sz="1600" b="1" dirty="0" smtClean="0"/>
              <a:t> </a:t>
            </a:r>
            <a:endParaRPr lang="en-US" sz="1600" b="1" dirty="0"/>
          </a:p>
        </p:txBody>
      </p:sp>
      <p:sp>
        <p:nvSpPr>
          <p:cNvPr id="8" name="TextBox 7"/>
          <p:cNvSpPr txBox="1"/>
          <p:nvPr/>
        </p:nvSpPr>
        <p:spPr>
          <a:xfrm>
            <a:off x="361950" y="1839922"/>
            <a:ext cx="11439525" cy="4524315"/>
          </a:xfrm>
          <a:prstGeom prst="rect">
            <a:avLst/>
          </a:prstGeom>
          <a:noFill/>
        </p:spPr>
        <p:txBody>
          <a:bodyPr wrap="square" rtlCol="0">
            <a:spAutoFit/>
          </a:bodyPr>
          <a:lstStyle/>
          <a:p>
            <a:r>
              <a:rPr lang="en-US" dirty="0">
                <a:hlinkClick r:id="rId3" tooltip="RULER Phase 1"/>
              </a:rPr>
              <a:t>Phase 1 (1 year)* – The Anchors of Emotional Intelligence</a:t>
            </a:r>
            <a:r>
              <a:rPr lang="en-US" dirty="0"/>
              <a:t/>
            </a:r>
            <a:br>
              <a:rPr lang="en-US" dirty="0"/>
            </a:br>
            <a:r>
              <a:rPr lang="en-US" dirty="0"/>
              <a:t>This first phase grounds teachers, staff, students, and families in the Anchors of Emotional Intelligence. These fundamental RULER tools enhance individuals’ ability to understand and regulate their own emotions and to consider and empathize with how others are feeling. The Anchors also foster the kind of healthy emotional climate essential to personal growth.</a:t>
            </a:r>
          </a:p>
          <a:p>
            <a:r>
              <a:rPr lang="en-US" dirty="0">
                <a:hlinkClick r:id="rId4" tooltip="RULER Phase 2"/>
              </a:rPr>
              <a:t>Phase 2 (1 year)* – The Feeling Words Curriculum</a:t>
            </a:r>
            <a:r>
              <a:rPr lang="en-US" dirty="0"/>
              <a:t/>
            </a:r>
            <a:br>
              <a:rPr lang="en-US" dirty="0"/>
            </a:br>
            <a:r>
              <a:rPr lang="en-US" dirty="0"/>
              <a:t>The second phase enables teachers to integrate RULER into a wide range of subject areas, ensuring that emotional intelligence is woven into the content of every class and throughout each student’s school day. The Feeling Words Curriculum that teachers learn to use is tailored to specific grade levels and aligned with the Common Core.</a:t>
            </a:r>
          </a:p>
          <a:p>
            <a:r>
              <a:rPr lang="en-US" dirty="0">
                <a:hlinkClick r:id="rId5" tooltip="RULER Phase 3"/>
              </a:rPr>
              <a:t>Phase 3 (ongoing) — Lasting results</a:t>
            </a:r>
            <a:r>
              <a:rPr lang="en-US" dirty="0"/>
              <a:t/>
            </a:r>
            <a:br>
              <a:rPr lang="en-US" dirty="0"/>
            </a:br>
            <a:r>
              <a:rPr lang="en-US" dirty="0"/>
              <a:t>RULER creates a self-perpetuating program by training teachers and other staff to become RULER Trainers who then teach the rest of the school what they’ve learned. As teachers are trained, they in turn teach their students, and as new teachers arrive, RULER Trainers teach them.</a:t>
            </a:r>
          </a:p>
          <a:p>
            <a:r>
              <a:rPr lang="en-US" dirty="0"/>
              <a:t>To ensure lasting success, RULER also supports RULER Trainers with ongoing feedback, advanced training, and an online community where participants from around the world compare notes, participate in webinars, watch videos, and stay up-to-date on the latest program enhancements.</a:t>
            </a:r>
          </a:p>
        </p:txBody>
      </p:sp>
    </p:spTree>
    <p:extLst>
      <p:ext uri="{BB962C8B-B14F-4D97-AF65-F5344CB8AC3E}">
        <p14:creationId xmlns:p14="http://schemas.microsoft.com/office/powerpoint/2010/main" val="3127076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vignettes allow adult/peer modeling for students</a:t>
            </a:r>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smtClean="0">
                <a:solidFill>
                  <a:prstClr val="black"/>
                </a:solidFill>
              </a:rPr>
              <a:t>Second STEP – Committee for Children</a:t>
            </a:r>
            <a:endParaRPr lang="en-US" sz="3200" b="1" dirty="0">
              <a:solidFill>
                <a:prstClr val="black"/>
              </a:solidFill>
            </a:endParaRPr>
          </a:p>
          <a:p>
            <a:pPr lvl="0" algn="ctr"/>
            <a:r>
              <a:rPr lang="en-US" sz="2400" b="1" dirty="0">
                <a:solidFill>
                  <a:prstClr val="black"/>
                </a:solidFill>
                <a:hlinkClick r:id="rId3"/>
              </a:rPr>
              <a:t>http://</a:t>
            </a:r>
            <a:r>
              <a:rPr lang="en-US" sz="2400" b="1" dirty="0" smtClean="0">
                <a:solidFill>
                  <a:prstClr val="black"/>
                </a:solidFill>
                <a:hlinkClick r:id="rId3"/>
              </a:rPr>
              <a:t>www.cfchildren.org/second-step</a:t>
            </a:r>
            <a:r>
              <a:rPr lang="en-US" sz="2400" b="1" dirty="0" smtClean="0">
                <a:solidFill>
                  <a:prstClr val="black"/>
                </a:solidFill>
              </a:rPr>
              <a:t> </a:t>
            </a:r>
            <a:endParaRPr lang="en-US" sz="2400" b="1" dirty="0">
              <a:solidFill>
                <a:prstClr val="black"/>
              </a:solidFill>
            </a:endParaRPr>
          </a:p>
        </p:txBody>
      </p:sp>
      <p:sp>
        <p:nvSpPr>
          <p:cNvPr id="5" name="TextBox 4"/>
          <p:cNvSpPr txBox="1"/>
          <p:nvPr/>
        </p:nvSpPr>
        <p:spPr>
          <a:xfrm>
            <a:off x="618904" y="1969978"/>
            <a:ext cx="7248745"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K-8</a:t>
            </a:r>
            <a:endParaRPr lang="en-US" b="1" dirty="0"/>
          </a:p>
          <a:p>
            <a:pPr marL="285750" indent="-285750">
              <a:buFont typeface="Arial" panose="020B0604020202020204" pitchFamily="34" charset="0"/>
              <a:buChar char="•"/>
            </a:pPr>
            <a:r>
              <a:rPr lang="en-US" i="1" dirty="0" smtClean="0"/>
              <a:t>Second</a:t>
            </a:r>
            <a:r>
              <a:rPr lang="en-US" i="1" dirty="0"/>
              <a:t> Step</a:t>
            </a:r>
            <a:r>
              <a:rPr lang="en-US" dirty="0"/>
              <a:t> </a:t>
            </a:r>
            <a:r>
              <a:rPr lang="en-US" dirty="0" smtClean="0"/>
              <a:t>provides “classroom kits” that include music </a:t>
            </a:r>
            <a:r>
              <a:rPr lang="en-US" dirty="0"/>
              <a:t>and videos, take-home activities, and stories kids relate </a:t>
            </a:r>
            <a:r>
              <a:rPr lang="en-US" dirty="0" smtClean="0"/>
              <a:t>to. The </a:t>
            </a:r>
            <a:r>
              <a:rPr lang="en-US" dirty="0"/>
              <a:t>developmentally appropriate </a:t>
            </a:r>
            <a:r>
              <a:rPr lang="en-US" dirty="0" smtClean="0"/>
              <a:t>lessons </a:t>
            </a:r>
            <a:r>
              <a:rPr lang="en-US" dirty="0"/>
              <a:t>have helped teachers instill social-emotional skills </a:t>
            </a:r>
            <a:r>
              <a:rPr lang="en-US" dirty="0" smtClean="0"/>
              <a:t>and the </a:t>
            </a:r>
            <a:r>
              <a:rPr lang="en-US" dirty="0"/>
              <a:t>student lessons are easy to teach, right out of the </a:t>
            </a:r>
            <a:r>
              <a:rPr lang="en-US" dirty="0" smtClean="0"/>
              <a:t>box.</a:t>
            </a:r>
            <a:endParaRPr lang="en-US" b="1" dirty="0" smtClean="0"/>
          </a:p>
          <a:p>
            <a:pPr marL="285750" indent="-285750">
              <a:buFont typeface="Arial" panose="020B0604020202020204" pitchFamily="34" charset="0"/>
              <a:buChar char="•"/>
            </a:pPr>
            <a:r>
              <a:rPr lang="en-US" dirty="0" smtClean="0"/>
              <a:t>Second Step offers (for purchase) curriculum kits including staff and principal toolkits and special units such as child protection or bullying prevention. </a:t>
            </a:r>
            <a:endParaRPr lang="en-US" dirty="0" smtClean="0"/>
          </a:p>
          <a:p>
            <a:pPr marL="285750" indent="-285750">
              <a:buFont typeface="Arial" panose="020B0604020202020204" pitchFamily="34" charset="0"/>
              <a:buChar char="•"/>
            </a:pPr>
            <a:r>
              <a:rPr lang="en-US" b="1" dirty="0" smtClean="0"/>
              <a:t>Categories:</a:t>
            </a:r>
            <a:r>
              <a:rPr lang="en-US" dirty="0" smtClean="0"/>
              <a:t> </a:t>
            </a:r>
          </a:p>
          <a:p>
            <a:pPr marL="742950" lvl="1" indent="-285750">
              <a:buFont typeface="Arial" panose="020B0604020202020204" pitchFamily="34" charset="0"/>
              <a:buChar char="•"/>
            </a:pPr>
            <a:r>
              <a:rPr lang="en-US" dirty="0" smtClean="0"/>
              <a:t>Early Learning: self-regulation and executive function</a:t>
            </a:r>
          </a:p>
          <a:p>
            <a:pPr marL="742950" lvl="1" indent="-285750">
              <a:buFont typeface="Arial" panose="020B0604020202020204" pitchFamily="34" charset="0"/>
              <a:buChar char="•"/>
            </a:pPr>
            <a:r>
              <a:rPr lang="en-US" dirty="0" smtClean="0"/>
              <a:t>Elementary: making friends, managing emotions, problem solving</a:t>
            </a:r>
          </a:p>
          <a:p>
            <a:pPr marL="742950" lvl="1" indent="-285750">
              <a:buFont typeface="Arial" panose="020B0604020202020204" pitchFamily="34" charset="0"/>
              <a:buChar char="•"/>
            </a:pPr>
            <a:r>
              <a:rPr lang="en-US" dirty="0" smtClean="0"/>
              <a:t>Middle school: communication, coping, decision-making skills</a:t>
            </a:r>
            <a:endParaRPr lang="en-US" dirty="0"/>
          </a:p>
        </p:txBody>
      </p:sp>
      <p:sp>
        <p:nvSpPr>
          <p:cNvPr id="9" name="TextBox 8"/>
          <p:cNvSpPr txBox="1"/>
          <p:nvPr/>
        </p:nvSpPr>
        <p:spPr>
          <a:xfrm>
            <a:off x="166687" y="5983069"/>
            <a:ext cx="11830050" cy="646331"/>
          </a:xfrm>
          <a:prstGeom prst="rect">
            <a:avLst/>
          </a:prstGeom>
          <a:noFill/>
        </p:spPr>
        <p:txBody>
          <a:bodyPr wrap="square" rtlCol="0">
            <a:spAutoFit/>
          </a:bodyPr>
          <a:lstStyle/>
          <a:p>
            <a:pPr algn="ctr"/>
            <a:r>
              <a:rPr lang="en-US" dirty="0" smtClean="0"/>
              <a:t>For the complete K-8 scope and sequence curriculum plan:</a:t>
            </a:r>
          </a:p>
          <a:p>
            <a:pPr algn="ctr"/>
            <a:r>
              <a:rPr lang="en-US" dirty="0" smtClean="0"/>
              <a:t> </a:t>
            </a:r>
            <a:r>
              <a:rPr lang="en-US" dirty="0">
                <a:hlinkClick r:id="rId4"/>
              </a:rPr>
              <a:t>http://</a:t>
            </a:r>
            <a:r>
              <a:rPr lang="en-US" dirty="0" smtClean="0">
                <a:hlinkClick r:id="rId4"/>
              </a:rPr>
              <a:t>www.cfchildren.org/Portals/1/SS_Multi/SS_DOC/EL-G8_Scope_Sequence_SS.pdf</a:t>
            </a:r>
            <a:r>
              <a:rPr lang="en-US" dirty="0" smtClean="0"/>
              <a:t> </a:t>
            </a:r>
            <a:endParaRPr lang="en-US"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9029" y="4577008"/>
            <a:ext cx="1977991" cy="1107675"/>
          </a:xfrm>
          <a:prstGeom prst="rect">
            <a:avLst/>
          </a:prstGeom>
        </p:spPr>
      </p:pic>
      <p:sp>
        <p:nvSpPr>
          <p:cNvPr id="8" name="TextBox 7"/>
          <p:cNvSpPr txBox="1"/>
          <p:nvPr/>
        </p:nvSpPr>
        <p:spPr>
          <a:xfrm>
            <a:off x="8229378" y="2228671"/>
            <a:ext cx="2237642"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The vignettes allow adult/peer modeling for students</a:t>
            </a:r>
          </a:p>
        </p:txBody>
      </p:sp>
    </p:spTree>
    <p:extLst>
      <p:ext uri="{BB962C8B-B14F-4D97-AF65-F5344CB8AC3E}">
        <p14:creationId xmlns:p14="http://schemas.microsoft.com/office/powerpoint/2010/main" val="2546646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smtClean="0">
                <a:solidFill>
                  <a:prstClr val="black"/>
                </a:solidFill>
              </a:rPr>
              <a:t>Positive Discipline Association</a:t>
            </a:r>
            <a:endParaRPr lang="en-US" sz="3200" b="1" dirty="0">
              <a:solidFill>
                <a:prstClr val="black"/>
              </a:solidFill>
            </a:endParaRPr>
          </a:p>
          <a:p>
            <a:pPr lvl="0" algn="ctr"/>
            <a:r>
              <a:rPr lang="en-US" sz="2400" b="1" dirty="0">
                <a:solidFill>
                  <a:prstClr val="black"/>
                </a:solidFill>
                <a:hlinkClick r:id="rId3"/>
              </a:rPr>
              <a:t>http://www.positivediscipline.org</a:t>
            </a:r>
            <a:r>
              <a:rPr lang="en-US" sz="2400" b="1" dirty="0" smtClean="0">
                <a:solidFill>
                  <a:prstClr val="black"/>
                </a:solidFill>
                <a:hlinkClick r:id="rId3"/>
              </a:rPr>
              <a:t>/</a:t>
            </a:r>
            <a:r>
              <a:rPr lang="en-US" sz="2400" b="1" dirty="0" smtClean="0">
                <a:solidFill>
                  <a:prstClr val="black"/>
                </a:solidFill>
              </a:rPr>
              <a:t> </a:t>
            </a:r>
            <a:endParaRPr lang="en-US" sz="2400" b="1" dirty="0">
              <a:solidFill>
                <a:prstClr val="black"/>
              </a:solidFill>
            </a:endParaRPr>
          </a:p>
        </p:txBody>
      </p:sp>
      <p:sp>
        <p:nvSpPr>
          <p:cNvPr id="8" name="TextBox 7"/>
          <p:cNvSpPr txBox="1"/>
          <p:nvPr/>
        </p:nvSpPr>
        <p:spPr>
          <a:xfrm>
            <a:off x="361951" y="1882080"/>
            <a:ext cx="832485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non-profit organization. Positive </a:t>
            </a:r>
            <a:r>
              <a:rPr lang="en-US" dirty="0"/>
              <a:t>Discipline </a:t>
            </a:r>
            <a:r>
              <a:rPr lang="en-US" dirty="0" smtClean="0"/>
              <a:t>offers </a:t>
            </a:r>
            <a:r>
              <a:rPr lang="en-US" dirty="0"/>
              <a:t>a program designed to teach young people to become responsible, respectful and resourceful members of their communities. </a:t>
            </a:r>
            <a:r>
              <a:rPr lang="en-US" dirty="0" smtClean="0"/>
              <a:t>This program includes resources/materials for teachers, leaders, and parents.</a:t>
            </a:r>
          </a:p>
          <a:p>
            <a:pPr marL="285750" indent="-285750">
              <a:buFont typeface="Arial" panose="020B0604020202020204" pitchFamily="34" charset="0"/>
              <a:buChar char="•"/>
            </a:pPr>
            <a:r>
              <a:rPr lang="en-US" dirty="0" smtClean="0"/>
              <a:t>Positive Discipline </a:t>
            </a:r>
            <a:r>
              <a:rPr lang="en-US" dirty="0"/>
              <a:t>teaches important social and life skills in a manner that is deeply respectful and encouraging for both children and adults (including parents, teachers, childcare providers, youth workers, and others</a:t>
            </a:r>
            <a:r>
              <a:rPr lang="en-US" dirty="0" smtClean="0"/>
              <a:t>).</a:t>
            </a:r>
          </a:p>
          <a:p>
            <a:pPr marL="285750" indent="-285750">
              <a:buFont typeface="Arial" panose="020B0604020202020204" pitchFamily="34" charset="0"/>
              <a:buChar char="•"/>
            </a:pPr>
            <a:r>
              <a:rPr lang="en-US" b="1" dirty="0" smtClean="0"/>
              <a:t>Categories: </a:t>
            </a:r>
            <a:r>
              <a:rPr lang="en-US" dirty="0" smtClean="0"/>
              <a:t>Classroom Climate, encouragement, positive behavior and positive discipline, understanding motivation behind behavior</a:t>
            </a:r>
            <a:endParaRPr lang="en-US" dirty="0"/>
          </a:p>
          <a:p>
            <a:endParaRPr lang="en-US" dirty="0" smtClean="0"/>
          </a:p>
        </p:txBody>
      </p:sp>
      <p:sp>
        <p:nvSpPr>
          <p:cNvPr id="2" name="TextBox 1"/>
          <p:cNvSpPr txBox="1"/>
          <p:nvPr/>
        </p:nvSpPr>
        <p:spPr>
          <a:xfrm>
            <a:off x="9125073" y="1938634"/>
            <a:ext cx="2237642"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Includes </a:t>
            </a:r>
            <a:r>
              <a:rPr lang="en-US" dirty="0"/>
              <a:t>brainwork research for students to understand emotions</a:t>
            </a:r>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429" y="4681944"/>
            <a:ext cx="8651794" cy="1486780"/>
          </a:xfrm>
          <a:prstGeom prst="rect">
            <a:avLst/>
          </a:prstGeom>
        </p:spPr>
      </p:pic>
    </p:spTree>
    <p:extLst>
      <p:ext uri="{BB962C8B-B14F-4D97-AF65-F5344CB8AC3E}">
        <p14:creationId xmlns:p14="http://schemas.microsoft.com/office/powerpoint/2010/main" val="759048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361950" y="266700"/>
            <a:ext cx="11439525" cy="6343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19100"/>
            <a:ext cx="11439525" cy="954107"/>
          </a:xfrm>
          <a:prstGeom prst="rect">
            <a:avLst/>
          </a:prstGeom>
          <a:noFill/>
        </p:spPr>
        <p:txBody>
          <a:bodyPr wrap="square" rtlCol="0">
            <a:spAutoFit/>
          </a:bodyPr>
          <a:lstStyle/>
          <a:p>
            <a:pPr lvl="0" algn="ctr"/>
            <a:r>
              <a:rPr lang="en-US" sz="3200" b="1" dirty="0" err="1" smtClean="0">
                <a:solidFill>
                  <a:prstClr val="black"/>
                </a:solidFill>
              </a:rPr>
              <a:t>WaKIDS</a:t>
            </a:r>
            <a:endParaRPr lang="en-US" sz="3200" b="1" dirty="0">
              <a:solidFill>
                <a:prstClr val="black"/>
              </a:solidFill>
            </a:endParaRPr>
          </a:p>
          <a:p>
            <a:pPr lvl="0" algn="ctr"/>
            <a:r>
              <a:rPr lang="en-US" sz="2400" b="1" dirty="0">
                <a:solidFill>
                  <a:prstClr val="black"/>
                </a:solidFill>
                <a:hlinkClick r:id="rId2"/>
              </a:rPr>
              <a:t>http://www.k12.wa.us/wakids</a:t>
            </a:r>
            <a:r>
              <a:rPr lang="en-US" sz="2400" b="1" dirty="0" smtClean="0">
                <a:solidFill>
                  <a:prstClr val="black"/>
                </a:solidFill>
                <a:hlinkClick r:id="rId2"/>
              </a:rPr>
              <a:t>/</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916133" y="1819987"/>
            <a:ext cx="9668740" cy="3139321"/>
          </a:xfrm>
          <a:prstGeom prst="rect">
            <a:avLst/>
          </a:prstGeom>
          <a:noFill/>
        </p:spPr>
        <p:txBody>
          <a:bodyPr wrap="square" rtlCol="0">
            <a:spAutoFit/>
          </a:bodyPr>
          <a:lstStyle/>
          <a:p>
            <a:r>
              <a:rPr lang="en-US" dirty="0"/>
              <a:t>The </a:t>
            </a:r>
            <a:r>
              <a:rPr lang="en-US" b="1" dirty="0"/>
              <a:t>Washington Kindergarten Inventory of Developing Skills (</a:t>
            </a:r>
            <a:r>
              <a:rPr lang="en-US" b="1" dirty="0" err="1"/>
              <a:t>WaKIDS</a:t>
            </a:r>
            <a:r>
              <a:rPr lang="en-US" b="1" dirty="0"/>
              <a:t>)</a:t>
            </a:r>
            <a:r>
              <a:rPr lang="en-US" dirty="0"/>
              <a:t> is a transition process that helps to ensure a successful start to the K-12 experience and connect the key adults in a child’s life. </a:t>
            </a:r>
            <a:endParaRPr lang="en-US" dirty="0" smtClean="0"/>
          </a:p>
          <a:p>
            <a:endParaRPr lang="en-US" dirty="0"/>
          </a:p>
          <a:p>
            <a:r>
              <a:rPr lang="en-US" b="1" dirty="0" smtClean="0"/>
              <a:t>Three </a:t>
            </a:r>
            <a:r>
              <a:rPr lang="en-US" b="1" dirty="0" smtClean="0"/>
              <a:t>Components (categories)</a:t>
            </a:r>
            <a:endParaRPr lang="en-US" b="1" dirty="0"/>
          </a:p>
          <a:p>
            <a:pPr marL="285750" indent="-285750">
              <a:buFont typeface="Arial" panose="020B0604020202020204" pitchFamily="34" charset="0"/>
              <a:buChar char="•"/>
            </a:pPr>
            <a:r>
              <a:rPr lang="en-US" dirty="0">
                <a:hlinkClick r:id="rId3"/>
              </a:rPr>
              <a:t>Family connection</a:t>
            </a:r>
            <a:r>
              <a:rPr lang="en-US" dirty="0"/>
              <a:t> welcomes families into the Washington K-12 system as partners in their child’s education. </a:t>
            </a:r>
          </a:p>
          <a:p>
            <a:pPr marL="285750" indent="-285750">
              <a:buFont typeface="Arial" panose="020B0604020202020204" pitchFamily="34" charset="0"/>
              <a:buChar char="•"/>
            </a:pPr>
            <a:r>
              <a:rPr lang="en-US" dirty="0">
                <a:hlinkClick r:id="rId4"/>
              </a:rPr>
              <a:t>Whole-child assessment</a:t>
            </a:r>
            <a:r>
              <a:rPr lang="en-US" dirty="0"/>
              <a:t> helps kindergarten teachers learn about the skills and strengths of the children in their classrooms so they can meet the needs of each child.</a:t>
            </a:r>
          </a:p>
          <a:p>
            <a:pPr marL="285750" indent="-285750">
              <a:buFont typeface="Arial" panose="020B0604020202020204" pitchFamily="34" charset="0"/>
              <a:buChar char="•"/>
            </a:pPr>
            <a:r>
              <a:rPr lang="en-US" dirty="0">
                <a:hlinkClick r:id="rId5"/>
              </a:rPr>
              <a:t>Early learning collaboration</a:t>
            </a:r>
            <a:r>
              <a:rPr lang="en-US" dirty="0"/>
              <a:t> aligns practices of early learning professionals and kindergarten teachers to support smooth transitions for children. </a:t>
            </a:r>
            <a:endParaRPr lang="en-US" dirty="0">
              <a:effectLst/>
            </a:endParaRPr>
          </a:p>
        </p:txBody>
      </p:sp>
      <p:pic>
        <p:nvPicPr>
          <p:cNvPr id="2" name="Picture 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4221" y="5904584"/>
            <a:ext cx="3696216" cy="543001"/>
          </a:xfrm>
          <a:prstGeom prst="rect">
            <a:avLst/>
          </a:prstGeom>
        </p:spPr>
      </p:pic>
    </p:spTree>
    <p:extLst>
      <p:ext uri="{BB962C8B-B14F-4D97-AF65-F5344CB8AC3E}">
        <p14:creationId xmlns:p14="http://schemas.microsoft.com/office/powerpoint/2010/main" val="2702546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6" name="Rectangle 5"/>
          <p:cNvSpPr/>
          <p:nvPr/>
        </p:nvSpPr>
        <p:spPr>
          <a:xfrm>
            <a:off x="257175" y="228600"/>
            <a:ext cx="11649075"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950" y="400050"/>
            <a:ext cx="11439525" cy="954107"/>
          </a:xfrm>
          <a:prstGeom prst="rect">
            <a:avLst/>
          </a:prstGeom>
          <a:noFill/>
        </p:spPr>
        <p:txBody>
          <a:bodyPr wrap="square" rtlCol="0">
            <a:spAutoFit/>
          </a:bodyPr>
          <a:lstStyle/>
          <a:p>
            <a:pPr lvl="0" algn="ctr"/>
            <a:r>
              <a:rPr lang="en-US" sz="3200" b="1" dirty="0" smtClean="0">
                <a:solidFill>
                  <a:prstClr val="black"/>
                </a:solidFill>
              </a:rPr>
              <a:t>Compassionate Schools</a:t>
            </a:r>
            <a:endParaRPr lang="en-US" sz="3200" b="1" dirty="0">
              <a:solidFill>
                <a:prstClr val="black"/>
              </a:solidFill>
            </a:endParaRPr>
          </a:p>
          <a:p>
            <a:pPr lvl="0" algn="ctr"/>
            <a:r>
              <a:rPr lang="en-US" sz="2400" b="1" dirty="0">
                <a:solidFill>
                  <a:prstClr val="black"/>
                </a:solidFill>
                <a:hlinkClick r:id="rId2"/>
              </a:rPr>
              <a:t>http://www.k12.wa.us/compassionateschools</a:t>
            </a:r>
            <a:r>
              <a:rPr lang="en-US" sz="2400" b="1" dirty="0" smtClean="0">
                <a:solidFill>
                  <a:prstClr val="black"/>
                </a:solidFill>
                <a:hlinkClick r:id="rId2"/>
              </a:rPr>
              <a:t>/</a:t>
            </a:r>
            <a:r>
              <a:rPr lang="en-US" sz="2400" b="1" dirty="0" smtClean="0">
                <a:solidFill>
                  <a:prstClr val="black"/>
                </a:solidFill>
              </a:rPr>
              <a:t> </a:t>
            </a:r>
            <a:endParaRPr lang="en-US" dirty="0">
              <a:solidFill>
                <a:prstClr val="black"/>
              </a:solidFill>
            </a:endParaRPr>
          </a:p>
        </p:txBody>
      </p:sp>
      <p:sp>
        <p:nvSpPr>
          <p:cNvPr id="8" name="TextBox 7"/>
          <p:cNvSpPr txBox="1"/>
          <p:nvPr/>
        </p:nvSpPr>
        <p:spPr>
          <a:xfrm>
            <a:off x="364144" y="1672828"/>
            <a:ext cx="1143513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Compassionate Schools Initiative within Learning and Teaching Support provides training, guidance, referral, and technical assistance to schools wishing to adopt a Compassionate Schools Infrastructure.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a:t>Ten principles of a Compassionate School </a:t>
            </a:r>
          </a:p>
          <a:p>
            <a:pPr marL="800100" lvl="1" indent="-342900">
              <a:buFont typeface="+mj-lt"/>
              <a:buAutoNum type="arabicPeriod"/>
            </a:pPr>
            <a:r>
              <a:rPr lang="en-US" dirty="0"/>
              <a:t>Focus on culture and climate in the school and community.</a:t>
            </a:r>
          </a:p>
          <a:p>
            <a:pPr marL="800100" lvl="1" indent="-342900">
              <a:buFont typeface="+mj-lt"/>
              <a:buAutoNum type="arabicPeriod"/>
            </a:pPr>
            <a:r>
              <a:rPr lang="en-US" dirty="0"/>
              <a:t>Train and support all staff regarding trauma and learning. </a:t>
            </a:r>
          </a:p>
          <a:p>
            <a:pPr marL="800100" lvl="1" indent="-342900">
              <a:buFont typeface="+mj-lt"/>
              <a:buAutoNum type="arabicPeriod"/>
            </a:pPr>
            <a:r>
              <a:rPr lang="en-US" dirty="0"/>
              <a:t>Encourage and sustain open and regular communication for all.</a:t>
            </a:r>
          </a:p>
          <a:p>
            <a:pPr marL="800100" lvl="1" indent="-342900">
              <a:buFont typeface="+mj-lt"/>
              <a:buAutoNum type="arabicPeriod"/>
            </a:pPr>
            <a:r>
              <a:rPr lang="en-US" dirty="0"/>
              <a:t>Develop a strengths based approach in working with students and peers.</a:t>
            </a:r>
          </a:p>
          <a:p>
            <a:pPr marL="800100" lvl="1" indent="-342900">
              <a:buFont typeface="+mj-lt"/>
              <a:buAutoNum type="arabicPeriod"/>
            </a:pPr>
            <a:r>
              <a:rPr lang="en-US" dirty="0"/>
              <a:t>Ensure discipline policies are both compassionate and effective (Restorative Practices).</a:t>
            </a:r>
          </a:p>
          <a:p>
            <a:pPr marL="800100" lvl="1" indent="-342900">
              <a:buFont typeface="+mj-lt"/>
              <a:buAutoNum type="arabicPeriod"/>
            </a:pPr>
            <a:r>
              <a:rPr lang="en-US" dirty="0"/>
              <a:t>Weave compassionate strategies into school improvement planning.</a:t>
            </a:r>
          </a:p>
          <a:p>
            <a:pPr marL="800100" lvl="1" indent="-342900">
              <a:buFont typeface="+mj-lt"/>
              <a:buAutoNum type="arabicPeriod"/>
            </a:pPr>
            <a:r>
              <a:rPr lang="en-US" dirty="0"/>
              <a:t>Provide tiered support for all students based on what they need. </a:t>
            </a:r>
          </a:p>
          <a:p>
            <a:pPr marL="800100" lvl="1" indent="-342900">
              <a:buFont typeface="+mj-lt"/>
              <a:buAutoNum type="arabicPeriod"/>
            </a:pPr>
            <a:r>
              <a:rPr lang="en-US" dirty="0"/>
              <a:t>Create flexible accommodations for diverse learners.</a:t>
            </a:r>
          </a:p>
          <a:p>
            <a:pPr marL="800100" lvl="1" indent="-342900">
              <a:buFont typeface="+mj-lt"/>
              <a:buAutoNum type="arabicPeriod"/>
            </a:pPr>
            <a:r>
              <a:rPr lang="en-US" dirty="0"/>
              <a:t>Provide access, voice, and ownership for staff, students and community.</a:t>
            </a:r>
          </a:p>
          <a:p>
            <a:pPr marL="800100" lvl="1" indent="-342900">
              <a:buFont typeface="+mj-lt"/>
              <a:buAutoNum type="arabicPeriod"/>
            </a:pPr>
            <a:r>
              <a:rPr lang="en-US" dirty="0"/>
              <a:t>Use data to: </a:t>
            </a:r>
          </a:p>
          <a:p>
            <a:pPr marL="1200150" lvl="2" indent="-285750">
              <a:buFont typeface="Arial" panose="020B0604020202020204" pitchFamily="34" charset="0"/>
              <a:buChar char="•"/>
            </a:pPr>
            <a:r>
              <a:rPr lang="en-US" dirty="0"/>
              <a:t>Identify vulnerable students, and</a:t>
            </a:r>
          </a:p>
          <a:p>
            <a:pPr marL="1200150" lvl="2" indent="-285750">
              <a:buFont typeface="Arial" panose="020B0604020202020204" pitchFamily="34" charset="0"/>
              <a:buChar char="•"/>
            </a:pPr>
            <a:r>
              <a:rPr lang="en-US" dirty="0"/>
              <a:t>Determine outcomes and strategies for continuous quality improvement.</a:t>
            </a:r>
            <a:endParaRPr lang="en-US" dirty="0">
              <a:effectLst/>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8628" y="4503123"/>
            <a:ext cx="2957885" cy="1181100"/>
          </a:xfrm>
          <a:prstGeom prst="rect">
            <a:avLst/>
          </a:prstGeom>
        </p:spPr>
      </p:pic>
    </p:spTree>
    <p:extLst>
      <p:ext uri="{BB962C8B-B14F-4D97-AF65-F5344CB8AC3E}">
        <p14:creationId xmlns:p14="http://schemas.microsoft.com/office/powerpoint/2010/main" val="3152993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614</TotalTime>
  <Words>2167</Words>
  <Application>Microsoft Office PowerPoint</Application>
  <PresentationFormat>Widescreen</PresentationFormat>
  <Paragraphs>194</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Franklin Gothic Book</vt:lpstr>
      <vt:lpstr>Wingdings</vt:lpstr>
      <vt:lpstr>Crop</vt:lpstr>
      <vt:lpstr>Social Emotional Learning  Benchmarks Workgroup</vt:lpstr>
      <vt:lpstr>PowerPoint Presentation</vt:lpstr>
      <vt:lpstr>Programs</vt:lpstr>
      <vt:lpstr>PowerPoint Presentation</vt:lpstr>
      <vt:lpstr>PowerPoint Presentation</vt:lpstr>
      <vt:lpstr>PowerPoint Presentation</vt:lpstr>
      <vt:lpstr>PowerPoint Presentation</vt:lpstr>
      <vt:lpstr>PowerPoint Presentation</vt:lpstr>
      <vt:lpstr>PowerPoint Presentation</vt:lpstr>
      <vt:lpstr>Resource and Supports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Guiding Research</vt:lpstr>
      <vt:lpstr>PowerPoint Presentation</vt:lpstr>
      <vt:lpstr>PowerPoint Presentation</vt:lpstr>
      <vt:lpstr>Laws</vt:lpstr>
      <vt:lpstr>PowerPoint Presentation</vt:lpstr>
      <vt:lpstr>PowerPoint Presentation</vt:lpstr>
      <vt:lpstr>PowerPoint Presentation</vt:lpstr>
      <vt:lpstr>Other state SEL Standards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Emotional Learning Benchmarks (SELB)</dc:title>
  <dc:creator>Nickolaus Cox</dc:creator>
  <cp:lastModifiedBy>Jenny Plaja</cp:lastModifiedBy>
  <cp:revision>44</cp:revision>
  <dcterms:created xsi:type="dcterms:W3CDTF">2015-12-14T18:17:59Z</dcterms:created>
  <dcterms:modified xsi:type="dcterms:W3CDTF">2015-12-16T18:20:56Z</dcterms:modified>
</cp:coreProperties>
</file>