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0" r:id="rId1"/>
  </p:sldMasterIdLst>
  <p:notesMasterIdLst>
    <p:notesMasterId r:id="rId9"/>
  </p:notesMasterIdLst>
  <p:sldIdLst>
    <p:sldId id="257" r:id="rId2"/>
    <p:sldId id="265" r:id="rId3"/>
    <p:sldId id="266" r:id="rId4"/>
    <p:sldId id="261" r:id="rId5"/>
    <p:sldId id="262" r:id="rId6"/>
    <p:sldId id="263"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9" autoAdjust="0"/>
    <p:restoredTop sz="94660"/>
  </p:normalViewPr>
  <p:slideViewPr>
    <p:cSldViewPr snapToGrid="0">
      <p:cViewPr varScale="1">
        <p:scale>
          <a:sx n="58" d="100"/>
          <a:sy n="58" d="100"/>
        </p:scale>
        <p:origin x="96" y="4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58B2B4-8AC8-4E49-9AE9-B9E143F7D185}" type="datetimeFigureOut">
              <a:rPr lang="en-US" smtClean="0"/>
              <a:t>10/22/2015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B348DA-4A0B-447B-9F21-1B63BD280E07}" type="slidenum">
              <a:rPr lang="en-US" smtClean="0"/>
              <a:t>‹#›</a:t>
            </a:fld>
            <a:endParaRPr lang="en-US"/>
          </a:p>
        </p:txBody>
      </p:sp>
    </p:spTree>
    <p:extLst>
      <p:ext uri="{BB962C8B-B14F-4D97-AF65-F5344CB8AC3E}">
        <p14:creationId xmlns:p14="http://schemas.microsoft.com/office/powerpoint/2010/main" val="3409944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http://www.k12.wa.us/studentdiscipline/pubdocs/StudentDisciplineTaskForceFinalReport2015.PDF </a:t>
            </a:r>
            <a:endParaRPr lang="en-US" dirty="0"/>
          </a:p>
        </p:txBody>
      </p:sp>
      <p:sp>
        <p:nvSpPr>
          <p:cNvPr id="4" name="Slide Number Placeholder 3"/>
          <p:cNvSpPr>
            <a:spLocks noGrp="1"/>
          </p:cNvSpPr>
          <p:nvPr>
            <p:ph type="sldNum" sz="quarter" idx="10"/>
          </p:nvPr>
        </p:nvSpPr>
        <p:spPr/>
        <p:txBody>
          <a:bodyPr/>
          <a:lstStyle/>
          <a:p>
            <a:fld id="{1F3E7DF8-55E3-4B58-B899-DD5FBFEE862E}" type="slidenum">
              <a:rPr lang="en-US" smtClean="0"/>
              <a:t>4</a:t>
            </a:fld>
            <a:endParaRPr lang="en-US"/>
          </a:p>
        </p:txBody>
      </p:sp>
    </p:spTree>
    <p:extLst>
      <p:ext uri="{BB962C8B-B14F-4D97-AF65-F5344CB8AC3E}">
        <p14:creationId xmlns:p14="http://schemas.microsoft.com/office/powerpoint/2010/main" val="1121627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http://www.k12.wa.us/studentdiscipline/pubdocs/StudentDisciplineTaskForceFinalReport2015.PDF </a:t>
            </a:r>
            <a:endParaRPr lang="en-US" dirty="0"/>
          </a:p>
        </p:txBody>
      </p:sp>
      <p:sp>
        <p:nvSpPr>
          <p:cNvPr id="4" name="Slide Number Placeholder 3"/>
          <p:cNvSpPr>
            <a:spLocks noGrp="1"/>
          </p:cNvSpPr>
          <p:nvPr>
            <p:ph type="sldNum" sz="quarter" idx="10"/>
          </p:nvPr>
        </p:nvSpPr>
        <p:spPr/>
        <p:txBody>
          <a:bodyPr/>
          <a:lstStyle/>
          <a:p>
            <a:fld id="{1F3E7DF8-55E3-4B58-B899-DD5FBFEE862E}" type="slidenum">
              <a:rPr lang="en-US" smtClean="0"/>
              <a:t>5</a:t>
            </a:fld>
            <a:endParaRPr lang="en-US"/>
          </a:p>
        </p:txBody>
      </p:sp>
    </p:spTree>
    <p:extLst>
      <p:ext uri="{BB962C8B-B14F-4D97-AF65-F5344CB8AC3E}">
        <p14:creationId xmlns:p14="http://schemas.microsoft.com/office/powerpoint/2010/main" val="3194490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10/22/2015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4068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10/22/2015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2757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10/22/2015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6500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647F38-B617-4D2F-AE0A-013F0C4D2C57}" type="datetimeFigureOut">
              <a:rPr lang="en-US" smtClean="0"/>
              <a:t>10/22/2015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3773925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5993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BFA754-D5C3-4E66-96A6-867B257F58DC}" type="datetimeFigureOut">
              <a:rPr lang="en-US" smtClean="0"/>
              <a:t>10/22/2015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373372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10/22/2015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2724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smtClean="0"/>
              <a:pPr/>
              <a:t>10/22/2015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6240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10/22/2015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2314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7248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60721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10/22/2015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438502"/>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app.leg.wa.gov/rcw/default.aspx?cite=28A.300.136"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www.k12.wa.us/Workgroups/EOGOAC/pubdocs/EOGOAC2015AnnualReport.pdf" TargetMode="External"/><Relationship Id="rId2" Type="http://schemas.openxmlformats.org/officeDocument/2006/relationships/image" Target="../media/image1.tmp"/><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lawfilesext.leg.wa.gov/biennium/2013-14/Pdf/Bills/Session%20Laws/Senate/5946-S.SL.pdf"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www.k12.wa.us/studentdiscipline/pubdocs/StudentDisciplineTaskForceFinalReport2015.PDF"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app.leg.wa.gov/rcw/default.aspx?cite=28A.400.201"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k12.wa.us/Compensation/" TargetMode="External"/><Relationship Id="rId2" Type="http://schemas.openxmlformats.org/officeDocument/2006/relationships/image" Target="../media/image3.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Report Examples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41549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262151" y="1995670"/>
            <a:ext cx="10575173" cy="4671137"/>
          </a:xfrm>
          <a:prstGeom prst="rect">
            <a:avLst/>
          </a:prstGeom>
        </p:spPr>
        <p:txBody>
          <a:bodyPr>
            <a:normAutofit fontScale="700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 indent="0">
              <a:buFont typeface="Arial"/>
              <a:buNone/>
            </a:pPr>
            <a:r>
              <a:rPr lang="en-US" sz="2600" b="1" dirty="0" smtClean="0">
                <a:solidFill>
                  <a:schemeClr val="tx1"/>
                </a:solidFill>
              </a:rPr>
              <a:t>Charge: </a:t>
            </a:r>
          </a:p>
          <a:p>
            <a:pPr marL="0" indent="0">
              <a:buFont typeface="Arial"/>
              <a:buNone/>
            </a:pPr>
            <a:r>
              <a:rPr lang="en-US" sz="2600" dirty="0" smtClean="0">
                <a:solidFill>
                  <a:schemeClr val="tx1"/>
                </a:solidFill>
              </a:rPr>
              <a:t>The committee is charged by </a:t>
            </a:r>
            <a:r>
              <a:rPr lang="en-US" sz="2600" dirty="0" smtClean="0">
                <a:hlinkClick r:id="rId2"/>
              </a:rPr>
              <a:t>RCW 28A.300.136</a:t>
            </a:r>
            <a:r>
              <a:rPr lang="en-US" sz="2600" dirty="0" smtClean="0"/>
              <a:t> </a:t>
            </a:r>
            <a:r>
              <a:rPr lang="en-US" sz="2600" dirty="0" smtClean="0">
                <a:solidFill>
                  <a:schemeClr val="tx1"/>
                </a:solidFill>
              </a:rPr>
              <a:t>to synthesize the findings and recommendations from the five 2008 Achievement Gap Studies into an implementation plan and recommend policies and strategies to the Superintendent of Public Instruction, the Professional Educator Standards Board and the State Board of Education in the following areas: </a:t>
            </a:r>
          </a:p>
          <a:p>
            <a:pPr lvl="1"/>
            <a:r>
              <a:rPr lang="en-US" sz="2600" dirty="0" smtClean="0">
                <a:solidFill>
                  <a:schemeClr val="tx1"/>
                </a:solidFill>
              </a:rPr>
              <a:t>Supporting and facilitating parent and community involvement and outreach.</a:t>
            </a:r>
          </a:p>
          <a:p>
            <a:pPr lvl="1"/>
            <a:r>
              <a:rPr lang="en-US" sz="2600" dirty="0" smtClean="0">
                <a:solidFill>
                  <a:schemeClr val="tx1"/>
                </a:solidFill>
              </a:rPr>
              <a:t>Enhancing the cultural competency of current and future educators and the cultural relevance of curriculum and instruction.</a:t>
            </a:r>
          </a:p>
          <a:p>
            <a:pPr lvl="1"/>
            <a:r>
              <a:rPr lang="en-US" sz="2600" dirty="0" smtClean="0">
                <a:solidFill>
                  <a:schemeClr val="tx1"/>
                </a:solidFill>
              </a:rPr>
              <a:t>Expanding pathways and strategies to prepare and recruit diverse teachers and administrators.</a:t>
            </a:r>
          </a:p>
          <a:p>
            <a:pPr lvl="1"/>
            <a:r>
              <a:rPr lang="en-US" sz="2600" dirty="0" smtClean="0">
                <a:solidFill>
                  <a:schemeClr val="tx1"/>
                </a:solidFill>
              </a:rPr>
              <a:t>Recommending current programs and resources that should be redirected to narrow the gap.</a:t>
            </a:r>
          </a:p>
          <a:p>
            <a:pPr lvl="1"/>
            <a:r>
              <a:rPr lang="en-US" sz="2600" dirty="0" smtClean="0">
                <a:solidFill>
                  <a:schemeClr val="tx1"/>
                </a:solidFill>
              </a:rPr>
              <a:t>Identifying data elements and systems needed to monitor progress in closing the gap.</a:t>
            </a:r>
          </a:p>
          <a:p>
            <a:pPr lvl="1"/>
            <a:r>
              <a:rPr lang="en-US" sz="2600" dirty="0" smtClean="0">
                <a:solidFill>
                  <a:schemeClr val="tx1"/>
                </a:solidFill>
              </a:rPr>
              <a:t>Making closing the achievement gap part of the school and school district improvement process.</a:t>
            </a:r>
          </a:p>
          <a:p>
            <a:pPr lvl="1"/>
            <a:r>
              <a:rPr lang="en-US" sz="2600" dirty="0" smtClean="0">
                <a:solidFill>
                  <a:schemeClr val="tx1"/>
                </a:solidFill>
              </a:rPr>
              <a:t>Exploring innovative school models that have shown success in closing the achievement gap.</a:t>
            </a:r>
          </a:p>
          <a:p>
            <a:endParaRPr lang="en-US" dirty="0"/>
          </a:p>
        </p:txBody>
      </p:sp>
      <p:sp>
        <p:nvSpPr>
          <p:cNvPr id="3" name="Title 1"/>
          <p:cNvSpPr txBox="1">
            <a:spLocks/>
          </p:cNvSpPr>
          <p:nvPr/>
        </p:nvSpPr>
        <p:spPr>
          <a:xfrm>
            <a:off x="1330069" y="450117"/>
            <a:ext cx="10507255" cy="813418"/>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smtClean="0">
                <a:solidFill>
                  <a:srgbClr val="C00000"/>
                </a:solidFill>
              </a:rPr>
              <a:t>The Educational Opportunity Gap Oversight and Accountability Committee (EOGOAC)</a:t>
            </a:r>
            <a:endParaRPr lang="en-US" dirty="0">
              <a:solidFill>
                <a:srgbClr val="C00000"/>
              </a:solidFill>
            </a:endParaRPr>
          </a:p>
        </p:txBody>
      </p:sp>
    </p:spTree>
    <p:extLst>
      <p:ext uri="{BB962C8B-B14F-4D97-AF65-F5344CB8AC3E}">
        <p14:creationId xmlns:p14="http://schemas.microsoft.com/office/powerpoint/2010/main" val="2967092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145650" y="1554892"/>
            <a:ext cx="4648030" cy="4845908"/>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 indent="0">
              <a:buFont typeface="Arial"/>
              <a:buNone/>
            </a:pPr>
            <a:r>
              <a:rPr lang="en-US" b="1" u="sng" dirty="0" smtClean="0">
                <a:solidFill>
                  <a:schemeClr val="tx1"/>
                </a:solidFill>
              </a:rPr>
              <a:t>Report Structure</a:t>
            </a:r>
          </a:p>
          <a:p>
            <a:r>
              <a:rPr lang="en-US" dirty="0" smtClean="0">
                <a:solidFill>
                  <a:schemeClr val="tx1"/>
                </a:solidFill>
              </a:rPr>
              <a:t>Committee background</a:t>
            </a:r>
          </a:p>
          <a:p>
            <a:r>
              <a:rPr lang="en-US" dirty="0" smtClean="0">
                <a:solidFill>
                  <a:schemeClr val="tx1"/>
                </a:solidFill>
              </a:rPr>
              <a:t>Summary of recommendations</a:t>
            </a:r>
          </a:p>
          <a:p>
            <a:r>
              <a:rPr lang="en-US" dirty="0" smtClean="0">
                <a:solidFill>
                  <a:schemeClr val="tx1"/>
                </a:solidFill>
              </a:rPr>
              <a:t>Introduction</a:t>
            </a:r>
          </a:p>
          <a:p>
            <a:r>
              <a:rPr lang="en-US" dirty="0" smtClean="0">
                <a:solidFill>
                  <a:schemeClr val="tx1"/>
                </a:solidFill>
              </a:rPr>
              <a:t>Recommendation Topic</a:t>
            </a:r>
          </a:p>
          <a:p>
            <a:pPr lvl="1">
              <a:buFont typeface="Courier New" panose="02070309020205020404" pitchFamily="49" charset="0"/>
              <a:buChar char="o"/>
            </a:pPr>
            <a:r>
              <a:rPr lang="en-US" dirty="0" smtClean="0">
                <a:solidFill>
                  <a:schemeClr val="tx1"/>
                </a:solidFill>
              </a:rPr>
              <a:t>Background</a:t>
            </a:r>
          </a:p>
          <a:p>
            <a:pPr lvl="1">
              <a:buFont typeface="Courier New" panose="02070309020205020404" pitchFamily="49" charset="0"/>
              <a:buChar char="o"/>
            </a:pPr>
            <a:r>
              <a:rPr lang="en-US" dirty="0" smtClean="0">
                <a:solidFill>
                  <a:schemeClr val="tx1"/>
                </a:solidFill>
              </a:rPr>
              <a:t>Recommendation</a:t>
            </a:r>
          </a:p>
          <a:p>
            <a:r>
              <a:rPr lang="en-US" dirty="0" smtClean="0">
                <a:solidFill>
                  <a:schemeClr val="tx1"/>
                </a:solidFill>
              </a:rPr>
              <a:t>Conclusion</a:t>
            </a:r>
          </a:p>
          <a:p>
            <a:r>
              <a:rPr lang="en-US" dirty="0" smtClean="0">
                <a:solidFill>
                  <a:schemeClr val="tx1"/>
                </a:solidFill>
              </a:rPr>
              <a:t>Appendices</a:t>
            </a:r>
          </a:p>
          <a:p>
            <a:pPr marL="274320" lvl="1" indent="0">
              <a:buFont typeface="Arial"/>
              <a:buNone/>
            </a:pPr>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6409" y="177118"/>
            <a:ext cx="5136454" cy="6223682"/>
          </a:xfrm>
          <a:prstGeom prst="rect">
            <a:avLst/>
          </a:prstGeom>
        </p:spPr>
      </p:pic>
      <p:sp>
        <p:nvSpPr>
          <p:cNvPr id="4" name="Title 1"/>
          <p:cNvSpPr txBox="1">
            <a:spLocks/>
          </p:cNvSpPr>
          <p:nvPr/>
        </p:nvSpPr>
        <p:spPr>
          <a:xfrm>
            <a:off x="-2811208" y="419513"/>
            <a:ext cx="9875520" cy="135636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solidFill>
                  <a:srgbClr val="C00000"/>
                </a:solidFill>
              </a:rPr>
              <a:t>EOGOAC</a:t>
            </a:r>
            <a:endParaRPr lang="en-US" dirty="0">
              <a:solidFill>
                <a:srgbClr val="C00000"/>
              </a:solidFill>
            </a:endParaRPr>
          </a:p>
        </p:txBody>
      </p:sp>
      <p:sp>
        <p:nvSpPr>
          <p:cNvPr id="5" name="TextBox 4"/>
          <p:cNvSpPr txBox="1"/>
          <p:nvPr/>
        </p:nvSpPr>
        <p:spPr>
          <a:xfrm>
            <a:off x="0" y="6400800"/>
            <a:ext cx="9493135" cy="646331"/>
          </a:xfrm>
          <a:prstGeom prst="rect">
            <a:avLst/>
          </a:prstGeom>
          <a:noFill/>
        </p:spPr>
        <p:txBody>
          <a:bodyPr wrap="square" rtlCol="0">
            <a:spAutoFit/>
          </a:bodyPr>
          <a:lstStyle/>
          <a:p>
            <a:r>
              <a:rPr lang="en-US" dirty="0" smtClean="0"/>
              <a:t>Report link</a:t>
            </a:r>
            <a:r>
              <a:rPr lang="en-US" dirty="0"/>
              <a:t>: </a:t>
            </a:r>
            <a:r>
              <a:rPr lang="en-US" dirty="0">
                <a:hlinkClick r:id="rId3"/>
              </a:rPr>
              <a:t>http://</a:t>
            </a:r>
            <a:r>
              <a:rPr lang="en-US" dirty="0" smtClean="0">
                <a:hlinkClick r:id="rId3"/>
              </a:rPr>
              <a:t>www.k12.wa.us/Workgroups/EOGOAC/pubdocs/EOGOAC2015AnnualReport.pdf</a:t>
            </a:r>
            <a:r>
              <a:rPr lang="en-US" dirty="0" smtClean="0"/>
              <a:t>     </a:t>
            </a:r>
            <a:endParaRPr lang="en-US" dirty="0"/>
          </a:p>
          <a:p>
            <a:endParaRPr lang="en-US" dirty="0"/>
          </a:p>
        </p:txBody>
      </p:sp>
    </p:spTree>
    <p:extLst>
      <p:ext uri="{BB962C8B-B14F-4D97-AF65-F5344CB8AC3E}">
        <p14:creationId xmlns:p14="http://schemas.microsoft.com/office/powerpoint/2010/main" val="3443208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444842"/>
            <a:ext cx="9331035" cy="1894703"/>
          </a:xfrm>
        </p:spPr>
        <p:txBody>
          <a:bodyPr/>
          <a:lstStyle/>
          <a:p>
            <a:r>
              <a:rPr lang="en-US" dirty="0" smtClean="0">
                <a:solidFill>
                  <a:srgbClr val="0070C0"/>
                </a:solidFill>
              </a:rPr>
              <a:t>Student Discipline Task </a:t>
            </a:r>
            <a:r>
              <a:rPr lang="en-US" dirty="0" smtClean="0">
                <a:solidFill>
                  <a:srgbClr val="0070C0"/>
                </a:solidFill>
              </a:rPr>
              <a:t>Force (SDTF)</a:t>
            </a:r>
            <a:endParaRPr lang="en-US" dirty="0">
              <a:solidFill>
                <a:srgbClr val="0070C0"/>
              </a:solidFill>
            </a:endParaRPr>
          </a:p>
        </p:txBody>
      </p:sp>
      <p:sp>
        <p:nvSpPr>
          <p:cNvPr id="3" name="Content Placeholder 2"/>
          <p:cNvSpPr>
            <a:spLocks noGrp="1"/>
          </p:cNvSpPr>
          <p:nvPr>
            <p:ph idx="1"/>
          </p:nvPr>
        </p:nvSpPr>
        <p:spPr>
          <a:xfrm>
            <a:off x="1143000" y="1907771"/>
            <a:ext cx="9996055" cy="4642658"/>
          </a:xfrm>
        </p:spPr>
        <p:txBody>
          <a:bodyPr>
            <a:normAutofit fontScale="92500" lnSpcReduction="20000"/>
          </a:bodyPr>
          <a:lstStyle/>
          <a:p>
            <a:pPr marL="45720" indent="0">
              <a:buNone/>
            </a:pPr>
            <a:r>
              <a:rPr lang="en-US" sz="2400" b="1" dirty="0" smtClean="0">
                <a:solidFill>
                  <a:schemeClr val="tx1"/>
                </a:solidFill>
              </a:rPr>
              <a:t>Charge:</a:t>
            </a:r>
          </a:p>
          <a:p>
            <a:pPr marL="45720" indent="0">
              <a:buNone/>
            </a:pPr>
            <a:r>
              <a:rPr lang="en-US" sz="2400" dirty="0">
                <a:solidFill>
                  <a:schemeClr val="tx1"/>
                </a:solidFill>
              </a:rPr>
              <a:t>In 2013, </a:t>
            </a:r>
            <a:r>
              <a:rPr lang="en-US" sz="2400" dirty="0">
                <a:solidFill>
                  <a:schemeClr val="tx1"/>
                </a:solidFill>
                <a:hlinkClick r:id="rId3"/>
              </a:rPr>
              <a:t>Engrossed Substitute Senate Bill 5946</a:t>
            </a:r>
            <a:r>
              <a:rPr lang="en-US" sz="2400" dirty="0">
                <a:solidFill>
                  <a:schemeClr val="tx1"/>
                </a:solidFill>
              </a:rPr>
              <a:t>, Part III (Sec. 301) created RCW 28A.600.490 and charged the Office of Superintendent of Public Instruction to convene a Student Discipline Task Force to develop: </a:t>
            </a:r>
          </a:p>
          <a:p>
            <a:pPr marL="731520" lvl="1" indent="-457200">
              <a:buFont typeface="+mj-lt"/>
              <a:buAutoNum type="arabicPeriod"/>
            </a:pPr>
            <a:r>
              <a:rPr lang="en-US" dirty="0" smtClean="0">
                <a:solidFill>
                  <a:schemeClr val="tx1"/>
                </a:solidFill>
              </a:rPr>
              <a:t>Standard </a:t>
            </a:r>
            <a:r>
              <a:rPr lang="en-US" dirty="0">
                <a:solidFill>
                  <a:schemeClr val="tx1"/>
                </a:solidFill>
              </a:rPr>
              <a:t>definitions for causes of student disciplinary actions taken at the discretion of the school district. </a:t>
            </a:r>
            <a:endParaRPr lang="en-US" dirty="0" smtClean="0">
              <a:solidFill>
                <a:schemeClr val="tx1"/>
              </a:solidFill>
            </a:endParaRPr>
          </a:p>
          <a:p>
            <a:pPr marL="731520" lvl="1" indent="-457200">
              <a:buFont typeface="+mj-lt"/>
              <a:buAutoNum type="arabicPeriod"/>
            </a:pPr>
            <a:r>
              <a:rPr lang="en-US" dirty="0" smtClean="0">
                <a:solidFill>
                  <a:schemeClr val="tx1"/>
                </a:solidFill>
              </a:rPr>
              <a:t>Data </a:t>
            </a:r>
            <a:r>
              <a:rPr lang="en-US" dirty="0">
                <a:solidFill>
                  <a:schemeClr val="tx1"/>
                </a:solidFill>
              </a:rPr>
              <a:t>collection standards for disciplinary actions that are discretionary and for disciplinary actions that result in the exclusion of a student from school. </a:t>
            </a:r>
          </a:p>
          <a:p>
            <a:pPr marL="45720" indent="0">
              <a:buNone/>
            </a:pPr>
            <a:r>
              <a:rPr lang="en-US" sz="2400" dirty="0" smtClean="0">
                <a:solidFill>
                  <a:schemeClr val="tx1"/>
                </a:solidFill>
              </a:rPr>
              <a:t>The </a:t>
            </a:r>
            <a:r>
              <a:rPr lang="en-US" sz="2400" dirty="0">
                <a:solidFill>
                  <a:schemeClr val="tx1"/>
                </a:solidFill>
              </a:rPr>
              <a:t>data collection standards must include: </a:t>
            </a:r>
          </a:p>
          <a:p>
            <a:pPr lvl="1"/>
            <a:r>
              <a:rPr lang="en-US" dirty="0" smtClean="0">
                <a:solidFill>
                  <a:schemeClr val="tx1"/>
                </a:solidFill>
              </a:rPr>
              <a:t>Information </a:t>
            </a:r>
            <a:r>
              <a:rPr lang="en-US" dirty="0">
                <a:solidFill>
                  <a:schemeClr val="tx1"/>
                </a:solidFill>
              </a:rPr>
              <a:t>about education services provided while a student is subject to a disciplinary action </a:t>
            </a:r>
          </a:p>
          <a:p>
            <a:pPr lvl="1"/>
            <a:r>
              <a:rPr lang="en-US" dirty="0" smtClean="0">
                <a:solidFill>
                  <a:schemeClr val="tx1"/>
                </a:solidFill>
              </a:rPr>
              <a:t>The </a:t>
            </a:r>
            <a:r>
              <a:rPr lang="en-US" dirty="0">
                <a:solidFill>
                  <a:schemeClr val="tx1"/>
                </a:solidFill>
              </a:rPr>
              <a:t>status of petitions for readmission to the school district when a student has been excluded from school </a:t>
            </a:r>
          </a:p>
          <a:p>
            <a:pPr lvl="1"/>
            <a:r>
              <a:rPr lang="en-US" dirty="0" smtClean="0">
                <a:solidFill>
                  <a:schemeClr val="tx1"/>
                </a:solidFill>
              </a:rPr>
              <a:t>Credit </a:t>
            </a:r>
            <a:r>
              <a:rPr lang="en-US" dirty="0">
                <a:solidFill>
                  <a:schemeClr val="tx1"/>
                </a:solidFill>
              </a:rPr>
              <a:t>retrieval during a period of exclusion </a:t>
            </a:r>
          </a:p>
          <a:p>
            <a:pPr lvl="1"/>
            <a:r>
              <a:rPr lang="en-US" dirty="0" smtClean="0">
                <a:solidFill>
                  <a:schemeClr val="tx1"/>
                </a:solidFill>
              </a:rPr>
              <a:t>School </a:t>
            </a:r>
            <a:r>
              <a:rPr lang="en-US" dirty="0">
                <a:solidFill>
                  <a:schemeClr val="tx1"/>
                </a:solidFill>
              </a:rPr>
              <a:t>dropout as a result of disciplinary action </a:t>
            </a:r>
          </a:p>
          <a:p>
            <a:endParaRPr lang="en-US" dirty="0"/>
          </a:p>
        </p:txBody>
      </p:sp>
    </p:spTree>
    <p:extLst>
      <p:ext uri="{BB962C8B-B14F-4D97-AF65-F5344CB8AC3E}">
        <p14:creationId xmlns:p14="http://schemas.microsoft.com/office/powerpoint/2010/main" val="2917583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444842"/>
            <a:ext cx="5060092" cy="1894703"/>
          </a:xfrm>
        </p:spPr>
        <p:txBody>
          <a:bodyPr/>
          <a:lstStyle/>
          <a:p>
            <a:r>
              <a:rPr lang="en-US" dirty="0" smtClean="0">
                <a:solidFill>
                  <a:srgbClr val="0070C0"/>
                </a:solidFill>
              </a:rPr>
              <a:t>Student Discipline Task Force</a:t>
            </a:r>
            <a:endParaRPr lang="en-US" dirty="0">
              <a:solidFill>
                <a:srgbClr val="0070C0"/>
              </a:solidFill>
            </a:endParaRPr>
          </a:p>
        </p:txBody>
      </p:sp>
      <p:sp>
        <p:nvSpPr>
          <p:cNvPr id="3" name="Content Placeholder 2"/>
          <p:cNvSpPr>
            <a:spLocks noGrp="1"/>
          </p:cNvSpPr>
          <p:nvPr>
            <p:ph idx="1"/>
          </p:nvPr>
        </p:nvSpPr>
        <p:spPr>
          <a:xfrm>
            <a:off x="1143001" y="2057400"/>
            <a:ext cx="4549346" cy="4137454"/>
          </a:xfrm>
        </p:spPr>
        <p:txBody>
          <a:bodyPr>
            <a:normAutofit fontScale="92500" lnSpcReduction="20000"/>
          </a:bodyPr>
          <a:lstStyle/>
          <a:p>
            <a:pPr marL="45720" indent="0">
              <a:buNone/>
            </a:pPr>
            <a:r>
              <a:rPr lang="en-US" b="1" u="sng" dirty="0" smtClean="0">
                <a:solidFill>
                  <a:schemeClr val="tx1"/>
                </a:solidFill>
              </a:rPr>
              <a:t>Report Structure</a:t>
            </a:r>
            <a:endParaRPr lang="en-US" b="1" u="sng" dirty="0" smtClean="0">
              <a:solidFill>
                <a:schemeClr val="tx1"/>
              </a:solidFill>
            </a:endParaRPr>
          </a:p>
          <a:p>
            <a:r>
              <a:rPr lang="en-US" dirty="0" smtClean="0">
                <a:solidFill>
                  <a:schemeClr val="tx1"/>
                </a:solidFill>
              </a:rPr>
              <a:t>Executive summary</a:t>
            </a:r>
          </a:p>
          <a:p>
            <a:r>
              <a:rPr lang="en-US" dirty="0" smtClean="0">
                <a:solidFill>
                  <a:schemeClr val="tx1"/>
                </a:solidFill>
              </a:rPr>
              <a:t>Background</a:t>
            </a:r>
          </a:p>
          <a:p>
            <a:r>
              <a:rPr lang="en-US" dirty="0" smtClean="0">
                <a:solidFill>
                  <a:schemeClr val="tx1"/>
                </a:solidFill>
              </a:rPr>
              <a:t>Standard definitions</a:t>
            </a:r>
          </a:p>
          <a:p>
            <a:r>
              <a:rPr lang="en-US" dirty="0" smtClean="0">
                <a:solidFill>
                  <a:schemeClr val="tx1"/>
                </a:solidFill>
              </a:rPr>
              <a:t>New data elements</a:t>
            </a:r>
          </a:p>
          <a:p>
            <a:r>
              <a:rPr lang="en-US" dirty="0" smtClean="0">
                <a:solidFill>
                  <a:schemeClr val="tx1"/>
                </a:solidFill>
              </a:rPr>
              <a:t>Existing data elements</a:t>
            </a:r>
          </a:p>
          <a:p>
            <a:r>
              <a:rPr lang="en-US" dirty="0" smtClean="0">
                <a:solidFill>
                  <a:schemeClr val="tx1"/>
                </a:solidFill>
              </a:rPr>
              <a:t>Next Steps</a:t>
            </a:r>
          </a:p>
          <a:p>
            <a:r>
              <a:rPr lang="en-US" dirty="0" smtClean="0">
                <a:solidFill>
                  <a:schemeClr val="tx1"/>
                </a:solidFill>
              </a:rPr>
              <a:t>Conclusion</a:t>
            </a:r>
          </a:p>
          <a:p>
            <a:r>
              <a:rPr lang="en-US" dirty="0" smtClean="0">
                <a:solidFill>
                  <a:schemeClr val="tx1"/>
                </a:solidFill>
              </a:rPr>
              <a:t>References</a:t>
            </a:r>
          </a:p>
          <a:p>
            <a:r>
              <a:rPr lang="en-US" dirty="0" smtClean="0">
                <a:solidFill>
                  <a:schemeClr val="tx1"/>
                </a:solidFill>
              </a:rPr>
              <a:t>Appendices</a:t>
            </a:r>
            <a:endParaRPr lang="en-US" dirty="0">
              <a:solidFill>
                <a:schemeClr val="tx1"/>
              </a:solidFill>
            </a:endParaRPr>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3093" y="328254"/>
            <a:ext cx="5596088" cy="6314303"/>
          </a:xfrm>
          <a:prstGeom prst="rect">
            <a:avLst/>
          </a:prstGeom>
        </p:spPr>
      </p:pic>
      <p:sp>
        <p:nvSpPr>
          <p:cNvPr id="5" name="TextBox 4"/>
          <p:cNvSpPr txBox="1"/>
          <p:nvPr/>
        </p:nvSpPr>
        <p:spPr>
          <a:xfrm>
            <a:off x="0" y="6180892"/>
            <a:ext cx="10269438" cy="923330"/>
          </a:xfrm>
          <a:prstGeom prst="rect">
            <a:avLst/>
          </a:prstGeom>
          <a:noFill/>
        </p:spPr>
        <p:txBody>
          <a:bodyPr wrap="square" rtlCol="0">
            <a:spAutoFit/>
          </a:bodyPr>
          <a:lstStyle/>
          <a:p>
            <a:r>
              <a:rPr lang="en-US" dirty="0" smtClean="0"/>
              <a:t>Report link: </a:t>
            </a:r>
            <a:r>
              <a:rPr lang="en-US" dirty="0" smtClean="0">
                <a:hlinkClick r:id="rId4"/>
              </a:rPr>
              <a:t>http</a:t>
            </a:r>
            <a:r>
              <a:rPr lang="en-US" dirty="0">
                <a:hlinkClick r:id="rId4"/>
              </a:rPr>
              <a:t>://</a:t>
            </a:r>
            <a:r>
              <a:rPr lang="en-US" dirty="0" smtClean="0">
                <a:hlinkClick r:id="rId4"/>
              </a:rPr>
              <a:t>www.k12.wa.us/studentdiscipline/pubdocs/StudentDisciplineTaskForceFinalReport2015.PDF</a:t>
            </a:r>
            <a:r>
              <a:rPr lang="en-US" dirty="0" smtClean="0"/>
              <a:t>    </a:t>
            </a:r>
            <a:endParaRPr lang="en-US" dirty="0"/>
          </a:p>
          <a:p>
            <a:endParaRPr lang="en-US" dirty="0"/>
          </a:p>
        </p:txBody>
      </p:sp>
    </p:spTree>
    <p:extLst>
      <p:ext uri="{BB962C8B-B14F-4D97-AF65-F5344CB8AC3E}">
        <p14:creationId xmlns:p14="http://schemas.microsoft.com/office/powerpoint/2010/main" val="3835887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7096" y="238897"/>
            <a:ext cx="9945579" cy="1977081"/>
          </a:xfrm>
        </p:spPr>
        <p:txBody>
          <a:bodyPr/>
          <a:lstStyle/>
          <a:p>
            <a:r>
              <a:rPr lang="en-US" dirty="0" smtClean="0">
                <a:solidFill>
                  <a:schemeClr val="accent6">
                    <a:lumMod val="60000"/>
                    <a:lumOff val="40000"/>
                  </a:schemeClr>
                </a:solidFill>
              </a:rPr>
              <a:t>Compensation Technical Working Group</a:t>
            </a:r>
            <a:endParaRPr lang="en-US" dirty="0">
              <a:solidFill>
                <a:schemeClr val="accent6">
                  <a:lumMod val="60000"/>
                  <a:lumOff val="40000"/>
                </a:schemeClr>
              </a:solidFill>
            </a:endParaRPr>
          </a:p>
        </p:txBody>
      </p:sp>
      <p:sp>
        <p:nvSpPr>
          <p:cNvPr id="3" name="Content Placeholder 2"/>
          <p:cNvSpPr>
            <a:spLocks noGrp="1"/>
          </p:cNvSpPr>
          <p:nvPr>
            <p:ph idx="1"/>
          </p:nvPr>
        </p:nvSpPr>
        <p:spPr>
          <a:xfrm>
            <a:off x="1143000" y="2057399"/>
            <a:ext cx="10794076" cy="4542906"/>
          </a:xfrm>
        </p:spPr>
        <p:txBody>
          <a:bodyPr>
            <a:noAutofit/>
          </a:bodyPr>
          <a:lstStyle/>
          <a:p>
            <a:pPr marL="45720" indent="0">
              <a:buNone/>
            </a:pPr>
            <a:r>
              <a:rPr lang="en-US" sz="1800" b="1" dirty="0" smtClean="0">
                <a:solidFill>
                  <a:schemeClr val="tx1"/>
                </a:solidFill>
              </a:rPr>
              <a:t>Charge:</a:t>
            </a:r>
          </a:p>
          <a:p>
            <a:pPr marL="45720" indent="0">
              <a:buNone/>
            </a:pPr>
            <a:r>
              <a:rPr lang="en-US" sz="1800" dirty="0" smtClean="0">
                <a:solidFill>
                  <a:schemeClr val="tx1"/>
                </a:solidFill>
              </a:rPr>
              <a:t>Beginning </a:t>
            </a:r>
            <a:r>
              <a:rPr lang="en-US" sz="1800" dirty="0">
                <a:solidFill>
                  <a:schemeClr val="tx1"/>
                </a:solidFill>
              </a:rPr>
              <a:t>in July 2011, as outlined in </a:t>
            </a:r>
            <a:r>
              <a:rPr lang="en-US" sz="1800" dirty="0">
                <a:solidFill>
                  <a:schemeClr val="tx1"/>
                </a:solidFill>
                <a:hlinkClick r:id="rId2"/>
              </a:rPr>
              <a:t>RCW 28A.400.201</a:t>
            </a:r>
            <a:r>
              <a:rPr lang="en-US" sz="1800" dirty="0">
                <a:solidFill>
                  <a:schemeClr val="tx1"/>
                </a:solidFill>
              </a:rPr>
              <a:t>, the Compensation Working </a:t>
            </a:r>
            <a:r>
              <a:rPr lang="en-US" sz="1800" dirty="0" smtClean="0">
                <a:solidFill>
                  <a:schemeClr val="tx1"/>
                </a:solidFill>
              </a:rPr>
              <a:t>Group </a:t>
            </a:r>
            <a:r>
              <a:rPr lang="en-US" sz="1800" dirty="0">
                <a:solidFill>
                  <a:schemeClr val="tx1"/>
                </a:solidFill>
              </a:rPr>
              <a:t>began the process of developing an enhanced, collaboratively designed salary allocation model. </a:t>
            </a:r>
          </a:p>
          <a:p>
            <a:pPr marL="45720" indent="0">
              <a:buNone/>
            </a:pPr>
            <a:r>
              <a:rPr lang="en-US" sz="1800" dirty="0" smtClean="0">
                <a:solidFill>
                  <a:schemeClr val="tx1"/>
                </a:solidFill>
              </a:rPr>
              <a:t>The </a:t>
            </a:r>
            <a:r>
              <a:rPr lang="en-US" sz="1800" dirty="0">
                <a:solidFill>
                  <a:schemeClr val="tx1"/>
                </a:solidFill>
              </a:rPr>
              <a:t>new salary allocation model should align educator development and certification with compensation. It must also: </a:t>
            </a:r>
          </a:p>
          <a:p>
            <a:pPr lvl="1"/>
            <a:r>
              <a:rPr lang="en-US" sz="1800" dirty="0" smtClean="0">
                <a:solidFill>
                  <a:schemeClr val="tx1"/>
                </a:solidFill>
              </a:rPr>
              <a:t>Attract </a:t>
            </a:r>
            <a:r>
              <a:rPr lang="en-US" sz="1800" dirty="0">
                <a:solidFill>
                  <a:schemeClr val="tx1"/>
                </a:solidFill>
              </a:rPr>
              <a:t>and retain the highest quality </a:t>
            </a:r>
            <a:r>
              <a:rPr lang="en-US" sz="1800" dirty="0" smtClean="0">
                <a:solidFill>
                  <a:schemeClr val="tx1"/>
                </a:solidFill>
              </a:rPr>
              <a:t>educators</a:t>
            </a:r>
          </a:p>
          <a:p>
            <a:pPr lvl="1"/>
            <a:r>
              <a:rPr lang="en-US" sz="1800" dirty="0" smtClean="0">
                <a:solidFill>
                  <a:schemeClr val="tx1"/>
                </a:solidFill>
              </a:rPr>
              <a:t>Reduce </a:t>
            </a:r>
            <a:r>
              <a:rPr lang="en-US" sz="1800" dirty="0">
                <a:solidFill>
                  <a:schemeClr val="tx1"/>
                </a:solidFill>
              </a:rPr>
              <a:t>the number of tiers within the existing salary allocation model</a:t>
            </a:r>
          </a:p>
          <a:p>
            <a:pPr lvl="1"/>
            <a:r>
              <a:rPr lang="en-US" sz="1800" dirty="0" smtClean="0">
                <a:solidFill>
                  <a:schemeClr val="tx1"/>
                </a:solidFill>
              </a:rPr>
              <a:t>Account </a:t>
            </a:r>
            <a:r>
              <a:rPr lang="en-US" sz="1800" dirty="0">
                <a:solidFill>
                  <a:schemeClr val="tx1"/>
                </a:solidFill>
              </a:rPr>
              <a:t>for regions of the state where it may be difficult to recruit and retain teachers</a:t>
            </a:r>
          </a:p>
          <a:p>
            <a:pPr lvl="1"/>
            <a:r>
              <a:rPr lang="en-US" sz="1800" dirty="0" smtClean="0">
                <a:solidFill>
                  <a:schemeClr val="tx1"/>
                </a:solidFill>
              </a:rPr>
              <a:t>Determine </a:t>
            </a:r>
            <a:r>
              <a:rPr lang="en-US" sz="1800" dirty="0">
                <a:solidFill>
                  <a:schemeClr val="tx1"/>
                </a:solidFill>
              </a:rPr>
              <a:t>the role and types of bonuses available</a:t>
            </a:r>
          </a:p>
          <a:p>
            <a:pPr lvl="1"/>
            <a:r>
              <a:rPr lang="en-US" sz="1800" dirty="0" smtClean="0">
                <a:solidFill>
                  <a:schemeClr val="tx1"/>
                </a:solidFill>
              </a:rPr>
              <a:t>Provide </a:t>
            </a:r>
            <a:r>
              <a:rPr lang="en-US" sz="1800" dirty="0">
                <a:solidFill>
                  <a:schemeClr val="tx1"/>
                </a:solidFill>
              </a:rPr>
              <a:t>a solution to accomplish salary equalization over a set number of years </a:t>
            </a:r>
          </a:p>
          <a:p>
            <a:pPr lvl="1"/>
            <a:r>
              <a:rPr lang="en-US" sz="1800" dirty="0" smtClean="0">
                <a:solidFill>
                  <a:schemeClr val="tx1"/>
                </a:solidFill>
              </a:rPr>
              <a:t>Include </a:t>
            </a:r>
            <a:r>
              <a:rPr lang="en-US" sz="1800" dirty="0">
                <a:solidFill>
                  <a:schemeClr val="tx1"/>
                </a:solidFill>
              </a:rPr>
              <a:t>cost estimates, including a recognition that staff on the existing salary schedule have an option to be grandfathered permanently to the existing salary schedule</a:t>
            </a:r>
          </a:p>
          <a:p>
            <a:pPr lvl="1"/>
            <a:r>
              <a:rPr lang="en-US" sz="1800" dirty="0" smtClean="0">
                <a:solidFill>
                  <a:schemeClr val="tx1"/>
                </a:solidFill>
              </a:rPr>
              <a:t>Conduct </a:t>
            </a:r>
            <a:r>
              <a:rPr lang="en-US" sz="1800" dirty="0">
                <a:solidFill>
                  <a:schemeClr val="tx1"/>
                </a:solidFill>
              </a:rPr>
              <a:t>a comparative labor market analysis of school employee salaries and other compensation</a:t>
            </a:r>
          </a:p>
          <a:p>
            <a:pPr lvl="1"/>
            <a:r>
              <a:rPr lang="en-US" sz="1800" dirty="0" smtClean="0">
                <a:solidFill>
                  <a:schemeClr val="tx1"/>
                </a:solidFill>
              </a:rPr>
              <a:t>Provide </a:t>
            </a:r>
            <a:r>
              <a:rPr lang="en-US" sz="1800" dirty="0">
                <a:solidFill>
                  <a:schemeClr val="tx1"/>
                </a:solidFill>
              </a:rPr>
              <a:t>a concurrent implementation schedule </a:t>
            </a:r>
          </a:p>
        </p:txBody>
      </p:sp>
    </p:spTree>
    <p:extLst>
      <p:ext uri="{BB962C8B-B14F-4D97-AF65-F5344CB8AC3E}">
        <p14:creationId xmlns:p14="http://schemas.microsoft.com/office/powerpoint/2010/main" val="2509046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7097" y="238897"/>
            <a:ext cx="6979508" cy="1977081"/>
          </a:xfrm>
        </p:spPr>
        <p:txBody>
          <a:bodyPr/>
          <a:lstStyle/>
          <a:p>
            <a:r>
              <a:rPr lang="en-US" dirty="0" smtClean="0">
                <a:solidFill>
                  <a:schemeClr val="accent6">
                    <a:lumMod val="60000"/>
                    <a:lumOff val="40000"/>
                  </a:schemeClr>
                </a:solidFill>
              </a:rPr>
              <a:t>Compensation Technical Working Group</a:t>
            </a:r>
            <a:endParaRPr lang="en-US" dirty="0">
              <a:solidFill>
                <a:schemeClr val="accent6">
                  <a:lumMod val="60000"/>
                  <a:lumOff val="40000"/>
                </a:schemeClr>
              </a:solidFill>
            </a:endParaRPr>
          </a:p>
        </p:txBody>
      </p:sp>
      <p:sp>
        <p:nvSpPr>
          <p:cNvPr id="3" name="Content Placeholder 2"/>
          <p:cNvSpPr>
            <a:spLocks noGrp="1"/>
          </p:cNvSpPr>
          <p:nvPr>
            <p:ph idx="1"/>
          </p:nvPr>
        </p:nvSpPr>
        <p:spPr>
          <a:xfrm>
            <a:off x="1143001" y="2057399"/>
            <a:ext cx="3610232" cy="4195119"/>
          </a:xfrm>
        </p:spPr>
        <p:txBody>
          <a:bodyPr>
            <a:normAutofit fontScale="85000" lnSpcReduction="20000"/>
          </a:bodyPr>
          <a:lstStyle/>
          <a:p>
            <a:pPr marL="45720" indent="0">
              <a:buNone/>
            </a:pPr>
            <a:r>
              <a:rPr lang="en-US" b="1" u="sng" dirty="0" smtClean="0"/>
              <a:t>Report Structure</a:t>
            </a:r>
            <a:endParaRPr lang="en-US" b="1" u="sng" dirty="0" smtClean="0"/>
          </a:p>
          <a:p>
            <a:r>
              <a:rPr lang="en-US" dirty="0" smtClean="0"/>
              <a:t>List of exhibits</a:t>
            </a:r>
          </a:p>
          <a:p>
            <a:r>
              <a:rPr lang="en-US" dirty="0" smtClean="0"/>
              <a:t>Acknowledgements</a:t>
            </a:r>
          </a:p>
          <a:p>
            <a:r>
              <a:rPr lang="en-US" dirty="0" smtClean="0"/>
              <a:t>Membership</a:t>
            </a:r>
          </a:p>
          <a:p>
            <a:r>
              <a:rPr lang="en-US" dirty="0" smtClean="0"/>
              <a:t>Executive summary</a:t>
            </a:r>
          </a:p>
          <a:p>
            <a:r>
              <a:rPr lang="en-US" dirty="0" smtClean="0"/>
              <a:t>Introduction</a:t>
            </a:r>
          </a:p>
          <a:p>
            <a:r>
              <a:rPr lang="en-US" dirty="0" smtClean="0"/>
              <a:t>Recommendations</a:t>
            </a:r>
          </a:p>
          <a:p>
            <a:r>
              <a:rPr lang="en-US" dirty="0" smtClean="0"/>
              <a:t>Fiscal Estimates</a:t>
            </a:r>
          </a:p>
          <a:p>
            <a:r>
              <a:rPr lang="en-US" dirty="0" smtClean="0"/>
              <a:t>Implementation</a:t>
            </a:r>
          </a:p>
          <a:p>
            <a:r>
              <a:rPr lang="en-US" dirty="0" smtClean="0"/>
              <a:t>Further work</a:t>
            </a:r>
          </a:p>
          <a:p>
            <a:r>
              <a:rPr lang="en-US" dirty="0" smtClean="0"/>
              <a:t>Appendices</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1867" y="545793"/>
            <a:ext cx="4913092" cy="6058930"/>
          </a:xfrm>
          <a:prstGeom prst="rect">
            <a:avLst/>
          </a:prstGeom>
        </p:spPr>
      </p:pic>
      <p:sp>
        <p:nvSpPr>
          <p:cNvPr id="5" name="TextBox 4"/>
          <p:cNvSpPr txBox="1"/>
          <p:nvPr/>
        </p:nvSpPr>
        <p:spPr>
          <a:xfrm>
            <a:off x="145474" y="6365557"/>
            <a:ext cx="5848866" cy="984885"/>
          </a:xfrm>
          <a:prstGeom prst="rect">
            <a:avLst/>
          </a:prstGeom>
          <a:noFill/>
        </p:spPr>
        <p:txBody>
          <a:bodyPr wrap="square" rtlCol="0">
            <a:spAutoFit/>
          </a:bodyPr>
          <a:lstStyle/>
          <a:p>
            <a:r>
              <a:rPr lang="en-US" dirty="0" smtClean="0"/>
              <a:t>Report link</a:t>
            </a:r>
            <a:r>
              <a:rPr lang="en-US" dirty="0"/>
              <a:t>: </a:t>
            </a:r>
            <a:r>
              <a:rPr lang="en-US" dirty="0">
                <a:hlinkClick r:id="rId3"/>
              </a:rPr>
              <a:t>http://www.k12.wa.us/Compensation</a:t>
            </a:r>
            <a:r>
              <a:rPr lang="en-US" dirty="0" smtClean="0">
                <a:hlinkClick r:id="rId3"/>
              </a:rPr>
              <a:t>/</a:t>
            </a:r>
            <a:r>
              <a:rPr lang="en-US" dirty="0" smtClean="0"/>
              <a:t> </a:t>
            </a:r>
            <a:endParaRPr lang="en-US" dirty="0"/>
          </a:p>
          <a:p>
            <a:endParaRPr lang="en-US" sz="4000" dirty="0"/>
          </a:p>
        </p:txBody>
      </p:sp>
    </p:spTree>
    <p:extLst>
      <p:ext uri="{BB962C8B-B14F-4D97-AF65-F5344CB8AC3E}">
        <p14:creationId xmlns:p14="http://schemas.microsoft.com/office/powerpoint/2010/main" val="2138078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TotalTime>
  <Words>544</Words>
  <Application>Microsoft Office PowerPoint</Application>
  <PresentationFormat>Widescreen</PresentationFormat>
  <Paragraphs>73</Paragraphs>
  <Slides>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Courier New</vt:lpstr>
      <vt:lpstr>Office Theme</vt:lpstr>
      <vt:lpstr>Report Examples</vt:lpstr>
      <vt:lpstr>PowerPoint Presentation</vt:lpstr>
      <vt:lpstr>PowerPoint Presentation</vt:lpstr>
      <vt:lpstr>Student Discipline Task Force (SDTF)</vt:lpstr>
      <vt:lpstr>Student Discipline Task Force</vt:lpstr>
      <vt:lpstr>Compensation Technical Working Group</vt:lpstr>
      <vt:lpstr>Compensation Technical Working Group</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 Examples</dc:title>
  <dc:creator>Jenny Owre</dc:creator>
  <cp:lastModifiedBy>Jenny Owre</cp:lastModifiedBy>
  <cp:revision>2</cp:revision>
  <dcterms:created xsi:type="dcterms:W3CDTF">2015-10-22T18:41:16Z</dcterms:created>
  <dcterms:modified xsi:type="dcterms:W3CDTF">2015-10-22T18:54:03Z</dcterms:modified>
</cp:coreProperties>
</file>