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89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4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8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6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1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75DD60-A13B-46A6-AC7A-B81628961A6C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BAA4997-13F2-4542-8C26-810D36EEC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1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12.wa.us/WorkGroups/SELB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ickolaus.Cox@k12.wa.us" TargetMode="External"/><Relationship Id="rId2" Type="http://schemas.openxmlformats.org/officeDocument/2006/relationships/hyperlink" Target="mailto:Maria.Flores@k12.wa.u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olene.Stanislowski@k12.wa.us" TargetMode="External"/><Relationship Id="rId4" Type="http://schemas.openxmlformats.org/officeDocument/2006/relationships/hyperlink" Target="mailto:Renee.Noby@k12.wa.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Social Emotional Learning Benchmarks Workgroup (SELB)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SELB Overview and Panel presentation</a:t>
            </a:r>
          </a:p>
          <a:p>
            <a:r>
              <a:rPr lang="en-US" dirty="0" smtClean="0"/>
              <a:t>January 20,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SELB Workgroup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2015 Operational Budget, </a:t>
            </a:r>
            <a:r>
              <a:rPr lang="en-US" dirty="0">
                <a:hlinkClick r:id="rId2"/>
              </a:rPr>
              <a:t>ESSB 6052 Sec 501 (34) </a:t>
            </a:r>
            <a:r>
              <a:rPr lang="en-US" dirty="0"/>
              <a:t>directed OSPI to convene a workgroup to recommend comprehensive benchmarks for developmentally appropriate interpersonal and decision-making knowledge and skills of social and emotional learning for grades kindergarten through high school that build upon what is being done in early learning. </a:t>
            </a:r>
          </a:p>
          <a:p>
            <a:pPr marL="0" indent="0">
              <a:buNone/>
            </a:pPr>
            <a:r>
              <a:rPr lang="en-US" dirty="0"/>
              <a:t>The workgroup will submit recommendations to the education committees of the legislature, and the office of the governor by October 1, 2016.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 smtClean="0"/>
              <a:t>SELB Members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362284"/>
              </p:ext>
            </p:extLst>
          </p:nvPr>
        </p:nvGraphicFramePr>
        <p:xfrm>
          <a:off x="1154954" y="2447649"/>
          <a:ext cx="9725892" cy="3959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353"/>
                <a:gridCol w="1345235"/>
                <a:gridCol w="6981304"/>
              </a:tblGrid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Annemarie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Hutson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Association of School Psychologists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effectLst/>
                        </a:rPr>
                        <a:t>Lyon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effectLst/>
                        </a:rPr>
                        <a:t>Terry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effectLst/>
                        </a:rPr>
                        <a:t>Washington Education </a:t>
                      </a:r>
                      <a:r>
                        <a:rPr lang="en-US" sz="1200" b="1" i="0" u="none" strike="noStrike" dirty="0" smtClean="0">
                          <a:effectLst/>
                        </a:rPr>
                        <a:t>Association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>
                          <a:effectLst/>
                        </a:rPr>
                        <a:t>Bethany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>
                          <a:effectLst/>
                        </a:rPr>
                        <a:t>Rivard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>
                          <a:effectLst/>
                        </a:rPr>
                        <a:t>Washington Education </a:t>
                      </a:r>
                      <a:r>
                        <a:rPr lang="en-US" sz="1200" b="1" i="1" u="none" strike="noStrike" dirty="0" smtClean="0">
                          <a:effectLst/>
                        </a:rPr>
                        <a:t>Association (alternate)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Brandon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Koenes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Workforce Central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Carrie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Basas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Office of the Education Ombuds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>
                          <a:effectLst/>
                        </a:rPr>
                        <a:t>Rose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>
                          <a:effectLst/>
                        </a:rPr>
                        <a:t>Spidell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>
                          <a:effectLst/>
                        </a:rPr>
                        <a:t>Office of the Education </a:t>
                      </a:r>
                      <a:r>
                        <a:rPr lang="en-US" sz="1200" b="1" i="1" u="none" strike="noStrike" dirty="0" smtClean="0">
                          <a:effectLst/>
                        </a:rPr>
                        <a:t>Ombuds (alternate)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Dr. Todd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Herrenkohl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University of Washington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Juanita (Nita)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Hill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School Counselors Association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Julie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Sullenszine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Bethel School District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Marissa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Rathbone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Office of Superintendent of Public Instruction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Mick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Miller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NEWESD 101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Mike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Hickman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ESD 113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Hertel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Office of Superintendent of Public Instruction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4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Sarah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Butcher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SEL for Washington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0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Senator John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McCoy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Educational Opportunity Gap Oversight and Accountability Committee (EOGOAC)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Sherry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Krainick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State Parent Teacher </a:t>
                      </a:r>
                      <a:r>
                        <a:rPr lang="en-US" sz="1200" b="1" u="none" strike="noStrike" dirty="0" smtClean="0">
                          <a:effectLst/>
                        </a:rPr>
                        <a:t>Association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Susanne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Beauchaine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Steilacoom Historical School District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Veronica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Santangelo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Department of Early Learning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Dr. John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Glenewinkel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Republic School District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>
                          <a:effectLst/>
                        </a:rPr>
                        <a:t>Shauna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 err="1">
                          <a:effectLst/>
                        </a:rPr>
                        <a:t>Schmerer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>
                          <a:effectLst/>
                        </a:rPr>
                        <a:t>Almira School </a:t>
                      </a:r>
                      <a:r>
                        <a:rPr lang="en-US" sz="1200" b="1" i="1" u="none" strike="noStrike" dirty="0" smtClean="0">
                          <a:effectLst/>
                        </a:rPr>
                        <a:t>District (alternate)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1" marR="4001" marT="400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7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6128162" cy="706964"/>
          </a:xfrm>
        </p:spPr>
        <p:txBody>
          <a:bodyPr/>
          <a:lstStyle/>
          <a:p>
            <a:r>
              <a:rPr lang="en-US" dirty="0" smtClean="0"/>
              <a:t>Panel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500"/>
            <a:ext cx="10178793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Battle Ground </a:t>
            </a:r>
            <a:r>
              <a:rPr lang="en-US" dirty="0" smtClean="0"/>
              <a:t>School District</a:t>
            </a:r>
          </a:p>
          <a:p>
            <a:pPr lvl="1"/>
            <a:r>
              <a:rPr lang="en-US" dirty="0" smtClean="0"/>
              <a:t>Mark </a:t>
            </a:r>
            <a:r>
              <a:rPr lang="en-US" dirty="0" err="1" smtClean="0"/>
              <a:t>Hottowe</a:t>
            </a:r>
            <a:r>
              <a:rPr lang="en-US" dirty="0" smtClean="0"/>
              <a:t>, </a:t>
            </a:r>
            <a:r>
              <a:rPr lang="en-US" i="1" dirty="0" smtClean="0"/>
              <a:t>Superintendent</a:t>
            </a:r>
          </a:p>
          <a:p>
            <a:pPr lvl="1"/>
            <a:r>
              <a:rPr lang="en-US" dirty="0" smtClean="0"/>
              <a:t>Sean Chavez, </a:t>
            </a:r>
            <a:r>
              <a:rPr lang="en-US" i="1" dirty="0" smtClean="0"/>
              <a:t>Communications Manager</a:t>
            </a:r>
            <a:endParaRPr lang="en-US" dirty="0" smtClean="0"/>
          </a:p>
          <a:p>
            <a:r>
              <a:rPr lang="en-US" dirty="0" smtClean="0"/>
              <a:t>Tacoma School District</a:t>
            </a:r>
          </a:p>
          <a:p>
            <a:pPr lvl="1"/>
            <a:r>
              <a:rPr lang="en-US" dirty="0" smtClean="0"/>
              <a:t>Dr. Jennifer </a:t>
            </a:r>
            <a:r>
              <a:rPr lang="en-US" dirty="0" err="1" smtClean="0"/>
              <a:t>Kubista</a:t>
            </a:r>
            <a:r>
              <a:rPr lang="en-US" dirty="0" smtClean="0"/>
              <a:t>, </a:t>
            </a:r>
            <a:r>
              <a:rPr lang="en-US" i="1" dirty="0" smtClean="0"/>
              <a:t>Director, Student Life</a:t>
            </a:r>
            <a:endParaRPr lang="en-US" dirty="0" smtClean="0"/>
          </a:p>
          <a:p>
            <a:r>
              <a:rPr lang="en-US" dirty="0" smtClean="0"/>
              <a:t>Marysville School District</a:t>
            </a:r>
          </a:p>
          <a:p>
            <a:pPr lvl="1"/>
            <a:r>
              <a:rPr lang="en-US" dirty="0" smtClean="0"/>
              <a:t>Christy </a:t>
            </a:r>
            <a:r>
              <a:rPr lang="en-US" dirty="0" err="1" smtClean="0"/>
              <a:t>Anana</a:t>
            </a:r>
            <a:r>
              <a:rPr lang="en-US" dirty="0" smtClean="0"/>
              <a:t>, </a:t>
            </a:r>
            <a:r>
              <a:rPr lang="en-US" i="1" dirty="0" smtClean="0"/>
              <a:t>School Counselor</a:t>
            </a:r>
          </a:p>
          <a:p>
            <a:pPr lvl="1"/>
            <a:r>
              <a:rPr lang="en-US" dirty="0" smtClean="0"/>
              <a:t>Kyla </a:t>
            </a:r>
            <a:r>
              <a:rPr lang="en-US" dirty="0" err="1" smtClean="0"/>
              <a:t>Curtright</a:t>
            </a:r>
            <a:r>
              <a:rPr lang="en-US" dirty="0" smtClean="0"/>
              <a:t>, </a:t>
            </a:r>
            <a:r>
              <a:rPr lang="en-US" i="1" dirty="0" smtClean="0"/>
              <a:t>School Psychologist</a:t>
            </a:r>
          </a:p>
          <a:p>
            <a:pPr lvl="1"/>
            <a:r>
              <a:rPr lang="en-US" dirty="0" smtClean="0"/>
              <a:t>Dr. Anthony Craig, </a:t>
            </a:r>
            <a:r>
              <a:rPr lang="en-US" i="1" dirty="0" smtClean="0"/>
              <a:t>Director, Cultural Competency and Student Support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123" y="2296937"/>
            <a:ext cx="10288902" cy="4641273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briefly describe (&lt;5min) the SEL-based school-wide or classroom strategies/curricula being utilized in your school.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Describe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implementation process in terms of: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 program/curricula selection,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School/district-wide buy in,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 capacity, and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Training. </a:t>
            </a:r>
          </a:p>
          <a:p>
            <a:pPr marL="5715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address cultural competency/cultural responsiveness in your SEL-based strategies?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trauma/adversity in the lives of students impact the implementation/delivery of SEL programming for all students?</a:t>
            </a:r>
          </a:p>
          <a:p>
            <a:pPr marL="0"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barriers or challenges have you experienced in the implementation of SEL and what were/are your strategies to overcome them?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engage students, families, and communities in SEL?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assess/teach/enforce SEL competencies with the adult school staff (e.g. bus drivers, food service staff, playground personnel, teachers, administration, etc.) in your school?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you’ve learned through implementation of SEL, do you have recommendations for this committee on the development of statewide SEL benchmarks? How would benchmarks be most useful for you?</a:t>
            </a:r>
          </a:p>
          <a:p>
            <a:pPr marL="1143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SEL templates, models, or implementation tools that you utilize you think would be beneficial for this committee to obtain in creating benchmark recommendations?</a:t>
            </a:r>
          </a:p>
          <a:p>
            <a:pPr marL="1143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anything else you would like to share?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Any 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2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8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Thank you all for your participation!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smtClean="0"/>
              <a:t>CONTACT US: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Maria.Flores@k12.wa.us</a:t>
            </a:r>
            <a:r>
              <a:rPr lang="en-US" dirty="0" smtClean="0"/>
              <a:t> – Director, Title II, Part A and Special Programs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Nickolaus.Cox@k12.wa.us</a:t>
            </a:r>
            <a:r>
              <a:rPr lang="en-US" dirty="0" smtClean="0"/>
              <a:t> – Administrative Assistant, Title II, Part A and Special Programs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Renee.Noby@k12.wa.us</a:t>
            </a:r>
            <a:r>
              <a:rPr lang="en-US" dirty="0" smtClean="0"/>
              <a:t> – Research Analyst II, Title II, Part A and Special Programs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Jolene.Stanislowski@k12.wa.us</a:t>
            </a:r>
            <a:r>
              <a:rPr lang="en-US" dirty="0" smtClean="0"/>
              <a:t> – Research Analyst II, Title II, Part A and Special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747</TotalTime>
  <Words>406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Symbol</vt:lpstr>
      <vt:lpstr>Times New Roman</vt:lpstr>
      <vt:lpstr>Wingdings 3</vt:lpstr>
      <vt:lpstr>Ion Boardroom</vt:lpstr>
      <vt:lpstr>Social Emotional Learning Benchmarks Workgroup (SELB)</vt:lpstr>
      <vt:lpstr>SELB Workgroup Overview</vt:lpstr>
      <vt:lpstr>SELB Members</vt:lpstr>
      <vt:lpstr>Panel Members</vt:lpstr>
      <vt:lpstr>Panel Questions</vt:lpstr>
      <vt:lpstr>Q&amp;A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Emotional Learning Benchmarks Workgroup (SELB)</dc:title>
  <dc:creator>Nickolaus Cox</dc:creator>
  <cp:lastModifiedBy>Nickolaus Cox</cp:lastModifiedBy>
  <cp:revision>30</cp:revision>
  <dcterms:created xsi:type="dcterms:W3CDTF">2015-12-28T19:05:33Z</dcterms:created>
  <dcterms:modified xsi:type="dcterms:W3CDTF">2016-01-15T00:16:03Z</dcterms:modified>
</cp:coreProperties>
</file>