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1" autoAdjust="0"/>
    <p:restoredTop sz="82913" autoAdjust="0"/>
  </p:normalViewPr>
  <p:slideViewPr>
    <p:cSldViewPr snapToGrid="0">
      <p:cViewPr varScale="1">
        <p:scale>
          <a:sx n="60" d="100"/>
          <a:sy n="60" d="100"/>
        </p:scale>
        <p:origin x="1056" y="6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l-G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l-GR"/>
        </a:p>
      </c:txPr>
    </c:title>
    <c:autoTitleDeleted val="0"/>
    <c:plotArea>
      <c:layout>
        <c:manualLayout>
          <c:layoutTarget val="inner"/>
          <c:xMode val="edge"/>
          <c:yMode val="edge"/>
          <c:x val="1.3237063778580024E-2"/>
          <c:y val="0.16094279760338503"/>
          <c:w val="0.87966305655836341"/>
          <c:h val="0.74673099506373863"/>
        </c:manualLayout>
      </c:layout>
      <c:barChart>
        <c:barDir val="col"/>
        <c:grouping val="clustered"/>
        <c:varyColors val="0"/>
        <c:ser>
          <c:idx val="0"/>
          <c:order val="0"/>
          <c:tx>
            <c:strRef>
              <c:f>Sheet1!$B$1</c:f>
              <c:strCache>
                <c:ptCount val="1"/>
                <c:pt idx="0">
                  <c:v>Accuracy</c:v>
                </c:pt>
              </c:strCache>
            </c:strRef>
          </c:tx>
          <c:spPr>
            <a:solidFill>
              <a:schemeClr val="accent1"/>
            </a:solidFill>
            <a:ln>
              <a:noFill/>
            </a:ln>
            <a:effectLst/>
          </c:spPr>
          <c:invertIfNegative val="0"/>
          <c:dPt>
            <c:idx val="3"/>
            <c:invertIfNegative val="0"/>
            <c:bubble3D val="0"/>
            <c:spPr>
              <a:solidFill>
                <a:schemeClr val="tx1"/>
              </a:solidFill>
              <a:ln>
                <a:solidFill>
                  <a:schemeClr val="tx1"/>
                </a:solidFill>
              </a:ln>
              <a:effectLst/>
            </c:spPr>
            <c:extLst>
              <c:ext xmlns:c16="http://schemas.microsoft.com/office/drawing/2014/chart" uri="{C3380CC4-5D6E-409C-BE32-E72D297353CC}">
                <c16:uniqueId val="{00000001-105F-4DA1-93D5-087F02CD30F4}"/>
              </c:ext>
            </c:extLst>
          </c:dPt>
          <c:dPt>
            <c:idx val="5"/>
            <c:invertIfNegative val="0"/>
            <c:bubble3D val="0"/>
            <c:spPr>
              <a:solidFill>
                <a:schemeClr val="tx1"/>
              </a:solidFill>
              <a:ln>
                <a:solidFill>
                  <a:schemeClr val="tx1"/>
                </a:solidFill>
              </a:ln>
              <a:effectLst/>
            </c:spPr>
            <c:extLst>
              <c:ext xmlns:c16="http://schemas.microsoft.com/office/drawing/2014/chart" uri="{C3380CC4-5D6E-409C-BE32-E72D297353CC}">
                <c16:uniqueId val="{00000003-105F-4DA1-93D5-087F02CD30F4}"/>
              </c:ext>
            </c:extLst>
          </c:dPt>
          <c:dPt>
            <c:idx val="6"/>
            <c:invertIfNegative val="0"/>
            <c:bubble3D val="0"/>
            <c:spPr>
              <a:solidFill>
                <a:schemeClr val="tx1"/>
              </a:solidFill>
              <a:ln>
                <a:solidFill>
                  <a:schemeClr val="tx1"/>
                </a:solidFill>
              </a:ln>
              <a:effectLst/>
            </c:spPr>
            <c:extLst>
              <c:ext xmlns:c16="http://schemas.microsoft.com/office/drawing/2014/chart" uri="{C3380CC4-5D6E-409C-BE32-E72D297353CC}">
                <c16:uniqueId val="{00000005-105F-4DA1-93D5-087F02CD30F4}"/>
              </c:ext>
            </c:extLst>
          </c:dPt>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l-G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Sheet1!$A$2:$A$8</c:f>
              <c:strCache>
                <c:ptCount val="7"/>
                <c:pt idx="0">
                  <c:v>TAPPA</c:v>
                </c:pt>
                <c:pt idx="1">
                  <c:v>PRS</c:v>
                </c:pt>
                <c:pt idx="2">
                  <c:v>TEAK</c:v>
                </c:pt>
                <c:pt idx="3">
                  <c:v>DEAP</c:v>
                </c:pt>
                <c:pt idx="4">
                  <c:v>GraphiteWeb</c:v>
                </c:pt>
                <c:pt idx="5">
                  <c:v>MinePath</c:v>
                </c:pt>
                <c:pt idx="6">
                  <c:v>HiPathia</c:v>
                </c:pt>
              </c:strCache>
            </c:strRef>
          </c:cat>
          <c:val>
            <c:numRef>
              <c:f>Sheet1!$B$2:$B$8</c:f>
              <c:numCache>
                <c:formatCode>General</c:formatCode>
                <c:ptCount val="7"/>
                <c:pt idx="0">
                  <c:v>54.57</c:v>
                </c:pt>
                <c:pt idx="1">
                  <c:v>82.09</c:v>
                </c:pt>
                <c:pt idx="2">
                  <c:v>59</c:v>
                </c:pt>
                <c:pt idx="3">
                  <c:v>77.55</c:v>
                </c:pt>
                <c:pt idx="4">
                  <c:v>60.52</c:v>
                </c:pt>
                <c:pt idx="5">
                  <c:v>63.05</c:v>
                </c:pt>
                <c:pt idx="6">
                  <c:v>81.489999999999995</c:v>
                </c:pt>
              </c:numCache>
            </c:numRef>
          </c:val>
          <c:extLst>
            <c:ext xmlns:c16="http://schemas.microsoft.com/office/drawing/2014/chart" uri="{C3380CC4-5D6E-409C-BE32-E72D297353CC}">
              <c16:uniqueId val="{00000006-105F-4DA1-93D5-087F02CD30F4}"/>
            </c:ext>
          </c:extLst>
        </c:ser>
        <c:dLbls>
          <c:dLblPos val="outEnd"/>
          <c:showLegendKey val="0"/>
          <c:showVal val="1"/>
          <c:showCatName val="0"/>
          <c:showSerName val="0"/>
          <c:showPercent val="0"/>
          <c:showBubbleSize val="0"/>
        </c:dLbls>
        <c:gapWidth val="444"/>
        <c:overlap val="-90"/>
        <c:axId val="1792508176"/>
        <c:axId val="1792509808"/>
      </c:barChart>
      <c:catAx>
        <c:axId val="17925081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l-GR"/>
          </a:p>
        </c:txPr>
        <c:crossAx val="1792509808"/>
        <c:crosses val="autoZero"/>
        <c:auto val="1"/>
        <c:lblAlgn val="ctr"/>
        <c:lblOffset val="100"/>
        <c:noMultiLvlLbl val="0"/>
      </c:catAx>
      <c:valAx>
        <c:axId val="1792509808"/>
        <c:scaling>
          <c:orientation val="minMax"/>
        </c:scaling>
        <c:delete val="1"/>
        <c:axPos val="l"/>
        <c:numFmt formatCode="General" sourceLinked="1"/>
        <c:majorTickMark val="none"/>
        <c:minorTickMark val="none"/>
        <c:tickLblPos val="nextTo"/>
        <c:crossAx val="17925081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l-GR"/>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l-G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Execution Time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l-GR"/>
        </a:p>
      </c:txPr>
    </c:title>
    <c:autoTitleDeleted val="0"/>
    <c:plotArea>
      <c:layout>
        <c:manualLayout>
          <c:layoutTarget val="inner"/>
          <c:xMode val="edge"/>
          <c:yMode val="edge"/>
          <c:x val="0.11654651923022258"/>
          <c:y val="0.14955912391740031"/>
          <c:w val="0.76202753536674328"/>
          <c:h val="0.65968611723572668"/>
        </c:manualLayout>
      </c:layout>
      <c:barChart>
        <c:barDir val="bar"/>
        <c:grouping val="clustered"/>
        <c:varyColors val="0"/>
        <c:ser>
          <c:idx val="0"/>
          <c:order val="0"/>
          <c:tx>
            <c:strRef>
              <c:f>Sheet1!$B$1</c:f>
              <c:strCache>
                <c:ptCount val="1"/>
                <c:pt idx="0">
                  <c:v>Execution Time (sec)</c:v>
                </c:pt>
              </c:strCache>
            </c:strRef>
          </c:tx>
          <c:spPr>
            <a:solidFill>
              <a:schemeClr val="accent1"/>
            </a:solidFill>
            <a:ln>
              <a:noFill/>
            </a:ln>
            <a:effectLst/>
          </c:spPr>
          <c:invertIfNegative val="0"/>
          <c:dPt>
            <c:idx val="3"/>
            <c:invertIfNegative val="0"/>
            <c:bubble3D val="0"/>
            <c:spPr>
              <a:solidFill>
                <a:schemeClr val="tx1"/>
              </a:solidFill>
              <a:ln>
                <a:solidFill>
                  <a:schemeClr val="tx1"/>
                </a:solidFill>
              </a:ln>
              <a:effectLst/>
            </c:spPr>
            <c:extLst>
              <c:ext xmlns:c16="http://schemas.microsoft.com/office/drawing/2014/chart" uri="{C3380CC4-5D6E-409C-BE32-E72D297353CC}">
                <c16:uniqueId val="{00000001-8B19-4266-88CD-B9F6F22115E8}"/>
              </c:ext>
            </c:extLst>
          </c:dPt>
          <c:dPt>
            <c:idx val="5"/>
            <c:invertIfNegative val="0"/>
            <c:bubble3D val="0"/>
            <c:spPr>
              <a:solidFill>
                <a:schemeClr val="tx1"/>
              </a:solidFill>
              <a:ln>
                <a:solidFill>
                  <a:schemeClr val="tx1"/>
                </a:solidFill>
              </a:ln>
              <a:effectLst/>
            </c:spPr>
            <c:extLst>
              <c:ext xmlns:c16="http://schemas.microsoft.com/office/drawing/2014/chart" uri="{C3380CC4-5D6E-409C-BE32-E72D297353CC}">
                <c16:uniqueId val="{00000003-8B19-4266-88CD-B9F6F22115E8}"/>
              </c:ext>
            </c:extLst>
          </c:dPt>
          <c:dPt>
            <c:idx val="6"/>
            <c:invertIfNegative val="0"/>
            <c:bubble3D val="0"/>
            <c:spPr>
              <a:solidFill>
                <a:schemeClr val="tx1"/>
              </a:solidFill>
              <a:ln>
                <a:solidFill>
                  <a:schemeClr val="tx1"/>
                </a:solidFill>
              </a:ln>
              <a:effectLst/>
            </c:spPr>
            <c:extLst>
              <c:ext xmlns:c16="http://schemas.microsoft.com/office/drawing/2014/chart" uri="{C3380CC4-5D6E-409C-BE32-E72D297353CC}">
                <c16:uniqueId val="{00000005-8B19-4266-88CD-B9F6F22115E8}"/>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l-G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TAPPA</c:v>
                </c:pt>
                <c:pt idx="1">
                  <c:v>PRS</c:v>
                </c:pt>
                <c:pt idx="2">
                  <c:v>TEAK</c:v>
                </c:pt>
                <c:pt idx="3">
                  <c:v>DEAP</c:v>
                </c:pt>
                <c:pt idx="4">
                  <c:v>GraphiteWeb</c:v>
                </c:pt>
                <c:pt idx="5">
                  <c:v>MinePath</c:v>
                </c:pt>
                <c:pt idx="6">
                  <c:v>HiPathia</c:v>
                </c:pt>
              </c:strCache>
            </c:strRef>
          </c:cat>
          <c:val>
            <c:numRef>
              <c:f>Sheet1!$B$2:$B$8</c:f>
              <c:numCache>
                <c:formatCode>General</c:formatCode>
                <c:ptCount val="7"/>
                <c:pt idx="0">
                  <c:v>3185.17</c:v>
                </c:pt>
                <c:pt idx="1">
                  <c:v>8754.69</c:v>
                </c:pt>
                <c:pt idx="2">
                  <c:v>28918.27</c:v>
                </c:pt>
                <c:pt idx="3">
                  <c:v>24294.49</c:v>
                </c:pt>
                <c:pt idx="4">
                  <c:v>366047.77</c:v>
                </c:pt>
                <c:pt idx="5">
                  <c:v>3099.49</c:v>
                </c:pt>
                <c:pt idx="6">
                  <c:v>2905.48</c:v>
                </c:pt>
              </c:numCache>
            </c:numRef>
          </c:val>
          <c:extLst>
            <c:ext xmlns:c16="http://schemas.microsoft.com/office/drawing/2014/chart" uri="{C3380CC4-5D6E-409C-BE32-E72D297353CC}">
              <c16:uniqueId val="{00000006-8B19-4266-88CD-B9F6F22115E8}"/>
            </c:ext>
          </c:extLst>
        </c:ser>
        <c:dLbls>
          <c:showLegendKey val="0"/>
          <c:showVal val="0"/>
          <c:showCatName val="0"/>
          <c:showSerName val="0"/>
          <c:showPercent val="0"/>
          <c:showBubbleSize val="0"/>
        </c:dLbls>
        <c:gapWidth val="182"/>
        <c:axId val="1708885040"/>
        <c:axId val="1792510896"/>
      </c:barChart>
      <c:catAx>
        <c:axId val="170888504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l-GR"/>
          </a:p>
        </c:txPr>
        <c:crossAx val="1792510896"/>
        <c:crosses val="autoZero"/>
        <c:auto val="1"/>
        <c:lblAlgn val="ctr"/>
        <c:lblOffset val="100"/>
        <c:noMultiLvlLbl val="0"/>
      </c:catAx>
      <c:valAx>
        <c:axId val="179251089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seconds</a:t>
                </a:r>
                <a:endParaRPr lang="el-GR"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l-G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l-GR"/>
          </a:p>
        </c:txPr>
        <c:crossAx val="17088850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l-GR"/>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FFE710-D19D-4CBB-A24B-6FE631D98D7E}" type="doc">
      <dgm:prSet loTypeId="urn:microsoft.com/office/officeart/2005/8/layout/chevron1" loCatId="process" qsTypeId="urn:microsoft.com/office/officeart/2005/8/quickstyle/simple1" qsCatId="simple" csTypeId="urn:microsoft.com/office/officeart/2005/8/colors/accent1_2" csCatId="accent1" phldr="1"/>
      <dgm:spPr/>
    </dgm:pt>
    <dgm:pt modelId="{68F5C89D-2532-439E-B621-871C29F3E81A}">
      <dgm:prSet phldrT="[Text]"/>
      <dgm:spPr/>
      <dgm:t>
        <a:bodyPr/>
        <a:lstStyle/>
        <a:p>
          <a:r>
            <a:rPr lang="en-US" dirty="0"/>
            <a:t>Preprocess data</a:t>
          </a:r>
          <a:endParaRPr lang="el-GR" dirty="0"/>
        </a:p>
      </dgm:t>
    </dgm:pt>
    <dgm:pt modelId="{DF56702A-FF5B-40CA-96F5-EB9172665944}" type="parTrans" cxnId="{CB272B9A-A841-4A81-9D8E-B0EE16B676EC}">
      <dgm:prSet/>
      <dgm:spPr/>
      <dgm:t>
        <a:bodyPr/>
        <a:lstStyle/>
        <a:p>
          <a:endParaRPr lang="el-GR"/>
        </a:p>
      </dgm:t>
    </dgm:pt>
    <dgm:pt modelId="{A754A241-56A0-4315-8FD8-6090BC6FF496}" type="sibTrans" cxnId="{CB272B9A-A841-4A81-9D8E-B0EE16B676EC}">
      <dgm:prSet/>
      <dgm:spPr/>
      <dgm:t>
        <a:bodyPr/>
        <a:lstStyle/>
        <a:p>
          <a:endParaRPr lang="el-GR"/>
        </a:p>
      </dgm:t>
    </dgm:pt>
    <dgm:pt modelId="{7F8BBA0B-7B68-4372-B00C-E820680D63E2}">
      <dgm:prSet phldrT="[Text]"/>
      <dgm:spPr/>
      <dgm:t>
        <a:bodyPr/>
        <a:lstStyle/>
        <a:p>
          <a:r>
            <a:rPr lang="en-US" dirty="0"/>
            <a:t>Implement the scoring algorithms</a:t>
          </a:r>
          <a:endParaRPr lang="el-GR" dirty="0"/>
        </a:p>
      </dgm:t>
    </dgm:pt>
    <dgm:pt modelId="{73FCAEA7-3576-412C-9857-95769110788C}" type="parTrans" cxnId="{D89D0FE5-BDEB-4F25-8F9F-3726380DF266}">
      <dgm:prSet/>
      <dgm:spPr/>
      <dgm:t>
        <a:bodyPr/>
        <a:lstStyle/>
        <a:p>
          <a:endParaRPr lang="el-GR"/>
        </a:p>
      </dgm:t>
    </dgm:pt>
    <dgm:pt modelId="{DB035C98-CC93-4CBF-87AE-18608FE96D6B}" type="sibTrans" cxnId="{D89D0FE5-BDEB-4F25-8F9F-3726380DF266}">
      <dgm:prSet/>
      <dgm:spPr/>
      <dgm:t>
        <a:bodyPr/>
        <a:lstStyle/>
        <a:p>
          <a:endParaRPr lang="el-GR"/>
        </a:p>
      </dgm:t>
    </dgm:pt>
    <dgm:pt modelId="{4846728E-0BB1-437A-8833-3D136D6FFCE3}">
      <dgm:prSet phldrT="[Text]"/>
      <dgm:spPr/>
      <dgm:t>
        <a:bodyPr/>
        <a:lstStyle/>
        <a:p>
          <a:r>
            <a:rPr lang="en-US" dirty="0"/>
            <a:t>Calculate the scores</a:t>
          </a:r>
          <a:endParaRPr lang="el-GR" dirty="0"/>
        </a:p>
      </dgm:t>
    </dgm:pt>
    <dgm:pt modelId="{2F2A5139-77A6-4A47-930D-1FAAE5A0744F}" type="parTrans" cxnId="{F2EA2E08-FF65-45BE-A66F-5D1694B4E5ED}">
      <dgm:prSet/>
      <dgm:spPr/>
      <dgm:t>
        <a:bodyPr/>
        <a:lstStyle/>
        <a:p>
          <a:endParaRPr lang="el-GR"/>
        </a:p>
      </dgm:t>
    </dgm:pt>
    <dgm:pt modelId="{1FB3FD20-76BF-4DF9-B9F9-C31F85FA8DF4}" type="sibTrans" cxnId="{F2EA2E08-FF65-45BE-A66F-5D1694B4E5ED}">
      <dgm:prSet/>
      <dgm:spPr/>
      <dgm:t>
        <a:bodyPr/>
        <a:lstStyle/>
        <a:p>
          <a:endParaRPr lang="el-GR"/>
        </a:p>
      </dgm:t>
    </dgm:pt>
    <dgm:pt modelId="{DDF9E503-7ACC-41CB-9FD0-24F6463F10B4}">
      <dgm:prSet/>
      <dgm:spPr/>
      <dgm:t>
        <a:bodyPr/>
        <a:lstStyle/>
        <a:p>
          <a:r>
            <a:rPr lang="en-US" dirty="0"/>
            <a:t>Apply the Decision Tree algorithm</a:t>
          </a:r>
          <a:endParaRPr lang="el-GR" dirty="0"/>
        </a:p>
      </dgm:t>
    </dgm:pt>
    <dgm:pt modelId="{74F6A1F6-EAFC-4317-AFB8-8AEAC2E59F21}" type="parTrans" cxnId="{AFF7905A-51AD-4B31-991B-597D628447D0}">
      <dgm:prSet/>
      <dgm:spPr/>
      <dgm:t>
        <a:bodyPr/>
        <a:lstStyle/>
        <a:p>
          <a:endParaRPr lang="el-GR"/>
        </a:p>
      </dgm:t>
    </dgm:pt>
    <dgm:pt modelId="{02F11720-0C4B-4D27-9840-BE23939E6DAD}" type="sibTrans" cxnId="{AFF7905A-51AD-4B31-991B-597D628447D0}">
      <dgm:prSet/>
      <dgm:spPr/>
      <dgm:t>
        <a:bodyPr/>
        <a:lstStyle/>
        <a:p>
          <a:endParaRPr lang="el-GR"/>
        </a:p>
      </dgm:t>
    </dgm:pt>
    <dgm:pt modelId="{787D834B-0F7C-4006-9711-DC0A46B7ADBF}">
      <dgm:prSet/>
      <dgm:spPr/>
      <dgm:t>
        <a:bodyPr/>
        <a:lstStyle/>
        <a:p>
          <a:r>
            <a:rPr lang="en-US" dirty="0"/>
            <a:t>Validate data</a:t>
          </a:r>
          <a:endParaRPr lang="el-GR" dirty="0"/>
        </a:p>
      </dgm:t>
    </dgm:pt>
    <dgm:pt modelId="{7624DA8A-A451-4B79-A0FB-80504E0E0E42}" type="parTrans" cxnId="{2773C016-F628-41CB-B3D9-48B6F1ECD8D6}">
      <dgm:prSet/>
      <dgm:spPr/>
      <dgm:t>
        <a:bodyPr/>
        <a:lstStyle/>
        <a:p>
          <a:endParaRPr lang="el-GR"/>
        </a:p>
      </dgm:t>
    </dgm:pt>
    <dgm:pt modelId="{3C9DD09B-4815-451C-B268-92ECD1422DE5}" type="sibTrans" cxnId="{2773C016-F628-41CB-B3D9-48B6F1ECD8D6}">
      <dgm:prSet/>
      <dgm:spPr/>
      <dgm:t>
        <a:bodyPr/>
        <a:lstStyle/>
        <a:p>
          <a:endParaRPr lang="el-GR"/>
        </a:p>
      </dgm:t>
    </dgm:pt>
    <dgm:pt modelId="{1708FBB6-DC5B-4594-9400-FDAEDBFE3481}" type="pres">
      <dgm:prSet presAssocID="{36FFE710-D19D-4CBB-A24B-6FE631D98D7E}" presName="Name0" presStyleCnt="0">
        <dgm:presLayoutVars>
          <dgm:dir/>
          <dgm:animLvl val="lvl"/>
          <dgm:resizeHandles val="exact"/>
        </dgm:presLayoutVars>
      </dgm:prSet>
      <dgm:spPr/>
    </dgm:pt>
    <dgm:pt modelId="{CCB82827-B06A-4A68-B9C5-DE980CAF798B}" type="pres">
      <dgm:prSet presAssocID="{68F5C89D-2532-439E-B621-871C29F3E81A}" presName="parTxOnly" presStyleLbl="node1" presStyleIdx="0" presStyleCnt="5">
        <dgm:presLayoutVars>
          <dgm:chMax val="0"/>
          <dgm:chPref val="0"/>
          <dgm:bulletEnabled val="1"/>
        </dgm:presLayoutVars>
      </dgm:prSet>
      <dgm:spPr/>
    </dgm:pt>
    <dgm:pt modelId="{E5982263-E64D-4F38-980E-52B6A6E5CE37}" type="pres">
      <dgm:prSet presAssocID="{A754A241-56A0-4315-8FD8-6090BC6FF496}" presName="parTxOnlySpace" presStyleCnt="0"/>
      <dgm:spPr/>
    </dgm:pt>
    <dgm:pt modelId="{C97C3076-FCDD-4BD7-AD63-7E54597675C8}" type="pres">
      <dgm:prSet presAssocID="{7F8BBA0B-7B68-4372-B00C-E820680D63E2}" presName="parTxOnly" presStyleLbl="node1" presStyleIdx="1" presStyleCnt="5">
        <dgm:presLayoutVars>
          <dgm:chMax val="0"/>
          <dgm:chPref val="0"/>
          <dgm:bulletEnabled val="1"/>
        </dgm:presLayoutVars>
      </dgm:prSet>
      <dgm:spPr/>
    </dgm:pt>
    <dgm:pt modelId="{79ADC5F1-AB57-429B-A1CD-06F5147FCECE}" type="pres">
      <dgm:prSet presAssocID="{DB035C98-CC93-4CBF-87AE-18608FE96D6B}" presName="parTxOnlySpace" presStyleCnt="0"/>
      <dgm:spPr/>
    </dgm:pt>
    <dgm:pt modelId="{37BE2B8A-BF48-47B0-8604-0137A1D7EFA4}" type="pres">
      <dgm:prSet presAssocID="{4846728E-0BB1-437A-8833-3D136D6FFCE3}" presName="parTxOnly" presStyleLbl="node1" presStyleIdx="2" presStyleCnt="5">
        <dgm:presLayoutVars>
          <dgm:chMax val="0"/>
          <dgm:chPref val="0"/>
          <dgm:bulletEnabled val="1"/>
        </dgm:presLayoutVars>
      </dgm:prSet>
      <dgm:spPr/>
    </dgm:pt>
    <dgm:pt modelId="{326921BC-1485-4280-AE5D-2A3CBB4CEDCB}" type="pres">
      <dgm:prSet presAssocID="{1FB3FD20-76BF-4DF9-B9F9-C31F85FA8DF4}" presName="parTxOnlySpace" presStyleCnt="0"/>
      <dgm:spPr/>
    </dgm:pt>
    <dgm:pt modelId="{D059E961-B8DC-4A6A-9ACC-EF47790DB55E}" type="pres">
      <dgm:prSet presAssocID="{DDF9E503-7ACC-41CB-9FD0-24F6463F10B4}" presName="parTxOnly" presStyleLbl="node1" presStyleIdx="3" presStyleCnt="5">
        <dgm:presLayoutVars>
          <dgm:chMax val="0"/>
          <dgm:chPref val="0"/>
          <dgm:bulletEnabled val="1"/>
        </dgm:presLayoutVars>
      </dgm:prSet>
      <dgm:spPr/>
    </dgm:pt>
    <dgm:pt modelId="{FCF9B59E-CF12-4993-BB69-93BE8198DC16}" type="pres">
      <dgm:prSet presAssocID="{02F11720-0C4B-4D27-9840-BE23939E6DAD}" presName="parTxOnlySpace" presStyleCnt="0"/>
      <dgm:spPr/>
    </dgm:pt>
    <dgm:pt modelId="{775B2142-489F-45FA-B6E0-F75EC37C7130}" type="pres">
      <dgm:prSet presAssocID="{787D834B-0F7C-4006-9711-DC0A46B7ADBF}" presName="parTxOnly" presStyleLbl="node1" presStyleIdx="4" presStyleCnt="5">
        <dgm:presLayoutVars>
          <dgm:chMax val="0"/>
          <dgm:chPref val="0"/>
          <dgm:bulletEnabled val="1"/>
        </dgm:presLayoutVars>
      </dgm:prSet>
      <dgm:spPr/>
    </dgm:pt>
  </dgm:ptLst>
  <dgm:cxnLst>
    <dgm:cxn modelId="{F2EA2E08-FF65-45BE-A66F-5D1694B4E5ED}" srcId="{36FFE710-D19D-4CBB-A24B-6FE631D98D7E}" destId="{4846728E-0BB1-437A-8833-3D136D6FFCE3}" srcOrd="2" destOrd="0" parTransId="{2F2A5139-77A6-4A47-930D-1FAAE5A0744F}" sibTransId="{1FB3FD20-76BF-4DF9-B9F9-C31F85FA8DF4}"/>
    <dgm:cxn modelId="{2773C016-F628-41CB-B3D9-48B6F1ECD8D6}" srcId="{36FFE710-D19D-4CBB-A24B-6FE631D98D7E}" destId="{787D834B-0F7C-4006-9711-DC0A46B7ADBF}" srcOrd="4" destOrd="0" parTransId="{7624DA8A-A451-4B79-A0FB-80504E0E0E42}" sibTransId="{3C9DD09B-4815-451C-B268-92ECD1422DE5}"/>
    <dgm:cxn modelId="{0754A341-B974-491E-B130-8943ED3AB3E4}" type="presOf" srcId="{68F5C89D-2532-439E-B621-871C29F3E81A}" destId="{CCB82827-B06A-4A68-B9C5-DE980CAF798B}" srcOrd="0" destOrd="0" presId="urn:microsoft.com/office/officeart/2005/8/layout/chevron1"/>
    <dgm:cxn modelId="{BF79C369-1AF5-446F-AB12-5BF12D907E68}" type="presOf" srcId="{787D834B-0F7C-4006-9711-DC0A46B7ADBF}" destId="{775B2142-489F-45FA-B6E0-F75EC37C7130}" srcOrd="0" destOrd="0" presId="urn:microsoft.com/office/officeart/2005/8/layout/chevron1"/>
    <dgm:cxn modelId="{FE8F8357-8310-4EB8-A7F9-E39952CA66EC}" type="presOf" srcId="{7F8BBA0B-7B68-4372-B00C-E820680D63E2}" destId="{C97C3076-FCDD-4BD7-AD63-7E54597675C8}" srcOrd="0" destOrd="0" presId="urn:microsoft.com/office/officeart/2005/8/layout/chevron1"/>
    <dgm:cxn modelId="{AFF7905A-51AD-4B31-991B-597D628447D0}" srcId="{36FFE710-D19D-4CBB-A24B-6FE631D98D7E}" destId="{DDF9E503-7ACC-41CB-9FD0-24F6463F10B4}" srcOrd="3" destOrd="0" parTransId="{74F6A1F6-EAFC-4317-AFB8-8AEAC2E59F21}" sibTransId="{02F11720-0C4B-4D27-9840-BE23939E6DAD}"/>
    <dgm:cxn modelId="{9BEBE88C-DE0B-444E-BEEE-B34008A49934}" type="presOf" srcId="{36FFE710-D19D-4CBB-A24B-6FE631D98D7E}" destId="{1708FBB6-DC5B-4594-9400-FDAEDBFE3481}" srcOrd="0" destOrd="0" presId="urn:microsoft.com/office/officeart/2005/8/layout/chevron1"/>
    <dgm:cxn modelId="{CB272B9A-A841-4A81-9D8E-B0EE16B676EC}" srcId="{36FFE710-D19D-4CBB-A24B-6FE631D98D7E}" destId="{68F5C89D-2532-439E-B621-871C29F3E81A}" srcOrd="0" destOrd="0" parTransId="{DF56702A-FF5B-40CA-96F5-EB9172665944}" sibTransId="{A754A241-56A0-4315-8FD8-6090BC6FF496}"/>
    <dgm:cxn modelId="{87E3729F-3A18-42A5-A4BD-193F6A32CE3D}" type="presOf" srcId="{DDF9E503-7ACC-41CB-9FD0-24F6463F10B4}" destId="{D059E961-B8DC-4A6A-9ACC-EF47790DB55E}" srcOrd="0" destOrd="0" presId="urn:microsoft.com/office/officeart/2005/8/layout/chevron1"/>
    <dgm:cxn modelId="{D89D0FE5-BDEB-4F25-8F9F-3726380DF266}" srcId="{36FFE710-D19D-4CBB-A24B-6FE631D98D7E}" destId="{7F8BBA0B-7B68-4372-B00C-E820680D63E2}" srcOrd="1" destOrd="0" parTransId="{73FCAEA7-3576-412C-9857-95769110788C}" sibTransId="{DB035C98-CC93-4CBF-87AE-18608FE96D6B}"/>
    <dgm:cxn modelId="{06FC7AE7-0242-4C2B-9793-D8D92E1CC406}" type="presOf" srcId="{4846728E-0BB1-437A-8833-3D136D6FFCE3}" destId="{37BE2B8A-BF48-47B0-8604-0137A1D7EFA4}" srcOrd="0" destOrd="0" presId="urn:microsoft.com/office/officeart/2005/8/layout/chevron1"/>
    <dgm:cxn modelId="{1C87DC4E-B7B4-4176-927F-EB3648294358}" type="presParOf" srcId="{1708FBB6-DC5B-4594-9400-FDAEDBFE3481}" destId="{CCB82827-B06A-4A68-B9C5-DE980CAF798B}" srcOrd="0" destOrd="0" presId="urn:microsoft.com/office/officeart/2005/8/layout/chevron1"/>
    <dgm:cxn modelId="{72DBCA5D-483C-49C2-B79B-AACFAB47C71E}" type="presParOf" srcId="{1708FBB6-DC5B-4594-9400-FDAEDBFE3481}" destId="{E5982263-E64D-4F38-980E-52B6A6E5CE37}" srcOrd="1" destOrd="0" presId="urn:microsoft.com/office/officeart/2005/8/layout/chevron1"/>
    <dgm:cxn modelId="{C512AA08-2B55-40E7-9EFE-E2039CD77040}" type="presParOf" srcId="{1708FBB6-DC5B-4594-9400-FDAEDBFE3481}" destId="{C97C3076-FCDD-4BD7-AD63-7E54597675C8}" srcOrd="2" destOrd="0" presId="urn:microsoft.com/office/officeart/2005/8/layout/chevron1"/>
    <dgm:cxn modelId="{5CF00864-A1A4-4C18-A080-4E43791739D5}" type="presParOf" srcId="{1708FBB6-DC5B-4594-9400-FDAEDBFE3481}" destId="{79ADC5F1-AB57-429B-A1CD-06F5147FCECE}" srcOrd="3" destOrd="0" presId="urn:microsoft.com/office/officeart/2005/8/layout/chevron1"/>
    <dgm:cxn modelId="{CCB1FC07-7508-40FB-A558-F49BF3FEB703}" type="presParOf" srcId="{1708FBB6-DC5B-4594-9400-FDAEDBFE3481}" destId="{37BE2B8A-BF48-47B0-8604-0137A1D7EFA4}" srcOrd="4" destOrd="0" presId="urn:microsoft.com/office/officeart/2005/8/layout/chevron1"/>
    <dgm:cxn modelId="{DCD78F12-F1DB-4DDF-894C-B132011D907A}" type="presParOf" srcId="{1708FBB6-DC5B-4594-9400-FDAEDBFE3481}" destId="{326921BC-1485-4280-AE5D-2A3CBB4CEDCB}" srcOrd="5" destOrd="0" presId="urn:microsoft.com/office/officeart/2005/8/layout/chevron1"/>
    <dgm:cxn modelId="{26E81DD6-088E-4F8D-A1D7-8BB7628F91B2}" type="presParOf" srcId="{1708FBB6-DC5B-4594-9400-FDAEDBFE3481}" destId="{D059E961-B8DC-4A6A-9ACC-EF47790DB55E}" srcOrd="6" destOrd="0" presId="urn:microsoft.com/office/officeart/2005/8/layout/chevron1"/>
    <dgm:cxn modelId="{D1784157-C5A8-4836-9144-4227FF838BCD}" type="presParOf" srcId="{1708FBB6-DC5B-4594-9400-FDAEDBFE3481}" destId="{FCF9B59E-CF12-4993-BB69-93BE8198DC16}" srcOrd="7" destOrd="0" presId="urn:microsoft.com/office/officeart/2005/8/layout/chevron1"/>
    <dgm:cxn modelId="{DA1B8BD1-DF3E-4165-9E90-186CD298F3EE}" type="presParOf" srcId="{1708FBB6-DC5B-4594-9400-FDAEDBFE3481}" destId="{775B2142-489F-45FA-B6E0-F75EC37C7130}"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82827-B06A-4A68-B9C5-DE980CAF798B}">
      <dsp:nvSpPr>
        <dsp:cNvPr id="0" name=""/>
        <dsp:cNvSpPr/>
      </dsp:nvSpPr>
      <dsp:spPr>
        <a:xfrm>
          <a:off x="2625" y="1416243"/>
          <a:ext cx="2336624" cy="9346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Preprocess data</a:t>
          </a:r>
          <a:endParaRPr lang="el-GR" sz="1900" kern="1200" dirty="0"/>
        </a:p>
      </dsp:txBody>
      <dsp:txXfrm>
        <a:off x="469950" y="1416243"/>
        <a:ext cx="1401975" cy="934649"/>
      </dsp:txXfrm>
    </dsp:sp>
    <dsp:sp modelId="{C97C3076-FCDD-4BD7-AD63-7E54597675C8}">
      <dsp:nvSpPr>
        <dsp:cNvPr id="0" name=""/>
        <dsp:cNvSpPr/>
      </dsp:nvSpPr>
      <dsp:spPr>
        <a:xfrm>
          <a:off x="2105587" y="1416243"/>
          <a:ext cx="2336624" cy="9346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Implement the scoring algorithms</a:t>
          </a:r>
          <a:endParaRPr lang="el-GR" sz="1900" kern="1200" dirty="0"/>
        </a:p>
      </dsp:txBody>
      <dsp:txXfrm>
        <a:off x="2572912" y="1416243"/>
        <a:ext cx="1401975" cy="934649"/>
      </dsp:txXfrm>
    </dsp:sp>
    <dsp:sp modelId="{37BE2B8A-BF48-47B0-8604-0137A1D7EFA4}">
      <dsp:nvSpPr>
        <dsp:cNvPr id="0" name=""/>
        <dsp:cNvSpPr/>
      </dsp:nvSpPr>
      <dsp:spPr>
        <a:xfrm>
          <a:off x="4208550" y="1416243"/>
          <a:ext cx="2336624" cy="9346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Calculate the scores</a:t>
          </a:r>
          <a:endParaRPr lang="el-GR" sz="1900" kern="1200" dirty="0"/>
        </a:p>
      </dsp:txBody>
      <dsp:txXfrm>
        <a:off x="4675875" y="1416243"/>
        <a:ext cx="1401975" cy="934649"/>
      </dsp:txXfrm>
    </dsp:sp>
    <dsp:sp modelId="{D059E961-B8DC-4A6A-9ACC-EF47790DB55E}">
      <dsp:nvSpPr>
        <dsp:cNvPr id="0" name=""/>
        <dsp:cNvSpPr/>
      </dsp:nvSpPr>
      <dsp:spPr>
        <a:xfrm>
          <a:off x="6311512" y="1416243"/>
          <a:ext cx="2336624" cy="9346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Apply the Decision Tree algorithm</a:t>
          </a:r>
          <a:endParaRPr lang="el-GR" sz="1900" kern="1200" dirty="0"/>
        </a:p>
      </dsp:txBody>
      <dsp:txXfrm>
        <a:off x="6778837" y="1416243"/>
        <a:ext cx="1401975" cy="934649"/>
      </dsp:txXfrm>
    </dsp:sp>
    <dsp:sp modelId="{775B2142-489F-45FA-B6E0-F75EC37C7130}">
      <dsp:nvSpPr>
        <dsp:cNvPr id="0" name=""/>
        <dsp:cNvSpPr/>
      </dsp:nvSpPr>
      <dsp:spPr>
        <a:xfrm>
          <a:off x="8414474" y="1416243"/>
          <a:ext cx="2336624" cy="9346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Validate data</a:t>
          </a:r>
          <a:endParaRPr lang="el-GR" sz="1900" kern="1200" dirty="0"/>
        </a:p>
      </dsp:txBody>
      <dsp:txXfrm>
        <a:off x="8881799" y="1416243"/>
        <a:ext cx="1401975" cy="93464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0.91675</cdr:x>
      <cdr:y>0.19353</cdr:y>
    </cdr:from>
    <cdr:to>
      <cdr:x>1</cdr:x>
      <cdr:y>0.5</cdr:y>
    </cdr:to>
    <cdr:sp macro="" textlink="">
      <cdr:nvSpPr>
        <cdr:cNvPr id="3" name="TextBox 2"/>
        <cdr:cNvSpPr txBox="1"/>
      </cdr:nvSpPr>
      <cdr:spPr>
        <a:xfrm xmlns:a="http://schemas.openxmlformats.org/drawingml/2006/main">
          <a:off x="9675081" y="703847"/>
          <a:ext cx="878619" cy="111463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solidFill>
                <a:schemeClr val="tx1"/>
              </a:solidFill>
            </a:rPr>
            <a:t>Methods</a:t>
          </a:r>
        </a:p>
        <a:p xmlns:a="http://schemas.openxmlformats.org/drawingml/2006/main">
          <a:r>
            <a:rPr lang="en-US" dirty="0">
              <a:solidFill>
                <a:schemeClr val="tx1"/>
              </a:solidFill>
            </a:rPr>
            <a:t>Statistical</a:t>
          </a:r>
        </a:p>
        <a:p xmlns:a="http://schemas.openxmlformats.org/drawingml/2006/main">
          <a:r>
            <a:rPr lang="en-US" sz="1100" dirty="0">
              <a:solidFill>
                <a:schemeClr val="tx1"/>
              </a:solidFill>
            </a:rPr>
            <a:t>Machine Learning</a:t>
          </a:r>
          <a:endParaRPr lang="el-GR" sz="1100" dirty="0">
            <a:solidFill>
              <a:schemeClr val="tx1"/>
            </a:solidFill>
          </a:endParaRPr>
        </a:p>
      </cdr:txBody>
    </cdr:sp>
  </cdr:relSizeAnchor>
  <cdr:relSizeAnchor xmlns:cdr="http://schemas.openxmlformats.org/drawingml/2006/chartDrawing">
    <cdr:from>
      <cdr:x>0.90854</cdr:x>
      <cdr:y>0.26265</cdr:y>
    </cdr:from>
    <cdr:to>
      <cdr:x>0.91803</cdr:x>
      <cdr:y>0.28834</cdr:y>
    </cdr:to>
    <cdr:sp macro="" textlink="">
      <cdr:nvSpPr>
        <cdr:cNvPr id="4" name="Oval 3"/>
        <cdr:cNvSpPr/>
      </cdr:nvSpPr>
      <cdr:spPr>
        <a:xfrm xmlns:a="http://schemas.openxmlformats.org/drawingml/2006/main">
          <a:off x="9588464" y="955241"/>
          <a:ext cx="100117" cy="93443"/>
        </a:xfrm>
        <a:prstGeom xmlns:a="http://schemas.openxmlformats.org/drawingml/2006/main" prst="ellipse">
          <a:avLst/>
        </a:prstGeom>
        <a:solidFill xmlns:a="http://schemas.openxmlformats.org/drawingml/2006/main">
          <a:schemeClr val="accent1"/>
        </a:solidFill>
        <a:ln xmlns:a="http://schemas.openxmlformats.org/drawingml/2006/main">
          <a:solidFill>
            <a:schemeClr val="accent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l-GR"/>
        </a:p>
      </cdr:txBody>
    </cdr:sp>
  </cdr:relSizeAnchor>
  <cdr:relSizeAnchor xmlns:cdr="http://schemas.openxmlformats.org/drawingml/2006/chartDrawing">
    <cdr:from>
      <cdr:x>0.90914</cdr:x>
      <cdr:y>0.30951</cdr:y>
    </cdr:from>
    <cdr:to>
      <cdr:x>0.91863</cdr:x>
      <cdr:y>0.3352</cdr:y>
    </cdr:to>
    <cdr:sp macro="" textlink="">
      <cdr:nvSpPr>
        <cdr:cNvPr id="5" name="Oval 4"/>
        <cdr:cNvSpPr/>
      </cdr:nvSpPr>
      <cdr:spPr>
        <a:xfrm xmlns:a="http://schemas.openxmlformats.org/drawingml/2006/main">
          <a:off x="9594779" y="1125665"/>
          <a:ext cx="100117" cy="93443"/>
        </a:xfrm>
        <a:prstGeom xmlns:a="http://schemas.openxmlformats.org/drawingml/2006/main" prst="ellipse">
          <a:avLst/>
        </a:prstGeom>
        <a:solidFill xmlns:a="http://schemas.openxmlformats.org/drawingml/2006/main">
          <a:schemeClr val="tx1"/>
        </a:solidFill>
        <a:ln xmlns:a="http://schemas.openxmlformats.org/drawingml/2006/main">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l-GR"/>
        </a:p>
      </cdr:txBody>
    </cdr:sp>
  </cdr:relSizeAnchor>
</c:userShapes>
</file>

<file path=ppt/drawings/drawing2.xml><?xml version="1.0" encoding="utf-8"?>
<c:userShapes xmlns:c="http://schemas.openxmlformats.org/drawingml/2006/chart">
  <cdr:relSizeAnchor xmlns:cdr="http://schemas.openxmlformats.org/drawingml/2006/chartDrawing">
    <cdr:from>
      <cdr:x>0.91675</cdr:x>
      <cdr:y>0.19353</cdr:y>
    </cdr:from>
    <cdr:to>
      <cdr:x>1</cdr:x>
      <cdr:y>0.5</cdr:y>
    </cdr:to>
    <cdr:sp macro="" textlink="">
      <cdr:nvSpPr>
        <cdr:cNvPr id="2" name="TextBox 1"/>
        <cdr:cNvSpPr txBox="1"/>
      </cdr:nvSpPr>
      <cdr:spPr>
        <a:xfrm xmlns:a="http://schemas.openxmlformats.org/drawingml/2006/main">
          <a:off x="9675081" y="703847"/>
          <a:ext cx="878619" cy="111463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a:solidFill>
                <a:schemeClr val="tx1"/>
              </a:solidFill>
            </a:rPr>
            <a:t>Methods</a:t>
          </a:r>
        </a:p>
        <a:p xmlns:a="http://schemas.openxmlformats.org/drawingml/2006/main">
          <a:r>
            <a:rPr lang="en-US" dirty="0">
              <a:solidFill>
                <a:schemeClr val="tx1"/>
              </a:solidFill>
            </a:rPr>
            <a:t>Statistical</a:t>
          </a:r>
        </a:p>
        <a:p xmlns:a="http://schemas.openxmlformats.org/drawingml/2006/main">
          <a:r>
            <a:rPr lang="en-US" sz="1100" dirty="0">
              <a:solidFill>
                <a:schemeClr val="tx1"/>
              </a:solidFill>
            </a:rPr>
            <a:t>Machine Learning</a:t>
          </a:r>
          <a:endParaRPr lang="el-GR" sz="1100" dirty="0">
            <a:solidFill>
              <a:schemeClr val="tx1"/>
            </a:solidFill>
          </a:endParaRPr>
        </a:p>
      </cdr:txBody>
    </cdr:sp>
  </cdr:relSizeAnchor>
  <cdr:relSizeAnchor xmlns:cdr="http://schemas.openxmlformats.org/drawingml/2006/chartDrawing">
    <cdr:from>
      <cdr:x>0.91146</cdr:x>
      <cdr:y>0.26377</cdr:y>
    </cdr:from>
    <cdr:to>
      <cdr:x>0.92094</cdr:x>
      <cdr:y>0.28946</cdr:y>
    </cdr:to>
    <cdr:sp macro="" textlink="">
      <cdr:nvSpPr>
        <cdr:cNvPr id="3" name="Oval 2"/>
        <cdr:cNvSpPr/>
      </cdr:nvSpPr>
      <cdr:spPr>
        <a:xfrm xmlns:a="http://schemas.openxmlformats.org/drawingml/2006/main">
          <a:off x="9619240" y="959320"/>
          <a:ext cx="100117" cy="93443"/>
        </a:xfrm>
        <a:prstGeom xmlns:a="http://schemas.openxmlformats.org/drawingml/2006/main" prst="ellipse">
          <a:avLst/>
        </a:prstGeom>
        <a:solidFill xmlns:a="http://schemas.openxmlformats.org/drawingml/2006/main">
          <a:schemeClr val="accent1"/>
        </a:solidFill>
        <a:ln xmlns:a="http://schemas.openxmlformats.org/drawingml/2006/main">
          <a:solidFill>
            <a:schemeClr val="accent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l-GR"/>
        </a:p>
      </cdr:txBody>
    </cdr:sp>
  </cdr:relSizeAnchor>
  <cdr:relSizeAnchor xmlns:cdr="http://schemas.openxmlformats.org/drawingml/2006/chartDrawing">
    <cdr:from>
      <cdr:x>0.91142</cdr:x>
      <cdr:y>0.30971</cdr:y>
    </cdr:from>
    <cdr:to>
      <cdr:x>0.92091</cdr:x>
      <cdr:y>0.3354</cdr:y>
    </cdr:to>
    <cdr:sp macro="" textlink="">
      <cdr:nvSpPr>
        <cdr:cNvPr id="4" name="Oval 3"/>
        <cdr:cNvSpPr/>
      </cdr:nvSpPr>
      <cdr:spPr>
        <a:xfrm xmlns:a="http://schemas.openxmlformats.org/drawingml/2006/main">
          <a:off x="9618881" y="1126407"/>
          <a:ext cx="100117" cy="93443"/>
        </a:xfrm>
        <a:prstGeom xmlns:a="http://schemas.openxmlformats.org/drawingml/2006/main" prst="ellipse">
          <a:avLst/>
        </a:prstGeom>
        <a:solidFill xmlns:a="http://schemas.openxmlformats.org/drawingml/2006/main">
          <a:schemeClr val="tx1"/>
        </a:solidFill>
        <a:ln xmlns:a="http://schemas.openxmlformats.org/drawingml/2006/main">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l-G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D7BA7-2D3F-41C8-A43F-0D499DEB2D5D}" type="datetimeFigureOut">
              <a:rPr lang="el-GR" smtClean="0"/>
              <a:t>15/12/2022</a:t>
            </a:fld>
            <a:endParaRPr lang="el-G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42C84A-5D03-42A3-B283-45A0B6F19ED5}" type="slidenum">
              <a:rPr lang="el-GR" smtClean="0"/>
              <a:t>‹#›</a:t>
            </a:fld>
            <a:endParaRPr lang="el-GR"/>
          </a:p>
        </p:txBody>
      </p:sp>
    </p:spTree>
    <p:extLst>
      <p:ext uri="{BB962C8B-B14F-4D97-AF65-F5344CB8AC3E}">
        <p14:creationId xmlns:p14="http://schemas.microsoft.com/office/powerpoint/2010/main" val="1138888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 </a:t>
            </a:r>
            <a:r>
              <a:rPr lang="el-GR" dirty="0"/>
              <a:t>Ανάλυση εκφράσεων γονιδίων και ρυθμιστικών δικτύων γονιδίων με στατιστικές μεθόδους και μεθόδους μηχανικής μάθησης</a:t>
            </a:r>
          </a:p>
          <a:p>
            <a:endParaRPr lang="el-GR" dirty="0"/>
          </a:p>
        </p:txBody>
      </p:sp>
      <p:sp>
        <p:nvSpPr>
          <p:cNvPr id="4" name="Slide Number Placeholder 3"/>
          <p:cNvSpPr>
            <a:spLocks noGrp="1"/>
          </p:cNvSpPr>
          <p:nvPr>
            <p:ph type="sldNum" sz="quarter" idx="10"/>
          </p:nvPr>
        </p:nvSpPr>
        <p:spPr/>
        <p:txBody>
          <a:bodyPr/>
          <a:lstStyle/>
          <a:p>
            <a:fld id="{5C42C84A-5D03-42A3-B283-45A0B6F19ED5}" type="slidenum">
              <a:rPr lang="el-GR" smtClean="0"/>
              <a:t>1</a:t>
            </a:fld>
            <a:endParaRPr lang="el-GR"/>
          </a:p>
        </p:txBody>
      </p:sp>
    </p:spTree>
    <p:extLst>
      <p:ext uri="{BB962C8B-B14F-4D97-AF65-F5344CB8AC3E}">
        <p14:creationId xmlns:p14="http://schemas.microsoft.com/office/powerpoint/2010/main" val="4024813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GraphiteWeb</a:t>
            </a:r>
            <a:r>
              <a:rPr lang="en-US" dirty="0"/>
              <a:t>: </a:t>
            </a:r>
            <a:r>
              <a:rPr lang="el-GR" dirty="0"/>
              <a:t>περίπου</a:t>
            </a:r>
            <a:r>
              <a:rPr lang="el-GR" baseline="0" dirty="0"/>
              <a:t> 4 μέρες</a:t>
            </a:r>
          </a:p>
          <a:p>
            <a:r>
              <a:rPr lang="el-GR" baseline="0" dirty="0"/>
              <a:t>Όλα τα υπόλοιπα: λιγότερο από μία μέρα</a:t>
            </a:r>
            <a:endParaRPr lang="en-US" baseline="0" dirty="0"/>
          </a:p>
          <a:p>
            <a:r>
              <a:rPr lang="en-US" baseline="0" dirty="0"/>
              <a:t>HiPathia</a:t>
            </a:r>
            <a:r>
              <a:rPr lang="el-GR" baseline="0" dirty="0"/>
              <a:t>, </a:t>
            </a:r>
            <a:r>
              <a:rPr lang="en-US" baseline="0" dirty="0" err="1"/>
              <a:t>MinePath</a:t>
            </a:r>
            <a:r>
              <a:rPr lang="en-US" baseline="0" dirty="0"/>
              <a:t>, TAPPA: </a:t>
            </a:r>
            <a:r>
              <a:rPr lang="el-GR" baseline="0" dirty="0"/>
              <a:t>λιγότερο από μία ώρα</a:t>
            </a:r>
            <a:endParaRPr lang="el-GR" dirty="0"/>
          </a:p>
        </p:txBody>
      </p:sp>
      <p:sp>
        <p:nvSpPr>
          <p:cNvPr id="4" name="Slide Number Placeholder 3"/>
          <p:cNvSpPr>
            <a:spLocks noGrp="1"/>
          </p:cNvSpPr>
          <p:nvPr>
            <p:ph type="sldNum" sz="quarter" idx="10"/>
          </p:nvPr>
        </p:nvSpPr>
        <p:spPr/>
        <p:txBody>
          <a:bodyPr/>
          <a:lstStyle/>
          <a:p>
            <a:fld id="{5C42C84A-5D03-42A3-B283-45A0B6F19ED5}" type="slidenum">
              <a:rPr lang="el-GR" smtClean="0"/>
              <a:t>31</a:t>
            </a:fld>
            <a:endParaRPr lang="el-GR"/>
          </a:p>
        </p:txBody>
      </p:sp>
    </p:spTree>
    <p:extLst>
      <p:ext uri="{BB962C8B-B14F-4D97-AF65-F5344CB8AC3E}">
        <p14:creationId xmlns:p14="http://schemas.microsoft.com/office/powerpoint/2010/main" val="3124701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GraphiteWeb</a:t>
            </a:r>
            <a:r>
              <a:rPr lang="en-US" dirty="0"/>
              <a:t>: </a:t>
            </a:r>
            <a:r>
              <a:rPr lang="el-GR" dirty="0"/>
              <a:t>παρόλο που χειρίζεται </a:t>
            </a:r>
            <a:r>
              <a:rPr lang="en-US" dirty="0"/>
              <a:t>binary data</a:t>
            </a:r>
            <a:r>
              <a:rPr lang="el-GR" dirty="0"/>
              <a:t>, απαιτεί υπερβολικά πολύ χρόνο για την ανάλυση, οπότε λογικά</a:t>
            </a:r>
            <a:r>
              <a:rPr lang="el-GR" baseline="0" dirty="0"/>
              <a:t> το πρόβλημα βρίσκεται στην μέθοδο υπολογισμού του σκορ</a:t>
            </a:r>
            <a:endParaRPr lang="el-GR" dirty="0"/>
          </a:p>
        </p:txBody>
      </p:sp>
      <p:sp>
        <p:nvSpPr>
          <p:cNvPr id="4" name="Slide Number Placeholder 3"/>
          <p:cNvSpPr>
            <a:spLocks noGrp="1"/>
          </p:cNvSpPr>
          <p:nvPr>
            <p:ph type="sldNum" sz="quarter" idx="10"/>
          </p:nvPr>
        </p:nvSpPr>
        <p:spPr/>
        <p:txBody>
          <a:bodyPr/>
          <a:lstStyle/>
          <a:p>
            <a:fld id="{5C42C84A-5D03-42A3-B283-45A0B6F19ED5}" type="slidenum">
              <a:rPr lang="el-GR" smtClean="0"/>
              <a:t>32</a:t>
            </a:fld>
            <a:endParaRPr lang="el-GR"/>
          </a:p>
        </p:txBody>
      </p:sp>
    </p:spTree>
    <p:extLst>
      <p:ext uri="{BB962C8B-B14F-4D97-AF65-F5344CB8AC3E}">
        <p14:creationId xmlns:p14="http://schemas.microsoft.com/office/powerpoint/2010/main" val="2654015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Machine Learning </a:t>
            </a:r>
            <a:r>
              <a:rPr lang="el-GR" dirty="0"/>
              <a:t>–</a:t>
            </a:r>
            <a:r>
              <a:rPr lang="el-GR" baseline="0" dirty="0"/>
              <a:t> απαιτεί μεγάλο όγκο δεδομένων για την εκπαίδευση των μοντέλων</a:t>
            </a:r>
            <a:endParaRPr lang="en-US" baseline="0" dirty="0"/>
          </a:p>
          <a:p>
            <a:pPr marL="171450" indent="-171450">
              <a:buFont typeface="Arial" panose="020B0604020202020204" pitchFamily="34" charset="0"/>
              <a:buChar char="•"/>
            </a:pPr>
            <a:r>
              <a:rPr lang="el-GR" baseline="0" dirty="0"/>
              <a:t>Κακή ποιότητα δεδομένων: το μοντέλο είναι τόσο καλό όσο τα δεδομένα που χρησιμοποιούνται για την εκπαίδευσή του</a:t>
            </a:r>
            <a:endParaRPr lang="en-US" dirty="0"/>
          </a:p>
          <a:p>
            <a:pPr marL="171450" indent="-171450">
              <a:buFont typeface="Arial" panose="020B0604020202020204" pitchFamily="34" charset="0"/>
              <a:buChar char="•"/>
            </a:pPr>
            <a:r>
              <a:rPr lang="el-GR" baseline="0" dirty="0"/>
              <a:t>Ηθικά διλήμματα</a:t>
            </a:r>
            <a:r>
              <a:rPr lang="en-US" baseline="0" dirty="0"/>
              <a:t>: </a:t>
            </a:r>
          </a:p>
          <a:p>
            <a:pPr marL="685800" lvl="1" indent="-228600">
              <a:buFont typeface="+mj-lt"/>
              <a:buAutoNum type="arabicPeriod"/>
            </a:pPr>
            <a:r>
              <a:rPr lang="el-GR" sz="1200" b="0" i="0" kern="1200" dirty="0">
                <a:solidFill>
                  <a:schemeClr val="tx1"/>
                </a:solidFill>
                <a:effectLst/>
                <a:latin typeface="+mn-lt"/>
                <a:ea typeface="+mn-ea"/>
                <a:cs typeface="+mn-cs"/>
              </a:rPr>
              <a:t>Συγκατάθεση χρήσης δεδομένων (</a:t>
            </a:r>
            <a:r>
              <a:rPr lang="en-US" sz="1200" b="0" i="0" kern="1200" dirty="0">
                <a:solidFill>
                  <a:schemeClr val="tx1"/>
                </a:solidFill>
                <a:effectLst/>
                <a:latin typeface="+mn-lt"/>
                <a:ea typeface="+mn-ea"/>
                <a:cs typeface="+mn-cs"/>
              </a:rPr>
              <a:t>informed consent to use data</a:t>
            </a:r>
            <a:r>
              <a:rPr lang="el-GR" sz="1200" b="0" i="0" kern="1200" dirty="0">
                <a:solidFill>
                  <a:schemeClr val="tx1"/>
                </a:solidFill>
                <a:effectLst/>
                <a:latin typeface="+mn-lt"/>
                <a:ea typeface="+mn-ea"/>
                <a:cs typeface="+mn-cs"/>
              </a:rPr>
              <a:t>) </a:t>
            </a:r>
          </a:p>
          <a:p>
            <a:pPr marL="685800" lvl="1" indent="-228600">
              <a:buFont typeface="+mj-lt"/>
              <a:buAutoNum type="arabicPeriod"/>
            </a:pPr>
            <a:r>
              <a:rPr lang="el-GR" sz="1200" b="0" i="0" kern="1200" dirty="0">
                <a:solidFill>
                  <a:schemeClr val="tx1"/>
                </a:solidFill>
                <a:effectLst/>
                <a:latin typeface="+mn-lt"/>
                <a:ea typeface="+mn-ea"/>
                <a:cs typeface="+mn-cs"/>
              </a:rPr>
              <a:t>Ασφάλεια και διαφάνεια</a:t>
            </a:r>
            <a:r>
              <a:rPr lang="el-GR" sz="1200" b="0" i="0" kern="1200" baseline="0" dirty="0">
                <a:solidFill>
                  <a:schemeClr val="tx1"/>
                </a:solidFill>
                <a:effectLst/>
                <a:latin typeface="+mn-lt"/>
                <a:ea typeface="+mn-ea"/>
                <a:cs typeface="+mn-cs"/>
              </a:rPr>
              <a:t> (</a:t>
            </a:r>
            <a:r>
              <a:rPr lang="de-DE" sz="1200" b="0" i="0" kern="1200" dirty="0">
                <a:solidFill>
                  <a:schemeClr val="tx1"/>
                </a:solidFill>
                <a:effectLst/>
                <a:latin typeface="+mn-lt"/>
                <a:ea typeface="+mn-ea"/>
                <a:cs typeface="+mn-cs"/>
              </a:rPr>
              <a:t>safety and transparency</a:t>
            </a:r>
            <a:r>
              <a:rPr lang="el-GR" sz="1200" b="0" i="0" kern="1200" dirty="0">
                <a:solidFill>
                  <a:schemeClr val="tx1"/>
                </a:solidFill>
                <a:effectLst/>
                <a:latin typeface="+mn-lt"/>
                <a:ea typeface="+mn-ea"/>
                <a:cs typeface="+mn-cs"/>
              </a:rPr>
              <a:t>) – δεν γνωρίζουμε</a:t>
            </a:r>
            <a:r>
              <a:rPr lang="el-GR" sz="1200" b="0" i="0" kern="1200" baseline="0" dirty="0">
                <a:solidFill>
                  <a:schemeClr val="tx1"/>
                </a:solidFill>
                <a:effectLst/>
                <a:latin typeface="+mn-lt"/>
                <a:ea typeface="+mn-ea"/>
                <a:cs typeface="+mn-cs"/>
              </a:rPr>
              <a:t> την λογική των αλγορίθμων </a:t>
            </a:r>
          </a:p>
          <a:p>
            <a:pPr marL="685800" lvl="1" indent="-228600">
              <a:buFont typeface="+mj-lt"/>
              <a:buAutoNum type="arabicPeriod"/>
            </a:pPr>
            <a:r>
              <a:rPr lang="el-GR" sz="1200" b="0" i="0" kern="1200" dirty="0">
                <a:solidFill>
                  <a:schemeClr val="tx1"/>
                </a:solidFill>
                <a:effectLst/>
                <a:latin typeface="+mn-lt"/>
                <a:ea typeface="+mn-ea"/>
                <a:cs typeface="+mn-cs"/>
              </a:rPr>
              <a:t>Αλγοριθμική δικαιοσύνη</a:t>
            </a:r>
            <a:r>
              <a:rPr lang="el-GR" sz="1200" b="0" i="0" kern="1200" baseline="0" dirty="0">
                <a:solidFill>
                  <a:schemeClr val="tx1"/>
                </a:solidFill>
                <a:effectLst/>
                <a:latin typeface="+mn-lt"/>
                <a:ea typeface="+mn-ea"/>
                <a:cs typeface="+mn-cs"/>
              </a:rPr>
              <a:t> και προκαταλήψεις (</a:t>
            </a:r>
            <a:r>
              <a:rPr lang="de-DE" sz="1200" b="0" i="0" kern="1200" dirty="0">
                <a:solidFill>
                  <a:schemeClr val="tx1"/>
                </a:solidFill>
                <a:effectLst/>
                <a:latin typeface="+mn-lt"/>
                <a:ea typeface="+mn-ea"/>
                <a:cs typeface="+mn-cs"/>
              </a:rPr>
              <a:t>algorithmic fairness and biases</a:t>
            </a:r>
            <a:r>
              <a:rPr lang="el-GR" sz="1200" b="0" i="0" kern="1200" dirty="0">
                <a:solidFill>
                  <a:schemeClr val="tx1"/>
                </a:solidFill>
                <a:effectLst/>
                <a:latin typeface="+mn-lt"/>
                <a:ea typeface="+mn-ea"/>
                <a:cs typeface="+mn-cs"/>
              </a:rPr>
              <a:t>)</a:t>
            </a:r>
          </a:p>
          <a:p>
            <a:pPr marL="685800" lvl="1" indent="-228600">
              <a:buFont typeface="+mj-lt"/>
              <a:buAutoNum type="arabicPeriod"/>
            </a:pPr>
            <a:r>
              <a:rPr lang="el-GR" baseline="0" dirty="0"/>
              <a:t>Εξασφάλιση ιδιωτικότητας δεδομένων (</a:t>
            </a:r>
            <a:r>
              <a:rPr lang="en-US" baseline="0" dirty="0"/>
              <a:t>data privacy</a:t>
            </a:r>
            <a:r>
              <a:rPr lang="el-GR" baseline="0" dirty="0"/>
              <a:t>)</a:t>
            </a:r>
            <a:endParaRPr lang="el-GR" dirty="0"/>
          </a:p>
        </p:txBody>
      </p:sp>
      <p:sp>
        <p:nvSpPr>
          <p:cNvPr id="4" name="Slide Number Placeholder 3"/>
          <p:cNvSpPr>
            <a:spLocks noGrp="1"/>
          </p:cNvSpPr>
          <p:nvPr>
            <p:ph type="sldNum" sz="quarter" idx="10"/>
          </p:nvPr>
        </p:nvSpPr>
        <p:spPr/>
        <p:txBody>
          <a:bodyPr/>
          <a:lstStyle/>
          <a:p>
            <a:fld id="{5C42C84A-5D03-42A3-B283-45A0B6F19ED5}" type="slidenum">
              <a:rPr lang="el-GR" smtClean="0"/>
              <a:t>34</a:t>
            </a:fld>
            <a:endParaRPr lang="el-GR"/>
          </a:p>
        </p:txBody>
      </p:sp>
    </p:spTree>
    <p:extLst>
      <p:ext uri="{BB962C8B-B14F-4D97-AF65-F5344CB8AC3E}">
        <p14:creationId xmlns:p14="http://schemas.microsoft.com/office/powerpoint/2010/main" val="1910023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a:t>
            </a:r>
            <a:r>
              <a:rPr lang="el-GR" dirty="0"/>
              <a:t>Ανάλυση εκφράσεων γονιδίων και ρυθμιστικών δικτύων γονιδίων με στατιστικές μεθόδους και μεθόδους μηχανικής μάθησης</a:t>
            </a:r>
          </a:p>
        </p:txBody>
      </p:sp>
      <p:sp>
        <p:nvSpPr>
          <p:cNvPr id="4" name="Slide Number Placeholder 3"/>
          <p:cNvSpPr>
            <a:spLocks noGrp="1"/>
          </p:cNvSpPr>
          <p:nvPr>
            <p:ph type="sldNum" sz="quarter" idx="10"/>
          </p:nvPr>
        </p:nvSpPr>
        <p:spPr/>
        <p:txBody>
          <a:bodyPr/>
          <a:lstStyle/>
          <a:p>
            <a:fld id="{5C42C84A-5D03-42A3-B283-45A0B6F19ED5}" type="slidenum">
              <a:rPr lang="el-GR" smtClean="0"/>
              <a:t>37</a:t>
            </a:fld>
            <a:endParaRPr lang="el-GR"/>
          </a:p>
        </p:txBody>
      </p:sp>
    </p:spTree>
    <p:extLst>
      <p:ext uri="{BB962C8B-B14F-4D97-AF65-F5344CB8AC3E}">
        <p14:creationId xmlns:p14="http://schemas.microsoft.com/office/powerpoint/2010/main" val="469145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Θα ξεκινήσουμε την παρουσίαση με</a:t>
            </a:r>
            <a:r>
              <a:rPr lang="el-GR" baseline="0" dirty="0"/>
              <a:t>...</a:t>
            </a:r>
          </a:p>
          <a:p>
            <a:r>
              <a:rPr lang="el-GR" baseline="0" dirty="0"/>
              <a:t>Β. Αναφορά σε βασικούς όρους για την κατανόηση του πεδίου της πτυχιακής εργασίας</a:t>
            </a:r>
            <a:endParaRPr lang="en-US" dirty="0"/>
          </a:p>
          <a:p>
            <a:r>
              <a:rPr lang="en-US" dirty="0"/>
              <a:t>Discussion:</a:t>
            </a:r>
            <a:r>
              <a:rPr lang="en-US" baseline="0" dirty="0"/>
              <a:t> </a:t>
            </a:r>
            <a:r>
              <a:rPr lang="el-GR" baseline="0" dirty="0"/>
              <a:t>πώς τα συμπεράσματά μας συμβαδίζουν με προηγούμενες μελέτες</a:t>
            </a:r>
            <a:endParaRPr lang="el-GR" dirty="0"/>
          </a:p>
        </p:txBody>
      </p:sp>
      <p:sp>
        <p:nvSpPr>
          <p:cNvPr id="4" name="Slide Number Placeholder 3"/>
          <p:cNvSpPr>
            <a:spLocks noGrp="1"/>
          </p:cNvSpPr>
          <p:nvPr>
            <p:ph type="sldNum" sz="quarter" idx="10"/>
          </p:nvPr>
        </p:nvSpPr>
        <p:spPr/>
        <p:txBody>
          <a:bodyPr/>
          <a:lstStyle/>
          <a:p>
            <a:fld id="{5C42C84A-5D03-42A3-B283-45A0B6F19ED5}" type="slidenum">
              <a:rPr lang="el-GR" smtClean="0"/>
              <a:t>2</a:t>
            </a:fld>
            <a:endParaRPr lang="el-GR"/>
          </a:p>
        </p:txBody>
      </p:sp>
    </p:spTree>
    <p:extLst>
      <p:ext uri="{BB962C8B-B14F-4D97-AF65-F5344CB8AC3E}">
        <p14:creationId xmlns:p14="http://schemas.microsoft.com/office/powerpoint/2010/main" val="2632159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l-GR" dirty="0"/>
              <a:t>Είναι</a:t>
            </a:r>
            <a:r>
              <a:rPr lang="el-GR" baseline="0" dirty="0"/>
              <a:t> ένα νουκλεϊκό οξύ που φέρει το γενετικό υλικό, είναι αποθηκευμένο στον πυρήνα του κυττάρου</a:t>
            </a:r>
          </a:p>
          <a:p>
            <a:pPr marL="171450" indent="-171450">
              <a:buFont typeface="Arial" panose="020B0604020202020204" pitchFamily="34" charset="0"/>
              <a:buChar char="•"/>
            </a:pPr>
            <a:r>
              <a:rPr lang="el-GR" dirty="0"/>
              <a:t>Αποτελείται</a:t>
            </a:r>
            <a:r>
              <a:rPr lang="el-GR" baseline="0" dirty="0"/>
              <a:t> από δύο πολυνουκλεοτιδικές αλυσίδες (διπλή έλικα), αζωτούχες βάσεις (αδενίνη, θυμίνη, γουανίνη, κυτοσίνη)</a:t>
            </a:r>
          </a:p>
          <a:p>
            <a:pPr marL="171450" indent="-171450">
              <a:buFont typeface="Arial" panose="020B0604020202020204" pitchFamily="34" charset="0"/>
              <a:buChar char="•"/>
            </a:pPr>
            <a:r>
              <a:rPr lang="el-GR" dirty="0"/>
              <a:t>Κεντρικό</a:t>
            </a:r>
            <a:r>
              <a:rPr lang="el-GR" baseline="0" dirty="0"/>
              <a:t> δόγμα της βιολογίας: πως η γενετική πληροφορία ρέει προς τις πρωτεΐνες</a:t>
            </a:r>
            <a:endParaRPr lang="el-GR" dirty="0"/>
          </a:p>
        </p:txBody>
      </p:sp>
      <p:sp>
        <p:nvSpPr>
          <p:cNvPr id="4" name="Slide Number Placeholder 3"/>
          <p:cNvSpPr>
            <a:spLocks noGrp="1"/>
          </p:cNvSpPr>
          <p:nvPr>
            <p:ph type="sldNum" sz="quarter" idx="10"/>
          </p:nvPr>
        </p:nvSpPr>
        <p:spPr/>
        <p:txBody>
          <a:bodyPr/>
          <a:lstStyle/>
          <a:p>
            <a:fld id="{5C42C84A-5D03-42A3-B283-45A0B6F19ED5}" type="slidenum">
              <a:rPr lang="el-GR" smtClean="0"/>
              <a:t>5</a:t>
            </a:fld>
            <a:endParaRPr lang="el-GR"/>
          </a:p>
        </p:txBody>
      </p:sp>
    </p:spTree>
    <p:extLst>
      <p:ext uri="{BB962C8B-B14F-4D97-AF65-F5344CB8AC3E}">
        <p14:creationId xmlns:p14="http://schemas.microsoft.com/office/powerpoint/2010/main" val="1910879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l-GR" dirty="0"/>
              <a:t>Δομική και λειτουργική μονάδα της</a:t>
            </a:r>
            <a:r>
              <a:rPr lang="el-GR" baseline="0" dirty="0"/>
              <a:t> κληρονομικότητας</a:t>
            </a:r>
          </a:p>
          <a:p>
            <a:pPr marL="628650" lvl="1" indent="-171450">
              <a:buFont typeface="Arial" panose="020B0604020202020204" pitchFamily="34" charset="0"/>
              <a:buChar char="•"/>
            </a:pPr>
            <a:r>
              <a:rPr lang="el-GR" baseline="0" dirty="0"/>
              <a:t>Δομική: αποτελεί μέρος του </a:t>
            </a:r>
            <a:r>
              <a:rPr lang="en-US" baseline="0" dirty="0"/>
              <a:t>DNA</a:t>
            </a:r>
            <a:endParaRPr lang="el-GR" baseline="0" dirty="0"/>
          </a:p>
          <a:p>
            <a:pPr marL="628650" lvl="1" indent="-171450">
              <a:buFont typeface="Arial" panose="020B0604020202020204" pitchFamily="34" charset="0"/>
              <a:buChar char="•"/>
            </a:pPr>
            <a:r>
              <a:rPr lang="el-GR" baseline="0" dirty="0"/>
              <a:t>Λειτουργική: κωδικοποιούν πρωτεΐνες (υπεύθυνες για διάφορες λειτουργίες ενός οργανισμού)</a:t>
            </a:r>
          </a:p>
          <a:p>
            <a:pPr marL="628650" lvl="1" indent="-171450">
              <a:buFont typeface="Arial" panose="020B0604020202020204" pitchFamily="34" charset="0"/>
              <a:buChar char="•"/>
            </a:pPr>
            <a:r>
              <a:rPr lang="el-GR" baseline="0" dirty="0"/>
              <a:t>Κληρονομικότητα: μεταφορά γενετικής πληροφορίας από γενιά σε γενιά</a:t>
            </a:r>
          </a:p>
          <a:p>
            <a:pPr marL="171450" lvl="0" indent="-171450">
              <a:buFont typeface="Arial" panose="020B0604020202020204" pitchFamily="34" charset="0"/>
              <a:buChar char="•"/>
            </a:pPr>
            <a:r>
              <a:rPr lang="el-GR" baseline="0" dirty="0"/>
              <a:t>Αλληλούχιση ολόκληρου του </a:t>
            </a:r>
            <a:r>
              <a:rPr lang="en-US" baseline="0" dirty="0"/>
              <a:t>DNA</a:t>
            </a:r>
            <a:r>
              <a:rPr lang="el-GR" baseline="0" dirty="0"/>
              <a:t>, δηλ. ανάγνωση όλου του γονιδιώματος</a:t>
            </a:r>
          </a:p>
        </p:txBody>
      </p:sp>
      <p:sp>
        <p:nvSpPr>
          <p:cNvPr id="4" name="Slide Number Placeholder 3"/>
          <p:cNvSpPr>
            <a:spLocks noGrp="1"/>
          </p:cNvSpPr>
          <p:nvPr>
            <p:ph type="sldNum" sz="quarter" idx="10"/>
          </p:nvPr>
        </p:nvSpPr>
        <p:spPr/>
        <p:txBody>
          <a:bodyPr/>
          <a:lstStyle/>
          <a:p>
            <a:fld id="{5C42C84A-5D03-42A3-B283-45A0B6F19ED5}" type="slidenum">
              <a:rPr lang="el-GR" smtClean="0"/>
              <a:t>6</a:t>
            </a:fld>
            <a:endParaRPr lang="el-GR"/>
          </a:p>
        </p:txBody>
      </p:sp>
    </p:spTree>
    <p:extLst>
      <p:ext uri="{BB962C8B-B14F-4D97-AF65-F5344CB8AC3E}">
        <p14:creationId xmlns:p14="http://schemas.microsoft.com/office/powerpoint/2010/main" val="2068536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Κατηγοριοποίηση σε δύο διακριτές</a:t>
            </a:r>
            <a:r>
              <a:rPr lang="el-GR" baseline="0" dirty="0"/>
              <a:t> ομάδες: δεν εκμεταλλεύεται στο έπακρο την διαθέσιμη πληροφορία, νέες έρευνες και μέθοδοι που διευρύνουν τις κατηγορίες</a:t>
            </a:r>
            <a:endParaRPr lang="el-GR" dirty="0"/>
          </a:p>
        </p:txBody>
      </p:sp>
      <p:sp>
        <p:nvSpPr>
          <p:cNvPr id="4" name="Slide Number Placeholder 3"/>
          <p:cNvSpPr>
            <a:spLocks noGrp="1"/>
          </p:cNvSpPr>
          <p:nvPr>
            <p:ph type="sldNum" sz="quarter" idx="10"/>
          </p:nvPr>
        </p:nvSpPr>
        <p:spPr/>
        <p:txBody>
          <a:bodyPr/>
          <a:lstStyle/>
          <a:p>
            <a:fld id="{5C42C84A-5D03-42A3-B283-45A0B6F19ED5}" type="slidenum">
              <a:rPr lang="el-GR" smtClean="0"/>
              <a:t>7</a:t>
            </a:fld>
            <a:endParaRPr lang="el-GR"/>
          </a:p>
        </p:txBody>
      </p:sp>
    </p:spTree>
    <p:extLst>
      <p:ext uri="{BB962C8B-B14F-4D97-AF65-F5344CB8AC3E}">
        <p14:creationId xmlns:p14="http://schemas.microsoft.com/office/powerpoint/2010/main" val="3292317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Γενετικά</a:t>
            </a:r>
            <a:r>
              <a:rPr lang="el-GR" baseline="0" dirty="0"/>
              <a:t> Ρυθμιστικά Δίκτυα</a:t>
            </a:r>
          </a:p>
        </p:txBody>
      </p:sp>
      <p:sp>
        <p:nvSpPr>
          <p:cNvPr id="4" name="Slide Number Placeholder 3"/>
          <p:cNvSpPr>
            <a:spLocks noGrp="1"/>
          </p:cNvSpPr>
          <p:nvPr>
            <p:ph type="sldNum" sz="quarter" idx="10"/>
          </p:nvPr>
        </p:nvSpPr>
        <p:spPr/>
        <p:txBody>
          <a:bodyPr/>
          <a:lstStyle/>
          <a:p>
            <a:fld id="{5C42C84A-5D03-42A3-B283-45A0B6F19ED5}" type="slidenum">
              <a:rPr lang="el-GR" smtClean="0"/>
              <a:t>8</a:t>
            </a:fld>
            <a:endParaRPr lang="el-GR"/>
          </a:p>
        </p:txBody>
      </p:sp>
    </p:spTree>
    <p:extLst>
      <p:ext uri="{BB962C8B-B14F-4D97-AF65-F5344CB8AC3E}">
        <p14:creationId xmlns:p14="http://schemas.microsoft.com/office/powerpoint/2010/main" val="3388022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Διαχείριση, μελέτη</a:t>
            </a:r>
            <a:r>
              <a:rPr lang="el-GR" baseline="0" dirty="0"/>
              <a:t> και ανάλυση δικτύου: χρήση μαθηματικών και υπολογιστικών μοντέλων</a:t>
            </a:r>
          </a:p>
        </p:txBody>
      </p:sp>
      <p:sp>
        <p:nvSpPr>
          <p:cNvPr id="4" name="Slide Number Placeholder 3"/>
          <p:cNvSpPr>
            <a:spLocks noGrp="1"/>
          </p:cNvSpPr>
          <p:nvPr>
            <p:ph type="sldNum" sz="quarter" idx="10"/>
          </p:nvPr>
        </p:nvSpPr>
        <p:spPr/>
        <p:txBody>
          <a:bodyPr/>
          <a:lstStyle/>
          <a:p>
            <a:fld id="{5C42C84A-5D03-42A3-B283-45A0B6F19ED5}" type="slidenum">
              <a:rPr lang="el-GR" smtClean="0"/>
              <a:t>9</a:t>
            </a:fld>
            <a:endParaRPr lang="el-GR"/>
          </a:p>
        </p:txBody>
      </p:sp>
    </p:spTree>
    <p:extLst>
      <p:ext uri="{BB962C8B-B14F-4D97-AF65-F5344CB8AC3E}">
        <p14:creationId xmlns:p14="http://schemas.microsoft.com/office/powerpoint/2010/main" val="477248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Dictionary:</a:t>
            </a:r>
            <a:r>
              <a:rPr lang="en-US" baseline="0" dirty="0"/>
              <a:t> key – gene, value – KEGG IDs</a:t>
            </a:r>
            <a:endParaRPr lang="el-GR" dirty="0"/>
          </a:p>
        </p:txBody>
      </p:sp>
      <p:sp>
        <p:nvSpPr>
          <p:cNvPr id="4" name="Slide Number Placeholder 3"/>
          <p:cNvSpPr>
            <a:spLocks noGrp="1"/>
          </p:cNvSpPr>
          <p:nvPr>
            <p:ph type="sldNum" sz="quarter" idx="10"/>
          </p:nvPr>
        </p:nvSpPr>
        <p:spPr/>
        <p:txBody>
          <a:bodyPr/>
          <a:lstStyle/>
          <a:p>
            <a:fld id="{5C42C84A-5D03-42A3-B283-45A0B6F19ED5}" type="slidenum">
              <a:rPr lang="el-GR" smtClean="0"/>
              <a:t>17</a:t>
            </a:fld>
            <a:endParaRPr lang="el-GR"/>
          </a:p>
        </p:txBody>
      </p:sp>
    </p:spTree>
    <p:extLst>
      <p:ext uri="{BB962C8B-B14F-4D97-AF65-F5344CB8AC3E}">
        <p14:creationId xmlns:p14="http://schemas.microsoft.com/office/powerpoint/2010/main" val="1048225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Raw data: </a:t>
            </a:r>
            <a:r>
              <a:rPr lang="el-GR" dirty="0"/>
              <a:t>λίστα,</a:t>
            </a:r>
            <a:r>
              <a:rPr lang="el-GR" baseline="0" dirty="0"/>
              <a:t> κάθε αντικείμενο είναι ένα μονοπάτι σε μορφή συμβολοσειράς</a:t>
            </a:r>
            <a:r>
              <a:rPr lang="en-US" baseline="0" dirty="0"/>
              <a:t>/</a:t>
            </a:r>
            <a:r>
              <a:rPr lang="el-GR" baseline="0" dirty="0"/>
              <a:t>κειμένου</a:t>
            </a:r>
            <a:endParaRPr lang="el-GR" dirty="0"/>
          </a:p>
        </p:txBody>
      </p:sp>
      <p:sp>
        <p:nvSpPr>
          <p:cNvPr id="4" name="Slide Number Placeholder 3"/>
          <p:cNvSpPr>
            <a:spLocks noGrp="1"/>
          </p:cNvSpPr>
          <p:nvPr>
            <p:ph type="sldNum" sz="quarter" idx="10"/>
          </p:nvPr>
        </p:nvSpPr>
        <p:spPr/>
        <p:txBody>
          <a:bodyPr/>
          <a:lstStyle/>
          <a:p>
            <a:fld id="{5C42C84A-5D03-42A3-B283-45A0B6F19ED5}" type="slidenum">
              <a:rPr lang="el-GR" smtClean="0"/>
              <a:t>18</a:t>
            </a:fld>
            <a:endParaRPr lang="el-GR"/>
          </a:p>
        </p:txBody>
      </p:sp>
    </p:spTree>
    <p:extLst>
      <p:ext uri="{BB962C8B-B14F-4D97-AF65-F5344CB8AC3E}">
        <p14:creationId xmlns:p14="http://schemas.microsoft.com/office/powerpoint/2010/main" val="2665727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03103FC4-D715-46E6-A26E-447A81DDF6FD}" type="datetimeFigureOut">
              <a:rPr lang="el-GR" smtClean="0"/>
              <a:t>15/12/2022</a:t>
            </a:fld>
            <a:endParaRPr lang="el-GR"/>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l-GR"/>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18EA80D-EF42-45A3-A7A9-C4CBB17AF293}" type="slidenum">
              <a:rPr lang="el-GR" smtClean="0"/>
              <a:t>‹#›</a:t>
            </a:fld>
            <a:endParaRPr lang="el-GR"/>
          </a:p>
        </p:txBody>
      </p:sp>
    </p:spTree>
    <p:extLst>
      <p:ext uri="{BB962C8B-B14F-4D97-AF65-F5344CB8AC3E}">
        <p14:creationId xmlns:p14="http://schemas.microsoft.com/office/powerpoint/2010/main" val="481230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103FC4-D715-46E6-A26E-447A81DDF6FD}" type="datetimeFigureOut">
              <a:rPr lang="el-GR" smtClean="0"/>
              <a:t>15/12/2022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18EA80D-EF42-45A3-A7A9-C4CBB17AF293}" type="slidenum">
              <a:rPr lang="el-GR" smtClean="0"/>
              <a:t>‹#›</a:t>
            </a:fld>
            <a:endParaRPr lang="el-GR"/>
          </a:p>
        </p:txBody>
      </p:sp>
    </p:spTree>
    <p:extLst>
      <p:ext uri="{BB962C8B-B14F-4D97-AF65-F5344CB8AC3E}">
        <p14:creationId xmlns:p14="http://schemas.microsoft.com/office/powerpoint/2010/main" val="2359166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103FC4-D715-46E6-A26E-447A81DDF6FD}" type="datetimeFigureOut">
              <a:rPr lang="el-GR" smtClean="0"/>
              <a:t>15/12/2022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18EA80D-EF42-45A3-A7A9-C4CBB17AF293}" type="slidenum">
              <a:rPr lang="el-GR" smtClean="0"/>
              <a:t>‹#›</a:t>
            </a:fld>
            <a:endParaRPr lang="el-GR"/>
          </a:p>
        </p:txBody>
      </p:sp>
    </p:spTree>
    <p:extLst>
      <p:ext uri="{BB962C8B-B14F-4D97-AF65-F5344CB8AC3E}">
        <p14:creationId xmlns:p14="http://schemas.microsoft.com/office/powerpoint/2010/main" val="4157069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103FC4-D715-46E6-A26E-447A81DDF6FD}" type="datetimeFigureOut">
              <a:rPr lang="el-GR" smtClean="0"/>
              <a:t>15/12/2022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18EA80D-EF42-45A3-A7A9-C4CBB17AF293}" type="slidenum">
              <a:rPr lang="el-GR" smtClean="0"/>
              <a:t>‹#›</a:t>
            </a:fld>
            <a:endParaRPr lang="el-GR"/>
          </a:p>
        </p:txBody>
      </p:sp>
    </p:spTree>
    <p:extLst>
      <p:ext uri="{BB962C8B-B14F-4D97-AF65-F5344CB8AC3E}">
        <p14:creationId xmlns:p14="http://schemas.microsoft.com/office/powerpoint/2010/main" val="2081863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103FC4-D715-46E6-A26E-447A81DDF6FD}" type="datetimeFigureOut">
              <a:rPr lang="el-GR" smtClean="0"/>
              <a:t>15/12/2022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18EA80D-EF42-45A3-A7A9-C4CBB17AF293}" type="slidenum">
              <a:rPr lang="el-GR" smtClean="0"/>
              <a:t>‹#›</a:t>
            </a:fld>
            <a:endParaRPr lang="el-GR"/>
          </a:p>
        </p:txBody>
      </p:sp>
    </p:spTree>
    <p:extLst>
      <p:ext uri="{BB962C8B-B14F-4D97-AF65-F5344CB8AC3E}">
        <p14:creationId xmlns:p14="http://schemas.microsoft.com/office/powerpoint/2010/main" val="1669385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103FC4-D715-46E6-A26E-447A81DDF6FD}" type="datetimeFigureOut">
              <a:rPr lang="el-GR" smtClean="0"/>
              <a:t>15/12/2022</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818EA80D-EF42-45A3-A7A9-C4CBB17AF293}" type="slidenum">
              <a:rPr lang="el-GR" smtClean="0"/>
              <a:t>‹#›</a:t>
            </a:fld>
            <a:endParaRPr lang="el-GR"/>
          </a:p>
        </p:txBody>
      </p:sp>
    </p:spTree>
    <p:extLst>
      <p:ext uri="{BB962C8B-B14F-4D97-AF65-F5344CB8AC3E}">
        <p14:creationId xmlns:p14="http://schemas.microsoft.com/office/powerpoint/2010/main" val="3225143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103FC4-D715-46E6-A26E-447A81DDF6FD}" type="datetimeFigureOut">
              <a:rPr lang="el-GR" smtClean="0"/>
              <a:t>15/12/2022</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818EA80D-EF42-45A3-A7A9-C4CBB17AF293}" type="slidenum">
              <a:rPr lang="el-GR" smtClean="0"/>
              <a:t>‹#›</a:t>
            </a:fld>
            <a:endParaRPr lang="el-GR"/>
          </a:p>
        </p:txBody>
      </p:sp>
    </p:spTree>
    <p:extLst>
      <p:ext uri="{BB962C8B-B14F-4D97-AF65-F5344CB8AC3E}">
        <p14:creationId xmlns:p14="http://schemas.microsoft.com/office/powerpoint/2010/main" val="2544156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103FC4-D715-46E6-A26E-447A81DDF6FD}" type="datetimeFigureOut">
              <a:rPr lang="el-GR" smtClean="0"/>
              <a:t>15/12/2022</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818EA80D-EF42-45A3-A7A9-C4CBB17AF293}" type="slidenum">
              <a:rPr lang="el-GR" smtClean="0"/>
              <a:t>‹#›</a:t>
            </a:fld>
            <a:endParaRPr lang="el-GR"/>
          </a:p>
        </p:txBody>
      </p:sp>
    </p:spTree>
    <p:extLst>
      <p:ext uri="{BB962C8B-B14F-4D97-AF65-F5344CB8AC3E}">
        <p14:creationId xmlns:p14="http://schemas.microsoft.com/office/powerpoint/2010/main" val="2200151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103FC4-D715-46E6-A26E-447A81DDF6FD}" type="datetimeFigureOut">
              <a:rPr lang="el-GR" smtClean="0"/>
              <a:t>15/12/2022</a:t>
            </a:fld>
            <a:endParaRPr lang="el-GR"/>
          </a:p>
        </p:txBody>
      </p:sp>
      <p:sp>
        <p:nvSpPr>
          <p:cNvPr id="3" name="Footer Placeholder 2"/>
          <p:cNvSpPr>
            <a:spLocks noGrp="1"/>
          </p:cNvSpPr>
          <p:nvPr>
            <p:ph type="ftr" sz="quarter" idx="11"/>
          </p:nvPr>
        </p:nvSpPr>
        <p:spPr/>
        <p:txBody>
          <a:bodyPr/>
          <a:lstStyle/>
          <a:p>
            <a:endParaRPr lang="el-GR"/>
          </a:p>
        </p:txBody>
      </p:sp>
      <p:sp>
        <p:nvSpPr>
          <p:cNvPr id="4" name="Slide Number Placeholder 3"/>
          <p:cNvSpPr>
            <a:spLocks noGrp="1"/>
          </p:cNvSpPr>
          <p:nvPr>
            <p:ph type="sldNum" sz="quarter" idx="12"/>
          </p:nvPr>
        </p:nvSpPr>
        <p:spPr/>
        <p:txBody>
          <a:bodyPr/>
          <a:lstStyle/>
          <a:p>
            <a:fld id="{818EA80D-EF42-45A3-A7A9-C4CBB17AF293}" type="slidenum">
              <a:rPr lang="el-GR" smtClean="0"/>
              <a:t>‹#›</a:t>
            </a:fld>
            <a:endParaRPr lang="el-GR"/>
          </a:p>
        </p:txBody>
      </p:sp>
    </p:spTree>
    <p:extLst>
      <p:ext uri="{BB962C8B-B14F-4D97-AF65-F5344CB8AC3E}">
        <p14:creationId xmlns:p14="http://schemas.microsoft.com/office/powerpoint/2010/main" val="4025082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03103FC4-D715-46E6-A26E-447A81DDF6FD}" type="datetimeFigureOut">
              <a:rPr lang="el-GR" smtClean="0"/>
              <a:t>15/12/2022</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18EA80D-EF42-45A3-A7A9-C4CBB17AF293}" type="slidenum">
              <a:rPr lang="el-GR" smtClean="0"/>
              <a:t>‹#›</a:t>
            </a:fld>
            <a:endParaRPr lang="el-GR"/>
          </a:p>
        </p:txBody>
      </p:sp>
    </p:spTree>
    <p:extLst>
      <p:ext uri="{BB962C8B-B14F-4D97-AF65-F5344CB8AC3E}">
        <p14:creationId xmlns:p14="http://schemas.microsoft.com/office/powerpoint/2010/main" val="949611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03103FC4-D715-46E6-A26E-447A81DDF6FD}" type="datetimeFigureOut">
              <a:rPr lang="el-GR" smtClean="0"/>
              <a:t>15/12/2022</a:t>
            </a:fld>
            <a:endParaRPr lang="el-GR"/>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l-GR"/>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18EA80D-EF42-45A3-A7A9-C4CBB17AF293}" type="slidenum">
              <a:rPr lang="el-GR" smtClean="0"/>
              <a:t>‹#›</a:t>
            </a:fld>
            <a:endParaRPr lang="el-GR"/>
          </a:p>
        </p:txBody>
      </p:sp>
    </p:spTree>
    <p:extLst>
      <p:ext uri="{BB962C8B-B14F-4D97-AF65-F5344CB8AC3E}">
        <p14:creationId xmlns:p14="http://schemas.microsoft.com/office/powerpoint/2010/main" val="294246685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03103FC4-D715-46E6-A26E-447A81DDF6FD}" type="datetimeFigureOut">
              <a:rPr lang="el-GR" smtClean="0"/>
              <a:t>15/12/2022</a:t>
            </a:fld>
            <a:endParaRPr lang="el-GR"/>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l-GR"/>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818EA80D-EF42-45A3-A7A9-C4CBB17AF293}" type="slidenum">
              <a:rPr lang="el-GR" smtClean="0"/>
              <a:t>‹#›</a:t>
            </a:fld>
            <a:endParaRPr lang="el-GR"/>
          </a:p>
        </p:txBody>
      </p:sp>
    </p:spTree>
    <p:extLst>
      <p:ext uri="{BB962C8B-B14F-4D97-AF65-F5344CB8AC3E}">
        <p14:creationId xmlns:p14="http://schemas.microsoft.com/office/powerpoint/2010/main" val="10479086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hyperlink" Target="https://www.genome.jp/kegg-bin/show_organism?menu_type=pathway_maps&amp;org=hsa" TargetMode="External"/><Relationship Id="rId2" Type="http://schemas.openxmlformats.org/officeDocument/2006/relationships/hyperlink" Target="https://ncbi.nlm.nih.gov/geo/query/acc.cgi?acc=gse2034"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fotinidrouma/Pathway-Analysis.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scikit-learn.org/stabl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enome.gov/human-genome-projec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979" y="1287356"/>
            <a:ext cx="10782300" cy="3352800"/>
          </a:xfrm>
        </p:spPr>
        <p:txBody>
          <a:bodyPr/>
          <a:lstStyle/>
          <a:p>
            <a:pPr algn="ctr"/>
            <a:br>
              <a:rPr lang="en-US" sz="3600" dirty="0"/>
            </a:br>
            <a:br>
              <a:rPr lang="en-US" sz="3600" dirty="0"/>
            </a:br>
            <a:br>
              <a:rPr lang="en-US" sz="3600" dirty="0"/>
            </a:br>
            <a:r>
              <a:rPr lang="en-US" sz="3600" dirty="0"/>
              <a:t>Gene expression and gene regulatory network analysis with statistical methods and </a:t>
            </a:r>
            <a:br>
              <a:rPr lang="en-US" sz="3600" dirty="0"/>
            </a:br>
            <a:r>
              <a:rPr lang="en-US" sz="3600" dirty="0"/>
              <a:t>machine learning algorithms</a:t>
            </a:r>
            <a:endParaRPr lang="el-GR" sz="3600" dirty="0"/>
          </a:p>
        </p:txBody>
      </p:sp>
      <p:sp>
        <p:nvSpPr>
          <p:cNvPr id="3" name="Subtitle 2"/>
          <p:cNvSpPr>
            <a:spLocks noGrp="1"/>
          </p:cNvSpPr>
          <p:nvPr>
            <p:ph type="subTitle" idx="1"/>
          </p:nvPr>
        </p:nvSpPr>
        <p:spPr>
          <a:xfrm>
            <a:off x="1380030" y="5589772"/>
            <a:ext cx="9228201" cy="775586"/>
          </a:xfrm>
        </p:spPr>
        <p:txBody>
          <a:bodyPr/>
          <a:lstStyle/>
          <a:p>
            <a:pPr algn="ctr">
              <a:spcBef>
                <a:spcPts val="600"/>
              </a:spcBef>
            </a:pPr>
            <a:r>
              <a:rPr lang="de-DE" sz="1800" dirty="0"/>
              <a:t>Student: Droumalia Fotini TP4766</a:t>
            </a:r>
          </a:p>
          <a:p>
            <a:pPr algn="ctr">
              <a:spcBef>
                <a:spcPts val="600"/>
              </a:spcBef>
            </a:pPr>
            <a:r>
              <a:rPr lang="de-DE" sz="1800" dirty="0"/>
              <a:t>Supervisors: </a:t>
            </a:r>
            <a:r>
              <a:rPr lang="de-DE" sz="1800" dirty="0" err="1"/>
              <a:t>Tsiknakis</a:t>
            </a:r>
            <a:r>
              <a:rPr lang="de-DE" sz="1800" dirty="0"/>
              <a:t> Manolis, </a:t>
            </a:r>
            <a:r>
              <a:rPr lang="de-DE" sz="1800" dirty="0" err="1"/>
              <a:t>Koumakis</a:t>
            </a:r>
            <a:r>
              <a:rPr lang="de-DE" sz="1800" dirty="0"/>
              <a:t> Lefteris</a:t>
            </a:r>
          </a:p>
          <a:p>
            <a:endParaRPr lang="el-GR" dirty="0"/>
          </a:p>
        </p:txBody>
      </p:sp>
      <p:pic>
        <p:nvPicPr>
          <p:cNvPr id="4" name="Picture 3"/>
          <p:cNvPicPr>
            <a:picLocks noChangeAspect="1"/>
          </p:cNvPicPr>
          <p:nvPr/>
        </p:nvPicPr>
        <p:blipFill>
          <a:blip r:embed="rId3"/>
          <a:stretch>
            <a:fillRect/>
          </a:stretch>
        </p:blipFill>
        <p:spPr>
          <a:xfrm>
            <a:off x="5446050" y="501561"/>
            <a:ext cx="1096159" cy="1096159"/>
          </a:xfrm>
          <a:prstGeom prst="rect">
            <a:avLst/>
          </a:prstGeom>
        </p:spPr>
      </p:pic>
      <p:sp>
        <p:nvSpPr>
          <p:cNvPr id="5" name="TextBox 4"/>
          <p:cNvSpPr txBox="1"/>
          <p:nvPr/>
        </p:nvSpPr>
        <p:spPr>
          <a:xfrm>
            <a:off x="3812039" y="1666705"/>
            <a:ext cx="4364182" cy="769441"/>
          </a:xfrm>
          <a:prstGeom prst="rect">
            <a:avLst/>
          </a:prstGeom>
          <a:noFill/>
        </p:spPr>
        <p:txBody>
          <a:bodyPr wrap="square" rtlCol="0">
            <a:spAutoFit/>
          </a:bodyPr>
          <a:lstStyle/>
          <a:p>
            <a:pPr algn="ctr"/>
            <a:r>
              <a:rPr lang="en-US" sz="1600" dirty="0">
                <a:solidFill>
                  <a:schemeClr val="bg1"/>
                </a:solidFill>
              </a:rPr>
              <a:t>Technological Educational Institute of Crete</a:t>
            </a:r>
            <a:br>
              <a:rPr lang="en-US" sz="1600" dirty="0">
                <a:solidFill>
                  <a:schemeClr val="bg1"/>
                </a:solidFill>
              </a:rPr>
            </a:br>
            <a:r>
              <a:rPr lang="en-US" sz="1400" dirty="0">
                <a:solidFill>
                  <a:schemeClr val="bg1"/>
                </a:solidFill>
              </a:rPr>
              <a:t>School of Engineering</a:t>
            </a:r>
            <a:br>
              <a:rPr lang="en-US" sz="1400" dirty="0">
                <a:solidFill>
                  <a:schemeClr val="bg1"/>
                </a:solidFill>
              </a:rPr>
            </a:br>
            <a:r>
              <a:rPr lang="en-US" sz="1400" dirty="0">
                <a:solidFill>
                  <a:schemeClr val="bg1"/>
                </a:solidFill>
              </a:rPr>
              <a:t>Department of Electrical and Computer Engineering</a:t>
            </a:r>
            <a:endParaRPr lang="el-GR" sz="1400" dirty="0">
              <a:solidFill>
                <a:schemeClr val="bg1"/>
              </a:solidFill>
            </a:endParaRPr>
          </a:p>
        </p:txBody>
      </p:sp>
    </p:spTree>
    <p:extLst>
      <p:ext uri="{BB962C8B-B14F-4D97-AF65-F5344CB8AC3E}">
        <p14:creationId xmlns:p14="http://schemas.microsoft.com/office/powerpoint/2010/main" val="4187378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Pathway Analysis</a:t>
            </a:r>
            <a:endParaRPr lang="el-GR"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
            </a:pPr>
            <a:r>
              <a:rPr lang="en-US" dirty="0"/>
              <a:t>It utilizes data from both molecular pathway networks and gene expression analysis to determine significantly affected pathways in a particular scenario and to decipher the biological significance of differentially expressed genes and proteins</a:t>
            </a:r>
          </a:p>
          <a:p>
            <a:pPr lvl="1">
              <a:buFont typeface="Wingdings" panose="05000000000000000000" pitchFamily="2" charset="2"/>
              <a:buChar char="§"/>
            </a:pPr>
            <a:r>
              <a:rPr lang="en-US" dirty="0"/>
              <a:t>The word "Pathway" describes the network of molecular interactions, reactions, and relationships as it appears graphically</a:t>
            </a:r>
          </a:p>
          <a:p>
            <a:pPr lvl="1">
              <a:buFont typeface="Wingdings" panose="05000000000000000000" pitchFamily="2" charset="2"/>
              <a:buChar char="§"/>
            </a:pPr>
            <a:r>
              <a:rPr lang="en-US" dirty="0"/>
              <a:t>The score of a pathway indicates the extent to which a pathway differed between the two phenotypes</a:t>
            </a:r>
          </a:p>
          <a:p>
            <a:pPr lvl="1">
              <a:buFont typeface="Wingdings" panose="05000000000000000000" pitchFamily="2" charset="2"/>
              <a:buChar char="§"/>
            </a:pPr>
            <a:r>
              <a:rPr lang="en-US" dirty="0"/>
              <a:t>Two main approaches for pathway analysis:</a:t>
            </a:r>
          </a:p>
          <a:p>
            <a:pPr marL="713232" lvl="1" indent="-457200">
              <a:buFont typeface="+mj-lt"/>
              <a:buAutoNum type="arabicPeriod"/>
            </a:pPr>
            <a:r>
              <a:rPr lang="en-US" dirty="0"/>
              <a:t>Non-topology-based: perceive the pathways as plain collections of genes</a:t>
            </a:r>
          </a:p>
          <a:p>
            <a:pPr marL="713232" lvl="1" indent="-457200">
              <a:buFont typeface="+mj-lt"/>
              <a:buAutoNum type="arabicPeriod"/>
            </a:pPr>
            <a:r>
              <a:rPr lang="en-US" dirty="0"/>
              <a:t>Topology-based: take into consideration the arrangement of genes</a:t>
            </a:r>
          </a:p>
        </p:txBody>
      </p:sp>
    </p:spTree>
    <p:extLst>
      <p:ext uri="{BB962C8B-B14F-4D97-AF65-F5344CB8AC3E}">
        <p14:creationId xmlns:p14="http://schemas.microsoft.com/office/powerpoint/2010/main" val="985403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Pathway Analysis Tools</a:t>
            </a:r>
            <a:endParaRPr lang="el-GR" dirty="0"/>
          </a:p>
        </p:txBody>
      </p:sp>
      <p:sp>
        <p:nvSpPr>
          <p:cNvPr id="3" name="Content Placeholder 2"/>
          <p:cNvSpPr>
            <a:spLocks noGrp="1"/>
          </p:cNvSpPr>
          <p:nvPr>
            <p:ph idx="1"/>
          </p:nvPr>
        </p:nvSpPr>
        <p:spPr>
          <a:xfrm>
            <a:off x="666748" y="2937956"/>
            <a:ext cx="10753725" cy="3766185"/>
          </a:xfrm>
        </p:spPr>
        <p:txBody>
          <a:bodyPr/>
          <a:lstStyle/>
          <a:p>
            <a:pPr lvl="1">
              <a:buFont typeface="Wingdings" panose="05000000000000000000" pitchFamily="2" charset="2"/>
              <a:buChar char="§"/>
            </a:pPr>
            <a:r>
              <a:rPr lang="en-US" dirty="0"/>
              <a:t>The main object of study of this research was the pathway scoring methodology of several pathway analysis tools</a:t>
            </a:r>
          </a:p>
          <a:p>
            <a:pPr lvl="1">
              <a:buFont typeface="Wingdings" panose="05000000000000000000" pitchFamily="2" charset="2"/>
              <a:buChar char="§"/>
            </a:pPr>
            <a:r>
              <a:rPr lang="en-US" dirty="0"/>
              <a:t>A total of 16 tools’ scoring techniques were studied, however only 7 were selected for implementation due to their simplicity </a:t>
            </a:r>
          </a:p>
        </p:txBody>
      </p:sp>
    </p:spTree>
    <p:extLst>
      <p:ext uri="{BB962C8B-B14F-4D97-AF65-F5344CB8AC3E}">
        <p14:creationId xmlns:p14="http://schemas.microsoft.com/office/powerpoint/2010/main" val="1023807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Scoring Formulas I</a:t>
            </a:r>
            <a:endParaRPr lang="el-GR"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2796467406"/>
                  </p:ext>
                </p:extLst>
              </p:nvPr>
            </p:nvGraphicFramePr>
            <p:xfrm>
              <a:off x="676275" y="2011363"/>
              <a:ext cx="10807200" cy="3546539"/>
            </p:xfrm>
            <a:graphic>
              <a:graphicData uri="http://schemas.openxmlformats.org/drawingml/2006/table">
                <a:tbl>
                  <a:tblPr firstRow="1" bandRow="1">
                    <a:tableStyleId>{5C22544A-7EE6-4342-B048-85BDC9FD1C3A}</a:tableStyleId>
                  </a:tblPr>
                  <a:tblGrid>
                    <a:gridCol w="2559600">
                      <a:extLst>
                        <a:ext uri="{9D8B030D-6E8A-4147-A177-3AD203B41FA5}">
                          <a16:colId xmlns:a16="http://schemas.microsoft.com/office/drawing/2014/main" val="20000"/>
                        </a:ext>
                      </a:extLst>
                    </a:gridCol>
                    <a:gridCol w="2559600">
                      <a:extLst>
                        <a:ext uri="{9D8B030D-6E8A-4147-A177-3AD203B41FA5}">
                          <a16:colId xmlns:a16="http://schemas.microsoft.com/office/drawing/2014/main" val="20001"/>
                        </a:ext>
                      </a:extLst>
                    </a:gridCol>
                    <a:gridCol w="5688000">
                      <a:extLst>
                        <a:ext uri="{9D8B030D-6E8A-4147-A177-3AD203B41FA5}">
                          <a16:colId xmlns:a16="http://schemas.microsoft.com/office/drawing/2014/main" val="20002"/>
                        </a:ext>
                      </a:extLst>
                    </a:gridCol>
                  </a:tblGrid>
                  <a:tr h="370840">
                    <a:tc>
                      <a:txBody>
                        <a:bodyPr/>
                        <a:lstStyle/>
                        <a:p>
                          <a:pPr algn="ctr"/>
                          <a:r>
                            <a:rPr lang="en-US" dirty="0"/>
                            <a:t>Method</a:t>
                          </a:r>
                          <a:endParaRPr lang="el-GR" dirty="0"/>
                        </a:p>
                      </a:txBody>
                      <a:tcPr anchor="ctr"/>
                    </a:tc>
                    <a:tc>
                      <a:txBody>
                        <a:bodyPr/>
                        <a:lstStyle/>
                        <a:p>
                          <a:pPr algn="ctr"/>
                          <a:r>
                            <a:rPr lang="en-US" dirty="0"/>
                            <a:t>Date </a:t>
                          </a:r>
                          <a:endParaRPr lang="el-GR" dirty="0"/>
                        </a:p>
                      </a:txBody>
                      <a:tcPr anchor="ctr"/>
                    </a:tc>
                    <a:tc>
                      <a:txBody>
                        <a:bodyPr/>
                        <a:lstStyle/>
                        <a:p>
                          <a:pPr algn="ctr"/>
                          <a:r>
                            <a:rPr lang="en-US" dirty="0"/>
                            <a:t>Formula</a:t>
                          </a:r>
                          <a:endParaRPr lang="el-GR" dirty="0"/>
                        </a:p>
                      </a:txBody>
                      <a:tcPr anchor="ctr"/>
                    </a:tc>
                    <a:extLst>
                      <a:ext uri="{0D108BD9-81ED-4DB2-BD59-A6C34878D82A}">
                        <a16:rowId xmlns:a16="http://schemas.microsoft.com/office/drawing/2014/main" val="10000"/>
                      </a:ext>
                    </a:extLst>
                  </a:tr>
                  <a:tr h="370840">
                    <a:tc>
                      <a:txBody>
                        <a:bodyPr/>
                        <a:lstStyle/>
                        <a:p>
                          <a:pPr algn="ctr"/>
                          <a:r>
                            <a:rPr lang="en-US" dirty="0"/>
                            <a:t>TAPPA</a:t>
                          </a:r>
                          <a:endParaRPr lang="el-GR" dirty="0"/>
                        </a:p>
                      </a:txBody>
                      <a:tcPr anchor="ctr"/>
                    </a:tc>
                    <a:tc>
                      <a:txBody>
                        <a:bodyPr/>
                        <a:lstStyle/>
                        <a:p>
                          <a:pPr algn="ctr"/>
                          <a:r>
                            <a:rPr lang="en-US" dirty="0"/>
                            <a:t>2007</a:t>
                          </a:r>
                          <a:endParaRPr lang="el-GR" dirty="0"/>
                        </a:p>
                      </a:txBody>
                      <a:tcPr anchor="ctr"/>
                    </a:tc>
                    <a:tc>
                      <a:txBody>
                        <a:bodyPr/>
                        <a:lstStyle/>
                        <a:p>
                          <a:pPr algn="ctr">
                            <a:lnSpc>
                              <a:spcPct val="150000"/>
                            </a:lnSpc>
                            <a:spcBef>
                              <a:spcPts val="600"/>
                            </a:spcBef>
                            <a:spcAft>
                              <a:spcPts val="600"/>
                            </a:spcAft>
                          </a:pPr>
                          <a14:m>
                            <m:oMathPara xmlns:m="http://schemas.openxmlformats.org/officeDocument/2006/math">
                              <m:oMathParaPr>
                                <m:jc m:val="centerGroup"/>
                              </m:oMathParaPr>
                              <m:oMath xmlns:m="http://schemas.openxmlformats.org/officeDocument/2006/math">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𝑃𝐶𝐼</m:t>
                                </m:r>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nary>
                                  <m:naryPr>
                                    <m:chr m:val="∑"/>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naryPr>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𝑖</m:t>
                                    </m:r>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=1</m:t>
                                    </m:r>
                                  </m:sub>
                                  <m:sup>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𝑁</m:t>
                                    </m:r>
                                  </m:sup>
                                  <m:e>
                                    <m:nary>
                                      <m:naryPr>
                                        <m:chr m:val="∑"/>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naryPr>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𝑗</m:t>
                                        </m:r>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=1</m:t>
                                        </m:r>
                                      </m:sub>
                                      <m:sup>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𝑁</m:t>
                                        </m:r>
                                      </m:sup>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𝑠𝑔𝑛</m:t>
                                        </m:r>
                                        <m:d>
                                          <m:d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dPr>
                                          <m:e>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𝑥</m:t>
                                                </m:r>
                                              </m:e>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𝑖𝑠</m:t>
                                                </m:r>
                                              </m:sub>
                                            </m:s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𝑥</m:t>
                                                </m:r>
                                              </m:e>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𝑗𝑠</m:t>
                                                </m:r>
                                              </m:sub>
                                            </m:sSub>
                                          </m:e>
                                        </m:d>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sSup>
                                          <m:sSup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pPr>
                                          <m:e>
                                            <m:d>
                                              <m:dPr>
                                                <m:begChr m:val="|"/>
                                                <m:endChr m:val="|"/>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dPr>
                                              <m:e>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𝑥</m:t>
                                                    </m:r>
                                                  </m:e>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𝑖𝑠</m:t>
                                                    </m:r>
                                                  </m:sub>
                                                </m:sSub>
                                              </m:e>
                                            </m:d>
                                          </m:e>
                                          <m:sup>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0.5</m:t>
                                            </m:r>
                                          </m:sup>
                                        </m:sSup>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𝑖𝑗</m:t>
                                            </m:r>
                                          </m:sub>
                                        </m:s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sSup>
                                          <m:sSup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pPr>
                                          <m:e>
                                            <m:d>
                                              <m:dPr>
                                                <m:begChr m:val="|"/>
                                                <m:endChr m:val="|"/>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dPr>
                                              <m:e>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𝑥</m:t>
                                                    </m:r>
                                                  </m:e>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𝑗𝑠</m:t>
                                                    </m:r>
                                                  </m:sub>
                                                </m:sSub>
                                              </m:e>
                                            </m:d>
                                          </m:e>
                                          <m:sup>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0.5</m:t>
                                            </m:r>
                                          </m:sup>
                                        </m:sSup>
                                      </m:e>
                                    </m:nary>
                                  </m:e>
                                </m:nary>
                              </m:oMath>
                            </m:oMathPara>
                          </a14:m>
                          <a:endParaRPr lang="el-GR" sz="800" dirty="0">
                            <a:effectLst/>
                            <a:latin typeface="+mj-lt"/>
                            <a:ea typeface="Calibri" panose="020F0502020204030204" pitchFamily="34" charset="0"/>
                          </a:endParaRPr>
                        </a:p>
                      </a:txBody>
                      <a:tcPr marL="68580" marR="68580" marT="0" marB="0" anchor="ctr"/>
                    </a:tc>
                    <a:extLst>
                      <a:ext uri="{0D108BD9-81ED-4DB2-BD59-A6C34878D82A}">
                        <a16:rowId xmlns:a16="http://schemas.microsoft.com/office/drawing/2014/main" val="10001"/>
                      </a:ext>
                    </a:extLst>
                  </a:tr>
                  <a:tr h="370840">
                    <a:tc>
                      <a:txBody>
                        <a:bodyPr/>
                        <a:lstStyle/>
                        <a:p>
                          <a:pPr algn="ctr"/>
                          <a:r>
                            <a:rPr lang="en-US" dirty="0"/>
                            <a:t>SPIA</a:t>
                          </a:r>
                          <a:endParaRPr lang="el-GR" dirty="0"/>
                        </a:p>
                      </a:txBody>
                      <a:tcPr anchor="ctr"/>
                    </a:tc>
                    <a:tc>
                      <a:txBody>
                        <a:bodyPr/>
                        <a:lstStyle/>
                        <a:p>
                          <a:pPr algn="ctr"/>
                          <a:r>
                            <a:rPr lang="en-US" dirty="0"/>
                            <a:t>2008</a:t>
                          </a:r>
                          <a:endParaRPr lang="el-GR" dirty="0"/>
                        </a:p>
                      </a:txBody>
                      <a:tcPr anchor="ctr"/>
                    </a:tc>
                    <a:tc>
                      <a:txBody>
                        <a:bodyPr/>
                        <a:lstStyle/>
                        <a:p>
                          <a:pPr algn="ctr">
                            <a:lnSpc>
                              <a:spcPct val="150000"/>
                            </a:lnSpc>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𝑃</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𝐺</m:t>
                                    </m:r>
                                  </m:sub>
                                </m:sSub>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𝑐</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sub>
                                </m:sSub>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𝑐</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sub>
                                </m:sSub>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𝑙𝑛</m:t>
                                </m:r>
                                <m:r>
                                  <a:rPr lang="en-US" sz="800" i="1">
                                    <a:effectLst/>
                                    <a:latin typeface="Cambria Math" panose="02040503050406030204" pitchFamily="18" charset="0"/>
                                    <a:ea typeface="Calibri" panose="020F0502020204030204" pitchFamily="34" charset="0"/>
                                  </a:rPr>
                                  <m:t> </m:t>
                                </m:r>
                                <m:d>
                                  <m:dPr>
                                    <m:ctrlPr>
                                      <a:rPr lang="el-GR" sz="800" i="1">
                                        <a:effectLst/>
                                        <a:latin typeface="Cambria Math" panose="02040503050406030204" pitchFamily="18" charset="0"/>
                                        <a:ea typeface="Calibri" panose="020F0502020204030204" pitchFamily="34" charset="0"/>
                                      </a:rPr>
                                    </m:ctrlPr>
                                  </m:dPr>
                                  <m:e>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𝑐</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sub>
                                    </m:sSub>
                                  </m:e>
                                </m:d>
                                <m:r>
                                  <a:rPr lang="en-US" sz="800" i="1">
                                    <a:effectLst/>
                                    <a:latin typeface="Cambria Math" panose="02040503050406030204" pitchFamily="18" charset="0"/>
                                    <a:ea typeface="Calibri" panose="020F0502020204030204" pitchFamily="34" charset="0"/>
                                  </a:rPr>
                                  <m:t> </m:t>
                                </m:r>
                                <m:r>
                                  <a:rPr lang="en-US" sz="800" i="1">
                                    <a:effectLst/>
                                    <a:latin typeface="Cambria Math" panose="02040503050406030204" pitchFamily="18" charset="0"/>
                                    <a:ea typeface="Cambria Math" panose="02040503050406030204" pitchFamily="18" charset="0"/>
                                    <a:cs typeface="Cambria Math" panose="02040503050406030204" pitchFamily="18" charset="0"/>
                                  </a:rPr>
                                  <m:t>, </m:t>
                                </m:r>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 </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𝑐</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sub>
                                </m:sSub>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𝑃</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𝑁𝐷𝐸</m:t>
                                    </m:r>
                                  </m:sub>
                                </m:sSub>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e>
                                </m:d>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𝑃</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𝑃𝐸𝑅𝑇</m:t>
                                    </m:r>
                                  </m:sub>
                                </m:sSub>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e>
                                </m:d>
                              </m:oMath>
                            </m:oMathPara>
                          </a14:m>
                          <a:endParaRPr lang="el-GR" sz="800" dirty="0">
                            <a:effectLst/>
                            <a:latin typeface="+mj-lt"/>
                            <a:ea typeface="Calibri" panose="020F0502020204030204" pitchFamily="34" charset="0"/>
                          </a:endParaRPr>
                        </a:p>
                      </a:txBody>
                      <a:tcPr marL="68580" marR="68580" marT="0" marB="0" anchor="ctr"/>
                    </a:tc>
                    <a:extLst>
                      <a:ext uri="{0D108BD9-81ED-4DB2-BD59-A6C34878D82A}">
                        <a16:rowId xmlns:a16="http://schemas.microsoft.com/office/drawing/2014/main" val="10002"/>
                      </a:ext>
                    </a:extLst>
                  </a:tr>
                  <a:tr h="370840">
                    <a:tc>
                      <a:txBody>
                        <a:bodyPr/>
                        <a:lstStyle/>
                        <a:p>
                          <a:pPr algn="ctr"/>
                          <a:r>
                            <a:rPr lang="en-US" dirty="0" err="1"/>
                            <a:t>TopologyGSA</a:t>
                          </a:r>
                          <a:endParaRPr lang="el-GR" dirty="0"/>
                        </a:p>
                      </a:txBody>
                      <a:tcPr anchor="ctr"/>
                    </a:tc>
                    <a:tc>
                      <a:txBody>
                        <a:bodyPr/>
                        <a:lstStyle/>
                        <a:p>
                          <a:pPr algn="ctr"/>
                          <a:r>
                            <a:rPr lang="en-US" dirty="0"/>
                            <a:t>2010</a:t>
                          </a:r>
                          <a:endParaRPr lang="el-GR" dirty="0"/>
                        </a:p>
                      </a:txBody>
                      <a:tcPr anchor="ctr"/>
                    </a:tc>
                    <a:tc>
                      <a:txBody>
                        <a:bodyPr/>
                        <a:lstStyle/>
                        <a:p>
                          <a:pPr algn="ctr">
                            <a:lnSpc>
                              <a:spcPct val="150000"/>
                            </a:lnSpc>
                            <a:spcBef>
                              <a:spcPts val="600"/>
                            </a:spcBef>
                            <a:spcAft>
                              <a:spcPts val="600"/>
                            </a:spcAft>
                          </a:pPr>
                          <a14:m>
                            <m:oMathPara xmlns:m="http://schemas.openxmlformats.org/officeDocument/2006/math">
                              <m:oMathParaPr>
                                <m:jc m:val="centerGroup"/>
                              </m:oMathParaPr>
                              <m:oMath xmlns:m="http://schemas.openxmlformats.org/officeDocument/2006/math">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𝛬</m:t>
                                </m:r>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f>
                                  <m:f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𝐿</m:t>
                                        </m:r>
                                      </m:e>
                                      <m:sub>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𝐻</m:t>
                                            </m:r>
                                          </m:e>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0</m:t>
                                            </m:r>
                                          </m:sub>
                                        </m:sSub>
                                      </m:sub>
                                    </m:sSub>
                                    <m:d>
                                      <m:d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dPr>
                                      <m:e>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acc>
                                              <m:accPr>
                                                <m:chr m:val="̂"/>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acc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𝐾</m:t>
                                                </m:r>
                                              </m:e>
                                            </m:acc>
                                          </m:e>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1</m:t>
                                            </m:r>
                                          </m:sub>
                                        </m:s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acc>
                                              <m:accPr>
                                                <m:chr m:val="̂"/>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acc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𝐾</m:t>
                                                </m:r>
                                              </m:e>
                                            </m:acc>
                                          </m:e>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2</m:t>
                                            </m:r>
                                          </m:sub>
                                        </m:sSub>
                                      </m:e>
                                    </m:d>
                                  </m:num>
                                  <m:den>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𝐿</m:t>
                                        </m:r>
                                      </m:e>
                                      <m:sub>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𝐻</m:t>
                                            </m:r>
                                          </m:e>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1</m:t>
                                            </m:r>
                                          </m:sub>
                                        </m:sSub>
                                      </m:sub>
                                    </m:sSub>
                                    <m:d>
                                      <m:d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dPr>
                                      <m:e>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acc>
                                              <m:accPr>
                                                <m:chr m:val="̂"/>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acc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𝐾</m:t>
                                                </m:r>
                                              </m:e>
                                            </m:acc>
                                          </m:e>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1</m:t>
                                            </m:r>
                                          </m:sub>
                                        </m:s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acc>
                                              <m:accPr>
                                                <m:chr m:val="̂"/>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acc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𝐾</m:t>
                                                </m:r>
                                              </m:e>
                                            </m:acc>
                                          </m:e>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2</m:t>
                                            </m:r>
                                          </m:sub>
                                        </m:sSub>
                                      </m:e>
                                    </m:d>
                                  </m:den>
                                </m:f>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f>
                                  <m:f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𝐿</m:t>
                                        </m:r>
                                      </m:e>
                                      <m:sub>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𝐻</m:t>
                                            </m:r>
                                          </m:e>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0</m:t>
                                            </m:r>
                                          </m:sub>
                                        </m:sSub>
                                      </m:sub>
                                    </m:sSub>
                                    <m:d>
                                      <m:d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dPr>
                                      <m:e>
                                        <m:acc>
                                          <m:accPr>
                                            <m:chr m:val="̂"/>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acc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𝐾</m:t>
                                            </m:r>
                                          </m:e>
                                        </m:acc>
                                      </m:e>
                                    </m:d>
                                  </m:num>
                                  <m:den>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𝐿</m:t>
                                        </m:r>
                                      </m:e>
                                      <m:sub>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𝐻</m:t>
                                            </m:r>
                                          </m:e>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1</m:t>
                                            </m:r>
                                          </m:sub>
                                        </m:sSub>
                                      </m:sub>
                                    </m:sSub>
                                    <m:d>
                                      <m:d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dPr>
                                      <m:e>
                                        <m:acc>
                                          <m:accPr>
                                            <m:chr m:val="̂"/>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acc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𝐾</m:t>
                                            </m:r>
                                          </m:e>
                                        </m:acc>
                                      </m:e>
                                    </m:d>
                                  </m:den>
                                </m:f>
                              </m:oMath>
                            </m:oMathPara>
                          </a14:m>
                          <a:endParaRPr lang="el-GR" sz="800" dirty="0">
                            <a:effectLst/>
                            <a:latin typeface="+mj-lt"/>
                            <a:ea typeface="Calibri" panose="020F0502020204030204" pitchFamily="34" charset="0"/>
                          </a:endParaRPr>
                        </a:p>
                      </a:txBody>
                      <a:tcPr marL="68580" marR="68580" marT="0" marB="0" anchor="ctr"/>
                    </a:tc>
                    <a:extLst>
                      <a:ext uri="{0D108BD9-81ED-4DB2-BD59-A6C34878D82A}">
                        <a16:rowId xmlns:a16="http://schemas.microsoft.com/office/drawing/2014/main" val="10003"/>
                      </a:ext>
                    </a:extLst>
                  </a:tr>
                  <a:tr h="370840">
                    <a:tc>
                      <a:txBody>
                        <a:bodyPr/>
                        <a:lstStyle/>
                        <a:p>
                          <a:pPr algn="ctr"/>
                          <a:r>
                            <a:rPr lang="en-US" dirty="0"/>
                            <a:t>PARADIGM</a:t>
                          </a:r>
                          <a:endParaRPr lang="el-GR" dirty="0"/>
                        </a:p>
                      </a:txBody>
                      <a:tcPr anchor="ctr"/>
                    </a:tc>
                    <a:tc>
                      <a:txBody>
                        <a:bodyPr/>
                        <a:lstStyle/>
                        <a:p>
                          <a:pPr algn="ctr"/>
                          <a:r>
                            <a:rPr lang="en-US" dirty="0"/>
                            <a:t>2010</a:t>
                          </a:r>
                          <a:endParaRPr lang="el-GR" dirty="0"/>
                        </a:p>
                      </a:txBody>
                      <a:tcPr anchor="ctr"/>
                    </a:tc>
                    <a:tc>
                      <a:txBody>
                        <a:bodyPr/>
                        <a:lstStyle/>
                        <a:p>
                          <a:pPr algn="ctr">
                            <a:lnSpc>
                              <a:spcPct val="150000"/>
                            </a:lnSpc>
                            <a:spcBef>
                              <a:spcPts val="600"/>
                            </a:spcBef>
                            <a:spcAft>
                              <a:spcPts val="600"/>
                            </a:spcAft>
                          </a:pPr>
                          <a14:m>
                            <m:oMathPara xmlns:m="http://schemas.openxmlformats.org/officeDocument/2006/math">
                              <m:oMathParaPr>
                                <m:jc m:val="centerGroup"/>
                              </m:oMathParaPr>
                              <m:oMath xmlns:m="http://schemas.openxmlformats.org/officeDocument/2006/math">
                                <m:r>
                                  <a:rPr lang="en-US" sz="800" i="1">
                                    <a:effectLst/>
                                    <a:latin typeface="Cambria Math" panose="02040503050406030204" pitchFamily="18" charset="0"/>
                                    <a:ea typeface="Cambria Math" panose="02040503050406030204" pitchFamily="18" charset="0"/>
                                    <a:cs typeface="Cambria Math" panose="02040503050406030204" pitchFamily="18" charset="0"/>
                                  </a:rPr>
                                  <m:t>𝐼𝑃𝐴</m:t>
                                </m:r>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e>
                                </m:d>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d>
                                  <m:dPr>
                                    <m:begChr m:val="{"/>
                                    <m:endChr m:val=""/>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m>
                                      <m:mPr>
                                        <m:mcs>
                                          <m:mc>
                                            <m:mcPr>
                                              <m:count m:val="1"/>
                                              <m:mcJc m:val="center"/>
                                            </m:mcPr>
                                          </m:mc>
                                        </m:mcs>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mPr>
                                      <m:mr>
                                        <m:e>
                                          <m:r>
                                            <a:rPr lang="en-US" sz="800" i="1">
                                              <a:effectLst/>
                                              <a:latin typeface="Cambria Math" panose="02040503050406030204" pitchFamily="18" charset="0"/>
                                              <a:ea typeface="Cambria Math" panose="02040503050406030204" pitchFamily="18" charset="0"/>
                                              <a:cs typeface="Cambria Math" panose="02040503050406030204" pitchFamily="18" charset="0"/>
                                            </a:rPr>
                                            <m:t>𝐿</m:t>
                                          </m:r>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r>
                                                <a:rPr lang="en-US" sz="800" i="1">
                                                  <a:effectLst/>
                                                  <a:latin typeface="Cambria Math" panose="02040503050406030204" pitchFamily="18" charset="0"/>
                                                  <a:ea typeface="Cambria Math" panose="02040503050406030204" pitchFamily="18" charset="0"/>
                                                  <a:cs typeface="Cambria Math" panose="02040503050406030204" pitchFamily="18" charset="0"/>
                                                </a:rPr>
                                                <m:t>,1</m:t>
                                              </m:r>
                                            </m:e>
                                          </m:d>
                                          <m:r>
                                            <a:rPr lang="en-US" sz="800" i="1">
                                              <a:effectLst/>
                                              <a:latin typeface="Cambria Math" panose="02040503050406030204" pitchFamily="18" charset="0"/>
                                              <a:ea typeface="Cambria Math" panose="02040503050406030204" pitchFamily="18" charset="0"/>
                                              <a:cs typeface="Cambria Math" panose="02040503050406030204" pitchFamily="18" charset="0"/>
                                            </a:rPr>
                                            <m:t> ,         </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𝐿</m:t>
                                          </m:r>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r>
                                                <a:rPr lang="en-US" sz="800" i="1">
                                                  <a:effectLst/>
                                                  <a:latin typeface="Cambria Math" panose="02040503050406030204" pitchFamily="18" charset="0"/>
                                                  <a:ea typeface="Cambria Math" panose="02040503050406030204" pitchFamily="18" charset="0"/>
                                                  <a:cs typeface="Cambria Math" panose="02040503050406030204" pitchFamily="18" charset="0"/>
                                                </a:rPr>
                                                <m:t>,1</m:t>
                                              </m:r>
                                            </m:e>
                                          </m:d>
                                          <m:r>
                                            <a:rPr lang="en-US" sz="800" i="1">
                                              <a:effectLst/>
                                              <a:latin typeface="Cambria Math" panose="02040503050406030204" pitchFamily="18" charset="0"/>
                                              <a:ea typeface="Cambria Math" panose="02040503050406030204" pitchFamily="18" charset="0"/>
                                              <a:cs typeface="Cambria Math" panose="02040503050406030204" pitchFamily="18" charset="0"/>
                                            </a:rPr>
                                            <m:t>&gt;</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𝐿</m:t>
                                          </m:r>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r>
                                                <a:rPr lang="en-US" sz="800" i="1">
                                                  <a:effectLst/>
                                                  <a:latin typeface="Cambria Math" panose="02040503050406030204" pitchFamily="18" charset="0"/>
                                                  <a:ea typeface="Cambria Math" panose="02040503050406030204" pitchFamily="18" charset="0"/>
                                                  <a:cs typeface="Cambria Math" panose="02040503050406030204" pitchFamily="18" charset="0"/>
                                                </a:rPr>
                                                <m:t>,−1</m:t>
                                              </m:r>
                                            </m:e>
                                          </m:d>
                                          <m:r>
                                            <a:rPr lang="en-US" sz="800" i="1">
                                              <a:effectLst/>
                                              <a:latin typeface="Cambria Math" panose="02040503050406030204" pitchFamily="18" charset="0"/>
                                              <a:ea typeface="Cambria Math" panose="02040503050406030204" pitchFamily="18" charset="0"/>
                                              <a:cs typeface="Cambria Math" panose="02040503050406030204" pitchFamily="18" charset="0"/>
                                            </a:rPr>
                                            <m:t>𝑎𝑛𝑑</m:t>
                                          </m:r>
                                          <m:r>
                                            <a:rPr lang="en-US" sz="800" i="1">
                                              <a:effectLst/>
                                              <a:latin typeface="Cambria Math" panose="02040503050406030204" pitchFamily="18" charset="0"/>
                                              <a:ea typeface="Cambria Math" panose="02040503050406030204" pitchFamily="18" charset="0"/>
                                              <a:cs typeface="Cambria Math" panose="02040503050406030204" pitchFamily="18" charset="0"/>
                                            </a:rPr>
                                            <m:t> </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𝐿</m:t>
                                          </m:r>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r>
                                                <a:rPr lang="en-US" sz="800" i="1">
                                                  <a:effectLst/>
                                                  <a:latin typeface="Cambria Math" panose="02040503050406030204" pitchFamily="18" charset="0"/>
                                                  <a:ea typeface="Cambria Math" panose="02040503050406030204" pitchFamily="18" charset="0"/>
                                                  <a:cs typeface="Cambria Math" panose="02040503050406030204" pitchFamily="18" charset="0"/>
                                                </a:rPr>
                                                <m:t>,1</m:t>
                                              </m:r>
                                            </m:e>
                                          </m:d>
                                          <m:r>
                                            <a:rPr lang="en-US" sz="800" i="1">
                                              <a:effectLst/>
                                              <a:latin typeface="Cambria Math" panose="02040503050406030204" pitchFamily="18" charset="0"/>
                                              <a:ea typeface="Cambria Math" panose="02040503050406030204" pitchFamily="18" charset="0"/>
                                              <a:cs typeface="Cambria Math" panose="02040503050406030204" pitchFamily="18" charset="0"/>
                                            </a:rPr>
                                            <m:t>&gt;</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𝐿</m:t>
                                          </m:r>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r>
                                            <a:rPr lang="en-US" sz="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𝐿</m:t>
                                          </m:r>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r>
                                                <a:rPr lang="en-US" sz="800" i="1">
                                                  <a:effectLst/>
                                                  <a:latin typeface="Cambria Math" panose="02040503050406030204" pitchFamily="18" charset="0"/>
                                                  <a:ea typeface="Cambria Math" panose="02040503050406030204" pitchFamily="18" charset="0"/>
                                                  <a:cs typeface="Cambria Math" panose="02040503050406030204" pitchFamily="18" charset="0"/>
                                                </a:rPr>
                                                <m:t>,−1</m:t>
                                              </m:r>
                                            </m:e>
                                          </m:d>
                                          <m:r>
                                            <a:rPr lang="en-US" sz="800" i="1">
                                              <a:effectLst/>
                                              <a:latin typeface="Cambria Math" panose="02040503050406030204" pitchFamily="18" charset="0"/>
                                              <a:ea typeface="Cambria Math" panose="02040503050406030204" pitchFamily="18" charset="0"/>
                                              <a:cs typeface="Cambria Math" panose="02040503050406030204" pitchFamily="18" charset="0"/>
                                            </a:rPr>
                                            <m:t> ,    </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𝐿</m:t>
                                          </m:r>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r>
                                                <a:rPr lang="en-US" sz="800" i="1">
                                                  <a:effectLst/>
                                                  <a:latin typeface="Cambria Math" panose="02040503050406030204" pitchFamily="18" charset="0"/>
                                                  <a:ea typeface="Cambria Math" panose="02040503050406030204" pitchFamily="18" charset="0"/>
                                                  <a:cs typeface="Cambria Math" panose="02040503050406030204" pitchFamily="18" charset="0"/>
                                                </a:rPr>
                                                <m:t>,−1</m:t>
                                              </m:r>
                                            </m:e>
                                          </m:d>
                                          <m:r>
                                            <a:rPr lang="en-US" sz="800" i="1">
                                              <a:effectLst/>
                                              <a:latin typeface="Cambria Math" panose="02040503050406030204" pitchFamily="18" charset="0"/>
                                              <a:ea typeface="Cambria Math" panose="02040503050406030204" pitchFamily="18" charset="0"/>
                                              <a:cs typeface="Cambria Math" panose="02040503050406030204" pitchFamily="18" charset="0"/>
                                            </a:rPr>
                                            <m:t>&gt;</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𝐿</m:t>
                                          </m:r>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r>
                                                <a:rPr lang="en-US" sz="800" i="1">
                                                  <a:effectLst/>
                                                  <a:latin typeface="Cambria Math" panose="02040503050406030204" pitchFamily="18" charset="0"/>
                                                  <a:ea typeface="Cambria Math" panose="02040503050406030204" pitchFamily="18" charset="0"/>
                                                  <a:cs typeface="Cambria Math" panose="02040503050406030204" pitchFamily="18" charset="0"/>
                                                </a:rPr>
                                                <m:t>,1</m:t>
                                              </m:r>
                                            </m:e>
                                          </m:d>
                                          <m:r>
                                            <a:rPr lang="en-US" sz="800" i="1">
                                              <a:effectLst/>
                                              <a:latin typeface="Cambria Math" panose="02040503050406030204" pitchFamily="18" charset="0"/>
                                              <a:ea typeface="Cambria Math" panose="02040503050406030204" pitchFamily="18" charset="0"/>
                                              <a:cs typeface="Cambria Math" panose="02040503050406030204" pitchFamily="18" charset="0"/>
                                            </a:rPr>
                                            <m:t> </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𝑎𝑛𝑑</m:t>
                                          </m:r>
                                          <m:r>
                                            <a:rPr lang="en-US" sz="800" i="1">
                                              <a:effectLst/>
                                              <a:latin typeface="Cambria Math" panose="02040503050406030204" pitchFamily="18" charset="0"/>
                                              <a:ea typeface="Cambria Math" panose="02040503050406030204" pitchFamily="18" charset="0"/>
                                              <a:cs typeface="Cambria Math" panose="02040503050406030204" pitchFamily="18" charset="0"/>
                                            </a:rPr>
                                            <m:t> </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𝐿</m:t>
                                          </m:r>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r>
                                                <a:rPr lang="en-US" sz="800" i="1">
                                                  <a:effectLst/>
                                                  <a:latin typeface="Cambria Math" panose="02040503050406030204" pitchFamily="18" charset="0"/>
                                                  <a:ea typeface="Cambria Math" panose="02040503050406030204" pitchFamily="18" charset="0"/>
                                                  <a:cs typeface="Cambria Math" panose="02040503050406030204" pitchFamily="18" charset="0"/>
                                                </a:rPr>
                                                <m:t>,−1</m:t>
                                              </m:r>
                                            </m:e>
                                          </m:d>
                                          <m:r>
                                            <a:rPr lang="en-US" sz="800" i="1">
                                              <a:effectLst/>
                                              <a:latin typeface="Cambria Math" panose="02040503050406030204" pitchFamily="18" charset="0"/>
                                              <a:ea typeface="Cambria Math" panose="02040503050406030204" pitchFamily="18" charset="0"/>
                                              <a:cs typeface="Cambria Math" panose="02040503050406030204" pitchFamily="18" charset="0"/>
                                            </a:rPr>
                                            <m:t>&gt;</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𝐿</m:t>
                                          </m:r>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r>
                                            <a:rPr lang="en-US" sz="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n-US" sz="800" i="1">
                                              <a:effectLst/>
                                              <a:latin typeface="Cambria Math" panose="02040503050406030204" pitchFamily="18" charset="0"/>
                                              <a:ea typeface="Cambria Math" panose="02040503050406030204" pitchFamily="18" charset="0"/>
                                              <a:cs typeface="Cambria Math" panose="02040503050406030204" pitchFamily="18" charset="0"/>
                                            </a:rPr>
                                            <m:t>0 ,  </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𝑜𝑡h𝑒𝑟𝑤𝑖𝑠𝑒</m:t>
                                          </m:r>
                                          <m:r>
                                            <a:rPr lang="en-US" sz="800" i="1">
                                              <a:effectLst/>
                                              <a:latin typeface="Cambria Math" panose="02040503050406030204" pitchFamily="18" charset="0"/>
                                              <a:ea typeface="Calibri" panose="020F0502020204030204" pitchFamily="34" charset="0"/>
                                            </a:rPr>
                                            <m:t> </m:t>
                                          </m:r>
                                        </m:e>
                                      </m:mr>
                                    </m:m>
                                  </m:e>
                                </m:d>
                              </m:oMath>
                            </m:oMathPara>
                          </a14:m>
                          <a:endParaRPr lang="el-GR" sz="800" dirty="0">
                            <a:effectLst/>
                            <a:latin typeface="+mj-lt"/>
                            <a:ea typeface="Calibri" panose="020F0502020204030204" pitchFamily="34" charset="0"/>
                          </a:endParaRPr>
                        </a:p>
                      </a:txBody>
                      <a:tcPr marL="68580" marR="68580" marT="0" marB="0" anchor="ctr"/>
                    </a:tc>
                    <a:extLst>
                      <a:ext uri="{0D108BD9-81ED-4DB2-BD59-A6C34878D82A}">
                        <a16:rowId xmlns:a16="http://schemas.microsoft.com/office/drawing/2014/main" val="10004"/>
                      </a:ext>
                    </a:extLst>
                  </a:tr>
                  <a:tr h="370840">
                    <a:tc>
                      <a:txBody>
                        <a:bodyPr/>
                        <a:lstStyle/>
                        <a:p>
                          <a:pPr algn="ctr"/>
                          <a:r>
                            <a:rPr lang="en-US" dirty="0"/>
                            <a:t>GGEA</a:t>
                          </a:r>
                          <a:endParaRPr lang="el-GR" dirty="0"/>
                        </a:p>
                      </a:txBody>
                      <a:tcPr anchor="ctr"/>
                    </a:tc>
                    <a:tc>
                      <a:txBody>
                        <a:bodyPr/>
                        <a:lstStyle/>
                        <a:p>
                          <a:pPr algn="ctr"/>
                          <a:r>
                            <a:rPr lang="en-US" dirty="0"/>
                            <a:t>2011</a:t>
                          </a:r>
                          <a:endParaRPr lang="el-GR" dirty="0"/>
                        </a:p>
                      </a:txBody>
                      <a:tcPr anchor="ctr"/>
                    </a:tc>
                    <a:tc>
                      <a:txBody>
                        <a:bodyPr/>
                        <a:lstStyle/>
                        <a:p>
                          <a:pPr algn="ctr">
                            <a:lnSpc>
                              <a:spcPct val="150000"/>
                            </a:lnSpc>
                            <a:spcBef>
                              <a:spcPts val="600"/>
                            </a:spcBef>
                            <a:spcAft>
                              <a:spcPts val="600"/>
                            </a:spcAft>
                          </a:pPr>
                          <a14:m>
                            <m:oMathPara xmlns:m="http://schemas.openxmlformats.org/officeDocument/2006/math">
                              <m:oMathParaPr>
                                <m:jc m:val="centerGroup"/>
                              </m:oMathParaPr>
                              <m:oMath xmlns:m="http://schemas.openxmlformats.org/officeDocument/2006/math">
                                <m:r>
                                  <a:rPr lang="en-US" sz="800" i="1">
                                    <a:effectLst/>
                                    <a:latin typeface="Cambria Math" panose="02040503050406030204" pitchFamily="18" charset="0"/>
                                    <a:ea typeface="Cambria Math" panose="02040503050406030204" pitchFamily="18" charset="0"/>
                                    <a:cs typeface="Cambria Math" panose="02040503050406030204" pitchFamily="18" charset="0"/>
                                  </a:rPr>
                                  <m:t>𝑆</m:t>
                                </m:r>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nary>
                                  <m:naryPr>
                                    <m:chr m:val="∑"/>
                                    <m:limLoc m:val="undOvr"/>
                                    <m:supHide m:val="on"/>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naryPr>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𝑡</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𝜖</m:t>
                                    </m:r>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𝑇</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𝑢</m:t>
                                        </m:r>
                                      </m:sub>
                                    </m:sSub>
                                  </m:sub>
                                  <m:sup/>
                                  <m:e>
                                    <m:r>
                                      <a:rPr lang="en-US" sz="800" i="1">
                                        <a:effectLst/>
                                        <a:latin typeface="Cambria Math" panose="02040503050406030204" pitchFamily="18" charset="0"/>
                                        <a:ea typeface="Cambria Math" panose="02040503050406030204" pitchFamily="18" charset="0"/>
                                        <a:cs typeface="Cambria Math" panose="02040503050406030204" pitchFamily="18" charset="0"/>
                                      </a:rPr>
                                      <m:t>𝐶</m:t>
                                    </m:r>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𝑡</m:t>
                                        </m:r>
                                      </m:e>
                                    </m:d>
                                  </m:e>
                                </m:nary>
                                <m:r>
                                  <a:rPr lang="en-US" sz="800" i="1">
                                    <a:effectLst/>
                                    <a:latin typeface="Cambria Math" panose="02040503050406030204" pitchFamily="18" charset="0"/>
                                    <a:ea typeface="Cambria Math" panose="02040503050406030204" pitchFamily="18" charset="0"/>
                                    <a:cs typeface="Cambria Math" panose="02040503050406030204" pitchFamily="18" charset="0"/>
                                  </a:rPr>
                                  <m:t>, </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𝐶</m:t>
                                </m:r>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𝑡</m:t>
                                    </m:r>
                                  </m:e>
                                </m:d>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𝑐𝑜𝑛𝑠</m:t>
                                </m:r>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𝑑𝑒</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𝑂</m:t>
                                    </m:r>
                                  </m:sub>
                                </m:sSub>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𝑓</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𝑑𝑒</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sub>
                                    </m:sSub>
                                  </m:e>
                                </m:d>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oMath>
                            </m:oMathPara>
                          </a14:m>
                          <a:endParaRPr lang="el-GR" sz="800" dirty="0">
                            <a:effectLst/>
                            <a:latin typeface="+mj-lt"/>
                            <a:ea typeface="Calibri" panose="020F0502020204030204" pitchFamily="34" charset="0"/>
                          </a:endParaRPr>
                        </a:p>
                      </a:txBody>
                      <a:tcPr marL="68580" marR="68580" marT="0" marB="0" anchor="ctr"/>
                    </a:tc>
                    <a:extLst>
                      <a:ext uri="{0D108BD9-81ED-4DB2-BD59-A6C34878D82A}">
                        <a16:rowId xmlns:a16="http://schemas.microsoft.com/office/drawing/2014/main" val="10005"/>
                      </a:ext>
                    </a:extLst>
                  </a:tr>
                  <a:tr h="370840">
                    <a:tc>
                      <a:txBody>
                        <a:bodyPr/>
                        <a:lstStyle/>
                        <a:p>
                          <a:pPr algn="ctr"/>
                          <a:r>
                            <a:rPr lang="en-US" dirty="0" err="1"/>
                            <a:t>HotNet</a:t>
                          </a:r>
                          <a:endParaRPr lang="el-GR" dirty="0"/>
                        </a:p>
                      </a:txBody>
                      <a:tcPr anchor="ctr"/>
                    </a:tc>
                    <a:tc>
                      <a:txBody>
                        <a:bodyPr/>
                        <a:lstStyle/>
                        <a:p>
                          <a:pPr algn="ctr"/>
                          <a:r>
                            <a:rPr lang="en-US" dirty="0"/>
                            <a:t>2011</a:t>
                          </a:r>
                          <a:endParaRPr lang="el-GR" dirty="0"/>
                        </a:p>
                      </a:txBody>
                      <a:tcPr anchor="ctr"/>
                    </a:tc>
                    <a:tc>
                      <a:txBody>
                        <a:bodyPr/>
                        <a:lstStyle/>
                        <a:p>
                          <a:pPr algn="ctr">
                            <a:lnSpc>
                              <a:spcPct val="150000"/>
                            </a:lnSpc>
                            <a:spcBef>
                              <a:spcPts val="600"/>
                            </a:spcBef>
                            <a:spcAft>
                              <a:spcPts val="600"/>
                            </a:spcAft>
                          </a:pPr>
                          <a14:m>
                            <m:oMathPara xmlns:m="http://schemas.openxmlformats.org/officeDocument/2006/math">
                              <m:oMathParaPr>
                                <m:jc m:val="centerGroup"/>
                              </m:oMathParaPr>
                              <m:oMath xmlns:m="http://schemas.openxmlformats.org/officeDocument/2006/math">
                                <m:r>
                                  <a:rPr lang="en-US" sz="800" i="1">
                                    <a:effectLst/>
                                    <a:latin typeface="Cambria Math" panose="02040503050406030204" pitchFamily="18" charset="0"/>
                                    <a:ea typeface="Cambria Math" panose="02040503050406030204" pitchFamily="18" charset="0"/>
                                    <a:cs typeface="Cambria Math" panose="02040503050406030204" pitchFamily="18" charset="0"/>
                                  </a:rPr>
                                  <m:t>h</m:t>
                                </m:r>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𝑔</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𝑗</m:t>
                                        </m:r>
                                      </m:sub>
                                    </m:sSub>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𝑔</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𝑘</m:t>
                                        </m:r>
                                      </m:sub>
                                    </m:sSub>
                                  </m:e>
                                </m:d>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𝑤</m:t>
                                </m:r>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𝑔</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𝑗</m:t>
                                        </m:r>
                                      </m:sub>
                                    </m:sSub>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𝑔</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𝑘</m:t>
                                        </m:r>
                                      </m:sub>
                                    </m:sSub>
                                  </m:e>
                                </m:d>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d>
                                  <m:dPr>
                                    <m:begChr m:val="{"/>
                                    <m:endChr m:val="}"/>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d>
                                      <m:dPr>
                                        <m:begChr m:val="|"/>
                                        <m:endChr m:val="|"/>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𝑆</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𝑗</m:t>
                                            </m:r>
                                          </m:sub>
                                        </m:sSub>
                                      </m:e>
                                    </m:d>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d>
                                      <m:dPr>
                                        <m:begChr m:val="|"/>
                                        <m:endChr m:val="|"/>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𝑆</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𝑘</m:t>
                                            </m:r>
                                          </m:sub>
                                        </m:sSub>
                                      </m:e>
                                    </m:d>
                                  </m:e>
                                </m:d>
                              </m:oMath>
                            </m:oMathPara>
                          </a14:m>
                          <a:endParaRPr lang="el-GR" sz="800" dirty="0">
                            <a:effectLst/>
                            <a:latin typeface="+mj-lt"/>
                            <a:ea typeface="Calibri" panose="020F0502020204030204" pitchFamily="34" charset="0"/>
                          </a:endParaRPr>
                        </a:p>
                      </a:txBody>
                      <a:tcPr marL="68580" marR="68580" marT="0" marB="0" anchor="ctr"/>
                    </a:tc>
                    <a:extLst>
                      <a:ext uri="{0D108BD9-81ED-4DB2-BD59-A6C34878D82A}">
                        <a16:rowId xmlns:a16="http://schemas.microsoft.com/office/drawing/2014/main" val="10006"/>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2796467406"/>
                  </p:ext>
                </p:extLst>
              </p:nvPr>
            </p:nvGraphicFramePr>
            <p:xfrm>
              <a:off x="676275" y="2011363"/>
              <a:ext cx="10807200" cy="3546539"/>
            </p:xfrm>
            <a:graphic>
              <a:graphicData uri="http://schemas.openxmlformats.org/drawingml/2006/table">
                <a:tbl>
                  <a:tblPr firstRow="1" bandRow="1">
                    <a:tableStyleId>{5C22544A-7EE6-4342-B048-85BDC9FD1C3A}</a:tableStyleId>
                  </a:tblPr>
                  <a:tblGrid>
                    <a:gridCol w="2559600"/>
                    <a:gridCol w="2559600"/>
                    <a:gridCol w="5688000"/>
                  </a:tblGrid>
                  <a:tr h="370840">
                    <a:tc>
                      <a:txBody>
                        <a:bodyPr/>
                        <a:lstStyle/>
                        <a:p>
                          <a:pPr algn="ctr"/>
                          <a:r>
                            <a:rPr lang="en-US" dirty="0"/>
                            <a:t>Method</a:t>
                          </a:r>
                          <a:endParaRPr lang="el-GR" dirty="0"/>
                        </a:p>
                      </a:txBody>
                      <a:tcPr anchor="ctr"/>
                    </a:tc>
                    <a:tc>
                      <a:txBody>
                        <a:bodyPr/>
                        <a:lstStyle/>
                        <a:p>
                          <a:pPr algn="ctr"/>
                          <a:r>
                            <a:rPr lang="en-US" dirty="0"/>
                            <a:t>Date </a:t>
                          </a:r>
                          <a:endParaRPr lang="el-GR" dirty="0"/>
                        </a:p>
                      </a:txBody>
                      <a:tcPr anchor="ctr"/>
                    </a:tc>
                    <a:tc>
                      <a:txBody>
                        <a:bodyPr/>
                        <a:lstStyle/>
                        <a:p>
                          <a:pPr algn="ctr"/>
                          <a:r>
                            <a:rPr lang="en-US" dirty="0"/>
                            <a:t>Formula</a:t>
                          </a:r>
                          <a:endParaRPr lang="el-GR" dirty="0"/>
                        </a:p>
                      </a:txBody>
                      <a:tcPr anchor="ctr"/>
                    </a:tc>
                  </a:tr>
                  <a:tr h="611315">
                    <a:tc>
                      <a:txBody>
                        <a:bodyPr/>
                        <a:lstStyle/>
                        <a:p>
                          <a:pPr algn="ctr"/>
                          <a:r>
                            <a:rPr lang="en-US" dirty="0"/>
                            <a:t>TAPPA</a:t>
                          </a:r>
                          <a:endParaRPr lang="el-GR" dirty="0"/>
                        </a:p>
                      </a:txBody>
                      <a:tcPr anchor="ctr"/>
                    </a:tc>
                    <a:tc>
                      <a:txBody>
                        <a:bodyPr/>
                        <a:lstStyle/>
                        <a:p>
                          <a:pPr algn="ctr"/>
                          <a:r>
                            <a:rPr lang="en-US" dirty="0"/>
                            <a:t>2007</a:t>
                          </a:r>
                          <a:endParaRPr lang="el-GR" dirty="0"/>
                        </a:p>
                      </a:txBody>
                      <a:tcPr anchor="ctr"/>
                    </a:tc>
                    <a:tc>
                      <a:txBody>
                        <a:bodyPr/>
                        <a:lstStyle/>
                        <a:p>
                          <a:endParaRPr lang="el-GR"/>
                        </a:p>
                      </a:txBody>
                      <a:tcPr marL="68580" marR="68580" marT="0" marB="0" anchor="ctr">
                        <a:blipFill rotWithShape="0">
                          <a:blip r:embed="rId2"/>
                          <a:stretch>
                            <a:fillRect l="-90043" t="-65000" r="-428" b="-437000"/>
                          </a:stretch>
                        </a:blipFill>
                      </a:tcPr>
                    </a:tc>
                  </a:tr>
                  <a:tr h="370840">
                    <a:tc>
                      <a:txBody>
                        <a:bodyPr/>
                        <a:lstStyle/>
                        <a:p>
                          <a:pPr algn="ctr"/>
                          <a:r>
                            <a:rPr lang="en-US" dirty="0"/>
                            <a:t>SPIA</a:t>
                          </a:r>
                          <a:endParaRPr lang="el-GR" dirty="0"/>
                        </a:p>
                      </a:txBody>
                      <a:tcPr anchor="ctr"/>
                    </a:tc>
                    <a:tc>
                      <a:txBody>
                        <a:bodyPr/>
                        <a:lstStyle/>
                        <a:p>
                          <a:pPr algn="ctr"/>
                          <a:r>
                            <a:rPr lang="en-US" dirty="0"/>
                            <a:t>2008</a:t>
                          </a:r>
                          <a:endParaRPr lang="el-GR" dirty="0"/>
                        </a:p>
                      </a:txBody>
                      <a:tcPr anchor="ctr"/>
                    </a:tc>
                    <a:tc>
                      <a:txBody>
                        <a:bodyPr/>
                        <a:lstStyle/>
                        <a:p>
                          <a:endParaRPr lang="el-GR"/>
                        </a:p>
                      </a:txBody>
                      <a:tcPr marL="68580" marR="68580" marT="0" marB="0" anchor="ctr">
                        <a:blipFill rotWithShape="0">
                          <a:blip r:embed="rId2"/>
                          <a:stretch>
                            <a:fillRect l="-90043" t="-270492" r="-428" b="-616393"/>
                          </a:stretch>
                        </a:blipFill>
                      </a:tcPr>
                    </a:tc>
                  </a:tr>
                  <a:tr h="526669">
                    <a:tc>
                      <a:txBody>
                        <a:bodyPr/>
                        <a:lstStyle/>
                        <a:p>
                          <a:pPr algn="ctr"/>
                          <a:r>
                            <a:rPr lang="en-US" dirty="0" err="1"/>
                            <a:t>TopologyGSA</a:t>
                          </a:r>
                          <a:endParaRPr lang="el-GR" dirty="0"/>
                        </a:p>
                      </a:txBody>
                      <a:tcPr anchor="ctr"/>
                    </a:tc>
                    <a:tc>
                      <a:txBody>
                        <a:bodyPr/>
                        <a:lstStyle/>
                        <a:p>
                          <a:pPr algn="ctr"/>
                          <a:r>
                            <a:rPr lang="en-US" dirty="0"/>
                            <a:t>2010</a:t>
                          </a:r>
                          <a:endParaRPr lang="el-GR" dirty="0"/>
                        </a:p>
                      </a:txBody>
                      <a:tcPr anchor="ctr"/>
                    </a:tc>
                    <a:tc>
                      <a:txBody>
                        <a:bodyPr/>
                        <a:lstStyle/>
                        <a:p>
                          <a:endParaRPr lang="el-GR"/>
                        </a:p>
                      </a:txBody>
                      <a:tcPr marL="68580" marR="68580" marT="0" marB="0" anchor="ctr">
                        <a:blipFill rotWithShape="0">
                          <a:blip r:embed="rId2"/>
                          <a:stretch>
                            <a:fillRect l="-90043" t="-259770" r="-428" b="-332184"/>
                          </a:stretch>
                        </a:blipFill>
                      </a:tcPr>
                    </a:tc>
                  </a:tr>
                  <a:tr h="753364">
                    <a:tc>
                      <a:txBody>
                        <a:bodyPr/>
                        <a:lstStyle/>
                        <a:p>
                          <a:pPr algn="ctr"/>
                          <a:r>
                            <a:rPr lang="en-US" dirty="0"/>
                            <a:t>PARADIGM</a:t>
                          </a:r>
                          <a:endParaRPr lang="el-GR" dirty="0"/>
                        </a:p>
                      </a:txBody>
                      <a:tcPr anchor="ctr"/>
                    </a:tc>
                    <a:tc>
                      <a:txBody>
                        <a:bodyPr/>
                        <a:lstStyle/>
                        <a:p>
                          <a:pPr algn="ctr"/>
                          <a:r>
                            <a:rPr lang="en-US" dirty="0"/>
                            <a:t>2010</a:t>
                          </a:r>
                          <a:endParaRPr lang="el-GR" dirty="0"/>
                        </a:p>
                      </a:txBody>
                      <a:tcPr anchor="ctr"/>
                    </a:tc>
                    <a:tc>
                      <a:txBody>
                        <a:bodyPr/>
                        <a:lstStyle/>
                        <a:p>
                          <a:endParaRPr lang="el-GR"/>
                        </a:p>
                      </a:txBody>
                      <a:tcPr marL="68580" marR="68580" marT="0" marB="0" anchor="ctr">
                        <a:blipFill rotWithShape="0">
                          <a:blip r:embed="rId2"/>
                          <a:stretch>
                            <a:fillRect l="-90043" t="-252419" r="-428" b="-133065"/>
                          </a:stretch>
                        </a:blipFill>
                      </a:tcPr>
                    </a:tc>
                  </a:tr>
                  <a:tr h="542671">
                    <a:tc>
                      <a:txBody>
                        <a:bodyPr/>
                        <a:lstStyle/>
                        <a:p>
                          <a:pPr algn="ctr"/>
                          <a:r>
                            <a:rPr lang="en-US" dirty="0"/>
                            <a:t>GGEA</a:t>
                          </a:r>
                          <a:endParaRPr lang="el-GR" dirty="0"/>
                        </a:p>
                      </a:txBody>
                      <a:tcPr anchor="ctr"/>
                    </a:tc>
                    <a:tc>
                      <a:txBody>
                        <a:bodyPr/>
                        <a:lstStyle/>
                        <a:p>
                          <a:pPr algn="ctr"/>
                          <a:r>
                            <a:rPr lang="en-US" dirty="0"/>
                            <a:t>2011</a:t>
                          </a:r>
                          <a:endParaRPr lang="el-GR" dirty="0"/>
                        </a:p>
                      </a:txBody>
                      <a:tcPr anchor="ctr"/>
                    </a:tc>
                    <a:tc>
                      <a:txBody>
                        <a:bodyPr/>
                        <a:lstStyle/>
                        <a:p>
                          <a:endParaRPr lang="el-GR"/>
                        </a:p>
                      </a:txBody>
                      <a:tcPr marL="68580" marR="68580" marT="0" marB="0" anchor="ctr">
                        <a:blipFill rotWithShape="0">
                          <a:blip r:embed="rId2"/>
                          <a:stretch>
                            <a:fillRect l="-90043" t="-491011" r="-428" b="-85393"/>
                          </a:stretch>
                        </a:blipFill>
                      </a:tcPr>
                    </a:tc>
                  </a:tr>
                  <a:tr h="370840">
                    <a:tc>
                      <a:txBody>
                        <a:bodyPr/>
                        <a:lstStyle/>
                        <a:p>
                          <a:pPr algn="ctr"/>
                          <a:r>
                            <a:rPr lang="en-US" dirty="0" err="1"/>
                            <a:t>HotNet</a:t>
                          </a:r>
                          <a:endParaRPr lang="el-GR" dirty="0"/>
                        </a:p>
                      </a:txBody>
                      <a:tcPr anchor="ctr"/>
                    </a:tc>
                    <a:tc>
                      <a:txBody>
                        <a:bodyPr/>
                        <a:lstStyle/>
                        <a:p>
                          <a:pPr algn="ctr"/>
                          <a:r>
                            <a:rPr lang="en-US" dirty="0"/>
                            <a:t>2011</a:t>
                          </a:r>
                          <a:endParaRPr lang="el-GR" dirty="0"/>
                        </a:p>
                      </a:txBody>
                      <a:tcPr anchor="ctr"/>
                    </a:tc>
                    <a:tc>
                      <a:txBody>
                        <a:bodyPr/>
                        <a:lstStyle/>
                        <a:p>
                          <a:endParaRPr lang="el-GR"/>
                        </a:p>
                      </a:txBody>
                      <a:tcPr marL="68580" marR="68580" marT="0" marB="0" anchor="ctr">
                        <a:blipFill rotWithShape="0">
                          <a:blip r:embed="rId2"/>
                          <a:stretch>
                            <a:fillRect l="-90043" t="-862295" r="-428" b="-24590"/>
                          </a:stretch>
                        </a:blipFill>
                      </a:tcPr>
                    </a:tc>
                  </a:tr>
                </a:tbl>
              </a:graphicData>
            </a:graphic>
          </p:graphicFrame>
        </mc:Fallback>
      </mc:AlternateContent>
    </p:spTree>
    <p:extLst>
      <p:ext uri="{BB962C8B-B14F-4D97-AF65-F5344CB8AC3E}">
        <p14:creationId xmlns:p14="http://schemas.microsoft.com/office/powerpoint/2010/main" val="501423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Scoring Formulas II</a:t>
            </a:r>
            <a:endParaRPr lang="el-GR"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2983973615"/>
                  </p:ext>
                </p:extLst>
              </p:nvPr>
            </p:nvGraphicFramePr>
            <p:xfrm>
              <a:off x="676275" y="2011363"/>
              <a:ext cx="10807200" cy="3508629"/>
            </p:xfrm>
            <a:graphic>
              <a:graphicData uri="http://schemas.openxmlformats.org/drawingml/2006/table">
                <a:tbl>
                  <a:tblPr firstRow="1" bandRow="1">
                    <a:tableStyleId>{5C22544A-7EE6-4342-B048-85BDC9FD1C3A}</a:tableStyleId>
                  </a:tblPr>
                  <a:tblGrid>
                    <a:gridCol w="2559600">
                      <a:extLst>
                        <a:ext uri="{9D8B030D-6E8A-4147-A177-3AD203B41FA5}">
                          <a16:colId xmlns:a16="http://schemas.microsoft.com/office/drawing/2014/main" val="20000"/>
                        </a:ext>
                      </a:extLst>
                    </a:gridCol>
                    <a:gridCol w="2559600">
                      <a:extLst>
                        <a:ext uri="{9D8B030D-6E8A-4147-A177-3AD203B41FA5}">
                          <a16:colId xmlns:a16="http://schemas.microsoft.com/office/drawing/2014/main" val="20001"/>
                        </a:ext>
                      </a:extLst>
                    </a:gridCol>
                    <a:gridCol w="5688000">
                      <a:extLst>
                        <a:ext uri="{9D8B030D-6E8A-4147-A177-3AD203B41FA5}">
                          <a16:colId xmlns:a16="http://schemas.microsoft.com/office/drawing/2014/main" val="20002"/>
                        </a:ext>
                      </a:extLst>
                    </a:gridCol>
                  </a:tblGrid>
                  <a:tr h="370840">
                    <a:tc>
                      <a:txBody>
                        <a:bodyPr/>
                        <a:lstStyle/>
                        <a:p>
                          <a:pPr algn="ctr"/>
                          <a:r>
                            <a:rPr lang="en-US" dirty="0"/>
                            <a:t>Method</a:t>
                          </a:r>
                          <a:endParaRPr lang="el-GR" dirty="0"/>
                        </a:p>
                      </a:txBody>
                      <a:tcPr anchor="ctr"/>
                    </a:tc>
                    <a:tc>
                      <a:txBody>
                        <a:bodyPr/>
                        <a:lstStyle/>
                        <a:p>
                          <a:pPr algn="ctr"/>
                          <a:r>
                            <a:rPr lang="en-US" dirty="0"/>
                            <a:t>Date</a:t>
                          </a:r>
                          <a:endParaRPr lang="el-GR" dirty="0"/>
                        </a:p>
                      </a:txBody>
                      <a:tcPr anchor="ctr"/>
                    </a:tc>
                    <a:tc>
                      <a:txBody>
                        <a:bodyPr/>
                        <a:lstStyle/>
                        <a:p>
                          <a:pPr algn="ctr"/>
                          <a:r>
                            <a:rPr lang="en-US" dirty="0"/>
                            <a:t>Formula</a:t>
                          </a:r>
                          <a:endParaRPr lang="el-GR" dirty="0"/>
                        </a:p>
                      </a:txBody>
                      <a:tcPr anchor="ctr"/>
                    </a:tc>
                    <a:extLst>
                      <a:ext uri="{0D108BD9-81ED-4DB2-BD59-A6C34878D82A}">
                        <a16:rowId xmlns:a16="http://schemas.microsoft.com/office/drawing/2014/main" val="10000"/>
                      </a:ext>
                    </a:extLst>
                  </a:tr>
                  <a:tr h="370840">
                    <a:tc>
                      <a:txBody>
                        <a:bodyPr/>
                        <a:lstStyle/>
                        <a:p>
                          <a:pPr algn="ctr"/>
                          <a:r>
                            <a:rPr lang="en-US" dirty="0"/>
                            <a:t>PRS</a:t>
                          </a:r>
                          <a:endParaRPr lang="el-GR" dirty="0"/>
                        </a:p>
                      </a:txBody>
                      <a:tcPr anchor="ctr"/>
                    </a:tc>
                    <a:tc>
                      <a:txBody>
                        <a:bodyPr/>
                        <a:lstStyle/>
                        <a:p>
                          <a:pPr algn="ctr"/>
                          <a:r>
                            <a:rPr lang="en-US" dirty="0"/>
                            <a:t>2012</a:t>
                          </a:r>
                          <a:endParaRPr lang="el-GR" dirty="0"/>
                        </a:p>
                      </a:txBody>
                      <a:tcPr anchor="ctr"/>
                    </a:tc>
                    <a:tc>
                      <a:txBody>
                        <a:bodyPr/>
                        <a:lstStyle/>
                        <a:p>
                          <a:pPr algn="ctr">
                            <a:lnSpc>
                              <a:spcPct val="150000"/>
                            </a:lnSpc>
                            <a:spcBef>
                              <a:spcPts val="600"/>
                            </a:spcBef>
                            <a:spcAft>
                              <a:spcPts val="600"/>
                            </a:spcAft>
                          </a:pPr>
                          <a14:m>
                            <m:oMathPara xmlns:m="http://schemas.openxmlformats.org/officeDocument/2006/math">
                              <m:oMathParaPr>
                                <m:jc m:val="centerGroup"/>
                              </m:oMathParaPr>
                              <m:oMath xmlns:m="http://schemas.openxmlformats.org/officeDocument/2006/math">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𝑃𝑅𝑆</m:t>
                                </m:r>
                                <m:d>
                                  <m:d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dPr>
                                  <m:e>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𝑝</m:t>
                                        </m:r>
                                      </m:e>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𝑖</m:t>
                                        </m:r>
                                      </m:sub>
                                    </m:sSub>
                                  </m:e>
                                </m:d>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nary>
                                  <m:naryPr>
                                    <m:chr m:val="∑"/>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naryPr>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𝑗</m:t>
                                    </m:r>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=1</m:t>
                                    </m:r>
                                  </m:sub>
                                  <m:sup>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𝑛</m:t>
                                        </m:r>
                                      </m:e>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𝑖</m:t>
                                        </m:r>
                                      </m:sub>
                                    </m:sSub>
                                  </m:sup>
                                  <m:e>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𝑁𝑆</m:t>
                                        </m:r>
                                      </m:e>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𝑗</m:t>
                                        </m:r>
                                      </m:sub>
                                    </m:sSub>
                                  </m:e>
                                </m:nary>
                                <m:r>
                                  <a:rPr lang="en-US" sz="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𝑁𝑆</m:t>
                                </m:r>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d>
                                  <m:dPr>
                                    <m:begChr m:val="{"/>
                                    <m:endChr m:val=""/>
                                    <m:ctrlPr>
                                      <a:rPr lang="el-GR" sz="800" i="1">
                                        <a:effectLst/>
                                        <a:latin typeface="Cambria Math" panose="02040503050406030204" pitchFamily="18" charset="0"/>
                                        <a:ea typeface="Calibri" panose="020F0502020204030204" pitchFamily="34" charset="0"/>
                                      </a:rPr>
                                    </m:ctrlPr>
                                  </m:dPr>
                                  <m:e>
                                    <m:m>
                                      <m:mPr>
                                        <m:mcs>
                                          <m:mc>
                                            <m:mcPr>
                                              <m:count m:val="1"/>
                                              <m:mcJc m:val="center"/>
                                            </m:mcPr>
                                          </m:mc>
                                        </m:mcs>
                                        <m:ctrlPr>
                                          <a:rPr lang="el-GR" sz="800" i="1">
                                            <a:effectLst/>
                                            <a:latin typeface="Cambria Math" panose="02040503050406030204" pitchFamily="18" charset="0"/>
                                            <a:ea typeface="Calibri" panose="020F0502020204030204" pitchFamily="34" charset="0"/>
                                          </a:rPr>
                                        </m:ctrlPr>
                                      </m:mPr>
                                      <m:m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𝑁𝑉</m:t>
                                          </m:r>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𝑁𝑊</m:t>
                                          </m:r>
                                          <m:r>
                                            <a:rPr lang="en-US" sz="800" i="1">
                                              <a:effectLst/>
                                              <a:latin typeface="Cambria Math" panose="02040503050406030204" pitchFamily="18" charset="0"/>
                                              <a:ea typeface="Cambria Math" panose="02040503050406030204" pitchFamily="18" charset="0"/>
                                              <a:cs typeface="Cambria Math" panose="02040503050406030204" pitchFamily="18" charset="0"/>
                                            </a:rPr>
                                            <m:t>    </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𝑖𝑓</m:t>
                                          </m:r>
                                          <m:r>
                                            <a:rPr lang="en-US" sz="800" i="1">
                                              <a:effectLst/>
                                              <a:latin typeface="Cambria Math" panose="02040503050406030204" pitchFamily="18" charset="0"/>
                                              <a:ea typeface="Cambria Math" panose="02040503050406030204" pitchFamily="18" charset="0"/>
                                              <a:cs typeface="Cambria Math" panose="02040503050406030204" pitchFamily="18" charset="0"/>
                                            </a:rPr>
                                            <m:t> </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𝑁𝑉</m:t>
                                          </m:r>
                                          <m:r>
                                            <a:rPr lang="en-US" sz="800" i="1">
                                              <a:effectLst/>
                                              <a:latin typeface="Cambria Math" panose="02040503050406030204" pitchFamily="18" charset="0"/>
                                              <a:ea typeface="Cambria Math" panose="02040503050406030204" pitchFamily="18" charset="0"/>
                                              <a:cs typeface="Cambria Math" panose="02040503050406030204" pitchFamily="18" charset="0"/>
                                            </a:rPr>
                                            <m:t>&gt;1</m:t>
                                          </m:r>
                                        </m:e>
                                      </m:mr>
                                      <m:mr>
                                        <m:e>
                                          <m:r>
                                            <a:rPr lang="en-US" sz="800" i="1">
                                              <a:effectLst/>
                                              <a:latin typeface="Cambria Math" panose="02040503050406030204" pitchFamily="18" charset="0"/>
                                              <a:ea typeface="Cambria Math" panose="02040503050406030204" pitchFamily="18" charset="0"/>
                                              <a:cs typeface="Cambria Math" panose="02040503050406030204" pitchFamily="18" charset="0"/>
                                            </a:rPr>
                                            <m:t>0                    </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𝑖𝑓</m:t>
                                          </m:r>
                                          <m:r>
                                            <a:rPr lang="en-US" sz="800" i="1">
                                              <a:effectLst/>
                                              <a:latin typeface="Cambria Math" panose="02040503050406030204" pitchFamily="18" charset="0"/>
                                              <a:ea typeface="Cambria Math" panose="02040503050406030204" pitchFamily="18" charset="0"/>
                                              <a:cs typeface="Cambria Math" panose="02040503050406030204" pitchFamily="18" charset="0"/>
                                            </a:rPr>
                                            <m:t> </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𝑁𝑉</m:t>
                                          </m:r>
                                          <m:r>
                                            <a:rPr lang="en-US" sz="800" i="1">
                                              <a:effectLst/>
                                              <a:latin typeface="Cambria Math" panose="02040503050406030204" pitchFamily="18" charset="0"/>
                                              <a:ea typeface="Cambria Math" panose="02040503050406030204" pitchFamily="18" charset="0"/>
                                              <a:cs typeface="Cambria Math" panose="02040503050406030204" pitchFamily="18" charset="0"/>
                                            </a:rPr>
                                            <m:t>≤1</m:t>
                                          </m:r>
                                        </m:e>
                                      </m:mr>
                                    </m:m>
                                  </m:e>
                                </m:d>
                                <m:m>
                                  <m:mPr>
                                    <m:mcs>
                                      <m:mc>
                                        <m:mcPr>
                                          <m:count m:val="1"/>
                                          <m:mcJc m:val="center"/>
                                        </m:mcPr>
                                      </m:mc>
                                    </m:mcs>
                                    <m:ctrlPr>
                                      <a:rPr lang="el-GR" sz="800" i="1">
                                        <a:effectLst/>
                                        <a:latin typeface="Cambria Math" panose="02040503050406030204" pitchFamily="18" charset="0"/>
                                        <a:ea typeface="Calibri" panose="020F0502020204030204" pitchFamily="34" charset="0"/>
                                      </a:rPr>
                                    </m:ctrlPr>
                                  </m:mPr>
                                  <m:mr>
                                    <m:e>
                                      <m:r>
                                        <a:rPr lang="en-US" sz="800" i="1">
                                          <a:effectLst/>
                                          <a:latin typeface="Cambria Math" panose="02040503050406030204" pitchFamily="18" charset="0"/>
                                          <a:ea typeface="Calibri" panose="020F0502020204030204" pitchFamily="34" charset="0"/>
                                        </a:rPr>
                                        <m:t> </m:t>
                                      </m:r>
                                    </m:e>
                                  </m:mr>
                                  <m:mr>
                                    <m:e>
                                      <m:r>
                                        <a:rPr lang="en-US" sz="800" i="1">
                                          <a:effectLst/>
                                          <a:latin typeface="Cambria Math" panose="02040503050406030204" pitchFamily="18" charset="0"/>
                                          <a:ea typeface="Cambria Math" panose="02040503050406030204" pitchFamily="18" charset="0"/>
                                          <a:cs typeface="Cambria Math" panose="02040503050406030204" pitchFamily="18" charset="0"/>
                                        </a:rPr>
                                        <m:t>   </m:t>
                                      </m:r>
                                    </m:e>
                                  </m:mr>
                                </m:m>
                              </m:oMath>
                            </m:oMathPara>
                          </a14:m>
                          <a:endParaRPr lang="el-GR" sz="800" dirty="0">
                            <a:effectLst/>
                            <a:latin typeface="+mj-lt"/>
                            <a:ea typeface="Calibri" panose="020F0502020204030204" pitchFamily="34" charset="0"/>
                          </a:endParaRPr>
                        </a:p>
                      </a:txBody>
                      <a:tcPr marL="68580" marR="68580" marT="0" marB="0" anchor="ctr"/>
                    </a:tc>
                    <a:extLst>
                      <a:ext uri="{0D108BD9-81ED-4DB2-BD59-A6C34878D82A}">
                        <a16:rowId xmlns:a16="http://schemas.microsoft.com/office/drawing/2014/main" val="10001"/>
                      </a:ext>
                    </a:extLst>
                  </a:tr>
                  <a:tr h="370840">
                    <a:tc>
                      <a:txBody>
                        <a:bodyPr/>
                        <a:lstStyle/>
                        <a:p>
                          <a:pPr algn="ctr"/>
                          <a:r>
                            <a:rPr lang="en-US" dirty="0"/>
                            <a:t>DEGraph</a:t>
                          </a:r>
                          <a:endParaRPr lang="el-GR" dirty="0"/>
                        </a:p>
                      </a:txBody>
                      <a:tcPr anchor="ctr"/>
                    </a:tc>
                    <a:tc>
                      <a:txBody>
                        <a:bodyPr/>
                        <a:lstStyle/>
                        <a:p>
                          <a:pPr algn="ctr"/>
                          <a:r>
                            <a:rPr lang="en-US" dirty="0"/>
                            <a:t>2012</a:t>
                          </a:r>
                          <a:endParaRPr lang="el-GR" dirty="0"/>
                        </a:p>
                      </a:txBody>
                      <a:tcPr anchor="ctr"/>
                    </a:tc>
                    <a:tc>
                      <a:txBody>
                        <a:bodyPr/>
                        <a:lstStyle/>
                        <a:p>
                          <a:pPr algn="ctr">
                            <a:lnSpc>
                              <a:spcPct val="150000"/>
                            </a:lnSpc>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𝐸</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𝒢</m:t>
                                    </m:r>
                                  </m:sub>
                                </m:sSub>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𝛿</m:t>
                                    </m:r>
                                  </m:e>
                                </m:d>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nary>
                                  <m:naryPr>
                                    <m:chr m:val="∑"/>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naryPr>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sSubSup>
                                      <m:sSubSup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Sup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𝑑</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sub>
                                      <m:sup>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sup>
                                    </m:sSubSup>
                                    <m:r>
                                      <a:rPr lang="en-US" sz="800" i="1">
                                        <a:effectLst/>
                                        <a:latin typeface="Cambria Math" panose="02040503050406030204" pitchFamily="18" charset="0"/>
                                        <a:ea typeface="Cambria Math" panose="02040503050406030204" pitchFamily="18" charset="0"/>
                                        <a:cs typeface="Cambria Math" panose="02040503050406030204" pitchFamily="18" charset="0"/>
                                      </a:rPr>
                                      <m:t>≠0</m:t>
                                    </m:r>
                                  </m:sub>
                                  <m:sup>
                                    <m:r>
                                      <a:rPr lang="en-US" sz="800" i="1">
                                        <a:effectLst/>
                                        <a:latin typeface="Cambria Math" panose="02040503050406030204" pitchFamily="18" charset="0"/>
                                        <a:ea typeface="Cambria Math" panose="02040503050406030204" pitchFamily="18" charset="0"/>
                                        <a:cs typeface="Cambria Math" panose="02040503050406030204" pitchFamily="18" charset="0"/>
                                      </a:rPr>
                                      <m:t>𝑝</m:t>
                                    </m:r>
                                  </m:sup>
                                  <m:e>
                                    <m:sSup>
                                      <m:sSup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pPr>
                                      <m:e>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𝛿</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sub>
                                            </m:sSub>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f>
                                              <m:f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fPr>
                                              <m:num>
                                                <m:r>
                                                  <a:rPr lang="en-US" sz="800" i="1">
                                                    <a:effectLst/>
                                                    <a:latin typeface="Cambria Math" panose="02040503050406030204" pitchFamily="18" charset="0"/>
                                                    <a:ea typeface="Cambria Math" panose="02040503050406030204" pitchFamily="18" charset="0"/>
                                                    <a:cs typeface="Cambria Math" panose="02040503050406030204" pitchFamily="18" charset="0"/>
                                                  </a:rPr>
                                                  <m:t>1</m:t>
                                                </m:r>
                                              </m:num>
                                              <m:den>
                                                <m:sSubSup>
                                                  <m:sSubSup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Sup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𝑑</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sub>
                                                  <m:sup>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sup>
                                                </m:sSubSup>
                                              </m:den>
                                            </m:f>
                                            <m:nary>
                                              <m:naryPr>
                                                <m:chr m:val="∑"/>
                                                <m:limLoc m:val="undOvr"/>
                                                <m:supHide m:val="on"/>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naryPr>
                                              <m:sub>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𝑗</m:t>
                                                    </m:r>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e>
                                                </m:d>
                                                <m:r>
                                                  <a:rPr lang="en-US" sz="800" i="1">
                                                    <a:effectLst/>
                                                    <a:latin typeface="Cambria Math" panose="02040503050406030204" pitchFamily="18" charset="0"/>
                                                    <a:ea typeface="Cambria Math" panose="02040503050406030204" pitchFamily="18" charset="0"/>
                                                    <a:cs typeface="Cambria Math" panose="02040503050406030204" pitchFamily="18" charset="0"/>
                                                  </a:rPr>
                                                  <m:t>𝜖</m:t>
                                                </m:r>
                                                <m:r>
                                                  <a:rPr lang="en-US" sz="800" i="1">
                                                    <a:effectLst/>
                                                    <a:latin typeface="Cambria Math" panose="02040503050406030204" pitchFamily="18" charset="0"/>
                                                    <a:ea typeface="Cambria Math" panose="02040503050406030204" pitchFamily="18" charset="0"/>
                                                    <a:cs typeface="Cambria Math" panose="02040503050406030204" pitchFamily="18" charset="0"/>
                                                  </a:rPr>
                                                  <m:t>ℰ</m:t>
                                                </m:r>
                                              </m:sub>
                                              <m:sup/>
                                              <m:e>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𝑎</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𝑗𝑖</m:t>
                                                    </m:r>
                                                  </m:sub>
                                                </m:sSub>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𝛿</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𝑗</m:t>
                                                    </m:r>
                                                  </m:sub>
                                                </m:sSub>
                                              </m:e>
                                            </m:nary>
                                          </m:e>
                                        </m:d>
                                      </m:e>
                                      <m:sup>
                                        <m:r>
                                          <a:rPr lang="en-US" sz="800" i="1">
                                            <a:effectLst/>
                                            <a:latin typeface="Cambria Math" panose="02040503050406030204" pitchFamily="18" charset="0"/>
                                            <a:ea typeface="Cambria Math" panose="02040503050406030204" pitchFamily="18" charset="0"/>
                                            <a:cs typeface="Cambria Math" panose="02040503050406030204" pitchFamily="18" charset="0"/>
                                          </a:rPr>
                                          <m:t>2</m:t>
                                        </m:r>
                                      </m:sup>
                                    </m:sSup>
                                  </m:e>
                                </m:nary>
                              </m:oMath>
                            </m:oMathPara>
                          </a14:m>
                          <a:endParaRPr lang="el-GR" sz="800" dirty="0">
                            <a:effectLst/>
                            <a:latin typeface="+mj-lt"/>
                            <a:ea typeface="Calibri" panose="020F0502020204030204" pitchFamily="34" charset="0"/>
                          </a:endParaRPr>
                        </a:p>
                      </a:txBody>
                      <a:tcPr marL="68580" marR="68580" marT="0" marB="0" anchor="ctr"/>
                    </a:tc>
                    <a:extLst>
                      <a:ext uri="{0D108BD9-81ED-4DB2-BD59-A6C34878D82A}">
                        <a16:rowId xmlns:a16="http://schemas.microsoft.com/office/drawing/2014/main" val="10002"/>
                      </a:ext>
                    </a:extLst>
                  </a:tr>
                  <a:tr h="370840">
                    <a:tc>
                      <a:txBody>
                        <a:bodyPr/>
                        <a:lstStyle/>
                        <a:p>
                          <a:pPr algn="ctr"/>
                          <a:r>
                            <a:rPr lang="en-US" dirty="0"/>
                            <a:t>TEAK</a:t>
                          </a:r>
                          <a:endParaRPr lang="el-GR" dirty="0"/>
                        </a:p>
                      </a:txBody>
                      <a:tcPr anchor="ctr"/>
                    </a:tc>
                    <a:tc>
                      <a:txBody>
                        <a:bodyPr/>
                        <a:lstStyle/>
                        <a:p>
                          <a:pPr algn="ctr"/>
                          <a:r>
                            <a:rPr lang="en-US" dirty="0"/>
                            <a:t>2012</a:t>
                          </a:r>
                          <a:endParaRPr lang="el-GR" dirty="0"/>
                        </a:p>
                      </a:txBody>
                      <a:tcPr anchor="ctr"/>
                    </a:tc>
                    <a:tc>
                      <a:txBody>
                        <a:bodyPr/>
                        <a:lstStyle/>
                        <a:p>
                          <a:pPr algn="ctr">
                            <a:lnSpc>
                              <a:spcPct val="150000"/>
                            </a:lnSpc>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𝑆𝑐𝑜𝑟𝑒</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𝐵𝐼𝐶</m:t>
                                    </m:r>
                                  </m:sub>
                                </m:sSub>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func>
                                  <m:func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funcPr>
                                  <m:fName>
                                    <m:r>
                                      <m:rPr>
                                        <m:sty m:val="p"/>
                                      </m:rPr>
                                      <a:rPr lang="en-US" sz="800">
                                        <a:effectLst/>
                                        <a:latin typeface="Cambria Math" panose="02040503050406030204" pitchFamily="18" charset="0"/>
                                        <a:ea typeface="Cambria Math" panose="02040503050406030204" pitchFamily="18" charset="0"/>
                                        <a:cs typeface="Cambria Math" panose="02040503050406030204" pitchFamily="18" charset="0"/>
                                      </a:rPr>
                                      <m:t>log</m:t>
                                    </m:r>
                                  </m:fName>
                                  <m:e>
                                    <m:r>
                                      <a:rPr lang="en-US" sz="800" i="1">
                                        <a:effectLst/>
                                        <a:latin typeface="Cambria Math" panose="02040503050406030204" pitchFamily="18" charset="0"/>
                                        <a:ea typeface="Cambria Math" panose="02040503050406030204" pitchFamily="18" charset="0"/>
                                        <a:cs typeface="Cambria Math" panose="02040503050406030204" pitchFamily="18" charset="0"/>
                                      </a:rPr>
                                      <m:t>𝑃</m:t>
                                    </m:r>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𝐷</m:t>
                                        </m:r>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acc>
                                          <m:accPr>
                                            <m:chr m:val="̂"/>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acc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𝜃</m:t>
                                            </m:r>
                                          </m:e>
                                        </m:acc>
                                      </m:e>
                                    </m:d>
                                  </m:e>
                                </m:func>
                                <m:r>
                                  <a:rPr lang="en-US" sz="800" i="1">
                                    <a:effectLst/>
                                    <a:latin typeface="Cambria Math" panose="02040503050406030204" pitchFamily="18" charset="0"/>
                                    <a:ea typeface="Calibri" panose="020F0502020204030204" pitchFamily="34" charset="0"/>
                                  </a:rPr>
                                  <m:t> </m:t>
                                </m:r>
                                <m:r>
                                  <a:rPr lang="en-US" sz="800" i="1">
                                    <a:effectLst/>
                                    <a:latin typeface="Cambria Math" panose="02040503050406030204" pitchFamily="18" charset="0"/>
                                    <a:ea typeface="Cambria Math" panose="02040503050406030204" pitchFamily="18" charset="0"/>
                                    <a:cs typeface="Cambria Math" panose="02040503050406030204" pitchFamily="18" charset="0"/>
                                  </a:rPr>
                                  <m:t>−0.5</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𝑑</m:t>
                                </m:r>
                                <m:func>
                                  <m:func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funcPr>
                                  <m:fName>
                                    <m:r>
                                      <m:rPr>
                                        <m:sty m:val="p"/>
                                      </m:rPr>
                                      <a:rPr lang="en-US" sz="800">
                                        <a:effectLst/>
                                        <a:latin typeface="Cambria Math" panose="02040503050406030204" pitchFamily="18" charset="0"/>
                                        <a:ea typeface="Cambria Math" panose="02040503050406030204" pitchFamily="18" charset="0"/>
                                        <a:cs typeface="Cambria Math" panose="02040503050406030204" pitchFamily="18" charset="0"/>
                                      </a:rPr>
                                      <m:t>log</m:t>
                                    </m:r>
                                  </m:fName>
                                  <m:e>
                                    <m:r>
                                      <a:rPr lang="en-US" sz="800" i="1">
                                        <a:effectLst/>
                                        <a:latin typeface="Cambria Math" panose="02040503050406030204" pitchFamily="18" charset="0"/>
                                        <a:ea typeface="Cambria Math" panose="02040503050406030204" pitchFamily="18" charset="0"/>
                                        <a:cs typeface="Cambria Math" panose="02040503050406030204" pitchFamily="18" charset="0"/>
                                      </a:rPr>
                                      <m:t>𝑁</m:t>
                                    </m:r>
                                  </m:e>
                                </m:func>
                              </m:oMath>
                            </m:oMathPara>
                          </a14:m>
                          <a:endParaRPr lang="el-GR" sz="800" dirty="0">
                            <a:effectLst/>
                            <a:latin typeface="+mj-lt"/>
                            <a:ea typeface="Calibri" panose="020F0502020204030204" pitchFamily="34" charset="0"/>
                          </a:endParaRPr>
                        </a:p>
                      </a:txBody>
                      <a:tcPr marL="68580" marR="68580" marT="0" marB="0" anchor="ctr"/>
                    </a:tc>
                    <a:extLst>
                      <a:ext uri="{0D108BD9-81ED-4DB2-BD59-A6C34878D82A}">
                        <a16:rowId xmlns:a16="http://schemas.microsoft.com/office/drawing/2014/main" val="10003"/>
                      </a:ext>
                    </a:extLst>
                  </a:tr>
                  <a:tr h="370840">
                    <a:tc>
                      <a:txBody>
                        <a:bodyPr/>
                        <a:lstStyle/>
                        <a:p>
                          <a:pPr algn="ctr"/>
                          <a:r>
                            <a:rPr lang="en-US" dirty="0" err="1"/>
                            <a:t>PATHiWAYS</a:t>
                          </a:r>
                          <a:endParaRPr lang="el-GR" dirty="0"/>
                        </a:p>
                      </a:txBody>
                      <a:tcPr anchor="ctr"/>
                    </a:tc>
                    <a:tc>
                      <a:txBody>
                        <a:bodyPr/>
                        <a:lstStyle/>
                        <a:p>
                          <a:pPr algn="ctr"/>
                          <a:r>
                            <a:rPr lang="en-US" dirty="0"/>
                            <a:t>2013</a:t>
                          </a:r>
                          <a:endParaRPr lang="el-GR" dirty="0"/>
                        </a:p>
                      </a:txBody>
                      <a:tcPr anchor="ctr"/>
                    </a:tc>
                    <a:tc>
                      <a:txBody>
                        <a:bodyPr/>
                        <a:lstStyle/>
                        <a:p>
                          <a:pPr algn="ctr">
                            <a:lnSpc>
                              <a:spcPct val="150000"/>
                            </a:lnSpc>
                            <a:spcBef>
                              <a:spcPts val="600"/>
                            </a:spcBef>
                            <a:spcAft>
                              <a:spcPts val="600"/>
                            </a:spcAft>
                          </a:pPr>
                          <a:r>
                            <a:rPr lang="en-US" sz="800" dirty="0">
                              <a:effectLst/>
                              <a:latin typeface="+mj-lt"/>
                              <a:ea typeface="Times New Roman" panose="02020603050405020304" pitchFamily="18" charset="0"/>
                            </a:rPr>
                            <a:t>Probabilistic model</a:t>
                          </a:r>
                          <a:endParaRPr lang="el-GR" sz="800" dirty="0">
                            <a:effectLst/>
                            <a:latin typeface="+mj-lt"/>
                            <a:ea typeface="Calibri" panose="020F0502020204030204" pitchFamily="34" charset="0"/>
                          </a:endParaRPr>
                        </a:p>
                      </a:txBody>
                      <a:tcPr marL="68580" marR="68580" marT="0" marB="0" anchor="ctr"/>
                    </a:tc>
                    <a:extLst>
                      <a:ext uri="{0D108BD9-81ED-4DB2-BD59-A6C34878D82A}">
                        <a16:rowId xmlns:a16="http://schemas.microsoft.com/office/drawing/2014/main" val="10004"/>
                      </a:ext>
                    </a:extLst>
                  </a:tr>
                  <a:tr h="370840">
                    <a:tc>
                      <a:txBody>
                        <a:bodyPr/>
                        <a:lstStyle/>
                        <a:p>
                          <a:pPr algn="ctr"/>
                          <a:r>
                            <a:rPr lang="en-US" dirty="0"/>
                            <a:t>DEAP</a:t>
                          </a:r>
                          <a:endParaRPr lang="el-GR" dirty="0"/>
                        </a:p>
                      </a:txBody>
                      <a:tcPr anchor="ctr"/>
                    </a:tc>
                    <a:tc>
                      <a:txBody>
                        <a:bodyPr/>
                        <a:lstStyle/>
                        <a:p>
                          <a:pPr algn="ctr"/>
                          <a:r>
                            <a:rPr lang="en-US" dirty="0"/>
                            <a:t>2013</a:t>
                          </a:r>
                          <a:endParaRPr lang="el-GR" dirty="0"/>
                        </a:p>
                      </a:txBody>
                      <a:tcPr anchor="ctr"/>
                    </a:tc>
                    <a:tc>
                      <a:txBody>
                        <a:bodyPr/>
                        <a:lstStyle/>
                        <a:p>
                          <a:pPr algn="ctr">
                            <a:lnSpc>
                              <a:spcPct val="150000"/>
                            </a:lnSpc>
                            <a:spcBef>
                              <a:spcPts val="600"/>
                            </a:spcBef>
                            <a:spcAft>
                              <a:spcPts val="600"/>
                            </a:spcAft>
                          </a:pPr>
                          <a14:m>
                            <m:oMath xmlns:m="http://schemas.openxmlformats.org/officeDocument/2006/math">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𝑆𝑐𝑜𝑟𝑒</m:t>
                              </m:r>
                              <m:r>
                                <a:rPr lang="en-US" sz="800"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supHide m:val="on"/>
                                  <m:ctrlPr>
                                    <a:rPr lang="el-GR" sz="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𝑧</m:t>
                                  </m:r>
                                  <m:r>
                                    <a:rPr lang="en-US" sz="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𝑟𝑒𝑎𝑐𝑡𝑎𝑛𝑡𝑠</m:t>
                                  </m:r>
                                </m:sub>
                                <m:sup/>
                                <m:e>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𝐸</m:t>
                                  </m:r>
                                  <m:d>
                                    <m:dPr>
                                      <m:ctrlPr>
                                        <a:rPr lang="el-GR" sz="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𝑧</m:t>
                                      </m:r>
                                    </m:e>
                                  </m:d>
                                  <m:r>
                                    <a:rPr lang="en-US" sz="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𝑒𝑑𝑔𝑒</m:t>
                                  </m:r>
                                  <m:r>
                                    <a:rPr lang="en-US" sz="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l-GR" sz="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𝑚𝑎𝑥</m:t>
                                      </m:r>
                                    </m:e>
                                    <m:sub>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𝑟𝑒𝑐𝑢𝑟𝑠𝑖𝑣𝑒</m:t>
                                      </m:r>
                                    </m:sub>
                                  </m:sSub>
                                </m:e>
                              </m:nary>
                            </m:oMath>
                          </a14:m>
                          <a:r>
                            <a:rPr lang="en-US" sz="800" dirty="0">
                              <a:effectLst/>
                              <a:latin typeface="+mj-lt"/>
                              <a:ea typeface="Times New Roman" panose="02020603050405020304" pitchFamily="18" charset="0"/>
                            </a:rPr>
                            <a:t> and </a:t>
                          </a:r>
                          <a14:m>
                            <m:oMath xmlns:m="http://schemas.openxmlformats.org/officeDocument/2006/math">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𝑆𝑐𝑜𝑟𝑒</m:t>
                              </m:r>
                              <m:r>
                                <a:rPr lang="en-US" sz="800"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supHide m:val="on"/>
                                  <m:ctrlPr>
                                    <a:rPr lang="el-GR" sz="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𝑧</m:t>
                                  </m:r>
                                  <m:r>
                                    <a:rPr lang="en-US" sz="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𝑟𝑒𝑎𝑐𝑡𝑎𝑛𝑡𝑠</m:t>
                                  </m:r>
                                </m:sub>
                                <m:sup/>
                                <m:e>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𝐸</m:t>
                                  </m:r>
                                  <m:d>
                                    <m:dPr>
                                      <m:ctrlPr>
                                        <a:rPr lang="el-GR" sz="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𝑧</m:t>
                                      </m:r>
                                    </m:e>
                                  </m:d>
                                  <m:r>
                                    <a:rPr lang="en-US" sz="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𝑒𝑑𝑔𝑒</m:t>
                                  </m:r>
                                  <m:r>
                                    <a:rPr lang="en-US" sz="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l-GR" sz="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𝑚𝑖𝑛</m:t>
                                      </m:r>
                                    </m:e>
                                    <m:sub>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𝑟𝑒𝑐𝑢𝑟𝑠𝑖𝑣𝑒</m:t>
                                      </m:r>
                                    </m:sub>
                                  </m:sSub>
                                </m:e>
                              </m:nary>
                            </m:oMath>
                          </a14:m>
                          <a:endParaRPr lang="el-GR" sz="800" dirty="0">
                            <a:effectLst/>
                            <a:latin typeface="+mj-lt"/>
                            <a:ea typeface="Calibri" panose="020F0502020204030204" pitchFamily="34" charset="0"/>
                          </a:endParaRPr>
                        </a:p>
                      </a:txBody>
                      <a:tcPr marL="68580" marR="68580" marT="0" marB="0" anchor="ctr"/>
                    </a:tc>
                    <a:extLst>
                      <a:ext uri="{0D108BD9-81ED-4DB2-BD59-A6C34878D82A}">
                        <a16:rowId xmlns:a16="http://schemas.microsoft.com/office/drawing/2014/main" val="10005"/>
                      </a:ext>
                    </a:extLst>
                  </a:tr>
                  <a:tr h="370840">
                    <a:tc>
                      <a:txBody>
                        <a:bodyPr/>
                        <a:lstStyle/>
                        <a:p>
                          <a:pPr algn="ctr"/>
                          <a:r>
                            <a:rPr lang="en-US" dirty="0" err="1"/>
                            <a:t>GraphiteWeb</a:t>
                          </a:r>
                          <a:endParaRPr lang="el-GR" dirty="0"/>
                        </a:p>
                      </a:txBody>
                      <a:tcPr anchor="ctr"/>
                    </a:tc>
                    <a:tc>
                      <a:txBody>
                        <a:bodyPr/>
                        <a:lstStyle/>
                        <a:p>
                          <a:pPr algn="ctr"/>
                          <a:r>
                            <a:rPr lang="en-US" dirty="0"/>
                            <a:t>2013</a:t>
                          </a:r>
                          <a:endParaRPr lang="el-GR" dirty="0"/>
                        </a:p>
                      </a:txBody>
                      <a:tcPr anchor="ctr"/>
                    </a:tc>
                    <a:tc>
                      <a:txBody>
                        <a:bodyPr/>
                        <a:lstStyle/>
                        <a:p>
                          <a:pPr algn="ctr">
                            <a:lnSpc>
                              <a:spcPct val="150000"/>
                            </a:lnSpc>
                            <a:spcBef>
                              <a:spcPts val="600"/>
                            </a:spcBef>
                            <a:spcAft>
                              <a:spcPts val="600"/>
                            </a:spcAft>
                          </a:pPr>
                          <a14:m>
                            <m:oMathPara xmlns:m="http://schemas.openxmlformats.org/officeDocument/2006/math">
                              <m:oMathParaPr>
                                <m:jc m:val="centerGroup"/>
                              </m:oMathParaPr>
                              <m:oMath xmlns:m="http://schemas.openxmlformats.org/officeDocument/2006/math">
                                <m:r>
                                  <a:rPr lang="en-US" sz="800" i="1">
                                    <a:effectLst/>
                                    <a:latin typeface="Cambria Math" panose="02040503050406030204" pitchFamily="18" charset="0"/>
                                    <a:ea typeface="Cambria Math" panose="02040503050406030204" pitchFamily="18" charset="0"/>
                                    <a:cs typeface="Cambria Math" panose="02040503050406030204" pitchFamily="18" charset="0"/>
                                  </a:rPr>
                                  <m:t>𝑃</m:t>
                                </m:r>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𝑁</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𝐺</m:t>
                                        </m:r>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𝑑𝑒𝑔</m:t>
                                        </m:r>
                                      </m:sub>
                                    </m:sSub>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𝑛</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𝐺</m:t>
                                        </m:r>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𝑑𝑒𝑔</m:t>
                                        </m:r>
                                      </m:sub>
                                    </m:sSub>
                                  </m:e>
                                </m:d>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nary>
                                  <m:naryPr>
                                    <m:chr m:val="∑"/>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naryPr>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𝑛</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𝐺</m:t>
                                        </m:r>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𝑑𝑒𝑔</m:t>
                                        </m:r>
                                      </m:sub>
                                    </m:sSub>
                                  </m:sub>
                                  <m:sup>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𝑁</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𝑑𝑒𝑔</m:t>
                                        </m:r>
                                      </m:sub>
                                    </m:sSub>
                                  </m:sup>
                                  <m:e>
                                    <m:f>
                                      <m:f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fPr>
                                      <m:num>
                                        <m:d>
                                          <m:dPr>
                                            <m:ctrlPr>
                                              <a:rPr lang="el-GR" sz="800" i="1">
                                                <a:effectLst/>
                                                <a:latin typeface="Cambria Math" panose="02040503050406030204" pitchFamily="18" charset="0"/>
                                                <a:ea typeface="Calibri" panose="020F0502020204030204" pitchFamily="34" charset="0"/>
                                              </a:rPr>
                                            </m:ctrlPr>
                                          </m:dPr>
                                          <m:e>
                                            <m:r>
                                              <a:rPr lang="en-US" sz="800" i="1">
                                                <a:effectLst/>
                                                <a:latin typeface="Cambria Math" panose="02040503050406030204" pitchFamily="18" charset="0"/>
                                                <a:ea typeface="Calibri" panose="020F0502020204030204" pitchFamily="34" charset="0"/>
                                              </a:rPr>
                                              <m:t> </m:t>
                                            </m:r>
                                            <m:m>
                                              <m:mPr>
                                                <m:mcs>
                                                  <m:mc>
                                                    <m:mcPr>
                                                      <m:count m:val="1"/>
                                                      <m:mcJc m:val="center"/>
                                                    </m:mcPr>
                                                  </m:mc>
                                                </m:mcs>
                                                <m:ctrlPr>
                                                  <a:rPr lang="el-GR" sz="800" i="1">
                                                    <a:effectLst/>
                                                    <a:latin typeface="Cambria Math" panose="02040503050406030204" pitchFamily="18" charset="0"/>
                                                    <a:ea typeface="Calibri" panose="020F0502020204030204" pitchFamily="34" charset="0"/>
                                                  </a:rPr>
                                                </m:ctrlPr>
                                              </m:mPr>
                                              <m:mr>
                                                <m:e>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𝑁</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𝐺</m:t>
                                                      </m:r>
                                                    </m:sub>
                                                  </m:sSub>
                                                </m:e>
                                              </m:mr>
                                              <m:mr>
                                                <m:e>
                                                  <m:r>
                                                    <a:rPr lang="en-US" sz="800" i="1">
                                                      <a:effectLst/>
                                                      <a:latin typeface="Cambria Math" panose="02040503050406030204" pitchFamily="18" charset="0"/>
                                                      <a:ea typeface="Calibri" panose="020F0502020204030204" pitchFamily="34" charset="0"/>
                                                    </a:rPr>
                                                    <m:t>𝑖</m:t>
                                                  </m:r>
                                                </m:e>
                                              </m:mr>
                                            </m:m>
                                            <m:r>
                                              <a:rPr lang="en-US" sz="800" i="1">
                                                <a:effectLst/>
                                                <a:latin typeface="Cambria Math" panose="02040503050406030204" pitchFamily="18" charset="0"/>
                                                <a:ea typeface="Calibri" panose="020F0502020204030204" pitchFamily="34" charset="0"/>
                                              </a:rPr>
                                              <m:t> </m:t>
                                            </m:r>
                                          </m:e>
                                        </m:d>
                                        <m:d>
                                          <m:dPr>
                                            <m:ctrlPr>
                                              <a:rPr lang="el-GR" sz="800" i="1">
                                                <a:effectLst/>
                                                <a:latin typeface="Cambria Math" panose="02040503050406030204" pitchFamily="18" charset="0"/>
                                                <a:ea typeface="Calibri" panose="020F0502020204030204" pitchFamily="34" charset="0"/>
                                              </a:rPr>
                                            </m:ctrlPr>
                                          </m:dPr>
                                          <m:e>
                                            <m:m>
                                              <m:mPr>
                                                <m:mcs>
                                                  <m:mc>
                                                    <m:mcPr>
                                                      <m:count m:val="1"/>
                                                      <m:mcJc m:val="center"/>
                                                    </m:mcPr>
                                                  </m:mc>
                                                </m:mcs>
                                                <m:ctrlPr>
                                                  <a:rPr lang="el-GR" sz="800" i="1">
                                                    <a:effectLst/>
                                                    <a:latin typeface="Cambria Math" panose="02040503050406030204" pitchFamily="18" charset="0"/>
                                                    <a:ea typeface="Calibri" panose="020F0502020204030204" pitchFamily="34" charset="0"/>
                                                  </a:rPr>
                                                </m:ctrlPr>
                                              </m:mPr>
                                              <m:m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𝑁</m:t>
                                                  </m:r>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𝑁</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𝐺</m:t>
                                                      </m:r>
                                                    </m:sub>
                                                  </m:sSub>
                                                </m:e>
                                              </m:mr>
                                              <m:mr>
                                                <m:e>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𝑁</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𝑑𝑒𝑔</m:t>
                                                      </m:r>
                                                    </m:sub>
                                                  </m:sSub>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e>
                                              </m:mr>
                                            </m:m>
                                            <m:r>
                                              <a:rPr lang="en-US" sz="800" i="1">
                                                <a:effectLst/>
                                                <a:latin typeface="Cambria Math" panose="02040503050406030204" pitchFamily="18" charset="0"/>
                                                <a:ea typeface="Calibri" panose="020F0502020204030204" pitchFamily="34" charset="0"/>
                                              </a:rPr>
                                              <m:t>  </m:t>
                                            </m:r>
                                          </m:e>
                                        </m:d>
                                      </m:num>
                                      <m:den>
                                        <m:d>
                                          <m:dPr>
                                            <m:ctrlPr>
                                              <a:rPr lang="el-GR" sz="800" i="1">
                                                <a:effectLst/>
                                                <a:latin typeface="Cambria Math" panose="02040503050406030204" pitchFamily="18" charset="0"/>
                                                <a:ea typeface="Calibri" panose="020F0502020204030204" pitchFamily="34" charset="0"/>
                                              </a:rPr>
                                            </m:ctrlPr>
                                          </m:dPr>
                                          <m:e>
                                            <m:m>
                                              <m:mPr>
                                                <m:mcs>
                                                  <m:mc>
                                                    <m:mcPr>
                                                      <m:count m:val="1"/>
                                                      <m:mcJc m:val="center"/>
                                                    </m:mcPr>
                                                  </m:mc>
                                                </m:mcs>
                                                <m:ctrlPr>
                                                  <a:rPr lang="el-GR" sz="800" i="1">
                                                    <a:effectLst/>
                                                    <a:latin typeface="Cambria Math" panose="02040503050406030204" pitchFamily="18" charset="0"/>
                                                    <a:ea typeface="Calibri" panose="020F0502020204030204" pitchFamily="34" charset="0"/>
                                                  </a:rPr>
                                                </m:ctrlPr>
                                              </m:mPr>
                                              <m:m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𝑁</m:t>
                                                  </m:r>
                                                </m:e>
                                              </m:mr>
                                              <m:mr>
                                                <m:e>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𝑁</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𝑑𝑒𝑔</m:t>
                                                      </m:r>
                                                    </m:sub>
                                                  </m:sSub>
                                                </m:e>
                                              </m:mr>
                                            </m:m>
                                            <m:r>
                                              <a:rPr lang="en-US" sz="800" i="1">
                                                <a:effectLst/>
                                                <a:latin typeface="Cambria Math" panose="02040503050406030204" pitchFamily="18" charset="0"/>
                                                <a:ea typeface="Calibri" panose="020F0502020204030204" pitchFamily="34" charset="0"/>
                                              </a:rPr>
                                              <m:t>  </m:t>
                                            </m:r>
                                          </m:e>
                                        </m:d>
                                      </m:den>
                                    </m:f>
                                  </m:e>
                                </m:nary>
                              </m:oMath>
                            </m:oMathPara>
                          </a14:m>
                          <a:endParaRPr lang="el-GR" sz="800" dirty="0">
                            <a:effectLst/>
                            <a:latin typeface="+mj-lt"/>
                            <a:ea typeface="Calibri" panose="020F0502020204030204" pitchFamily="34" charset="0"/>
                          </a:endParaRPr>
                        </a:p>
                      </a:txBody>
                      <a:tcPr marL="68580" marR="68580" marT="0" marB="0" anchor="ctr"/>
                    </a:tc>
                    <a:extLst>
                      <a:ext uri="{0D108BD9-81ED-4DB2-BD59-A6C34878D82A}">
                        <a16:rowId xmlns:a16="http://schemas.microsoft.com/office/drawing/2014/main" val="10006"/>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2983973615"/>
                  </p:ext>
                </p:extLst>
              </p:nvPr>
            </p:nvGraphicFramePr>
            <p:xfrm>
              <a:off x="676275" y="2011363"/>
              <a:ext cx="10807200" cy="3508629"/>
            </p:xfrm>
            <a:graphic>
              <a:graphicData uri="http://schemas.openxmlformats.org/drawingml/2006/table">
                <a:tbl>
                  <a:tblPr firstRow="1" bandRow="1">
                    <a:tableStyleId>{5C22544A-7EE6-4342-B048-85BDC9FD1C3A}</a:tableStyleId>
                  </a:tblPr>
                  <a:tblGrid>
                    <a:gridCol w="2559600"/>
                    <a:gridCol w="2559600"/>
                    <a:gridCol w="5688000"/>
                  </a:tblGrid>
                  <a:tr h="370840">
                    <a:tc>
                      <a:txBody>
                        <a:bodyPr/>
                        <a:lstStyle/>
                        <a:p>
                          <a:pPr algn="ctr"/>
                          <a:r>
                            <a:rPr lang="en-US" dirty="0"/>
                            <a:t>Method</a:t>
                          </a:r>
                          <a:endParaRPr lang="el-GR" dirty="0"/>
                        </a:p>
                      </a:txBody>
                      <a:tcPr anchor="ctr"/>
                    </a:tc>
                    <a:tc>
                      <a:txBody>
                        <a:bodyPr/>
                        <a:lstStyle/>
                        <a:p>
                          <a:pPr algn="ctr"/>
                          <a:r>
                            <a:rPr lang="en-US" dirty="0"/>
                            <a:t>Date</a:t>
                          </a:r>
                          <a:endParaRPr lang="el-GR" dirty="0"/>
                        </a:p>
                      </a:txBody>
                      <a:tcPr anchor="ctr"/>
                    </a:tc>
                    <a:tc>
                      <a:txBody>
                        <a:bodyPr/>
                        <a:lstStyle/>
                        <a:p>
                          <a:pPr algn="ctr"/>
                          <a:r>
                            <a:rPr lang="en-US" dirty="0"/>
                            <a:t>Formula</a:t>
                          </a:r>
                          <a:endParaRPr lang="el-GR" dirty="0"/>
                        </a:p>
                      </a:txBody>
                      <a:tcPr anchor="ctr"/>
                    </a:tc>
                  </a:tr>
                  <a:tr h="596265">
                    <a:tc>
                      <a:txBody>
                        <a:bodyPr/>
                        <a:lstStyle/>
                        <a:p>
                          <a:pPr algn="ctr"/>
                          <a:r>
                            <a:rPr lang="en-US" dirty="0"/>
                            <a:t>PRS</a:t>
                          </a:r>
                          <a:endParaRPr lang="el-GR" dirty="0"/>
                        </a:p>
                      </a:txBody>
                      <a:tcPr anchor="ctr"/>
                    </a:tc>
                    <a:tc>
                      <a:txBody>
                        <a:bodyPr/>
                        <a:lstStyle/>
                        <a:p>
                          <a:pPr algn="ctr"/>
                          <a:r>
                            <a:rPr lang="en-US" dirty="0"/>
                            <a:t>2012</a:t>
                          </a:r>
                          <a:endParaRPr lang="el-GR" dirty="0"/>
                        </a:p>
                      </a:txBody>
                      <a:tcPr anchor="ctr"/>
                    </a:tc>
                    <a:tc>
                      <a:txBody>
                        <a:bodyPr/>
                        <a:lstStyle/>
                        <a:p>
                          <a:endParaRPr lang="el-GR"/>
                        </a:p>
                      </a:txBody>
                      <a:tcPr marL="68580" marR="68580" marT="0" marB="0" anchor="ctr">
                        <a:blipFill rotWithShape="0">
                          <a:blip r:embed="rId2"/>
                          <a:stretch>
                            <a:fillRect l="-90043" t="-66327" r="-428" b="-428571"/>
                          </a:stretch>
                        </a:blipFill>
                      </a:tcPr>
                    </a:tc>
                  </a:tr>
                  <a:tr h="611632">
                    <a:tc>
                      <a:txBody>
                        <a:bodyPr/>
                        <a:lstStyle/>
                        <a:p>
                          <a:pPr algn="ctr"/>
                          <a:r>
                            <a:rPr lang="en-US" dirty="0"/>
                            <a:t>DEGraph</a:t>
                          </a:r>
                          <a:endParaRPr lang="el-GR" dirty="0"/>
                        </a:p>
                      </a:txBody>
                      <a:tcPr anchor="ctr"/>
                    </a:tc>
                    <a:tc>
                      <a:txBody>
                        <a:bodyPr/>
                        <a:lstStyle/>
                        <a:p>
                          <a:pPr algn="ctr"/>
                          <a:r>
                            <a:rPr lang="en-US" dirty="0"/>
                            <a:t>2012</a:t>
                          </a:r>
                          <a:endParaRPr lang="el-GR" dirty="0"/>
                        </a:p>
                      </a:txBody>
                      <a:tcPr anchor="ctr"/>
                    </a:tc>
                    <a:tc>
                      <a:txBody>
                        <a:bodyPr/>
                        <a:lstStyle/>
                        <a:p>
                          <a:endParaRPr lang="el-GR"/>
                        </a:p>
                      </a:txBody>
                      <a:tcPr marL="68580" marR="68580" marT="0" marB="0" anchor="ctr">
                        <a:blipFill rotWithShape="0">
                          <a:blip r:embed="rId2"/>
                          <a:stretch>
                            <a:fillRect l="-90043" t="-161386" r="-428" b="-315842"/>
                          </a:stretch>
                        </a:blipFill>
                      </a:tcPr>
                    </a:tc>
                  </a:tr>
                  <a:tr h="370840">
                    <a:tc>
                      <a:txBody>
                        <a:bodyPr/>
                        <a:lstStyle/>
                        <a:p>
                          <a:pPr algn="ctr"/>
                          <a:r>
                            <a:rPr lang="en-US" dirty="0"/>
                            <a:t>TEAK</a:t>
                          </a:r>
                          <a:endParaRPr lang="el-GR" dirty="0"/>
                        </a:p>
                      </a:txBody>
                      <a:tcPr anchor="ctr"/>
                    </a:tc>
                    <a:tc>
                      <a:txBody>
                        <a:bodyPr/>
                        <a:lstStyle/>
                        <a:p>
                          <a:pPr algn="ctr"/>
                          <a:r>
                            <a:rPr lang="en-US" dirty="0"/>
                            <a:t>2012</a:t>
                          </a:r>
                          <a:endParaRPr lang="el-GR" dirty="0"/>
                        </a:p>
                      </a:txBody>
                      <a:tcPr anchor="ctr"/>
                    </a:tc>
                    <a:tc>
                      <a:txBody>
                        <a:bodyPr/>
                        <a:lstStyle/>
                        <a:p>
                          <a:endParaRPr lang="el-GR"/>
                        </a:p>
                      </a:txBody>
                      <a:tcPr marL="68580" marR="68580" marT="0" marB="0" anchor="ctr">
                        <a:blipFill rotWithShape="0">
                          <a:blip r:embed="rId2"/>
                          <a:stretch>
                            <a:fillRect l="-90043" t="-432787" r="-428" b="-422951"/>
                          </a:stretch>
                        </a:blipFill>
                      </a:tcPr>
                    </a:tc>
                  </a:tr>
                  <a:tr h="370840">
                    <a:tc>
                      <a:txBody>
                        <a:bodyPr/>
                        <a:lstStyle/>
                        <a:p>
                          <a:pPr algn="ctr"/>
                          <a:r>
                            <a:rPr lang="en-US" dirty="0" err="1"/>
                            <a:t>PATHiWAYS</a:t>
                          </a:r>
                          <a:endParaRPr lang="el-GR" dirty="0"/>
                        </a:p>
                      </a:txBody>
                      <a:tcPr anchor="ctr"/>
                    </a:tc>
                    <a:tc>
                      <a:txBody>
                        <a:bodyPr/>
                        <a:lstStyle/>
                        <a:p>
                          <a:pPr algn="ctr"/>
                          <a:r>
                            <a:rPr lang="en-US" dirty="0"/>
                            <a:t>2013</a:t>
                          </a:r>
                          <a:endParaRPr lang="el-GR" dirty="0"/>
                        </a:p>
                      </a:txBody>
                      <a:tcPr anchor="ctr"/>
                    </a:tc>
                    <a:tc>
                      <a:txBody>
                        <a:bodyPr/>
                        <a:lstStyle/>
                        <a:p>
                          <a:pPr algn="ctr">
                            <a:lnSpc>
                              <a:spcPct val="150000"/>
                            </a:lnSpc>
                            <a:spcBef>
                              <a:spcPts val="600"/>
                            </a:spcBef>
                            <a:spcAft>
                              <a:spcPts val="600"/>
                            </a:spcAft>
                          </a:pPr>
                          <a:r>
                            <a:rPr lang="en-US" sz="800" dirty="0">
                              <a:effectLst/>
                              <a:latin typeface="+mj-lt"/>
                              <a:ea typeface="Times New Roman" panose="02020603050405020304" pitchFamily="18" charset="0"/>
                            </a:rPr>
                            <a:t>Probabilistic model</a:t>
                          </a:r>
                          <a:endParaRPr lang="el-GR" sz="800" dirty="0">
                            <a:effectLst/>
                            <a:latin typeface="+mj-lt"/>
                            <a:ea typeface="Calibri" panose="020F0502020204030204" pitchFamily="34" charset="0"/>
                          </a:endParaRPr>
                        </a:p>
                      </a:txBody>
                      <a:tcPr marL="68580" marR="68580" marT="0" marB="0" anchor="ctr"/>
                    </a:tc>
                  </a:tr>
                  <a:tr h="370840">
                    <a:tc>
                      <a:txBody>
                        <a:bodyPr/>
                        <a:lstStyle/>
                        <a:p>
                          <a:pPr algn="ctr"/>
                          <a:r>
                            <a:rPr lang="en-US" dirty="0"/>
                            <a:t>DEAP</a:t>
                          </a:r>
                          <a:endParaRPr lang="el-GR" dirty="0"/>
                        </a:p>
                      </a:txBody>
                      <a:tcPr anchor="ctr"/>
                    </a:tc>
                    <a:tc>
                      <a:txBody>
                        <a:bodyPr/>
                        <a:lstStyle/>
                        <a:p>
                          <a:pPr algn="ctr"/>
                          <a:r>
                            <a:rPr lang="en-US" dirty="0"/>
                            <a:t>2013</a:t>
                          </a:r>
                          <a:endParaRPr lang="el-GR" dirty="0"/>
                        </a:p>
                      </a:txBody>
                      <a:tcPr anchor="ctr"/>
                    </a:tc>
                    <a:tc>
                      <a:txBody>
                        <a:bodyPr/>
                        <a:lstStyle/>
                        <a:p>
                          <a:endParaRPr lang="el-GR"/>
                        </a:p>
                      </a:txBody>
                      <a:tcPr marL="68580" marR="68580" marT="0" marB="0" anchor="ctr">
                        <a:blipFill rotWithShape="0">
                          <a:blip r:embed="rId2"/>
                          <a:stretch>
                            <a:fillRect l="-90043" t="-632787" r="-428" b="-222951"/>
                          </a:stretch>
                        </a:blipFill>
                      </a:tcPr>
                    </a:tc>
                  </a:tr>
                  <a:tr h="817372">
                    <a:tc>
                      <a:txBody>
                        <a:bodyPr/>
                        <a:lstStyle/>
                        <a:p>
                          <a:pPr algn="ctr"/>
                          <a:r>
                            <a:rPr lang="en-US" dirty="0" err="1"/>
                            <a:t>GraphiteWeb</a:t>
                          </a:r>
                          <a:endParaRPr lang="el-GR" dirty="0"/>
                        </a:p>
                      </a:txBody>
                      <a:tcPr anchor="ctr"/>
                    </a:tc>
                    <a:tc>
                      <a:txBody>
                        <a:bodyPr/>
                        <a:lstStyle/>
                        <a:p>
                          <a:pPr algn="ctr"/>
                          <a:r>
                            <a:rPr lang="en-US" dirty="0"/>
                            <a:t>2013</a:t>
                          </a:r>
                          <a:endParaRPr lang="el-GR" dirty="0"/>
                        </a:p>
                      </a:txBody>
                      <a:tcPr anchor="ctr"/>
                    </a:tc>
                    <a:tc>
                      <a:txBody>
                        <a:bodyPr/>
                        <a:lstStyle/>
                        <a:p>
                          <a:endParaRPr lang="el-GR"/>
                        </a:p>
                      </a:txBody>
                      <a:tcPr marL="68580" marR="68580" marT="0" marB="0" anchor="ctr">
                        <a:blipFill rotWithShape="0">
                          <a:blip r:embed="rId2"/>
                          <a:stretch>
                            <a:fillRect l="-90043" t="-333582" r="-428" b="-1493"/>
                          </a:stretch>
                        </a:blipFill>
                      </a:tcPr>
                    </a:tc>
                  </a:tr>
                </a:tbl>
              </a:graphicData>
            </a:graphic>
          </p:graphicFrame>
        </mc:Fallback>
      </mc:AlternateContent>
    </p:spTree>
    <p:extLst>
      <p:ext uri="{BB962C8B-B14F-4D97-AF65-F5344CB8AC3E}">
        <p14:creationId xmlns:p14="http://schemas.microsoft.com/office/powerpoint/2010/main" val="3076661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Scoring Formulas III</a:t>
            </a:r>
            <a:endParaRPr lang="el-GR"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1279562816"/>
                  </p:ext>
                </p:extLst>
              </p:nvPr>
            </p:nvGraphicFramePr>
            <p:xfrm>
              <a:off x="676275" y="2011363"/>
              <a:ext cx="10807200" cy="2355216"/>
            </p:xfrm>
            <a:graphic>
              <a:graphicData uri="http://schemas.openxmlformats.org/drawingml/2006/table">
                <a:tbl>
                  <a:tblPr firstRow="1" bandRow="1">
                    <a:tableStyleId>{5C22544A-7EE6-4342-B048-85BDC9FD1C3A}</a:tableStyleId>
                  </a:tblPr>
                  <a:tblGrid>
                    <a:gridCol w="2559600">
                      <a:extLst>
                        <a:ext uri="{9D8B030D-6E8A-4147-A177-3AD203B41FA5}">
                          <a16:colId xmlns:a16="http://schemas.microsoft.com/office/drawing/2014/main" val="20000"/>
                        </a:ext>
                      </a:extLst>
                    </a:gridCol>
                    <a:gridCol w="2559600">
                      <a:extLst>
                        <a:ext uri="{9D8B030D-6E8A-4147-A177-3AD203B41FA5}">
                          <a16:colId xmlns:a16="http://schemas.microsoft.com/office/drawing/2014/main" val="20001"/>
                        </a:ext>
                      </a:extLst>
                    </a:gridCol>
                    <a:gridCol w="5688000">
                      <a:extLst>
                        <a:ext uri="{9D8B030D-6E8A-4147-A177-3AD203B41FA5}">
                          <a16:colId xmlns:a16="http://schemas.microsoft.com/office/drawing/2014/main" val="20002"/>
                        </a:ext>
                      </a:extLst>
                    </a:gridCol>
                  </a:tblGrid>
                  <a:tr h="370840">
                    <a:tc>
                      <a:txBody>
                        <a:bodyPr/>
                        <a:lstStyle/>
                        <a:p>
                          <a:pPr algn="ctr"/>
                          <a:r>
                            <a:rPr lang="en-US" dirty="0"/>
                            <a:t>Tools</a:t>
                          </a:r>
                          <a:endParaRPr lang="el-GR" dirty="0"/>
                        </a:p>
                      </a:txBody>
                      <a:tcPr anchor="ctr"/>
                    </a:tc>
                    <a:tc>
                      <a:txBody>
                        <a:bodyPr/>
                        <a:lstStyle/>
                        <a:p>
                          <a:pPr algn="ctr"/>
                          <a:r>
                            <a:rPr lang="en-US" dirty="0"/>
                            <a:t>Date</a:t>
                          </a:r>
                          <a:endParaRPr lang="el-GR" dirty="0"/>
                        </a:p>
                      </a:txBody>
                      <a:tcPr anchor="ctr"/>
                    </a:tc>
                    <a:tc>
                      <a:txBody>
                        <a:bodyPr/>
                        <a:lstStyle/>
                        <a:p>
                          <a:pPr algn="ctr"/>
                          <a:r>
                            <a:rPr lang="en-US" dirty="0"/>
                            <a:t>Formula</a:t>
                          </a:r>
                          <a:endParaRPr lang="el-GR" dirty="0"/>
                        </a:p>
                      </a:txBody>
                      <a:tcPr anchor="ctr"/>
                    </a:tc>
                    <a:extLst>
                      <a:ext uri="{0D108BD9-81ED-4DB2-BD59-A6C34878D82A}">
                        <a16:rowId xmlns:a16="http://schemas.microsoft.com/office/drawing/2014/main" val="10000"/>
                      </a:ext>
                    </a:extLst>
                  </a:tr>
                  <a:tr h="370840">
                    <a:tc>
                      <a:txBody>
                        <a:bodyPr/>
                        <a:lstStyle/>
                        <a:p>
                          <a:pPr algn="ctr"/>
                          <a:r>
                            <a:rPr lang="en-US" dirty="0"/>
                            <a:t>PATHOME</a:t>
                          </a:r>
                          <a:endParaRPr lang="el-GR" dirty="0"/>
                        </a:p>
                      </a:txBody>
                      <a:tcPr anchor="ctr"/>
                    </a:tc>
                    <a:tc>
                      <a:txBody>
                        <a:bodyPr/>
                        <a:lstStyle/>
                        <a:p>
                          <a:pPr algn="ctr"/>
                          <a:r>
                            <a:rPr lang="en-US" dirty="0"/>
                            <a:t>2014</a:t>
                          </a:r>
                          <a:endParaRPr lang="el-GR" dirty="0"/>
                        </a:p>
                      </a:txBody>
                      <a:tcPr anchor="ctr"/>
                    </a:tc>
                    <a:tc>
                      <a:txBody>
                        <a:bodyPr/>
                        <a:lstStyle/>
                        <a:p>
                          <a:pPr algn="ctr">
                            <a:lnSpc>
                              <a:spcPct val="150000"/>
                            </a:lnSpc>
                            <a:spcBef>
                              <a:spcPts val="600"/>
                            </a:spcBef>
                            <a:spcAft>
                              <a:spcPts val="600"/>
                            </a:spcAft>
                          </a:pPr>
                          <a14:m>
                            <m:oMathPara xmlns:m="http://schemas.openxmlformats.org/officeDocument/2006/math">
                              <m:oMathParaPr>
                                <m:jc m:val="centerGroup"/>
                              </m:oMathParaPr>
                              <m:oMath xmlns:m="http://schemas.openxmlformats.org/officeDocument/2006/math">
                                <m:sSup>
                                  <m:sSup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𝐼</m:t>
                                    </m:r>
                                  </m:e>
                                  <m:sup>
                                    <m:r>
                                      <a:rPr lang="en-US" sz="800" i="1">
                                        <a:effectLst/>
                                        <a:latin typeface="Cambria Math" panose="02040503050406030204" pitchFamily="18" charset="0"/>
                                        <a:ea typeface="Cambria Math" panose="02040503050406030204" pitchFamily="18" charset="0"/>
                                        <a:cs typeface="Cambria Math" panose="02040503050406030204" pitchFamily="18" charset="0"/>
                                      </a:rPr>
                                      <m:t>𝑘</m:t>
                                    </m:r>
                                  </m:sup>
                                </m:sSup>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𝑎𝑟𝑔</m:t>
                                </m:r>
                                <m:func>
                                  <m:func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funcPr>
                                  <m:fName>
                                    <m:limLow>
                                      <m:limLow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limLowPr>
                                      <m:e>
                                        <m:r>
                                          <m:rPr>
                                            <m:sty m:val="p"/>
                                          </m:rPr>
                                          <a:rPr lang="en-US" sz="800">
                                            <a:effectLst/>
                                            <a:latin typeface="Cambria Math" panose="02040503050406030204" pitchFamily="18" charset="0"/>
                                            <a:ea typeface="Cambria Math" panose="02040503050406030204" pitchFamily="18" charset="0"/>
                                            <a:cs typeface="Cambria Math" panose="02040503050406030204" pitchFamily="18" charset="0"/>
                                          </a:rPr>
                                          <m:t>min</m:t>
                                        </m:r>
                                      </m:e>
                                      <m:lim>
                                        <m:r>
                                          <a:rPr lang="en-US" sz="800" i="1">
                                            <a:effectLst/>
                                            <a:latin typeface="Cambria Math" panose="02040503050406030204" pitchFamily="18" charset="0"/>
                                            <a:ea typeface="Cambria Math" panose="02040503050406030204" pitchFamily="18" charset="0"/>
                                            <a:cs typeface="Cambria Math" panose="02040503050406030204" pitchFamily="18" charset="0"/>
                                          </a:rPr>
                                          <m:t>𝑚</m:t>
                                        </m:r>
                                      </m:lim>
                                    </m:limLow>
                                  </m:fName>
                                  <m:e>
                                    <m:d>
                                      <m:dPr>
                                        <m:begChr m:val="{"/>
                                        <m:endChr m:val="}"/>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nary>
                                          <m:naryPr>
                                            <m:chr m:val="∑"/>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naryPr>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r>
                                              <a:rPr lang="en-US" sz="800" i="1">
                                                <a:effectLst/>
                                                <a:latin typeface="Cambria Math" panose="02040503050406030204" pitchFamily="18" charset="0"/>
                                                <a:ea typeface="Cambria Math" panose="02040503050406030204" pitchFamily="18" charset="0"/>
                                                <a:cs typeface="Cambria Math" panose="02040503050406030204" pitchFamily="18" charset="0"/>
                                              </a:rPr>
                                              <m:t>=1</m:t>
                                            </m:r>
                                          </m:sub>
                                          <m:sup>
                                            <m:r>
                                              <a:rPr lang="en-US" sz="800" i="1">
                                                <a:effectLst/>
                                                <a:latin typeface="Cambria Math" panose="02040503050406030204" pitchFamily="18" charset="0"/>
                                                <a:ea typeface="Cambria Math" panose="02040503050406030204" pitchFamily="18" charset="0"/>
                                                <a:cs typeface="Cambria Math" panose="02040503050406030204" pitchFamily="18" charset="0"/>
                                              </a:rPr>
                                              <m:t>𝑚</m:t>
                                            </m:r>
                                          </m:sup>
                                          <m:e>
                                            <m:r>
                                              <a:rPr lang="en-US" sz="800" i="1">
                                                <a:effectLst/>
                                                <a:latin typeface="Cambria Math" panose="02040503050406030204" pitchFamily="18" charset="0"/>
                                                <a:ea typeface="Cambria Math" panose="02040503050406030204" pitchFamily="18" charset="0"/>
                                                <a:cs typeface="Cambria Math" panose="02040503050406030204" pitchFamily="18" charset="0"/>
                                              </a:rPr>
                                              <m:t>𝐼</m:t>
                                            </m:r>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𝑠𝑔𝑛</m:t>
                                                </m:r>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sSubSup>
                                                      <m:sSubSup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Sup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𝑟</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r>
                                                          <a:rPr lang="en-US" sz="800" i="1">
                                                            <a:effectLst/>
                                                            <a:latin typeface="Cambria Math" panose="02040503050406030204" pitchFamily="18" charset="0"/>
                                                            <a:ea typeface="Cambria Math" panose="02040503050406030204" pitchFamily="18" charset="0"/>
                                                            <a:cs typeface="Cambria Math" panose="02040503050406030204" pitchFamily="18" charset="0"/>
                                                          </a:rPr>
                                                          <m:t>+1</m:t>
                                                        </m:r>
                                                      </m:sub>
                                                      <m:sup>
                                                        <m:r>
                                                          <a:rPr lang="en-US" sz="800" i="1">
                                                            <a:effectLst/>
                                                            <a:latin typeface="Cambria Math" panose="02040503050406030204" pitchFamily="18" charset="0"/>
                                                            <a:ea typeface="Cambria Math" panose="02040503050406030204" pitchFamily="18" charset="0"/>
                                                            <a:cs typeface="Cambria Math" panose="02040503050406030204" pitchFamily="18" charset="0"/>
                                                          </a:rPr>
                                                          <m:t>𝑘</m:t>
                                                        </m:r>
                                                      </m:sup>
                                                    </m:sSubSup>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𝑒</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r>
                                                          <a:rPr lang="en-US" sz="800" i="1">
                                                            <a:effectLst/>
                                                            <a:latin typeface="Cambria Math" panose="02040503050406030204" pitchFamily="18" charset="0"/>
                                                            <a:ea typeface="Cambria Math" panose="02040503050406030204" pitchFamily="18" charset="0"/>
                                                            <a:cs typeface="Cambria Math" panose="02040503050406030204" pitchFamily="18" charset="0"/>
                                                          </a:rPr>
                                                          <m:t>+1</m:t>
                                                        </m:r>
                                                      </m:sub>
                                                    </m:sSub>
                                                  </m:e>
                                                </m:d>
                                                <m:r>
                                                  <a:rPr lang="en-US" sz="800" i="1">
                                                    <a:effectLst/>
                                                    <a:latin typeface="Cambria Math" panose="02040503050406030204" pitchFamily="18" charset="0"/>
                                                    <a:ea typeface="Cambria Math" panose="02040503050406030204" pitchFamily="18" charset="0"/>
                                                    <a:cs typeface="Cambria Math" panose="02040503050406030204" pitchFamily="18" charset="0"/>
                                                  </a:rPr>
                                                  <m:t>=1</m:t>
                                                </m:r>
                                              </m:e>
                                            </m:d>
                                          </m:e>
                                        </m:nary>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nary>
                                          <m:naryPr>
                                            <m:chr m:val="∑"/>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naryPr>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r>
                                              <a:rPr lang="en-US" sz="800" i="1">
                                                <a:effectLst/>
                                                <a:latin typeface="Cambria Math" panose="02040503050406030204" pitchFamily="18" charset="0"/>
                                                <a:ea typeface="Cambria Math" panose="02040503050406030204" pitchFamily="18" charset="0"/>
                                                <a:cs typeface="Cambria Math" panose="02040503050406030204" pitchFamily="18" charset="0"/>
                                              </a:rPr>
                                              <m:t>=1</m:t>
                                            </m:r>
                                          </m:sub>
                                          <m:sup>
                                            <m:r>
                                              <a:rPr lang="en-US" sz="800" i="1">
                                                <a:effectLst/>
                                                <a:latin typeface="Cambria Math" panose="02040503050406030204" pitchFamily="18" charset="0"/>
                                                <a:ea typeface="Cambria Math" panose="02040503050406030204" pitchFamily="18" charset="0"/>
                                                <a:cs typeface="Cambria Math" panose="02040503050406030204" pitchFamily="18" charset="0"/>
                                              </a:rPr>
                                              <m:t>𝑚</m:t>
                                            </m:r>
                                          </m:sup>
                                          <m:e>
                                            <m:r>
                                              <a:rPr lang="en-US" sz="800" i="1">
                                                <a:effectLst/>
                                                <a:latin typeface="Cambria Math" panose="02040503050406030204" pitchFamily="18" charset="0"/>
                                                <a:ea typeface="Cambria Math" panose="02040503050406030204" pitchFamily="18" charset="0"/>
                                                <a:cs typeface="Cambria Math" panose="02040503050406030204" pitchFamily="18" charset="0"/>
                                              </a:rPr>
                                              <m:t>𝑅</m:t>
                                            </m:r>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𝑠𝑔𝑛</m:t>
                                                </m:r>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sSubSup>
                                                      <m:sSubSup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Sup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𝑟</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r>
                                                          <a:rPr lang="en-US" sz="800" i="1">
                                                            <a:effectLst/>
                                                            <a:latin typeface="Cambria Math" panose="02040503050406030204" pitchFamily="18" charset="0"/>
                                                            <a:ea typeface="Cambria Math" panose="02040503050406030204" pitchFamily="18" charset="0"/>
                                                            <a:cs typeface="Cambria Math" panose="02040503050406030204" pitchFamily="18" charset="0"/>
                                                          </a:rPr>
                                                          <m:t>+1</m:t>
                                                        </m:r>
                                                      </m:sub>
                                                      <m:sup>
                                                        <m:r>
                                                          <a:rPr lang="en-US" sz="800" i="1">
                                                            <a:effectLst/>
                                                            <a:latin typeface="Cambria Math" panose="02040503050406030204" pitchFamily="18" charset="0"/>
                                                            <a:ea typeface="Cambria Math" panose="02040503050406030204" pitchFamily="18" charset="0"/>
                                                            <a:cs typeface="Cambria Math" panose="02040503050406030204" pitchFamily="18" charset="0"/>
                                                          </a:rPr>
                                                          <m:t>𝑘</m:t>
                                                        </m:r>
                                                      </m:sup>
                                                    </m:sSubSup>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𝑒</m:t>
                                                        </m:r>
                                                      </m:e>
                                                      <m:sub>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𝑖</m:t>
                                                        </m:r>
                                                        <m:r>
                                                          <a:rPr lang="en-US" sz="800" i="1">
                                                            <a:effectLst/>
                                                            <a:latin typeface="Cambria Math" panose="02040503050406030204" pitchFamily="18" charset="0"/>
                                                            <a:ea typeface="Cambria Math" panose="02040503050406030204" pitchFamily="18" charset="0"/>
                                                            <a:cs typeface="Cambria Math" panose="02040503050406030204" pitchFamily="18" charset="0"/>
                                                          </a:rPr>
                                                          <m:t>+1</m:t>
                                                        </m:r>
                                                      </m:sub>
                                                    </m:sSub>
                                                  </m:e>
                                                </m:d>
                                              </m:e>
                                            </m:d>
                                          </m:e>
                                        </m:nary>
                                      </m:e>
                                    </m:d>
                                  </m:e>
                                </m:func>
                                <m:r>
                                  <a:rPr lang="en-US" sz="800" i="1">
                                    <a:effectLst/>
                                    <a:latin typeface="Cambria Math" panose="02040503050406030204" pitchFamily="18" charset="0"/>
                                    <a:ea typeface="Cambria Math" panose="02040503050406030204" pitchFamily="18" charset="0"/>
                                    <a:cs typeface="Cambria Math" panose="02040503050406030204" pitchFamily="18" charset="0"/>
                                  </a:rPr>
                                  <m:t>+1, </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𝑚</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𝜖</m:t>
                                </m:r>
                                <m:d>
                                  <m:dPr>
                                    <m:begChr m:val="{"/>
                                    <m:endChr m:val="}"/>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800" i="1">
                                        <a:effectLst/>
                                        <a:latin typeface="Cambria Math" panose="02040503050406030204" pitchFamily="18" charset="0"/>
                                        <a:ea typeface="Cambria Math" panose="02040503050406030204" pitchFamily="18" charset="0"/>
                                        <a:cs typeface="Cambria Math" panose="02040503050406030204" pitchFamily="18" charset="0"/>
                                      </a:rPr>
                                      <m:t>1,…,</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𝑝</m:t>
                                    </m:r>
                                    <m:r>
                                      <a:rPr lang="en-US" sz="800" i="1">
                                        <a:effectLst/>
                                        <a:latin typeface="Cambria Math" panose="02040503050406030204" pitchFamily="18" charset="0"/>
                                        <a:ea typeface="Cambria Math" panose="02040503050406030204" pitchFamily="18" charset="0"/>
                                        <a:cs typeface="Cambria Math" panose="02040503050406030204" pitchFamily="18" charset="0"/>
                                      </a:rPr>
                                      <m:t>−1</m:t>
                                    </m:r>
                                  </m:e>
                                </m:d>
                                <m:r>
                                  <a:rPr lang="en-US" sz="800" i="1">
                                    <a:effectLst/>
                                    <a:latin typeface="Cambria Math" panose="02040503050406030204" pitchFamily="18" charset="0"/>
                                    <a:ea typeface="Cambria Math" panose="02040503050406030204" pitchFamily="18" charset="0"/>
                                    <a:cs typeface="Cambria Math" panose="02040503050406030204" pitchFamily="18" charset="0"/>
                                  </a:rPr>
                                  <m:t>, </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𝑅</m:t>
                                </m:r>
                                <m:d>
                                  <m:dPr>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800" i="1">
                                        <a:effectLst/>
                                        <a:latin typeface="Cambria Math" panose="02040503050406030204" pitchFamily="18" charset="0"/>
                                        <a:ea typeface="Cambria Math" panose="02040503050406030204" pitchFamily="18" charset="0"/>
                                        <a:cs typeface="Cambria Math" panose="02040503050406030204" pitchFamily="18" charset="0"/>
                                      </a:rPr>
                                      <m:t>𝑥</m:t>
                                    </m:r>
                                  </m:e>
                                </m:d>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d>
                                  <m:dPr>
                                    <m:begChr m:val="{"/>
                                    <m:endChr m:val="}"/>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m>
                                      <m:mPr>
                                        <m:mcs>
                                          <m:mc>
                                            <m:mcPr>
                                              <m:count m:val="1"/>
                                              <m:mcJc m:val="center"/>
                                            </m:mcPr>
                                          </m:mc>
                                        </m:mcs>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mPr>
                                      <m:mr>
                                        <m:e>
                                          <m:r>
                                            <a:rPr lang="en-US" sz="800" i="1">
                                              <a:effectLst/>
                                              <a:latin typeface="Cambria Math" panose="02040503050406030204" pitchFamily="18" charset="0"/>
                                              <a:ea typeface="Cambria Math" panose="02040503050406030204" pitchFamily="18" charset="0"/>
                                              <a:cs typeface="Cambria Math" panose="02040503050406030204" pitchFamily="18" charset="0"/>
                                            </a:rPr>
                                            <m:t>0, </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𝑖𝑓</m:t>
                                          </m:r>
                                          <m:r>
                                            <a:rPr lang="en-US" sz="800" i="1">
                                              <a:effectLst/>
                                              <a:latin typeface="Cambria Math" panose="02040503050406030204" pitchFamily="18" charset="0"/>
                                              <a:ea typeface="Cambria Math" panose="02040503050406030204" pitchFamily="18" charset="0"/>
                                              <a:cs typeface="Cambria Math" panose="02040503050406030204" pitchFamily="18" charset="0"/>
                                            </a:rPr>
                                            <m:t> </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𝑥</m:t>
                                          </m:r>
                                          <m:r>
                                            <a:rPr lang="en-US" sz="800" i="1">
                                              <a:effectLst/>
                                              <a:latin typeface="Cambria Math" panose="02040503050406030204" pitchFamily="18" charset="0"/>
                                              <a:ea typeface="Cambria Math" panose="02040503050406030204" pitchFamily="18" charset="0"/>
                                              <a:cs typeface="Cambria Math" panose="02040503050406030204" pitchFamily="18" charset="0"/>
                                            </a:rPr>
                                            <m:t>∈</m:t>
                                          </m:r>
                                          <m:d>
                                            <m:dPr>
                                              <m:begChr m:val="{"/>
                                              <m:endChr m:val="}"/>
                                              <m:ctrlPr>
                                                <a:rPr lang="el-GR" sz="8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800" i="1">
                                                  <a:effectLst/>
                                                  <a:latin typeface="Cambria Math" panose="02040503050406030204" pitchFamily="18" charset="0"/>
                                                  <a:ea typeface="Cambria Math" panose="02040503050406030204" pitchFamily="18" charset="0"/>
                                                  <a:cs typeface="Cambria Math" panose="02040503050406030204" pitchFamily="18" charset="0"/>
                                                </a:rPr>
                                                <m:t>1</m:t>
                                              </m:r>
                                            </m:e>
                                          </m:d>
                                        </m:e>
                                      </m:mr>
                                      <m:mr>
                                        <m:e>
                                          <m:r>
                                            <a:rPr lang="en-US" sz="800" i="1">
                                              <a:effectLst/>
                                              <a:latin typeface="Cambria Math" panose="02040503050406030204" pitchFamily="18" charset="0"/>
                                              <a:ea typeface="Cambria Math" panose="02040503050406030204" pitchFamily="18" charset="0"/>
                                              <a:cs typeface="Cambria Math" panose="02040503050406030204" pitchFamily="18" charset="0"/>
                                            </a:rPr>
                                            <m:t>∞, </m:t>
                                          </m:r>
                                          <m:r>
                                            <a:rPr lang="en-US" sz="800" i="1">
                                              <a:effectLst/>
                                              <a:latin typeface="Cambria Math" panose="02040503050406030204" pitchFamily="18" charset="0"/>
                                              <a:ea typeface="Cambria Math" panose="02040503050406030204" pitchFamily="18" charset="0"/>
                                              <a:cs typeface="Cambria Math" panose="02040503050406030204" pitchFamily="18" charset="0"/>
                                            </a:rPr>
                                            <m:t>𝑜𝑡h𝑒𝑟𝑤𝑖𝑠𝑒</m:t>
                                          </m:r>
                                        </m:e>
                                      </m:mr>
                                    </m:m>
                                  </m:e>
                                </m:d>
                              </m:oMath>
                            </m:oMathPara>
                          </a14:m>
                          <a:endParaRPr lang="el-GR" sz="800" dirty="0">
                            <a:effectLst/>
                            <a:latin typeface="+mj-lt"/>
                            <a:ea typeface="Calibri" panose="020F0502020204030204" pitchFamily="34" charset="0"/>
                          </a:endParaRPr>
                        </a:p>
                      </a:txBody>
                      <a:tcPr marL="68580" marR="68580" marT="0" marB="0" anchor="ctr"/>
                    </a:tc>
                    <a:extLst>
                      <a:ext uri="{0D108BD9-81ED-4DB2-BD59-A6C34878D82A}">
                        <a16:rowId xmlns:a16="http://schemas.microsoft.com/office/drawing/2014/main" val="10001"/>
                      </a:ext>
                    </a:extLst>
                  </a:tr>
                  <a:tr h="370840">
                    <a:tc>
                      <a:txBody>
                        <a:bodyPr/>
                        <a:lstStyle/>
                        <a:p>
                          <a:pPr algn="ctr"/>
                          <a:r>
                            <a:rPr lang="en-US" dirty="0" err="1"/>
                            <a:t>SubSPIA</a:t>
                          </a:r>
                          <a:endParaRPr lang="el-GR" dirty="0"/>
                        </a:p>
                      </a:txBody>
                      <a:tcPr anchor="ctr"/>
                    </a:tc>
                    <a:tc>
                      <a:txBody>
                        <a:bodyPr/>
                        <a:lstStyle/>
                        <a:p>
                          <a:pPr algn="ctr"/>
                          <a:r>
                            <a:rPr lang="en-US" dirty="0"/>
                            <a:t>2015</a:t>
                          </a:r>
                          <a:endParaRPr lang="el-GR" dirty="0"/>
                        </a:p>
                      </a:txBody>
                      <a:tcPr anchor="ctr"/>
                    </a:tc>
                    <a:tc>
                      <a:txBody>
                        <a:bodyPr/>
                        <a:lstStyle/>
                        <a:p>
                          <a:pPr algn="ctr">
                            <a:lnSpc>
                              <a:spcPct val="150000"/>
                            </a:lnSpc>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𝑃</m:t>
                                    </m:r>
                                  </m:e>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𝐺</m:t>
                                    </m:r>
                                  </m:sub>
                                </m:s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𝑐</m:t>
                                    </m:r>
                                  </m:e>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𝑖</m:t>
                                    </m:r>
                                  </m:sub>
                                </m:s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𝑐</m:t>
                                    </m:r>
                                  </m:e>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𝑖</m:t>
                                    </m:r>
                                  </m:sub>
                                </m:s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𝑙𝑛</m:t>
                                </m:r>
                                <m:r>
                                  <a:rPr lang="en-US" sz="800" i="1">
                                    <a:solidFill>
                                      <a:srgbClr val="000000"/>
                                    </a:solidFill>
                                    <a:effectLst/>
                                    <a:latin typeface="Cambria Math" panose="02040503050406030204" pitchFamily="18" charset="0"/>
                                    <a:ea typeface="Calibri" panose="020F0502020204030204" pitchFamily="34" charset="0"/>
                                  </a:rPr>
                                  <m:t> </m:t>
                                </m:r>
                                <m:d>
                                  <m:dPr>
                                    <m:ctrlPr>
                                      <a:rPr lang="el-GR" sz="800" i="1">
                                        <a:solidFill>
                                          <a:srgbClr val="000000"/>
                                        </a:solidFill>
                                        <a:effectLst/>
                                        <a:latin typeface="Cambria Math" panose="02040503050406030204" pitchFamily="18" charset="0"/>
                                        <a:ea typeface="Calibri" panose="020F0502020204030204" pitchFamily="34" charset="0"/>
                                      </a:rPr>
                                    </m:ctrlPr>
                                  </m:dPr>
                                  <m:e>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𝑐</m:t>
                                        </m:r>
                                      </m:e>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𝑖</m:t>
                                        </m:r>
                                      </m:sub>
                                    </m:sSub>
                                  </m:e>
                                </m:d>
                                <m:r>
                                  <a:rPr lang="en-US" sz="800" i="1">
                                    <a:solidFill>
                                      <a:srgbClr val="000000"/>
                                    </a:solidFill>
                                    <a:effectLst/>
                                    <a:latin typeface="Cambria Math" panose="02040503050406030204" pitchFamily="18" charset="0"/>
                                    <a:ea typeface="Calibri" panose="020F0502020204030204" pitchFamily="34" charset="0"/>
                                  </a:rPr>
                                  <m:t> </m:t>
                                </m:r>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 </m:t>
                                </m:r>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𝑐</m:t>
                                    </m:r>
                                  </m:e>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𝑖</m:t>
                                    </m:r>
                                  </m:sub>
                                </m:s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𝑃</m:t>
                                    </m:r>
                                  </m:e>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𝑁𝐷𝐸</m:t>
                                    </m:r>
                                  </m:sub>
                                </m:sSub>
                                <m:d>
                                  <m:d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𝑖</m:t>
                                    </m:r>
                                  </m:e>
                                </m:d>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𝑃</m:t>
                                    </m:r>
                                  </m:e>
                                  <m:sub>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𝑃𝐸𝑅𝑇</m:t>
                                    </m:r>
                                  </m:sub>
                                </m:sSub>
                                <m:d>
                                  <m:dPr>
                                    <m:ctrlPr>
                                      <a:rPr lang="el-GR"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𝑖</m:t>
                                    </m:r>
                                  </m:e>
                                </m:d>
                              </m:oMath>
                            </m:oMathPara>
                          </a14:m>
                          <a:endParaRPr lang="el-GR" sz="800" dirty="0">
                            <a:effectLst/>
                            <a:latin typeface="+mj-lt"/>
                            <a:ea typeface="Calibri" panose="020F0502020204030204" pitchFamily="34" charset="0"/>
                          </a:endParaRPr>
                        </a:p>
                      </a:txBody>
                      <a:tcPr marL="68580" marR="68580" marT="0" marB="0" anchor="ctr"/>
                    </a:tc>
                    <a:extLst>
                      <a:ext uri="{0D108BD9-81ED-4DB2-BD59-A6C34878D82A}">
                        <a16:rowId xmlns:a16="http://schemas.microsoft.com/office/drawing/2014/main" val="10002"/>
                      </a:ext>
                    </a:extLst>
                  </a:tr>
                  <a:tr h="370840">
                    <a:tc>
                      <a:txBody>
                        <a:bodyPr/>
                        <a:lstStyle/>
                        <a:p>
                          <a:pPr algn="ctr"/>
                          <a:r>
                            <a:rPr lang="en-US" dirty="0" err="1"/>
                            <a:t>MinePath</a:t>
                          </a:r>
                          <a:endParaRPr lang="el-GR" dirty="0"/>
                        </a:p>
                      </a:txBody>
                      <a:tcPr anchor="ctr"/>
                    </a:tc>
                    <a:tc>
                      <a:txBody>
                        <a:bodyPr/>
                        <a:lstStyle/>
                        <a:p>
                          <a:pPr algn="ctr"/>
                          <a:r>
                            <a:rPr lang="en-US" dirty="0"/>
                            <a:t>2015</a:t>
                          </a:r>
                          <a:endParaRPr lang="el-GR" dirty="0"/>
                        </a:p>
                      </a:txBody>
                      <a:tcPr anchor="ctr"/>
                    </a:tc>
                    <a:tc>
                      <a:txBody>
                        <a:bodyPr/>
                        <a:lstStyle/>
                        <a:p>
                          <a:pPr algn="ctr"/>
                          <a:r>
                            <a:rPr lang="en-US" sz="800" dirty="0">
                              <a:latin typeface="+mj-lt"/>
                            </a:rPr>
                            <a:t>Logical operators</a:t>
                          </a:r>
                          <a:endParaRPr lang="el-GR" sz="800" dirty="0">
                            <a:latin typeface="+mj-lt"/>
                          </a:endParaRPr>
                        </a:p>
                      </a:txBody>
                      <a:tcPr anchor="ctr"/>
                    </a:tc>
                    <a:extLst>
                      <a:ext uri="{0D108BD9-81ED-4DB2-BD59-A6C34878D82A}">
                        <a16:rowId xmlns:a16="http://schemas.microsoft.com/office/drawing/2014/main" val="10003"/>
                      </a:ext>
                    </a:extLst>
                  </a:tr>
                  <a:tr h="370840">
                    <a:tc>
                      <a:txBody>
                        <a:bodyPr/>
                        <a:lstStyle/>
                        <a:p>
                          <a:pPr algn="ctr"/>
                          <a:r>
                            <a:rPr lang="en-US" dirty="0" err="1"/>
                            <a:t>HiPathia</a:t>
                          </a:r>
                          <a:endParaRPr lang="el-GR" dirty="0"/>
                        </a:p>
                      </a:txBody>
                      <a:tcPr anchor="ctr"/>
                    </a:tc>
                    <a:tc>
                      <a:txBody>
                        <a:bodyPr/>
                        <a:lstStyle/>
                        <a:p>
                          <a:pPr algn="ctr"/>
                          <a:r>
                            <a:rPr lang="en-US" dirty="0"/>
                            <a:t>2017</a:t>
                          </a:r>
                          <a:endParaRPr lang="el-GR" dirty="0"/>
                        </a:p>
                      </a:txBody>
                      <a:tcPr anchor="ctr"/>
                    </a:tc>
                    <a:tc>
                      <a:txBody>
                        <a:bodyPr/>
                        <a:lstStyle/>
                        <a:p>
                          <a:pPr algn="l">
                            <a:lnSpc>
                              <a:spcPct val="150000"/>
                            </a:lnSpc>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l-GR"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𝑆</m:t>
                                    </m:r>
                                  </m:e>
                                  <m:sub>
                                    <m:r>
                                      <a:rPr lang="en-US"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𝑛</m:t>
                                    </m:r>
                                  </m:sub>
                                </m:sSub>
                                <m:r>
                                  <a:rPr lang="en-US"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l-GR"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𝜐</m:t>
                                    </m:r>
                                  </m:e>
                                  <m:sub>
                                    <m:r>
                                      <a:rPr lang="en-US"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𝑛</m:t>
                                    </m:r>
                                  </m:sub>
                                </m:sSub>
                                <m:r>
                                  <a:rPr lang="en-US"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d>
                                  <m:dPr>
                                    <m:ctrlPr>
                                      <a:rPr lang="el-GR"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dPr>
                                  <m:e>
                                    <m:nary>
                                      <m:naryPr>
                                        <m:chr m:val="∏"/>
                                        <m:limLoc m:val="undOvr"/>
                                        <m:supHide m:val="on"/>
                                        <m:ctrlPr>
                                          <a:rPr lang="el-GR"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naryPr>
                                      <m:sub>
                                        <m:sSub>
                                          <m:sSubPr>
                                            <m:ctrlPr>
                                              <a:rPr lang="el-GR"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𝑆</m:t>
                                            </m:r>
                                          </m:e>
                                          <m:sub>
                                            <m:r>
                                              <a:rPr lang="en-US"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𝑎</m:t>
                                            </m:r>
                                          </m:sub>
                                        </m:sSub>
                                        <m:r>
                                          <a:rPr lang="en-US"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𝜖</m:t>
                                        </m:r>
                                        <m:r>
                                          <a:rPr lang="en-US"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𝐴</m:t>
                                        </m:r>
                                      </m:sub>
                                      <m:sup/>
                                      <m:e>
                                        <m:d>
                                          <m:dPr>
                                            <m:ctrlPr>
                                              <a:rPr lang="el-GR"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1−</m:t>
                                            </m:r>
                                            <m:sSub>
                                              <m:sSubPr>
                                                <m:ctrlPr>
                                                  <a:rPr lang="el-GR"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𝑆</m:t>
                                                </m:r>
                                              </m:e>
                                              <m:sub>
                                                <m:r>
                                                  <a:rPr lang="en-US"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𝑎</m:t>
                                                </m:r>
                                              </m:sub>
                                            </m:sSub>
                                          </m:e>
                                        </m:d>
                                      </m:e>
                                    </m:nary>
                                  </m:e>
                                </m:d>
                                <m:r>
                                  <a:rPr lang="en-US"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nary>
                                  <m:naryPr>
                                    <m:chr m:val="∏"/>
                                    <m:limLoc m:val="undOvr"/>
                                    <m:supHide m:val="on"/>
                                    <m:ctrlPr>
                                      <a:rPr lang="el-GR"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naryPr>
                                  <m:sub>
                                    <m:sSub>
                                      <m:sSubPr>
                                        <m:ctrlPr>
                                          <a:rPr lang="el-GR"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𝑆</m:t>
                                        </m:r>
                                      </m:e>
                                      <m:sub>
                                        <m:r>
                                          <a:rPr lang="en-US"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𝑖</m:t>
                                        </m:r>
                                      </m:sub>
                                    </m:sSub>
                                    <m:r>
                                      <a:rPr lang="en-US"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𝜖</m:t>
                                    </m:r>
                                    <m:r>
                                      <a:rPr lang="en-US"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𝐼</m:t>
                                    </m:r>
                                  </m:sub>
                                  <m:sup/>
                                  <m:e>
                                    <m:d>
                                      <m:dPr>
                                        <m:ctrlPr>
                                          <a:rPr lang="el-GR"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1−</m:t>
                                        </m:r>
                                        <m:sSub>
                                          <m:sSubPr>
                                            <m:ctrlPr>
                                              <a:rPr lang="el-GR"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𝑆</m:t>
                                            </m:r>
                                          </m:e>
                                          <m:sub>
                                            <m:r>
                                              <a:rPr lang="en-US" sz="10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𝑖</m:t>
                                            </m:r>
                                          </m:sub>
                                        </m:sSub>
                                      </m:e>
                                    </m:d>
                                  </m:e>
                                </m:nary>
                              </m:oMath>
                            </m:oMathPara>
                          </a14:m>
                          <a:endParaRPr lang="el-GR" sz="1100" dirty="0">
                            <a:effectLst/>
                            <a:latin typeface="+mj-lt"/>
                            <a:ea typeface="Calibri" panose="020F0502020204030204" pitchFamily="34" charset="0"/>
                          </a:endParaRPr>
                        </a:p>
                      </a:txBody>
                      <a:tcPr marL="68580" marR="68580" marT="0" marB="0" anchor="ctr"/>
                    </a:tc>
                    <a:extLst>
                      <a:ext uri="{0D108BD9-81ED-4DB2-BD59-A6C34878D82A}">
                        <a16:rowId xmlns:a16="http://schemas.microsoft.com/office/drawing/2014/main" val="10004"/>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1279562816"/>
                  </p:ext>
                </p:extLst>
              </p:nvPr>
            </p:nvGraphicFramePr>
            <p:xfrm>
              <a:off x="676275" y="2011363"/>
              <a:ext cx="10807200" cy="2355216"/>
            </p:xfrm>
            <a:graphic>
              <a:graphicData uri="http://schemas.openxmlformats.org/drawingml/2006/table">
                <a:tbl>
                  <a:tblPr firstRow="1" bandRow="1">
                    <a:tableStyleId>{5C22544A-7EE6-4342-B048-85BDC9FD1C3A}</a:tableStyleId>
                  </a:tblPr>
                  <a:tblGrid>
                    <a:gridCol w="2559600"/>
                    <a:gridCol w="2559600"/>
                    <a:gridCol w="5688000"/>
                  </a:tblGrid>
                  <a:tr h="370840">
                    <a:tc>
                      <a:txBody>
                        <a:bodyPr/>
                        <a:lstStyle/>
                        <a:p>
                          <a:pPr algn="ctr"/>
                          <a:r>
                            <a:rPr lang="en-US" dirty="0"/>
                            <a:t>Tools</a:t>
                          </a:r>
                          <a:endParaRPr lang="el-GR" dirty="0"/>
                        </a:p>
                      </a:txBody>
                      <a:tcPr anchor="ctr"/>
                    </a:tc>
                    <a:tc>
                      <a:txBody>
                        <a:bodyPr/>
                        <a:lstStyle/>
                        <a:p>
                          <a:pPr algn="ctr"/>
                          <a:r>
                            <a:rPr lang="en-US" dirty="0"/>
                            <a:t>Date</a:t>
                          </a:r>
                          <a:endParaRPr lang="el-GR" dirty="0"/>
                        </a:p>
                      </a:txBody>
                      <a:tcPr anchor="ctr"/>
                    </a:tc>
                    <a:tc>
                      <a:txBody>
                        <a:bodyPr/>
                        <a:lstStyle/>
                        <a:p>
                          <a:pPr algn="ctr"/>
                          <a:r>
                            <a:rPr lang="en-US" dirty="0"/>
                            <a:t>Formula</a:t>
                          </a:r>
                          <a:endParaRPr lang="el-GR" dirty="0"/>
                        </a:p>
                      </a:txBody>
                      <a:tcPr anchor="ctr"/>
                    </a:tc>
                  </a:tr>
                  <a:tr h="575628">
                    <a:tc>
                      <a:txBody>
                        <a:bodyPr/>
                        <a:lstStyle/>
                        <a:p>
                          <a:pPr algn="ctr"/>
                          <a:r>
                            <a:rPr lang="en-US" dirty="0"/>
                            <a:t>PATHOME</a:t>
                          </a:r>
                          <a:endParaRPr lang="el-GR" dirty="0"/>
                        </a:p>
                      </a:txBody>
                      <a:tcPr anchor="ctr"/>
                    </a:tc>
                    <a:tc>
                      <a:txBody>
                        <a:bodyPr/>
                        <a:lstStyle/>
                        <a:p>
                          <a:pPr algn="ctr"/>
                          <a:r>
                            <a:rPr lang="en-US" dirty="0"/>
                            <a:t>2014</a:t>
                          </a:r>
                          <a:endParaRPr lang="el-GR" dirty="0"/>
                        </a:p>
                      </a:txBody>
                      <a:tcPr anchor="ctr"/>
                    </a:tc>
                    <a:tc>
                      <a:txBody>
                        <a:bodyPr/>
                        <a:lstStyle/>
                        <a:p>
                          <a:endParaRPr lang="el-GR"/>
                        </a:p>
                      </a:txBody>
                      <a:tcPr marL="68580" marR="68580" marT="0" marB="0" anchor="ctr">
                        <a:blipFill rotWithShape="0">
                          <a:blip r:embed="rId2"/>
                          <a:stretch>
                            <a:fillRect l="-90043" t="-68421" r="-428" b="-246316"/>
                          </a:stretch>
                        </a:blipFill>
                      </a:tcPr>
                    </a:tc>
                  </a:tr>
                  <a:tr h="370840">
                    <a:tc>
                      <a:txBody>
                        <a:bodyPr/>
                        <a:lstStyle/>
                        <a:p>
                          <a:pPr algn="ctr"/>
                          <a:r>
                            <a:rPr lang="en-US" dirty="0" err="1"/>
                            <a:t>SubSPIA</a:t>
                          </a:r>
                          <a:endParaRPr lang="el-GR" dirty="0"/>
                        </a:p>
                      </a:txBody>
                      <a:tcPr anchor="ctr"/>
                    </a:tc>
                    <a:tc>
                      <a:txBody>
                        <a:bodyPr/>
                        <a:lstStyle/>
                        <a:p>
                          <a:pPr algn="ctr"/>
                          <a:r>
                            <a:rPr lang="en-US" dirty="0"/>
                            <a:t>2015</a:t>
                          </a:r>
                          <a:endParaRPr lang="el-GR" dirty="0"/>
                        </a:p>
                      </a:txBody>
                      <a:tcPr anchor="ctr"/>
                    </a:tc>
                    <a:tc>
                      <a:txBody>
                        <a:bodyPr/>
                        <a:lstStyle/>
                        <a:p>
                          <a:endParaRPr lang="el-GR"/>
                        </a:p>
                      </a:txBody>
                      <a:tcPr marL="68580" marR="68580" marT="0" marB="0" anchor="ctr">
                        <a:blipFill rotWithShape="0">
                          <a:blip r:embed="rId2"/>
                          <a:stretch>
                            <a:fillRect l="-90043" t="-262295" r="-428" b="-283607"/>
                          </a:stretch>
                        </a:blipFill>
                      </a:tcPr>
                    </a:tc>
                  </a:tr>
                  <a:tr h="370840">
                    <a:tc>
                      <a:txBody>
                        <a:bodyPr/>
                        <a:lstStyle/>
                        <a:p>
                          <a:pPr algn="ctr"/>
                          <a:r>
                            <a:rPr lang="en-US" dirty="0" err="1"/>
                            <a:t>MinePath</a:t>
                          </a:r>
                          <a:endParaRPr lang="el-GR" dirty="0"/>
                        </a:p>
                      </a:txBody>
                      <a:tcPr anchor="ctr"/>
                    </a:tc>
                    <a:tc>
                      <a:txBody>
                        <a:bodyPr/>
                        <a:lstStyle/>
                        <a:p>
                          <a:pPr algn="ctr"/>
                          <a:r>
                            <a:rPr lang="en-US" dirty="0"/>
                            <a:t>2015</a:t>
                          </a:r>
                          <a:endParaRPr lang="el-GR" dirty="0"/>
                        </a:p>
                      </a:txBody>
                      <a:tcPr anchor="ctr"/>
                    </a:tc>
                    <a:tc>
                      <a:txBody>
                        <a:bodyPr/>
                        <a:lstStyle/>
                        <a:p>
                          <a:pPr algn="ctr"/>
                          <a:r>
                            <a:rPr lang="en-US" sz="800" dirty="0">
                              <a:latin typeface="+mj-lt"/>
                            </a:rPr>
                            <a:t>Logical operators</a:t>
                          </a:r>
                          <a:endParaRPr lang="el-GR" sz="800" dirty="0">
                            <a:latin typeface="+mj-lt"/>
                          </a:endParaRPr>
                        </a:p>
                      </a:txBody>
                      <a:tcPr anchor="ctr"/>
                    </a:tc>
                  </a:tr>
                  <a:tr h="667068">
                    <a:tc>
                      <a:txBody>
                        <a:bodyPr/>
                        <a:lstStyle/>
                        <a:p>
                          <a:pPr algn="ctr"/>
                          <a:r>
                            <a:rPr lang="en-US" dirty="0" err="1"/>
                            <a:t>HiPathia</a:t>
                          </a:r>
                          <a:endParaRPr lang="el-GR" dirty="0"/>
                        </a:p>
                      </a:txBody>
                      <a:tcPr anchor="ctr"/>
                    </a:tc>
                    <a:tc>
                      <a:txBody>
                        <a:bodyPr/>
                        <a:lstStyle/>
                        <a:p>
                          <a:pPr algn="ctr"/>
                          <a:r>
                            <a:rPr lang="en-US" dirty="0"/>
                            <a:t>2017</a:t>
                          </a:r>
                          <a:endParaRPr lang="el-GR" dirty="0"/>
                        </a:p>
                      </a:txBody>
                      <a:tcPr anchor="ctr"/>
                    </a:tc>
                    <a:tc>
                      <a:txBody>
                        <a:bodyPr/>
                        <a:lstStyle/>
                        <a:p>
                          <a:endParaRPr lang="el-GR"/>
                        </a:p>
                      </a:txBody>
                      <a:tcPr marL="68580" marR="68580" marT="0" marB="0" anchor="ctr">
                        <a:blipFill rotWithShape="0">
                          <a:blip r:embed="rId2"/>
                          <a:stretch>
                            <a:fillRect l="-90043" t="-256364" r="-428" b="-1818"/>
                          </a:stretch>
                        </a:blipFill>
                      </a:tcPr>
                    </a:tc>
                  </a:tr>
                </a:tbl>
              </a:graphicData>
            </a:graphic>
          </p:graphicFrame>
        </mc:Fallback>
      </mc:AlternateContent>
    </p:spTree>
    <p:extLst>
      <p:ext uri="{BB962C8B-B14F-4D97-AF65-F5344CB8AC3E}">
        <p14:creationId xmlns:p14="http://schemas.microsoft.com/office/powerpoint/2010/main" val="1014697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Outline</a:t>
            </a:r>
            <a:endParaRPr lang="el-G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38704885"/>
              </p:ext>
            </p:extLst>
          </p:nvPr>
        </p:nvGraphicFramePr>
        <p:xfrm>
          <a:off x="676275" y="2011363"/>
          <a:ext cx="10753725" cy="3767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2817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Datasets</a:t>
            </a:r>
            <a:endParaRPr lang="el-GR" dirty="0"/>
          </a:p>
        </p:txBody>
      </p:sp>
      <p:sp>
        <p:nvSpPr>
          <p:cNvPr id="3" name="Content Placeholder 2"/>
          <p:cNvSpPr>
            <a:spLocks noGrp="1"/>
          </p:cNvSpPr>
          <p:nvPr>
            <p:ph idx="1"/>
          </p:nvPr>
        </p:nvSpPr>
        <p:spPr>
          <a:xfrm>
            <a:off x="676274" y="2581695"/>
            <a:ext cx="10753725" cy="3766185"/>
          </a:xfrm>
        </p:spPr>
        <p:txBody>
          <a:bodyPr/>
          <a:lstStyle/>
          <a:p>
            <a:pPr marL="457200" indent="-457200">
              <a:buFont typeface="+mj-lt"/>
              <a:buAutoNum type="arabicPeriod"/>
            </a:pPr>
            <a:r>
              <a:rPr lang="en-US" dirty="0"/>
              <a:t>The </a:t>
            </a:r>
            <a:r>
              <a:rPr lang="en-US" b="1" dirty="0"/>
              <a:t>GSE2034 gene expression dataset</a:t>
            </a:r>
            <a:r>
              <a:rPr lang="en-US" dirty="0"/>
              <a:t> that contains 286 breast cancer samples, of which 209 are ER-positive and 77 are ER-negative (</a:t>
            </a:r>
            <a:r>
              <a:rPr lang="en-US" dirty="0">
                <a:hlinkClick r:id="rId2"/>
              </a:rPr>
              <a:t>https://ncbi.nlm.nih.gov/geo/query/acc.cgi?acc=gse2034</a:t>
            </a:r>
            <a:r>
              <a:rPr lang="en-US" dirty="0"/>
              <a:t>) </a:t>
            </a:r>
          </a:p>
          <a:p>
            <a:pPr marL="457200" indent="-457200">
              <a:buFont typeface="+mj-lt"/>
              <a:buAutoNum type="arabicPeriod"/>
            </a:pPr>
            <a:r>
              <a:rPr lang="en-US" dirty="0"/>
              <a:t>A </a:t>
            </a:r>
            <a:r>
              <a:rPr lang="en-US" b="1" dirty="0"/>
              <a:t>collection of 47 sub-paths</a:t>
            </a:r>
            <a:r>
              <a:rPr lang="en-US" dirty="0"/>
              <a:t> in total of which 15 relate to cellular activities, 24 to signal propagation and 8 to cancer in general (</a:t>
            </a:r>
            <a:r>
              <a:rPr lang="en-US" dirty="0">
                <a:hlinkClick r:id="rId3"/>
              </a:rPr>
              <a:t>https://www.genome.jp/kegg-bin/show_organism?menu_type=pathway_maps&amp;org=hsa</a:t>
            </a:r>
            <a:r>
              <a:rPr lang="en-US" dirty="0"/>
              <a:t>)</a:t>
            </a:r>
          </a:p>
        </p:txBody>
      </p:sp>
    </p:spTree>
    <p:extLst>
      <p:ext uri="{BB962C8B-B14F-4D97-AF65-F5344CB8AC3E}">
        <p14:creationId xmlns:p14="http://schemas.microsoft.com/office/powerpoint/2010/main" val="3308608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 – GSE2034</a:t>
            </a:r>
            <a:endParaRPr lang="el-GR" dirty="0"/>
          </a:p>
        </p:txBody>
      </p:sp>
      <p:sp>
        <p:nvSpPr>
          <p:cNvPr id="3" name="Content Placeholder 2"/>
          <p:cNvSpPr>
            <a:spLocks noGrp="1"/>
          </p:cNvSpPr>
          <p:nvPr>
            <p:ph idx="1"/>
          </p:nvPr>
        </p:nvSpPr>
        <p:spPr>
          <a:xfrm>
            <a:off x="666748" y="2617322"/>
            <a:ext cx="10753725" cy="3766185"/>
          </a:xfrm>
        </p:spPr>
        <p:txBody>
          <a:bodyPr/>
          <a:lstStyle/>
          <a:p>
            <a:pPr lvl="1">
              <a:buFont typeface="Wingdings" panose="05000000000000000000" pitchFamily="2" charset="2"/>
              <a:buChar char="§"/>
            </a:pPr>
            <a:r>
              <a:rPr lang="en-US" dirty="0"/>
              <a:t>Since a gene might be mapped to multiple </a:t>
            </a:r>
            <a:r>
              <a:rPr lang="en-US" dirty="0" err="1"/>
              <a:t>Entrez</a:t>
            </a:r>
            <a:r>
              <a:rPr lang="en-US" dirty="0"/>
              <a:t> identifiers, each </a:t>
            </a:r>
            <a:r>
              <a:rPr lang="en-US" dirty="0" err="1"/>
              <a:t>Entrez</a:t>
            </a:r>
            <a:r>
              <a:rPr lang="en-US" dirty="0"/>
              <a:t> identifier is translated to the corresponding gene</a:t>
            </a:r>
          </a:p>
          <a:p>
            <a:pPr lvl="1">
              <a:buFont typeface="Wingdings" panose="05000000000000000000" pitchFamily="2" charset="2"/>
              <a:buChar char="§"/>
            </a:pPr>
            <a:r>
              <a:rPr lang="en-US" dirty="0"/>
              <a:t>Pathway genes and gene IDs that don’t match the dataset GSE2034 entries are assigned as ‘no-Probe’</a:t>
            </a:r>
          </a:p>
          <a:p>
            <a:pPr lvl="1">
              <a:buFont typeface="Wingdings" panose="05000000000000000000" pitchFamily="2" charset="2"/>
              <a:buChar char="§"/>
            </a:pPr>
            <a:r>
              <a:rPr lang="en-US" dirty="0"/>
              <a:t>The average expression value of each KEGG ID is determined by combining all of the KEGG IDs’ expression values into a single gene</a:t>
            </a:r>
          </a:p>
        </p:txBody>
      </p:sp>
    </p:spTree>
    <p:extLst>
      <p:ext uri="{BB962C8B-B14F-4D97-AF65-F5344CB8AC3E}">
        <p14:creationId xmlns:p14="http://schemas.microsoft.com/office/powerpoint/2010/main" val="75133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 - </a:t>
            </a:r>
            <a:r>
              <a:rPr lang="en-US" dirty="0" err="1"/>
              <a:t>Subpathways</a:t>
            </a:r>
            <a:endParaRPr lang="el-GR" dirty="0"/>
          </a:p>
        </p:txBody>
      </p:sp>
      <p:sp>
        <p:nvSpPr>
          <p:cNvPr id="3" name="Content Placeholder 2"/>
          <p:cNvSpPr>
            <a:spLocks noGrp="1"/>
          </p:cNvSpPr>
          <p:nvPr>
            <p:ph idx="1"/>
          </p:nvPr>
        </p:nvSpPr>
        <p:spPr>
          <a:xfrm>
            <a:off x="666748" y="2742013"/>
            <a:ext cx="10753725" cy="3766185"/>
          </a:xfrm>
        </p:spPr>
        <p:txBody>
          <a:bodyPr/>
          <a:lstStyle/>
          <a:p>
            <a:pPr lvl="1">
              <a:buFont typeface="Wingdings" panose="05000000000000000000" pitchFamily="2" charset="2"/>
              <a:buChar char="§"/>
            </a:pPr>
            <a:r>
              <a:rPr lang="en-US" dirty="0"/>
              <a:t>Each sub-path of the dataset is divided by the nodes and edges</a:t>
            </a:r>
          </a:p>
          <a:p>
            <a:pPr lvl="1">
              <a:buFont typeface="Wingdings" panose="05000000000000000000" pitchFamily="2" charset="2"/>
              <a:buChar char="§"/>
            </a:pPr>
            <a:r>
              <a:rPr lang="en-US" dirty="0"/>
              <a:t>Since each node may contain more than one genes, the average value is determined and assigned</a:t>
            </a:r>
          </a:p>
          <a:p>
            <a:pPr lvl="1">
              <a:buFont typeface="Wingdings" panose="05000000000000000000" pitchFamily="2" charset="2"/>
              <a:buChar char="§"/>
            </a:pPr>
            <a:r>
              <a:rPr lang="en-US" dirty="0"/>
              <a:t>Data from the GSE2034 dataset are combined with the sub-paths’ dataset and create new collective data structures to simplify the analysis process</a:t>
            </a:r>
          </a:p>
        </p:txBody>
      </p:sp>
    </p:spTree>
    <p:extLst>
      <p:ext uri="{BB962C8B-B14F-4D97-AF65-F5344CB8AC3E}">
        <p14:creationId xmlns:p14="http://schemas.microsoft.com/office/powerpoint/2010/main" val="63795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 Calculation</a:t>
            </a:r>
            <a:endParaRPr lang="el-GR" dirty="0"/>
          </a:p>
        </p:txBody>
      </p:sp>
      <p:sp>
        <p:nvSpPr>
          <p:cNvPr id="3" name="Content Placeholder 2"/>
          <p:cNvSpPr>
            <a:spLocks noGrp="1"/>
          </p:cNvSpPr>
          <p:nvPr>
            <p:ph idx="1"/>
          </p:nvPr>
        </p:nvSpPr>
        <p:spPr>
          <a:xfrm>
            <a:off x="676274" y="2157731"/>
            <a:ext cx="10753725" cy="3766185"/>
          </a:xfrm>
        </p:spPr>
        <p:txBody>
          <a:bodyPr>
            <a:normAutofit fontScale="92500" lnSpcReduction="20000"/>
          </a:bodyPr>
          <a:lstStyle/>
          <a:p>
            <a:pPr lvl="1">
              <a:buFont typeface="Wingdings" panose="05000000000000000000" pitchFamily="2" charset="2"/>
              <a:buChar char="§"/>
            </a:pPr>
            <a:r>
              <a:rPr lang="en-US" dirty="0"/>
              <a:t>TAPPA, PRS, TEAK, DEAP, </a:t>
            </a:r>
            <a:r>
              <a:rPr lang="en-US" dirty="0" err="1"/>
              <a:t>GraphiteWeb</a:t>
            </a:r>
            <a:r>
              <a:rPr lang="en-US" dirty="0"/>
              <a:t>, </a:t>
            </a:r>
            <a:r>
              <a:rPr lang="en-US" dirty="0" err="1"/>
              <a:t>MinePath</a:t>
            </a:r>
            <a:r>
              <a:rPr lang="en-US" dirty="0"/>
              <a:t> and </a:t>
            </a:r>
            <a:r>
              <a:rPr lang="en-US" dirty="0" err="1"/>
              <a:t>HiPathia</a:t>
            </a:r>
            <a:r>
              <a:rPr lang="en-US" dirty="0"/>
              <a:t> are the methods implemented in this work according to each tool’s respective papers using the Python programming language</a:t>
            </a:r>
          </a:p>
          <a:p>
            <a:pPr lvl="1">
              <a:buFont typeface="Wingdings" panose="05000000000000000000" pitchFamily="2" charset="2"/>
              <a:buChar char="§"/>
            </a:pPr>
            <a:r>
              <a:rPr lang="en-US" dirty="0"/>
              <a:t>All tools, except </a:t>
            </a:r>
            <a:r>
              <a:rPr lang="en-US" dirty="0" err="1"/>
              <a:t>MinePath</a:t>
            </a:r>
            <a:r>
              <a:rPr lang="en-US" dirty="0"/>
              <a:t> and </a:t>
            </a:r>
            <a:r>
              <a:rPr lang="en-US" dirty="0" err="1"/>
              <a:t>GraphiteWeb</a:t>
            </a:r>
            <a:r>
              <a:rPr lang="en-US" dirty="0"/>
              <a:t>, handle non-binary data</a:t>
            </a:r>
          </a:p>
          <a:p>
            <a:pPr lvl="1">
              <a:buFont typeface="Wingdings" panose="05000000000000000000" pitchFamily="2" charset="2"/>
              <a:buChar char="§"/>
            </a:pPr>
            <a:r>
              <a:rPr lang="en-US" dirty="0"/>
              <a:t>Pathway topology is taken into account by all methodologies, however there are two approaches to the problem:</a:t>
            </a:r>
          </a:p>
          <a:p>
            <a:pPr marL="713232" lvl="1" indent="-457200">
              <a:buFont typeface="+mj-lt"/>
              <a:buAutoNum type="arabicPeriod"/>
            </a:pPr>
            <a:r>
              <a:rPr lang="en-US" dirty="0"/>
              <a:t>TAPPA, </a:t>
            </a:r>
            <a:r>
              <a:rPr lang="en-US" dirty="0" err="1"/>
              <a:t>GraphiteWeb</a:t>
            </a:r>
            <a:r>
              <a:rPr lang="en-US" dirty="0"/>
              <a:t>, TEAK and PRS are based on probability theories and comprehend pathway topology as the influence of nodes upon each another</a:t>
            </a:r>
          </a:p>
          <a:p>
            <a:pPr marL="713232" lvl="1" indent="-457200">
              <a:buFont typeface="+mj-lt"/>
              <a:buAutoNum type="arabicPeriod"/>
            </a:pPr>
            <a:r>
              <a:rPr lang="en-US" dirty="0" err="1"/>
              <a:t>HiPathia</a:t>
            </a:r>
            <a:r>
              <a:rPr lang="en-US" dirty="0"/>
              <a:t>, DEAP and </a:t>
            </a:r>
            <a:r>
              <a:rPr lang="en-US" dirty="0" err="1"/>
              <a:t>MinePath</a:t>
            </a:r>
            <a:r>
              <a:rPr lang="en-US" dirty="0"/>
              <a:t> rely on the interaction type among genes and how it affects the outcome</a:t>
            </a:r>
          </a:p>
          <a:p>
            <a:pPr lvl="1">
              <a:buFont typeface="Wingdings" panose="05000000000000000000" pitchFamily="2" charset="2"/>
              <a:buChar char="§"/>
            </a:pPr>
            <a:r>
              <a:rPr lang="en-US" dirty="0"/>
              <a:t>A two-dimensional matrix with rows denoting samples and columns indicating sub-paths formed for each tool after computing the score of each sample and each sub-path in accordance with the methodology of the associated tool</a:t>
            </a:r>
          </a:p>
          <a:p>
            <a:pPr lvl="1">
              <a:buFont typeface="Wingdings" panose="05000000000000000000" pitchFamily="2" charset="2"/>
              <a:buChar char="§"/>
            </a:pPr>
            <a:r>
              <a:rPr lang="en-US" dirty="0"/>
              <a:t>The source code is available at </a:t>
            </a:r>
            <a:r>
              <a:rPr lang="en-US" dirty="0">
                <a:hlinkClick r:id="rId2"/>
              </a:rPr>
              <a:t>https://github.com/fotinidrouma/Pathway-Analysis.git</a:t>
            </a:r>
            <a:r>
              <a:rPr lang="en-US" dirty="0"/>
              <a:t>  </a:t>
            </a:r>
          </a:p>
        </p:txBody>
      </p:sp>
    </p:spTree>
    <p:extLst>
      <p:ext uri="{BB962C8B-B14F-4D97-AF65-F5344CB8AC3E}">
        <p14:creationId xmlns:p14="http://schemas.microsoft.com/office/powerpoint/2010/main" val="3271238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l-GR" dirty="0"/>
          </a:p>
        </p:txBody>
      </p:sp>
      <p:sp>
        <p:nvSpPr>
          <p:cNvPr id="3" name="Content Placeholder 2"/>
          <p:cNvSpPr>
            <a:spLocks noGrp="1"/>
          </p:cNvSpPr>
          <p:nvPr>
            <p:ph idx="1"/>
          </p:nvPr>
        </p:nvSpPr>
        <p:spPr/>
        <p:txBody>
          <a:bodyPr/>
          <a:lstStyle/>
          <a:p>
            <a:pPr marL="457200" indent="-457200">
              <a:buFont typeface="+mj-lt"/>
              <a:buAutoNum type="alphaUcPeriod"/>
            </a:pPr>
            <a:r>
              <a:rPr lang="en-US" dirty="0"/>
              <a:t>Objectives of the Research</a:t>
            </a:r>
          </a:p>
          <a:p>
            <a:pPr marL="457200" indent="-457200">
              <a:buFont typeface="+mj-lt"/>
              <a:buAutoNum type="alphaUcPeriod"/>
            </a:pPr>
            <a:r>
              <a:rPr lang="en-US" dirty="0"/>
              <a:t>Introduction</a:t>
            </a:r>
          </a:p>
          <a:p>
            <a:pPr marL="457200" indent="-457200">
              <a:buFont typeface="+mj-lt"/>
              <a:buAutoNum type="alphaUcPeriod"/>
            </a:pPr>
            <a:r>
              <a:rPr lang="en-US" dirty="0"/>
              <a:t>Literature Review</a:t>
            </a:r>
          </a:p>
          <a:p>
            <a:pPr marL="457200" indent="-457200">
              <a:buFont typeface="+mj-lt"/>
              <a:buAutoNum type="alphaUcPeriod"/>
            </a:pPr>
            <a:r>
              <a:rPr lang="en-US" dirty="0"/>
              <a:t>Methodology</a:t>
            </a:r>
          </a:p>
          <a:p>
            <a:pPr marL="457200" indent="-457200">
              <a:buFont typeface="+mj-lt"/>
              <a:buAutoNum type="alphaUcPeriod"/>
            </a:pPr>
            <a:r>
              <a:rPr lang="en-US" dirty="0"/>
              <a:t>Results Analysis</a:t>
            </a:r>
          </a:p>
          <a:p>
            <a:pPr marL="457200" indent="-457200">
              <a:buFont typeface="+mj-lt"/>
              <a:buAutoNum type="alphaUcPeriod"/>
            </a:pPr>
            <a:r>
              <a:rPr lang="en-US" dirty="0"/>
              <a:t>Conclusions</a:t>
            </a:r>
          </a:p>
          <a:p>
            <a:pPr marL="457200" indent="-457200">
              <a:buFont typeface="+mj-lt"/>
              <a:buAutoNum type="alphaUcPeriod"/>
            </a:pPr>
            <a:r>
              <a:rPr lang="en-US" dirty="0"/>
              <a:t>Discussion</a:t>
            </a:r>
          </a:p>
          <a:p>
            <a:pPr marL="457200" indent="-457200">
              <a:buFont typeface="+mj-lt"/>
              <a:buAutoNum type="alphaUcPeriod"/>
            </a:pPr>
            <a:r>
              <a:rPr lang="en-US" dirty="0"/>
              <a:t>Future Work</a:t>
            </a:r>
            <a:endParaRPr lang="el-GR" dirty="0"/>
          </a:p>
        </p:txBody>
      </p:sp>
    </p:spTree>
    <p:extLst>
      <p:ext uri="{BB962C8B-B14F-4D97-AF65-F5344CB8AC3E}">
        <p14:creationId xmlns:p14="http://schemas.microsoft.com/office/powerpoint/2010/main" val="2489934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 Calculation - TAPPA</a:t>
            </a:r>
            <a:endParaRPr lang="el-GR" dirty="0"/>
          </a:p>
        </p:txBody>
      </p:sp>
      <p:sp>
        <p:nvSpPr>
          <p:cNvPr id="3" name="Content Placeholder 2"/>
          <p:cNvSpPr>
            <a:spLocks noGrp="1"/>
          </p:cNvSpPr>
          <p:nvPr>
            <p:ph idx="1"/>
          </p:nvPr>
        </p:nvSpPr>
        <p:spPr>
          <a:xfrm>
            <a:off x="2140433" y="2365248"/>
            <a:ext cx="7806355" cy="3766185"/>
          </a:xfrm>
        </p:spPr>
        <p:txBody>
          <a:bodyPr/>
          <a:lstStyle/>
          <a:p>
            <a:pPr marL="0" indent="0" algn="just">
              <a:buNone/>
            </a:pPr>
            <a:r>
              <a:rPr lang="en-US" dirty="0"/>
              <a:t>For a given sub-path and each sample, the variable x represents the standard log expression estimate of the genes, and the respective adjacency matrices are denoted as a.</a:t>
            </a:r>
            <a:endParaRPr lang="el-GR"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0433" y="3669878"/>
            <a:ext cx="7806355" cy="2107987"/>
          </a:xfrm>
          <a:prstGeom prst="rect">
            <a:avLst/>
          </a:prstGeom>
        </p:spPr>
      </p:pic>
    </p:spTree>
    <p:extLst>
      <p:ext uri="{BB962C8B-B14F-4D97-AF65-F5344CB8AC3E}">
        <p14:creationId xmlns:p14="http://schemas.microsoft.com/office/powerpoint/2010/main" val="2025040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 Calculation - PRS</a:t>
            </a:r>
            <a:endParaRPr lang="el-GR" dirty="0"/>
          </a:p>
        </p:txBody>
      </p:sp>
      <p:sp>
        <p:nvSpPr>
          <p:cNvPr id="3" name="Content Placeholder 2"/>
          <p:cNvSpPr>
            <a:spLocks noGrp="1"/>
          </p:cNvSpPr>
          <p:nvPr>
            <p:ph idx="1"/>
          </p:nvPr>
        </p:nvSpPr>
        <p:spPr>
          <a:xfrm>
            <a:off x="6217920" y="2729503"/>
            <a:ext cx="5212079" cy="2488256"/>
          </a:xfrm>
        </p:spPr>
        <p:txBody>
          <a:bodyPr>
            <a:normAutofit/>
          </a:bodyPr>
          <a:lstStyle/>
          <a:p>
            <a:pPr algn="r"/>
            <a:r>
              <a:rPr lang="en-US" dirty="0"/>
              <a:t>Using the corresponding node values and weights, the pathway score is produced by summing the scores of each node. The non-parametric permutation method of the second normalization step of PRS was replaced with FDR correction.</a:t>
            </a:r>
          </a:p>
          <a:p>
            <a:pPr algn="r"/>
            <a:endParaRPr lang="el-G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224" y="2169397"/>
            <a:ext cx="5304664" cy="3608468"/>
          </a:xfrm>
          <a:prstGeom prst="rect">
            <a:avLst/>
          </a:prstGeom>
        </p:spPr>
      </p:pic>
    </p:spTree>
    <p:extLst>
      <p:ext uri="{BB962C8B-B14F-4D97-AF65-F5344CB8AC3E}">
        <p14:creationId xmlns:p14="http://schemas.microsoft.com/office/powerpoint/2010/main" val="309659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 Calculation - TEAK</a:t>
            </a:r>
            <a:endParaRPr lang="el-GR" dirty="0"/>
          </a:p>
        </p:txBody>
      </p:sp>
      <p:sp>
        <p:nvSpPr>
          <p:cNvPr id="3" name="Content Placeholder 2"/>
          <p:cNvSpPr>
            <a:spLocks noGrp="1"/>
          </p:cNvSpPr>
          <p:nvPr>
            <p:ph idx="1"/>
          </p:nvPr>
        </p:nvSpPr>
        <p:spPr>
          <a:xfrm>
            <a:off x="657224" y="3066603"/>
            <a:ext cx="3122296" cy="2060701"/>
          </a:xfrm>
        </p:spPr>
        <p:txBody>
          <a:bodyPr/>
          <a:lstStyle/>
          <a:p>
            <a:pPr marL="0" indent="0">
              <a:buNone/>
            </a:pPr>
            <a:r>
              <a:rPr lang="en-US" dirty="0"/>
              <a:t>N refers to the number of samples in the expression data, while </a:t>
            </a:r>
            <a:r>
              <a:rPr lang="en-US" dirty="0" err="1"/>
              <a:t>cond_prob_distr</a:t>
            </a:r>
            <a:r>
              <a:rPr lang="en-US" dirty="0"/>
              <a:t> stands for Conditional Probability Distribution.</a:t>
            </a:r>
          </a:p>
          <a:p>
            <a:endParaRPr lang="el-G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851" y="2269992"/>
            <a:ext cx="7546148" cy="3653924"/>
          </a:xfrm>
          <a:prstGeom prst="rect">
            <a:avLst/>
          </a:prstGeom>
        </p:spPr>
      </p:pic>
    </p:spTree>
    <p:extLst>
      <p:ext uri="{BB962C8B-B14F-4D97-AF65-F5344CB8AC3E}">
        <p14:creationId xmlns:p14="http://schemas.microsoft.com/office/powerpoint/2010/main" val="3697971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 Calculation - DEAP</a:t>
            </a:r>
            <a:endParaRPr lang="el-GR" dirty="0"/>
          </a:p>
        </p:txBody>
      </p:sp>
      <p:sp>
        <p:nvSpPr>
          <p:cNvPr id="3" name="Content Placeholder 2"/>
          <p:cNvSpPr>
            <a:spLocks noGrp="1"/>
          </p:cNvSpPr>
          <p:nvPr>
            <p:ph idx="1"/>
          </p:nvPr>
        </p:nvSpPr>
        <p:spPr>
          <a:xfrm>
            <a:off x="657224" y="2801881"/>
            <a:ext cx="3658744" cy="2519355"/>
          </a:xfrm>
        </p:spPr>
        <p:txBody>
          <a:bodyPr/>
          <a:lstStyle/>
          <a:p>
            <a:pPr marL="0" indent="0">
              <a:buNone/>
            </a:pPr>
            <a:r>
              <a:rPr lang="en-US" dirty="0"/>
              <a:t>Through a recursive function, the type of gene interaction is considered. Instead of employing DEAP's random rotation method, FDR correction was employed.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6112" y="2345252"/>
            <a:ext cx="6723887" cy="3432614"/>
          </a:xfrm>
          <a:prstGeom prst="rect">
            <a:avLst/>
          </a:prstGeom>
        </p:spPr>
      </p:pic>
    </p:spTree>
    <p:extLst>
      <p:ext uri="{BB962C8B-B14F-4D97-AF65-F5344CB8AC3E}">
        <p14:creationId xmlns:p14="http://schemas.microsoft.com/office/powerpoint/2010/main" val="3801937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 Calculation - </a:t>
            </a:r>
            <a:r>
              <a:rPr lang="en-US" dirty="0" err="1"/>
              <a:t>GraphiteWeb</a:t>
            </a:r>
            <a:endParaRPr lang="el-GR" dirty="0"/>
          </a:p>
        </p:txBody>
      </p:sp>
      <p:sp>
        <p:nvSpPr>
          <p:cNvPr id="3" name="Content Placeholder 2"/>
          <p:cNvSpPr>
            <a:spLocks noGrp="1"/>
          </p:cNvSpPr>
          <p:nvPr>
            <p:ph idx="1"/>
          </p:nvPr>
        </p:nvSpPr>
        <p:spPr>
          <a:xfrm>
            <a:off x="8066863" y="2516823"/>
            <a:ext cx="3363136" cy="2926080"/>
          </a:xfrm>
        </p:spPr>
        <p:txBody>
          <a:bodyPr/>
          <a:lstStyle/>
          <a:p>
            <a:pPr algn="r"/>
            <a:r>
              <a:rPr lang="en-US" dirty="0"/>
              <a:t>N stands for the overall number of genes screened, </a:t>
            </a:r>
            <a:r>
              <a:rPr lang="en-US" dirty="0" err="1"/>
              <a:t>N_deg</a:t>
            </a:r>
            <a:r>
              <a:rPr lang="en-US" dirty="0"/>
              <a:t> refers to the amount of differentially expressed genes, and </a:t>
            </a:r>
            <a:r>
              <a:rPr lang="en-US" dirty="0" err="1"/>
              <a:t>N_eeg</a:t>
            </a:r>
            <a:r>
              <a:rPr lang="en-US" dirty="0"/>
              <a:t> indicates the total amount of equally expressed genes.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224" y="2157731"/>
            <a:ext cx="7409639" cy="3644265"/>
          </a:xfrm>
          <a:prstGeom prst="rect">
            <a:avLst/>
          </a:prstGeom>
        </p:spPr>
      </p:pic>
    </p:spTree>
    <p:extLst>
      <p:ext uri="{BB962C8B-B14F-4D97-AF65-F5344CB8AC3E}">
        <p14:creationId xmlns:p14="http://schemas.microsoft.com/office/powerpoint/2010/main" val="39095641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 Calculation - </a:t>
            </a:r>
            <a:r>
              <a:rPr lang="en-US" dirty="0" err="1"/>
              <a:t>MinePath</a:t>
            </a:r>
            <a:endParaRPr lang="el-GR" dirty="0"/>
          </a:p>
        </p:txBody>
      </p:sp>
      <p:sp>
        <p:nvSpPr>
          <p:cNvPr id="3" name="Content Placeholder 2"/>
          <p:cNvSpPr>
            <a:spLocks noGrp="1"/>
          </p:cNvSpPr>
          <p:nvPr>
            <p:ph idx="1"/>
          </p:nvPr>
        </p:nvSpPr>
        <p:spPr>
          <a:xfrm>
            <a:off x="657224" y="2949605"/>
            <a:ext cx="3870959" cy="1840992"/>
          </a:xfrm>
        </p:spPr>
        <p:txBody>
          <a:bodyPr/>
          <a:lstStyle/>
          <a:p>
            <a:r>
              <a:rPr lang="en-US" dirty="0"/>
              <a:t>Depending on the interactions between genes, </a:t>
            </a:r>
            <a:r>
              <a:rPr lang="en-US" dirty="0" err="1"/>
              <a:t>MinePath</a:t>
            </a:r>
            <a:r>
              <a:rPr lang="en-US" dirty="0"/>
              <a:t> uses Boolean operators to handle binary expression values.</a:t>
            </a:r>
          </a:p>
          <a:p>
            <a:endParaRPr lang="el-G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8175" y="1962337"/>
            <a:ext cx="6211823" cy="3815528"/>
          </a:xfrm>
          <a:prstGeom prst="rect">
            <a:avLst/>
          </a:prstGeom>
        </p:spPr>
      </p:pic>
    </p:spTree>
    <p:extLst>
      <p:ext uri="{BB962C8B-B14F-4D97-AF65-F5344CB8AC3E}">
        <p14:creationId xmlns:p14="http://schemas.microsoft.com/office/powerpoint/2010/main" val="2698554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 Calculation - </a:t>
            </a:r>
            <a:r>
              <a:rPr lang="en-US" dirty="0" err="1"/>
              <a:t>HiPathia</a:t>
            </a:r>
            <a:endParaRPr lang="el-GR" dirty="0"/>
          </a:p>
        </p:txBody>
      </p:sp>
      <p:sp>
        <p:nvSpPr>
          <p:cNvPr id="3" name="Content Placeholder 2"/>
          <p:cNvSpPr>
            <a:spLocks noGrp="1"/>
          </p:cNvSpPr>
          <p:nvPr>
            <p:ph idx="1"/>
          </p:nvPr>
        </p:nvSpPr>
        <p:spPr>
          <a:xfrm>
            <a:off x="1726237" y="2011681"/>
            <a:ext cx="8634745" cy="865632"/>
          </a:xfrm>
        </p:spPr>
        <p:txBody>
          <a:bodyPr>
            <a:normAutofit fontScale="92500"/>
          </a:bodyPr>
          <a:lstStyle/>
          <a:p>
            <a:pPr marL="0" indent="0" algn="just">
              <a:buNone/>
            </a:pPr>
            <a:r>
              <a:rPr lang="en-US" dirty="0"/>
              <a:t>The normalized gene expression values for a specific sub-path and sample are indicated by the variable u, which is necessary for calculating the score.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5266" y="2877313"/>
            <a:ext cx="6216689" cy="3025403"/>
          </a:xfrm>
          <a:prstGeom prst="rect">
            <a:avLst/>
          </a:prstGeom>
        </p:spPr>
      </p:pic>
    </p:spTree>
    <p:extLst>
      <p:ext uri="{BB962C8B-B14F-4D97-AF65-F5344CB8AC3E}">
        <p14:creationId xmlns:p14="http://schemas.microsoft.com/office/powerpoint/2010/main" val="3099450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Algorithm</a:t>
            </a:r>
            <a:endParaRPr lang="el-GR" dirty="0"/>
          </a:p>
        </p:txBody>
      </p:sp>
      <p:sp>
        <p:nvSpPr>
          <p:cNvPr id="3" name="Content Placeholder 2"/>
          <p:cNvSpPr>
            <a:spLocks noGrp="1"/>
          </p:cNvSpPr>
          <p:nvPr>
            <p:ph idx="1"/>
          </p:nvPr>
        </p:nvSpPr>
        <p:spPr>
          <a:xfrm>
            <a:off x="676274" y="2445128"/>
            <a:ext cx="10753725" cy="3766185"/>
          </a:xfrm>
        </p:spPr>
        <p:txBody>
          <a:bodyPr/>
          <a:lstStyle/>
          <a:p>
            <a:pPr lvl="1">
              <a:buFont typeface="Wingdings" panose="05000000000000000000" pitchFamily="2" charset="2"/>
              <a:buChar char="§"/>
            </a:pPr>
            <a:r>
              <a:rPr lang="en-US" dirty="0"/>
              <a:t>In order to compare the results of each methodology, the </a:t>
            </a:r>
            <a:r>
              <a:rPr lang="en-US" b="1" dirty="0"/>
              <a:t>Decision Tree algorithm </a:t>
            </a:r>
            <a:r>
              <a:rPr lang="en-US" dirty="0"/>
              <a:t>was utilized to train and assess each approach‘s performance and recognize the most significant sub-paths </a:t>
            </a:r>
          </a:p>
          <a:p>
            <a:pPr lvl="1">
              <a:buFont typeface="Wingdings" panose="05000000000000000000" pitchFamily="2" charset="2"/>
              <a:buChar char="§"/>
            </a:pPr>
            <a:r>
              <a:rPr lang="en-US" dirty="0"/>
              <a:t>A Decision Tree algorithm’s basis is the continuous division of the data by a specified criterion</a:t>
            </a:r>
          </a:p>
          <a:p>
            <a:pPr lvl="1">
              <a:buFont typeface="Wingdings" panose="05000000000000000000" pitchFamily="2" charset="2"/>
              <a:buChar char="§"/>
            </a:pPr>
            <a:r>
              <a:rPr lang="en-US" dirty="0"/>
              <a:t>Decision nodes and leaves illustrate the tree’s structure</a:t>
            </a:r>
          </a:p>
          <a:p>
            <a:pPr marL="713232" lvl="1" indent="-457200">
              <a:buFont typeface="+mj-lt"/>
              <a:buAutoNum type="alphaLcParenR"/>
            </a:pPr>
            <a:r>
              <a:rPr lang="en-US" dirty="0"/>
              <a:t>Decision nodes: separate the data</a:t>
            </a:r>
          </a:p>
          <a:p>
            <a:pPr marL="713232" lvl="1" indent="-457200">
              <a:buFont typeface="+mj-lt"/>
              <a:buAutoNum type="alphaLcParenR"/>
            </a:pPr>
            <a:r>
              <a:rPr lang="en-US" dirty="0"/>
              <a:t>Leaves: represent the options or results</a:t>
            </a:r>
          </a:p>
        </p:txBody>
      </p:sp>
    </p:spTree>
    <p:extLst>
      <p:ext uri="{BB962C8B-B14F-4D97-AF65-F5344CB8AC3E}">
        <p14:creationId xmlns:p14="http://schemas.microsoft.com/office/powerpoint/2010/main" val="2558316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Subpathway</a:t>
            </a:r>
            <a:r>
              <a:rPr lang="en-US" dirty="0"/>
              <a:t> Ranking</a:t>
            </a:r>
            <a:endParaRPr lang="el-GR" dirty="0"/>
          </a:p>
        </p:txBody>
      </p:sp>
      <p:sp>
        <p:nvSpPr>
          <p:cNvPr id="3" name="Content Placeholder 2"/>
          <p:cNvSpPr>
            <a:spLocks noGrp="1"/>
          </p:cNvSpPr>
          <p:nvPr>
            <p:ph idx="1"/>
          </p:nvPr>
        </p:nvSpPr>
        <p:spPr>
          <a:xfrm>
            <a:off x="676274" y="2338251"/>
            <a:ext cx="10753725" cy="3766185"/>
          </a:xfrm>
        </p:spPr>
        <p:txBody>
          <a:bodyPr/>
          <a:lstStyle/>
          <a:p>
            <a:pPr marL="457200" indent="-457200">
              <a:buFont typeface="+mj-lt"/>
              <a:buAutoNum type="arabicPeriod"/>
            </a:pPr>
            <a:r>
              <a:rPr lang="en-US" dirty="0"/>
              <a:t>Because machine learning algorithms can only handle numerical values, the categorical classes of the samples (positive or negative) of the datasets were converted into numerical variables</a:t>
            </a:r>
          </a:p>
          <a:p>
            <a:pPr marL="457200" indent="-457200">
              <a:buFont typeface="+mj-lt"/>
              <a:buAutoNum type="arabicPeriod"/>
            </a:pPr>
            <a:r>
              <a:rPr lang="en-US" dirty="0"/>
              <a:t>The updated datasets were split into training and testing sets in a proportion of 70% to 30%</a:t>
            </a:r>
          </a:p>
          <a:p>
            <a:pPr marL="457200" indent="-457200">
              <a:buFont typeface="+mj-lt"/>
              <a:buAutoNum type="arabicPeriod"/>
            </a:pPr>
            <a:r>
              <a:rPr lang="en-US" dirty="0"/>
              <a:t>Using the pre-built decision tree functions that the </a:t>
            </a:r>
            <a:r>
              <a:rPr lang="en-US" dirty="0" err="1">
                <a:hlinkClick r:id="rId2"/>
              </a:rPr>
              <a:t>scikit</a:t>
            </a:r>
            <a:r>
              <a:rPr lang="en-US" dirty="0">
                <a:hlinkClick r:id="rId2"/>
              </a:rPr>
              <a:t>-learn</a:t>
            </a:r>
            <a:r>
              <a:rPr lang="en-US" dirty="0"/>
              <a:t> package provides for the Python programming language, the training sets that resulted from the prior stage were used to train each machine learning model, and the respective testing sets were used to evaluate each model</a:t>
            </a:r>
          </a:p>
        </p:txBody>
      </p:sp>
    </p:spTree>
    <p:extLst>
      <p:ext uri="{BB962C8B-B14F-4D97-AF65-F5344CB8AC3E}">
        <p14:creationId xmlns:p14="http://schemas.microsoft.com/office/powerpoint/2010/main" val="1663972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Predictive Performance I</a:t>
            </a:r>
            <a:endParaRPr lang="el-G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8544827"/>
              </p:ext>
            </p:extLst>
          </p:nvPr>
        </p:nvGraphicFramePr>
        <p:xfrm>
          <a:off x="6571488" y="2521048"/>
          <a:ext cx="5004818" cy="2966720"/>
        </p:xfrm>
        <a:graphic>
          <a:graphicData uri="http://schemas.openxmlformats.org/drawingml/2006/table">
            <a:tbl>
              <a:tblPr firstRow="1" bandRow="1">
                <a:tableStyleId>{5C22544A-7EE6-4342-B048-85BDC9FD1C3A}</a:tableStyleId>
              </a:tblPr>
              <a:tblGrid>
                <a:gridCol w="2502409">
                  <a:extLst>
                    <a:ext uri="{9D8B030D-6E8A-4147-A177-3AD203B41FA5}">
                      <a16:colId xmlns:a16="http://schemas.microsoft.com/office/drawing/2014/main" val="20000"/>
                    </a:ext>
                  </a:extLst>
                </a:gridCol>
                <a:gridCol w="2502409">
                  <a:extLst>
                    <a:ext uri="{9D8B030D-6E8A-4147-A177-3AD203B41FA5}">
                      <a16:colId xmlns:a16="http://schemas.microsoft.com/office/drawing/2014/main" val="20001"/>
                    </a:ext>
                  </a:extLst>
                </a:gridCol>
              </a:tblGrid>
              <a:tr h="370840">
                <a:tc>
                  <a:txBody>
                    <a:bodyPr/>
                    <a:lstStyle/>
                    <a:p>
                      <a:pPr algn="ctr"/>
                      <a:r>
                        <a:rPr lang="en-US" dirty="0"/>
                        <a:t>Tools</a:t>
                      </a:r>
                      <a:endParaRPr lang="el-GR" dirty="0"/>
                    </a:p>
                  </a:txBody>
                  <a:tcPr anchor="ctr"/>
                </a:tc>
                <a:tc>
                  <a:txBody>
                    <a:bodyPr/>
                    <a:lstStyle/>
                    <a:p>
                      <a:pPr algn="ctr"/>
                      <a:r>
                        <a:rPr lang="en-US" dirty="0"/>
                        <a:t>Accuracy</a:t>
                      </a:r>
                      <a:endParaRPr lang="el-GR" dirty="0"/>
                    </a:p>
                  </a:txBody>
                  <a:tcPr anchor="ctr"/>
                </a:tc>
                <a:extLst>
                  <a:ext uri="{0D108BD9-81ED-4DB2-BD59-A6C34878D82A}">
                    <a16:rowId xmlns:a16="http://schemas.microsoft.com/office/drawing/2014/main" val="10000"/>
                  </a:ext>
                </a:extLst>
              </a:tr>
              <a:tr h="370840">
                <a:tc>
                  <a:txBody>
                    <a:bodyPr/>
                    <a:lstStyle/>
                    <a:p>
                      <a:pPr algn="ctr"/>
                      <a:r>
                        <a:rPr lang="en-US" dirty="0"/>
                        <a:t>TAPPA</a:t>
                      </a:r>
                    </a:p>
                  </a:txBody>
                  <a:tcPr anchor="ctr"/>
                </a:tc>
                <a:tc>
                  <a:txBody>
                    <a:bodyPr/>
                    <a:lstStyle/>
                    <a:p>
                      <a:pPr algn="ctr"/>
                      <a:r>
                        <a:rPr lang="en-US" dirty="0"/>
                        <a:t>54,57%</a:t>
                      </a:r>
                      <a:endParaRPr lang="el-GR" dirty="0"/>
                    </a:p>
                  </a:txBody>
                  <a:tcPr anchor="ctr"/>
                </a:tc>
                <a:extLst>
                  <a:ext uri="{0D108BD9-81ED-4DB2-BD59-A6C34878D82A}">
                    <a16:rowId xmlns:a16="http://schemas.microsoft.com/office/drawing/2014/main" val="10001"/>
                  </a:ext>
                </a:extLst>
              </a:tr>
              <a:tr h="370840">
                <a:tc>
                  <a:txBody>
                    <a:bodyPr/>
                    <a:lstStyle/>
                    <a:p>
                      <a:pPr algn="ctr"/>
                      <a:r>
                        <a:rPr lang="en-US" dirty="0"/>
                        <a:t>PRS</a:t>
                      </a:r>
                      <a:endParaRPr lang="el-GR" dirty="0"/>
                    </a:p>
                  </a:txBody>
                  <a:tcPr anchor="ctr"/>
                </a:tc>
                <a:tc>
                  <a:txBody>
                    <a:bodyPr/>
                    <a:lstStyle/>
                    <a:p>
                      <a:pPr algn="ctr"/>
                      <a:r>
                        <a:rPr lang="en-US" b="1" dirty="0"/>
                        <a:t>82,09%</a:t>
                      </a:r>
                      <a:endParaRPr lang="el-GR" b="1" dirty="0"/>
                    </a:p>
                  </a:txBody>
                  <a:tcPr anchor="ctr"/>
                </a:tc>
                <a:extLst>
                  <a:ext uri="{0D108BD9-81ED-4DB2-BD59-A6C34878D82A}">
                    <a16:rowId xmlns:a16="http://schemas.microsoft.com/office/drawing/2014/main" val="10002"/>
                  </a:ext>
                </a:extLst>
              </a:tr>
              <a:tr h="370840">
                <a:tc>
                  <a:txBody>
                    <a:bodyPr/>
                    <a:lstStyle/>
                    <a:p>
                      <a:pPr algn="ctr"/>
                      <a:r>
                        <a:rPr lang="en-US" dirty="0"/>
                        <a:t>TEAK</a:t>
                      </a:r>
                      <a:endParaRPr lang="el-GR" dirty="0"/>
                    </a:p>
                  </a:txBody>
                  <a:tcPr anchor="ctr"/>
                </a:tc>
                <a:tc>
                  <a:txBody>
                    <a:bodyPr/>
                    <a:lstStyle/>
                    <a:p>
                      <a:pPr algn="ctr"/>
                      <a:r>
                        <a:rPr lang="en-US" dirty="0"/>
                        <a:t>59,00%</a:t>
                      </a:r>
                      <a:endParaRPr lang="el-GR" dirty="0"/>
                    </a:p>
                  </a:txBody>
                  <a:tcPr anchor="ctr"/>
                </a:tc>
                <a:extLst>
                  <a:ext uri="{0D108BD9-81ED-4DB2-BD59-A6C34878D82A}">
                    <a16:rowId xmlns:a16="http://schemas.microsoft.com/office/drawing/2014/main" val="10003"/>
                  </a:ext>
                </a:extLst>
              </a:tr>
              <a:tr h="370840">
                <a:tc>
                  <a:txBody>
                    <a:bodyPr/>
                    <a:lstStyle/>
                    <a:p>
                      <a:pPr algn="ctr"/>
                      <a:r>
                        <a:rPr lang="en-US" dirty="0"/>
                        <a:t>DEAP</a:t>
                      </a:r>
                      <a:endParaRPr lang="el-GR" dirty="0"/>
                    </a:p>
                  </a:txBody>
                  <a:tcPr anchor="ctr"/>
                </a:tc>
                <a:tc>
                  <a:txBody>
                    <a:bodyPr/>
                    <a:lstStyle/>
                    <a:p>
                      <a:pPr algn="ctr"/>
                      <a:r>
                        <a:rPr lang="en-US" dirty="0"/>
                        <a:t>77,55%</a:t>
                      </a:r>
                      <a:endParaRPr lang="el-GR" dirty="0"/>
                    </a:p>
                  </a:txBody>
                  <a:tcPr anchor="ctr"/>
                </a:tc>
                <a:extLst>
                  <a:ext uri="{0D108BD9-81ED-4DB2-BD59-A6C34878D82A}">
                    <a16:rowId xmlns:a16="http://schemas.microsoft.com/office/drawing/2014/main" val="10004"/>
                  </a:ext>
                </a:extLst>
              </a:tr>
              <a:tr h="370840">
                <a:tc>
                  <a:txBody>
                    <a:bodyPr/>
                    <a:lstStyle/>
                    <a:p>
                      <a:pPr algn="ctr"/>
                      <a:r>
                        <a:rPr lang="en-US" dirty="0"/>
                        <a:t>GraphiteWeb</a:t>
                      </a:r>
                      <a:endParaRPr lang="el-GR" dirty="0"/>
                    </a:p>
                  </a:txBody>
                  <a:tcPr anchor="ctr"/>
                </a:tc>
                <a:tc>
                  <a:txBody>
                    <a:bodyPr/>
                    <a:lstStyle/>
                    <a:p>
                      <a:pPr algn="ctr"/>
                      <a:r>
                        <a:rPr lang="en-US" dirty="0"/>
                        <a:t>60,52%</a:t>
                      </a:r>
                      <a:endParaRPr lang="el-GR" dirty="0"/>
                    </a:p>
                  </a:txBody>
                  <a:tcPr anchor="ctr"/>
                </a:tc>
                <a:extLst>
                  <a:ext uri="{0D108BD9-81ED-4DB2-BD59-A6C34878D82A}">
                    <a16:rowId xmlns:a16="http://schemas.microsoft.com/office/drawing/2014/main" val="10005"/>
                  </a:ext>
                </a:extLst>
              </a:tr>
              <a:tr h="370840">
                <a:tc>
                  <a:txBody>
                    <a:bodyPr/>
                    <a:lstStyle/>
                    <a:p>
                      <a:pPr algn="ctr"/>
                      <a:r>
                        <a:rPr lang="en-US" dirty="0"/>
                        <a:t>MinePath</a:t>
                      </a:r>
                      <a:endParaRPr lang="el-GR" dirty="0"/>
                    </a:p>
                  </a:txBody>
                  <a:tcPr anchor="ctr"/>
                </a:tc>
                <a:tc>
                  <a:txBody>
                    <a:bodyPr/>
                    <a:lstStyle/>
                    <a:p>
                      <a:pPr algn="ctr"/>
                      <a:r>
                        <a:rPr lang="en-US" dirty="0"/>
                        <a:t>63,05%</a:t>
                      </a:r>
                      <a:endParaRPr lang="el-GR" dirty="0"/>
                    </a:p>
                  </a:txBody>
                  <a:tcPr anchor="ctr"/>
                </a:tc>
                <a:extLst>
                  <a:ext uri="{0D108BD9-81ED-4DB2-BD59-A6C34878D82A}">
                    <a16:rowId xmlns:a16="http://schemas.microsoft.com/office/drawing/2014/main" val="10006"/>
                  </a:ext>
                </a:extLst>
              </a:tr>
              <a:tr h="370840">
                <a:tc>
                  <a:txBody>
                    <a:bodyPr/>
                    <a:lstStyle/>
                    <a:p>
                      <a:pPr algn="ctr"/>
                      <a:r>
                        <a:rPr lang="en-US" dirty="0"/>
                        <a:t>HiPathia</a:t>
                      </a:r>
                      <a:endParaRPr lang="el-GR" dirty="0"/>
                    </a:p>
                  </a:txBody>
                  <a:tcPr anchor="ctr"/>
                </a:tc>
                <a:tc>
                  <a:txBody>
                    <a:bodyPr/>
                    <a:lstStyle/>
                    <a:p>
                      <a:pPr algn="ctr"/>
                      <a:r>
                        <a:rPr lang="en-US" b="0" dirty="0"/>
                        <a:t>81,49%</a:t>
                      </a:r>
                      <a:endParaRPr lang="el-GR" b="0" dirty="0"/>
                    </a:p>
                  </a:txBody>
                  <a:tcPr anchor="ctr"/>
                </a:tc>
                <a:extLst>
                  <a:ext uri="{0D108BD9-81ED-4DB2-BD59-A6C34878D82A}">
                    <a16:rowId xmlns:a16="http://schemas.microsoft.com/office/drawing/2014/main" val="10007"/>
                  </a:ext>
                </a:extLst>
              </a:tr>
            </a:tbl>
          </a:graphicData>
        </a:graphic>
      </p:graphicFrame>
      <p:sp>
        <p:nvSpPr>
          <p:cNvPr id="5" name="Rectangle 4"/>
          <p:cNvSpPr/>
          <p:nvPr/>
        </p:nvSpPr>
        <p:spPr>
          <a:xfrm>
            <a:off x="657222" y="1840739"/>
            <a:ext cx="5755770" cy="4327338"/>
          </a:xfrm>
          <a:prstGeom prst="rect">
            <a:avLst/>
          </a:prstGeom>
        </p:spPr>
        <p:txBody>
          <a:bodyPr wrap="square">
            <a:spAutoFit/>
          </a:bodyPr>
          <a:lstStyle/>
          <a:p>
            <a:pPr marL="347472" lvl="1" indent="-342900">
              <a:lnSpc>
                <a:spcPct val="85000"/>
              </a:lnSpc>
              <a:spcBef>
                <a:spcPts val="600"/>
              </a:spcBef>
              <a:buFont typeface="Wingdings" panose="05000000000000000000" pitchFamily="2" charset="2"/>
              <a:buChar char="§"/>
            </a:pPr>
            <a:r>
              <a:rPr lang="en-US" sz="2400" dirty="0">
                <a:solidFill>
                  <a:prstClr val="black">
                    <a:lumMod val="85000"/>
                    <a:lumOff val="15000"/>
                  </a:prstClr>
                </a:solidFill>
              </a:rPr>
              <a:t>Accuracy corresponds to the proportion of correctly predicted data points among all the data points</a:t>
            </a:r>
          </a:p>
          <a:p>
            <a:pPr marL="347472" lvl="1" indent="-342900">
              <a:lnSpc>
                <a:spcPct val="85000"/>
              </a:lnSpc>
              <a:spcBef>
                <a:spcPts val="600"/>
              </a:spcBef>
              <a:buFont typeface="Wingdings" panose="05000000000000000000" pitchFamily="2" charset="2"/>
              <a:buChar char="§"/>
            </a:pPr>
            <a:r>
              <a:rPr lang="en-US" sz="2400" dirty="0">
                <a:solidFill>
                  <a:prstClr val="black">
                    <a:lumMod val="85000"/>
                    <a:lumOff val="15000"/>
                  </a:prstClr>
                </a:solidFill>
              </a:rPr>
              <a:t>In the case of </a:t>
            </a:r>
            <a:r>
              <a:rPr lang="en-US" sz="2400" dirty="0" err="1">
                <a:solidFill>
                  <a:prstClr val="black">
                    <a:lumMod val="85000"/>
                    <a:lumOff val="15000"/>
                  </a:prstClr>
                </a:solidFill>
              </a:rPr>
              <a:t>GraphiteWeb</a:t>
            </a:r>
            <a:r>
              <a:rPr lang="en-US" sz="2400" dirty="0">
                <a:solidFill>
                  <a:prstClr val="black">
                    <a:lumMod val="85000"/>
                    <a:lumOff val="15000"/>
                  </a:prstClr>
                </a:solidFill>
              </a:rPr>
              <a:t>, the classification model’s accuracy decreased when the results were adjusted using the </a:t>
            </a:r>
            <a:r>
              <a:rPr lang="en-US" sz="2400" dirty="0" err="1">
                <a:solidFill>
                  <a:prstClr val="black">
                    <a:lumMod val="85000"/>
                    <a:lumOff val="15000"/>
                  </a:prstClr>
                </a:solidFill>
              </a:rPr>
              <a:t>Benjamini</a:t>
            </a:r>
            <a:r>
              <a:rPr lang="en-US" sz="2400" dirty="0">
                <a:solidFill>
                  <a:prstClr val="black">
                    <a:lumMod val="85000"/>
                    <a:lumOff val="15000"/>
                  </a:prstClr>
                </a:solidFill>
              </a:rPr>
              <a:t> and Hochberg method. Such reduction can be explained by an increase in the ability to adjust to novel, previously unseen data</a:t>
            </a:r>
          </a:p>
          <a:p>
            <a:pPr marL="347472" lvl="1" indent="-342900">
              <a:lnSpc>
                <a:spcPct val="85000"/>
              </a:lnSpc>
              <a:spcBef>
                <a:spcPts val="600"/>
              </a:spcBef>
              <a:buFont typeface="Wingdings" panose="05000000000000000000" pitchFamily="2" charset="2"/>
              <a:buChar char="§"/>
            </a:pPr>
            <a:r>
              <a:rPr lang="en-US" sz="2400" dirty="0">
                <a:solidFill>
                  <a:prstClr val="black">
                    <a:lumMod val="85000"/>
                    <a:lumOff val="15000"/>
                  </a:prstClr>
                </a:solidFill>
              </a:rPr>
              <a:t>In terms of the significance of each methodology's feature, no common sub-paths could be found among the tools</a:t>
            </a:r>
          </a:p>
        </p:txBody>
      </p:sp>
    </p:spTree>
    <p:extLst>
      <p:ext uri="{BB962C8B-B14F-4D97-AF65-F5344CB8AC3E}">
        <p14:creationId xmlns:p14="http://schemas.microsoft.com/office/powerpoint/2010/main" val="3490058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of the Research</a:t>
            </a:r>
            <a:endParaRPr lang="el-GR" dirty="0"/>
          </a:p>
        </p:txBody>
      </p:sp>
      <p:sp>
        <p:nvSpPr>
          <p:cNvPr id="3" name="Content Placeholder 2"/>
          <p:cNvSpPr>
            <a:spLocks noGrp="1"/>
          </p:cNvSpPr>
          <p:nvPr>
            <p:ph idx="1"/>
          </p:nvPr>
        </p:nvSpPr>
        <p:spPr>
          <a:xfrm>
            <a:off x="676274" y="2789513"/>
            <a:ext cx="10753725" cy="3766185"/>
          </a:xfrm>
        </p:spPr>
        <p:txBody>
          <a:bodyPr/>
          <a:lstStyle/>
          <a:p>
            <a:pPr lvl="1">
              <a:buFont typeface="Wingdings" panose="05000000000000000000" pitchFamily="2" charset="2"/>
              <a:buChar char="§"/>
            </a:pPr>
            <a:r>
              <a:rPr lang="en-US" dirty="0"/>
              <a:t>Implement and analyze available pathway scoring techniques in order to confirm that non-binary expression data are more efficient</a:t>
            </a:r>
          </a:p>
          <a:p>
            <a:pPr lvl="1">
              <a:buFont typeface="Wingdings" panose="05000000000000000000" pitchFamily="2" charset="2"/>
              <a:buChar char="§"/>
            </a:pPr>
            <a:r>
              <a:rPr lang="en-US" dirty="0"/>
              <a:t>Discover any non-binary pathway analysis tools that could be used for real-time/online predictions</a:t>
            </a:r>
          </a:p>
          <a:p>
            <a:pPr lvl="1">
              <a:buFont typeface="Wingdings" panose="05000000000000000000" pitchFamily="2" charset="2"/>
              <a:buChar char="§"/>
            </a:pPr>
            <a:r>
              <a:rPr lang="en-US" dirty="0"/>
              <a:t>Comparing statistical and machine learning approaches to pathway analysis</a:t>
            </a:r>
            <a:endParaRPr lang="el-GR" dirty="0"/>
          </a:p>
        </p:txBody>
      </p:sp>
    </p:spTree>
    <p:extLst>
      <p:ext uri="{BB962C8B-B14F-4D97-AF65-F5344CB8AC3E}">
        <p14:creationId xmlns:p14="http://schemas.microsoft.com/office/powerpoint/2010/main" val="27619817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Predictive Performance II</a:t>
            </a:r>
            <a:endParaRPr lang="el-GR" dirty="0"/>
          </a:p>
        </p:txBody>
      </p:sp>
      <p:graphicFrame>
        <p:nvGraphicFramePr>
          <p:cNvPr id="4" name="Content Placeholder 19"/>
          <p:cNvGraphicFramePr>
            <a:graphicFrameLocks noGrp="1"/>
          </p:cNvGraphicFramePr>
          <p:nvPr>
            <p:ph idx="1"/>
            <p:extLst>
              <p:ext uri="{D42A27DB-BD31-4B8C-83A1-F6EECF244321}">
                <p14:modId xmlns:p14="http://schemas.microsoft.com/office/powerpoint/2010/main" val="3068143919"/>
              </p:ext>
            </p:extLst>
          </p:nvPr>
        </p:nvGraphicFramePr>
        <p:xfrm>
          <a:off x="676275" y="2011363"/>
          <a:ext cx="10753725" cy="37671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33678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Time I</a:t>
            </a:r>
            <a:endParaRPr lang="el-G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03478154"/>
              </p:ext>
            </p:extLst>
          </p:nvPr>
        </p:nvGraphicFramePr>
        <p:xfrm>
          <a:off x="688180" y="2909807"/>
          <a:ext cx="10753726" cy="2966720"/>
        </p:xfrm>
        <a:graphic>
          <a:graphicData uri="http://schemas.openxmlformats.org/drawingml/2006/table">
            <a:tbl>
              <a:tblPr firstRow="1" bandRow="1">
                <a:tableStyleId>{5C22544A-7EE6-4342-B048-85BDC9FD1C3A}</a:tableStyleId>
              </a:tblPr>
              <a:tblGrid>
                <a:gridCol w="5376863">
                  <a:extLst>
                    <a:ext uri="{9D8B030D-6E8A-4147-A177-3AD203B41FA5}">
                      <a16:colId xmlns:a16="http://schemas.microsoft.com/office/drawing/2014/main" val="20000"/>
                    </a:ext>
                  </a:extLst>
                </a:gridCol>
                <a:gridCol w="5376863">
                  <a:extLst>
                    <a:ext uri="{9D8B030D-6E8A-4147-A177-3AD203B41FA5}">
                      <a16:colId xmlns:a16="http://schemas.microsoft.com/office/drawing/2014/main" val="20001"/>
                    </a:ext>
                  </a:extLst>
                </a:gridCol>
              </a:tblGrid>
              <a:tr h="370840">
                <a:tc>
                  <a:txBody>
                    <a:bodyPr/>
                    <a:lstStyle/>
                    <a:p>
                      <a:pPr algn="ctr"/>
                      <a:r>
                        <a:rPr lang="en-US" dirty="0"/>
                        <a:t>Tools</a:t>
                      </a:r>
                      <a:endParaRPr lang="el-GR" dirty="0"/>
                    </a:p>
                  </a:txBody>
                  <a:tcPr anchor="ctr"/>
                </a:tc>
                <a:tc>
                  <a:txBody>
                    <a:bodyPr/>
                    <a:lstStyle/>
                    <a:p>
                      <a:pPr algn="ctr"/>
                      <a:r>
                        <a:rPr lang="en-US" dirty="0"/>
                        <a:t>Execution Time (sec)</a:t>
                      </a:r>
                      <a:endParaRPr lang="el-GR" dirty="0"/>
                    </a:p>
                  </a:txBody>
                  <a:tcPr anchor="ctr"/>
                </a:tc>
                <a:extLst>
                  <a:ext uri="{0D108BD9-81ED-4DB2-BD59-A6C34878D82A}">
                    <a16:rowId xmlns:a16="http://schemas.microsoft.com/office/drawing/2014/main" val="10000"/>
                  </a:ext>
                </a:extLst>
              </a:tr>
              <a:tr h="370840">
                <a:tc>
                  <a:txBody>
                    <a:bodyPr/>
                    <a:lstStyle/>
                    <a:p>
                      <a:pPr algn="ctr"/>
                      <a:r>
                        <a:rPr lang="en-US" dirty="0"/>
                        <a:t>TAPPA</a:t>
                      </a:r>
                    </a:p>
                  </a:txBody>
                  <a:tcPr anchor="ctr"/>
                </a:tc>
                <a:tc>
                  <a:txBody>
                    <a:bodyPr/>
                    <a:lstStyle/>
                    <a:p>
                      <a:pPr algn="ctr"/>
                      <a:r>
                        <a:rPr lang="en-US" dirty="0"/>
                        <a:t>3185,17</a:t>
                      </a:r>
                      <a:endParaRPr lang="el-GR" dirty="0"/>
                    </a:p>
                  </a:txBody>
                  <a:tcPr anchor="ctr"/>
                </a:tc>
                <a:extLst>
                  <a:ext uri="{0D108BD9-81ED-4DB2-BD59-A6C34878D82A}">
                    <a16:rowId xmlns:a16="http://schemas.microsoft.com/office/drawing/2014/main" val="10001"/>
                  </a:ext>
                </a:extLst>
              </a:tr>
              <a:tr h="370840">
                <a:tc>
                  <a:txBody>
                    <a:bodyPr/>
                    <a:lstStyle/>
                    <a:p>
                      <a:pPr algn="ctr"/>
                      <a:r>
                        <a:rPr lang="en-US" dirty="0"/>
                        <a:t>PRS</a:t>
                      </a:r>
                      <a:endParaRPr lang="el-GR" dirty="0"/>
                    </a:p>
                  </a:txBody>
                  <a:tcPr anchor="ctr"/>
                </a:tc>
                <a:tc>
                  <a:txBody>
                    <a:bodyPr/>
                    <a:lstStyle/>
                    <a:p>
                      <a:pPr algn="ctr"/>
                      <a:r>
                        <a:rPr lang="en-US" dirty="0"/>
                        <a:t>8754,69</a:t>
                      </a:r>
                      <a:endParaRPr lang="el-GR" dirty="0"/>
                    </a:p>
                  </a:txBody>
                  <a:tcPr anchor="ctr"/>
                </a:tc>
                <a:extLst>
                  <a:ext uri="{0D108BD9-81ED-4DB2-BD59-A6C34878D82A}">
                    <a16:rowId xmlns:a16="http://schemas.microsoft.com/office/drawing/2014/main" val="10002"/>
                  </a:ext>
                </a:extLst>
              </a:tr>
              <a:tr h="370840">
                <a:tc>
                  <a:txBody>
                    <a:bodyPr/>
                    <a:lstStyle/>
                    <a:p>
                      <a:pPr algn="ctr"/>
                      <a:r>
                        <a:rPr lang="en-US" dirty="0"/>
                        <a:t>TEAK</a:t>
                      </a:r>
                      <a:endParaRPr lang="el-GR" dirty="0"/>
                    </a:p>
                  </a:txBody>
                  <a:tcPr anchor="ctr"/>
                </a:tc>
                <a:tc>
                  <a:txBody>
                    <a:bodyPr/>
                    <a:lstStyle/>
                    <a:p>
                      <a:pPr algn="ctr"/>
                      <a:r>
                        <a:rPr lang="en-US" dirty="0"/>
                        <a:t>28918,27</a:t>
                      </a:r>
                      <a:endParaRPr lang="el-GR" dirty="0"/>
                    </a:p>
                  </a:txBody>
                  <a:tcPr anchor="ctr"/>
                </a:tc>
                <a:extLst>
                  <a:ext uri="{0D108BD9-81ED-4DB2-BD59-A6C34878D82A}">
                    <a16:rowId xmlns:a16="http://schemas.microsoft.com/office/drawing/2014/main" val="10003"/>
                  </a:ext>
                </a:extLst>
              </a:tr>
              <a:tr h="370840">
                <a:tc>
                  <a:txBody>
                    <a:bodyPr/>
                    <a:lstStyle/>
                    <a:p>
                      <a:pPr algn="ctr"/>
                      <a:r>
                        <a:rPr lang="en-US" dirty="0"/>
                        <a:t>DEAP</a:t>
                      </a:r>
                      <a:endParaRPr lang="el-GR" dirty="0"/>
                    </a:p>
                  </a:txBody>
                  <a:tcPr anchor="ctr"/>
                </a:tc>
                <a:tc>
                  <a:txBody>
                    <a:bodyPr/>
                    <a:lstStyle/>
                    <a:p>
                      <a:pPr algn="ctr"/>
                      <a:r>
                        <a:rPr lang="en-US" dirty="0"/>
                        <a:t>24294,49</a:t>
                      </a:r>
                      <a:endParaRPr lang="el-GR" dirty="0"/>
                    </a:p>
                  </a:txBody>
                  <a:tcPr anchor="ctr"/>
                </a:tc>
                <a:extLst>
                  <a:ext uri="{0D108BD9-81ED-4DB2-BD59-A6C34878D82A}">
                    <a16:rowId xmlns:a16="http://schemas.microsoft.com/office/drawing/2014/main" val="10004"/>
                  </a:ext>
                </a:extLst>
              </a:tr>
              <a:tr h="370840">
                <a:tc>
                  <a:txBody>
                    <a:bodyPr/>
                    <a:lstStyle/>
                    <a:p>
                      <a:pPr algn="ctr"/>
                      <a:r>
                        <a:rPr lang="en-US" dirty="0"/>
                        <a:t>GraphiteWeb</a:t>
                      </a:r>
                      <a:endParaRPr lang="el-GR" dirty="0"/>
                    </a:p>
                  </a:txBody>
                  <a:tcPr anchor="ctr"/>
                </a:tc>
                <a:tc>
                  <a:txBody>
                    <a:bodyPr/>
                    <a:lstStyle/>
                    <a:p>
                      <a:pPr algn="ctr"/>
                      <a:r>
                        <a:rPr lang="en-US" dirty="0"/>
                        <a:t>366047,77</a:t>
                      </a:r>
                      <a:endParaRPr lang="el-GR" dirty="0"/>
                    </a:p>
                  </a:txBody>
                  <a:tcPr anchor="ctr"/>
                </a:tc>
                <a:extLst>
                  <a:ext uri="{0D108BD9-81ED-4DB2-BD59-A6C34878D82A}">
                    <a16:rowId xmlns:a16="http://schemas.microsoft.com/office/drawing/2014/main" val="10005"/>
                  </a:ext>
                </a:extLst>
              </a:tr>
              <a:tr h="370840">
                <a:tc>
                  <a:txBody>
                    <a:bodyPr/>
                    <a:lstStyle/>
                    <a:p>
                      <a:pPr algn="ctr"/>
                      <a:r>
                        <a:rPr lang="en-US" dirty="0"/>
                        <a:t>MinePath</a:t>
                      </a:r>
                      <a:endParaRPr lang="el-GR" dirty="0"/>
                    </a:p>
                  </a:txBody>
                  <a:tcPr anchor="ctr"/>
                </a:tc>
                <a:tc>
                  <a:txBody>
                    <a:bodyPr/>
                    <a:lstStyle/>
                    <a:p>
                      <a:pPr algn="ctr"/>
                      <a:r>
                        <a:rPr lang="en-US" dirty="0"/>
                        <a:t>3099,49</a:t>
                      </a:r>
                      <a:endParaRPr lang="el-GR" dirty="0"/>
                    </a:p>
                  </a:txBody>
                  <a:tcPr anchor="ctr"/>
                </a:tc>
                <a:extLst>
                  <a:ext uri="{0D108BD9-81ED-4DB2-BD59-A6C34878D82A}">
                    <a16:rowId xmlns:a16="http://schemas.microsoft.com/office/drawing/2014/main" val="10006"/>
                  </a:ext>
                </a:extLst>
              </a:tr>
              <a:tr h="370840">
                <a:tc>
                  <a:txBody>
                    <a:bodyPr/>
                    <a:lstStyle/>
                    <a:p>
                      <a:pPr algn="ctr"/>
                      <a:r>
                        <a:rPr lang="en-US" dirty="0"/>
                        <a:t>HiPathia</a:t>
                      </a:r>
                      <a:endParaRPr lang="el-GR" dirty="0"/>
                    </a:p>
                  </a:txBody>
                  <a:tcPr anchor="ctr"/>
                </a:tc>
                <a:tc>
                  <a:txBody>
                    <a:bodyPr/>
                    <a:lstStyle/>
                    <a:p>
                      <a:pPr algn="ctr"/>
                      <a:r>
                        <a:rPr lang="en-US" b="1" dirty="0"/>
                        <a:t>2905,48</a:t>
                      </a:r>
                      <a:endParaRPr lang="el-GR" b="1" dirty="0"/>
                    </a:p>
                  </a:txBody>
                  <a:tcPr anchor="ctr"/>
                </a:tc>
                <a:extLst>
                  <a:ext uri="{0D108BD9-81ED-4DB2-BD59-A6C34878D82A}">
                    <a16:rowId xmlns:a16="http://schemas.microsoft.com/office/drawing/2014/main" val="10007"/>
                  </a:ext>
                </a:extLst>
              </a:tr>
            </a:tbl>
          </a:graphicData>
        </a:graphic>
      </p:graphicFrame>
      <p:sp>
        <p:nvSpPr>
          <p:cNvPr id="5" name="Rectangle 4"/>
          <p:cNvSpPr/>
          <p:nvPr/>
        </p:nvSpPr>
        <p:spPr>
          <a:xfrm>
            <a:off x="688180" y="1898915"/>
            <a:ext cx="10710862" cy="720197"/>
          </a:xfrm>
          <a:prstGeom prst="rect">
            <a:avLst/>
          </a:prstGeom>
        </p:spPr>
        <p:txBody>
          <a:bodyPr wrap="square">
            <a:spAutoFit/>
          </a:bodyPr>
          <a:lstStyle/>
          <a:p>
            <a:pPr marL="4572" lvl="1" algn="just">
              <a:lnSpc>
                <a:spcPct val="85000"/>
              </a:lnSpc>
              <a:spcBef>
                <a:spcPts val="600"/>
              </a:spcBef>
            </a:pPr>
            <a:r>
              <a:rPr lang="en-US" sz="2400" dirty="0">
                <a:solidFill>
                  <a:prstClr val="black">
                    <a:lumMod val="85000"/>
                    <a:lumOff val="15000"/>
                  </a:prstClr>
                </a:solidFill>
              </a:rPr>
              <a:t>An algorithm’s execution time is the total time required to execute the code on the computer's central processing unit (CPU)</a:t>
            </a:r>
          </a:p>
        </p:txBody>
      </p:sp>
    </p:spTree>
    <p:extLst>
      <p:ext uri="{BB962C8B-B14F-4D97-AF65-F5344CB8AC3E}">
        <p14:creationId xmlns:p14="http://schemas.microsoft.com/office/powerpoint/2010/main" val="24314831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Time II</a:t>
            </a:r>
            <a:endParaRPr lang="el-GR" dirty="0"/>
          </a:p>
        </p:txBody>
      </p:sp>
      <p:graphicFrame>
        <p:nvGraphicFramePr>
          <p:cNvPr id="4" name="Content Placeholder 9"/>
          <p:cNvGraphicFramePr>
            <a:graphicFrameLocks noGrp="1"/>
          </p:cNvGraphicFramePr>
          <p:nvPr>
            <p:ph idx="1"/>
            <p:extLst>
              <p:ext uri="{D42A27DB-BD31-4B8C-83A1-F6EECF244321}">
                <p14:modId xmlns:p14="http://schemas.microsoft.com/office/powerpoint/2010/main" val="1553813755"/>
              </p:ext>
            </p:extLst>
          </p:nvPr>
        </p:nvGraphicFramePr>
        <p:xfrm>
          <a:off x="676275" y="2011363"/>
          <a:ext cx="10753725" cy="37671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165164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endParaRPr lang="el-GR" dirty="0"/>
          </a:p>
        </p:txBody>
      </p:sp>
      <p:sp>
        <p:nvSpPr>
          <p:cNvPr id="3" name="Content Placeholder 2"/>
          <p:cNvSpPr>
            <a:spLocks noGrp="1"/>
          </p:cNvSpPr>
          <p:nvPr>
            <p:ph idx="1"/>
          </p:nvPr>
        </p:nvSpPr>
        <p:spPr>
          <a:xfrm>
            <a:off x="666748" y="2516381"/>
            <a:ext cx="10753725" cy="3766185"/>
          </a:xfrm>
        </p:spPr>
        <p:txBody>
          <a:bodyPr/>
          <a:lstStyle/>
          <a:p>
            <a:pPr lvl="1">
              <a:buFont typeface="Wingdings" panose="05000000000000000000" pitchFamily="2" charset="2"/>
              <a:buChar char="§"/>
            </a:pPr>
            <a:r>
              <a:rPr lang="en-US" dirty="0"/>
              <a:t>HiPathia which displayed high accuracy rate and the lowest execution time, is the best option for online analysis </a:t>
            </a:r>
          </a:p>
          <a:p>
            <a:pPr lvl="1">
              <a:buFont typeface="Wingdings" panose="05000000000000000000" pitchFamily="2" charset="2"/>
              <a:buChar char="§"/>
            </a:pPr>
            <a:r>
              <a:rPr lang="en-US" dirty="0"/>
              <a:t>The findings suggest that machine learning-based techniques outperform statistical methods in terms of performance and speed, since they can handle huge amounts of data better </a:t>
            </a:r>
          </a:p>
          <a:p>
            <a:pPr lvl="1">
              <a:buFont typeface="Wingdings" panose="05000000000000000000" pitchFamily="2" charset="2"/>
              <a:buChar char="§"/>
            </a:pPr>
            <a:r>
              <a:rPr lang="en-US" dirty="0"/>
              <a:t>Most of the studied tools handle non-binary gene expression data, confirming their preference for continuous values, because they retain information that may be valuable</a:t>
            </a:r>
          </a:p>
        </p:txBody>
      </p:sp>
    </p:spTree>
    <p:extLst>
      <p:ext uri="{BB962C8B-B14F-4D97-AF65-F5344CB8AC3E}">
        <p14:creationId xmlns:p14="http://schemas.microsoft.com/office/powerpoint/2010/main" val="37543357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endParaRPr lang="el-GR" dirty="0"/>
          </a:p>
        </p:txBody>
      </p:sp>
      <p:sp>
        <p:nvSpPr>
          <p:cNvPr id="3" name="Content Placeholder 2"/>
          <p:cNvSpPr>
            <a:spLocks noGrp="1"/>
          </p:cNvSpPr>
          <p:nvPr>
            <p:ph idx="1"/>
          </p:nvPr>
        </p:nvSpPr>
        <p:spPr>
          <a:xfrm>
            <a:off x="676274" y="2587633"/>
            <a:ext cx="10753725" cy="3766185"/>
          </a:xfrm>
        </p:spPr>
        <p:txBody>
          <a:bodyPr/>
          <a:lstStyle/>
          <a:p>
            <a:pPr lvl="1">
              <a:buFont typeface="Wingdings" panose="05000000000000000000" pitchFamily="2" charset="2"/>
              <a:buChar char="§"/>
            </a:pPr>
            <a:r>
              <a:rPr lang="en-US" dirty="0"/>
              <a:t>The abundance of genomic platforms provide inconsistent results due to differences in platform design, synthesis, and probe annotation</a:t>
            </a:r>
          </a:p>
          <a:p>
            <a:pPr lvl="1">
              <a:buFont typeface="Wingdings" panose="05000000000000000000" pitchFamily="2" charset="2"/>
              <a:buChar char="§"/>
            </a:pPr>
            <a:r>
              <a:rPr lang="en-US" dirty="0"/>
              <a:t>Machine learning in healthcare presents numerous issues, like poor data quality and ethical dilemmas</a:t>
            </a:r>
          </a:p>
          <a:p>
            <a:pPr lvl="1">
              <a:buFont typeface="Wingdings" panose="05000000000000000000" pitchFamily="2" charset="2"/>
              <a:buChar char="§"/>
            </a:pPr>
            <a:r>
              <a:rPr lang="en-US" dirty="0"/>
              <a:t>The quantity and variety of tools employed in this study are insufficient to fully support the findings </a:t>
            </a:r>
          </a:p>
        </p:txBody>
      </p:sp>
    </p:spTree>
    <p:extLst>
      <p:ext uri="{BB962C8B-B14F-4D97-AF65-F5344CB8AC3E}">
        <p14:creationId xmlns:p14="http://schemas.microsoft.com/office/powerpoint/2010/main" val="7292672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endParaRPr lang="el-GR" dirty="0"/>
          </a:p>
        </p:txBody>
      </p:sp>
      <p:sp>
        <p:nvSpPr>
          <p:cNvPr id="3" name="Content Placeholder 2"/>
          <p:cNvSpPr>
            <a:spLocks noGrp="1"/>
          </p:cNvSpPr>
          <p:nvPr>
            <p:ph idx="1"/>
          </p:nvPr>
        </p:nvSpPr>
        <p:spPr>
          <a:xfrm>
            <a:off x="666748" y="2670761"/>
            <a:ext cx="10753725" cy="3766185"/>
          </a:xfrm>
        </p:spPr>
        <p:txBody>
          <a:bodyPr/>
          <a:lstStyle/>
          <a:p>
            <a:pPr lvl="1">
              <a:buFont typeface="Wingdings" panose="05000000000000000000" pitchFamily="2" charset="2"/>
              <a:buChar char="§"/>
            </a:pPr>
            <a:r>
              <a:rPr lang="en-US" dirty="0"/>
              <a:t>There are numerous studies similar to ours that attempt to identify the optimal approach or develop a novel hybrid methodology</a:t>
            </a:r>
          </a:p>
          <a:p>
            <a:pPr lvl="1">
              <a:buFont typeface="Wingdings" panose="05000000000000000000" pitchFamily="2" charset="2"/>
              <a:buChar char="§"/>
            </a:pPr>
            <a:r>
              <a:rPr lang="en-US" dirty="0"/>
              <a:t>Our findings support earlier research showing that machine learning techniques and non-binary data are preferable for pathway analysis</a:t>
            </a:r>
          </a:p>
          <a:p>
            <a:pPr lvl="1">
              <a:buFont typeface="Wingdings" panose="05000000000000000000" pitchFamily="2" charset="2"/>
              <a:buChar char="§"/>
            </a:pPr>
            <a:r>
              <a:rPr lang="en-US" dirty="0"/>
              <a:t>Other relevant research also point out the issue with the plethora of platforms</a:t>
            </a:r>
          </a:p>
        </p:txBody>
      </p:sp>
    </p:spTree>
    <p:extLst>
      <p:ext uri="{BB962C8B-B14F-4D97-AF65-F5344CB8AC3E}">
        <p14:creationId xmlns:p14="http://schemas.microsoft.com/office/powerpoint/2010/main" val="36923829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endParaRPr lang="el-GR" dirty="0"/>
          </a:p>
        </p:txBody>
      </p:sp>
      <p:sp>
        <p:nvSpPr>
          <p:cNvPr id="3" name="Content Placeholder 2"/>
          <p:cNvSpPr>
            <a:spLocks noGrp="1"/>
          </p:cNvSpPr>
          <p:nvPr>
            <p:ph idx="1"/>
          </p:nvPr>
        </p:nvSpPr>
        <p:spPr>
          <a:xfrm>
            <a:off x="666748" y="2504505"/>
            <a:ext cx="10753725" cy="3766185"/>
          </a:xfrm>
        </p:spPr>
        <p:txBody>
          <a:bodyPr/>
          <a:lstStyle/>
          <a:p>
            <a:pPr lvl="1">
              <a:buFont typeface="Wingdings" panose="05000000000000000000" pitchFamily="2" charset="2"/>
              <a:buChar char="§"/>
            </a:pPr>
            <a:r>
              <a:rPr lang="en-US" dirty="0"/>
              <a:t>Conduct further research while taking into consideration proportionately additional tools from each approach</a:t>
            </a:r>
          </a:p>
          <a:p>
            <a:pPr lvl="1">
              <a:buFont typeface="Wingdings" panose="05000000000000000000" pitchFamily="2" charset="2"/>
              <a:buChar char="§"/>
            </a:pPr>
            <a:r>
              <a:rPr lang="en-US" dirty="0"/>
              <a:t>Use the scripts presented in this paper to analyze gene expression data from various genomic platforms </a:t>
            </a:r>
          </a:p>
          <a:p>
            <a:pPr lvl="1">
              <a:buFont typeface="Wingdings" panose="05000000000000000000" pitchFamily="2" charset="2"/>
              <a:buChar char="§"/>
            </a:pPr>
            <a:r>
              <a:rPr lang="en-US" dirty="0"/>
              <a:t>Focus on non-binary gene expression data and primarily employ machine learning to study gene expression and gene regulatory networks</a:t>
            </a:r>
          </a:p>
          <a:p>
            <a:pPr lvl="1">
              <a:buFont typeface="Wingdings" panose="05000000000000000000" pitchFamily="2" charset="2"/>
              <a:buChar char="§"/>
            </a:pPr>
            <a:r>
              <a:rPr lang="en-US" dirty="0"/>
              <a:t>Integrate </a:t>
            </a:r>
            <a:r>
              <a:rPr lang="en-US" dirty="0" err="1"/>
              <a:t>GraphiteWeb’s</a:t>
            </a:r>
            <a:r>
              <a:rPr lang="en-US" dirty="0"/>
              <a:t> methodology with </a:t>
            </a:r>
            <a:r>
              <a:rPr lang="en-US" dirty="0" err="1"/>
              <a:t>HiPathia’s</a:t>
            </a:r>
            <a:r>
              <a:rPr lang="en-US" dirty="0"/>
              <a:t> scoring algorithm to accelerate execution</a:t>
            </a:r>
          </a:p>
        </p:txBody>
      </p:sp>
    </p:spTree>
    <p:extLst>
      <p:ext uri="{BB962C8B-B14F-4D97-AF65-F5344CB8AC3E}">
        <p14:creationId xmlns:p14="http://schemas.microsoft.com/office/powerpoint/2010/main" val="2666983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7992" y="2938271"/>
            <a:ext cx="10780776" cy="1350223"/>
          </a:xfrm>
        </p:spPr>
        <p:style>
          <a:lnRef idx="3">
            <a:schemeClr val="lt1"/>
          </a:lnRef>
          <a:fillRef idx="1">
            <a:schemeClr val="accent1"/>
          </a:fillRef>
          <a:effectRef idx="1">
            <a:schemeClr val="accent1"/>
          </a:effectRef>
          <a:fontRef idx="minor">
            <a:schemeClr val="lt1"/>
          </a:fontRef>
        </p:style>
        <p:txBody>
          <a:bodyPr>
            <a:noAutofit/>
          </a:bodyPr>
          <a:lstStyle/>
          <a:p>
            <a:pPr algn="ctr"/>
            <a:r>
              <a:rPr lang="en-US" sz="5400" dirty="0"/>
              <a:t>Thank You!</a:t>
            </a:r>
            <a:br>
              <a:rPr lang="en-US" sz="5400" dirty="0"/>
            </a:br>
            <a:r>
              <a:rPr lang="en-US" sz="4000" dirty="0"/>
              <a:t>For Your Attention</a:t>
            </a:r>
            <a:endParaRPr lang="el-GR" sz="4000" dirty="0"/>
          </a:p>
        </p:txBody>
      </p:sp>
    </p:spTree>
    <p:extLst>
      <p:ext uri="{BB962C8B-B14F-4D97-AF65-F5344CB8AC3E}">
        <p14:creationId xmlns:p14="http://schemas.microsoft.com/office/powerpoint/2010/main" val="3306344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Molecular Biology</a:t>
            </a:r>
            <a:endParaRPr lang="el-GR" dirty="0"/>
          </a:p>
        </p:txBody>
      </p:sp>
      <p:sp>
        <p:nvSpPr>
          <p:cNvPr id="3" name="Content Placeholder 2"/>
          <p:cNvSpPr>
            <a:spLocks noGrp="1"/>
          </p:cNvSpPr>
          <p:nvPr>
            <p:ph idx="1"/>
          </p:nvPr>
        </p:nvSpPr>
        <p:spPr>
          <a:xfrm>
            <a:off x="676274" y="2759825"/>
            <a:ext cx="10753725" cy="3766185"/>
          </a:xfrm>
        </p:spPr>
        <p:txBody>
          <a:bodyPr/>
          <a:lstStyle/>
          <a:p>
            <a:pPr lvl="1">
              <a:buFont typeface="Wingdings" panose="05000000000000000000" pitchFamily="2" charset="2"/>
              <a:buChar char="§"/>
            </a:pPr>
            <a:r>
              <a:rPr lang="en-US" dirty="0"/>
              <a:t>The field of molecular biology is concerned with the molecular foundations of biological activity</a:t>
            </a:r>
          </a:p>
          <a:p>
            <a:pPr lvl="1">
              <a:buFont typeface="Wingdings" panose="05000000000000000000" pitchFamily="2" charset="2"/>
              <a:buChar char="§"/>
            </a:pPr>
            <a:r>
              <a:rPr lang="en-US" dirty="0"/>
              <a:t>It is focused on genes and proteins, and the interactions among these molecules</a:t>
            </a:r>
          </a:p>
          <a:p>
            <a:pPr lvl="1">
              <a:buFont typeface="Wingdings" panose="05000000000000000000" pitchFamily="2" charset="2"/>
              <a:buChar char="§"/>
            </a:pPr>
            <a:r>
              <a:rPr lang="en-US" dirty="0"/>
              <a:t>It includes a variety of techniques designed to help researchers comprehend how molecules operate</a:t>
            </a:r>
          </a:p>
        </p:txBody>
      </p:sp>
    </p:spTree>
    <p:extLst>
      <p:ext uri="{BB962C8B-B14F-4D97-AF65-F5344CB8AC3E}">
        <p14:creationId xmlns:p14="http://schemas.microsoft.com/office/powerpoint/2010/main" val="1473453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srcRect r="7141"/>
          <a:stretch/>
        </p:blipFill>
        <p:spPr>
          <a:xfrm>
            <a:off x="850390" y="0"/>
            <a:ext cx="11321425" cy="6858000"/>
          </a:xfrm>
          <a:prstGeom prst="rect">
            <a:avLst/>
          </a:prstGeom>
        </p:spPr>
      </p:pic>
      <p:sp>
        <p:nvSpPr>
          <p:cNvPr id="2" name="Title 1"/>
          <p:cNvSpPr>
            <a:spLocks noGrp="1"/>
          </p:cNvSpPr>
          <p:nvPr>
            <p:ph type="title"/>
          </p:nvPr>
        </p:nvSpPr>
        <p:spPr/>
        <p:txBody>
          <a:bodyPr/>
          <a:lstStyle/>
          <a:p>
            <a:r>
              <a:rPr lang="en-US" dirty="0"/>
              <a:t>DNA</a:t>
            </a:r>
            <a:endParaRPr lang="el-GR" dirty="0"/>
          </a:p>
        </p:txBody>
      </p:sp>
      <p:sp>
        <p:nvSpPr>
          <p:cNvPr id="3" name="Content Placeholder 2"/>
          <p:cNvSpPr>
            <a:spLocks noGrp="1"/>
          </p:cNvSpPr>
          <p:nvPr>
            <p:ph idx="1"/>
          </p:nvPr>
        </p:nvSpPr>
        <p:spPr>
          <a:xfrm>
            <a:off x="676656" y="2011680"/>
            <a:ext cx="7784591" cy="3766185"/>
          </a:xfrm>
        </p:spPr>
        <p:txBody>
          <a:bodyPr/>
          <a:lstStyle/>
          <a:p>
            <a:pPr lvl="1">
              <a:buFont typeface="Wingdings" panose="05000000000000000000" pitchFamily="2" charset="2"/>
              <a:buChar char="§"/>
            </a:pPr>
            <a:r>
              <a:rPr lang="en-US" dirty="0"/>
              <a:t>It contains all the genetic materials required for an organism to develop and function</a:t>
            </a:r>
          </a:p>
          <a:p>
            <a:pPr lvl="1">
              <a:buFont typeface="Wingdings" panose="05000000000000000000" pitchFamily="2" charset="2"/>
              <a:buChar char="§"/>
            </a:pPr>
            <a:r>
              <a:rPr lang="en-US" dirty="0"/>
              <a:t>Its design resembles a double helix, which is a twisted ladder formed by two connected strings that spiral around one another</a:t>
            </a:r>
          </a:p>
          <a:p>
            <a:pPr lvl="1">
              <a:buFont typeface="Wingdings" panose="05000000000000000000" pitchFamily="2" charset="2"/>
              <a:buChar char="§"/>
            </a:pPr>
            <a:r>
              <a:rPr lang="en-US" dirty="0"/>
              <a:t>The central dogma of molecular biology is the process of generating functional cells in compliance with DNA instructions</a:t>
            </a:r>
          </a:p>
        </p:txBody>
      </p:sp>
    </p:spTree>
    <p:extLst>
      <p:ext uri="{BB962C8B-B14F-4D97-AF65-F5344CB8AC3E}">
        <p14:creationId xmlns:p14="http://schemas.microsoft.com/office/powerpoint/2010/main" val="3291133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a:t>
            </a:r>
            <a:endParaRPr lang="el-GR" dirty="0"/>
          </a:p>
        </p:txBody>
      </p:sp>
      <p:sp>
        <p:nvSpPr>
          <p:cNvPr id="3" name="Content Placeholder 2"/>
          <p:cNvSpPr>
            <a:spLocks noGrp="1"/>
          </p:cNvSpPr>
          <p:nvPr>
            <p:ph idx="1"/>
          </p:nvPr>
        </p:nvSpPr>
        <p:spPr>
          <a:xfrm>
            <a:off x="657224" y="2557945"/>
            <a:ext cx="10753725" cy="3766185"/>
          </a:xfrm>
        </p:spPr>
        <p:txBody>
          <a:bodyPr/>
          <a:lstStyle/>
          <a:p>
            <a:pPr lvl="1">
              <a:buFont typeface="Wingdings" panose="05000000000000000000" pitchFamily="2" charset="2"/>
              <a:buChar char="§"/>
            </a:pPr>
            <a:r>
              <a:rPr lang="en-US" dirty="0"/>
              <a:t>It is made up of DNA and serves as the basic structural and functional unit of inheritance</a:t>
            </a:r>
          </a:p>
          <a:p>
            <a:pPr lvl="1">
              <a:buFont typeface="Wingdings" panose="05000000000000000000" pitchFamily="2" charset="2"/>
              <a:buChar char="§"/>
            </a:pPr>
            <a:r>
              <a:rPr lang="en-US" dirty="0"/>
              <a:t>It is important for the synthesis of proteins, which are vital for the development, function, and regulation of the body's tissues and organs</a:t>
            </a:r>
          </a:p>
          <a:p>
            <a:pPr lvl="1">
              <a:buFont typeface="Wingdings" panose="05000000000000000000" pitchFamily="2" charset="2"/>
              <a:buChar char="§"/>
            </a:pPr>
            <a:r>
              <a:rPr lang="en-US" dirty="0"/>
              <a:t>The entire genetic code of an organism is known as genome</a:t>
            </a:r>
          </a:p>
          <a:p>
            <a:pPr lvl="1">
              <a:buFont typeface="Wingdings" panose="05000000000000000000" pitchFamily="2" charset="2"/>
              <a:buChar char="§"/>
            </a:pPr>
            <a:r>
              <a:rPr lang="en-US" dirty="0"/>
              <a:t>The entire genome was successfully sequenced by the </a:t>
            </a:r>
            <a:r>
              <a:rPr lang="en-US" dirty="0">
                <a:hlinkClick r:id="rId3"/>
              </a:rPr>
              <a:t>Human Genome Project</a:t>
            </a:r>
            <a:r>
              <a:rPr lang="en-US" dirty="0"/>
              <a:t> in 2022</a:t>
            </a:r>
          </a:p>
        </p:txBody>
      </p:sp>
    </p:spTree>
    <p:extLst>
      <p:ext uri="{BB962C8B-B14F-4D97-AF65-F5344CB8AC3E}">
        <p14:creationId xmlns:p14="http://schemas.microsoft.com/office/powerpoint/2010/main" val="2512879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 Expression</a:t>
            </a:r>
            <a:endParaRPr lang="el-GR" dirty="0"/>
          </a:p>
        </p:txBody>
      </p:sp>
      <p:sp>
        <p:nvSpPr>
          <p:cNvPr id="3" name="Content Placeholder 2"/>
          <p:cNvSpPr>
            <a:spLocks noGrp="1"/>
          </p:cNvSpPr>
          <p:nvPr>
            <p:ph idx="1"/>
          </p:nvPr>
        </p:nvSpPr>
        <p:spPr/>
        <p:txBody>
          <a:bodyPr/>
          <a:lstStyle/>
          <a:p>
            <a:pPr lvl="1">
              <a:buFont typeface="Wingdings" panose="05000000000000000000" pitchFamily="2" charset="2"/>
              <a:buChar char="§"/>
            </a:pPr>
            <a:r>
              <a:rPr lang="en-US" dirty="0"/>
              <a:t>The procedure by which genes control protein synthesis, that is when and where the RNA molecules and proteins are produced, to achieve the desirable results</a:t>
            </a:r>
          </a:p>
          <a:p>
            <a:pPr lvl="1">
              <a:buFont typeface="Wingdings" panose="05000000000000000000" pitchFamily="2" charset="2"/>
              <a:buChar char="§"/>
            </a:pPr>
            <a:r>
              <a:rPr lang="en-US" dirty="0"/>
              <a:t>Genes are typically classified as "expressed" or "non-expressed" depending on whether a cell generates the protein that a gene encodes or not </a:t>
            </a:r>
          </a:p>
        </p:txBody>
      </p:sp>
      <p:pic>
        <p:nvPicPr>
          <p:cNvPr id="6" name="Picture 5"/>
          <p:cNvPicPr>
            <a:picLocks noChangeAspect="1"/>
          </p:cNvPicPr>
          <p:nvPr/>
        </p:nvPicPr>
        <p:blipFill>
          <a:blip r:embed="rId3"/>
          <a:stretch>
            <a:fillRect/>
          </a:stretch>
        </p:blipFill>
        <p:spPr>
          <a:xfrm>
            <a:off x="3011424" y="3835963"/>
            <a:ext cx="6083808" cy="2309635"/>
          </a:xfrm>
          <a:prstGeom prst="rect">
            <a:avLst/>
          </a:prstGeom>
        </p:spPr>
      </p:pic>
    </p:spTree>
    <p:extLst>
      <p:ext uri="{BB962C8B-B14F-4D97-AF65-F5344CB8AC3E}">
        <p14:creationId xmlns:p14="http://schemas.microsoft.com/office/powerpoint/2010/main" val="4143613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 Regulatory Networks I</a:t>
            </a:r>
            <a:endParaRPr lang="el-GR" dirty="0"/>
          </a:p>
        </p:txBody>
      </p:sp>
      <p:sp>
        <p:nvSpPr>
          <p:cNvPr id="3" name="Content Placeholder 2"/>
          <p:cNvSpPr>
            <a:spLocks noGrp="1"/>
          </p:cNvSpPr>
          <p:nvPr>
            <p:ph idx="1"/>
          </p:nvPr>
        </p:nvSpPr>
        <p:spPr>
          <a:xfrm>
            <a:off x="676656" y="2391690"/>
            <a:ext cx="4773168" cy="3766185"/>
          </a:xfrm>
        </p:spPr>
        <p:txBody>
          <a:bodyPr/>
          <a:lstStyle/>
          <a:p>
            <a:pPr lvl="1">
              <a:buFont typeface="Wingdings" panose="05000000000000000000" pitchFamily="2" charset="2"/>
              <a:buChar char="§"/>
            </a:pPr>
            <a:r>
              <a:rPr lang="en-US" dirty="0"/>
              <a:t>They are sets of genes that interact with one another and can be described with the usage of graphs</a:t>
            </a:r>
          </a:p>
          <a:p>
            <a:pPr lvl="1">
              <a:buFont typeface="Wingdings" panose="05000000000000000000" pitchFamily="2" charset="2"/>
              <a:buChar char="§"/>
            </a:pPr>
            <a:r>
              <a:rPr lang="en-US" dirty="0"/>
              <a:t>Every gene is represented by a node and a pathway’s edge denotes any connection or other kind of interaction between the nodes</a:t>
            </a:r>
          </a:p>
        </p:txBody>
      </p:sp>
      <p:pic>
        <p:nvPicPr>
          <p:cNvPr id="4" name="Picture 3"/>
          <p:cNvPicPr>
            <a:picLocks noChangeAspect="1"/>
          </p:cNvPicPr>
          <p:nvPr/>
        </p:nvPicPr>
        <p:blipFill>
          <a:blip r:embed="rId3"/>
          <a:stretch>
            <a:fillRect/>
          </a:stretch>
        </p:blipFill>
        <p:spPr>
          <a:xfrm>
            <a:off x="6297278" y="2157731"/>
            <a:ext cx="4260219" cy="3459298"/>
          </a:xfrm>
          <a:prstGeom prst="rect">
            <a:avLst/>
          </a:prstGeom>
        </p:spPr>
      </p:pic>
    </p:spTree>
    <p:extLst>
      <p:ext uri="{BB962C8B-B14F-4D97-AF65-F5344CB8AC3E}">
        <p14:creationId xmlns:p14="http://schemas.microsoft.com/office/powerpoint/2010/main" val="185071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 Regulatory Networks II</a:t>
            </a:r>
            <a:endParaRPr lang="el-GR" dirty="0"/>
          </a:p>
        </p:txBody>
      </p:sp>
      <p:sp>
        <p:nvSpPr>
          <p:cNvPr id="3" name="Content Placeholder 2"/>
          <p:cNvSpPr>
            <a:spLocks noGrp="1"/>
          </p:cNvSpPr>
          <p:nvPr>
            <p:ph idx="1"/>
          </p:nvPr>
        </p:nvSpPr>
        <p:spPr>
          <a:xfrm>
            <a:off x="676274" y="2664822"/>
            <a:ext cx="10753725" cy="3766185"/>
          </a:xfrm>
        </p:spPr>
        <p:txBody>
          <a:bodyPr/>
          <a:lstStyle/>
          <a:p>
            <a:pPr lvl="1">
              <a:buFont typeface="Wingdings" panose="05000000000000000000" pitchFamily="2" charset="2"/>
              <a:buChar char="§"/>
            </a:pPr>
            <a:r>
              <a:rPr lang="en-US" dirty="0"/>
              <a:t>To represent these networks, mathematical and computational models can be used to explain the mechanisms behind the regulatory activities performed by genes</a:t>
            </a:r>
          </a:p>
          <a:p>
            <a:pPr lvl="1">
              <a:buFont typeface="Wingdings" panose="05000000000000000000" pitchFamily="2" charset="2"/>
              <a:buChar char="§"/>
            </a:pPr>
            <a:r>
              <a:rPr lang="en-US" dirty="0"/>
              <a:t>They are useful for:</a:t>
            </a:r>
          </a:p>
          <a:p>
            <a:pPr marL="713232" lvl="1" indent="-457200">
              <a:buFont typeface="+mj-lt"/>
              <a:buAutoNum type="arabicPeriod"/>
            </a:pPr>
            <a:r>
              <a:rPr lang="en-US" dirty="0"/>
              <a:t>Identifying circuits that can be used for a certain task</a:t>
            </a:r>
          </a:p>
          <a:p>
            <a:pPr marL="713232" lvl="1" indent="-457200">
              <a:buFont typeface="+mj-lt"/>
              <a:buAutoNum type="arabicPeriod"/>
            </a:pPr>
            <a:r>
              <a:rPr lang="en-US" dirty="0"/>
              <a:t>Understand the flow of information in biological systems</a:t>
            </a:r>
          </a:p>
          <a:p>
            <a:pPr marL="713232" lvl="1" indent="-457200">
              <a:buFont typeface="+mj-lt"/>
              <a:buAutoNum type="arabicPeriod"/>
            </a:pPr>
            <a:r>
              <a:rPr lang="en-US" dirty="0"/>
              <a:t>Predict alterations in gene expression under various conditions</a:t>
            </a:r>
          </a:p>
        </p:txBody>
      </p:sp>
    </p:spTree>
    <p:extLst>
      <p:ext uri="{BB962C8B-B14F-4D97-AF65-F5344CB8AC3E}">
        <p14:creationId xmlns:p14="http://schemas.microsoft.com/office/powerpoint/2010/main" val="3812037498"/>
      </p:ext>
    </p:extLst>
  </p:cSld>
  <p:clrMapOvr>
    <a:masterClrMapping/>
  </p:clrMapOvr>
</p:sld>
</file>

<file path=ppt/theme/theme1.xml><?xml version="1.0" encoding="utf-8"?>
<a:theme xmlns:a="http://schemas.openxmlformats.org/drawingml/2006/main" name="Metropolitan">
  <a:themeElements>
    <a:clrScheme name="Custom 1">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50B4C8"/>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682</TotalTime>
  <Words>2292</Words>
  <Application>Microsoft Office PowerPoint</Application>
  <PresentationFormat>Ευρεία οθόνη</PresentationFormat>
  <Paragraphs>270</Paragraphs>
  <Slides>37</Slides>
  <Notes>13</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37</vt:i4>
      </vt:variant>
    </vt:vector>
  </HeadingPairs>
  <TitlesOfParts>
    <vt:vector size="43" baseType="lpstr">
      <vt:lpstr>Arial</vt:lpstr>
      <vt:lpstr>Calibri</vt:lpstr>
      <vt:lpstr>Calibri Light</vt:lpstr>
      <vt:lpstr>Cambria Math</vt:lpstr>
      <vt:lpstr>Wingdings</vt:lpstr>
      <vt:lpstr>Metropolitan</vt:lpstr>
      <vt:lpstr>   Gene expression and gene regulatory network analysis with statistical methods and  machine learning algorithms</vt:lpstr>
      <vt:lpstr>Contents</vt:lpstr>
      <vt:lpstr>Objectives of the Research</vt:lpstr>
      <vt:lpstr>Molecular Biology</vt:lpstr>
      <vt:lpstr>DNA</vt:lpstr>
      <vt:lpstr>Gene</vt:lpstr>
      <vt:lpstr>Gene Expression</vt:lpstr>
      <vt:lpstr>Gene Regulatory Networks I</vt:lpstr>
      <vt:lpstr>Gene Regulatory Networks II</vt:lpstr>
      <vt:lpstr>Pathway Analysis</vt:lpstr>
      <vt:lpstr>Pathway Analysis Tools</vt:lpstr>
      <vt:lpstr>Scoring Formulas I</vt:lpstr>
      <vt:lpstr>Scoring Formulas II</vt:lpstr>
      <vt:lpstr>Scoring Formulas III</vt:lpstr>
      <vt:lpstr>Methodology Outline</vt:lpstr>
      <vt:lpstr>Datasets</vt:lpstr>
      <vt:lpstr>Data Preprocessing – GSE2034</vt:lpstr>
      <vt:lpstr>Data Preprocessing - Subpathways</vt:lpstr>
      <vt:lpstr>Score Calculation</vt:lpstr>
      <vt:lpstr>Score Calculation - TAPPA</vt:lpstr>
      <vt:lpstr>Score Calculation - PRS</vt:lpstr>
      <vt:lpstr>Score Calculation - TEAK</vt:lpstr>
      <vt:lpstr>Score Calculation - DEAP</vt:lpstr>
      <vt:lpstr>Score Calculation - GraphiteWeb</vt:lpstr>
      <vt:lpstr>Score Calculation - MinePath</vt:lpstr>
      <vt:lpstr>Score Calculation - HiPathia</vt:lpstr>
      <vt:lpstr>Decision Tree Algorithm</vt:lpstr>
      <vt:lpstr>Subpathway Ranking</vt:lpstr>
      <vt:lpstr>Predictive Performance I</vt:lpstr>
      <vt:lpstr>Predictive Performance II</vt:lpstr>
      <vt:lpstr>Execution Time I</vt:lpstr>
      <vt:lpstr>Execution Time II</vt:lpstr>
      <vt:lpstr>Conclusions</vt:lpstr>
      <vt:lpstr>Limitations</vt:lpstr>
      <vt:lpstr>Discussion</vt:lpstr>
      <vt:lpstr>Future Work</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 expression and gene regulatory network analysis with statistical methods and  machine learning algorithms</dc:title>
  <dc:creator>f.droumalia</dc:creator>
  <cp:lastModifiedBy>ΔΡΟΥΜΑΛΙΑ ΦΩΤΕΙΝΗ</cp:lastModifiedBy>
  <cp:revision>32</cp:revision>
  <dcterms:created xsi:type="dcterms:W3CDTF">2022-11-14T09:02:35Z</dcterms:created>
  <dcterms:modified xsi:type="dcterms:W3CDTF">2022-12-15T11:20:04Z</dcterms:modified>
</cp:coreProperties>
</file>