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9.png" ContentType="image/png"/>
  <Override PartName="/ppt/media/image29.png" ContentType="image/png"/>
  <Override PartName="/ppt/media/image31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32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35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AE74A9-18D5-4271-BBD0-636033DCA1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67E05D-D4AD-40CA-B661-AF8EB841FD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49677C-86CA-462C-BA20-120252C3CD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920069-A420-443A-BEF8-973CD29993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68DD3C-0484-4DD9-B259-DC02EE9A21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F56358-D1BA-4EA8-BCAF-E9BB327ED1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D89AFF-EA4F-4E47-8332-BD4513FA7B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667338-764D-4D53-BF81-4468675911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18E33B-26F2-4816-AC59-2139905E72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5DFD05-F97C-4253-9E40-6030561D26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5CD067-65AC-4550-B084-B05EB5C3E4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459ADB-2098-47BA-9113-398C9B7912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F48072-EC3E-4DA4-A7C3-F4402B068B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B825E1-20A4-4EEE-969E-4D3A34F3DD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539967-182F-40F4-A1EA-3AEA181AD1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4D36C1-38AB-4E74-B773-57E48AB5ED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DA75D2-84CD-4B13-B571-C972AA19F5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7981C0-3117-4284-9D32-904E4B2A3F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4078D4-3F82-4AC2-932E-ECA849F5BE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9D32EC-510E-4DD5-98D7-1BBCBA8C06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086933-A569-400A-9C80-9CCDE98CA1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DECD7F-424E-44DD-B6F5-D75AB81F70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396CA7-A1B8-4EAE-A811-8780FA6B51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56BC85-D988-46A2-B61E-F2EEC0F32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9C0B4B-7FF9-4DD0-801D-DDDCB9FC5C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6A1AF5-F009-4B33-BF68-E25400AACE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044456-2E14-4922-805B-934A8DBBF6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5A8271-7C0E-4CDF-B04D-90F50AAB49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F3310F-3AE5-4488-87F0-80094706F7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01FF4A-2EEE-47B1-B633-3A0180C05E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B0FB4A6-EF08-43EE-923B-1A904C8402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DBA1F15-9B49-4824-8341-895BF58DD5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85C68B-3915-4CD6-AC56-C40FA6DB00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7AC2A3-F6FC-4A2F-8C09-C1CDD3AA8D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986F267-2244-4B0B-9FFA-C13E21BF51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4E4AAD-6D52-4334-A7D6-8F2102D02A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0D80C9B-34D6-4A73-BF87-0C67AC13B7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12FC51-2E80-41AE-B128-D7D77C671F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A963FAE-390F-4AFF-965E-D7C14AC161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7D3DCF-DBDC-42DE-AD04-603CD8D27D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1B9FBC-738B-498B-ACB4-D4589A6820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0B60870-40F4-4FB9-B5B6-FCF64783C3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4AAB252-C722-49F7-AD42-012071C87A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0D4BA44-2133-4181-A5B5-0F20474F88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BE5EEF-DB68-4279-9430-99705D39A8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1E70F10-047C-49D2-ABBD-F2CA03851E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5F83AE4-87A5-47E0-A66D-08BEE1A6CB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DEE285E-B7A2-4DDE-9591-A9A53A6D6D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3D44AA0-471D-4201-B23B-4AB3D3BDE4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75044AA-7137-4A3D-9986-8F22F7865B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E669942-9776-4080-B372-0BBF22BBBB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63275D5-559C-421F-8EE1-D8BD5CE0D1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BF37BAC-9B61-41D0-8A77-3984BA4F89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55FF53C-5563-429B-A4F9-2A8653D553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A6C56B4-91D7-42F4-8CC3-F546108116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2EE9A7-9A88-4F00-BEC0-D7CFAF4EBF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86885E7-CA10-49A6-BF27-F0B2BEBFA3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811659E-6F10-4A4F-8BAB-DF5DE23D91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7FC47C7-D433-48D4-842D-36D4094CCC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51F4752-AE5C-4768-BAAA-99E1C6EDD8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E8D365B-7B7D-47B4-959F-A6ED176D3E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A353AE1-E34D-43B2-BD82-DB6573D9CB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6FE6741-35C6-4A04-931F-6B75B8A412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5B95F9C-FE9A-44C2-BA19-F3675D1C6E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16A1A5B-0832-4B0F-B5E4-C5E9D019C4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C84A166-01F8-4921-B6FA-A7CD465C80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902A22-EA18-4B66-9018-979002EA5F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2DD623E-CCF9-4684-9DDD-12028FF971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D971531-CFA1-4044-95E3-46C3E42116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010E9E0-EDDD-4574-9365-9DD048FE69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816D2B5-79BC-4544-9D69-89163451F9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9EEDC4B-D133-41F2-9877-925C0F1CF3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EEC3287-BF4B-4CF1-A576-630B8BD07D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1B253C7-51C4-405A-83C5-2CA7FBE580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43530CA-6C2D-4206-B0D7-62F4AB04CB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8DA1D5A-8B21-4C75-87E6-00A238B539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A466E7A-3915-4227-AA79-5228DA3B31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02976F-B5FF-42FB-9FA1-BFCA0DB750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5C3F3DC-7A70-4598-A2B4-98FE527F43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C0536A7-0786-4D22-8A47-F4F63ACCBD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F65B242-5C99-43B6-9586-AA81ABA5CB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B2D9321-33CD-4F55-9171-6D658CD512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0CAB7C3-9BA4-4B3F-BED3-EF8A44A9CD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0368AB2-4A82-46AB-BC84-40E8DAF618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9E41DF7-3F80-4929-AC5B-2A83F696EE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0065B1C-FEC6-4720-AFE5-2FDA39C3D1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D5E8648-9FD5-49B6-8D09-F8EF0A737A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A129995-2D93-4897-B606-73F79A481D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2EB9A8-8541-43D6-9099-2B90E4AF5D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2FB5CCC-9691-478D-8E6D-7BD0C2840B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0C95FF9-0FC5-4246-BDD3-B13CB0BC58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D8626B4-18EC-4DFE-937D-67C528A83A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1032A5B-71A0-4E4B-A0B5-29F1E782C0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13FCE5C-8895-4486-8DBD-F09AE1B95D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F6DDACF-D32F-4B88-99D3-C20B2A7D46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877B8D1-99C7-4459-A269-2909FB0D87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0" y="6400800"/>
            <a:ext cx="1218996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9960" cy="64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7D9997-A58F-4690-8CB4-5F9F1CD946C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 hidden="1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 hidden="1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4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ctangle 5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562A-1AE0-49CE-A2F9-2893F03B31D1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6" hidden="1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8" hidden="1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4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5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990036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5A9D4D-933C-40F5-8FE7-BF3D6C6E756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>
            <a:off x="109728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 hidden="1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8" hidden="1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Rectangle 4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ectangle 5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1"/>
          <p:cNvSpPr>
            <a:spLocks noGrp="1"/>
          </p:cNvSpPr>
          <p:nvPr>
            <p:ph type="ftr" idx="10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11"/>
          </p:nvPr>
        </p:nvSpPr>
        <p:spPr>
          <a:xfrm>
            <a:off x="990036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A6EE98-B436-4094-A8F4-AD8594F18A30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dt" idx="12"/>
          </p:nvPr>
        </p:nvSpPr>
        <p:spPr>
          <a:xfrm>
            <a:off x="109728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 hidden="1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8" hidden="1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Rectangle 4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Rectangle 5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PlaceHolder 1"/>
          <p:cNvSpPr>
            <a:spLocks noGrp="1"/>
          </p:cNvSpPr>
          <p:nvPr>
            <p:ph type="ftr" idx="13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Num" idx="14"/>
          </p:nvPr>
        </p:nvSpPr>
        <p:spPr>
          <a:xfrm>
            <a:off x="990036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DE4995-3769-4A83-AD3E-5361F4E58761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 idx="15"/>
          </p:nvPr>
        </p:nvSpPr>
        <p:spPr>
          <a:xfrm>
            <a:off x="109728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6" hidden="1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Rectangle 8" hidden="1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Rectangle 4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Rectangle 5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PlaceHolder 1"/>
          <p:cNvSpPr>
            <a:spLocks noGrp="1"/>
          </p:cNvSpPr>
          <p:nvPr>
            <p:ph type="ftr" idx="16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ldNum" idx="17"/>
          </p:nvPr>
        </p:nvSpPr>
        <p:spPr>
          <a:xfrm>
            <a:off x="990036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1407B4-FF35-4B37-B869-333EB259BDC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dt" idx="18"/>
          </p:nvPr>
        </p:nvSpPr>
        <p:spPr>
          <a:xfrm>
            <a:off x="109728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 hidden="1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Rectangle 8" hidden="1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Rectangle 4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Rectangle 5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PlaceHolder 1"/>
          <p:cNvSpPr>
            <a:spLocks noGrp="1"/>
          </p:cNvSpPr>
          <p:nvPr>
            <p:ph type="ftr" idx="19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20"/>
          </p:nvPr>
        </p:nvSpPr>
        <p:spPr>
          <a:xfrm>
            <a:off x="990036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46C596-D73F-408B-8F7C-A814EBDA008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dt" idx="21"/>
          </p:nvPr>
        </p:nvSpPr>
        <p:spPr>
          <a:xfrm>
            <a:off x="109728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ctangle 6" hidden="1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Rectangle 8" hidden="1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Rectangle 4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Rectangle 5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PlaceHolder 1"/>
          <p:cNvSpPr>
            <a:spLocks noGrp="1"/>
          </p:cNvSpPr>
          <p:nvPr>
            <p:ph type="ftr" idx="22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Num" idx="23"/>
          </p:nvPr>
        </p:nvSpPr>
        <p:spPr>
          <a:xfrm>
            <a:off x="990036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13C0C3-6531-4C10-8F3F-49DDE057731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dt" idx="24"/>
          </p:nvPr>
        </p:nvSpPr>
        <p:spPr>
          <a:xfrm>
            <a:off x="109728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34680" y="685800"/>
            <a:ext cx="10794960" cy="7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85000"/>
              </a:lnSpc>
              <a:buNone/>
            </a:pPr>
            <a:r>
              <a:rPr b="1" lang="en-US" sz="2400" spc="-52" strike="noStrike">
                <a:solidFill>
                  <a:srgbClr val="404040"/>
                </a:solidFill>
                <a:latin typeface="Calibri"/>
              </a:rPr>
              <a:t>Face Verification App</a:t>
            </a:r>
            <a:br>
              <a:rPr sz="2400"/>
            </a:br>
            <a:endParaRPr b="0" lang="en-US" sz="2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4773240" y="4924080"/>
            <a:ext cx="3562920" cy="9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l-GR" sz="2400" spc="185" strike="noStrike" cap="all">
                <a:solidFill>
                  <a:srgbClr val="344068"/>
                </a:solidFill>
                <a:latin typeface="Calibri"/>
              </a:rPr>
              <a:t>ΠΑΠΑΔΗΜΑΣ ΦΩΤΗΣ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l-GR" sz="2400" spc="185" strike="noStrike" cap="all">
                <a:solidFill>
                  <a:srgbClr val="344068"/>
                </a:solidFill>
                <a:latin typeface="Calibri"/>
              </a:rPr>
              <a:t>ΦΑΣΑΚΗΣ ΓΕΩΡΓΙΟΣ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71" name="Picture 5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0" y="5225040"/>
            <a:ext cx="945360" cy="1052280"/>
          </a:xfrm>
          <a:prstGeom prst="rect">
            <a:avLst/>
          </a:prstGeom>
          <a:ln w="0">
            <a:noFill/>
          </a:ln>
        </p:spPr>
      </p:pic>
      <p:pic>
        <p:nvPicPr>
          <p:cNvPr id="372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1025720" y="5225040"/>
            <a:ext cx="1052280" cy="1052280"/>
          </a:xfrm>
          <a:prstGeom prst="rect">
            <a:avLst/>
          </a:prstGeom>
          <a:ln w="0">
            <a:noFill/>
          </a:ln>
        </p:spPr>
      </p:pic>
      <p:sp>
        <p:nvSpPr>
          <p:cNvPr id="373" name="TextBox 15"/>
          <p:cNvSpPr/>
          <p:nvPr/>
        </p:nvSpPr>
        <p:spPr>
          <a:xfrm>
            <a:off x="8440560" y="645624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6"/>
          <p:cNvSpPr/>
          <p:nvPr/>
        </p:nvSpPr>
        <p:spPr>
          <a:xfrm>
            <a:off x="0" y="6456240"/>
            <a:ext cx="4308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MSc in Data Science – Deep Learning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3"/>
          <a:stretch/>
        </p:blipFill>
        <p:spPr>
          <a:xfrm>
            <a:off x="3868920" y="1841760"/>
            <a:ext cx="4131720" cy="227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itle 9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ontent Placeholder 17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38" name="Content Placeholder 18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TextBox 10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Comparison of the CNN models :FPR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>
            <a:off x="2971800" y="1828800"/>
            <a:ext cx="9140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"/>
          <p:cNvSpPr/>
          <p:nvPr/>
        </p:nvSpPr>
        <p:spPr>
          <a:xfrm>
            <a:off x="8315640" y="1828800"/>
            <a:ext cx="8280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896760" y="2286000"/>
            <a:ext cx="5045040" cy="3801600"/>
          </a:xfrm>
          <a:prstGeom prst="rect">
            <a:avLst/>
          </a:prstGeom>
          <a:ln w="0">
            <a:noFill/>
          </a:ln>
        </p:spPr>
      </p:pic>
      <p:pic>
        <p:nvPicPr>
          <p:cNvPr id="444" name="" descr=""/>
          <p:cNvPicPr/>
          <p:nvPr/>
        </p:nvPicPr>
        <p:blipFill>
          <a:blip r:embed="rId2"/>
          <a:stretch/>
        </p:blipFill>
        <p:spPr>
          <a:xfrm>
            <a:off x="6629400" y="2286000"/>
            <a:ext cx="5045040" cy="377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itle 13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ontent Placeholder 25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47" name="Content Placeholder 26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TextBox 14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CNN Conclusions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0" name=""/>
          <p:cNvSpPr/>
          <p:nvPr/>
        </p:nvSpPr>
        <p:spPr>
          <a:xfrm>
            <a:off x="1821960" y="2286000"/>
            <a:ext cx="8921880" cy="31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While the CNN networks have similar accuracy the FPR of the transfer learning rate is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Lower. This is important as it affects the security of the system.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In both CNN’s the False negatives were a non factor.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IN the test set the behavior of our custom CNN is more unpredictable compared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to transfer learning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itle 7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ontent Placeholder 13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53" name="Content Placeholder 14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TextBox 8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Triplet loss models :FaceNet Approach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7772400" y="2057400"/>
            <a:ext cx="3414600" cy="1533600"/>
          </a:xfrm>
          <a:prstGeom prst="rect">
            <a:avLst/>
          </a:prstGeom>
          <a:ln w="0">
            <a:noFill/>
          </a:ln>
        </p:spPr>
      </p:pic>
      <p:pic>
        <p:nvPicPr>
          <p:cNvPr id="457" name="" descr=""/>
          <p:cNvPicPr/>
          <p:nvPr/>
        </p:nvPicPr>
        <p:blipFill>
          <a:blip r:embed="rId2"/>
          <a:stretch/>
        </p:blipFill>
        <p:spPr>
          <a:xfrm>
            <a:off x="590760" y="2743560"/>
            <a:ext cx="4665600" cy="226800"/>
          </a:xfrm>
          <a:prstGeom prst="rect">
            <a:avLst/>
          </a:prstGeom>
          <a:ln w="0">
            <a:noFill/>
          </a:ln>
        </p:spPr>
      </p:pic>
      <p:pic>
        <p:nvPicPr>
          <p:cNvPr id="458" name="" descr=""/>
          <p:cNvPicPr/>
          <p:nvPr/>
        </p:nvPicPr>
        <p:blipFill>
          <a:blip r:embed="rId3"/>
          <a:stretch/>
        </p:blipFill>
        <p:spPr>
          <a:xfrm>
            <a:off x="8182440" y="5696280"/>
            <a:ext cx="3931920" cy="474480"/>
          </a:xfrm>
          <a:prstGeom prst="rect">
            <a:avLst/>
          </a:prstGeom>
          <a:ln w="0">
            <a:noFill/>
          </a:ln>
        </p:spPr>
      </p:pic>
      <p:sp>
        <p:nvSpPr>
          <p:cNvPr id="459" name=""/>
          <p:cNvSpPr/>
          <p:nvPr/>
        </p:nvSpPr>
        <p:spPr>
          <a:xfrm>
            <a:off x="457200" y="2286000"/>
            <a:ext cx="6856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embeddings of the images and minimize the loss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383040" y="3200400"/>
            <a:ext cx="6311880" cy="23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triplets used for the loss function are the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anchor(A)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,positive(P)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and negative(N).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margin a is used to avoid trivial solutions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Anchor and Positive embeddings are of the same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Anchor and Negative embeddings are of different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idea is to minimize the distance betwenn anchors and positives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And maximize the distance betwenn anchors and negatives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6849360" y="3741120"/>
            <a:ext cx="526500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FaceNet triplet selection: select hard positives 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hard/semi-hard negatives for each anchor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4"/>
          <a:stretch/>
        </p:blipFill>
        <p:spPr>
          <a:xfrm>
            <a:off x="8458200" y="4384800"/>
            <a:ext cx="3024000" cy="414360"/>
          </a:xfrm>
          <a:prstGeom prst="rect">
            <a:avLst/>
          </a:prstGeom>
          <a:ln w="0">
            <a:noFill/>
          </a:ln>
        </p:spPr>
      </p:pic>
      <p:pic>
        <p:nvPicPr>
          <p:cNvPr id="463" name="" descr=""/>
          <p:cNvPicPr/>
          <p:nvPr/>
        </p:nvPicPr>
        <p:blipFill>
          <a:blip r:embed="rId5"/>
          <a:stretch/>
        </p:blipFill>
        <p:spPr>
          <a:xfrm>
            <a:off x="8686800" y="5029200"/>
            <a:ext cx="2817720" cy="385920"/>
          </a:xfrm>
          <a:prstGeom prst="rect">
            <a:avLst/>
          </a:prstGeom>
          <a:ln w="0">
            <a:noFill/>
          </a:ln>
        </p:spPr>
      </p:pic>
      <p:sp>
        <p:nvSpPr>
          <p:cNvPr id="464" name=""/>
          <p:cNvSpPr/>
          <p:nvPr/>
        </p:nvSpPr>
        <p:spPr>
          <a:xfrm>
            <a:off x="6629400" y="4454280"/>
            <a:ext cx="18273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 positives 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>
            <a:off x="6696360" y="5029200"/>
            <a:ext cx="1827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 negatives: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>
            <a:off x="6858000" y="5610960"/>
            <a:ext cx="18273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Semi-Hard negatives: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10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ontent Placeholder 19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69" name="Content Placeholder 20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TextBox 11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Triplet loss models :A Conditional Triplet Loss for Few-shot Learning and its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Application to Image Co-Segmentation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6709680" y="1828800"/>
            <a:ext cx="4055760" cy="712440"/>
          </a:xfrm>
          <a:prstGeom prst="rect">
            <a:avLst/>
          </a:prstGeom>
          <a:ln w="0">
            <a:noFill/>
          </a:ln>
        </p:spPr>
      </p:pic>
      <p:pic>
        <p:nvPicPr>
          <p:cNvPr id="473" name="" descr=""/>
          <p:cNvPicPr/>
          <p:nvPr/>
        </p:nvPicPr>
        <p:blipFill>
          <a:blip r:embed="rId2"/>
          <a:stretch/>
        </p:blipFill>
        <p:spPr>
          <a:xfrm>
            <a:off x="5603400" y="2820240"/>
            <a:ext cx="5170320" cy="1075320"/>
          </a:xfrm>
          <a:prstGeom prst="rect">
            <a:avLst/>
          </a:prstGeom>
          <a:ln w="0">
            <a:noFill/>
          </a:ln>
        </p:spPr>
      </p:pic>
      <p:pic>
        <p:nvPicPr>
          <p:cNvPr id="474" name="" descr=""/>
          <p:cNvPicPr/>
          <p:nvPr/>
        </p:nvPicPr>
        <p:blipFill>
          <a:blip r:embed="rId3"/>
          <a:stretch/>
        </p:blipFill>
        <p:spPr>
          <a:xfrm>
            <a:off x="5486400" y="4800600"/>
            <a:ext cx="5942160" cy="1044000"/>
          </a:xfrm>
          <a:prstGeom prst="rect">
            <a:avLst/>
          </a:prstGeom>
          <a:ln w="0">
            <a:noFill/>
          </a:ln>
        </p:spPr>
      </p:pic>
      <p:sp>
        <p:nvSpPr>
          <p:cNvPr id="475" name=""/>
          <p:cNvSpPr/>
          <p:nvPr/>
        </p:nvSpPr>
        <p:spPr>
          <a:xfrm>
            <a:off x="914400" y="2516760"/>
            <a:ext cx="31993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Here triplets are chosen at random but they are penalized or rewarded based on whether they are considered good or bad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6" name=""/>
          <p:cNvSpPr/>
          <p:nvPr/>
        </p:nvSpPr>
        <p:spPr>
          <a:xfrm>
            <a:off x="6401520" y="2057400"/>
            <a:ext cx="307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"/>
          <p:cNvSpPr/>
          <p:nvPr/>
        </p:nvSpPr>
        <p:spPr>
          <a:xfrm>
            <a:off x="5486400" y="2514600"/>
            <a:ext cx="61023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Then the triplet is considered as bad and is penalized as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78" name="" descr=""/>
          <p:cNvPicPr/>
          <p:nvPr/>
        </p:nvPicPr>
        <p:blipFill>
          <a:blip r:embed="rId4"/>
          <a:stretch/>
        </p:blipFill>
        <p:spPr>
          <a:xfrm>
            <a:off x="6629400" y="3668040"/>
            <a:ext cx="4144320" cy="675000"/>
          </a:xfrm>
          <a:prstGeom prst="rect">
            <a:avLst/>
          </a:prstGeom>
          <a:ln w="0">
            <a:noFill/>
          </a:ln>
        </p:spPr>
      </p:pic>
      <p:sp>
        <p:nvSpPr>
          <p:cNvPr id="479" name=""/>
          <p:cNvSpPr/>
          <p:nvPr/>
        </p:nvSpPr>
        <p:spPr>
          <a:xfrm>
            <a:off x="6091920" y="3658320"/>
            <a:ext cx="3078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"/>
          <p:cNvSpPr/>
          <p:nvPr/>
        </p:nvSpPr>
        <p:spPr>
          <a:xfrm>
            <a:off x="5715000" y="4455000"/>
            <a:ext cx="61023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Then the triplet is considered as good and is rewarded as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1" name=""/>
          <p:cNvSpPr/>
          <p:nvPr/>
        </p:nvSpPr>
        <p:spPr>
          <a:xfrm>
            <a:off x="228600" y="5354640"/>
            <a:ext cx="4570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m: the margin used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k: real number between one and zero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4928040" y="5757120"/>
            <a:ext cx="70862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the triplets that do not meet the above the original loss function is used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itle 11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ontent Placeholder 21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85" name="Content Placeholder 22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TextBox 12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Triplet loss models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1"/>
          <a:stretch/>
        </p:blipFill>
        <p:spPr>
          <a:xfrm>
            <a:off x="410040" y="2353680"/>
            <a:ext cx="4847040" cy="3858120"/>
          </a:xfrm>
          <a:prstGeom prst="rect">
            <a:avLst/>
          </a:prstGeom>
          <a:ln w="0">
            <a:noFill/>
          </a:ln>
        </p:spPr>
      </p:pic>
      <p:sp>
        <p:nvSpPr>
          <p:cNvPr id="489" name=""/>
          <p:cNvSpPr/>
          <p:nvPr/>
        </p:nvSpPr>
        <p:spPr>
          <a:xfrm>
            <a:off x="559800" y="1828800"/>
            <a:ext cx="4697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both tries the same Neural net was used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0" name="" descr=""/>
          <p:cNvPicPr/>
          <p:nvPr/>
        </p:nvPicPr>
        <p:blipFill>
          <a:blip r:embed="rId2"/>
          <a:stretch/>
        </p:blipFill>
        <p:spPr>
          <a:xfrm>
            <a:off x="6172200" y="3231360"/>
            <a:ext cx="5256720" cy="2940120"/>
          </a:xfrm>
          <a:prstGeom prst="rect">
            <a:avLst/>
          </a:prstGeom>
          <a:ln w="0">
            <a:noFill/>
          </a:ln>
        </p:spPr>
      </p:pic>
      <p:sp>
        <p:nvSpPr>
          <p:cNvPr id="491" name=""/>
          <p:cNvSpPr/>
          <p:nvPr/>
        </p:nvSpPr>
        <p:spPr>
          <a:xfrm>
            <a:off x="6373800" y="2915280"/>
            <a:ext cx="50551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 the second try we created the required loss function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>
            <a:off x="6377400" y="1696680"/>
            <a:ext cx="4595040" cy="12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optimizer used in both cases was Adam.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Epochs were 75 each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Learning rate was 0.005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 the first try the TripletMarginLoss loss function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of pytorch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itle 20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ontent Placeholder 39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95" name="Content Placeholder 40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TextBox 23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Metrics of the triple loss models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8" name=""/>
          <p:cNvSpPr/>
          <p:nvPr/>
        </p:nvSpPr>
        <p:spPr>
          <a:xfrm>
            <a:off x="2514600" y="2057400"/>
            <a:ext cx="6400440" cy="38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The points that were correctly classified are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The points that were incorectly classified are: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The paper defined the validation rate VAL(d) and the false accept rate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FAR(d) for a given face distance d are then defined as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99" name="" descr=""/>
          <p:cNvPicPr/>
          <p:nvPr/>
        </p:nvPicPr>
        <p:blipFill>
          <a:blip r:embed="rId1"/>
          <a:stretch/>
        </p:blipFill>
        <p:spPr>
          <a:xfrm>
            <a:off x="4038840" y="2553120"/>
            <a:ext cx="3276000" cy="418320"/>
          </a:xfrm>
          <a:prstGeom prst="rect">
            <a:avLst/>
          </a:prstGeom>
          <a:ln w="0">
            <a:noFill/>
          </a:ln>
        </p:spPr>
      </p:pic>
      <p:pic>
        <p:nvPicPr>
          <p:cNvPr id="500" name="" descr=""/>
          <p:cNvPicPr/>
          <p:nvPr/>
        </p:nvPicPr>
        <p:blipFill>
          <a:blip r:embed="rId2"/>
          <a:stretch/>
        </p:blipFill>
        <p:spPr>
          <a:xfrm>
            <a:off x="3886200" y="3467520"/>
            <a:ext cx="3276000" cy="418320"/>
          </a:xfrm>
          <a:prstGeom prst="rect">
            <a:avLst/>
          </a:prstGeom>
          <a:ln w="0">
            <a:noFill/>
          </a:ln>
        </p:spPr>
      </p:pic>
      <p:pic>
        <p:nvPicPr>
          <p:cNvPr id="501" name="" descr=""/>
          <p:cNvPicPr/>
          <p:nvPr/>
        </p:nvPicPr>
        <p:blipFill>
          <a:blip r:embed="rId3"/>
          <a:stretch/>
        </p:blipFill>
        <p:spPr>
          <a:xfrm>
            <a:off x="4229280" y="5257800"/>
            <a:ext cx="3085560" cy="5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itle 12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ontent Placeholder 23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04" name="Content Placeholder 24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TextBox 13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Comparison of the FaceNet Triplet loss model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First 25 epochs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2971800" y="1828800"/>
            <a:ext cx="11426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8315640" y="1828800"/>
            <a:ext cx="10566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1"/>
          <a:stretch/>
        </p:blipFill>
        <p:spPr>
          <a:xfrm>
            <a:off x="1371600" y="2286000"/>
            <a:ext cx="3930480" cy="3672720"/>
          </a:xfrm>
          <a:prstGeom prst="rect">
            <a:avLst/>
          </a:prstGeom>
          <a:ln w="0">
            <a:noFill/>
          </a:ln>
        </p:spPr>
      </p:pic>
      <p:pic>
        <p:nvPicPr>
          <p:cNvPr id="510" name="" descr=""/>
          <p:cNvPicPr/>
          <p:nvPr/>
        </p:nvPicPr>
        <p:blipFill>
          <a:blip r:embed="rId2"/>
          <a:stretch/>
        </p:blipFill>
        <p:spPr>
          <a:xfrm>
            <a:off x="6629400" y="2286000"/>
            <a:ext cx="4114080" cy="385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itle 15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ontent Placeholder 29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13" name="Content Placeholder 30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TextBox 18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Comparison of the FaceNet Triplet loss model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last 25 epochs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6" name=""/>
          <p:cNvSpPr/>
          <p:nvPr/>
        </p:nvSpPr>
        <p:spPr>
          <a:xfrm>
            <a:off x="2971800" y="1828800"/>
            <a:ext cx="13712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8315640" y="1828800"/>
            <a:ext cx="8280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1143000" y="2288160"/>
            <a:ext cx="4094280" cy="3923640"/>
          </a:xfrm>
          <a:prstGeom prst="rect">
            <a:avLst/>
          </a:prstGeom>
          <a:ln w="0">
            <a:noFill/>
          </a:ln>
        </p:spPr>
      </p:pic>
      <p:pic>
        <p:nvPicPr>
          <p:cNvPr id="519" name="" descr=""/>
          <p:cNvPicPr/>
          <p:nvPr/>
        </p:nvPicPr>
        <p:blipFill>
          <a:blip r:embed="rId2"/>
          <a:stretch/>
        </p:blipFill>
        <p:spPr>
          <a:xfrm>
            <a:off x="6858000" y="2286000"/>
            <a:ext cx="4104720" cy="392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itle 14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ontent Placeholder 27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2" name="Content Placeholder 28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TextBox 17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Comparison of the Conditional Triplet Loss  model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First 25 epochs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5" name=""/>
          <p:cNvSpPr/>
          <p:nvPr/>
        </p:nvSpPr>
        <p:spPr>
          <a:xfrm>
            <a:off x="2971800" y="1828800"/>
            <a:ext cx="11426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8315640" y="1828800"/>
            <a:ext cx="10566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27" name="" descr=""/>
          <p:cNvPicPr/>
          <p:nvPr/>
        </p:nvPicPr>
        <p:blipFill>
          <a:blip r:embed="rId1"/>
          <a:stretch/>
        </p:blipFill>
        <p:spPr>
          <a:xfrm>
            <a:off x="1600200" y="2397960"/>
            <a:ext cx="4066560" cy="3704400"/>
          </a:xfrm>
          <a:prstGeom prst="rect">
            <a:avLst/>
          </a:prstGeom>
          <a:ln w="0">
            <a:noFill/>
          </a:ln>
        </p:spPr>
      </p:pic>
      <p:pic>
        <p:nvPicPr>
          <p:cNvPr id="528" name="" descr=""/>
          <p:cNvPicPr/>
          <p:nvPr/>
        </p:nvPicPr>
        <p:blipFill>
          <a:blip r:embed="rId2"/>
          <a:stretch/>
        </p:blipFill>
        <p:spPr>
          <a:xfrm>
            <a:off x="6647040" y="2251800"/>
            <a:ext cx="4096440" cy="39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 16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ontent Placeholder 31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31" name="Content Placeholder 32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TextBox 19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Comparison of the Conditional Triplet Loss  model</a:t>
            </a:r>
            <a:br>
              <a:rPr sz="2400"/>
            </a:br>
            <a:r>
              <a:rPr b="1" lang="en-US" sz="2400" spc="-1" strike="noStrike">
                <a:latin typeface="Calibri"/>
                <a:ea typeface="Noto Sans CJK SC"/>
              </a:rPr>
              <a:t>Last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 25 epochs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4" name=""/>
          <p:cNvSpPr/>
          <p:nvPr/>
        </p:nvSpPr>
        <p:spPr>
          <a:xfrm>
            <a:off x="2971800" y="1828800"/>
            <a:ext cx="11426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"/>
          <p:cNvSpPr/>
          <p:nvPr/>
        </p:nvSpPr>
        <p:spPr>
          <a:xfrm>
            <a:off x="8315640" y="1828800"/>
            <a:ext cx="10566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36" name="" descr=""/>
          <p:cNvPicPr/>
          <p:nvPr/>
        </p:nvPicPr>
        <p:blipFill>
          <a:blip r:embed="rId1"/>
          <a:stretch/>
        </p:blipFill>
        <p:spPr>
          <a:xfrm>
            <a:off x="1371600" y="2514600"/>
            <a:ext cx="3637440" cy="3403080"/>
          </a:xfrm>
          <a:prstGeom prst="rect">
            <a:avLst/>
          </a:prstGeom>
          <a:ln w="0">
            <a:noFill/>
          </a:ln>
        </p:spPr>
      </p:pic>
      <p:pic>
        <p:nvPicPr>
          <p:cNvPr id="537" name="" descr=""/>
          <p:cNvPicPr/>
          <p:nvPr/>
        </p:nvPicPr>
        <p:blipFill>
          <a:blip r:embed="rId2"/>
          <a:stretch/>
        </p:blipFill>
        <p:spPr>
          <a:xfrm>
            <a:off x="6597000" y="2388600"/>
            <a:ext cx="3918240" cy="378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ontent Placeholder 2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77" name="Content Placeholder 2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TextBox 2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2286000" y="485640"/>
            <a:ext cx="799920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we tried to create 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0" y="1371600"/>
            <a:ext cx="8456760" cy="365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face verification system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How?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Four ways :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1) A custom CNN we created that would classify images as being the person we wish to verify or not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2) A CNN with transfer learning using the resenet 18 that would do the same thing as our custom CNN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3)A triplet loss model that uses for the triplet selection the methods described in FaceNet: A Unified Embedding for Face Recognition and Clustering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4)A triplet loss model that selects triplets at random and uses the loss function described into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A Conditional Triplet Loss for Few-shot Learning and its Application to Image Co-Segmentation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8497080" y="1981440"/>
            <a:ext cx="3160080" cy="1445760"/>
          </a:xfrm>
          <a:prstGeom prst="rect">
            <a:avLst/>
          </a:prstGeom>
          <a:ln w="0">
            <a:noFill/>
          </a:ln>
        </p:spPr>
      </p:pic>
      <p:pic>
        <p:nvPicPr>
          <p:cNvPr id="382" name="" descr=""/>
          <p:cNvPicPr/>
          <p:nvPr/>
        </p:nvPicPr>
        <p:blipFill>
          <a:blip r:embed="rId2"/>
          <a:stretch/>
        </p:blipFill>
        <p:spPr>
          <a:xfrm>
            <a:off x="8458200" y="3886200"/>
            <a:ext cx="3559680" cy="159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itle 18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ontent Placeholder 35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40" name="Content Placeholder 36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TextBox 21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Triplet loss Conclusions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3" name=""/>
          <p:cNvSpPr/>
          <p:nvPr/>
        </p:nvSpPr>
        <p:spPr>
          <a:xfrm>
            <a:off x="1821960" y="2286000"/>
            <a:ext cx="10033200" cy="546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We see that in the first 25 epochs almost nothing happens.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This is probably because at the start the models converges all the embeddings into one point.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After running it for 75 epochs the model seems to be able to differentiate between the two classes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We observe that the conditional triplet loss converges faster and has better FAR.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Maybe if we let the FaceNet approach for more epochs its results could improve.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Another reason is that the selection of triplets in the facenet approach a lot of times fell to the hard negative selection which leads to local minima and can affect learning performance.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The training time for both networks were higher compared to CNN’s but that can be due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To our code.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itle 21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ontent Placeholder 41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46" name="Content Placeholder 42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TextBox 24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Conclusions/Observations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9" name=""/>
          <p:cNvSpPr/>
          <p:nvPr/>
        </p:nvSpPr>
        <p:spPr>
          <a:xfrm>
            <a:off x="2743200" y="2286000"/>
            <a:ext cx="6629040" cy="31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Out of the three methods when applied the most reliable is the CNN. Due to the low input data the triplet models have trouble with multicolored backgrounds.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There are problems with lighting and distance from the camera. The distance must be not too far or too close and the lighting not too bright.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While the two methods are not directly comparable comparisons can be made about the time they need.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The CNN’s were in the range of a 1 to two minutes while the triplet loss took from half an hour to an hour to train.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itle 1"/>
          <p:cNvSpPr/>
          <p:nvPr/>
        </p:nvSpPr>
        <p:spPr>
          <a:xfrm>
            <a:off x="383040" y="315216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85000"/>
              </a:lnSpc>
              <a:buNone/>
            </a:pPr>
            <a:r>
              <a:rPr b="1" lang="en-US" sz="4400" spc="-52" strike="noStrike">
                <a:solidFill>
                  <a:srgbClr val="404040"/>
                </a:solidFill>
                <a:latin typeface="Calibri Light"/>
                <a:ea typeface="DejaVu Sans"/>
              </a:rPr>
              <a:t>Thank you 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1" name="TextBox 1"/>
          <p:cNvSpPr/>
          <p:nvPr/>
        </p:nvSpPr>
        <p:spPr>
          <a:xfrm>
            <a:off x="4220280" y="645516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itle 3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ontent Placeholder 6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85" name="Content Placeholder 7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TextBox 4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>
            <a:off x="2971800" y="914400"/>
            <a:ext cx="685620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Problems we encountered: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2057400" y="2041560"/>
            <a:ext cx="9370800" cy="36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Creating the Dataset from which the models would learn.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The model learning to recognize the camera from which the photos came instead of a person.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Creating a diverse dataset of the person to be recognized.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Getting photos with the camera of other people.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How many layers to freeze on the transfer learning model.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Training and assessing the triplet loss models.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itle 2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ontent Placeholder 4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91" name="Content Placeholder 5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TextBox 3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2743200" y="1922400"/>
            <a:ext cx="7542000" cy="264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1)We resized the images and kept the  center of each image to make training faster.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2) We did a horizontal flip on our images to help the model generalize better and learn faces better. We could use random rotations as well.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3) We applied a random hue and color transformations on our data.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8) Finally we normalized the images before passing them to our model to help the model converge.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2971800" y="914400"/>
            <a:ext cx="685620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Data preprocessing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itle 4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ontent Placeholder 3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97" name="Content Placeholder 8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TextBox 5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Custom CNN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7086600" y="2057400"/>
            <a:ext cx="4493520" cy="13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 baseline="33000">
                <a:latin typeface="Arial"/>
              </a:rPr>
              <a:t>st</a:t>
            </a:r>
            <a:r>
              <a:rPr b="0" lang="en-US" sz="1800" spc="-1" strike="noStrike">
                <a:latin typeface="Arial"/>
              </a:rPr>
              <a:t>  convolutional layer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 baseline="33000">
                <a:latin typeface="Arial"/>
              </a:rPr>
              <a:t>st</a:t>
            </a:r>
            <a:r>
              <a:rPr b="0" lang="en-US" sz="1800" spc="-1" strike="noStrike">
                <a:latin typeface="Arial"/>
              </a:rPr>
              <a:t>  pooling layer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 baseline="33000">
                <a:latin typeface="Arial"/>
              </a:rPr>
              <a:t>nd</a:t>
            </a:r>
            <a:r>
              <a:rPr b="0" lang="en-US" sz="1800" spc="-1" strike="noStrike">
                <a:latin typeface="Arial"/>
              </a:rPr>
              <a:t> convolutional layer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 baseline="33000">
                <a:latin typeface="Arial"/>
              </a:rPr>
              <a:t>nd</a:t>
            </a:r>
            <a:r>
              <a:rPr b="0" lang="en-US" sz="1800" spc="-1" strike="noStrike">
                <a:latin typeface="Arial"/>
              </a:rPr>
              <a:t> pooling layer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3 fully connected layers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733680" y="2057400"/>
            <a:ext cx="4979520" cy="3709080"/>
          </a:xfrm>
          <a:prstGeom prst="rect">
            <a:avLst/>
          </a:prstGeom>
          <a:ln w="0">
            <a:noFill/>
          </a:ln>
        </p:spPr>
      </p:pic>
      <p:sp>
        <p:nvSpPr>
          <p:cNvPr id="402" name=""/>
          <p:cNvSpPr/>
          <p:nvPr/>
        </p:nvSpPr>
        <p:spPr>
          <a:xfrm>
            <a:off x="7095240" y="3585240"/>
            <a:ext cx="4493520" cy="28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Optimizer used : Stochastic gradient descend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Learning rate : 0.001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Loss function : Cross Entropy loss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epoch : 25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Batch size : 4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itle 6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ontent Placeholder 11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05" name="Content Placeholder 12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TextBox 7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Transfer learning CNN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685800" y="1972080"/>
            <a:ext cx="5550840" cy="2598120"/>
          </a:xfrm>
          <a:prstGeom prst="rect">
            <a:avLst/>
          </a:prstGeom>
          <a:ln w="0">
            <a:noFill/>
          </a:ln>
        </p:spPr>
      </p:pic>
      <p:sp>
        <p:nvSpPr>
          <p:cNvPr id="409" name=""/>
          <p:cNvSpPr/>
          <p:nvPr/>
        </p:nvSpPr>
        <p:spPr>
          <a:xfrm>
            <a:off x="7095240" y="2057400"/>
            <a:ext cx="449352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the resnet 18 model that from which the last layer has been replaced with one that outputs two classes and all but the last two layers have been frozen.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"/>
          <p:cNvSpPr/>
          <p:nvPr/>
        </p:nvSpPr>
        <p:spPr>
          <a:xfrm>
            <a:off x="7095240" y="3657600"/>
            <a:ext cx="4493520" cy="28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Optimizer used : Stochastic gradient descend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Learning rate : 0.001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Loss function : Cross Entropy loss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epoch : 25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Batch size : 4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itle 19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ontent Placeholder 37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13" name="Content Placeholder 38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TextBox 22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Metrics of the CNN models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685800" y="2068560"/>
            <a:ext cx="5943240" cy="36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False Match Rate (FMR) or known as False positive rate(FPR):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FMR = F P/N = F P/(F P + T N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False Non-Match Rate (FNMR) we use in our graphs below False negative rate (FNR):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FNMR = F N/(F N + T P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and the accuracy: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Acc = (T P + T N )/(T P + T N + F P + F 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1"/>
          <a:stretch/>
        </p:blipFill>
        <p:spPr>
          <a:xfrm>
            <a:off x="7040520" y="1828800"/>
            <a:ext cx="484632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itle 8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ontent Placeholder 15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20" name="Content Placeholder 16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TextBox 9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Comparison of the CNN models :Accuracy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23" name="" descr=""/>
          <p:cNvPicPr/>
          <p:nvPr/>
        </p:nvPicPr>
        <p:blipFill>
          <a:blip r:embed="rId1"/>
          <a:stretch/>
        </p:blipFill>
        <p:spPr>
          <a:xfrm>
            <a:off x="6629400" y="2465280"/>
            <a:ext cx="4341600" cy="3247920"/>
          </a:xfrm>
          <a:prstGeom prst="rect">
            <a:avLst/>
          </a:prstGeom>
          <a:ln w="0">
            <a:noFill/>
          </a:ln>
        </p:spPr>
      </p:pic>
      <p:pic>
        <p:nvPicPr>
          <p:cNvPr id="424" name="" descr=""/>
          <p:cNvPicPr/>
          <p:nvPr/>
        </p:nvPicPr>
        <p:blipFill>
          <a:blip r:embed="rId2"/>
          <a:stretch/>
        </p:blipFill>
        <p:spPr>
          <a:xfrm>
            <a:off x="1371600" y="2465280"/>
            <a:ext cx="4341600" cy="3247920"/>
          </a:xfrm>
          <a:prstGeom prst="rect">
            <a:avLst/>
          </a:prstGeom>
          <a:ln w="0">
            <a:noFill/>
          </a:ln>
        </p:spPr>
      </p:pic>
      <p:sp>
        <p:nvSpPr>
          <p:cNvPr id="425" name=""/>
          <p:cNvSpPr/>
          <p:nvPr/>
        </p:nvSpPr>
        <p:spPr>
          <a:xfrm>
            <a:off x="2971800" y="1828800"/>
            <a:ext cx="11426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"/>
          <p:cNvSpPr/>
          <p:nvPr/>
        </p:nvSpPr>
        <p:spPr>
          <a:xfrm>
            <a:off x="8315640" y="1828800"/>
            <a:ext cx="8280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itle 5"/>
          <p:cNvSpPr/>
          <p:nvPr/>
        </p:nvSpPr>
        <p:spPr>
          <a:xfrm>
            <a:off x="383040" y="178200"/>
            <a:ext cx="11423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ontent Placeholder 9"/>
          <p:cNvSpPr/>
          <p:nvPr/>
        </p:nvSpPr>
        <p:spPr>
          <a:xfrm>
            <a:off x="383040" y="1067040"/>
            <a:ext cx="1120572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29" name="Content Placeholder 10"/>
          <p:cNvSpPr/>
          <p:nvPr/>
        </p:nvSpPr>
        <p:spPr>
          <a:xfrm>
            <a:off x="492120" y="3438720"/>
            <a:ext cx="443556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TextBox 6"/>
          <p:cNvSpPr/>
          <p:nvPr/>
        </p:nvSpPr>
        <p:spPr>
          <a:xfrm>
            <a:off x="4220280" y="6458400"/>
            <a:ext cx="374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Face Verification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1812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Comparison of the CNN models :FNR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2" name=""/>
          <p:cNvSpPr/>
          <p:nvPr/>
        </p:nvSpPr>
        <p:spPr>
          <a:xfrm>
            <a:off x="2971800" y="1828800"/>
            <a:ext cx="11426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3" name=""/>
          <p:cNvSpPr/>
          <p:nvPr/>
        </p:nvSpPr>
        <p:spPr>
          <a:xfrm>
            <a:off x="8315640" y="1828800"/>
            <a:ext cx="8280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668160" y="2286000"/>
            <a:ext cx="5045040" cy="3774240"/>
          </a:xfrm>
          <a:prstGeom prst="rect">
            <a:avLst/>
          </a:prstGeom>
          <a:ln w="0">
            <a:noFill/>
          </a:ln>
        </p:spPr>
      </p:pic>
      <p:pic>
        <p:nvPicPr>
          <p:cNvPr id="435" name="" descr=""/>
          <p:cNvPicPr/>
          <p:nvPr/>
        </p:nvPicPr>
        <p:blipFill>
          <a:blip r:embed="rId2"/>
          <a:stretch/>
        </p:blipFill>
        <p:spPr>
          <a:xfrm>
            <a:off x="6300720" y="2286000"/>
            <a:ext cx="5127480" cy="377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1092</TotalTime>
  <Application>LibreOffice/7.3.7.2$Linux_X86_64 LibreOffice_project/30$Build-2</Application>
  <AppVersion>15.0000</AppVersion>
  <Words>52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2023-01-21T13:11:48Z</dcterms:created>
  <dc:creator>Georgios Fasakis</dc:creator>
  <dc:description/>
  <dc:language>en-US</dc:language>
  <cp:lastModifiedBy/>
  <dcterms:modified xsi:type="dcterms:W3CDTF">2023-07-06T00:24:09Z</dcterms:modified>
  <cp:revision>89</cp:revision>
  <dc:subject/>
  <dc:title>Kaggle dataset: Titanic - Machine Learning from Disaster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Ευρεία οθόνη</vt:lpwstr>
  </property>
  <property fmtid="{D5CDD505-2E9C-101B-9397-08002B2CF9AE}" pid="3" name="Slides">
    <vt:i4>3</vt:i4>
  </property>
</Properties>
</file>