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2.jpeg" ContentType="image/jpeg"/>
  <Override PartName="/ppt/media/image18.png" ContentType="image/png"/>
  <Override PartName="/ppt/media/image31.png" ContentType="image/png"/>
  <Override PartName="/ppt/media/image29.png" ContentType="image/png"/>
  <Override PartName="/ppt/media/image11.png" ContentType="image/png"/>
  <Override PartName="/ppt/media/image6.png" ContentType="image/png"/>
  <Override PartName="/ppt/media/image36.png" ContentType="image/png"/>
  <Override PartName="/ppt/media/image32.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1.jpeg" ContentType="image/jpeg"/>
  <Override PartName="/ppt/media/image10.png" ContentType="image/png"/>
  <Override PartName="/ppt/media/image5.png" ContentType="image/png"/>
  <Override PartName="/ppt/media/image35.png" ContentType="image/png"/>
  <Override PartName="/ppt/media/image14.png" ContentType="image/png"/>
  <Override PartName="/ppt/media/image15.png" ContentType="image/png"/>
  <Override PartName="/ppt/media/image16.png" ContentType="image/png"/>
  <Override PartName="/ppt/media/image1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32C802B-0AB3-4852-875B-BE76FE8340B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B29E74C-A961-4A9F-91C2-7C3A32D75D4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6B55777-328F-4D6C-97AE-C02BBE0E070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EA4BD39-514E-4F59-A2A6-DD46274D5E6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A659EF8-18DC-4C6E-972F-CD3EBB86343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ACA24B5-6910-4942-A807-435DE31B3B1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F59BE6E-1178-4619-887D-39A370618CE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0245072-589B-485C-BFA8-41653FDD69B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FD80D7E-7DC5-4044-AE33-3429479060D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BA723CC-68A7-479D-8CE1-42C3EE48D39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AD13113-A89C-4658-AB56-17E736D1CD1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0E364F3-B2CB-42FF-8D54-C62833E42AA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C8A7FDA-A78C-438A-B0AD-4CCA377509D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D3DA286-2ED3-4E46-B107-5E7AF952549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C110809-75F0-4256-B6D2-A0E00C37855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44237CF-F38B-4C7C-979B-9DA143FAA0E1}"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54BBA44-A7DA-42B6-B7F9-A747BE03A7C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B49C4F9-3491-4FA8-A72A-E4E3300C82C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EC5343F-5209-4BB1-A431-AB30EDAAD44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A9224C1-D3D8-4FFF-B79C-1FC96AD34C49}"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2567FE8-4F2B-4E70-9B14-CE8932D78054}"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D40F604-372E-4F2C-A767-6C4E9783472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FF4254E-CFB9-4409-9651-033B149134A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8280A88-F145-4516-A3FD-4D0F1C661E7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3B6F321-1E4E-4F9D-B53D-B0704D6D67A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AFB2210-CD36-4DFF-B196-7E296BF6BDF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C2746CA-A413-4435-B210-8124F716A84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FC3E652-3493-4263-A9A1-17090D44FB3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4C443A8-A642-40C3-844A-800C64ACD164}"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7DA4C2F-011E-4472-9F49-1C346232158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50F05902-997C-440E-8B09-135774E87000}"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6A34FE3-B239-4D0C-9674-EBE98AA9DE46}"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00EDC3C-C12E-42FE-BC74-F5B6C7D2D67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761389F-4EBB-4060-82C1-8515582200E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55C804B-E271-4757-A7AA-40503F8F6B5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DA423EA-9DAE-4E4D-A432-0C62858971A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D58B553-7F74-4EA3-9AB2-C1615097D33A}"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4BB3B72-C40B-409D-85CB-AA35B752569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12394A6-542D-4CB0-A476-5E5FBC42B91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FEDB52A-6766-47AA-AB97-AAD75447E15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FEB0FED-A2B4-46F2-93E1-CD13B018D90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30A9639-8725-4797-BCA9-75500297B7F4}"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6B003948-63E8-4B23-B87D-7F9A3A92E429}"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9255D92-77C7-4E95-97EB-FC42540677C3}"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6607707-B48F-440C-B3FA-03FA13AC516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B6E3EC5-36CF-466D-BE54-D74A3E25F285}"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B24AD55-49DC-46FA-A85B-18A636549D67}"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A1943A8-251C-44C9-B4CA-CCA1EEA05BA3}"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6D18103-2198-4477-9484-8ECDCC006D8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63FEC571-66EA-4998-97F3-68BC806B54A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7216469-C368-4EE7-BF72-E49845ADB9D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DD04E9B-B48C-45EE-9DA8-A4408D5FD89D}"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B68A0CD-F255-44AD-AF82-4C3A34C923FC}"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8476C3CC-9EE3-4298-9C5F-316E804A14C0}"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DFDCAFE9-4438-40C5-9DDA-B7FE770DDF94}"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3D036E7-BFE6-444C-BEBE-DA3720D4CD2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97D2F775-30D5-4EC0-A851-81FE9EA37DD4}"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B0763EE1-68E9-4D6E-9561-21975BF09132}"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109B7482-0116-491C-A001-4F029B9BC012}"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C3B44AD2-74CC-41C8-A3FC-775614B5BA55}"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D8C2E31-1D9D-42D7-9CDC-10F004814A8E}"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3B6FE418-B14B-49CC-9BD5-10DB8DE426A6}"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C1CAFA2A-66DE-4E36-8A90-22BEFD8F419B}"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9FA84F7-BB6E-4A64-BCF1-8FBCD10E8278}"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FA75F49-3DA5-4D32-AF1C-C065FE8AD22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DCABE7F2-0FA6-4B9C-8707-B405F440F4F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EBDBC9-AEA8-4CB3-A52C-B2EDC6C120A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A3854204-34BC-4DEE-8E18-34B3B8641362}"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3F3A6699-03F4-406D-9743-8F4F2761F323}"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56DF09B1-343C-4994-9BB7-BBACC6E07BD3}"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46873B3-D3A5-4BE2-A07D-1E015CC192B4}"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39197E4C-EC7C-4E72-80AA-850AB0A8DBEA}"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D5EFE724-85F0-43E9-AD3E-663119D95032}"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3AE1D6E7-2C57-4F2D-B4EB-01822282D981}"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2C77F84A-49A0-4C5D-9950-8228C7642880}"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D6BFFFEB-7D2D-4983-B782-1E35C592B4CF}"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D3A47168-D6CD-46BA-BCE6-D81CC40D094A}"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3FAA583-8590-4432-B573-5F5306EB8AA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76560672-3044-4B62-B2BC-7456CE5212B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6ED0534B-C69C-4811-980E-33C1BD0B3F19}"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4526135A-0DA8-4378-8BAC-93F52847B592}"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9B6D45F2-BBC7-4FCB-9DF3-88461E34E335}"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567FF31A-20E5-4DE1-A563-F5C4E5FCA9C5}"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BBECBD04-E2D5-400B-AE23-ADBE2FFE3F83}"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93B8A1A8-6256-4C2D-B322-9A40DA482E6A}"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DC1F1229-6CBC-4016-9386-79C2B17B01AB}"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9CA2584B-0239-4EFE-88E0-4DBB0A76101B}"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37D29A96-AF42-4452-92BC-BE5A3972D9B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4C37F9-5BA8-453C-AF44-D40CF2560FF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E742BC0F-2129-4F69-90BD-9EC63D3845F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C56265F0-9F2B-45FF-9A1F-947C1430CE18}"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D3BA5AF4-1AB0-4D2D-AAB4-DC152C53EF7D}"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1681F248-C938-43AD-9C59-986E6519358F}"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DE47EB6-A963-48A8-AC1D-A6320F42868A}"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CB480625-3CCB-45FB-83C5-1E6B4B06665D}"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DA191037-FEAA-4143-B8E9-DD26886BD94C}" type="slidenum">
              <a:t>&lt;#&gt;</a:t>
            </a:fld>
          </a:p>
        </p:txBody>
      </p:sp>
      <p:sp>
        <p:nvSpPr>
          <p:cNvPr id="11" name="PlaceHolder 10"/>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1"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2"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 name="Rectangle 6"/>
          <p:cNvSpPr/>
          <p:nvPr/>
        </p:nvSpPr>
        <p:spPr>
          <a:xfrm>
            <a:off x="0" y="6400800"/>
            <a:ext cx="12187440" cy="452520"/>
          </a:xfrm>
          <a:prstGeom prst="rect">
            <a:avLst/>
          </a:prstGeom>
          <a:solidFill>
            <a:srgbClr val="2683c6"/>
          </a:solidFill>
          <a:ln w="25560">
            <a:noFill/>
          </a:ln>
        </p:spPr>
        <p:style>
          <a:lnRef idx="0"/>
          <a:fillRef idx="0"/>
          <a:effectRef idx="0"/>
          <a:fontRef idx="minor"/>
        </p:style>
      </p:sp>
      <p:sp>
        <p:nvSpPr>
          <p:cNvPr id="4" name="Rectangle 7"/>
          <p:cNvSpPr/>
          <p:nvPr/>
        </p:nvSpPr>
        <p:spPr>
          <a:xfrm>
            <a:off x="0" y="6334200"/>
            <a:ext cx="12187440" cy="61920"/>
          </a:xfrm>
          <a:prstGeom prst="rect">
            <a:avLst/>
          </a:prstGeom>
          <a:solidFill>
            <a:srgbClr val="1cade4"/>
          </a:solidFill>
          <a:ln w="25560">
            <a:noFill/>
          </a:ln>
        </p:spPr>
        <p:style>
          <a:lnRef idx="0"/>
          <a:fillRef idx="0"/>
          <a:effectRef idx="0"/>
          <a:fontRef idx="minor"/>
        </p:style>
      </p:sp>
      <p:sp>
        <p:nvSpPr>
          <p:cNvPr id="5" name="Straight Connector 8"/>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6" name="PlaceHolder 1"/>
          <p:cNvSpPr>
            <a:spLocks noGrp="1"/>
          </p:cNvSpPr>
          <p:nvPr>
            <p:ph type="ftr" idx="1"/>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7" name="PlaceHolder 2"/>
          <p:cNvSpPr>
            <a:spLocks noGrp="1"/>
          </p:cNvSpPr>
          <p:nvPr>
            <p:ph type="sldNum" idx="2"/>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C068FDA0-52B9-4B1C-B0A9-92FD5C5E4F7E}" type="slidenum">
              <a:rPr b="0" lang="en-US" sz="1050" spc="-1" strike="noStrike">
                <a:solidFill>
                  <a:srgbClr val="ffffff"/>
                </a:solidFill>
                <a:latin typeface="Calibri"/>
              </a:rPr>
              <a:t>&lt;number&gt;</a:t>
            </a:fld>
            <a:endParaRPr b="0" lang="en-US" sz="1050" spc="-1" strike="noStrike">
              <a:latin typeface="Times New Roman"/>
            </a:endParaRPr>
          </a:p>
        </p:txBody>
      </p:sp>
      <p:sp>
        <p:nvSpPr>
          <p:cNvPr id="8" name="PlaceHolder 3"/>
          <p:cNvSpPr>
            <a:spLocks noGrp="1"/>
          </p:cNvSpPr>
          <p:nvPr>
            <p:ph type="dt" idx="3"/>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48"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49"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50" name="Rectangle 4"/>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51" name="Rectangle 5"/>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52" name="PlaceHolder 1"/>
          <p:cNvSpPr>
            <a:spLocks noGrp="1"/>
          </p:cNvSpPr>
          <p:nvPr>
            <p:ph type="ftr" idx="4"/>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3" name="PlaceHolder 2"/>
          <p:cNvSpPr>
            <a:spLocks noGrp="1"/>
          </p:cNvSpPr>
          <p:nvPr>
            <p:ph type="sldNum" idx="5"/>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39DBEBA1-FA6B-4612-B1A9-2B7E20D66671}" type="slidenum">
              <a:rPr b="0" lang="en-US" sz="1050" spc="-1" strike="noStrike">
                <a:solidFill>
                  <a:srgbClr val="ffffff"/>
                </a:solidFill>
                <a:latin typeface="Calibri"/>
              </a:rPr>
              <a:t>&lt;number&gt;</a:t>
            </a:fld>
            <a:endParaRPr b="0" lang="en-US" sz="1050" spc="-1" strike="noStrike">
              <a:latin typeface="Times New Roman"/>
            </a:endParaRPr>
          </a:p>
        </p:txBody>
      </p:sp>
      <p:sp>
        <p:nvSpPr>
          <p:cNvPr id="54" name="PlaceHolder 3"/>
          <p:cNvSpPr>
            <a:spLocks noGrp="1"/>
          </p:cNvSpPr>
          <p:nvPr>
            <p:ph type="dt" idx="6"/>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94"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95"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96" name="Rectangle 4"/>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97" name="Rectangle 5"/>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98" name="PlaceHolder 1"/>
          <p:cNvSpPr>
            <a:spLocks noGrp="1"/>
          </p:cNvSpPr>
          <p:nvPr>
            <p:ph type="ftr" idx="7"/>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99" name="PlaceHolder 2"/>
          <p:cNvSpPr>
            <a:spLocks noGrp="1"/>
          </p:cNvSpPr>
          <p:nvPr>
            <p:ph type="sldNum" idx="8"/>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B6AD071C-F885-423C-8A15-C3824F860CBC}" type="slidenum">
              <a:rPr b="0" lang="en-US" sz="1050" spc="-1" strike="noStrike">
                <a:solidFill>
                  <a:srgbClr val="ffffff"/>
                </a:solidFill>
                <a:latin typeface="Calibri"/>
              </a:rPr>
              <a:t>&lt;number&gt;</a:t>
            </a:fld>
            <a:endParaRPr b="0" lang="en-US" sz="1050" spc="-1" strike="noStrike">
              <a:latin typeface="Times New Roman"/>
            </a:endParaRPr>
          </a:p>
        </p:txBody>
      </p:sp>
      <p:sp>
        <p:nvSpPr>
          <p:cNvPr id="100" name="PlaceHolder 3"/>
          <p:cNvSpPr>
            <a:spLocks noGrp="1"/>
          </p:cNvSpPr>
          <p:nvPr>
            <p:ph type="dt" idx="9"/>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0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140"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141"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142" name="Rectangle 4"/>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143" name="Rectangle 5"/>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144" name="PlaceHolder 1"/>
          <p:cNvSpPr>
            <a:spLocks noGrp="1"/>
          </p:cNvSpPr>
          <p:nvPr>
            <p:ph type="ftr" idx="10"/>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45" name="PlaceHolder 2"/>
          <p:cNvSpPr>
            <a:spLocks noGrp="1"/>
          </p:cNvSpPr>
          <p:nvPr>
            <p:ph type="sldNum" idx="11"/>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3BFE79AD-FAFC-4F1E-9494-38888CC6E79D}" type="slidenum">
              <a:rPr b="0" lang="en-US" sz="1050" spc="-1" strike="noStrike">
                <a:solidFill>
                  <a:srgbClr val="ffffff"/>
                </a:solidFill>
                <a:latin typeface="Calibri"/>
              </a:rPr>
              <a:t>&lt;number&gt;</a:t>
            </a:fld>
            <a:endParaRPr b="0" lang="en-US" sz="1050" spc="-1" strike="noStrike">
              <a:latin typeface="Times New Roman"/>
            </a:endParaRPr>
          </a:p>
        </p:txBody>
      </p:sp>
      <p:sp>
        <p:nvSpPr>
          <p:cNvPr id="146" name="PlaceHolder 3"/>
          <p:cNvSpPr>
            <a:spLocks noGrp="1"/>
          </p:cNvSpPr>
          <p:nvPr>
            <p:ph type="dt" idx="12"/>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4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4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186"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187"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188" name="Rectangle 4"/>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189" name="Rectangle 5"/>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190" name="PlaceHolder 1"/>
          <p:cNvSpPr>
            <a:spLocks noGrp="1"/>
          </p:cNvSpPr>
          <p:nvPr>
            <p:ph type="ftr" idx="13"/>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91" name="PlaceHolder 2"/>
          <p:cNvSpPr>
            <a:spLocks noGrp="1"/>
          </p:cNvSpPr>
          <p:nvPr>
            <p:ph type="sldNum" idx="14"/>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AC697B4A-071B-4B51-9F1B-28913F05A2C7}" type="slidenum">
              <a:rPr b="0" lang="en-US" sz="1050" spc="-1" strike="noStrike">
                <a:solidFill>
                  <a:srgbClr val="ffffff"/>
                </a:solidFill>
                <a:latin typeface="Calibri"/>
              </a:rPr>
              <a:t>&lt;number&gt;</a:t>
            </a:fld>
            <a:endParaRPr b="0" lang="en-US" sz="1050" spc="-1" strike="noStrike">
              <a:latin typeface="Times New Roman"/>
            </a:endParaRPr>
          </a:p>
        </p:txBody>
      </p:sp>
      <p:sp>
        <p:nvSpPr>
          <p:cNvPr id="192" name="PlaceHolder 3"/>
          <p:cNvSpPr>
            <a:spLocks noGrp="1"/>
          </p:cNvSpPr>
          <p:nvPr>
            <p:ph type="dt" idx="15"/>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9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9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232"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233"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34" name="Rectangle 4"/>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235" name="Rectangle 5"/>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236" name="PlaceHolder 1"/>
          <p:cNvSpPr>
            <a:spLocks noGrp="1"/>
          </p:cNvSpPr>
          <p:nvPr>
            <p:ph type="ftr" idx="16"/>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37" name="PlaceHolder 2"/>
          <p:cNvSpPr>
            <a:spLocks noGrp="1"/>
          </p:cNvSpPr>
          <p:nvPr>
            <p:ph type="sldNum" idx="17"/>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72559C49-2EDE-4EC4-9B3B-D1AC27C42859}" type="slidenum">
              <a:rPr b="0" lang="en-US" sz="1050" spc="-1" strike="noStrike">
                <a:solidFill>
                  <a:srgbClr val="ffffff"/>
                </a:solidFill>
                <a:latin typeface="Calibri"/>
              </a:rPr>
              <a:t>&lt;number&gt;</a:t>
            </a:fld>
            <a:endParaRPr b="0" lang="en-US" sz="1050" spc="-1" strike="noStrike">
              <a:latin typeface="Times New Roman"/>
            </a:endParaRPr>
          </a:p>
        </p:txBody>
      </p:sp>
      <p:sp>
        <p:nvSpPr>
          <p:cNvPr id="238" name="PlaceHolder 3"/>
          <p:cNvSpPr>
            <a:spLocks noGrp="1"/>
          </p:cNvSpPr>
          <p:nvPr>
            <p:ph type="dt" idx="18"/>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3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4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7"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278"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279"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80" name="Rectangle 4"/>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281" name="Rectangle 5"/>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282" name="PlaceHolder 1"/>
          <p:cNvSpPr>
            <a:spLocks noGrp="1"/>
          </p:cNvSpPr>
          <p:nvPr>
            <p:ph type="ftr" idx="19"/>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83" name="PlaceHolder 2"/>
          <p:cNvSpPr>
            <a:spLocks noGrp="1"/>
          </p:cNvSpPr>
          <p:nvPr>
            <p:ph type="sldNum" idx="20"/>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4B4BFF9A-6C03-495A-AB1F-93D92C046302}" type="slidenum">
              <a:rPr b="0" lang="en-US" sz="1050" spc="-1" strike="noStrike">
                <a:solidFill>
                  <a:srgbClr val="ffffff"/>
                </a:solidFill>
                <a:latin typeface="Calibri"/>
              </a:rPr>
              <a:t>&lt;number&gt;</a:t>
            </a:fld>
            <a:endParaRPr b="0" lang="en-US" sz="1050" spc="-1" strike="noStrike">
              <a:latin typeface="Times New Roman"/>
            </a:endParaRPr>
          </a:p>
        </p:txBody>
      </p:sp>
      <p:sp>
        <p:nvSpPr>
          <p:cNvPr id="284" name="PlaceHolder 3"/>
          <p:cNvSpPr>
            <a:spLocks noGrp="1"/>
          </p:cNvSpPr>
          <p:nvPr>
            <p:ph type="dt" idx="21"/>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Rectangle 6" hidden="1"/>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324" name="Rectangle 8" hidden="1"/>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325"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26" name="Rectangle 4"/>
          <p:cNvSpPr/>
          <p:nvPr/>
        </p:nvSpPr>
        <p:spPr>
          <a:xfrm>
            <a:off x="3240" y="6400800"/>
            <a:ext cx="12184200" cy="452520"/>
          </a:xfrm>
          <a:prstGeom prst="rect">
            <a:avLst/>
          </a:prstGeom>
          <a:solidFill>
            <a:srgbClr val="2683c6"/>
          </a:solidFill>
          <a:ln w="25560">
            <a:noFill/>
          </a:ln>
        </p:spPr>
        <p:style>
          <a:lnRef idx="0"/>
          <a:fillRef idx="0"/>
          <a:effectRef idx="0"/>
          <a:fontRef idx="minor"/>
        </p:style>
      </p:sp>
      <p:sp>
        <p:nvSpPr>
          <p:cNvPr id="327" name="Rectangle 5"/>
          <p:cNvSpPr/>
          <p:nvPr/>
        </p:nvSpPr>
        <p:spPr>
          <a:xfrm>
            <a:off x="0" y="6334200"/>
            <a:ext cx="12184200" cy="59400"/>
          </a:xfrm>
          <a:prstGeom prst="rect">
            <a:avLst/>
          </a:prstGeom>
          <a:solidFill>
            <a:srgbClr val="1cade4"/>
          </a:solidFill>
          <a:ln w="25560">
            <a:noFill/>
          </a:ln>
        </p:spPr>
        <p:style>
          <a:lnRef idx="0"/>
          <a:fillRef idx="0"/>
          <a:effectRef idx="0"/>
          <a:fontRef idx="minor"/>
        </p:style>
      </p:sp>
      <p:sp>
        <p:nvSpPr>
          <p:cNvPr id="328" name="PlaceHolder 1"/>
          <p:cNvSpPr>
            <a:spLocks noGrp="1"/>
          </p:cNvSpPr>
          <p:nvPr>
            <p:ph type="ftr" idx="22"/>
          </p:nvPr>
        </p:nvSpPr>
        <p:spPr>
          <a:xfrm>
            <a:off x="3686040" y="6459840"/>
            <a:ext cx="4818240" cy="3603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29" name="PlaceHolder 2"/>
          <p:cNvSpPr>
            <a:spLocks noGrp="1"/>
          </p:cNvSpPr>
          <p:nvPr>
            <p:ph type="sldNum" idx="23"/>
          </p:nvPr>
        </p:nvSpPr>
        <p:spPr>
          <a:xfrm>
            <a:off x="9900360" y="6459840"/>
            <a:ext cx="1307520" cy="36036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7C0D4559-D49E-4454-B821-68D2B39F010A}" type="slidenum">
              <a:rPr b="0" lang="en-US" sz="1050" spc="-1" strike="noStrike">
                <a:solidFill>
                  <a:srgbClr val="ffffff"/>
                </a:solidFill>
                <a:latin typeface="Calibri"/>
              </a:rPr>
              <a:t>&lt;number&gt;</a:t>
            </a:fld>
            <a:endParaRPr b="0" lang="en-US" sz="1050" spc="-1" strike="noStrike">
              <a:latin typeface="Times New Roman"/>
            </a:endParaRPr>
          </a:p>
        </p:txBody>
      </p:sp>
      <p:sp>
        <p:nvSpPr>
          <p:cNvPr id="330" name="PlaceHolder 3"/>
          <p:cNvSpPr>
            <a:spLocks noGrp="1"/>
          </p:cNvSpPr>
          <p:nvPr>
            <p:ph type="dt" idx="24"/>
          </p:nvPr>
        </p:nvSpPr>
        <p:spPr>
          <a:xfrm>
            <a:off x="1097280" y="6459840"/>
            <a:ext cx="246744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634680" y="685800"/>
            <a:ext cx="10792440" cy="702360"/>
          </a:xfrm>
          <a:prstGeom prst="rect">
            <a:avLst/>
          </a:prstGeom>
          <a:noFill/>
          <a:ln w="0">
            <a:noFill/>
          </a:ln>
        </p:spPr>
        <p:txBody>
          <a:bodyPr lIns="0" rIns="0" tIns="0" bIns="0" anchor="t">
            <a:normAutofit/>
          </a:bodyPr>
          <a:p>
            <a:pPr algn="ctr">
              <a:lnSpc>
                <a:spcPct val="85000"/>
              </a:lnSpc>
              <a:buNone/>
            </a:pPr>
            <a:r>
              <a:rPr b="1" lang="en-US" sz="2400" spc="-52" strike="noStrike">
                <a:solidFill>
                  <a:srgbClr val="404040"/>
                </a:solidFill>
                <a:latin typeface="Calibri"/>
              </a:rPr>
              <a:t>Face Verification App</a:t>
            </a:r>
            <a:br>
              <a:rPr sz="2400"/>
            </a:br>
            <a:endParaRPr b="0" lang="en-US" sz="2400" spc="-1" strike="noStrike">
              <a:latin typeface="Arial"/>
            </a:endParaRPr>
          </a:p>
        </p:txBody>
      </p:sp>
      <p:sp>
        <p:nvSpPr>
          <p:cNvPr id="370" name="PlaceHolder 2"/>
          <p:cNvSpPr>
            <a:spLocks noGrp="1"/>
          </p:cNvSpPr>
          <p:nvPr>
            <p:ph type="subTitle"/>
          </p:nvPr>
        </p:nvSpPr>
        <p:spPr>
          <a:xfrm>
            <a:off x="4773240" y="4924080"/>
            <a:ext cx="3560400" cy="975600"/>
          </a:xfrm>
          <a:prstGeom prst="rect">
            <a:avLst/>
          </a:prstGeom>
          <a:noFill/>
          <a:ln w="0">
            <a:noFill/>
          </a:ln>
        </p:spPr>
        <p:txBody>
          <a:bodyPr lIns="0" rIns="0" tIns="0" bIns="0" anchor="t">
            <a:noAutofit/>
          </a:bodyPr>
          <a:p>
            <a:pPr>
              <a:lnSpc>
                <a:spcPct val="90000"/>
              </a:lnSpc>
              <a:spcBef>
                <a:spcPts val="1199"/>
              </a:spcBef>
              <a:spcAft>
                <a:spcPts val="201"/>
              </a:spcAft>
              <a:buNone/>
              <a:tabLst>
                <a:tab algn="l" pos="0"/>
              </a:tabLst>
            </a:pPr>
            <a:r>
              <a:rPr b="1" lang="el-GR" sz="2400" spc="180" strike="noStrike" cap="all">
                <a:solidFill>
                  <a:srgbClr val="344068"/>
                </a:solidFill>
                <a:latin typeface="Calibri"/>
              </a:rPr>
              <a:t>ΠΑΠΑΔΗΜΑΣ ΦΩΤΗΣ</a:t>
            </a:r>
            <a:endParaRPr b="0" lang="en-US" sz="2400" spc="-1" strike="noStrike">
              <a:latin typeface="Arial"/>
            </a:endParaRPr>
          </a:p>
          <a:p>
            <a:pPr>
              <a:lnSpc>
                <a:spcPct val="90000"/>
              </a:lnSpc>
              <a:spcBef>
                <a:spcPts val="1199"/>
              </a:spcBef>
              <a:spcAft>
                <a:spcPts val="201"/>
              </a:spcAft>
              <a:buNone/>
              <a:tabLst>
                <a:tab algn="l" pos="0"/>
              </a:tabLst>
            </a:pPr>
            <a:r>
              <a:rPr b="1" lang="el-GR" sz="2400" spc="180" strike="noStrike" cap="all">
                <a:solidFill>
                  <a:srgbClr val="344068"/>
                </a:solidFill>
                <a:latin typeface="Calibri"/>
              </a:rPr>
              <a:t>ΦΑΣΑΚΗΣ ΓΕΩΡΓΙΟΣ</a:t>
            </a:r>
            <a:endParaRPr b="0" lang="en-US" sz="2400" spc="-1" strike="noStrike">
              <a:latin typeface="Arial"/>
            </a:endParaRPr>
          </a:p>
        </p:txBody>
      </p:sp>
      <p:pic>
        <p:nvPicPr>
          <p:cNvPr id="371" name="Picture 5" descr="Logo&#10;&#10;Description automatically generated"/>
          <p:cNvPicPr/>
          <p:nvPr/>
        </p:nvPicPr>
        <p:blipFill>
          <a:blip r:embed="rId1"/>
          <a:stretch/>
        </p:blipFill>
        <p:spPr>
          <a:xfrm>
            <a:off x="0" y="5225040"/>
            <a:ext cx="942840" cy="1049760"/>
          </a:xfrm>
          <a:prstGeom prst="rect">
            <a:avLst/>
          </a:prstGeom>
          <a:ln w="0">
            <a:noFill/>
          </a:ln>
        </p:spPr>
      </p:pic>
      <p:pic>
        <p:nvPicPr>
          <p:cNvPr id="372" name="Picture 7" descr="Logo&#10;&#10;Description automatically generated"/>
          <p:cNvPicPr/>
          <p:nvPr/>
        </p:nvPicPr>
        <p:blipFill>
          <a:blip r:embed="rId2"/>
          <a:stretch/>
        </p:blipFill>
        <p:spPr>
          <a:xfrm>
            <a:off x="11025720" y="5225040"/>
            <a:ext cx="1049760" cy="1049760"/>
          </a:xfrm>
          <a:prstGeom prst="rect">
            <a:avLst/>
          </a:prstGeom>
          <a:ln w="0">
            <a:noFill/>
          </a:ln>
        </p:spPr>
      </p:pic>
      <p:sp>
        <p:nvSpPr>
          <p:cNvPr id="373" name="TextBox 15"/>
          <p:cNvSpPr/>
          <p:nvPr/>
        </p:nvSpPr>
        <p:spPr>
          <a:xfrm>
            <a:off x="8440560" y="6456240"/>
            <a:ext cx="3746880" cy="3639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US" sz="1800" spc="-1" strike="noStrike">
                <a:solidFill>
                  <a:srgbClr val="404040"/>
                </a:solidFill>
                <a:latin typeface="Calibri"/>
                <a:ea typeface="DejaVu Sans"/>
              </a:rPr>
              <a:t>Face Verification App</a:t>
            </a:r>
            <a:endParaRPr b="0" lang="en-US" sz="1800" spc="-1" strike="noStrike">
              <a:latin typeface="Arial"/>
            </a:endParaRPr>
          </a:p>
        </p:txBody>
      </p:sp>
      <p:sp>
        <p:nvSpPr>
          <p:cNvPr id="374" name="TextBox 16"/>
          <p:cNvSpPr/>
          <p:nvPr/>
        </p:nvSpPr>
        <p:spPr>
          <a:xfrm>
            <a:off x="0" y="6456240"/>
            <a:ext cx="4305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2060"/>
                </a:solidFill>
                <a:latin typeface="Calibri"/>
                <a:ea typeface="DejaVu Sans"/>
              </a:rPr>
              <a:t>MSc in Data Science – Deep Learning</a:t>
            </a:r>
            <a:endParaRPr b="0" lang="en-US" sz="1800" spc="-1" strike="noStrike">
              <a:latin typeface="Arial"/>
            </a:endParaRPr>
          </a:p>
        </p:txBody>
      </p:sp>
      <p:pic>
        <p:nvPicPr>
          <p:cNvPr id="375" name="" descr=""/>
          <p:cNvPicPr/>
          <p:nvPr/>
        </p:nvPicPr>
        <p:blipFill>
          <a:blip r:embed="rId3"/>
          <a:stretch/>
        </p:blipFill>
        <p:spPr>
          <a:xfrm>
            <a:off x="3871080" y="1828800"/>
            <a:ext cx="4129200" cy="2270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itle 9"/>
          <p:cNvSpPr/>
          <p:nvPr/>
        </p:nvSpPr>
        <p:spPr>
          <a:xfrm>
            <a:off x="383040" y="178200"/>
            <a:ext cx="11421000" cy="884520"/>
          </a:xfrm>
          <a:prstGeom prst="rect">
            <a:avLst/>
          </a:prstGeom>
          <a:noFill/>
          <a:ln w="0">
            <a:noFill/>
          </a:ln>
        </p:spPr>
        <p:style>
          <a:lnRef idx="0"/>
          <a:fillRef idx="0"/>
          <a:effectRef idx="0"/>
          <a:fontRef idx="minor"/>
        </p:style>
      </p:sp>
      <p:sp>
        <p:nvSpPr>
          <p:cNvPr id="437" name="Content Placeholder 17"/>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38" name="Content Placeholder 18"/>
          <p:cNvSpPr/>
          <p:nvPr/>
        </p:nvSpPr>
        <p:spPr>
          <a:xfrm>
            <a:off x="492120" y="3438720"/>
            <a:ext cx="4433040" cy="2661120"/>
          </a:xfrm>
          <a:prstGeom prst="rect">
            <a:avLst/>
          </a:prstGeom>
          <a:noFill/>
          <a:ln w="0">
            <a:noFill/>
          </a:ln>
        </p:spPr>
        <p:style>
          <a:lnRef idx="0"/>
          <a:fillRef idx="0"/>
          <a:effectRef idx="0"/>
          <a:fontRef idx="minor"/>
        </p:style>
      </p:sp>
      <p:sp>
        <p:nvSpPr>
          <p:cNvPr id="439" name="TextBox 10"/>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40"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Comparison of the CNN models :FPR/FMR</a:t>
            </a:r>
            <a:endParaRPr b="0" lang="en-US" sz="2400" spc="-1" strike="noStrike">
              <a:latin typeface="Arial"/>
            </a:endParaRPr>
          </a:p>
        </p:txBody>
      </p:sp>
      <p:sp>
        <p:nvSpPr>
          <p:cNvPr id="441" name=""/>
          <p:cNvSpPr/>
          <p:nvPr/>
        </p:nvSpPr>
        <p:spPr>
          <a:xfrm>
            <a:off x="2971800" y="1828800"/>
            <a:ext cx="91152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a:t>
            </a:r>
            <a:endParaRPr b="0" lang="en-US" sz="1800" spc="-1" strike="noStrike">
              <a:latin typeface="Arial"/>
            </a:endParaRPr>
          </a:p>
        </p:txBody>
      </p:sp>
      <p:sp>
        <p:nvSpPr>
          <p:cNvPr id="442" name=""/>
          <p:cNvSpPr/>
          <p:nvPr/>
        </p:nvSpPr>
        <p:spPr>
          <a:xfrm>
            <a:off x="8315640" y="1828800"/>
            <a:ext cx="82548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buNone/>
            </a:pPr>
            <a:endParaRPr b="0" lang="en-US" sz="1800" spc="-1" strike="noStrike">
              <a:latin typeface="Arial"/>
            </a:endParaRPr>
          </a:p>
        </p:txBody>
      </p:sp>
      <p:pic>
        <p:nvPicPr>
          <p:cNvPr id="443" name="" descr=""/>
          <p:cNvPicPr/>
          <p:nvPr/>
        </p:nvPicPr>
        <p:blipFill>
          <a:blip r:embed="rId1"/>
          <a:stretch/>
        </p:blipFill>
        <p:spPr>
          <a:xfrm>
            <a:off x="896760" y="2286000"/>
            <a:ext cx="5042520" cy="3799080"/>
          </a:xfrm>
          <a:prstGeom prst="rect">
            <a:avLst/>
          </a:prstGeom>
          <a:ln w="0">
            <a:noFill/>
          </a:ln>
        </p:spPr>
      </p:pic>
      <p:pic>
        <p:nvPicPr>
          <p:cNvPr id="444" name="" descr=""/>
          <p:cNvPicPr/>
          <p:nvPr/>
        </p:nvPicPr>
        <p:blipFill>
          <a:blip r:embed="rId2"/>
          <a:stretch/>
        </p:blipFill>
        <p:spPr>
          <a:xfrm>
            <a:off x="6629400" y="2286000"/>
            <a:ext cx="5042520" cy="3771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itle 13"/>
          <p:cNvSpPr/>
          <p:nvPr/>
        </p:nvSpPr>
        <p:spPr>
          <a:xfrm>
            <a:off x="383040" y="178200"/>
            <a:ext cx="11421000" cy="884520"/>
          </a:xfrm>
          <a:prstGeom prst="rect">
            <a:avLst/>
          </a:prstGeom>
          <a:noFill/>
          <a:ln w="0">
            <a:noFill/>
          </a:ln>
        </p:spPr>
        <p:style>
          <a:lnRef idx="0"/>
          <a:fillRef idx="0"/>
          <a:effectRef idx="0"/>
          <a:fontRef idx="minor"/>
        </p:style>
      </p:sp>
      <p:sp>
        <p:nvSpPr>
          <p:cNvPr id="446" name="Content Placeholder 25"/>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47" name="Content Placeholder 26"/>
          <p:cNvSpPr/>
          <p:nvPr/>
        </p:nvSpPr>
        <p:spPr>
          <a:xfrm>
            <a:off x="492120" y="3438720"/>
            <a:ext cx="4433040" cy="2661120"/>
          </a:xfrm>
          <a:prstGeom prst="rect">
            <a:avLst/>
          </a:prstGeom>
          <a:noFill/>
          <a:ln w="0">
            <a:noFill/>
          </a:ln>
        </p:spPr>
        <p:style>
          <a:lnRef idx="0"/>
          <a:fillRef idx="0"/>
          <a:effectRef idx="0"/>
          <a:fontRef idx="minor"/>
        </p:style>
      </p:sp>
      <p:sp>
        <p:nvSpPr>
          <p:cNvPr id="448" name="TextBox 14"/>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49"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CNN Conclusions </a:t>
            </a:r>
            <a:endParaRPr b="0" lang="en-US" sz="2400" spc="-1" strike="noStrike">
              <a:latin typeface="Arial"/>
            </a:endParaRPr>
          </a:p>
        </p:txBody>
      </p:sp>
      <p:sp>
        <p:nvSpPr>
          <p:cNvPr id="450" name=""/>
          <p:cNvSpPr/>
          <p:nvPr/>
        </p:nvSpPr>
        <p:spPr>
          <a:xfrm>
            <a:off x="1821960" y="2286000"/>
            <a:ext cx="8919360" cy="315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While the CNN networks have similar accuracy the FPR of the transfer learning rate is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Lower. This is important as it affects the security of the system. Still it is high.</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 both CNN’s the False negatives were a non factor.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 the test set the behavior of our custom CNN is more unpredictable compared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to transfer learning</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itle 7"/>
          <p:cNvSpPr/>
          <p:nvPr/>
        </p:nvSpPr>
        <p:spPr>
          <a:xfrm>
            <a:off x="383040" y="178200"/>
            <a:ext cx="11421000" cy="884520"/>
          </a:xfrm>
          <a:prstGeom prst="rect">
            <a:avLst/>
          </a:prstGeom>
          <a:noFill/>
          <a:ln w="0">
            <a:noFill/>
          </a:ln>
        </p:spPr>
        <p:style>
          <a:lnRef idx="0"/>
          <a:fillRef idx="0"/>
          <a:effectRef idx="0"/>
          <a:fontRef idx="minor"/>
        </p:style>
      </p:sp>
      <p:sp>
        <p:nvSpPr>
          <p:cNvPr id="452" name="Content Placeholder 13"/>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53" name="Content Placeholder 14"/>
          <p:cNvSpPr/>
          <p:nvPr/>
        </p:nvSpPr>
        <p:spPr>
          <a:xfrm>
            <a:off x="492120" y="3438720"/>
            <a:ext cx="4433040" cy="2661120"/>
          </a:xfrm>
          <a:prstGeom prst="rect">
            <a:avLst/>
          </a:prstGeom>
          <a:noFill/>
          <a:ln w="0">
            <a:noFill/>
          </a:ln>
        </p:spPr>
        <p:style>
          <a:lnRef idx="0"/>
          <a:fillRef idx="0"/>
          <a:effectRef idx="0"/>
          <a:fontRef idx="minor"/>
        </p:style>
      </p:sp>
      <p:sp>
        <p:nvSpPr>
          <p:cNvPr id="454" name="TextBox 8"/>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55"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Triplet loss models :FaceNet Approach </a:t>
            </a:r>
            <a:endParaRPr b="0" lang="en-US" sz="2400" spc="-1" strike="noStrike">
              <a:latin typeface="Arial"/>
            </a:endParaRPr>
          </a:p>
        </p:txBody>
      </p:sp>
      <p:pic>
        <p:nvPicPr>
          <p:cNvPr id="456" name="" descr=""/>
          <p:cNvPicPr/>
          <p:nvPr/>
        </p:nvPicPr>
        <p:blipFill>
          <a:blip r:embed="rId1"/>
          <a:stretch/>
        </p:blipFill>
        <p:spPr>
          <a:xfrm>
            <a:off x="7772400" y="2057400"/>
            <a:ext cx="3412080" cy="1531080"/>
          </a:xfrm>
          <a:prstGeom prst="rect">
            <a:avLst/>
          </a:prstGeom>
          <a:ln w="0">
            <a:noFill/>
          </a:ln>
        </p:spPr>
      </p:pic>
      <p:pic>
        <p:nvPicPr>
          <p:cNvPr id="457" name="" descr=""/>
          <p:cNvPicPr/>
          <p:nvPr/>
        </p:nvPicPr>
        <p:blipFill>
          <a:blip r:embed="rId2"/>
          <a:stretch/>
        </p:blipFill>
        <p:spPr>
          <a:xfrm>
            <a:off x="590760" y="2743560"/>
            <a:ext cx="4663080" cy="224280"/>
          </a:xfrm>
          <a:prstGeom prst="rect">
            <a:avLst/>
          </a:prstGeom>
          <a:ln w="0">
            <a:noFill/>
          </a:ln>
        </p:spPr>
      </p:pic>
      <p:pic>
        <p:nvPicPr>
          <p:cNvPr id="458" name="" descr=""/>
          <p:cNvPicPr/>
          <p:nvPr/>
        </p:nvPicPr>
        <p:blipFill>
          <a:blip r:embed="rId3"/>
          <a:stretch/>
        </p:blipFill>
        <p:spPr>
          <a:xfrm>
            <a:off x="8182440" y="5696280"/>
            <a:ext cx="3929400" cy="471960"/>
          </a:xfrm>
          <a:prstGeom prst="rect">
            <a:avLst/>
          </a:prstGeom>
          <a:ln w="0">
            <a:noFill/>
          </a:ln>
        </p:spPr>
      </p:pic>
      <p:sp>
        <p:nvSpPr>
          <p:cNvPr id="459" name=""/>
          <p:cNvSpPr/>
          <p:nvPr/>
        </p:nvSpPr>
        <p:spPr>
          <a:xfrm>
            <a:off x="457200" y="2286000"/>
            <a:ext cx="6854040" cy="342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Create embeddings of the images and minimize the loss function</a:t>
            </a:r>
            <a:endParaRPr b="0" lang="en-US" sz="1800" spc="-1" strike="noStrike">
              <a:latin typeface="Arial"/>
            </a:endParaRPr>
          </a:p>
        </p:txBody>
      </p:sp>
      <p:sp>
        <p:nvSpPr>
          <p:cNvPr id="460" name=""/>
          <p:cNvSpPr/>
          <p:nvPr/>
        </p:nvSpPr>
        <p:spPr>
          <a:xfrm>
            <a:off x="383040" y="3200400"/>
            <a:ext cx="6309360" cy="234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DejaVu Sans"/>
              </a:rPr>
              <a:t>The triplets used for the loss function are the </a:t>
            </a: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anchor(A)</a:t>
            </a: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,positive(P) </a:t>
            </a: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and negative(N).</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A margin a is used to avoid trivial solutions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Anchor and Positive embeddings are of the same class</a:t>
            </a: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Anchor and Negative embeddings are of different class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The idea is to minimize the distance between anchors and positives </a:t>
            </a: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And maximize the distance between anchors and negatives </a:t>
            </a:r>
            <a:endParaRPr b="0" lang="en-US" sz="1600" spc="-1" strike="noStrike">
              <a:latin typeface="Arial"/>
            </a:endParaRPr>
          </a:p>
        </p:txBody>
      </p:sp>
      <p:sp>
        <p:nvSpPr>
          <p:cNvPr id="461" name=""/>
          <p:cNvSpPr/>
          <p:nvPr/>
        </p:nvSpPr>
        <p:spPr>
          <a:xfrm>
            <a:off x="6849360" y="3741120"/>
            <a:ext cx="5262480" cy="59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FaceNet triplet selection: select hard positives and hard/semi-hard negatives for each anchor </a:t>
            </a:r>
            <a:endParaRPr b="0" lang="en-US" sz="1800" spc="-1" strike="noStrike">
              <a:latin typeface="Arial"/>
            </a:endParaRPr>
          </a:p>
        </p:txBody>
      </p:sp>
      <p:pic>
        <p:nvPicPr>
          <p:cNvPr id="462" name="" descr=""/>
          <p:cNvPicPr/>
          <p:nvPr/>
        </p:nvPicPr>
        <p:blipFill>
          <a:blip r:embed="rId4"/>
          <a:stretch/>
        </p:blipFill>
        <p:spPr>
          <a:xfrm>
            <a:off x="8634960" y="4386600"/>
            <a:ext cx="3021480" cy="411840"/>
          </a:xfrm>
          <a:prstGeom prst="rect">
            <a:avLst/>
          </a:prstGeom>
          <a:ln w="0">
            <a:noFill/>
          </a:ln>
        </p:spPr>
      </p:pic>
      <p:pic>
        <p:nvPicPr>
          <p:cNvPr id="463" name="" descr=""/>
          <p:cNvPicPr/>
          <p:nvPr/>
        </p:nvPicPr>
        <p:blipFill>
          <a:blip r:embed="rId5"/>
          <a:stretch/>
        </p:blipFill>
        <p:spPr>
          <a:xfrm>
            <a:off x="8686800" y="5029200"/>
            <a:ext cx="2815200" cy="383400"/>
          </a:xfrm>
          <a:prstGeom prst="rect">
            <a:avLst/>
          </a:prstGeom>
          <a:ln w="0">
            <a:noFill/>
          </a:ln>
        </p:spPr>
      </p:pic>
      <p:sp>
        <p:nvSpPr>
          <p:cNvPr id="464" name=""/>
          <p:cNvSpPr/>
          <p:nvPr/>
        </p:nvSpPr>
        <p:spPr>
          <a:xfrm>
            <a:off x="6629400" y="4454280"/>
            <a:ext cx="1824840" cy="342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Hard positives :</a:t>
            </a:r>
            <a:endParaRPr b="0" lang="en-US" sz="1800" spc="-1" strike="noStrike">
              <a:latin typeface="Arial"/>
            </a:endParaRPr>
          </a:p>
        </p:txBody>
      </p:sp>
      <p:sp>
        <p:nvSpPr>
          <p:cNvPr id="465" name=""/>
          <p:cNvSpPr/>
          <p:nvPr/>
        </p:nvSpPr>
        <p:spPr>
          <a:xfrm>
            <a:off x="6696360" y="5029200"/>
            <a:ext cx="1824840" cy="45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Hard negatives:</a:t>
            </a:r>
            <a:endParaRPr b="0" lang="en-US" sz="1800" spc="-1" strike="noStrike">
              <a:latin typeface="Arial"/>
            </a:endParaRPr>
          </a:p>
        </p:txBody>
      </p:sp>
      <p:sp>
        <p:nvSpPr>
          <p:cNvPr id="466" name=""/>
          <p:cNvSpPr/>
          <p:nvPr/>
        </p:nvSpPr>
        <p:spPr>
          <a:xfrm>
            <a:off x="6858000" y="5610960"/>
            <a:ext cx="1824840" cy="59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Semi-Hard negatives: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itle 10"/>
          <p:cNvSpPr/>
          <p:nvPr/>
        </p:nvSpPr>
        <p:spPr>
          <a:xfrm>
            <a:off x="383040" y="178200"/>
            <a:ext cx="11421000" cy="884520"/>
          </a:xfrm>
          <a:prstGeom prst="rect">
            <a:avLst/>
          </a:prstGeom>
          <a:noFill/>
          <a:ln w="0">
            <a:noFill/>
          </a:ln>
        </p:spPr>
        <p:style>
          <a:lnRef idx="0"/>
          <a:fillRef idx="0"/>
          <a:effectRef idx="0"/>
          <a:fontRef idx="minor"/>
        </p:style>
      </p:sp>
      <p:sp>
        <p:nvSpPr>
          <p:cNvPr id="468" name="Content Placeholder 19"/>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69" name="Content Placeholder 20"/>
          <p:cNvSpPr/>
          <p:nvPr/>
        </p:nvSpPr>
        <p:spPr>
          <a:xfrm>
            <a:off x="492120" y="3438720"/>
            <a:ext cx="4433040" cy="2661120"/>
          </a:xfrm>
          <a:prstGeom prst="rect">
            <a:avLst/>
          </a:prstGeom>
          <a:noFill/>
          <a:ln w="0">
            <a:noFill/>
          </a:ln>
        </p:spPr>
        <p:style>
          <a:lnRef idx="0"/>
          <a:fillRef idx="0"/>
          <a:effectRef idx="0"/>
          <a:fontRef idx="minor"/>
        </p:style>
      </p:sp>
      <p:sp>
        <p:nvSpPr>
          <p:cNvPr id="470" name="TextBox 11"/>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71"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Triplet loss models :A Conditional Triplet Loss for Few-shot Learning and its</a:t>
            </a:r>
            <a:br>
              <a:rPr sz="2400"/>
            </a:br>
            <a:r>
              <a:rPr b="1" lang="en-US" sz="2400" spc="-1" strike="noStrike">
                <a:solidFill>
                  <a:srgbClr val="000000"/>
                </a:solidFill>
                <a:latin typeface="Calibri"/>
              </a:rPr>
              <a:t>Application to Image Co-Segmentation</a:t>
            </a:r>
            <a:endParaRPr b="0" lang="en-US" sz="2400" spc="-1" strike="noStrike">
              <a:latin typeface="Arial"/>
            </a:endParaRPr>
          </a:p>
        </p:txBody>
      </p:sp>
      <p:pic>
        <p:nvPicPr>
          <p:cNvPr id="472" name="" descr=""/>
          <p:cNvPicPr/>
          <p:nvPr/>
        </p:nvPicPr>
        <p:blipFill>
          <a:blip r:embed="rId1"/>
          <a:stretch/>
        </p:blipFill>
        <p:spPr>
          <a:xfrm>
            <a:off x="6858000" y="1828800"/>
            <a:ext cx="4053240" cy="709920"/>
          </a:xfrm>
          <a:prstGeom prst="rect">
            <a:avLst/>
          </a:prstGeom>
          <a:ln w="0">
            <a:noFill/>
          </a:ln>
        </p:spPr>
      </p:pic>
      <p:sp>
        <p:nvSpPr>
          <p:cNvPr id="473" name=""/>
          <p:cNvSpPr/>
          <p:nvPr/>
        </p:nvSpPr>
        <p:spPr>
          <a:xfrm>
            <a:off x="458640" y="1831680"/>
            <a:ext cx="3196800" cy="1366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DejaVu Sans"/>
              </a:rPr>
              <a:t>Here triplets are chosen at random but they are penalized or rewarded based on whether they are considered good or bad </a:t>
            </a:r>
            <a:endParaRPr b="0" lang="en-US" sz="1600" spc="-1" strike="noStrike">
              <a:latin typeface="Arial"/>
            </a:endParaRPr>
          </a:p>
        </p:txBody>
      </p:sp>
      <p:sp>
        <p:nvSpPr>
          <p:cNvPr id="474" name=""/>
          <p:cNvSpPr/>
          <p:nvPr/>
        </p:nvSpPr>
        <p:spPr>
          <a:xfrm>
            <a:off x="6409800" y="1941120"/>
            <a:ext cx="45432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If</a:t>
            </a:r>
            <a:endParaRPr b="0" lang="en-US" sz="1800" spc="-1" strike="noStrike">
              <a:latin typeface="Arial"/>
            </a:endParaRPr>
          </a:p>
        </p:txBody>
      </p:sp>
      <p:sp>
        <p:nvSpPr>
          <p:cNvPr id="475" name=""/>
          <p:cNvSpPr/>
          <p:nvPr/>
        </p:nvSpPr>
        <p:spPr>
          <a:xfrm>
            <a:off x="6549120" y="4116240"/>
            <a:ext cx="535320" cy="45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If</a:t>
            </a:r>
            <a:endParaRPr b="0" lang="en-US" sz="1800" spc="-1" strike="noStrike">
              <a:latin typeface="Arial"/>
            </a:endParaRPr>
          </a:p>
        </p:txBody>
      </p:sp>
      <p:sp>
        <p:nvSpPr>
          <p:cNvPr id="476" name=""/>
          <p:cNvSpPr/>
          <p:nvPr/>
        </p:nvSpPr>
        <p:spPr>
          <a:xfrm>
            <a:off x="228600" y="5354640"/>
            <a:ext cx="4568400" cy="854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m: the margin used </a:t>
            </a: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 constant we choose   </a:t>
            </a:r>
            <a:endParaRPr b="0" lang="en-US" sz="1600" spc="-1" strike="noStrike">
              <a:latin typeface="Arial"/>
            </a:endParaRPr>
          </a:p>
        </p:txBody>
      </p:sp>
      <p:pic>
        <p:nvPicPr>
          <p:cNvPr id="477" name="" descr=""/>
          <p:cNvPicPr/>
          <p:nvPr/>
        </p:nvPicPr>
        <p:blipFill>
          <a:blip r:embed="rId2"/>
          <a:stretch/>
        </p:blipFill>
        <p:spPr>
          <a:xfrm>
            <a:off x="181440" y="3347640"/>
            <a:ext cx="5760000" cy="1222200"/>
          </a:xfrm>
          <a:prstGeom prst="rect">
            <a:avLst/>
          </a:prstGeom>
          <a:ln w="0">
            <a:noFill/>
          </a:ln>
        </p:spPr>
      </p:pic>
      <p:pic>
        <p:nvPicPr>
          <p:cNvPr id="478" name="" descr=""/>
          <p:cNvPicPr/>
          <p:nvPr/>
        </p:nvPicPr>
        <p:blipFill>
          <a:blip r:embed="rId3"/>
          <a:stretch/>
        </p:blipFill>
        <p:spPr>
          <a:xfrm>
            <a:off x="6972840" y="2514600"/>
            <a:ext cx="3024000" cy="1571760"/>
          </a:xfrm>
          <a:prstGeom prst="rect">
            <a:avLst/>
          </a:prstGeom>
          <a:ln w="0">
            <a:noFill/>
          </a:ln>
        </p:spPr>
      </p:pic>
      <p:sp>
        <p:nvSpPr>
          <p:cNvPr id="479" name=""/>
          <p:cNvSpPr/>
          <p:nvPr/>
        </p:nvSpPr>
        <p:spPr>
          <a:xfrm flipV="1">
            <a:off x="5943600" y="3200400"/>
            <a:ext cx="914400" cy="228600"/>
          </a:xfrm>
          <a:prstGeom prst="line">
            <a:avLst/>
          </a:prstGeom>
          <a:ln w="0">
            <a:solidFill>
              <a:srgbClr val="3465a4"/>
            </a:solidFill>
            <a:headEnd len="med" type="diamond" w="med"/>
            <a:tailEnd len="med" type="triangle" w="med"/>
          </a:ln>
        </p:spPr>
        <p:style>
          <a:lnRef idx="0"/>
          <a:fillRef idx="0"/>
          <a:effectRef idx="0"/>
          <a:fontRef idx="minor"/>
        </p:style>
      </p:sp>
      <p:sp>
        <p:nvSpPr>
          <p:cNvPr id="480" name=""/>
          <p:cNvSpPr/>
          <p:nvPr/>
        </p:nvSpPr>
        <p:spPr>
          <a:xfrm>
            <a:off x="5715000" y="3886200"/>
            <a:ext cx="914400" cy="914400"/>
          </a:xfrm>
          <a:prstGeom prst="line">
            <a:avLst/>
          </a:prstGeom>
          <a:ln w="0">
            <a:solidFill>
              <a:srgbClr val="3465a4"/>
            </a:solidFill>
            <a:headEnd len="med" type="diamond" w="med"/>
            <a:tailEnd len="med" type="triangle" w="med"/>
          </a:ln>
        </p:spPr>
        <p:style>
          <a:lnRef idx="0"/>
          <a:fillRef idx="0"/>
          <a:effectRef idx="0"/>
          <a:fontRef idx="minor"/>
        </p:style>
      </p:sp>
      <p:pic>
        <p:nvPicPr>
          <p:cNvPr id="481" name="" descr=""/>
          <p:cNvPicPr/>
          <p:nvPr/>
        </p:nvPicPr>
        <p:blipFill>
          <a:blip r:embed="rId4"/>
          <a:stretch/>
        </p:blipFill>
        <p:spPr>
          <a:xfrm>
            <a:off x="7086600" y="4114800"/>
            <a:ext cx="2926440" cy="455040"/>
          </a:xfrm>
          <a:prstGeom prst="rect">
            <a:avLst/>
          </a:prstGeom>
          <a:ln w="0">
            <a:noFill/>
          </a:ln>
        </p:spPr>
      </p:pic>
      <p:pic>
        <p:nvPicPr>
          <p:cNvPr id="482" name="" descr=""/>
          <p:cNvPicPr/>
          <p:nvPr/>
        </p:nvPicPr>
        <p:blipFill>
          <a:blip r:embed="rId5"/>
          <a:stretch/>
        </p:blipFill>
        <p:spPr>
          <a:xfrm>
            <a:off x="10058400" y="4114800"/>
            <a:ext cx="1938600" cy="455040"/>
          </a:xfrm>
          <a:prstGeom prst="rect">
            <a:avLst/>
          </a:prstGeom>
          <a:ln w="0">
            <a:noFill/>
          </a:ln>
        </p:spPr>
      </p:pic>
      <p:pic>
        <p:nvPicPr>
          <p:cNvPr id="483" name="" descr=""/>
          <p:cNvPicPr/>
          <p:nvPr/>
        </p:nvPicPr>
        <p:blipFill>
          <a:blip r:embed="rId6"/>
          <a:stretch/>
        </p:blipFill>
        <p:spPr>
          <a:xfrm>
            <a:off x="7086600" y="4572000"/>
            <a:ext cx="2969640" cy="17676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itle 11"/>
          <p:cNvSpPr/>
          <p:nvPr/>
        </p:nvSpPr>
        <p:spPr>
          <a:xfrm>
            <a:off x="383040" y="178200"/>
            <a:ext cx="11421000" cy="884520"/>
          </a:xfrm>
          <a:prstGeom prst="rect">
            <a:avLst/>
          </a:prstGeom>
          <a:noFill/>
          <a:ln w="0">
            <a:noFill/>
          </a:ln>
        </p:spPr>
        <p:style>
          <a:lnRef idx="0"/>
          <a:fillRef idx="0"/>
          <a:effectRef idx="0"/>
          <a:fontRef idx="minor"/>
        </p:style>
      </p:sp>
      <p:sp>
        <p:nvSpPr>
          <p:cNvPr id="485" name="Content Placeholder 21"/>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86" name="Content Placeholder 22"/>
          <p:cNvSpPr/>
          <p:nvPr/>
        </p:nvSpPr>
        <p:spPr>
          <a:xfrm>
            <a:off x="492120" y="3438720"/>
            <a:ext cx="4433040" cy="2661120"/>
          </a:xfrm>
          <a:prstGeom prst="rect">
            <a:avLst/>
          </a:prstGeom>
          <a:noFill/>
          <a:ln w="0">
            <a:noFill/>
          </a:ln>
        </p:spPr>
        <p:style>
          <a:lnRef idx="0"/>
          <a:fillRef idx="0"/>
          <a:effectRef idx="0"/>
          <a:fontRef idx="minor"/>
        </p:style>
      </p:sp>
      <p:sp>
        <p:nvSpPr>
          <p:cNvPr id="487" name="TextBox 12"/>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88" name="PlaceHolder 1"/>
          <p:cNvSpPr>
            <a:spLocks noGrp="1"/>
          </p:cNvSpPr>
          <p:nvPr>
            <p:ph type="title"/>
          </p:nvPr>
        </p:nvSpPr>
        <p:spPr>
          <a:xfrm>
            <a:off x="680760" y="30528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Triplet loss models </a:t>
            </a:r>
            <a:endParaRPr b="0" lang="en-US" sz="2400" spc="-1" strike="noStrike">
              <a:latin typeface="Arial"/>
            </a:endParaRPr>
          </a:p>
        </p:txBody>
      </p:sp>
      <p:pic>
        <p:nvPicPr>
          <p:cNvPr id="489" name="" descr=""/>
          <p:cNvPicPr/>
          <p:nvPr/>
        </p:nvPicPr>
        <p:blipFill>
          <a:blip r:embed="rId1"/>
          <a:stretch/>
        </p:blipFill>
        <p:spPr>
          <a:xfrm>
            <a:off x="383040" y="2353680"/>
            <a:ext cx="4844520" cy="3855600"/>
          </a:xfrm>
          <a:prstGeom prst="rect">
            <a:avLst/>
          </a:prstGeom>
          <a:ln w="0">
            <a:noFill/>
          </a:ln>
        </p:spPr>
      </p:pic>
      <p:sp>
        <p:nvSpPr>
          <p:cNvPr id="490" name=""/>
          <p:cNvSpPr/>
          <p:nvPr/>
        </p:nvSpPr>
        <p:spPr>
          <a:xfrm>
            <a:off x="559800" y="1828800"/>
            <a:ext cx="469476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On both tries the same Neural net was used </a:t>
            </a:r>
            <a:endParaRPr b="0" lang="en-US" sz="1800" spc="-1" strike="noStrike">
              <a:latin typeface="Arial"/>
            </a:endParaRPr>
          </a:p>
        </p:txBody>
      </p:sp>
      <p:sp>
        <p:nvSpPr>
          <p:cNvPr id="491" name=""/>
          <p:cNvSpPr/>
          <p:nvPr/>
        </p:nvSpPr>
        <p:spPr>
          <a:xfrm>
            <a:off x="6172200" y="3171600"/>
            <a:ext cx="5052600" cy="25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Arial"/>
                <a:ea typeface="DejaVu Sans"/>
              </a:rPr>
              <a:t>In the second try we created the required loss function</a:t>
            </a:r>
            <a:endParaRPr b="0" lang="en-US" sz="1300" spc="-1" strike="noStrike">
              <a:latin typeface="Arial"/>
            </a:endParaRPr>
          </a:p>
        </p:txBody>
      </p:sp>
      <p:sp>
        <p:nvSpPr>
          <p:cNvPr id="492" name=""/>
          <p:cNvSpPr/>
          <p:nvPr/>
        </p:nvSpPr>
        <p:spPr>
          <a:xfrm>
            <a:off x="6172200" y="1755000"/>
            <a:ext cx="5713560" cy="121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Arial"/>
                <a:ea typeface="DejaVu Sans"/>
              </a:rPr>
              <a:t>The optimizer used in both cases was Adam.</a:t>
            </a:r>
            <a:endParaRPr b="0" lang="en-US" sz="1300" spc="-1" strike="noStrike">
              <a:latin typeface="Arial"/>
            </a:endParaRPr>
          </a:p>
          <a:p>
            <a:pPr>
              <a:lnSpc>
                <a:spcPct val="100000"/>
              </a:lnSpc>
              <a:buNone/>
            </a:pPr>
            <a:r>
              <a:rPr b="0" lang="en-US" sz="1300" spc="-1" strike="noStrike">
                <a:solidFill>
                  <a:srgbClr val="000000"/>
                </a:solidFill>
                <a:latin typeface="Arial"/>
                <a:ea typeface="DejaVu Sans"/>
              </a:rPr>
              <a:t>Epochs : 75 ,Each batch we generated random triplets that  6 times the size of the original dataset , Learning rate : 0.005</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solidFill>
                  <a:srgbClr val="000000"/>
                </a:solidFill>
                <a:latin typeface="Arial"/>
                <a:ea typeface="DejaVu Sans"/>
              </a:rPr>
              <a:t>In the first try the TripletMarginLoss loss function </a:t>
            </a:r>
            <a:endParaRPr b="0" lang="en-US" sz="1300" spc="-1" strike="noStrike">
              <a:latin typeface="Arial"/>
            </a:endParaRPr>
          </a:p>
          <a:p>
            <a:pPr>
              <a:lnSpc>
                <a:spcPct val="100000"/>
              </a:lnSpc>
              <a:buNone/>
            </a:pPr>
            <a:r>
              <a:rPr b="0" lang="en-US" sz="1300" spc="-1" strike="noStrike">
                <a:solidFill>
                  <a:srgbClr val="000000"/>
                </a:solidFill>
                <a:latin typeface="Arial"/>
                <a:ea typeface="DejaVu Sans"/>
              </a:rPr>
              <a:t>of pytorch </a:t>
            </a:r>
            <a:endParaRPr b="0" lang="en-US" sz="1300" spc="-1" strike="noStrike">
              <a:latin typeface="Arial"/>
            </a:endParaRPr>
          </a:p>
          <a:p>
            <a:pPr>
              <a:lnSpc>
                <a:spcPct val="100000"/>
              </a:lnSpc>
              <a:buNone/>
            </a:pPr>
            <a:r>
              <a:rPr b="0" lang="en-US" sz="1300" spc="-1" strike="noStrike">
                <a:solidFill>
                  <a:srgbClr val="000000"/>
                </a:solidFill>
                <a:latin typeface="Arial"/>
                <a:ea typeface="DejaVu Sans"/>
              </a:rPr>
              <a:t> </a:t>
            </a:r>
            <a:endParaRPr b="0" lang="en-US" sz="1300" spc="-1" strike="noStrike">
              <a:latin typeface="Arial"/>
            </a:endParaRPr>
          </a:p>
        </p:txBody>
      </p:sp>
      <p:pic>
        <p:nvPicPr>
          <p:cNvPr id="493" name="" descr=""/>
          <p:cNvPicPr/>
          <p:nvPr/>
        </p:nvPicPr>
        <p:blipFill>
          <a:blip r:embed="rId2"/>
          <a:stretch/>
        </p:blipFill>
        <p:spPr>
          <a:xfrm>
            <a:off x="5750280" y="3429000"/>
            <a:ext cx="5835960" cy="28360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itle 20"/>
          <p:cNvSpPr/>
          <p:nvPr/>
        </p:nvSpPr>
        <p:spPr>
          <a:xfrm>
            <a:off x="383040" y="178200"/>
            <a:ext cx="11421000" cy="884520"/>
          </a:xfrm>
          <a:prstGeom prst="rect">
            <a:avLst/>
          </a:prstGeom>
          <a:noFill/>
          <a:ln w="0">
            <a:noFill/>
          </a:ln>
        </p:spPr>
        <p:style>
          <a:lnRef idx="0"/>
          <a:fillRef idx="0"/>
          <a:effectRef idx="0"/>
          <a:fontRef idx="minor"/>
        </p:style>
      </p:sp>
      <p:sp>
        <p:nvSpPr>
          <p:cNvPr id="495" name="Content Placeholder 39"/>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96" name="Content Placeholder 40"/>
          <p:cNvSpPr/>
          <p:nvPr/>
        </p:nvSpPr>
        <p:spPr>
          <a:xfrm>
            <a:off x="492120" y="3438720"/>
            <a:ext cx="4433040" cy="2661120"/>
          </a:xfrm>
          <a:prstGeom prst="rect">
            <a:avLst/>
          </a:prstGeom>
          <a:noFill/>
          <a:ln w="0">
            <a:noFill/>
          </a:ln>
        </p:spPr>
        <p:style>
          <a:lnRef idx="0"/>
          <a:fillRef idx="0"/>
          <a:effectRef idx="0"/>
          <a:fontRef idx="minor"/>
        </p:style>
      </p:sp>
      <p:sp>
        <p:nvSpPr>
          <p:cNvPr id="497" name="TextBox 23"/>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98"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Metrics of the triple loss models </a:t>
            </a:r>
            <a:endParaRPr b="0" lang="en-US" sz="2400" spc="-1" strike="noStrike">
              <a:latin typeface="Arial"/>
            </a:endParaRPr>
          </a:p>
        </p:txBody>
      </p:sp>
      <p:sp>
        <p:nvSpPr>
          <p:cNvPr id="499" name=""/>
          <p:cNvSpPr/>
          <p:nvPr/>
        </p:nvSpPr>
        <p:spPr>
          <a:xfrm>
            <a:off x="3659400" y="2059200"/>
            <a:ext cx="6397920" cy="3883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points that were correctly classified are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points that were incorrectly classified are: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paper defined the validation rate VAL(d) and the false accept rate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FAR(d) for a given distance d are then defined as</a:t>
            </a:r>
            <a:endParaRPr b="0" lang="en-US" sz="1800" spc="-1" strike="noStrike">
              <a:latin typeface="Arial"/>
            </a:endParaRPr>
          </a:p>
          <a:p>
            <a:pPr>
              <a:lnSpc>
                <a:spcPct val="100000"/>
              </a:lnSpc>
              <a:buNone/>
            </a:pPr>
            <a:endParaRPr b="0" lang="en-US" sz="1800" spc="-1" strike="noStrike">
              <a:latin typeface="Arial"/>
            </a:endParaRPr>
          </a:p>
        </p:txBody>
      </p:sp>
      <p:pic>
        <p:nvPicPr>
          <p:cNvPr id="500" name="" descr=""/>
          <p:cNvPicPr/>
          <p:nvPr/>
        </p:nvPicPr>
        <p:blipFill>
          <a:blip r:embed="rId1"/>
          <a:stretch/>
        </p:blipFill>
        <p:spPr>
          <a:xfrm>
            <a:off x="4572000" y="2514600"/>
            <a:ext cx="3273480" cy="415800"/>
          </a:xfrm>
          <a:prstGeom prst="rect">
            <a:avLst/>
          </a:prstGeom>
          <a:ln w="0">
            <a:noFill/>
          </a:ln>
        </p:spPr>
      </p:pic>
      <p:pic>
        <p:nvPicPr>
          <p:cNvPr id="501" name="" descr=""/>
          <p:cNvPicPr/>
          <p:nvPr/>
        </p:nvPicPr>
        <p:blipFill>
          <a:blip r:embed="rId2"/>
          <a:stretch/>
        </p:blipFill>
        <p:spPr>
          <a:xfrm>
            <a:off x="4497840" y="3657600"/>
            <a:ext cx="3273480" cy="415800"/>
          </a:xfrm>
          <a:prstGeom prst="rect">
            <a:avLst/>
          </a:prstGeom>
          <a:ln w="0">
            <a:noFill/>
          </a:ln>
        </p:spPr>
      </p:pic>
      <p:pic>
        <p:nvPicPr>
          <p:cNvPr id="502" name="" descr=""/>
          <p:cNvPicPr/>
          <p:nvPr/>
        </p:nvPicPr>
        <p:blipFill>
          <a:blip r:embed="rId3"/>
          <a:stretch/>
        </p:blipFill>
        <p:spPr>
          <a:xfrm>
            <a:off x="4572000" y="5374080"/>
            <a:ext cx="3083040" cy="568440"/>
          </a:xfrm>
          <a:prstGeom prst="rect">
            <a:avLst/>
          </a:prstGeom>
          <a:ln w="0">
            <a:noFill/>
          </a:ln>
        </p:spPr>
      </p:pic>
      <p:sp>
        <p:nvSpPr>
          <p:cNvPr id="503" name=""/>
          <p:cNvSpPr/>
          <p:nvPr/>
        </p:nvSpPr>
        <p:spPr>
          <a:xfrm>
            <a:off x="457200" y="2286000"/>
            <a:ext cx="2513520" cy="85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Psame: All pairs of points that are of the same class</a:t>
            </a:r>
            <a:endParaRPr b="0" lang="en-US" sz="1800" spc="-1" strike="noStrike">
              <a:latin typeface="Arial"/>
            </a:endParaRPr>
          </a:p>
        </p:txBody>
      </p:sp>
      <p:sp>
        <p:nvSpPr>
          <p:cNvPr id="504" name=""/>
          <p:cNvSpPr/>
          <p:nvPr/>
        </p:nvSpPr>
        <p:spPr>
          <a:xfrm>
            <a:off x="492120" y="3438720"/>
            <a:ext cx="2513520" cy="85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Pdiff: All pairs of points that are of different class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itle 12"/>
          <p:cNvSpPr/>
          <p:nvPr/>
        </p:nvSpPr>
        <p:spPr>
          <a:xfrm>
            <a:off x="383040" y="178200"/>
            <a:ext cx="11421000" cy="884520"/>
          </a:xfrm>
          <a:prstGeom prst="rect">
            <a:avLst/>
          </a:prstGeom>
          <a:noFill/>
          <a:ln w="0">
            <a:noFill/>
          </a:ln>
        </p:spPr>
        <p:style>
          <a:lnRef idx="0"/>
          <a:fillRef idx="0"/>
          <a:effectRef idx="0"/>
          <a:fontRef idx="minor"/>
        </p:style>
      </p:sp>
      <p:sp>
        <p:nvSpPr>
          <p:cNvPr id="506" name="Content Placeholder 23"/>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507" name="Content Placeholder 24"/>
          <p:cNvSpPr/>
          <p:nvPr/>
        </p:nvSpPr>
        <p:spPr>
          <a:xfrm>
            <a:off x="492120" y="3438720"/>
            <a:ext cx="4433040" cy="2661120"/>
          </a:xfrm>
          <a:prstGeom prst="rect">
            <a:avLst/>
          </a:prstGeom>
          <a:noFill/>
          <a:ln w="0">
            <a:noFill/>
          </a:ln>
        </p:spPr>
        <p:style>
          <a:lnRef idx="0"/>
          <a:fillRef idx="0"/>
          <a:effectRef idx="0"/>
          <a:fontRef idx="minor"/>
        </p:style>
      </p:sp>
      <p:sp>
        <p:nvSpPr>
          <p:cNvPr id="508" name="TextBox 13"/>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509"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Comparison of the FaceNet Triplet loss model</a:t>
            </a:r>
            <a:br>
              <a:rPr sz="2400"/>
            </a:br>
            <a:r>
              <a:rPr b="1" lang="en-US" sz="2400" spc="-1" strike="noStrike">
                <a:solidFill>
                  <a:srgbClr val="000000"/>
                </a:solidFill>
                <a:latin typeface="Calibri"/>
              </a:rPr>
              <a:t>First 25 epochs </a:t>
            </a:r>
            <a:endParaRPr b="0" lang="en-US" sz="2400" spc="-1" strike="noStrike">
              <a:latin typeface="Arial"/>
            </a:endParaRPr>
          </a:p>
        </p:txBody>
      </p:sp>
      <p:sp>
        <p:nvSpPr>
          <p:cNvPr id="510" name=""/>
          <p:cNvSpPr/>
          <p:nvPr/>
        </p:nvSpPr>
        <p:spPr>
          <a:xfrm>
            <a:off x="2971800" y="1828800"/>
            <a:ext cx="114012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a:t>
            </a:r>
            <a:endParaRPr b="0" lang="en-US" sz="1800" spc="-1" strike="noStrike">
              <a:latin typeface="Arial"/>
            </a:endParaRPr>
          </a:p>
        </p:txBody>
      </p:sp>
      <p:sp>
        <p:nvSpPr>
          <p:cNvPr id="511" name=""/>
          <p:cNvSpPr/>
          <p:nvPr/>
        </p:nvSpPr>
        <p:spPr>
          <a:xfrm>
            <a:off x="8315640" y="1828800"/>
            <a:ext cx="105408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buNone/>
            </a:pPr>
            <a:endParaRPr b="0" lang="en-US" sz="1800" spc="-1" strike="noStrike">
              <a:latin typeface="Arial"/>
            </a:endParaRPr>
          </a:p>
        </p:txBody>
      </p:sp>
      <p:pic>
        <p:nvPicPr>
          <p:cNvPr id="512" name="" descr=""/>
          <p:cNvPicPr/>
          <p:nvPr/>
        </p:nvPicPr>
        <p:blipFill>
          <a:blip r:embed="rId1"/>
          <a:stretch/>
        </p:blipFill>
        <p:spPr>
          <a:xfrm>
            <a:off x="1371600" y="2286000"/>
            <a:ext cx="3927960" cy="3670200"/>
          </a:xfrm>
          <a:prstGeom prst="rect">
            <a:avLst/>
          </a:prstGeom>
          <a:ln w="0">
            <a:noFill/>
          </a:ln>
        </p:spPr>
      </p:pic>
      <p:pic>
        <p:nvPicPr>
          <p:cNvPr id="513" name="" descr=""/>
          <p:cNvPicPr/>
          <p:nvPr/>
        </p:nvPicPr>
        <p:blipFill>
          <a:blip r:embed="rId2"/>
          <a:stretch/>
        </p:blipFill>
        <p:spPr>
          <a:xfrm>
            <a:off x="6629400" y="2286000"/>
            <a:ext cx="3901320" cy="36561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itle 15"/>
          <p:cNvSpPr/>
          <p:nvPr/>
        </p:nvSpPr>
        <p:spPr>
          <a:xfrm>
            <a:off x="383040" y="178200"/>
            <a:ext cx="11421000" cy="884520"/>
          </a:xfrm>
          <a:prstGeom prst="rect">
            <a:avLst/>
          </a:prstGeom>
          <a:noFill/>
          <a:ln w="0">
            <a:noFill/>
          </a:ln>
        </p:spPr>
        <p:style>
          <a:lnRef idx="0"/>
          <a:fillRef idx="0"/>
          <a:effectRef idx="0"/>
          <a:fontRef idx="minor"/>
        </p:style>
      </p:sp>
      <p:sp>
        <p:nvSpPr>
          <p:cNvPr id="515" name="Content Placeholder 29"/>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516" name="Content Placeholder 30"/>
          <p:cNvSpPr/>
          <p:nvPr/>
        </p:nvSpPr>
        <p:spPr>
          <a:xfrm>
            <a:off x="492120" y="3438720"/>
            <a:ext cx="4433040" cy="2661120"/>
          </a:xfrm>
          <a:prstGeom prst="rect">
            <a:avLst/>
          </a:prstGeom>
          <a:noFill/>
          <a:ln w="0">
            <a:noFill/>
          </a:ln>
        </p:spPr>
        <p:style>
          <a:lnRef idx="0"/>
          <a:fillRef idx="0"/>
          <a:effectRef idx="0"/>
          <a:fontRef idx="minor"/>
        </p:style>
      </p:sp>
      <p:sp>
        <p:nvSpPr>
          <p:cNvPr id="517" name="TextBox 18"/>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518"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Comparison of the FaceNet Triplet loss model</a:t>
            </a:r>
            <a:br>
              <a:rPr sz="2400"/>
            </a:br>
            <a:r>
              <a:rPr b="1" lang="en-US" sz="2400" spc="-1" strike="noStrike">
                <a:solidFill>
                  <a:srgbClr val="000000"/>
                </a:solidFill>
                <a:latin typeface="Calibri"/>
              </a:rPr>
              <a:t>last 25 epochs </a:t>
            </a:r>
            <a:endParaRPr b="0" lang="en-US" sz="2400" spc="-1" strike="noStrike">
              <a:latin typeface="Arial"/>
            </a:endParaRPr>
          </a:p>
        </p:txBody>
      </p:sp>
      <p:sp>
        <p:nvSpPr>
          <p:cNvPr id="519" name=""/>
          <p:cNvSpPr/>
          <p:nvPr/>
        </p:nvSpPr>
        <p:spPr>
          <a:xfrm>
            <a:off x="2971800" y="1828800"/>
            <a:ext cx="136872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a:t>
            </a:r>
            <a:endParaRPr b="0" lang="en-US" sz="1800" spc="-1" strike="noStrike">
              <a:latin typeface="Arial"/>
            </a:endParaRPr>
          </a:p>
        </p:txBody>
      </p:sp>
      <p:sp>
        <p:nvSpPr>
          <p:cNvPr id="520" name=""/>
          <p:cNvSpPr/>
          <p:nvPr/>
        </p:nvSpPr>
        <p:spPr>
          <a:xfrm>
            <a:off x="8315640" y="1828800"/>
            <a:ext cx="82548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buNone/>
            </a:pPr>
            <a:endParaRPr b="0" lang="en-US" sz="1800" spc="-1" strike="noStrike">
              <a:latin typeface="Arial"/>
            </a:endParaRPr>
          </a:p>
        </p:txBody>
      </p:sp>
      <p:pic>
        <p:nvPicPr>
          <p:cNvPr id="521" name="" descr=""/>
          <p:cNvPicPr/>
          <p:nvPr/>
        </p:nvPicPr>
        <p:blipFill>
          <a:blip r:embed="rId1"/>
          <a:stretch/>
        </p:blipFill>
        <p:spPr>
          <a:xfrm>
            <a:off x="1143000" y="2288160"/>
            <a:ext cx="4091760" cy="3921120"/>
          </a:xfrm>
          <a:prstGeom prst="rect">
            <a:avLst/>
          </a:prstGeom>
          <a:ln w="0">
            <a:noFill/>
          </a:ln>
        </p:spPr>
      </p:pic>
      <p:pic>
        <p:nvPicPr>
          <p:cNvPr id="522" name="" descr=""/>
          <p:cNvPicPr/>
          <p:nvPr/>
        </p:nvPicPr>
        <p:blipFill>
          <a:blip r:embed="rId2"/>
          <a:stretch/>
        </p:blipFill>
        <p:spPr>
          <a:xfrm>
            <a:off x="6858000" y="2286000"/>
            <a:ext cx="4102200" cy="3923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itle 14"/>
          <p:cNvSpPr/>
          <p:nvPr/>
        </p:nvSpPr>
        <p:spPr>
          <a:xfrm>
            <a:off x="383040" y="178200"/>
            <a:ext cx="11421000" cy="884520"/>
          </a:xfrm>
          <a:prstGeom prst="rect">
            <a:avLst/>
          </a:prstGeom>
          <a:noFill/>
          <a:ln w="0">
            <a:noFill/>
          </a:ln>
        </p:spPr>
        <p:style>
          <a:lnRef idx="0"/>
          <a:fillRef idx="0"/>
          <a:effectRef idx="0"/>
          <a:fontRef idx="minor"/>
        </p:style>
      </p:sp>
      <p:sp>
        <p:nvSpPr>
          <p:cNvPr id="524" name="Content Placeholder 27"/>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525" name="Content Placeholder 28"/>
          <p:cNvSpPr/>
          <p:nvPr/>
        </p:nvSpPr>
        <p:spPr>
          <a:xfrm>
            <a:off x="492120" y="3438720"/>
            <a:ext cx="4433040" cy="2661120"/>
          </a:xfrm>
          <a:prstGeom prst="rect">
            <a:avLst/>
          </a:prstGeom>
          <a:noFill/>
          <a:ln w="0">
            <a:noFill/>
          </a:ln>
        </p:spPr>
        <p:style>
          <a:lnRef idx="0"/>
          <a:fillRef idx="0"/>
          <a:effectRef idx="0"/>
          <a:fontRef idx="minor"/>
        </p:style>
      </p:sp>
      <p:sp>
        <p:nvSpPr>
          <p:cNvPr id="526" name="TextBox 17"/>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527"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ea typeface="Noto Sans CJK SC"/>
              </a:rPr>
              <a:t>Comparison of the Conditional Triplet Loss  model</a:t>
            </a:r>
            <a:br>
              <a:rPr sz="2400"/>
            </a:br>
            <a:r>
              <a:rPr b="1" lang="en-US" sz="2400" spc="-1" strike="noStrike">
                <a:solidFill>
                  <a:srgbClr val="000000"/>
                </a:solidFill>
                <a:latin typeface="Calibri"/>
                <a:ea typeface="Noto Sans CJK SC"/>
              </a:rPr>
              <a:t>First 25 epochs </a:t>
            </a:r>
            <a:endParaRPr b="0" lang="en-US" sz="2400" spc="-1" strike="noStrike">
              <a:latin typeface="Arial"/>
            </a:endParaRPr>
          </a:p>
        </p:txBody>
      </p:sp>
      <p:sp>
        <p:nvSpPr>
          <p:cNvPr id="528" name=""/>
          <p:cNvSpPr/>
          <p:nvPr/>
        </p:nvSpPr>
        <p:spPr>
          <a:xfrm>
            <a:off x="2971800" y="1828800"/>
            <a:ext cx="114012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a:t>
            </a:r>
            <a:endParaRPr b="0" lang="en-US" sz="1800" spc="-1" strike="noStrike">
              <a:latin typeface="Arial"/>
            </a:endParaRPr>
          </a:p>
        </p:txBody>
      </p:sp>
      <p:sp>
        <p:nvSpPr>
          <p:cNvPr id="529" name=""/>
          <p:cNvSpPr/>
          <p:nvPr/>
        </p:nvSpPr>
        <p:spPr>
          <a:xfrm>
            <a:off x="8315640" y="1828800"/>
            <a:ext cx="105408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buNone/>
            </a:pPr>
            <a:endParaRPr b="0" lang="en-US" sz="1800" spc="-1" strike="noStrike">
              <a:latin typeface="Arial"/>
            </a:endParaRPr>
          </a:p>
        </p:txBody>
      </p:sp>
      <p:pic>
        <p:nvPicPr>
          <p:cNvPr id="530" name="" descr=""/>
          <p:cNvPicPr/>
          <p:nvPr/>
        </p:nvPicPr>
        <p:blipFill>
          <a:blip r:embed="rId1"/>
          <a:stretch/>
        </p:blipFill>
        <p:spPr>
          <a:xfrm>
            <a:off x="1245600" y="2286000"/>
            <a:ext cx="3782160" cy="3703680"/>
          </a:xfrm>
          <a:prstGeom prst="rect">
            <a:avLst/>
          </a:prstGeom>
          <a:ln w="0">
            <a:noFill/>
          </a:ln>
        </p:spPr>
      </p:pic>
      <p:pic>
        <p:nvPicPr>
          <p:cNvPr id="531" name="" descr=""/>
          <p:cNvPicPr/>
          <p:nvPr/>
        </p:nvPicPr>
        <p:blipFill>
          <a:blip r:embed="rId2"/>
          <a:stretch/>
        </p:blipFill>
        <p:spPr>
          <a:xfrm>
            <a:off x="6629400" y="2286000"/>
            <a:ext cx="4113360" cy="37303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itle 16"/>
          <p:cNvSpPr/>
          <p:nvPr/>
        </p:nvSpPr>
        <p:spPr>
          <a:xfrm>
            <a:off x="383040" y="178200"/>
            <a:ext cx="11421000" cy="884520"/>
          </a:xfrm>
          <a:prstGeom prst="rect">
            <a:avLst/>
          </a:prstGeom>
          <a:noFill/>
          <a:ln w="0">
            <a:noFill/>
          </a:ln>
        </p:spPr>
        <p:style>
          <a:lnRef idx="0"/>
          <a:fillRef idx="0"/>
          <a:effectRef idx="0"/>
          <a:fontRef idx="minor"/>
        </p:style>
      </p:sp>
      <p:sp>
        <p:nvSpPr>
          <p:cNvPr id="533" name="Content Placeholder 31"/>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534" name="Content Placeholder 32"/>
          <p:cNvSpPr/>
          <p:nvPr/>
        </p:nvSpPr>
        <p:spPr>
          <a:xfrm>
            <a:off x="492120" y="3438720"/>
            <a:ext cx="4433040" cy="2661120"/>
          </a:xfrm>
          <a:prstGeom prst="rect">
            <a:avLst/>
          </a:prstGeom>
          <a:noFill/>
          <a:ln w="0">
            <a:noFill/>
          </a:ln>
        </p:spPr>
        <p:style>
          <a:lnRef idx="0"/>
          <a:fillRef idx="0"/>
          <a:effectRef idx="0"/>
          <a:fontRef idx="minor"/>
        </p:style>
      </p:sp>
      <p:sp>
        <p:nvSpPr>
          <p:cNvPr id="535" name="TextBox 19"/>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536"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ea typeface="Noto Sans CJK SC"/>
              </a:rPr>
              <a:t>Comparison of the Conditional Triplet Loss  model</a:t>
            </a:r>
            <a:br>
              <a:rPr sz="2400"/>
            </a:br>
            <a:r>
              <a:rPr b="1" lang="en-US" sz="2400" spc="-1" strike="noStrike">
                <a:latin typeface="Calibri"/>
                <a:ea typeface="Noto Sans CJK SC"/>
              </a:rPr>
              <a:t>Last</a:t>
            </a:r>
            <a:r>
              <a:rPr b="1" lang="en-US" sz="2400" spc="-1" strike="noStrike">
                <a:solidFill>
                  <a:srgbClr val="000000"/>
                </a:solidFill>
                <a:latin typeface="Calibri"/>
                <a:ea typeface="Noto Sans CJK SC"/>
              </a:rPr>
              <a:t> 25 epochs </a:t>
            </a:r>
            <a:endParaRPr b="0" lang="en-US" sz="2400" spc="-1" strike="noStrike">
              <a:latin typeface="Arial"/>
            </a:endParaRPr>
          </a:p>
        </p:txBody>
      </p:sp>
      <p:sp>
        <p:nvSpPr>
          <p:cNvPr id="537" name=""/>
          <p:cNvSpPr/>
          <p:nvPr/>
        </p:nvSpPr>
        <p:spPr>
          <a:xfrm>
            <a:off x="2971800" y="1828800"/>
            <a:ext cx="114012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a:t>
            </a:r>
            <a:endParaRPr b="0" lang="en-US" sz="1800" spc="-1" strike="noStrike">
              <a:latin typeface="Arial"/>
            </a:endParaRPr>
          </a:p>
        </p:txBody>
      </p:sp>
      <p:sp>
        <p:nvSpPr>
          <p:cNvPr id="538" name=""/>
          <p:cNvSpPr/>
          <p:nvPr/>
        </p:nvSpPr>
        <p:spPr>
          <a:xfrm>
            <a:off x="8315640" y="1828800"/>
            <a:ext cx="105408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buNone/>
            </a:pPr>
            <a:endParaRPr b="0" lang="en-US" sz="1800" spc="-1" strike="noStrike">
              <a:latin typeface="Arial"/>
            </a:endParaRPr>
          </a:p>
        </p:txBody>
      </p:sp>
      <p:pic>
        <p:nvPicPr>
          <p:cNvPr id="539" name="" descr=""/>
          <p:cNvPicPr/>
          <p:nvPr/>
        </p:nvPicPr>
        <p:blipFill>
          <a:blip r:embed="rId1"/>
          <a:stretch/>
        </p:blipFill>
        <p:spPr>
          <a:xfrm>
            <a:off x="1384560" y="2286000"/>
            <a:ext cx="3871800" cy="3656160"/>
          </a:xfrm>
          <a:prstGeom prst="rect">
            <a:avLst/>
          </a:prstGeom>
          <a:ln w="0">
            <a:noFill/>
          </a:ln>
        </p:spPr>
      </p:pic>
      <p:pic>
        <p:nvPicPr>
          <p:cNvPr id="540" name="" descr=""/>
          <p:cNvPicPr/>
          <p:nvPr/>
        </p:nvPicPr>
        <p:blipFill>
          <a:blip r:embed="rId2"/>
          <a:stretch/>
        </p:blipFill>
        <p:spPr>
          <a:xfrm>
            <a:off x="6942960" y="2286000"/>
            <a:ext cx="4053240" cy="3656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ontent Placeholder 2"/>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377" name="Content Placeholder 2"/>
          <p:cNvSpPr/>
          <p:nvPr/>
        </p:nvSpPr>
        <p:spPr>
          <a:xfrm>
            <a:off x="492120" y="3438720"/>
            <a:ext cx="4433040" cy="2661120"/>
          </a:xfrm>
          <a:prstGeom prst="rect">
            <a:avLst/>
          </a:prstGeom>
          <a:noFill/>
          <a:ln w="0">
            <a:noFill/>
          </a:ln>
        </p:spPr>
        <p:style>
          <a:lnRef idx="0"/>
          <a:fillRef idx="0"/>
          <a:effectRef idx="0"/>
          <a:fontRef idx="minor"/>
        </p:style>
      </p:sp>
      <p:sp>
        <p:nvSpPr>
          <p:cNvPr id="378" name="TextBox 2"/>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379" name=""/>
          <p:cNvSpPr/>
          <p:nvPr/>
        </p:nvSpPr>
        <p:spPr>
          <a:xfrm>
            <a:off x="2286000" y="485640"/>
            <a:ext cx="7996680" cy="425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000000"/>
                </a:solidFill>
                <a:latin typeface="Arial"/>
                <a:ea typeface="DejaVu Sans"/>
              </a:rPr>
              <a:t>What we tried to create :</a:t>
            </a:r>
            <a:endParaRPr b="0" lang="en-US" sz="2400" spc="-1" strike="noStrike">
              <a:latin typeface="Arial"/>
            </a:endParaRPr>
          </a:p>
        </p:txBody>
      </p:sp>
      <p:sp>
        <p:nvSpPr>
          <p:cNvPr id="380" name=""/>
          <p:cNvSpPr/>
          <p:nvPr/>
        </p:nvSpPr>
        <p:spPr>
          <a:xfrm>
            <a:off x="0" y="1371600"/>
            <a:ext cx="8454240" cy="3653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600" spc="-1" strike="noStrike">
                <a:solidFill>
                  <a:srgbClr val="000000"/>
                </a:solidFill>
                <a:latin typeface="Arial"/>
                <a:ea typeface="DejaVu Sans"/>
              </a:rPr>
              <a:t>A face verification system </a:t>
            </a:r>
            <a:endParaRPr b="0" lang="en-US" sz="1600" spc="-1" strike="noStrike">
              <a:latin typeface="Arial"/>
            </a:endParaRPr>
          </a:p>
          <a:p>
            <a:pPr algn="ctr">
              <a:lnSpc>
                <a:spcPct val="100000"/>
              </a:lnSpc>
              <a:buNone/>
            </a:pP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How?</a:t>
            </a:r>
            <a:endParaRPr b="0" lang="en-US" sz="1600" spc="-1" strike="noStrike">
              <a:latin typeface="Arial"/>
            </a:endParaRPr>
          </a:p>
          <a:p>
            <a:pPr algn="ctr">
              <a:lnSpc>
                <a:spcPct val="100000"/>
              </a:lnSpc>
              <a:buNone/>
            </a:pP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Four ways :</a:t>
            </a:r>
            <a:endParaRPr b="0" lang="en-US" sz="1600" spc="-1" strike="noStrike">
              <a:latin typeface="Arial"/>
            </a:endParaRPr>
          </a:p>
          <a:p>
            <a:pPr algn="ctr">
              <a:lnSpc>
                <a:spcPct val="100000"/>
              </a:lnSpc>
              <a:buNone/>
            </a:pP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1) A custom CNN we created that would classify images as being the person we wish to verify or not</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 </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2) A CNN with transfer learning using the resenet 18 that would do the same thing as our custom CNN</a:t>
            </a:r>
            <a:endParaRPr b="0" lang="en-US" sz="1600" spc="-1" strike="noStrike">
              <a:latin typeface="Arial"/>
            </a:endParaRPr>
          </a:p>
          <a:p>
            <a:pPr algn="ctr">
              <a:lnSpc>
                <a:spcPct val="100000"/>
              </a:lnSpc>
              <a:buNone/>
            </a:pP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3)A triplet loss model that uses for the triplet selection the methods described in FaceNet: A Unified Embedding for Face Recognition and Clustering</a:t>
            </a:r>
            <a:endParaRPr b="0" lang="en-US" sz="1600" spc="-1" strike="noStrike">
              <a:latin typeface="Arial"/>
            </a:endParaRPr>
          </a:p>
          <a:p>
            <a:pPr algn="ctr">
              <a:lnSpc>
                <a:spcPct val="100000"/>
              </a:lnSpc>
              <a:buNone/>
            </a:pP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4)A triplet loss model that selects triplets at random and uses the loss function described into </a:t>
            </a:r>
            <a:r>
              <a:rPr b="0" lang="en-US" sz="1600" spc="-1" strike="noStrike">
                <a:solidFill>
                  <a:srgbClr val="000000"/>
                </a:solidFill>
                <a:latin typeface="Arial"/>
                <a:ea typeface="Noto Sans CJK SC"/>
              </a:rPr>
              <a:t>A Conditional Triplet Loss for Few-shot Learning and its Application to Image Co-Segmentation</a:t>
            </a:r>
            <a:endParaRPr b="0" lang="en-US" sz="1600" spc="-1" strike="noStrike">
              <a:latin typeface="Arial"/>
            </a:endParaRPr>
          </a:p>
          <a:p>
            <a:pPr algn="ctr">
              <a:lnSpc>
                <a:spcPct val="100000"/>
              </a:lnSpc>
              <a:buNone/>
            </a:pPr>
            <a:endParaRPr b="0" lang="en-US" sz="1600" spc="-1" strike="noStrike">
              <a:latin typeface="Arial"/>
            </a:endParaRPr>
          </a:p>
        </p:txBody>
      </p:sp>
      <p:pic>
        <p:nvPicPr>
          <p:cNvPr id="381" name="" descr=""/>
          <p:cNvPicPr/>
          <p:nvPr/>
        </p:nvPicPr>
        <p:blipFill>
          <a:blip r:embed="rId1"/>
          <a:stretch/>
        </p:blipFill>
        <p:spPr>
          <a:xfrm>
            <a:off x="8497080" y="1981440"/>
            <a:ext cx="3157560" cy="1443240"/>
          </a:xfrm>
          <a:prstGeom prst="rect">
            <a:avLst/>
          </a:prstGeom>
          <a:ln w="0">
            <a:noFill/>
          </a:ln>
        </p:spPr>
      </p:pic>
      <p:pic>
        <p:nvPicPr>
          <p:cNvPr id="382" name="" descr=""/>
          <p:cNvPicPr/>
          <p:nvPr/>
        </p:nvPicPr>
        <p:blipFill>
          <a:blip r:embed="rId2"/>
          <a:stretch/>
        </p:blipFill>
        <p:spPr>
          <a:xfrm>
            <a:off x="8458200" y="3886200"/>
            <a:ext cx="3557160" cy="15962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itle 18"/>
          <p:cNvSpPr/>
          <p:nvPr/>
        </p:nvSpPr>
        <p:spPr>
          <a:xfrm>
            <a:off x="383040" y="178200"/>
            <a:ext cx="11421000" cy="884520"/>
          </a:xfrm>
          <a:prstGeom prst="rect">
            <a:avLst/>
          </a:prstGeom>
          <a:noFill/>
          <a:ln w="0">
            <a:noFill/>
          </a:ln>
        </p:spPr>
        <p:style>
          <a:lnRef idx="0"/>
          <a:fillRef idx="0"/>
          <a:effectRef idx="0"/>
          <a:fontRef idx="minor"/>
        </p:style>
      </p:sp>
      <p:sp>
        <p:nvSpPr>
          <p:cNvPr id="542" name="Content Placeholder 35"/>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543" name="Content Placeholder 36"/>
          <p:cNvSpPr/>
          <p:nvPr/>
        </p:nvSpPr>
        <p:spPr>
          <a:xfrm>
            <a:off x="492120" y="3438720"/>
            <a:ext cx="4433040" cy="2661120"/>
          </a:xfrm>
          <a:prstGeom prst="rect">
            <a:avLst/>
          </a:prstGeom>
          <a:noFill/>
          <a:ln w="0">
            <a:noFill/>
          </a:ln>
        </p:spPr>
        <p:style>
          <a:lnRef idx="0"/>
          <a:fillRef idx="0"/>
          <a:effectRef idx="0"/>
          <a:fontRef idx="minor"/>
        </p:style>
      </p:sp>
      <p:sp>
        <p:nvSpPr>
          <p:cNvPr id="544" name="TextBox 21"/>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545"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Triplet loss Conclusions </a:t>
            </a:r>
            <a:endParaRPr b="0" lang="en-US" sz="2400" spc="-1" strike="noStrike">
              <a:latin typeface="Arial"/>
            </a:endParaRPr>
          </a:p>
        </p:txBody>
      </p:sp>
      <p:sp>
        <p:nvSpPr>
          <p:cNvPr id="546" name=""/>
          <p:cNvSpPr/>
          <p:nvPr/>
        </p:nvSpPr>
        <p:spPr>
          <a:xfrm>
            <a:off x="1855080" y="2079720"/>
            <a:ext cx="10030680" cy="5462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We see that in the first 25 epochs almost nothing happens for the FaceNet approach.</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This is probably because at the start the models converges all the embeddings into one point.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other approach in the train set learns very fast but it is not well generalizable in the test set.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fast convergeance could be due to a lot of data that we gave it.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After running it for 75 epochs the model seems to be able to differentiate between the two classes well.</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Maybe if we let the FaceNet approach for more epochs its results could improve.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training time for both networks were higher compared to CNN’s but that can be due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To our code.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itle 21"/>
          <p:cNvSpPr/>
          <p:nvPr/>
        </p:nvSpPr>
        <p:spPr>
          <a:xfrm>
            <a:off x="383040" y="178200"/>
            <a:ext cx="11421000" cy="884520"/>
          </a:xfrm>
          <a:prstGeom prst="rect">
            <a:avLst/>
          </a:prstGeom>
          <a:noFill/>
          <a:ln w="0">
            <a:noFill/>
          </a:ln>
        </p:spPr>
        <p:style>
          <a:lnRef idx="0"/>
          <a:fillRef idx="0"/>
          <a:effectRef idx="0"/>
          <a:fontRef idx="minor"/>
        </p:style>
      </p:sp>
      <p:sp>
        <p:nvSpPr>
          <p:cNvPr id="548" name="Content Placeholder 41"/>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549" name="Content Placeholder 42"/>
          <p:cNvSpPr/>
          <p:nvPr/>
        </p:nvSpPr>
        <p:spPr>
          <a:xfrm>
            <a:off x="492120" y="3438720"/>
            <a:ext cx="4433040" cy="2661120"/>
          </a:xfrm>
          <a:prstGeom prst="rect">
            <a:avLst/>
          </a:prstGeom>
          <a:noFill/>
          <a:ln w="0">
            <a:noFill/>
          </a:ln>
        </p:spPr>
        <p:style>
          <a:lnRef idx="0"/>
          <a:fillRef idx="0"/>
          <a:effectRef idx="0"/>
          <a:fontRef idx="minor"/>
        </p:style>
      </p:sp>
      <p:sp>
        <p:nvSpPr>
          <p:cNvPr id="550" name="TextBox 24"/>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551"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 </a:t>
            </a:r>
            <a:r>
              <a:rPr b="1" lang="en-US" sz="2400" spc="-1" strike="noStrike">
                <a:solidFill>
                  <a:srgbClr val="000000"/>
                </a:solidFill>
                <a:latin typeface="Calibri"/>
              </a:rPr>
              <a:t>Conclusions/Observations </a:t>
            </a:r>
            <a:endParaRPr b="0" lang="en-US" sz="2400" spc="-1" strike="noStrike">
              <a:latin typeface="Arial"/>
            </a:endParaRPr>
          </a:p>
        </p:txBody>
      </p:sp>
      <p:sp>
        <p:nvSpPr>
          <p:cNvPr id="552" name=""/>
          <p:cNvSpPr/>
          <p:nvPr/>
        </p:nvSpPr>
        <p:spPr>
          <a:xfrm>
            <a:off x="2743200" y="2057400"/>
            <a:ext cx="6626520" cy="315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Out of the three methods when applied the most reliable is the CNN. Due to the low input data the triplet models have trouble with  backgrounds that are the same color as the person they try to verify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There are problems with lighting and distance from the camera. The distance seems to be more important in the tripletloss models.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While the two methods are not directly comparable comparisons can be made about the time they need.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CNN’s were in the range of a 1 to two minutes while the triplet loss took from half an hour to an hour to train.</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itle 1"/>
          <p:cNvSpPr/>
          <p:nvPr/>
        </p:nvSpPr>
        <p:spPr>
          <a:xfrm>
            <a:off x="383040" y="3152160"/>
            <a:ext cx="11421000" cy="884520"/>
          </a:xfrm>
          <a:prstGeom prst="rect">
            <a:avLst/>
          </a:prstGeom>
          <a:noFill/>
          <a:ln w="0">
            <a:noFill/>
          </a:ln>
        </p:spPr>
        <p:style>
          <a:lnRef idx="0"/>
          <a:fillRef idx="0"/>
          <a:effectRef idx="0"/>
          <a:fontRef idx="minor"/>
        </p:style>
        <p:txBody>
          <a:bodyPr lIns="90000" rIns="90000" tIns="45000" bIns="45000" anchor="t">
            <a:normAutofit/>
          </a:bodyPr>
          <a:p>
            <a:pPr algn="ctr">
              <a:lnSpc>
                <a:spcPct val="85000"/>
              </a:lnSpc>
              <a:buNone/>
            </a:pPr>
            <a:r>
              <a:rPr b="1" lang="en-US" sz="4400" spc="-52" strike="noStrike">
                <a:solidFill>
                  <a:srgbClr val="404040"/>
                </a:solidFill>
                <a:latin typeface="Calibri Light"/>
                <a:ea typeface="DejaVu Sans"/>
              </a:rPr>
              <a:t>Thank you !</a:t>
            </a:r>
            <a:endParaRPr b="0" lang="en-US" sz="4400" spc="-1" strike="noStrike">
              <a:latin typeface="Arial"/>
            </a:endParaRPr>
          </a:p>
        </p:txBody>
      </p:sp>
      <p:sp>
        <p:nvSpPr>
          <p:cNvPr id="554" name="TextBox 1"/>
          <p:cNvSpPr/>
          <p:nvPr/>
        </p:nvSpPr>
        <p:spPr>
          <a:xfrm>
            <a:off x="4220280" y="645516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itle 3"/>
          <p:cNvSpPr/>
          <p:nvPr/>
        </p:nvSpPr>
        <p:spPr>
          <a:xfrm>
            <a:off x="383040" y="178200"/>
            <a:ext cx="11421000" cy="884520"/>
          </a:xfrm>
          <a:prstGeom prst="rect">
            <a:avLst/>
          </a:prstGeom>
          <a:noFill/>
          <a:ln w="0">
            <a:noFill/>
          </a:ln>
        </p:spPr>
        <p:style>
          <a:lnRef idx="0"/>
          <a:fillRef idx="0"/>
          <a:effectRef idx="0"/>
          <a:fontRef idx="minor"/>
        </p:style>
      </p:sp>
      <p:sp>
        <p:nvSpPr>
          <p:cNvPr id="384" name="Content Placeholder 6"/>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385" name="Content Placeholder 7"/>
          <p:cNvSpPr/>
          <p:nvPr/>
        </p:nvSpPr>
        <p:spPr>
          <a:xfrm>
            <a:off x="492120" y="3438720"/>
            <a:ext cx="4433040" cy="2661120"/>
          </a:xfrm>
          <a:prstGeom prst="rect">
            <a:avLst/>
          </a:prstGeom>
          <a:noFill/>
          <a:ln w="0">
            <a:noFill/>
          </a:ln>
        </p:spPr>
        <p:style>
          <a:lnRef idx="0"/>
          <a:fillRef idx="0"/>
          <a:effectRef idx="0"/>
          <a:fontRef idx="minor"/>
        </p:style>
      </p:sp>
      <p:sp>
        <p:nvSpPr>
          <p:cNvPr id="386" name="TextBox 4"/>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387" name=""/>
          <p:cNvSpPr/>
          <p:nvPr/>
        </p:nvSpPr>
        <p:spPr>
          <a:xfrm>
            <a:off x="2971800" y="914400"/>
            <a:ext cx="6853680" cy="425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000000"/>
                </a:solidFill>
                <a:latin typeface="Arial"/>
                <a:ea typeface="DejaVu Sans"/>
              </a:rPr>
              <a:t>Problems we encountered:</a:t>
            </a:r>
            <a:endParaRPr b="0" lang="en-US" sz="2400" spc="-1" strike="noStrike">
              <a:latin typeface="Arial"/>
            </a:endParaRPr>
          </a:p>
        </p:txBody>
      </p:sp>
      <p:sp>
        <p:nvSpPr>
          <p:cNvPr id="388" name=""/>
          <p:cNvSpPr/>
          <p:nvPr/>
        </p:nvSpPr>
        <p:spPr>
          <a:xfrm>
            <a:off x="2057400" y="2041560"/>
            <a:ext cx="9368280" cy="366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1) Creating the Dataset from which the models would learn.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2) The model learning to recognize the camera from which the photos came instead of a person.</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3) Creating a diverse dataset of the person to be recognized.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4) Getting photos with the camera of other people.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5) How many layers to freeze on the transfer learning model.</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6) Training and assessing the triplet loss models.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itle 2"/>
          <p:cNvSpPr/>
          <p:nvPr/>
        </p:nvSpPr>
        <p:spPr>
          <a:xfrm>
            <a:off x="383040" y="178200"/>
            <a:ext cx="11421000" cy="884520"/>
          </a:xfrm>
          <a:prstGeom prst="rect">
            <a:avLst/>
          </a:prstGeom>
          <a:noFill/>
          <a:ln w="0">
            <a:noFill/>
          </a:ln>
        </p:spPr>
        <p:style>
          <a:lnRef idx="0"/>
          <a:fillRef idx="0"/>
          <a:effectRef idx="0"/>
          <a:fontRef idx="minor"/>
        </p:style>
      </p:sp>
      <p:sp>
        <p:nvSpPr>
          <p:cNvPr id="390" name="Content Placeholder 4"/>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391" name="Content Placeholder 5"/>
          <p:cNvSpPr/>
          <p:nvPr/>
        </p:nvSpPr>
        <p:spPr>
          <a:xfrm>
            <a:off x="492120" y="3438720"/>
            <a:ext cx="4433040" cy="2661120"/>
          </a:xfrm>
          <a:prstGeom prst="rect">
            <a:avLst/>
          </a:prstGeom>
          <a:noFill/>
          <a:ln w="0">
            <a:noFill/>
          </a:ln>
        </p:spPr>
        <p:style>
          <a:lnRef idx="0"/>
          <a:fillRef idx="0"/>
          <a:effectRef idx="0"/>
          <a:fontRef idx="minor"/>
        </p:style>
      </p:sp>
      <p:sp>
        <p:nvSpPr>
          <p:cNvPr id="392" name="TextBox 3"/>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393" name=""/>
          <p:cNvSpPr/>
          <p:nvPr/>
        </p:nvSpPr>
        <p:spPr>
          <a:xfrm>
            <a:off x="2743200" y="1922400"/>
            <a:ext cx="7539480" cy="2645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1)We resized the images and kept the  center of each image to make training faster.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2) We did a horizontal flip on our images to help the model generalize better and learn faces better. We could use random rotations as well.</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3) We applied a random hue and color transformations on our data.</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4) Finally we normalized the images before passing them to our model to help the model converge. </a:t>
            </a:r>
            <a:endParaRPr b="0" lang="en-US" sz="1800" spc="-1" strike="noStrike">
              <a:latin typeface="Arial"/>
            </a:endParaRPr>
          </a:p>
        </p:txBody>
      </p:sp>
      <p:sp>
        <p:nvSpPr>
          <p:cNvPr id="394" name=""/>
          <p:cNvSpPr/>
          <p:nvPr/>
        </p:nvSpPr>
        <p:spPr>
          <a:xfrm>
            <a:off x="2971800" y="914400"/>
            <a:ext cx="6853680" cy="425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000000"/>
                </a:solidFill>
                <a:latin typeface="Arial"/>
                <a:ea typeface="DejaVu Sans"/>
              </a:rPr>
              <a:t>Data preprocessing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itle 4"/>
          <p:cNvSpPr/>
          <p:nvPr/>
        </p:nvSpPr>
        <p:spPr>
          <a:xfrm>
            <a:off x="383040" y="178200"/>
            <a:ext cx="11421000" cy="884520"/>
          </a:xfrm>
          <a:prstGeom prst="rect">
            <a:avLst/>
          </a:prstGeom>
          <a:noFill/>
          <a:ln w="0">
            <a:noFill/>
          </a:ln>
        </p:spPr>
        <p:style>
          <a:lnRef idx="0"/>
          <a:fillRef idx="0"/>
          <a:effectRef idx="0"/>
          <a:fontRef idx="minor"/>
        </p:style>
      </p:sp>
      <p:sp>
        <p:nvSpPr>
          <p:cNvPr id="396" name="Content Placeholder 3"/>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397" name="Content Placeholder 8"/>
          <p:cNvSpPr/>
          <p:nvPr/>
        </p:nvSpPr>
        <p:spPr>
          <a:xfrm>
            <a:off x="492120" y="3438720"/>
            <a:ext cx="4433040" cy="2661120"/>
          </a:xfrm>
          <a:prstGeom prst="rect">
            <a:avLst/>
          </a:prstGeom>
          <a:noFill/>
          <a:ln w="0">
            <a:noFill/>
          </a:ln>
        </p:spPr>
        <p:style>
          <a:lnRef idx="0"/>
          <a:fillRef idx="0"/>
          <a:effectRef idx="0"/>
          <a:fontRef idx="minor"/>
        </p:style>
      </p:sp>
      <p:sp>
        <p:nvSpPr>
          <p:cNvPr id="398" name="TextBox 5"/>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399" name="PlaceHolder 1"/>
          <p:cNvSpPr>
            <a:spLocks noGrp="1"/>
          </p:cNvSpPr>
          <p:nvPr>
            <p:ph type="title"/>
          </p:nvPr>
        </p:nvSpPr>
        <p:spPr>
          <a:xfrm>
            <a:off x="60948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Custom CNN</a:t>
            </a:r>
            <a:endParaRPr b="0" lang="en-US" sz="2400" spc="-1" strike="noStrike">
              <a:latin typeface="Arial"/>
            </a:endParaRPr>
          </a:p>
        </p:txBody>
      </p:sp>
      <p:sp>
        <p:nvSpPr>
          <p:cNvPr id="400" name="PlaceHolder 2"/>
          <p:cNvSpPr>
            <a:spLocks noGrp="1"/>
          </p:cNvSpPr>
          <p:nvPr>
            <p:ph type="subTitle"/>
          </p:nvPr>
        </p:nvSpPr>
        <p:spPr>
          <a:xfrm>
            <a:off x="7086600" y="2057400"/>
            <a:ext cx="4491000" cy="1367280"/>
          </a:xfrm>
          <a:prstGeom prst="rect">
            <a:avLst/>
          </a:prstGeom>
          <a:noFill/>
          <a:ln w="0">
            <a:noFill/>
          </a:ln>
        </p:spPr>
        <p:txBody>
          <a:bodyPr lIns="0" rIns="0" tIns="0" bIns="0" anchor="t">
            <a:noAutofit/>
          </a:bodyPr>
          <a:p>
            <a:pPr>
              <a:lnSpc>
                <a:spcPct val="100000"/>
              </a:lnSpc>
              <a:buNone/>
            </a:pPr>
            <a:r>
              <a:rPr b="0" lang="en-US" sz="1800" spc="-1" strike="noStrike">
                <a:latin typeface="Arial"/>
              </a:rPr>
              <a:t> </a:t>
            </a:r>
            <a:r>
              <a:rPr b="0" lang="en-US" sz="1800" spc="-1" strike="noStrike">
                <a:latin typeface="Arial"/>
              </a:rPr>
              <a:t>1</a:t>
            </a:r>
            <a:r>
              <a:rPr b="0" lang="en-US" sz="1800" spc="-1" strike="noStrike" baseline="33000">
                <a:latin typeface="Arial"/>
              </a:rPr>
              <a:t>st</a:t>
            </a:r>
            <a:r>
              <a:rPr b="0" lang="en-US" sz="1800" spc="-1" strike="noStrike">
                <a:latin typeface="Arial"/>
              </a:rPr>
              <a:t>  convolutional layer </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1</a:t>
            </a:r>
            <a:r>
              <a:rPr b="0" lang="en-US" sz="1800" spc="-1" strike="noStrike" baseline="33000">
                <a:latin typeface="Arial"/>
              </a:rPr>
              <a:t>st</a:t>
            </a:r>
            <a:r>
              <a:rPr b="0" lang="en-US" sz="1800" spc="-1" strike="noStrike">
                <a:latin typeface="Arial"/>
              </a:rPr>
              <a:t>  pooling  </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2</a:t>
            </a:r>
            <a:r>
              <a:rPr b="0" lang="en-US" sz="1800" spc="-1" strike="noStrike" baseline="33000">
                <a:latin typeface="Arial"/>
              </a:rPr>
              <a:t>nd</a:t>
            </a:r>
            <a:r>
              <a:rPr b="0" lang="en-US" sz="1800" spc="-1" strike="noStrike">
                <a:latin typeface="Arial"/>
              </a:rPr>
              <a:t> convolutional layer</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2</a:t>
            </a:r>
            <a:r>
              <a:rPr b="0" lang="en-US" sz="1800" spc="-1" strike="noStrike" baseline="33000">
                <a:latin typeface="Arial"/>
              </a:rPr>
              <a:t>nd</a:t>
            </a:r>
            <a:r>
              <a:rPr b="0" lang="en-US" sz="1800" spc="-1" strike="noStrike">
                <a:latin typeface="Arial"/>
              </a:rPr>
              <a:t> pooling  </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3 fully connected layers </a:t>
            </a:r>
            <a:endParaRPr b="0" lang="en-US" sz="1800" spc="-1" strike="noStrike">
              <a:latin typeface="Arial"/>
            </a:endParaRPr>
          </a:p>
        </p:txBody>
      </p:sp>
      <p:pic>
        <p:nvPicPr>
          <p:cNvPr id="401" name="" descr=""/>
          <p:cNvPicPr/>
          <p:nvPr/>
        </p:nvPicPr>
        <p:blipFill>
          <a:blip r:embed="rId1"/>
          <a:stretch/>
        </p:blipFill>
        <p:spPr>
          <a:xfrm>
            <a:off x="733680" y="2057400"/>
            <a:ext cx="4977000" cy="3706560"/>
          </a:xfrm>
          <a:prstGeom prst="rect">
            <a:avLst/>
          </a:prstGeom>
          <a:ln w="0">
            <a:noFill/>
          </a:ln>
        </p:spPr>
      </p:pic>
      <p:sp>
        <p:nvSpPr>
          <p:cNvPr id="402" name=""/>
          <p:cNvSpPr/>
          <p:nvPr/>
        </p:nvSpPr>
        <p:spPr>
          <a:xfrm>
            <a:off x="7095240" y="3585240"/>
            <a:ext cx="4491000" cy="28116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800" spc="-1" strike="noStrike">
                <a:solidFill>
                  <a:srgbClr val="000000"/>
                </a:solidFill>
                <a:latin typeface="Arial"/>
                <a:ea typeface="DejaVu Sans"/>
              </a:rPr>
              <a:t>Optimizer used : Stochastic gradient descend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Learning rate : 0.001</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Loss function : Cross Entropy loss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Training epoch : 25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Batch size : 4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itle 6"/>
          <p:cNvSpPr/>
          <p:nvPr/>
        </p:nvSpPr>
        <p:spPr>
          <a:xfrm>
            <a:off x="383040" y="178200"/>
            <a:ext cx="11421000" cy="884520"/>
          </a:xfrm>
          <a:prstGeom prst="rect">
            <a:avLst/>
          </a:prstGeom>
          <a:noFill/>
          <a:ln w="0">
            <a:noFill/>
          </a:ln>
        </p:spPr>
        <p:style>
          <a:lnRef idx="0"/>
          <a:fillRef idx="0"/>
          <a:effectRef idx="0"/>
          <a:fontRef idx="minor"/>
        </p:style>
      </p:sp>
      <p:sp>
        <p:nvSpPr>
          <p:cNvPr id="404" name="Content Placeholder 11"/>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05" name="Content Placeholder 12"/>
          <p:cNvSpPr/>
          <p:nvPr/>
        </p:nvSpPr>
        <p:spPr>
          <a:xfrm>
            <a:off x="492120" y="3438720"/>
            <a:ext cx="4433040" cy="2661120"/>
          </a:xfrm>
          <a:prstGeom prst="rect">
            <a:avLst/>
          </a:prstGeom>
          <a:noFill/>
          <a:ln w="0">
            <a:noFill/>
          </a:ln>
        </p:spPr>
        <p:style>
          <a:lnRef idx="0"/>
          <a:fillRef idx="0"/>
          <a:effectRef idx="0"/>
          <a:fontRef idx="minor"/>
        </p:style>
      </p:sp>
      <p:sp>
        <p:nvSpPr>
          <p:cNvPr id="406" name="TextBox 7"/>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07" name="PlaceHolder 1"/>
          <p:cNvSpPr>
            <a:spLocks noGrp="1"/>
          </p:cNvSpPr>
          <p:nvPr>
            <p:ph type="title"/>
          </p:nvPr>
        </p:nvSpPr>
        <p:spPr>
          <a:xfrm>
            <a:off x="60948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Transfer learning CNN</a:t>
            </a:r>
            <a:endParaRPr b="0" lang="en-US" sz="2400" spc="-1" strike="noStrike">
              <a:latin typeface="Arial"/>
            </a:endParaRPr>
          </a:p>
        </p:txBody>
      </p:sp>
      <p:pic>
        <p:nvPicPr>
          <p:cNvPr id="408" name="" descr=""/>
          <p:cNvPicPr/>
          <p:nvPr/>
        </p:nvPicPr>
        <p:blipFill>
          <a:blip r:embed="rId1"/>
          <a:stretch/>
        </p:blipFill>
        <p:spPr>
          <a:xfrm>
            <a:off x="685800" y="1972080"/>
            <a:ext cx="5548320" cy="2595600"/>
          </a:xfrm>
          <a:prstGeom prst="rect">
            <a:avLst/>
          </a:prstGeom>
          <a:ln w="0">
            <a:noFill/>
          </a:ln>
        </p:spPr>
      </p:pic>
      <p:sp>
        <p:nvSpPr>
          <p:cNvPr id="409" name=""/>
          <p:cNvSpPr/>
          <p:nvPr/>
        </p:nvSpPr>
        <p:spPr>
          <a:xfrm>
            <a:off x="7095240" y="2057400"/>
            <a:ext cx="4491000" cy="13672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800" spc="-1" strike="noStrike">
                <a:solidFill>
                  <a:srgbClr val="000000"/>
                </a:solidFill>
                <a:latin typeface="Arial"/>
                <a:ea typeface="DejaVu Sans"/>
              </a:rPr>
              <a:t>It is the resnet 18 model that from which the last layer has been replaced with one that outputs two classes and all but the last two layers have been frozen.</a:t>
            </a:r>
            <a:endParaRPr b="0" lang="en-US" sz="1800" spc="-1" strike="noStrike">
              <a:latin typeface="Arial"/>
            </a:endParaRPr>
          </a:p>
        </p:txBody>
      </p:sp>
      <p:sp>
        <p:nvSpPr>
          <p:cNvPr id="410" name=""/>
          <p:cNvSpPr/>
          <p:nvPr/>
        </p:nvSpPr>
        <p:spPr>
          <a:xfrm>
            <a:off x="7095240" y="3657600"/>
            <a:ext cx="4491000" cy="28116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800" spc="-1" strike="noStrike">
                <a:solidFill>
                  <a:srgbClr val="000000"/>
                </a:solidFill>
                <a:latin typeface="Arial"/>
                <a:ea typeface="DejaVu Sans"/>
              </a:rPr>
              <a:t>Optimizer used : Stochastic gradient descend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Learning rate : 0.001</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Loss function : Cross Entropy loss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Training epoch : 25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Batch size : 4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itle 19"/>
          <p:cNvSpPr/>
          <p:nvPr/>
        </p:nvSpPr>
        <p:spPr>
          <a:xfrm>
            <a:off x="383040" y="178200"/>
            <a:ext cx="11421000" cy="884520"/>
          </a:xfrm>
          <a:prstGeom prst="rect">
            <a:avLst/>
          </a:prstGeom>
          <a:noFill/>
          <a:ln w="0">
            <a:noFill/>
          </a:ln>
        </p:spPr>
        <p:style>
          <a:lnRef idx="0"/>
          <a:fillRef idx="0"/>
          <a:effectRef idx="0"/>
          <a:fontRef idx="minor"/>
        </p:style>
      </p:sp>
      <p:sp>
        <p:nvSpPr>
          <p:cNvPr id="412" name="Content Placeholder 37"/>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13" name="Content Placeholder 38"/>
          <p:cNvSpPr/>
          <p:nvPr/>
        </p:nvSpPr>
        <p:spPr>
          <a:xfrm>
            <a:off x="492120" y="3438720"/>
            <a:ext cx="4433040" cy="2661120"/>
          </a:xfrm>
          <a:prstGeom prst="rect">
            <a:avLst/>
          </a:prstGeom>
          <a:noFill/>
          <a:ln w="0">
            <a:noFill/>
          </a:ln>
        </p:spPr>
        <p:style>
          <a:lnRef idx="0"/>
          <a:fillRef idx="0"/>
          <a:effectRef idx="0"/>
          <a:fontRef idx="minor"/>
        </p:style>
      </p:sp>
      <p:sp>
        <p:nvSpPr>
          <p:cNvPr id="414" name="TextBox 22"/>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15"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Metrics of the CNN models </a:t>
            </a:r>
            <a:endParaRPr b="0" lang="en-US" sz="2400" spc="-1" strike="noStrike">
              <a:latin typeface="Arial"/>
            </a:endParaRPr>
          </a:p>
        </p:txBody>
      </p:sp>
      <p:sp>
        <p:nvSpPr>
          <p:cNvPr id="416" name=""/>
          <p:cNvSpPr/>
          <p:nvPr/>
        </p:nvSpPr>
        <p:spPr>
          <a:xfrm>
            <a:off x="685800" y="2068560"/>
            <a:ext cx="5940720" cy="3670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False Match Rate (FMR) or known as False positive rate(FPR):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FMR = F P/N = F P/(F P + T 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False Non-Match Rate (FNMR) we use in our graphs below FNR: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FNMR = F N/(F N + T P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and the accuracy: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Acc = (T P + T N )/(T P + T N + F P + F N)</a:t>
            </a:r>
            <a:endParaRPr b="0" lang="en-US" sz="1800" spc="-1" strike="noStrike">
              <a:latin typeface="Arial"/>
            </a:endParaRPr>
          </a:p>
        </p:txBody>
      </p:sp>
      <p:pic>
        <p:nvPicPr>
          <p:cNvPr id="417" name="" descr=""/>
          <p:cNvPicPr/>
          <p:nvPr/>
        </p:nvPicPr>
        <p:blipFill>
          <a:blip r:embed="rId1"/>
          <a:stretch/>
        </p:blipFill>
        <p:spPr>
          <a:xfrm>
            <a:off x="7040520" y="1828800"/>
            <a:ext cx="4843800" cy="4111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itle 8"/>
          <p:cNvSpPr/>
          <p:nvPr/>
        </p:nvSpPr>
        <p:spPr>
          <a:xfrm>
            <a:off x="383040" y="178200"/>
            <a:ext cx="11421000" cy="884520"/>
          </a:xfrm>
          <a:prstGeom prst="rect">
            <a:avLst/>
          </a:prstGeom>
          <a:noFill/>
          <a:ln w="0">
            <a:noFill/>
          </a:ln>
        </p:spPr>
        <p:style>
          <a:lnRef idx="0"/>
          <a:fillRef idx="0"/>
          <a:effectRef idx="0"/>
          <a:fontRef idx="minor"/>
        </p:style>
      </p:sp>
      <p:sp>
        <p:nvSpPr>
          <p:cNvPr id="419" name="Content Placeholder 15"/>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20" name="Content Placeholder 16"/>
          <p:cNvSpPr/>
          <p:nvPr/>
        </p:nvSpPr>
        <p:spPr>
          <a:xfrm>
            <a:off x="492120" y="3438720"/>
            <a:ext cx="4433040" cy="2661120"/>
          </a:xfrm>
          <a:prstGeom prst="rect">
            <a:avLst/>
          </a:prstGeom>
          <a:noFill/>
          <a:ln w="0">
            <a:noFill/>
          </a:ln>
        </p:spPr>
        <p:style>
          <a:lnRef idx="0"/>
          <a:fillRef idx="0"/>
          <a:effectRef idx="0"/>
          <a:fontRef idx="minor"/>
        </p:style>
      </p:sp>
      <p:sp>
        <p:nvSpPr>
          <p:cNvPr id="421" name="TextBox 9"/>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22"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Comparison of the CNN models :Accuracy</a:t>
            </a:r>
            <a:endParaRPr b="0" lang="en-US" sz="2400" spc="-1" strike="noStrike">
              <a:latin typeface="Arial"/>
            </a:endParaRPr>
          </a:p>
        </p:txBody>
      </p:sp>
      <p:pic>
        <p:nvPicPr>
          <p:cNvPr id="423" name="" descr=""/>
          <p:cNvPicPr/>
          <p:nvPr/>
        </p:nvPicPr>
        <p:blipFill>
          <a:blip r:embed="rId1"/>
          <a:stretch/>
        </p:blipFill>
        <p:spPr>
          <a:xfrm>
            <a:off x="6629400" y="2465280"/>
            <a:ext cx="4339080" cy="3245400"/>
          </a:xfrm>
          <a:prstGeom prst="rect">
            <a:avLst/>
          </a:prstGeom>
          <a:ln w="0">
            <a:noFill/>
          </a:ln>
        </p:spPr>
      </p:pic>
      <p:pic>
        <p:nvPicPr>
          <p:cNvPr id="424" name="" descr=""/>
          <p:cNvPicPr/>
          <p:nvPr/>
        </p:nvPicPr>
        <p:blipFill>
          <a:blip r:embed="rId2"/>
          <a:stretch/>
        </p:blipFill>
        <p:spPr>
          <a:xfrm>
            <a:off x="1371600" y="2465280"/>
            <a:ext cx="4339080" cy="3245400"/>
          </a:xfrm>
          <a:prstGeom prst="rect">
            <a:avLst/>
          </a:prstGeom>
          <a:ln w="0">
            <a:noFill/>
          </a:ln>
        </p:spPr>
      </p:pic>
      <p:sp>
        <p:nvSpPr>
          <p:cNvPr id="425" name=""/>
          <p:cNvSpPr/>
          <p:nvPr/>
        </p:nvSpPr>
        <p:spPr>
          <a:xfrm>
            <a:off x="2971800" y="1828800"/>
            <a:ext cx="114012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a:t>
            </a:r>
            <a:endParaRPr b="0" lang="en-US" sz="1800" spc="-1" strike="noStrike">
              <a:latin typeface="Arial"/>
            </a:endParaRPr>
          </a:p>
        </p:txBody>
      </p:sp>
      <p:sp>
        <p:nvSpPr>
          <p:cNvPr id="426" name=""/>
          <p:cNvSpPr/>
          <p:nvPr/>
        </p:nvSpPr>
        <p:spPr>
          <a:xfrm>
            <a:off x="8315640" y="1828800"/>
            <a:ext cx="82548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itle 5"/>
          <p:cNvSpPr/>
          <p:nvPr/>
        </p:nvSpPr>
        <p:spPr>
          <a:xfrm>
            <a:off x="383040" y="178200"/>
            <a:ext cx="11421000" cy="884520"/>
          </a:xfrm>
          <a:prstGeom prst="rect">
            <a:avLst/>
          </a:prstGeom>
          <a:noFill/>
          <a:ln w="0">
            <a:noFill/>
          </a:ln>
        </p:spPr>
        <p:style>
          <a:lnRef idx="0"/>
          <a:fillRef idx="0"/>
          <a:effectRef idx="0"/>
          <a:fontRef idx="minor"/>
        </p:style>
      </p:sp>
      <p:sp>
        <p:nvSpPr>
          <p:cNvPr id="428" name="Content Placeholder 9"/>
          <p:cNvSpPr/>
          <p:nvPr/>
        </p:nvSpPr>
        <p:spPr>
          <a:xfrm>
            <a:off x="383040" y="1067040"/>
            <a:ext cx="11203200" cy="5142240"/>
          </a:xfrm>
          <a:prstGeom prst="rect">
            <a:avLst/>
          </a:prstGeom>
          <a:noFill/>
          <a:ln w="0">
            <a:noFill/>
          </a:ln>
        </p:spPr>
        <p:style>
          <a:lnRef idx="0"/>
          <a:fillRef idx="0"/>
          <a:effectRef idx="0"/>
          <a:fontRef idx="minor"/>
        </p:style>
        <p:txBody>
          <a:bodyPr lIns="90000" rIns="90000" tIns="45000" bIns="45000" anchor="t">
            <a:noAutofit/>
          </a:bodyPr>
          <a:p>
            <a:pPr marL="91440" indent="-9144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ea typeface="DejaVu Sans"/>
              </a:rPr>
              <a:t> </a:t>
            </a:r>
            <a:endParaRPr b="0" lang="en-US" sz="2000" spc="-1" strike="noStrike">
              <a:latin typeface="Arial"/>
            </a:endParaRPr>
          </a:p>
          <a:p>
            <a:pPr>
              <a:lnSpc>
                <a:spcPct val="90000"/>
              </a:lnSpc>
              <a:spcBef>
                <a:spcPts val="1199"/>
              </a:spcBef>
              <a:spcAft>
                <a:spcPts val="201"/>
              </a:spcAft>
              <a:buNone/>
            </a:pPr>
            <a:endParaRPr b="0" lang="en-US" sz="2000" spc="-1" strike="noStrike">
              <a:latin typeface="Arial"/>
            </a:endParaRPr>
          </a:p>
        </p:txBody>
      </p:sp>
      <p:sp>
        <p:nvSpPr>
          <p:cNvPr id="429" name="Content Placeholder 10"/>
          <p:cNvSpPr/>
          <p:nvPr/>
        </p:nvSpPr>
        <p:spPr>
          <a:xfrm>
            <a:off x="492120" y="3438720"/>
            <a:ext cx="4433040" cy="2661120"/>
          </a:xfrm>
          <a:prstGeom prst="rect">
            <a:avLst/>
          </a:prstGeom>
          <a:noFill/>
          <a:ln w="0">
            <a:noFill/>
          </a:ln>
        </p:spPr>
        <p:style>
          <a:lnRef idx="0"/>
          <a:fillRef idx="0"/>
          <a:effectRef idx="0"/>
          <a:fontRef idx="minor"/>
        </p:style>
      </p:sp>
      <p:sp>
        <p:nvSpPr>
          <p:cNvPr id="430" name="TextBox 6"/>
          <p:cNvSpPr/>
          <p:nvPr/>
        </p:nvSpPr>
        <p:spPr>
          <a:xfrm>
            <a:off x="4220280" y="6458400"/>
            <a:ext cx="3746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Face Verification App</a:t>
            </a:r>
            <a:endParaRPr b="0" lang="en-US" sz="1800" spc="-1" strike="noStrike">
              <a:latin typeface="Arial"/>
            </a:endParaRPr>
          </a:p>
        </p:txBody>
      </p:sp>
      <p:sp>
        <p:nvSpPr>
          <p:cNvPr id="431" name="PlaceHolder 1"/>
          <p:cNvSpPr>
            <a:spLocks noGrp="1"/>
          </p:cNvSpPr>
          <p:nvPr>
            <p:ph type="title"/>
          </p:nvPr>
        </p:nvSpPr>
        <p:spPr>
          <a:xfrm>
            <a:off x="618120" y="273600"/>
            <a:ext cx="10968120" cy="1140480"/>
          </a:xfrm>
          <a:prstGeom prst="rect">
            <a:avLst/>
          </a:prstGeom>
          <a:noFill/>
          <a:ln w="0">
            <a:noFill/>
          </a:ln>
        </p:spPr>
        <p:txBody>
          <a:bodyPr lIns="0" rIns="0" tIns="0" bIns="0" anchor="ctr">
            <a:noAutofit/>
          </a:bodyPr>
          <a:p>
            <a:pPr algn="ctr">
              <a:lnSpc>
                <a:spcPct val="100000"/>
              </a:lnSpc>
              <a:buNone/>
            </a:pPr>
            <a:r>
              <a:rPr b="1" lang="en-US" sz="2400" spc="-1" strike="noStrike">
                <a:solidFill>
                  <a:srgbClr val="000000"/>
                </a:solidFill>
                <a:latin typeface="Calibri"/>
              </a:rPr>
              <a:t>Comparison of the CNN models :FNMR</a:t>
            </a:r>
            <a:endParaRPr b="0" lang="en-US" sz="2400" spc="-1" strike="noStrike">
              <a:latin typeface="Arial"/>
            </a:endParaRPr>
          </a:p>
        </p:txBody>
      </p:sp>
      <p:sp>
        <p:nvSpPr>
          <p:cNvPr id="432" name=""/>
          <p:cNvSpPr/>
          <p:nvPr/>
        </p:nvSpPr>
        <p:spPr>
          <a:xfrm>
            <a:off x="2971800" y="1828800"/>
            <a:ext cx="114012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a:t>
            </a:r>
            <a:endParaRPr b="0" lang="en-US" sz="1800" spc="-1" strike="noStrike">
              <a:latin typeface="Arial"/>
            </a:endParaRPr>
          </a:p>
        </p:txBody>
      </p:sp>
      <p:sp>
        <p:nvSpPr>
          <p:cNvPr id="433" name=""/>
          <p:cNvSpPr/>
          <p:nvPr/>
        </p:nvSpPr>
        <p:spPr>
          <a:xfrm>
            <a:off x="8315640" y="1828800"/>
            <a:ext cx="82548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buNone/>
            </a:pPr>
            <a:endParaRPr b="0" lang="en-US" sz="1800" spc="-1" strike="noStrike">
              <a:latin typeface="Arial"/>
            </a:endParaRPr>
          </a:p>
        </p:txBody>
      </p:sp>
      <p:pic>
        <p:nvPicPr>
          <p:cNvPr id="434" name="" descr=""/>
          <p:cNvPicPr/>
          <p:nvPr/>
        </p:nvPicPr>
        <p:blipFill>
          <a:blip r:embed="rId1"/>
          <a:stretch/>
        </p:blipFill>
        <p:spPr>
          <a:xfrm>
            <a:off x="668160" y="2286000"/>
            <a:ext cx="5042520" cy="3771720"/>
          </a:xfrm>
          <a:prstGeom prst="rect">
            <a:avLst/>
          </a:prstGeom>
          <a:ln w="0">
            <a:noFill/>
          </a:ln>
        </p:spPr>
      </p:pic>
      <p:pic>
        <p:nvPicPr>
          <p:cNvPr id="435" name="" descr=""/>
          <p:cNvPicPr/>
          <p:nvPr/>
        </p:nvPicPr>
        <p:blipFill>
          <a:blip r:embed="rId2"/>
          <a:stretch/>
        </p:blipFill>
        <p:spPr>
          <a:xfrm>
            <a:off x="6300720" y="2286000"/>
            <a:ext cx="5124960" cy="3771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1486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2023-01-21T13:11:48Z</dcterms:created>
  <dc:creator>Georgios Fasakis</dc:creator>
  <dc:description/>
  <dc:language>en-US</dc:language>
  <cp:lastModifiedBy/>
  <dcterms:modified xsi:type="dcterms:W3CDTF">2023-07-07T10:09:09Z</dcterms:modified>
  <cp:revision>112</cp:revision>
  <dc:subject/>
  <dc:title>Kaggle dataset: Titanic - Machine Learning from Disaster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Ευρεία οθόνη</vt:lpwstr>
  </property>
  <property fmtid="{D5CDD505-2E9C-101B-9397-08002B2CF9AE}" pid="3" name="Slides">
    <vt:r8>3</vt:r8>
  </property>
</Properties>
</file>