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256" r:id="rId5"/>
    <p:sldId id="257" r:id="rId6"/>
    <p:sldId id="296" r:id="rId7"/>
    <p:sldId id="258" r:id="rId8"/>
    <p:sldId id="272" r:id="rId9"/>
    <p:sldId id="283" r:id="rId10"/>
    <p:sldId id="262" r:id="rId11"/>
    <p:sldId id="289" r:id="rId12"/>
    <p:sldId id="290" r:id="rId13"/>
    <p:sldId id="292" r:id="rId14"/>
    <p:sldId id="291" r:id="rId15"/>
    <p:sldId id="293" r:id="rId16"/>
    <p:sldId id="274" r:id="rId17"/>
    <p:sldId id="284" r:id="rId18"/>
    <p:sldId id="285" r:id="rId19"/>
    <p:sldId id="286" r:id="rId20"/>
    <p:sldId id="287" r:id="rId21"/>
    <p:sldId id="297" r:id="rId22"/>
    <p:sldId id="275" r:id="rId23"/>
    <p:sldId id="276" r:id="rId24"/>
    <p:sldId id="277" r:id="rId25"/>
    <p:sldId id="278" r:id="rId26"/>
    <p:sldId id="279" r:id="rId27"/>
    <p:sldId id="280" r:id="rId28"/>
    <p:sldId id="281" r:id="rId29"/>
    <p:sldId id="282" r:id="rId30"/>
    <p:sldId id="295" r:id="rId31"/>
    <p:sldId id="294"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73" d="100"/>
          <a:sy n="73" d="100"/>
        </p:scale>
        <p:origin x="364"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US Car accident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Data Science Bootcamp 2023</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 Most accidents occurred in California, Florida &amp; Texas* </a:t>
            </a:r>
          </a:p>
        </p:txBody>
      </p:sp>
      <p:pic>
        <p:nvPicPr>
          <p:cNvPr id="4" name="Picture 3">
            <a:extLst>
              <a:ext uri="{FF2B5EF4-FFF2-40B4-BE49-F238E27FC236}">
                <a16:creationId xmlns:a16="http://schemas.microsoft.com/office/drawing/2014/main" id="{FAEA1209-7B70-B0C7-A306-1AF4127A9F9B}"/>
              </a:ext>
            </a:extLst>
          </p:cNvPr>
          <p:cNvPicPr>
            <a:picLocks noChangeAspect="1"/>
          </p:cNvPicPr>
          <p:nvPr/>
        </p:nvPicPr>
        <p:blipFill>
          <a:blip r:embed="rId2"/>
          <a:stretch>
            <a:fillRect/>
          </a:stretch>
        </p:blipFill>
        <p:spPr>
          <a:xfrm>
            <a:off x="1568495" y="1584978"/>
            <a:ext cx="9055009" cy="5022106"/>
          </a:xfrm>
          <a:prstGeom prst="rect">
            <a:avLst/>
          </a:prstGeom>
        </p:spPr>
      </p:pic>
      <p:sp>
        <p:nvSpPr>
          <p:cNvPr id="5" name="TextBox 4">
            <a:extLst>
              <a:ext uri="{FF2B5EF4-FFF2-40B4-BE49-F238E27FC236}">
                <a16:creationId xmlns:a16="http://schemas.microsoft.com/office/drawing/2014/main" id="{D9D4C3A6-1BA3-68D8-C464-74696F6D0FFD}"/>
              </a:ext>
            </a:extLst>
          </p:cNvPr>
          <p:cNvSpPr txBox="1"/>
          <p:nvPr/>
        </p:nvSpPr>
        <p:spPr>
          <a:xfrm>
            <a:off x="171098" y="6441515"/>
            <a:ext cx="5102166" cy="307777"/>
          </a:xfrm>
          <a:prstGeom prst="rect">
            <a:avLst/>
          </a:prstGeom>
          <a:noFill/>
        </p:spPr>
        <p:txBody>
          <a:bodyPr wrap="none" rtlCol="0">
            <a:spAutoFit/>
          </a:bodyPr>
          <a:lstStyle/>
          <a:p>
            <a:r>
              <a:rPr lang="en-US" sz="1400" dirty="0"/>
              <a:t>*We must notice that these states have the biggest population.</a:t>
            </a:r>
          </a:p>
        </p:txBody>
      </p:sp>
    </p:spTree>
    <p:extLst>
      <p:ext uri="{BB962C8B-B14F-4D97-AF65-F5344CB8AC3E}">
        <p14:creationId xmlns:p14="http://schemas.microsoft.com/office/powerpoint/2010/main" val="170377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 Most accidents occurred in </a:t>
            </a:r>
            <a:r>
              <a:rPr lang="en-US" dirty="0" err="1"/>
              <a:t>los</a:t>
            </a:r>
            <a:r>
              <a:rPr lang="en-US" dirty="0"/>
              <a:t> </a:t>
            </a:r>
            <a:r>
              <a:rPr lang="en-US" dirty="0" err="1"/>
              <a:t>angeles</a:t>
            </a:r>
            <a:r>
              <a:rPr lang="en-US" dirty="0"/>
              <a:t>, Miami &amp; </a:t>
            </a:r>
            <a:r>
              <a:rPr lang="en-US" dirty="0" err="1"/>
              <a:t>houston</a:t>
            </a:r>
            <a:endParaRPr lang="en-US" dirty="0"/>
          </a:p>
        </p:txBody>
      </p:sp>
      <p:pic>
        <p:nvPicPr>
          <p:cNvPr id="7" name="Picture 6">
            <a:extLst>
              <a:ext uri="{FF2B5EF4-FFF2-40B4-BE49-F238E27FC236}">
                <a16:creationId xmlns:a16="http://schemas.microsoft.com/office/drawing/2014/main" id="{199E4717-83DF-95E8-11AA-D500F1911D44}"/>
              </a:ext>
            </a:extLst>
          </p:cNvPr>
          <p:cNvPicPr>
            <a:picLocks noChangeAspect="1"/>
          </p:cNvPicPr>
          <p:nvPr/>
        </p:nvPicPr>
        <p:blipFill>
          <a:blip r:embed="rId2"/>
          <a:stretch>
            <a:fillRect/>
          </a:stretch>
        </p:blipFill>
        <p:spPr>
          <a:xfrm>
            <a:off x="1655161" y="1690688"/>
            <a:ext cx="8524887" cy="4642893"/>
          </a:xfrm>
          <a:prstGeom prst="rect">
            <a:avLst/>
          </a:prstGeom>
        </p:spPr>
      </p:pic>
    </p:spTree>
    <p:extLst>
      <p:ext uri="{BB962C8B-B14F-4D97-AF65-F5344CB8AC3E}">
        <p14:creationId xmlns:p14="http://schemas.microsoft.com/office/powerpoint/2010/main" val="424747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increase in accidents in top ten states per year</a:t>
            </a:r>
          </a:p>
        </p:txBody>
      </p:sp>
      <p:pic>
        <p:nvPicPr>
          <p:cNvPr id="4" name="Picture 3">
            <a:extLst>
              <a:ext uri="{FF2B5EF4-FFF2-40B4-BE49-F238E27FC236}">
                <a16:creationId xmlns:a16="http://schemas.microsoft.com/office/drawing/2014/main" id="{0129E4C4-5E09-6120-33BE-8AE5F2E8F997}"/>
              </a:ext>
            </a:extLst>
          </p:cNvPr>
          <p:cNvPicPr>
            <a:picLocks noChangeAspect="1"/>
          </p:cNvPicPr>
          <p:nvPr/>
        </p:nvPicPr>
        <p:blipFill>
          <a:blip r:embed="rId2"/>
          <a:stretch>
            <a:fillRect/>
          </a:stretch>
        </p:blipFill>
        <p:spPr>
          <a:xfrm>
            <a:off x="914400" y="1690688"/>
            <a:ext cx="9426484" cy="4861925"/>
          </a:xfrm>
          <a:prstGeom prst="rect">
            <a:avLst/>
          </a:prstGeom>
        </p:spPr>
      </p:pic>
    </p:spTree>
    <p:extLst>
      <p:ext uri="{BB962C8B-B14F-4D97-AF65-F5344CB8AC3E}">
        <p14:creationId xmlns:p14="http://schemas.microsoft.com/office/powerpoint/2010/main" val="16099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Time Analysis</a:t>
            </a:r>
          </a:p>
        </p:txBody>
      </p:sp>
    </p:spTree>
    <p:extLst>
      <p:ext uri="{BB962C8B-B14F-4D97-AF65-F5344CB8AC3E}">
        <p14:creationId xmlns:p14="http://schemas.microsoft.com/office/powerpoint/2010/main" val="110167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there is an increase in accidents per year which can be attributed to the ever-increasing number of cars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Picture 7">
            <a:extLst>
              <a:ext uri="{FF2B5EF4-FFF2-40B4-BE49-F238E27FC236}">
                <a16:creationId xmlns:a16="http://schemas.microsoft.com/office/drawing/2014/main" id="{D2B74BE6-A7BF-CA8C-95C9-AE22916E0123}"/>
              </a:ext>
            </a:extLst>
          </p:cNvPr>
          <p:cNvPicPr>
            <a:picLocks noChangeAspect="1"/>
          </p:cNvPicPr>
          <p:nvPr/>
        </p:nvPicPr>
        <p:blipFill>
          <a:blip r:embed="rId2"/>
          <a:stretch>
            <a:fillRect/>
          </a:stretch>
        </p:blipFill>
        <p:spPr>
          <a:xfrm>
            <a:off x="1419496" y="1822162"/>
            <a:ext cx="8332743" cy="4402713"/>
          </a:xfrm>
          <a:prstGeom prst="rect">
            <a:avLst/>
          </a:prstGeom>
        </p:spPr>
      </p:pic>
    </p:spTree>
    <p:extLst>
      <p:ext uri="{BB962C8B-B14F-4D97-AF65-F5344CB8AC3E}">
        <p14:creationId xmlns:p14="http://schemas.microsoft.com/office/powerpoint/2010/main" val="110245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Overall, December seems to be the month with the most car accidents possibly due to the increased traffic from the Christmas Holidays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4" name="Picture 3">
            <a:extLst>
              <a:ext uri="{FF2B5EF4-FFF2-40B4-BE49-F238E27FC236}">
                <a16:creationId xmlns:a16="http://schemas.microsoft.com/office/drawing/2014/main" id="{F95AF4A8-8906-68E2-88B8-4F04A9E3E2B0}"/>
              </a:ext>
            </a:extLst>
          </p:cNvPr>
          <p:cNvPicPr>
            <a:picLocks noChangeAspect="1"/>
          </p:cNvPicPr>
          <p:nvPr/>
        </p:nvPicPr>
        <p:blipFill>
          <a:blip r:embed="rId2"/>
          <a:stretch>
            <a:fillRect/>
          </a:stretch>
        </p:blipFill>
        <p:spPr>
          <a:xfrm>
            <a:off x="1026837" y="1785257"/>
            <a:ext cx="8784348" cy="4332731"/>
          </a:xfrm>
          <a:prstGeom prst="rect">
            <a:avLst/>
          </a:prstGeom>
        </p:spPr>
      </p:pic>
    </p:spTree>
    <p:extLst>
      <p:ext uri="{BB962C8B-B14F-4D97-AF65-F5344CB8AC3E}">
        <p14:creationId xmlns:p14="http://schemas.microsoft.com/office/powerpoint/2010/main" val="401504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Accidents per day of month</a:t>
            </a:r>
          </a:p>
        </p:txBody>
      </p:sp>
      <p:pic>
        <p:nvPicPr>
          <p:cNvPr id="5" name="Picture 4">
            <a:extLst>
              <a:ext uri="{FF2B5EF4-FFF2-40B4-BE49-F238E27FC236}">
                <a16:creationId xmlns:a16="http://schemas.microsoft.com/office/drawing/2014/main" id="{0A43039C-6326-EDDB-EE9F-1CA65A94691F}"/>
              </a:ext>
            </a:extLst>
          </p:cNvPr>
          <p:cNvPicPr>
            <a:picLocks noChangeAspect="1"/>
          </p:cNvPicPr>
          <p:nvPr/>
        </p:nvPicPr>
        <p:blipFill>
          <a:blip r:embed="rId2"/>
          <a:stretch>
            <a:fillRect/>
          </a:stretch>
        </p:blipFill>
        <p:spPr>
          <a:xfrm>
            <a:off x="838200" y="1690688"/>
            <a:ext cx="10650583" cy="4335503"/>
          </a:xfrm>
          <a:prstGeom prst="rect">
            <a:avLst/>
          </a:prstGeom>
        </p:spPr>
      </p:pic>
    </p:spTree>
    <p:extLst>
      <p:ext uri="{BB962C8B-B14F-4D97-AF65-F5344CB8AC3E}">
        <p14:creationId xmlns:p14="http://schemas.microsoft.com/office/powerpoint/2010/main" val="282426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Most accidents occur during morning and evening hours, due to traffic of employees</a:t>
            </a:r>
          </a:p>
        </p:txBody>
      </p:sp>
      <p:pic>
        <p:nvPicPr>
          <p:cNvPr id="4" name="Picture 3">
            <a:extLst>
              <a:ext uri="{FF2B5EF4-FFF2-40B4-BE49-F238E27FC236}">
                <a16:creationId xmlns:a16="http://schemas.microsoft.com/office/drawing/2014/main" id="{EBBF6118-0F49-D2EA-F890-8DFEE07CB02D}"/>
              </a:ext>
            </a:extLst>
          </p:cNvPr>
          <p:cNvPicPr>
            <a:picLocks noChangeAspect="1"/>
          </p:cNvPicPr>
          <p:nvPr/>
        </p:nvPicPr>
        <p:blipFill>
          <a:blip r:embed="rId2"/>
          <a:stretch>
            <a:fillRect/>
          </a:stretch>
        </p:blipFill>
        <p:spPr>
          <a:xfrm>
            <a:off x="1097279" y="1690688"/>
            <a:ext cx="9771017" cy="4852523"/>
          </a:xfrm>
          <a:prstGeom prst="rect">
            <a:avLst/>
          </a:prstGeom>
        </p:spPr>
      </p:pic>
    </p:spTree>
    <p:extLst>
      <p:ext uri="{BB962C8B-B14F-4D97-AF65-F5344CB8AC3E}">
        <p14:creationId xmlns:p14="http://schemas.microsoft.com/office/powerpoint/2010/main" val="186942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8993" y="770362"/>
            <a:ext cx="4569823" cy="955160"/>
          </a:xfrm>
        </p:spPr>
        <p:txBody>
          <a:bodyPr/>
          <a:lstStyle/>
          <a:p>
            <a:r>
              <a:rPr lang="en-US" dirty="0"/>
              <a:t>Most accidents occur at day</a:t>
            </a:r>
          </a:p>
        </p:txBody>
      </p:sp>
      <p:pic>
        <p:nvPicPr>
          <p:cNvPr id="6" name="Picture 5">
            <a:extLst>
              <a:ext uri="{FF2B5EF4-FFF2-40B4-BE49-F238E27FC236}">
                <a16:creationId xmlns:a16="http://schemas.microsoft.com/office/drawing/2014/main" id="{BDF82F6A-B5E9-655E-4BCF-4CCA54CF2BC8}"/>
              </a:ext>
            </a:extLst>
          </p:cNvPr>
          <p:cNvPicPr>
            <a:picLocks noChangeAspect="1"/>
          </p:cNvPicPr>
          <p:nvPr/>
        </p:nvPicPr>
        <p:blipFill>
          <a:blip r:embed="rId2"/>
          <a:stretch>
            <a:fillRect/>
          </a:stretch>
        </p:blipFill>
        <p:spPr>
          <a:xfrm>
            <a:off x="444473" y="2011678"/>
            <a:ext cx="4234343" cy="4375241"/>
          </a:xfrm>
          <a:prstGeom prst="rect">
            <a:avLst/>
          </a:prstGeom>
        </p:spPr>
      </p:pic>
      <p:pic>
        <p:nvPicPr>
          <p:cNvPr id="7" name="Picture 6">
            <a:extLst>
              <a:ext uri="{FF2B5EF4-FFF2-40B4-BE49-F238E27FC236}">
                <a16:creationId xmlns:a16="http://schemas.microsoft.com/office/drawing/2014/main" id="{0A70E26F-292D-B305-673B-42206E90FD30}"/>
              </a:ext>
            </a:extLst>
          </p:cNvPr>
          <p:cNvPicPr>
            <a:picLocks noChangeAspect="1"/>
          </p:cNvPicPr>
          <p:nvPr/>
        </p:nvPicPr>
        <p:blipFill>
          <a:blip r:embed="rId3"/>
          <a:stretch>
            <a:fillRect/>
          </a:stretch>
        </p:blipFill>
        <p:spPr>
          <a:xfrm>
            <a:off x="6658912" y="1944770"/>
            <a:ext cx="5018946" cy="4177702"/>
          </a:xfrm>
          <a:prstGeom prst="rect">
            <a:avLst/>
          </a:prstGeom>
        </p:spPr>
      </p:pic>
      <p:sp>
        <p:nvSpPr>
          <p:cNvPr id="8" name="Title 1">
            <a:extLst>
              <a:ext uri="{FF2B5EF4-FFF2-40B4-BE49-F238E27FC236}">
                <a16:creationId xmlns:a16="http://schemas.microsoft.com/office/drawing/2014/main" id="{843E66CC-24E9-F561-FECB-813AAF795ABB}"/>
              </a:ext>
            </a:extLst>
          </p:cNvPr>
          <p:cNvSpPr txBox="1">
            <a:spLocks/>
          </p:cNvSpPr>
          <p:nvPr/>
        </p:nvSpPr>
        <p:spPr>
          <a:xfrm>
            <a:off x="6810239" y="770362"/>
            <a:ext cx="4569823" cy="955160"/>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15% of total accidents occurred due to signal </a:t>
            </a:r>
            <a:r>
              <a:rPr lang="en-US" dirty="0" err="1"/>
              <a:t>VIolation</a:t>
            </a:r>
            <a:r>
              <a:rPr lang="en-US" dirty="0"/>
              <a:t> </a:t>
            </a:r>
          </a:p>
        </p:txBody>
      </p:sp>
    </p:spTree>
    <p:extLst>
      <p:ext uri="{BB962C8B-B14F-4D97-AF65-F5344CB8AC3E}">
        <p14:creationId xmlns:p14="http://schemas.microsoft.com/office/powerpoint/2010/main" val="365491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Weather Analysis</a:t>
            </a:r>
          </a:p>
        </p:txBody>
      </p:sp>
    </p:spTree>
    <p:extLst>
      <p:ext uri="{BB962C8B-B14F-4D97-AF65-F5344CB8AC3E}">
        <p14:creationId xmlns:p14="http://schemas.microsoft.com/office/powerpoint/2010/main" val="145256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Location Analysis</a:t>
            </a:r>
          </a:p>
          <a:p>
            <a:r>
              <a:rPr lang="en-US" dirty="0"/>
              <a:t>Time Analysis</a:t>
            </a:r>
          </a:p>
          <a:p>
            <a:r>
              <a:rPr lang="en-US" dirty="0"/>
              <a:t>Weather Analysis</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 In the temperature range of 50(F) - 70(F), 35,76% of the road accidents occurred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20</a:t>
            </a:fld>
            <a:endParaRPr lang="en-US" dirty="0"/>
          </a:p>
        </p:txBody>
      </p:sp>
      <p:pic>
        <p:nvPicPr>
          <p:cNvPr id="1026" name="Picture 2">
            <a:extLst>
              <a:ext uri="{FF2B5EF4-FFF2-40B4-BE49-F238E27FC236}">
                <a16:creationId xmlns:a16="http://schemas.microsoft.com/office/drawing/2014/main" id="{DDB564DA-E3BB-7581-DB88-EF83E2D958D2}"/>
              </a:ext>
            </a:extLst>
          </p:cNvPr>
          <p:cNvPicPr>
            <a:picLocks noGrp="1" noChangeAspect="1" noChangeArrowheads="1"/>
          </p:cNvPicPr>
          <p:nvPr>
            <p:ph type="tbl" sz="quarter" idx="14"/>
          </p:nvPr>
        </p:nvPicPr>
        <p:blipFill>
          <a:blip r:embed="rId2">
            <a:extLst>
              <a:ext uri="{28A0092B-C50C-407E-A947-70E740481C1C}">
                <a14:useLocalDpi xmlns:a14="http://schemas.microsoft.com/office/drawing/2010/main" val="0"/>
              </a:ext>
            </a:extLst>
          </a:blip>
          <a:srcRect/>
          <a:stretch>
            <a:fillRect/>
          </a:stretch>
        </p:blipFill>
        <p:spPr bwMode="auto">
          <a:xfrm>
            <a:off x="2004151" y="1869636"/>
            <a:ext cx="8183697" cy="405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286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In the humidity range of 80(%) - 90(%), 16,56% of the road accidents occurred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21</a:t>
            </a:fld>
            <a:endParaRPr lang="en-US" dirty="0"/>
          </a:p>
        </p:txBody>
      </p:sp>
      <p:pic>
        <p:nvPicPr>
          <p:cNvPr id="2051" name="Picture 3">
            <a:extLst>
              <a:ext uri="{FF2B5EF4-FFF2-40B4-BE49-F238E27FC236}">
                <a16:creationId xmlns:a16="http://schemas.microsoft.com/office/drawing/2014/main" id="{197D43F0-75EE-5C65-49A2-4A92BBC94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09" y="2262459"/>
            <a:ext cx="7566676" cy="374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53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In the visibility range of 10(mi) - 11(mi), 80,39% of the road accidents occurred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22</a:t>
            </a:fld>
            <a:endParaRPr lang="en-US" dirty="0"/>
          </a:p>
        </p:txBody>
      </p:sp>
      <p:pic>
        <p:nvPicPr>
          <p:cNvPr id="4" name="Picture 3">
            <a:extLst>
              <a:ext uri="{FF2B5EF4-FFF2-40B4-BE49-F238E27FC236}">
                <a16:creationId xmlns:a16="http://schemas.microsoft.com/office/drawing/2014/main" id="{39282E77-5A80-24CC-B2B3-D90BEE1D3308}"/>
              </a:ext>
            </a:extLst>
          </p:cNvPr>
          <p:cNvPicPr>
            <a:picLocks noChangeAspect="1"/>
          </p:cNvPicPr>
          <p:nvPr/>
        </p:nvPicPr>
        <p:blipFill>
          <a:blip r:embed="rId2"/>
          <a:stretch>
            <a:fillRect/>
          </a:stretch>
        </p:blipFill>
        <p:spPr>
          <a:xfrm>
            <a:off x="1915885" y="1990013"/>
            <a:ext cx="8821783" cy="4366337"/>
          </a:xfrm>
          <a:prstGeom prst="rect">
            <a:avLst/>
          </a:prstGeom>
        </p:spPr>
      </p:pic>
    </p:spTree>
    <p:extLst>
      <p:ext uri="{BB962C8B-B14F-4D97-AF65-F5344CB8AC3E}">
        <p14:creationId xmlns:p14="http://schemas.microsoft.com/office/powerpoint/2010/main" val="94905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In the wind speed range of 5(mph) - 10(mph), 43,53% of the road accidents occurred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4099" name="Picture 3">
            <a:extLst>
              <a:ext uri="{FF2B5EF4-FFF2-40B4-BE49-F238E27FC236}">
                <a16:creationId xmlns:a16="http://schemas.microsoft.com/office/drawing/2014/main" id="{067FF86C-7279-CFCD-2151-96B34C26D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628" y="1868488"/>
            <a:ext cx="8708571" cy="431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814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 In the wind chill range of 50(F) - 70(F), 24,46% of the road accidents occurred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4" name="Picture 3">
            <a:extLst>
              <a:ext uri="{FF2B5EF4-FFF2-40B4-BE49-F238E27FC236}">
                <a16:creationId xmlns:a16="http://schemas.microsoft.com/office/drawing/2014/main" id="{D1E13522-3E39-3EDE-5596-B15CAFD63E0A}"/>
              </a:ext>
            </a:extLst>
          </p:cNvPr>
          <p:cNvPicPr>
            <a:picLocks noChangeAspect="1"/>
          </p:cNvPicPr>
          <p:nvPr/>
        </p:nvPicPr>
        <p:blipFill>
          <a:blip r:embed="rId2"/>
          <a:stretch>
            <a:fillRect/>
          </a:stretch>
        </p:blipFill>
        <p:spPr>
          <a:xfrm>
            <a:off x="1773918" y="1776549"/>
            <a:ext cx="8624117" cy="4268502"/>
          </a:xfrm>
          <a:prstGeom prst="rect">
            <a:avLst/>
          </a:prstGeom>
        </p:spPr>
      </p:pic>
    </p:spTree>
    <p:extLst>
      <p:ext uri="{BB962C8B-B14F-4D97-AF65-F5344CB8AC3E}">
        <p14:creationId xmlns:p14="http://schemas.microsoft.com/office/powerpoint/2010/main" val="947241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In fair conditions, 33,13% of the road accidents occurred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25</a:t>
            </a:fld>
            <a:endParaRPr lang="en-US" dirty="0"/>
          </a:p>
        </p:txBody>
      </p:sp>
      <p:pic>
        <p:nvPicPr>
          <p:cNvPr id="6146" name="Picture 2">
            <a:extLst>
              <a:ext uri="{FF2B5EF4-FFF2-40B4-BE49-F238E27FC236}">
                <a16:creationId xmlns:a16="http://schemas.microsoft.com/office/drawing/2014/main" id="{6C66AC1F-8E34-B7F8-7941-17F7AB08E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281" y="1690688"/>
            <a:ext cx="7130210" cy="472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45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07868" y="199662"/>
            <a:ext cx="10515600" cy="1325563"/>
          </a:xfrm>
        </p:spPr>
        <p:txBody>
          <a:bodyPr>
            <a:normAutofit/>
          </a:bodyPr>
          <a:lstStyle/>
          <a:p>
            <a:r>
              <a:rPr lang="en-US" dirty="0"/>
              <a:t>it has been observed that approximately 90% of the accidents occurred under dry conditions with a precipitation value of 0.00*</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26</a:t>
            </a:fld>
            <a:endParaRPr lang="en-US" dirty="0"/>
          </a:p>
        </p:txBody>
      </p:sp>
      <p:pic>
        <p:nvPicPr>
          <p:cNvPr id="7171" name="Picture 3">
            <a:extLst>
              <a:ext uri="{FF2B5EF4-FFF2-40B4-BE49-F238E27FC236}">
                <a16:creationId xmlns:a16="http://schemas.microsoft.com/office/drawing/2014/main" id="{19D56EC4-A5E7-9E85-9149-DAACAEF26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557" y="1646238"/>
            <a:ext cx="9606693" cy="47545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26763A-DA2C-2803-7944-F5A8E6659DA1}"/>
              </a:ext>
            </a:extLst>
          </p:cNvPr>
          <p:cNvSpPr txBox="1"/>
          <p:nvPr/>
        </p:nvSpPr>
        <p:spPr>
          <a:xfrm>
            <a:off x="533401" y="6277302"/>
            <a:ext cx="6096000" cy="261610"/>
          </a:xfrm>
          <a:prstGeom prst="rect">
            <a:avLst/>
          </a:prstGeom>
          <a:noFill/>
        </p:spPr>
        <p:txBody>
          <a:bodyPr wrap="square">
            <a:spAutoFit/>
          </a:bodyPr>
          <a:lstStyle/>
          <a:p>
            <a:r>
              <a:rPr lang="en-US" sz="1100" dirty="0"/>
              <a:t>*For 70% of the recorded accidents where precipitation information is available, </a:t>
            </a:r>
          </a:p>
        </p:txBody>
      </p:sp>
    </p:spTree>
    <p:extLst>
      <p:ext uri="{BB962C8B-B14F-4D97-AF65-F5344CB8AC3E}">
        <p14:creationId xmlns:p14="http://schemas.microsoft.com/office/powerpoint/2010/main" val="191107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Summary</a:t>
            </a:r>
          </a:p>
        </p:txBody>
      </p:sp>
    </p:spTree>
    <p:extLst>
      <p:ext uri="{BB962C8B-B14F-4D97-AF65-F5344CB8AC3E}">
        <p14:creationId xmlns:p14="http://schemas.microsoft.com/office/powerpoint/2010/main" val="571005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00711" y="264180"/>
            <a:ext cx="5111750" cy="1204912"/>
          </a:xfrm>
        </p:spPr>
        <p:txBody>
          <a:bodyPr/>
          <a:lstStyle/>
          <a:p>
            <a:r>
              <a:rPr lang="en-US" dirty="0"/>
              <a:t>Highlights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449236" y="4948891"/>
            <a:ext cx="2743200" cy="365125"/>
          </a:xfrm>
        </p:spPr>
        <p:txBody>
          <a:bodyPr/>
          <a:lstStyle/>
          <a:p>
            <a:fld id="{A49DFD55-3C28-40EF-9E31-A92D2E4017FF}" type="slidenum">
              <a:rPr lang="en-US" smtClean="0"/>
              <a:pPr/>
              <a:t>28</a:t>
            </a:fld>
            <a:endParaRPr lang="en-US" dirty="0"/>
          </a:p>
        </p:txBody>
      </p:sp>
      <p:sp>
        <p:nvSpPr>
          <p:cNvPr id="32" name="TextBox 31">
            <a:extLst>
              <a:ext uri="{FF2B5EF4-FFF2-40B4-BE49-F238E27FC236}">
                <a16:creationId xmlns:a16="http://schemas.microsoft.com/office/drawing/2014/main" id="{6B1786CE-A309-B725-A3A9-4DCB403495A5}"/>
              </a:ext>
            </a:extLst>
          </p:cNvPr>
          <p:cNvSpPr txBox="1"/>
          <p:nvPr/>
        </p:nvSpPr>
        <p:spPr>
          <a:xfrm>
            <a:off x="378082" y="1631244"/>
            <a:ext cx="6979411" cy="3539430"/>
          </a:xfrm>
          <a:prstGeom prst="rect">
            <a:avLst/>
          </a:prstGeom>
          <a:noFill/>
        </p:spPr>
        <p:txBody>
          <a:bodyPr wrap="none" rtlCol="0">
            <a:spAutoFit/>
          </a:bodyPr>
          <a:lstStyle/>
          <a:p>
            <a:pPr marL="514350" indent="-514350">
              <a:buAutoNum type="arabicPeriod"/>
            </a:pPr>
            <a:r>
              <a:rPr lang="en-US" sz="2800" dirty="0">
                <a:solidFill>
                  <a:schemeClr val="accent6"/>
                </a:solidFill>
              </a:rPr>
              <a:t>Most Accidents Occur in California</a:t>
            </a:r>
          </a:p>
          <a:p>
            <a:endParaRPr lang="en-US" sz="2800" dirty="0">
              <a:solidFill>
                <a:schemeClr val="accent6"/>
              </a:solidFill>
            </a:endParaRPr>
          </a:p>
          <a:p>
            <a:r>
              <a:rPr lang="en-US" sz="2800" dirty="0">
                <a:solidFill>
                  <a:schemeClr val="accent6"/>
                </a:solidFill>
              </a:rPr>
              <a:t>2. Most Accidents Occur in December and</a:t>
            </a:r>
          </a:p>
          <a:p>
            <a:r>
              <a:rPr lang="en-US" sz="2800" dirty="0">
                <a:solidFill>
                  <a:schemeClr val="accent6"/>
                </a:solidFill>
              </a:rPr>
              <a:t>during Morning and Evening Hours</a:t>
            </a:r>
          </a:p>
          <a:p>
            <a:endParaRPr lang="en-US" sz="2800" dirty="0">
              <a:solidFill>
                <a:schemeClr val="accent6"/>
              </a:solidFill>
            </a:endParaRPr>
          </a:p>
          <a:p>
            <a:r>
              <a:rPr lang="en-US" sz="2800" dirty="0">
                <a:solidFill>
                  <a:schemeClr val="accent6"/>
                </a:solidFill>
              </a:rPr>
              <a:t>3. Most Accidents Occur with High Humidity</a:t>
            </a:r>
          </a:p>
          <a:p>
            <a:r>
              <a:rPr lang="en-US" sz="2800" dirty="0">
                <a:solidFill>
                  <a:schemeClr val="accent6"/>
                </a:solidFill>
              </a:rPr>
              <a:t>and Fair or Cloudy Weather Conditions</a:t>
            </a:r>
          </a:p>
          <a:p>
            <a:endParaRPr lang="en-US" sz="2800" dirty="0">
              <a:solidFill>
                <a:schemeClr val="accent6"/>
              </a:solidFill>
            </a:endParaRPr>
          </a:p>
        </p:txBody>
      </p:sp>
    </p:spTree>
    <p:extLst>
      <p:ext uri="{BB962C8B-B14F-4D97-AF65-F5344CB8AC3E}">
        <p14:creationId xmlns:p14="http://schemas.microsoft.com/office/powerpoint/2010/main" val="2789414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Giannis </a:t>
            </a:r>
            <a:r>
              <a:rPr lang="en-US" dirty="0" err="1"/>
              <a:t>Panagiotopoulos</a:t>
            </a:r>
            <a:endParaRPr lang="en-US" dirty="0"/>
          </a:p>
          <a:p>
            <a:r>
              <a:rPr lang="en-US" dirty="0"/>
              <a:t>Stavros </a:t>
            </a:r>
            <a:r>
              <a:rPr lang="en-US" dirty="0" err="1"/>
              <a:t>Xakis</a:t>
            </a:r>
            <a:endParaRPr lang="en-US" dirty="0"/>
          </a:p>
          <a:p>
            <a:r>
              <a:rPr lang="en-US" dirty="0"/>
              <a:t>Fotis Karamplias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Introduction</a:t>
            </a:r>
          </a:p>
        </p:txBody>
      </p:sp>
    </p:spTree>
    <p:extLst>
      <p:ext uri="{BB962C8B-B14F-4D97-AF65-F5344CB8AC3E}">
        <p14:creationId xmlns:p14="http://schemas.microsoft.com/office/powerpoint/2010/main" val="388124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fontScale="85000" lnSpcReduction="20000"/>
          </a:bodyPr>
          <a:lstStyle/>
          <a:p>
            <a:r>
              <a:rPr lang="en-US" dirty="0"/>
              <a:t>This is a countrywide car accident dataset that covers 49 states of the USA. The accident data were collected from February 2016 to March 2023, using multiple APIs that provide streaming traffic incident (or event) data. These APIs broadcast traffic data captured by various entities, including the US and state departments of transportation, law enforcement agencies, traffic cameras, and traffic sensors within the road networks. The dataset currently contains approximately 7.7 million accident records. For more information about this dataset, please visit here.</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SCOPE OF ANALYSIS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8" name="TextBox 7">
            <a:extLst>
              <a:ext uri="{FF2B5EF4-FFF2-40B4-BE49-F238E27FC236}">
                <a16:creationId xmlns:a16="http://schemas.microsoft.com/office/drawing/2014/main" id="{0489DD31-1768-7BDF-A6F0-52984D04EB0A}"/>
              </a:ext>
            </a:extLst>
          </p:cNvPr>
          <p:cNvSpPr txBox="1"/>
          <p:nvPr/>
        </p:nvSpPr>
        <p:spPr>
          <a:xfrm>
            <a:off x="5227688" y="3346995"/>
            <a:ext cx="2103120" cy="1661993"/>
          </a:xfrm>
          <a:prstGeom prst="rect">
            <a:avLst/>
          </a:prstGeom>
          <a:noFill/>
        </p:spPr>
        <p:txBody>
          <a:bodyPr wrap="square" rtlCol="0">
            <a:spAutoFit/>
          </a:bodyPr>
          <a:lstStyle/>
          <a:p>
            <a:r>
              <a:rPr lang="en-US" b="1" u="sng" dirty="0"/>
              <a:t>Weather Analysis</a:t>
            </a:r>
          </a:p>
          <a:p>
            <a:pPr marL="285750" indent="-285750">
              <a:buFont typeface="Arial" panose="020B0604020202020204" pitchFamily="34" charset="0"/>
              <a:buChar char="•"/>
            </a:pPr>
            <a:r>
              <a:rPr lang="en-US" sz="1400" dirty="0"/>
              <a:t>Temperature</a:t>
            </a:r>
          </a:p>
          <a:p>
            <a:pPr marL="285750" indent="-285750">
              <a:buFont typeface="Arial" panose="020B0604020202020204" pitchFamily="34" charset="0"/>
              <a:buChar char="•"/>
            </a:pPr>
            <a:r>
              <a:rPr lang="en-US" sz="1400" dirty="0"/>
              <a:t>Humidity</a:t>
            </a:r>
          </a:p>
          <a:p>
            <a:pPr marL="285750" indent="-285750">
              <a:buFont typeface="Arial" panose="020B0604020202020204" pitchFamily="34" charset="0"/>
              <a:buChar char="•"/>
            </a:pPr>
            <a:r>
              <a:rPr lang="en-US" sz="1400" dirty="0"/>
              <a:t>Precipitation</a:t>
            </a:r>
          </a:p>
          <a:p>
            <a:pPr marL="285750" indent="-285750">
              <a:buFont typeface="Arial" panose="020B0604020202020204" pitchFamily="34" charset="0"/>
              <a:buChar char="•"/>
            </a:pPr>
            <a:r>
              <a:rPr lang="en-US" sz="1400" dirty="0"/>
              <a:t>Wind Speed</a:t>
            </a:r>
          </a:p>
          <a:p>
            <a:pPr marL="285750" indent="-285750">
              <a:buFont typeface="Arial" panose="020B0604020202020204" pitchFamily="34" charset="0"/>
              <a:buChar char="•"/>
            </a:pPr>
            <a:r>
              <a:rPr lang="en-US" sz="1400" dirty="0"/>
              <a:t>Wind Chill</a:t>
            </a:r>
          </a:p>
          <a:p>
            <a:pPr marL="285750" indent="-285750">
              <a:buFont typeface="Arial" panose="020B0604020202020204" pitchFamily="34" charset="0"/>
              <a:buChar char="•"/>
            </a:pPr>
            <a:r>
              <a:rPr lang="en-US" sz="1400" dirty="0"/>
              <a:t>Weather Conditions</a:t>
            </a:r>
          </a:p>
        </p:txBody>
      </p:sp>
      <p:sp>
        <p:nvSpPr>
          <p:cNvPr id="9" name="TextBox 8">
            <a:extLst>
              <a:ext uri="{FF2B5EF4-FFF2-40B4-BE49-F238E27FC236}">
                <a16:creationId xmlns:a16="http://schemas.microsoft.com/office/drawing/2014/main" id="{B009B704-D3F1-B6D5-9406-E6C4F9F4CAC2}"/>
              </a:ext>
            </a:extLst>
          </p:cNvPr>
          <p:cNvSpPr txBox="1"/>
          <p:nvPr/>
        </p:nvSpPr>
        <p:spPr>
          <a:xfrm>
            <a:off x="255452" y="3346995"/>
            <a:ext cx="2103120" cy="1477328"/>
          </a:xfrm>
          <a:prstGeom prst="rect">
            <a:avLst/>
          </a:prstGeom>
          <a:noFill/>
        </p:spPr>
        <p:txBody>
          <a:bodyPr wrap="square" rtlCol="0">
            <a:spAutoFit/>
          </a:bodyPr>
          <a:lstStyle/>
          <a:p>
            <a:r>
              <a:rPr lang="en-US" b="1" u="sng" dirty="0"/>
              <a:t>Location Analysis</a:t>
            </a:r>
          </a:p>
          <a:p>
            <a:pPr marL="285750" indent="-285750">
              <a:buFont typeface="Arial" panose="020B0604020202020204" pitchFamily="34" charset="0"/>
              <a:buChar char="•"/>
            </a:pPr>
            <a:r>
              <a:rPr lang="en-US" dirty="0"/>
              <a:t>Time Zone</a:t>
            </a:r>
          </a:p>
          <a:p>
            <a:pPr marL="285750" indent="-285750">
              <a:buFont typeface="Arial" panose="020B0604020202020204" pitchFamily="34" charset="0"/>
              <a:buChar char="•"/>
            </a:pPr>
            <a:r>
              <a:rPr lang="en-US" dirty="0"/>
              <a:t>State</a:t>
            </a:r>
          </a:p>
          <a:p>
            <a:pPr marL="285750" indent="-285750">
              <a:buFont typeface="Arial" panose="020B0604020202020204" pitchFamily="34" charset="0"/>
              <a:buChar char="•"/>
            </a:pPr>
            <a:r>
              <a:rPr lang="en-US" dirty="0"/>
              <a:t>City</a:t>
            </a:r>
          </a:p>
          <a:p>
            <a:pPr marL="285750" indent="-285750">
              <a:buFont typeface="Arial" panose="020B0604020202020204" pitchFamily="34" charset="0"/>
              <a:buChar char="•"/>
            </a:pPr>
            <a:r>
              <a:rPr lang="en-US" dirty="0"/>
              <a:t>Street</a:t>
            </a:r>
          </a:p>
        </p:txBody>
      </p:sp>
      <p:sp>
        <p:nvSpPr>
          <p:cNvPr id="10" name="TextBox 9">
            <a:extLst>
              <a:ext uri="{FF2B5EF4-FFF2-40B4-BE49-F238E27FC236}">
                <a16:creationId xmlns:a16="http://schemas.microsoft.com/office/drawing/2014/main" id="{2C999658-164B-BD59-C68A-4FEF0F3DFCF6}"/>
              </a:ext>
            </a:extLst>
          </p:cNvPr>
          <p:cNvSpPr txBox="1"/>
          <p:nvPr/>
        </p:nvSpPr>
        <p:spPr>
          <a:xfrm>
            <a:off x="2808152" y="3346995"/>
            <a:ext cx="2103120" cy="1354217"/>
          </a:xfrm>
          <a:prstGeom prst="rect">
            <a:avLst/>
          </a:prstGeom>
          <a:noFill/>
        </p:spPr>
        <p:txBody>
          <a:bodyPr wrap="square" rtlCol="0">
            <a:spAutoFit/>
          </a:bodyPr>
          <a:lstStyle/>
          <a:p>
            <a:r>
              <a:rPr lang="en-US" b="1" u="sng" dirty="0"/>
              <a:t>Time Analysis</a:t>
            </a:r>
          </a:p>
          <a:p>
            <a:pPr marL="285750" indent="-285750">
              <a:buFont typeface="Arial" panose="020B0604020202020204" pitchFamily="34" charset="0"/>
              <a:buChar char="•"/>
            </a:pPr>
            <a:r>
              <a:rPr lang="en-US" sz="1600" dirty="0"/>
              <a:t>Year</a:t>
            </a:r>
          </a:p>
          <a:p>
            <a:pPr marL="285750" indent="-285750">
              <a:buFont typeface="Arial" panose="020B0604020202020204" pitchFamily="34" charset="0"/>
              <a:buChar char="•"/>
            </a:pPr>
            <a:r>
              <a:rPr lang="en-US" sz="1600" dirty="0"/>
              <a:t>Month </a:t>
            </a:r>
          </a:p>
          <a:p>
            <a:pPr marL="285750" indent="-285750">
              <a:buFont typeface="Arial" panose="020B0604020202020204" pitchFamily="34" charset="0"/>
              <a:buChar char="•"/>
            </a:pPr>
            <a:r>
              <a:rPr lang="en-US" sz="1600" dirty="0"/>
              <a:t>Day</a:t>
            </a:r>
          </a:p>
          <a:p>
            <a:pPr marL="285750" indent="-285750">
              <a:buFont typeface="Arial" panose="020B0604020202020204" pitchFamily="34" charset="0"/>
              <a:buChar char="•"/>
            </a:pPr>
            <a:r>
              <a:rPr lang="en-US" sz="1600" dirty="0"/>
              <a:t>Hour</a:t>
            </a:r>
          </a:p>
        </p:txBody>
      </p:sp>
      <p:sp>
        <p:nvSpPr>
          <p:cNvPr id="29" name="Rectangle 28">
            <a:extLst>
              <a:ext uri="{FF2B5EF4-FFF2-40B4-BE49-F238E27FC236}">
                <a16:creationId xmlns:a16="http://schemas.microsoft.com/office/drawing/2014/main" id="{898E09C2-A0F9-20F7-C40A-0012D71173FB}"/>
              </a:ext>
            </a:extLst>
          </p:cNvPr>
          <p:cNvSpPr/>
          <p:nvPr/>
        </p:nvSpPr>
        <p:spPr>
          <a:xfrm>
            <a:off x="255452" y="3265714"/>
            <a:ext cx="2103120" cy="2002972"/>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B5E455A2-36AC-9CA7-8B20-0B441B0916F0}"/>
              </a:ext>
            </a:extLst>
          </p:cNvPr>
          <p:cNvSpPr/>
          <p:nvPr/>
        </p:nvSpPr>
        <p:spPr>
          <a:xfrm>
            <a:off x="2641238" y="3265714"/>
            <a:ext cx="2103120" cy="2002972"/>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A624B1C9-422B-CBBC-C8B6-AD2B959A55E0}"/>
              </a:ext>
            </a:extLst>
          </p:cNvPr>
          <p:cNvSpPr/>
          <p:nvPr/>
        </p:nvSpPr>
        <p:spPr>
          <a:xfrm>
            <a:off x="5069480" y="3265714"/>
            <a:ext cx="2103120" cy="2002972"/>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6B1786CE-A309-B725-A3A9-4DCB403495A5}"/>
              </a:ext>
            </a:extLst>
          </p:cNvPr>
          <p:cNvSpPr txBox="1"/>
          <p:nvPr/>
        </p:nvSpPr>
        <p:spPr>
          <a:xfrm>
            <a:off x="1950235" y="4716600"/>
            <a:ext cx="399468" cy="584775"/>
          </a:xfrm>
          <a:prstGeom prst="rect">
            <a:avLst/>
          </a:prstGeom>
          <a:noFill/>
        </p:spPr>
        <p:txBody>
          <a:bodyPr wrap="none" rtlCol="0">
            <a:spAutoFit/>
          </a:bodyPr>
          <a:lstStyle/>
          <a:p>
            <a:r>
              <a:rPr lang="en-US" sz="3200" dirty="0">
                <a:solidFill>
                  <a:schemeClr val="accent6"/>
                </a:solidFill>
              </a:rPr>
              <a:t>1</a:t>
            </a:r>
          </a:p>
        </p:txBody>
      </p:sp>
      <p:sp>
        <p:nvSpPr>
          <p:cNvPr id="33" name="TextBox 32">
            <a:extLst>
              <a:ext uri="{FF2B5EF4-FFF2-40B4-BE49-F238E27FC236}">
                <a16:creationId xmlns:a16="http://schemas.microsoft.com/office/drawing/2014/main" id="{A585E4AB-C375-165D-9EF6-6DCD5C6ABA58}"/>
              </a:ext>
            </a:extLst>
          </p:cNvPr>
          <p:cNvSpPr txBox="1"/>
          <p:nvPr/>
        </p:nvSpPr>
        <p:spPr>
          <a:xfrm>
            <a:off x="4344890" y="4734863"/>
            <a:ext cx="399468" cy="584775"/>
          </a:xfrm>
          <a:prstGeom prst="rect">
            <a:avLst/>
          </a:prstGeom>
          <a:noFill/>
        </p:spPr>
        <p:txBody>
          <a:bodyPr wrap="none" rtlCol="0">
            <a:spAutoFit/>
          </a:bodyPr>
          <a:lstStyle/>
          <a:p>
            <a:r>
              <a:rPr lang="en-US" sz="3200" dirty="0">
                <a:solidFill>
                  <a:schemeClr val="accent6"/>
                </a:solidFill>
              </a:rPr>
              <a:t>2</a:t>
            </a:r>
          </a:p>
        </p:txBody>
      </p:sp>
      <p:sp>
        <p:nvSpPr>
          <p:cNvPr id="34" name="TextBox 33">
            <a:extLst>
              <a:ext uri="{FF2B5EF4-FFF2-40B4-BE49-F238E27FC236}">
                <a16:creationId xmlns:a16="http://schemas.microsoft.com/office/drawing/2014/main" id="{2FE500C4-FB79-6880-3D8F-9079ED381724}"/>
              </a:ext>
            </a:extLst>
          </p:cNvPr>
          <p:cNvSpPr txBox="1"/>
          <p:nvPr/>
        </p:nvSpPr>
        <p:spPr>
          <a:xfrm>
            <a:off x="6852236" y="4765192"/>
            <a:ext cx="399468" cy="584775"/>
          </a:xfrm>
          <a:prstGeom prst="rect">
            <a:avLst/>
          </a:prstGeom>
          <a:noFill/>
        </p:spPr>
        <p:txBody>
          <a:bodyPr wrap="none" rtlCol="0">
            <a:spAutoFit/>
          </a:bodyPr>
          <a:lstStyle/>
          <a:p>
            <a:r>
              <a:rPr lang="en-US" sz="3200" dirty="0">
                <a:solidFill>
                  <a:schemeClr val="accent6"/>
                </a:solidFill>
              </a:rPr>
              <a:t>3</a:t>
            </a:r>
          </a:p>
        </p:txBody>
      </p:sp>
    </p:spTree>
    <p:extLst>
      <p:ext uri="{BB962C8B-B14F-4D97-AF65-F5344CB8AC3E}">
        <p14:creationId xmlns:p14="http://schemas.microsoft.com/office/powerpoint/2010/main" val="232304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Questions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5" name="Text Placeholder 2">
            <a:extLst>
              <a:ext uri="{FF2B5EF4-FFF2-40B4-BE49-F238E27FC236}">
                <a16:creationId xmlns:a16="http://schemas.microsoft.com/office/drawing/2014/main" id="{BACE79C9-0165-6D34-490C-14B510B5A07A}"/>
              </a:ext>
            </a:extLst>
          </p:cNvPr>
          <p:cNvSpPr>
            <a:spLocks noGrp="1"/>
          </p:cNvSpPr>
          <p:nvPr>
            <p:ph type="body" idx="1"/>
          </p:nvPr>
        </p:nvSpPr>
        <p:spPr>
          <a:xfrm>
            <a:off x="1362075" y="3660774"/>
            <a:ext cx="5111750" cy="1525588"/>
          </a:xfrm>
        </p:spPr>
        <p:txBody>
          <a:bodyPr>
            <a:normAutofit fontScale="92500" lnSpcReduction="20000"/>
          </a:bodyPr>
          <a:lstStyle/>
          <a:p>
            <a:pPr marL="342900" indent="-342900">
              <a:buAutoNum type="arabicPeriod"/>
            </a:pPr>
            <a:r>
              <a:rPr lang="en-US" dirty="0"/>
              <a:t>How are the basic weather conditions in most of the accident cases in US ?</a:t>
            </a:r>
          </a:p>
          <a:p>
            <a:pPr marL="342900" indent="-342900">
              <a:buAutoNum type="arabicPeriod"/>
            </a:pPr>
            <a:r>
              <a:rPr lang="en-US" dirty="0"/>
              <a:t>How wind, temperature, humidity, visibility, precipitation affect driving?</a:t>
            </a:r>
          </a:p>
          <a:p>
            <a:pPr marL="342900" indent="-342900">
              <a:buAutoNum type="arabicPeriod"/>
            </a:pPr>
            <a:r>
              <a:rPr lang="en-US" dirty="0"/>
              <a:t>Which states, cities had the most car accidents?</a:t>
            </a:r>
          </a:p>
          <a:p>
            <a:pPr marL="342900" indent="-342900">
              <a:buAutoNum type="arabicPeriod"/>
            </a:pPr>
            <a:r>
              <a:rPr lang="en-US" dirty="0"/>
              <a:t>In which month, day, hour do most car accident happen?</a:t>
            </a:r>
          </a:p>
          <a:p>
            <a:pPr marL="342900" indent="-342900">
              <a:buAutoNum type="arabicPeriod"/>
            </a:pPr>
            <a:endParaRPr lang="en-US" dirty="0"/>
          </a:p>
        </p:txBody>
      </p:sp>
    </p:spTree>
    <p:extLst>
      <p:ext uri="{BB962C8B-B14F-4D97-AF65-F5344CB8AC3E}">
        <p14:creationId xmlns:p14="http://schemas.microsoft.com/office/powerpoint/2010/main" val="87095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Location Analysis</a:t>
            </a:r>
          </a:p>
        </p:txBody>
      </p:sp>
    </p:spTree>
    <p:extLst>
      <p:ext uri="{BB962C8B-B14F-4D97-AF65-F5344CB8AC3E}">
        <p14:creationId xmlns:p14="http://schemas.microsoft.com/office/powerpoint/2010/main" val="3797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Heatmap of accidents per state</a:t>
            </a:r>
          </a:p>
        </p:txBody>
      </p:sp>
      <p:pic>
        <p:nvPicPr>
          <p:cNvPr id="4" name="Picture 3">
            <a:extLst>
              <a:ext uri="{FF2B5EF4-FFF2-40B4-BE49-F238E27FC236}">
                <a16:creationId xmlns:a16="http://schemas.microsoft.com/office/drawing/2014/main" id="{7FF5405D-44EB-CD3E-2740-FC89617C9488}"/>
              </a:ext>
            </a:extLst>
          </p:cNvPr>
          <p:cNvPicPr>
            <a:picLocks noChangeAspect="1"/>
          </p:cNvPicPr>
          <p:nvPr/>
        </p:nvPicPr>
        <p:blipFill>
          <a:blip r:embed="rId2"/>
          <a:stretch>
            <a:fillRect/>
          </a:stretch>
        </p:blipFill>
        <p:spPr>
          <a:xfrm>
            <a:off x="1576251" y="1690688"/>
            <a:ext cx="9477103" cy="4460213"/>
          </a:xfrm>
          <a:prstGeom prst="rect">
            <a:avLst/>
          </a:prstGeom>
        </p:spPr>
      </p:pic>
    </p:spTree>
    <p:extLst>
      <p:ext uri="{BB962C8B-B14F-4D97-AF65-F5344CB8AC3E}">
        <p14:creationId xmlns:p14="http://schemas.microsoft.com/office/powerpoint/2010/main" val="85548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Heatmap of accidents’ severity</a:t>
            </a:r>
          </a:p>
        </p:txBody>
      </p:sp>
      <p:pic>
        <p:nvPicPr>
          <p:cNvPr id="5" name="Picture 4">
            <a:extLst>
              <a:ext uri="{FF2B5EF4-FFF2-40B4-BE49-F238E27FC236}">
                <a16:creationId xmlns:a16="http://schemas.microsoft.com/office/drawing/2014/main" id="{38BF9E58-6C79-5B85-6033-3D9655D1F788}"/>
              </a:ext>
            </a:extLst>
          </p:cNvPr>
          <p:cNvPicPr>
            <a:picLocks noChangeAspect="1"/>
          </p:cNvPicPr>
          <p:nvPr/>
        </p:nvPicPr>
        <p:blipFill>
          <a:blip r:embed="rId2"/>
          <a:stretch>
            <a:fillRect/>
          </a:stretch>
        </p:blipFill>
        <p:spPr>
          <a:xfrm>
            <a:off x="1356360" y="1543744"/>
            <a:ext cx="9997440" cy="4697073"/>
          </a:xfrm>
          <a:prstGeom prst="rect">
            <a:avLst/>
          </a:prstGeom>
        </p:spPr>
      </p:pic>
    </p:spTree>
    <p:extLst>
      <p:ext uri="{BB962C8B-B14F-4D97-AF65-F5344CB8AC3E}">
        <p14:creationId xmlns:p14="http://schemas.microsoft.com/office/powerpoint/2010/main" val="97984677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{D0E95272-A931-4461-82C3-3D87C2A9C1E3}tf67328976_win32</Template>
  <TotalTime>2630</TotalTime>
  <Words>544</Words>
  <Application>Microsoft Office PowerPoint</Application>
  <PresentationFormat>Widescreen</PresentationFormat>
  <Paragraphs>90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Tenorite</vt:lpstr>
      <vt:lpstr>Office Theme</vt:lpstr>
      <vt:lpstr>US Car accident analysis</vt:lpstr>
      <vt:lpstr>AGENDA</vt:lpstr>
      <vt:lpstr>Introduction</vt:lpstr>
      <vt:lpstr>INTRODUCTION</vt:lpstr>
      <vt:lpstr>SCOPE OF ANALYSIS</vt:lpstr>
      <vt:lpstr>Questions</vt:lpstr>
      <vt:lpstr>Location Analysis</vt:lpstr>
      <vt:lpstr>Heatmap of accidents per state</vt:lpstr>
      <vt:lpstr>Heatmap of accidents’ severity</vt:lpstr>
      <vt:lpstr> Most accidents occurred in California, Florida &amp; Texas* </vt:lpstr>
      <vt:lpstr> Most accidents occurred in los angeles, Miami &amp; houston</vt:lpstr>
      <vt:lpstr>increase in accidents in top ten states per year</vt:lpstr>
      <vt:lpstr>Time Analysis</vt:lpstr>
      <vt:lpstr>there is an increase in accidents per year which can be attributed to the ever-increasing number of cars</vt:lpstr>
      <vt:lpstr>Overall, December seems to be the month with the most car accidents possibly due to the increased traffic from the Christmas Holidays</vt:lpstr>
      <vt:lpstr>Accidents per day of month</vt:lpstr>
      <vt:lpstr>Most accidents occur during morning and evening hours, due to traffic of employees</vt:lpstr>
      <vt:lpstr>Most accidents occur at day</vt:lpstr>
      <vt:lpstr>Weather Analysis</vt:lpstr>
      <vt:lpstr> In the temperature range of 50(F) - 70(F), 35,76% of the road accidents occurred</vt:lpstr>
      <vt:lpstr>In the humidity range of 80(%) - 90(%), 16,56% of the road accidents occurred</vt:lpstr>
      <vt:lpstr>In the visibility range of 10(mi) - 11(mi), 80,39% of the road accidents occurred</vt:lpstr>
      <vt:lpstr>In the wind speed range of 5(mph) - 10(mph), 43,53% of the road accidents occurred</vt:lpstr>
      <vt:lpstr> In the wind chill range of 50(F) - 70(F), 24,46% of the road accidents occurred</vt:lpstr>
      <vt:lpstr>In fair conditions, 33,13% of the road accidents occurred</vt:lpstr>
      <vt:lpstr>it has been observed that approximately 90% of the accidents occurred under dry conditions with a precipitation value of 0.00*</vt:lpstr>
      <vt:lpstr>Summary</vt:lpstr>
      <vt:lpstr>Highlights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Car accident analysis</dc:title>
  <dc:creator>Karamplias, Fotis</dc:creator>
  <cp:lastModifiedBy>Karamplias, Fotis</cp:lastModifiedBy>
  <cp:revision>1</cp:revision>
  <dcterms:created xsi:type="dcterms:W3CDTF">2023-12-16T13:02:52Z</dcterms:created>
  <dcterms:modified xsi:type="dcterms:W3CDTF">2023-12-18T08:53:06Z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ea60d57e-af5b-4752-ac57-3e4f28ca11dc_Enabled">
    <vt:lpwstr>true</vt:lpwstr>
  </property>
  <property fmtid="{D5CDD505-2E9C-101B-9397-08002B2CF9AE}" pid="5" name="MSIP_Label_ea60d57e-af5b-4752-ac57-3e4f28ca11dc_SetDate">
    <vt:lpwstr>2023-12-16T13:02:52Z</vt:lpwstr>
  </property>
  <property fmtid="{D5CDD505-2E9C-101B-9397-08002B2CF9AE}" pid="6" name="MSIP_Label_ea60d57e-af5b-4752-ac57-3e4f28ca11dc_Method">
    <vt:lpwstr>Standard</vt:lpwstr>
  </property>
  <property fmtid="{D5CDD505-2E9C-101B-9397-08002B2CF9AE}" pid="7" name="MSIP_Label_ea60d57e-af5b-4752-ac57-3e4f28ca11dc_Name">
    <vt:lpwstr>ea60d57e-af5b-4752-ac57-3e4f28ca11dc</vt:lpwstr>
  </property>
  <property fmtid="{D5CDD505-2E9C-101B-9397-08002B2CF9AE}" pid="8" name="MSIP_Label_ea60d57e-af5b-4752-ac57-3e4f28ca11dc_SiteId">
    <vt:lpwstr>36da45f1-dd2c-4d1f-af13-5abe46b99921</vt:lpwstr>
  </property>
  <property fmtid="{D5CDD505-2E9C-101B-9397-08002B2CF9AE}" pid="9" name="MSIP_Label_ea60d57e-af5b-4752-ac57-3e4f28ca11dc_ActionId">
    <vt:lpwstr>f2ce3d5e-77cf-4f36-a62e-5855d6220de0</vt:lpwstr>
  </property>
  <property fmtid="{D5CDD505-2E9C-101B-9397-08002B2CF9AE}" pid="10" name="MSIP_Label_ea60d57e-af5b-4752-ac57-3e4f28ca11dc_ContentBits">
    <vt:lpwstr>0</vt:lpwstr>
  </property>
</Properties>
</file>