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D0890F-D09D-42C5-90B5-CA2CC4F6035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3A1D979-27AC-4DE3-BB3F-3CD07649EBA3}">
      <dgm:prSet/>
      <dgm:spPr/>
      <dgm:t>
        <a:bodyPr/>
        <a:lstStyle/>
        <a:p>
          <a:r>
            <a:rPr lang="en-US"/>
            <a:t>Esports is something we are both actively interested in.</a:t>
          </a:r>
        </a:p>
      </dgm:t>
    </dgm:pt>
    <dgm:pt modelId="{7FDC8A18-EB3C-4F82-A49E-ADECB9425E68}" type="parTrans" cxnId="{25D4E362-5D0D-430D-B9AE-2BB0FF133F29}">
      <dgm:prSet/>
      <dgm:spPr/>
      <dgm:t>
        <a:bodyPr/>
        <a:lstStyle/>
        <a:p>
          <a:endParaRPr lang="en-US"/>
        </a:p>
      </dgm:t>
    </dgm:pt>
    <dgm:pt modelId="{0F370AF1-97EC-4368-AA2F-3D1BC2AD0544}" type="sibTrans" cxnId="{25D4E362-5D0D-430D-B9AE-2BB0FF133F29}">
      <dgm:prSet/>
      <dgm:spPr/>
      <dgm:t>
        <a:bodyPr/>
        <a:lstStyle/>
        <a:p>
          <a:endParaRPr lang="en-US"/>
        </a:p>
      </dgm:t>
    </dgm:pt>
    <dgm:pt modelId="{BE121B7D-42C5-4520-910D-8E65AFD8ED2D}">
      <dgm:prSet/>
      <dgm:spPr/>
      <dgm:t>
        <a:bodyPr/>
        <a:lstStyle/>
        <a:p>
          <a:r>
            <a:rPr lang="en-US"/>
            <a:t>Looking for different types of data, we saw the top 200 Esports tournaments ranked by their prize pool</a:t>
          </a:r>
        </a:p>
      </dgm:t>
    </dgm:pt>
    <dgm:pt modelId="{E50E95EA-3BFF-4CF5-8A14-CF9DF1708FB9}" type="parTrans" cxnId="{BD340539-CEC2-4B99-B94A-9175032FF7D1}">
      <dgm:prSet/>
      <dgm:spPr/>
      <dgm:t>
        <a:bodyPr/>
        <a:lstStyle/>
        <a:p>
          <a:endParaRPr lang="en-US"/>
        </a:p>
      </dgm:t>
    </dgm:pt>
    <dgm:pt modelId="{E2ACE2A8-FA0D-4C90-9090-FB359607545A}" type="sibTrans" cxnId="{BD340539-CEC2-4B99-B94A-9175032FF7D1}">
      <dgm:prSet/>
      <dgm:spPr/>
      <dgm:t>
        <a:bodyPr/>
        <a:lstStyle/>
        <a:p>
          <a:endParaRPr lang="en-US"/>
        </a:p>
      </dgm:t>
    </dgm:pt>
    <dgm:pt modelId="{906349D6-E61E-4635-B953-36FB49C399D0}">
      <dgm:prSet/>
      <dgm:spPr/>
      <dgm:t>
        <a:bodyPr/>
        <a:lstStyle/>
        <a:p>
          <a:r>
            <a:rPr lang="en-US"/>
            <a:t>So that made us wonder, does the prize pool vary that much for different games.</a:t>
          </a:r>
        </a:p>
      </dgm:t>
    </dgm:pt>
    <dgm:pt modelId="{F46DA3D6-C4B3-40F7-B879-1F6AC45CAADD}" type="parTrans" cxnId="{7343CC1C-A517-423F-A0E5-1C1EEBE36BEF}">
      <dgm:prSet/>
      <dgm:spPr/>
      <dgm:t>
        <a:bodyPr/>
        <a:lstStyle/>
        <a:p>
          <a:endParaRPr lang="en-US"/>
        </a:p>
      </dgm:t>
    </dgm:pt>
    <dgm:pt modelId="{A31107B8-BB60-489A-9496-CE97B331B38E}" type="sibTrans" cxnId="{7343CC1C-A517-423F-A0E5-1C1EEBE36BEF}">
      <dgm:prSet/>
      <dgm:spPr/>
      <dgm:t>
        <a:bodyPr/>
        <a:lstStyle/>
        <a:p>
          <a:endParaRPr lang="en-US"/>
        </a:p>
      </dgm:t>
    </dgm:pt>
    <dgm:pt modelId="{C8268CCB-A6D8-40C2-87F2-CE178F651093}" type="pres">
      <dgm:prSet presAssocID="{5CD0890F-D09D-42C5-90B5-CA2CC4F60354}" presName="root" presStyleCnt="0">
        <dgm:presLayoutVars>
          <dgm:dir/>
          <dgm:resizeHandles val="exact"/>
        </dgm:presLayoutVars>
      </dgm:prSet>
      <dgm:spPr/>
    </dgm:pt>
    <dgm:pt modelId="{9CBFAAB7-B532-405B-8AAC-556288CA5D36}" type="pres">
      <dgm:prSet presAssocID="{E3A1D979-27AC-4DE3-BB3F-3CD07649EBA3}" presName="compNode" presStyleCnt="0"/>
      <dgm:spPr/>
    </dgm:pt>
    <dgm:pt modelId="{6F34EB1F-7D2B-4BFF-AABC-4048031E4730}" type="pres">
      <dgm:prSet presAssocID="{E3A1D979-27AC-4DE3-BB3F-3CD07649EBA3}" presName="bgRect" presStyleLbl="bgShp" presStyleIdx="0" presStyleCnt="3"/>
      <dgm:spPr/>
    </dgm:pt>
    <dgm:pt modelId="{C53DEB6C-9EE0-4231-840C-450DD8220849}" type="pres">
      <dgm:prSet presAssocID="{E3A1D979-27AC-4DE3-BB3F-3CD07649EB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wim"/>
        </a:ext>
      </dgm:extLst>
    </dgm:pt>
    <dgm:pt modelId="{13EC0C07-5E82-43BA-ABCB-02EDE462DB63}" type="pres">
      <dgm:prSet presAssocID="{E3A1D979-27AC-4DE3-BB3F-3CD07649EBA3}" presName="spaceRect" presStyleCnt="0"/>
      <dgm:spPr/>
    </dgm:pt>
    <dgm:pt modelId="{CD25B2C5-8943-4355-8E56-97347F691671}" type="pres">
      <dgm:prSet presAssocID="{E3A1D979-27AC-4DE3-BB3F-3CD07649EBA3}" presName="parTx" presStyleLbl="revTx" presStyleIdx="0" presStyleCnt="3">
        <dgm:presLayoutVars>
          <dgm:chMax val="0"/>
          <dgm:chPref val="0"/>
        </dgm:presLayoutVars>
      </dgm:prSet>
      <dgm:spPr/>
    </dgm:pt>
    <dgm:pt modelId="{988E0254-506E-4AC8-92E1-3B47BC944C8D}" type="pres">
      <dgm:prSet presAssocID="{0F370AF1-97EC-4368-AA2F-3D1BC2AD0544}" presName="sibTrans" presStyleCnt="0"/>
      <dgm:spPr/>
    </dgm:pt>
    <dgm:pt modelId="{7545D658-6943-4870-B965-F6E7EEA9D632}" type="pres">
      <dgm:prSet presAssocID="{BE121B7D-42C5-4520-910D-8E65AFD8ED2D}" presName="compNode" presStyleCnt="0"/>
      <dgm:spPr/>
    </dgm:pt>
    <dgm:pt modelId="{D7A20016-5C5A-45B1-A6A3-270CD3C7AA1E}" type="pres">
      <dgm:prSet presAssocID="{BE121B7D-42C5-4520-910D-8E65AFD8ED2D}" presName="bgRect" presStyleLbl="bgShp" presStyleIdx="1" presStyleCnt="3"/>
      <dgm:spPr/>
    </dgm:pt>
    <dgm:pt modelId="{6E9E6044-933D-42D8-B61F-81E3E7BD5670}" type="pres">
      <dgm:prSet presAssocID="{BE121B7D-42C5-4520-910D-8E65AFD8ED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phy"/>
        </a:ext>
      </dgm:extLst>
    </dgm:pt>
    <dgm:pt modelId="{5FF537D2-A8C6-4413-A87E-0A143B7BD28C}" type="pres">
      <dgm:prSet presAssocID="{BE121B7D-42C5-4520-910D-8E65AFD8ED2D}" presName="spaceRect" presStyleCnt="0"/>
      <dgm:spPr/>
    </dgm:pt>
    <dgm:pt modelId="{BD9F328E-57BF-41C5-90E3-8ECB3C65A9C9}" type="pres">
      <dgm:prSet presAssocID="{BE121B7D-42C5-4520-910D-8E65AFD8ED2D}" presName="parTx" presStyleLbl="revTx" presStyleIdx="1" presStyleCnt="3">
        <dgm:presLayoutVars>
          <dgm:chMax val="0"/>
          <dgm:chPref val="0"/>
        </dgm:presLayoutVars>
      </dgm:prSet>
      <dgm:spPr/>
    </dgm:pt>
    <dgm:pt modelId="{D2D1E294-0AC2-4C52-AF11-9E1548EE071A}" type="pres">
      <dgm:prSet presAssocID="{E2ACE2A8-FA0D-4C90-9090-FB359607545A}" presName="sibTrans" presStyleCnt="0"/>
      <dgm:spPr/>
    </dgm:pt>
    <dgm:pt modelId="{FB259D2C-588F-4554-A825-514D2F4F8AE4}" type="pres">
      <dgm:prSet presAssocID="{906349D6-E61E-4635-B953-36FB49C399D0}" presName="compNode" presStyleCnt="0"/>
      <dgm:spPr/>
    </dgm:pt>
    <dgm:pt modelId="{1777A8C1-7AFC-4078-BCBE-A60819A358DC}" type="pres">
      <dgm:prSet presAssocID="{906349D6-E61E-4635-B953-36FB49C399D0}" presName="bgRect" presStyleLbl="bgShp" presStyleIdx="2" presStyleCnt="3"/>
      <dgm:spPr/>
    </dgm:pt>
    <dgm:pt modelId="{D4C3C81E-1C48-409E-86C6-D4CC9018E422}" type="pres">
      <dgm:prSet presAssocID="{906349D6-E61E-4635-B953-36FB49C399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95131571-2374-4AB0-8188-0993C6C72956}" type="pres">
      <dgm:prSet presAssocID="{906349D6-E61E-4635-B953-36FB49C399D0}" presName="spaceRect" presStyleCnt="0"/>
      <dgm:spPr/>
    </dgm:pt>
    <dgm:pt modelId="{9A8DF0BC-F729-4336-880E-BDF8D92F104A}" type="pres">
      <dgm:prSet presAssocID="{906349D6-E61E-4635-B953-36FB49C399D0}" presName="parTx" presStyleLbl="revTx" presStyleIdx="2" presStyleCnt="3">
        <dgm:presLayoutVars>
          <dgm:chMax val="0"/>
          <dgm:chPref val="0"/>
        </dgm:presLayoutVars>
      </dgm:prSet>
      <dgm:spPr/>
    </dgm:pt>
  </dgm:ptLst>
  <dgm:cxnLst>
    <dgm:cxn modelId="{82DCB114-3A2A-4CB0-B24D-2E7CBC5F24DE}" type="presOf" srcId="{906349D6-E61E-4635-B953-36FB49C399D0}" destId="{9A8DF0BC-F729-4336-880E-BDF8D92F104A}" srcOrd="0" destOrd="0" presId="urn:microsoft.com/office/officeart/2018/2/layout/IconVerticalSolidList"/>
    <dgm:cxn modelId="{345B3917-F6A9-42FE-883E-D261C3CCD8E0}" type="presOf" srcId="{5CD0890F-D09D-42C5-90B5-CA2CC4F60354}" destId="{C8268CCB-A6D8-40C2-87F2-CE178F651093}" srcOrd="0" destOrd="0" presId="urn:microsoft.com/office/officeart/2018/2/layout/IconVerticalSolidList"/>
    <dgm:cxn modelId="{7343CC1C-A517-423F-A0E5-1C1EEBE36BEF}" srcId="{5CD0890F-D09D-42C5-90B5-CA2CC4F60354}" destId="{906349D6-E61E-4635-B953-36FB49C399D0}" srcOrd="2" destOrd="0" parTransId="{F46DA3D6-C4B3-40F7-B879-1F6AC45CAADD}" sibTransId="{A31107B8-BB60-489A-9496-CE97B331B38E}"/>
    <dgm:cxn modelId="{BD340539-CEC2-4B99-B94A-9175032FF7D1}" srcId="{5CD0890F-D09D-42C5-90B5-CA2CC4F60354}" destId="{BE121B7D-42C5-4520-910D-8E65AFD8ED2D}" srcOrd="1" destOrd="0" parTransId="{E50E95EA-3BFF-4CF5-8A14-CF9DF1708FB9}" sibTransId="{E2ACE2A8-FA0D-4C90-9090-FB359607545A}"/>
    <dgm:cxn modelId="{4E58073F-CF21-4B29-9400-CFD7F5968BB7}" type="presOf" srcId="{BE121B7D-42C5-4520-910D-8E65AFD8ED2D}" destId="{BD9F328E-57BF-41C5-90E3-8ECB3C65A9C9}" srcOrd="0" destOrd="0" presId="urn:microsoft.com/office/officeart/2018/2/layout/IconVerticalSolidList"/>
    <dgm:cxn modelId="{25D4E362-5D0D-430D-B9AE-2BB0FF133F29}" srcId="{5CD0890F-D09D-42C5-90B5-CA2CC4F60354}" destId="{E3A1D979-27AC-4DE3-BB3F-3CD07649EBA3}" srcOrd="0" destOrd="0" parTransId="{7FDC8A18-EB3C-4F82-A49E-ADECB9425E68}" sibTransId="{0F370AF1-97EC-4368-AA2F-3D1BC2AD0544}"/>
    <dgm:cxn modelId="{FCA7D16A-7598-4B80-A35C-65B7007B3381}" type="presOf" srcId="{E3A1D979-27AC-4DE3-BB3F-3CD07649EBA3}" destId="{CD25B2C5-8943-4355-8E56-97347F691671}" srcOrd="0" destOrd="0" presId="urn:microsoft.com/office/officeart/2018/2/layout/IconVerticalSolidList"/>
    <dgm:cxn modelId="{FEAE5E73-5F12-416F-912C-F61178B52542}" type="presParOf" srcId="{C8268CCB-A6D8-40C2-87F2-CE178F651093}" destId="{9CBFAAB7-B532-405B-8AAC-556288CA5D36}" srcOrd="0" destOrd="0" presId="urn:microsoft.com/office/officeart/2018/2/layout/IconVerticalSolidList"/>
    <dgm:cxn modelId="{71F36292-FAA2-44B4-8009-594D7A352F95}" type="presParOf" srcId="{9CBFAAB7-B532-405B-8AAC-556288CA5D36}" destId="{6F34EB1F-7D2B-4BFF-AABC-4048031E4730}" srcOrd="0" destOrd="0" presId="urn:microsoft.com/office/officeart/2018/2/layout/IconVerticalSolidList"/>
    <dgm:cxn modelId="{4C696537-9E4C-45D8-8D17-17A3FB303B59}" type="presParOf" srcId="{9CBFAAB7-B532-405B-8AAC-556288CA5D36}" destId="{C53DEB6C-9EE0-4231-840C-450DD8220849}" srcOrd="1" destOrd="0" presId="urn:microsoft.com/office/officeart/2018/2/layout/IconVerticalSolidList"/>
    <dgm:cxn modelId="{F7A1C3A4-C859-4B85-924F-102D554EA9F6}" type="presParOf" srcId="{9CBFAAB7-B532-405B-8AAC-556288CA5D36}" destId="{13EC0C07-5E82-43BA-ABCB-02EDE462DB63}" srcOrd="2" destOrd="0" presId="urn:microsoft.com/office/officeart/2018/2/layout/IconVerticalSolidList"/>
    <dgm:cxn modelId="{C9D7AF86-ECDF-45B9-9F52-E58B1E36CEA3}" type="presParOf" srcId="{9CBFAAB7-B532-405B-8AAC-556288CA5D36}" destId="{CD25B2C5-8943-4355-8E56-97347F691671}" srcOrd="3" destOrd="0" presId="urn:microsoft.com/office/officeart/2018/2/layout/IconVerticalSolidList"/>
    <dgm:cxn modelId="{E31656D7-D0F8-4028-8CEF-CA23C0DA5B7C}" type="presParOf" srcId="{C8268CCB-A6D8-40C2-87F2-CE178F651093}" destId="{988E0254-506E-4AC8-92E1-3B47BC944C8D}" srcOrd="1" destOrd="0" presId="urn:microsoft.com/office/officeart/2018/2/layout/IconVerticalSolidList"/>
    <dgm:cxn modelId="{51E77470-AFFA-4785-9E09-A24FB58C1A3A}" type="presParOf" srcId="{C8268CCB-A6D8-40C2-87F2-CE178F651093}" destId="{7545D658-6943-4870-B965-F6E7EEA9D632}" srcOrd="2" destOrd="0" presId="urn:microsoft.com/office/officeart/2018/2/layout/IconVerticalSolidList"/>
    <dgm:cxn modelId="{24ACD6D7-1873-4FC9-A693-CC69517EE1E3}" type="presParOf" srcId="{7545D658-6943-4870-B965-F6E7EEA9D632}" destId="{D7A20016-5C5A-45B1-A6A3-270CD3C7AA1E}" srcOrd="0" destOrd="0" presId="urn:microsoft.com/office/officeart/2018/2/layout/IconVerticalSolidList"/>
    <dgm:cxn modelId="{29A1544C-6F40-49A0-9652-DA7B7F101CB7}" type="presParOf" srcId="{7545D658-6943-4870-B965-F6E7EEA9D632}" destId="{6E9E6044-933D-42D8-B61F-81E3E7BD5670}" srcOrd="1" destOrd="0" presId="urn:microsoft.com/office/officeart/2018/2/layout/IconVerticalSolidList"/>
    <dgm:cxn modelId="{8D7953B0-3D84-4ABD-B037-EB4B6E046B15}" type="presParOf" srcId="{7545D658-6943-4870-B965-F6E7EEA9D632}" destId="{5FF537D2-A8C6-4413-A87E-0A143B7BD28C}" srcOrd="2" destOrd="0" presId="urn:microsoft.com/office/officeart/2018/2/layout/IconVerticalSolidList"/>
    <dgm:cxn modelId="{3F52E0F4-78C5-46E4-9FF9-E12FD2E27E6A}" type="presParOf" srcId="{7545D658-6943-4870-B965-F6E7EEA9D632}" destId="{BD9F328E-57BF-41C5-90E3-8ECB3C65A9C9}" srcOrd="3" destOrd="0" presId="urn:microsoft.com/office/officeart/2018/2/layout/IconVerticalSolidList"/>
    <dgm:cxn modelId="{CA4E0050-19AE-4468-9521-432CEA493844}" type="presParOf" srcId="{C8268CCB-A6D8-40C2-87F2-CE178F651093}" destId="{D2D1E294-0AC2-4C52-AF11-9E1548EE071A}" srcOrd="3" destOrd="0" presId="urn:microsoft.com/office/officeart/2018/2/layout/IconVerticalSolidList"/>
    <dgm:cxn modelId="{71280220-34B6-4EFE-B8AA-B67272D7E281}" type="presParOf" srcId="{C8268CCB-A6D8-40C2-87F2-CE178F651093}" destId="{FB259D2C-588F-4554-A825-514D2F4F8AE4}" srcOrd="4" destOrd="0" presId="urn:microsoft.com/office/officeart/2018/2/layout/IconVerticalSolidList"/>
    <dgm:cxn modelId="{44EAABD6-9AD3-4F1E-BF43-6DCEDB780FD6}" type="presParOf" srcId="{FB259D2C-588F-4554-A825-514D2F4F8AE4}" destId="{1777A8C1-7AFC-4078-BCBE-A60819A358DC}" srcOrd="0" destOrd="0" presId="urn:microsoft.com/office/officeart/2018/2/layout/IconVerticalSolidList"/>
    <dgm:cxn modelId="{212EB1F1-2A17-43F8-A328-2AF1F0B37220}" type="presParOf" srcId="{FB259D2C-588F-4554-A825-514D2F4F8AE4}" destId="{D4C3C81E-1C48-409E-86C6-D4CC9018E422}" srcOrd="1" destOrd="0" presId="urn:microsoft.com/office/officeart/2018/2/layout/IconVerticalSolidList"/>
    <dgm:cxn modelId="{DECBAB05-1D94-4C3B-A050-19B40231BCB8}" type="presParOf" srcId="{FB259D2C-588F-4554-A825-514D2F4F8AE4}" destId="{95131571-2374-4AB0-8188-0993C6C72956}" srcOrd="2" destOrd="0" presId="urn:microsoft.com/office/officeart/2018/2/layout/IconVerticalSolidList"/>
    <dgm:cxn modelId="{3B5352AA-CDC7-4249-B611-B3F3EB2348CE}" type="presParOf" srcId="{FB259D2C-588F-4554-A825-514D2F4F8AE4}" destId="{9A8DF0BC-F729-4336-880E-BDF8D92F10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202824-F0E9-453A-B497-F5913C9A785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FD5A864-E372-4D57-819F-8DC7CDF6939E}">
      <dgm:prSet/>
      <dgm:spPr/>
      <dgm:t>
        <a:bodyPr/>
        <a:lstStyle/>
        <a:p>
          <a:r>
            <a:rPr lang="en-US" dirty="0"/>
            <a:t>Like mentioned before the data set was taken off Kaggle. </a:t>
          </a:r>
          <a:endParaRPr lang="en-US" dirty="0">
            <a:highlight>
              <a:srgbClr val="FFFF00"/>
            </a:highlight>
          </a:endParaRPr>
        </a:p>
      </dgm:t>
    </dgm:pt>
    <dgm:pt modelId="{ABD2162B-8AD5-47F2-B0E2-F31941DD5318}" type="parTrans" cxnId="{25A64C8F-2E44-4F26-AF1C-86D6806C8074}">
      <dgm:prSet/>
      <dgm:spPr/>
      <dgm:t>
        <a:bodyPr/>
        <a:lstStyle/>
        <a:p>
          <a:endParaRPr lang="en-US"/>
        </a:p>
      </dgm:t>
    </dgm:pt>
    <dgm:pt modelId="{A7788B03-413E-42F6-BBA0-55C0A4051C8D}" type="sibTrans" cxnId="{25A64C8F-2E44-4F26-AF1C-86D6806C8074}">
      <dgm:prSet/>
      <dgm:spPr/>
      <dgm:t>
        <a:bodyPr/>
        <a:lstStyle/>
        <a:p>
          <a:endParaRPr lang="en-US"/>
        </a:p>
      </dgm:t>
    </dgm:pt>
    <dgm:pt modelId="{CED0192B-9BF9-4FFA-A750-3E9A2277169A}">
      <dgm:prSet/>
      <dgm:spPr/>
      <dgm:t>
        <a:bodyPr/>
        <a:lstStyle/>
        <a:p>
          <a:r>
            <a:rPr lang="en-US"/>
            <a:t>The main data is very skewed to the right</a:t>
          </a:r>
        </a:p>
      </dgm:t>
    </dgm:pt>
    <dgm:pt modelId="{BDA4DB94-4138-43C3-A86B-D84CE08E99DA}" type="parTrans" cxnId="{2AF63E78-CDEF-46F9-ABE7-F8F92E244574}">
      <dgm:prSet/>
      <dgm:spPr/>
      <dgm:t>
        <a:bodyPr/>
        <a:lstStyle/>
        <a:p>
          <a:endParaRPr lang="en-US"/>
        </a:p>
      </dgm:t>
    </dgm:pt>
    <dgm:pt modelId="{EDF39162-0066-4E0E-9425-FE44784D7720}" type="sibTrans" cxnId="{2AF63E78-CDEF-46F9-ABE7-F8F92E244574}">
      <dgm:prSet/>
      <dgm:spPr/>
      <dgm:t>
        <a:bodyPr/>
        <a:lstStyle/>
        <a:p>
          <a:endParaRPr lang="en-US"/>
        </a:p>
      </dgm:t>
    </dgm:pt>
    <dgm:pt modelId="{65CE7E89-CFA8-40FE-B1DA-58086DD88F2D}">
      <dgm:prSet/>
      <dgm:spPr/>
      <dgm:t>
        <a:bodyPr/>
        <a:lstStyle/>
        <a:p>
          <a:r>
            <a:rPr lang="en-US" dirty="0"/>
            <a:t>While the averages of each game prize pool is less skewed than the original data. </a:t>
          </a:r>
        </a:p>
      </dgm:t>
    </dgm:pt>
    <dgm:pt modelId="{29DAC39B-21F4-4E3E-B2DF-32609056DC0E}" type="parTrans" cxnId="{C6A9B1A2-275C-4287-8DBD-49EA2565E6DF}">
      <dgm:prSet/>
      <dgm:spPr/>
      <dgm:t>
        <a:bodyPr/>
        <a:lstStyle/>
        <a:p>
          <a:endParaRPr lang="en-US"/>
        </a:p>
      </dgm:t>
    </dgm:pt>
    <dgm:pt modelId="{F6B746CA-8782-4AEC-AC7F-04123CE8142E}" type="sibTrans" cxnId="{C6A9B1A2-275C-4287-8DBD-49EA2565E6DF}">
      <dgm:prSet/>
      <dgm:spPr/>
      <dgm:t>
        <a:bodyPr/>
        <a:lstStyle/>
        <a:p>
          <a:endParaRPr lang="en-US"/>
        </a:p>
      </dgm:t>
    </dgm:pt>
    <dgm:pt modelId="{1D694D76-456A-4D46-8725-92C08F2260C8}">
      <dgm:prSet/>
      <dgm:spPr/>
      <dgm:t>
        <a:bodyPr/>
        <a:lstStyle/>
        <a:p>
          <a:r>
            <a:rPr lang="en-US" dirty="0"/>
            <a:t>The only modification we had to do to the data was to add a column specifying which game was played in the tournament</a:t>
          </a:r>
        </a:p>
      </dgm:t>
    </dgm:pt>
    <dgm:pt modelId="{E11A5F34-C5F4-4A09-9EA9-FE9E9E427634}" type="parTrans" cxnId="{D19BF027-A382-44E0-85E0-032B4C99E782}">
      <dgm:prSet/>
      <dgm:spPr/>
      <dgm:t>
        <a:bodyPr/>
        <a:lstStyle/>
        <a:p>
          <a:endParaRPr lang="en-US"/>
        </a:p>
      </dgm:t>
    </dgm:pt>
    <dgm:pt modelId="{1C06D55F-3B88-4E5F-84A7-194442CDE011}" type="sibTrans" cxnId="{D19BF027-A382-44E0-85E0-032B4C99E782}">
      <dgm:prSet/>
      <dgm:spPr/>
      <dgm:t>
        <a:bodyPr/>
        <a:lstStyle/>
        <a:p>
          <a:endParaRPr lang="en-US"/>
        </a:p>
      </dgm:t>
    </dgm:pt>
    <dgm:pt modelId="{7D837AB7-C13B-479A-89BC-4739758FAABA}" type="pres">
      <dgm:prSet presAssocID="{93202824-F0E9-453A-B497-F5913C9A7852}" presName="vert0" presStyleCnt="0">
        <dgm:presLayoutVars>
          <dgm:dir/>
          <dgm:animOne val="branch"/>
          <dgm:animLvl val="lvl"/>
        </dgm:presLayoutVars>
      </dgm:prSet>
      <dgm:spPr/>
    </dgm:pt>
    <dgm:pt modelId="{7C3BE37C-0D30-4049-B173-1777421FE241}" type="pres">
      <dgm:prSet presAssocID="{2FD5A864-E372-4D57-819F-8DC7CDF6939E}" presName="thickLine" presStyleLbl="alignNode1" presStyleIdx="0" presStyleCnt="4"/>
      <dgm:spPr/>
    </dgm:pt>
    <dgm:pt modelId="{BF8A287D-A347-470C-8174-FE82D043C6BD}" type="pres">
      <dgm:prSet presAssocID="{2FD5A864-E372-4D57-819F-8DC7CDF6939E}" presName="horz1" presStyleCnt="0"/>
      <dgm:spPr/>
    </dgm:pt>
    <dgm:pt modelId="{9FE67817-FCBA-4A47-AD25-20A1065910F2}" type="pres">
      <dgm:prSet presAssocID="{2FD5A864-E372-4D57-819F-8DC7CDF6939E}" presName="tx1" presStyleLbl="revTx" presStyleIdx="0" presStyleCnt="4"/>
      <dgm:spPr/>
    </dgm:pt>
    <dgm:pt modelId="{80DE00C9-2445-4EE0-A05B-16848947099B}" type="pres">
      <dgm:prSet presAssocID="{2FD5A864-E372-4D57-819F-8DC7CDF6939E}" presName="vert1" presStyleCnt="0"/>
      <dgm:spPr/>
    </dgm:pt>
    <dgm:pt modelId="{CD40B480-D742-4B3E-A5A7-8120CC5609CE}" type="pres">
      <dgm:prSet presAssocID="{CED0192B-9BF9-4FFA-A750-3E9A2277169A}" presName="thickLine" presStyleLbl="alignNode1" presStyleIdx="1" presStyleCnt="4"/>
      <dgm:spPr/>
    </dgm:pt>
    <dgm:pt modelId="{A0025F72-BA42-422C-AB52-F2DAEE12DBDE}" type="pres">
      <dgm:prSet presAssocID="{CED0192B-9BF9-4FFA-A750-3E9A2277169A}" presName="horz1" presStyleCnt="0"/>
      <dgm:spPr/>
    </dgm:pt>
    <dgm:pt modelId="{1F91BB3C-BA4E-4163-9BB5-C6885E87899B}" type="pres">
      <dgm:prSet presAssocID="{CED0192B-9BF9-4FFA-A750-3E9A2277169A}" presName="tx1" presStyleLbl="revTx" presStyleIdx="1" presStyleCnt="4"/>
      <dgm:spPr/>
    </dgm:pt>
    <dgm:pt modelId="{391399FA-CDB5-466C-B559-4E2F5C4EBBD5}" type="pres">
      <dgm:prSet presAssocID="{CED0192B-9BF9-4FFA-A750-3E9A2277169A}" presName="vert1" presStyleCnt="0"/>
      <dgm:spPr/>
    </dgm:pt>
    <dgm:pt modelId="{D505B2C2-1ADF-47DA-9CC7-D0D92F7E45CC}" type="pres">
      <dgm:prSet presAssocID="{65CE7E89-CFA8-40FE-B1DA-58086DD88F2D}" presName="thickLine" presStyleLbl="alignNode1" presStyleIdx="2" presStyleCnt="4"/>
      <dgm:spPr/>
    </dgm:pt>
    <dgm:pt modelId="{8F4106C2-5CB6-4F6A-9C69-4D2AF05AAA36}" type="pres">
      <dgm:prSet presAssocID="{65CE7E89-CFA8-40FE-B1DA-58086DD88F2D}" presName="horz1" presStyleCnt="0"/>
      <dgm:spPr/>
    </dgm:pt>
    <dgm:pt modelId="{B7C41AD9-7364-4706-ACE8-E0E7FB497175}" type="pres">
      <dgm:prSet presAssocID="{65CE7E89-CFA8-40FE-B1DA-58086DD88F2D}" presName="tx1" presStyleLbl="revTx" presStyleIdx="2" presStyleCnt="4"/>
      <dgm:spPr/>
    </dgm:pt>
    <dgm:pt modelId="{F29A37E3-9A8C-49A3-B2EF-61C99B832121}" type="pres">
      <dgm:prSet presAssocID="{65CE7E89-CFA8-40FE-B1DA-58086DD88F2D}" presName="vert1" presStyleCnt="0"/>
      <dgm:spPr/>
    </dgm:pt>
    <dgm:pt modelId="{C292787A-F12C-4A97-8A34-6D54F4C74272}" type="pres">
      <dgm:prSet presAssocID="{1D694D76-456A-4D46-8725-92C08F2260C8}" presName="thickLine" presStyleLbl="alignNode1" presStyleIdx="3" presStyleCnt="4"/>
      <dgm:spPr/>
    </dgm:pt>
    <dgm:pt modelId="{C8FDECB7-7BEC-4601-B0E8-571E28D98727}" type="pres">
      <dgm:prSet presAssocID="{1D694D76-456A-4D46-8725-92C08F2260C8}" presName="horz1" presStyleCnt="0"/>
      <dgm:spPr/>
    </dgm:pt>
    <dgm:pt modelId="{E4338173-A0B9-48CF-9E84-751A9ECA37F9}" type="pres">
      <dgm:prSet presAssocID="{1D694D76-456A-4D46-8725-92C08F2260C8}" presName="tx1" presStyleLbl="revTx" presStyleIdx="3" presStyleCnt="4"/>
      <dgm:spPr/>
    </dgm:pt>
    <dgm:pt modelId="{2D6CF66D-7FED-4B76-A6B0-26D7366E16B9}" type="pres">
      <dgm:prSet presAssocID="{1D694D76-456A-4D46-8725-92C08F2260C8}" presName="vert1" presStyleCnt="0"/>
      <dgm:spPr/>
    </dgm:pt>
  </dgm:ptLst>
  <dgm:cxnLst>
    <dgm:cxn modelId="{D19BF027-A382-44E0-85E0-032B4C99E782}" srcId="{93202824-F0E9-453A-B497-F5913C9A7852}" destId="{1D694D76-456A-4D46-8725-92C08F2260C8}" srcOrd="3" destOrd="0" parTransId="{E11A5F34-C5F4-4A09-9EA9-FE9E9E427634}" sibTransId="{1C06D55F-3B88-4E5F-84A7-194442CDE011}"/>
    <dgm:cxn modelId="{8EF44761-73A5-49B2-8A54-83C58D99153B}" type="presOf" srcId="{2FD5A864-E372-4D57-819F-8DC7CDF6939E}" destId="{9FE67817-FCBA-4A47-AD25-20A1065910F2}" srcOrd="0" destOrd="0" presId="urn:microsoft.com/office/officeart/2008/layout/LinedList"/>
    <dgm:cxn modelId="{2AF63E78-CDEF-46F9-ABE7-F8F92E244574}" srcId="{93202824-F0E9-453A-B497-F5913C9A7852}" destId="{CED0192B-9BF9-4FFA-A750-3E9A2277169A}" srcOrd="1" destOrd="0" parTransId="{BDA4DB94-4138-43C3-A86B-D84CE08E99DA}" sibTransId="{EDF39162-0066-4E0E-9425-FE44784D7720}"/>
    <dgm:cxn modelId="{9DE02D7A-6E64-4C07-A99B-DB8B0CFF161A}" type="presOf" srcId="{CED0192B-9BF9-4FFA-A750-3E9A2277169A}" destId="{1F91BB3C-BA4E-4163-9BB5-C6885E87899B}" srcOrd="0" destOrd="0" presId="urn:microsoft.com/office/officeart/2008/layout/LinedList"/>
    <dgm:cxn modelId="{25A64C8F-2E44-4F26-AF1C-86D6806C8074}" srcId="{93202824-F0E9-453A-B497-F5913C9A7852}" destId="{2FD5A864-E372-4D57-819F-8DC7CDF6939E}" srcOrd="0" destOrd="0" parTransId="{ABD2162B-8AD5-47F2-B0E2-F31941DD5318}" sibTransId="{A7788B03-413E-42F6-BBA0-55C0A4051C8D}"/>
    <dgm:cxn modelId="{C6A9B1A2-275C-4287-8DBD-49EA2565E6DF}" srcId="{93202824-F0E9-453A-B497-F5913C9A7852}" destId="{65CE7E89-CFA8-40FE-B1DA-58086DD88F2D}" srcOrd="2" destOrd="0" parTransId="{29DAC39B-21F4-4E3E-B2DF-32609056DC0E}" sibTransId="{F6B746CA-8782-4AEC-AC7F-04123CE8142E}"/>
    <dgm:cxn modelId="{164CECB7-B626-4BD2-96BD-AF662F748406}" type="presOf" srcId="{1D694D76-456A-4D46-8725-92C08F2260C8}" destId="{E4338173-A0B9-48CF-9E84-751A9ECA37F9}" srcOrd="0" destOrd="0" presId="urn:microsoft.com/office/officeart/2008/layout/LinedList"/>
    <dgm:cxn modelId="{B8FFF5E6-1542-4872-80E9-1E8740D5585F}" type="presOf" srcId="{93202824-F0E9-453A-B497-F5913C9A7852}" destId="{7D837AB7-C13B-479A-89BC-4739758FAABA}" srcOrd="0" destOrd="0" presId="urn:microsoft.com/office/officeart/2008/layout/LinedList"/>
    <dgm:cxn modelId="{F11AADE8-72E4-4031-9DEA-B7A2587BB691}" type="presOf" srcId="{65CE7E89-CFA8-40FE-B1DA-58086DD88F2D}" destId="{B7C41AD9-7364-4706-ACE8-E0E7FB497175}" srcOrd="0" destOrd="0" presId="urn:microsoft.com/office/officeart/2008/layout/LinedList"/>
    <dgm:cxn modelId="{47B8FAB1-B59F-494C-9326-8F1E3D73223D}" type="presParOf" srcId="{7D837AB7-C13B-479A-89BC-4739758FAABA}" destId="{7C3BE37C-0D30-4049-B173-1777421FE241}" srcOrd="0" destOrd="0" presId="urn:microsoft.com/office/officeart/2008/layout/LinedList"/>
    <dgm:cxn modelId="{B3A0F3FA-8CD8-4DDA-9AA3-F6993C18EBD4}" type="presParOf" srcId="{7D837AB7-C13B-479A-89BC-4739758FAABA}" destId="{BF8A287D-A347-470C-8174-FE82D043C6BD}" srcOrd="1" destOrd="0" presId="urn:microsoft.com/office/officeart/2008/layout/LinedList"/>
    <dgm:cxn modelId="{3F1E9D22-9CC7-4709-9F0B-A4513B053720}" type="presParOf" srcId="{BF8A287D-A347-470C-8174-FE82D043C6BD}" destId="{9FE67817-FCBA-4A47-AD25-20A1065910F2}" srcOrd="0" destOrd="0" presId="urn:microsoft.com/office/officeart/2008/layout/LinedList"/>
    <dgm:cxn modelId="{7E451C10-7561-44A0-A7D8-148F56C3E016}" type="presParOf" srcId="{BF8A287D-A347-470C-8174-FE82D043C6BD}" destId="{80DE00C9-2445-4EE0-A05B-16848947099B}" srcOrd="1" destOrd="0" presId="urn:microsoft.com/office/officeart/2008/layout/LinedList"/>
    <dgm:cxn modelId="{7C64F955-C043-4B62-B863-F436C0DFAF49}" type="presParOf" srcId="{7D837AB7-C13B-479A-89BC-4739758FAABA}" destId="{CD40B480-D742-4B3E-A5A7-8120CC5609CE}" srcOrd="2" destOrd="0" presId="urn:microsoft.com/office/officeart/2008/layout/LinedList"/>
    <dgm:cxn modelId="{B497C3C3-AEFF-4A22-A40D-3B54ED912FD8}" type="presParOf" srcId="{7D837AB7-C13B-479A-89BC-4739758FAABA}" destId="{A0025F72-BA42-422C-AB52-F2DAEE12DBDE}" srcOrd="3" destOrd="0" presId="urn:microsoft.com/office/officeart/2008/layout/LinedList"/>
    <dgm:cxn modelId="{CA82F9A0-323D-492E-B66F-D14888FD5A49}" type="presParOf" srcId="{A0025F72-BA42-422C-AB52-F2DAEE12DBDE}" destId="{1F91BB3C-BA4E-4163-9BB5-C6885E87899B}" srcOrd="0" destOrd="0" presId="urn:microsoft.com/office/officeart/2008/layout/LinedList"/>
    <dgm:cxn modelId="{143C682A-7F34-48F9-9C21-FA5012C57FE9}" type="presParOf" srcId="{A0025F72-BA42-422C-AB52-F2DAEE12DBDE}" destId="{391399FA-CDB5-466C-B559-4E2F5C4EBBD5}" srcOrd="1" destOrd="0" presId="urn:microsoft.com/office/officeart/2008/layout/LinedList"/>
    <dgm:cxn modelId="{3B81AC1C-0A02-4A14-BCCD-B17771EE2D5F}" type="presParOf" srcId="{7D837AB7-C13B-479A-89BC-4739758FAABA}" destId="{D505B2C2-1ADF-47DA-9CC7-D0D92F7E45CC}" srcOrd="4" destOrd="0" presId="urn:microsoft.com/office/officeart/2008/layout/LinedList"/>
    <dgm:cxn modelId="{D0074780-F4A3-4A22-8C1F-287E90DEF027}" type="presParOf" srcId="{7D837AB7-C13B-479A-89BC-4739758FAABA}" destId="{8F4106C2-5CB6-4F6A-9C69-4D2AF05AAA36}" srcOrd="5" destOrd="0" presId="urn:microsoft.com/office/officeart/2008/layout/LinedList"/>
    <dgm:cxn modelId="{7AF324CA-5C90-43EF-BED2-C6363DADF871}" type="presParOf" srcId="{8F4106C2-5CB6-4F6A-9C69-4D2AF05AAA36}" destId="{B7C41AD9-7364-4706-ACE8-E0E7FB497175}" srcOrd="0" destOrd="0" presId="urn:microsoft.com/office/officeart/2008/layout/LinedList"/>
    <dgm:cxn modelId="{A9F0ECFB-92DD-4C8C-B516-3F73A8FC6FA2}" type="presParOf" srcId="{8F4106C2-5CB6-4F6A-9C69-4D2AF05AAA36}" destId="{F29A37E3-9A8C-49A3-B2EF-61C99B832121}" srcOrd="1" destOrd="0" presId="urn:microsoft.com/office/officeart/2008/layout/LinedList"/>
    <dgm:cxn modelId="{C05A9BF2-53A1-47C7-870B-15458873D207}" type="presParOf" srcId="{7D837AB7-C13B-479A-89BC-4739758FAABA}" destId="{C292787A-F12C-4A97-8A34-6D54F4C74272}" srcOrd="6" destOrd="0" presId="urn:microsoft.com/office/officeart/2008/layout/LinedList"/>
    <dgm:cxn modelId="{95C6324B-627A-467A-87E2-CA7B525D5C26}" type="presParOf" srcId="{7D837AB7-C13B-479A-89BC-4739758FAABA}" destId="{C8FDECB7-7BEC-4601-B0E8-571E28D98727}" srcOrd="7" destOrd="0" presId="urn:microsoft.com/office/officeart/2008/layout/LinedList"/>
    <dgm:cxn modelId="{71A9969B-2CAB-4352-A9CF-D2BBA18422DE}" type="presParOf" srcId="{C8FDECB7-7BEC-4601-B0E8-571E28D98727}" destId="{E4338173-A0B9-48CF-9E84-751A9ECA37F9}" srcOrd="0" destOrd="0" presId="urn:microsoft.com/office/officeart/2008/layout/LinedList"/>
    <dgm:cxn modelId="{8F7FA841-B01A-4850-ADAB-D2E8CB5267E3}" type="presParOf" srcId="{C8FDECB7-7BEC-4601-B0E8-571E28D98727}" destId="{2D6CF66D-7FED-4B76-A6B0-26D7366E16B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E3C0A7-176E-40DC-90F0-9C7B675F445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456CEB3-8E70-4289-A506-829F7DD1D934}">
      <dgm:prSet/>
      <dgm:spPr/>
      <dgm:t>
        <a:bodyPr/>
        <a:lstStyle/>
        <a:p>
          <a:r>
            <a:rPr lang="en-US"/>
            <a:t>Out of the 200 most expensive prize pool tournaments in esports history, the average amount teams would win would be around 1 to 1.3 million.</a:t>
          </a:r>
        </a:p>
      </dgm:t>
    </dgm:pt>
    <dgm:pt modelId="{B8D85EC5-F3FA-4F45-B265-ADEC0D7219B5}" type="parTrans" cxnId="{271EA4A7-BF83-4700-83F4-BFFB4AFC2F95}">
      <dgm:prSet/>
      <dgm:spPr/>
      <dgm:t>
        <a:bodyPr/>
        <a:lstStyle/>
        <a:p>
          <a:endParaRPr lang="en-US"/>
        </a:p>
      </dgm:t>
    </dgm:pt>
    <dgm:pt modelId="{56E9B9D8-EA9B-4C00-B399-572F1290BE8D}" type="sibTrans" cxnId="{271EA4A7-BF83-4700-83F4-BFFB4AFC2F95}">
      <dgm:prSet/>
      <dgm:spPr/>
      <dgm:t>
        <a:bodyPr/>
        <a:lstStyle/>
        <a:p>
          <a:endParaRPr lang="en-US"/>
        </a:p>
      </dgm:t>
    </dgm:pt>
    <dgm:pt modelId="{E42A8873-BADA-4903-B1F0-C54672EB0BA3}">
      <dgm:prSet/>
      <dgm:spPr/>
      <dgm:t>
        <a:bodyPr/>
        <a:lstStyle/>
        <a:p>
          <a:r>
            <a:rPr lang="en-US"/>
            <a:t>This was calculated by grouping the games together and finding each games averages, and then finding the average of all the games averages.</a:t>
          </a:r>
        </a:p>
      </dgm:t>
    </dgm:pt>
    <dgm:pt modelId="{05ADF78E-5C5A-4790-85A8-71578C97C782}" type="parTrans" cxnId="{B9F0D24F-A89B-457D-BC8F-00B1F7BD0C5F}">
      <dgm:prSet/>
      <dgm:spPr/>
      <dgm:t>
        <a:bodyPr/>
        <a:lstStyle/>
        <a:p>
          <a:endParaRPr lang="en-US"/>
        </a:p>
      </dgm:t>
    </dgm:pt>
    <dgm:pt modelId="{BA6926BB-6FF6-44C2-9666-731D7D4F100D}" type="sibTrans" cxnId="{B9F0D24F-A89B-457D-BC8F-00B1F7BD0C5F}">
      <dgm:prSet/>
      <dgm:spPr/>
      <dgm:t>
        <a:bodyPr/>
        <a:lstStyle/>
        <a:p>
          <a:endParaRPr lang="en-US"/>
        </a:p>
      </dgm:t>
    </dgm:pt>
    <dgm:pt modelId="{4F55521B-0D97-4859-A00A-53ADFEE5619C}" type="pres">
      <dgm:prSet presAssocID="{49E3C0A7-176E-40DC-90F0-9C7B675F445F}" presName="vert0" presStyleCnt="0">
        <dgm:presLayoutVars>
          <dgm:dir/>
          <dgm:animOne val="branch"/>
          <dgm:animLvl val="lvl"/>
        </dgm:presLayoutVars>
      </dgm:prSet>
      <dgm:spPr/>
    </dgm:pt>
    <dgm:pt modelId="{57292792-BB79-4472-8C3E-D871173B4F7A}" type="pres">
      <dgm:prSet presAssocID="{6456CEB3-8E70-4289-A506-829F7DD1D934}" presName="thickLine" presStyleLbl="alignNode1" presStyleIdx="0" presStyleCnt="2"/>
      <dgm:spPr/>
    </dgm:pt>
    <dgm:pt modelId="{1BF4EC2F-A465-47DF-AC7E-E15585EAE4EF}" type="pres">
      <dgm:prSet presAssocID="{6456CEB3-8E70-4289-A506-829F7DD1D934}" presName="horz1" presStyleCnt="0"/>
      <dgm:spPr/>
    </dgm:pt>
    <dgm:pt modelId="{367FAE8C-1E52-49B6-8F9A-B4BF9B05FBEF}" type="pres">
      <dgm:prSet presAssocID="{6456CEB3-8E70-4289-A506-829F7DD1D934}" presName="tx1" presStyleLbl="revTx" presStyleIdx="0" presStyleCnt="2"/>
      <dgm:spPr/>
    </dgm:pt>
    <dgm:pt modelId="{71F65BC7-EC63-482F-9F89-96C7CE32754F}" type="pres">
      <dgm:prSet presAssocID="{6456CEB3-8E70-4289-A506-829F7DD1D934}" presName="vert1" presStyleCnt="0"/>
      <dgm:spPr/>
    </dgm:pt>
    <dgm:pt modelId="{942B87F3-DB9C-43A4-A192-07D1619E70D1}" type="pres">
      <dgm:prSet presAssocID="{E42A8873-BADA-4903-B1F0-C54672EB0BA3}" presName="thickLine" presStyleLbl="alignNode1" presStyleIdx="1" presStyleCnt="2"/>
      <dgm:spPr/>
    </dgm:pt>
    <dgm:pt modelId="{E1844074-C3AA-4040-A548-538D030A2BE0}" type="pres">
      <dgm:prSet presAssocID="{E42A8873-BADA-4903-B1F0-C54672EB0BA3}" presName="horz1" presStyleCnt="0"/>
      <dgm:spPr/>
    </dgm:pt>
    <dgm:pt modelId="{606F19F3-B40A-4F02-A898-DC00EBA12403}" type="pres">
      <dgm:prSet presAssocID="{E42A8873-BADA-4903-B1F0-C54672EB0BA3}" presName="tx1" presStyleLbl="revTx" presStyleIdx="1" presStyleCnt="2"/>
      <dgm:spPr/>
    </dgm:pt>
    <dgm:pt modelId="{E9165063-83A5-4960-BCCA-8959C2632CEC}" type="pres">
      <dgm:prSet presAssocID="{E42A8873-BADA-4903-B1F0-C54672EB0BA3}" presName="vert1" presStyleCnt="0"/>
      <dgm:spPr/>
    </dgm:pt>
  </dgm:ptLst>
  <dgm:cxnLst>
    <dgm:cxn modelId="{1F6CE710-36D3-45C1-8951-4B5479F83841}" type="presOf" srcId="{6456CEB3-8E70-4289-A506-829F7DD1D934}" destId="{367FAE8C-1E52-49B6-8F9A-B4BF9B05FBEF}" srcOrd="0" destOrd="0" presId="urn:microsoft.com/office/officeart/2008/layout/LinedList"/>
    <dgm:cxn modelId="{B9F0D24F-A89B-457D-BC8F-00B1F7BD0C5F}" srcId="{49E3C0A7-176E-40DC-90F0-9C7B675F445F}" destId="{E42A8873-BADA-4903-B1F0-C54672EB0BA3}" srcOrd="1" destOrd="0" parTransId="{05ADF78E-5C5A-4790-85A8-71578C97C782}" sibTransId="{BA6926BB-6FF6-44C2-9666-731D7D4F100D}"/>
    <dgm:cxn modelId="{308F4E8D-B183-4DB8-A9EA-BC2A2A986141}" type="presOf" srcId="{49E3C0A7-176E-40DC-90F0-9C7B675F445F}" destId="{4F55521B-0D97-4859-A00A-53ADFEE5619C}" srcOrd="0" destOrd="0" presId="urn:microsoft.com/office/officeart/2008/layout/LinedList"/>
    <dgm:cxn modelId="{271EA4A7-BF83-4700-83F4-BFFB4AFC2F95}" srcId="{49E3C0A7-176E-40DC-90F0-9C7B675F445F}" destId="{6456CEB3-8E70-4289-A506-829F7DD1D934}" srcOrd="0" destOrd="0" parTransId="{B8D85EC5-F3FA-4F45-B265-ADEC0D7219B5}" sibTransId="{56E9B9D8-EA9B-4C00-B399-572F1290BE8D}"/>
    <dgm:cxn modelId="{E791F9ED-33C1-4844-8F1A-090118EC88CD}" type="presOf" srcId="{E42A8873-BADA-4903-B1F0-C54672EB0BA3}" destId="{606F19F3-B40A-4F02-A898-DC00EBA12403}" srcOrd="0" destOrd="0" presId="urn:microsoft.com/office/officeart/2008/layout/LinedList"/>
    <dgm:cxn modelId="{645B690A-223D-477B-ACF0-FE2CFFCE085F}" type="presParOf" srcId="{4F55521B-0D97-4859-A00A-53ADFEE5619C}" destId="{57292792-BB79-4472-8C3E-D871173B4F7A}" srcOrd="0" destOrd="0" presId="urn:microsoft.com/office/officeart/2008/layout/LinedList"/>
    <dgm:cxn modelId="{C429665B-8479-4C59-A14A-7DD543DB6115}" type="presParOf" srcId="{4F55521B-0D97-4859-A00A-53ADFEE5619C}" destId="{1BF4EC2F-A465-47DF-AC7E-E15585EAE4EF}" srcOrd="1" destOrd="0" presId="urn:microsoft.com/office/officeart/2008/layout/LinedList"/>
    <dgm:cxn modelId="{DC778D4D-5306-42B8-BD0D-D6F759CA5EA2}" type="presParOf" srcId="{1BF4EC2F-A465-47DF-AC7E-E15585EAE4EF}" destId="{367FAE8C-1E52-49B6-8F9A-B4BF9B05FBEF}" srcOrd="0" destOrd="0" presId="urn:microsoft.com/office/officeart/2008/layout/LinedList"/>
    <dgm:cxn modelId="{27A52513-1922-4996-81CA-D050124E1108}" type="presParOf" srcId="{1BF4EC2F-A465-47DF-AC7E-E15585EAE4EF}" destId="{71F65BC7-EC63-482F-9F89-96C7CE32754F}" srcOrd="1" destOrd="0" presId="urn:microsoft.com/office/officeart/2008/layout/LinedList"/>
    <dgm:cxn modelId="{CFDD961C-A49C-4D8F-A718-2A8CC98C7217}" type="presParOf" srcId="{4F55521B-0D97-4859-A00A-53ADFEE5619C}" destId="{942B87F3-DB9C-43A4-A192-07D1619E70D1}" srcOrd="2" destOrd="0" presId="urn:microsoft.com/office/officeart/2008/layout/LinedList"/>
    <dgm:cxn modelId="{50C9FC6A-8A2A-4FA0-B7B3-BE5E21D82C43}" type="presParOf" srcId="{4F55521B-0D97-4859-A00A-53ADFEE5619C}" destId="{E1844074-C3AA-4040-A548-538D030A2BE0}" srcOrd="3" destOrd="0" presId="urn:microsoft.com/office/officeart/2008/layout/LinedList"/>
    <dgm:cxn modelId="{65FFFF89-FAC1-41EE-A1BD-F5EE02337A62}" type="presParOf" srcId="{E1844074-C3AA-4040-A548-538D030A2BE0}" destId="{606F19F3-B40A-4F02-A898-DC00EBA12403}" srcOrd="0" destOrd="0" presId="urn:microsoft.com/office/officeart/2008/layout/LinedList"/>
    <dgm:cxn modelId="{7DB4714D-F76E-455C-95C6-FFAAB66D8C85}" type="presParOf" srcId="{E1844074-C3AA-4040-A548-538D030A2BE0}" destId="{E9165063-83A5-4960-BCCA-8959C2632CE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4EB1F-7D2B-4BFF-AABC-4048031E4730}">
      <dsp:nvSpPr>
        <dsp:cNvPr id="0" name=""/>
        <dsp:cNvSpPr/>
      </dsp:nvSpPr>
      <dsp:spPr>
        <a:xfrm>
          <a:off x="0" y="502"/>
          <a:ext cx="10515600" cy="11753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DEB6C-9EE0-4231-840C-450DD8220849}">
      <dsp:nvSpPr>
        <dsp:cNvPr id="0" name=""/>
        <dsp:cNvSpPr/>
      </dsp:nvSpPr>
      <dsp:spPr>
        <a:xfrm>
          <a:off x="355549" y="264960"/>
          <a:ext cx="646453" cy="6464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25B2C5-8943-4355-8E56-97347F691671}">
      <dsp:nvSpPr>
        <dsp:cNvPr id="0" name=""/>
        <dsp:cNvSpPr/>
      </dsp:nvSpPr>
      <dsp:spPr>
        <a:xfrm>
          <a:off x="1357552" y="502"/>
          <a:ext cx="9158047"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1111250">
            <a:lnSpc>
              <a:spcPct val="90000"/>
            </a:lnSpc>
            <a:spcBef>
              <a:spcPct val="0"/>
            </a:spcBef>
            <a:spcAft>
              <a:spcPct val="35000"/>
            </a:spcAft>
            <a:buNone/>
          </a:pPr>
          <a:r>
            <a:rPr lang="en-US" sz="2500" kern="1200"/>
            <a:t>Esports is something we are both actively interested in.</a:t>
          </a:r>
        </a:p>
      </dsp:txBody>
      <dsp:txXfrm>
        <a:off x="1357552" y="502"/>
        <a:ext cx="9158047" cy="1175370"/>
      </dsp:txXfrm>
    </dsp:sp>
    <dsp:sp modelId="{D7A20016-5C5A-45B1-A6A3-270CD3C7AA1E}">
      <dsp:nvSpPr>
        <dsp:cNvPr id="0" name=""/>
        <dsp:cNvSpPr/>
      </dsp:nvSpPr>
      <dsp:spPr>
        <a:xfrm>
          <a:off x="0" y="1469715"/>
          <a:ext cx="10515600" cy="11753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9E6044-933D-42D8-B61F-81E3E7BD5670}">
      <dsp:nvSpPr>
        <dsp:cNvPr id="0" name=""/>
        <dsp:cNvSpPr/>
      </dsp:nvSpPr>
      <dsp:spPr>
        <a:xfrm>
          <a:off x="355549" y="1734173"/>
          <a:ext cx="646453" cy="6464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F328E-57BF-41C5-90E3-8ECB3C65A9C9}">
      <dsp:nvSpPr>
        <dsp:cNvPr id="0" name=""/>
        <dsp:cNvSpPr/>
      </dsp:nvSpPr>
      <dsp:spPr>
        <a:xfrm>
          <a:off x="1357552" y="1469715"/>
          <a:ext cx="9158047"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1111250">
            <a:lnSpc>
              <a:spcPct val="90000"/>
            </a:lnSpc>
            <a:spcBef>
              <a:spcPct val="0"/>
            </a:spcBef>
            <a:spcAft>
              <a:spcPct val="35000"/>
            </a:spcAft>
            <a:buNone/>
          </a:pPr>
          <a:r>
            <a:rPr lang="en-US" sz="2500" kern="1200"/>
            <a:t>Looking for different types of data, we saw the top 200 Esports tournaments ranked by their prize pool</a:t>
          </a:r>
        </a:p>
      </dsp:txBody>
      <dsp:txXfrm>
        <a:off x="1357552" y="1469715"/>
        <a:ext cx="9158047" cy="1175370"/>
      </dsp:txXfrm>
    </dsp:sp>
    <dsp:sp modelId="{1777A8C1-7AFC-4078-BCBE-A60819A358DC}">
      <dsp:nvSpPr>
        <dsp:cNvPr id="0" name=""/>
        <dsp:cNvSpPr/>
      </dsp:nvSpPr>
      <dsp:spPr>
        <a:xfrm>
          <a:off x="0" y="2938928"/>
          <a:ext cx="10515600" cy="11753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C3C81E-1C48-409E-86C6-D4CC9018E422}">
      <dsp:nvSpPr>
        <dsp:cNvPr id="0" name=""/>
        <dsp:cNvSpPr/>
      </dsp:nvSpPr>
      <dsp:spPr>
        <a:xfrm>
          <a:off x="355549" y="3203386"/>
          <a:ext cx="646453" cy="6464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8DF0BC-F729-4336-880E-BDF8D92F104A}">
      <dsp:nvSpPr>
        <dsp:cNvPr id="0" name=""/>
        <dsp:cNvSpPr/>
      </dsp:nvSpPr>
      <dsp:spPr>
        <a:xfrm>
          <a:off x="1357552" y="2938928"/>
          <a:ext cx="9158047"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1111250">
            <a:lnSpc>
              <a:spcPct val="90000"/>
            </a:lnSpc>
            <a:spcBef>
              <a:spcPct val="0"/>
            </a:spcBef>
            <a:spcAft>
              <a:spcPct val="35000"/>
            </a:spcAft>
            <a:buNone/>
          </a:pPr>
          <a:r>
            <a:rPr lang="en-US" sz="2500" kern="1200"/>
            <a:t>So that made us wonder, does the prize pool vary that much for different games.</a:t>
          </a:r>
        </a:p>
      </dsp:txBody>
      <dsp:txXfrm>
        <a:off x="1357552" y="2938928"/>
        <a:ext cx="9158047" cy="1175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BE37C-0D30-4049-B173-1777421FE241}">
      <dsp:nvSpPr>
        <dsp:cNvPr id="0" name=""/>
        <dsp:cNvSpPr/>
      </dsp:nvSpPr>
      <dsp:spPr>
        <a:xfrm>
          <a:off x="0" y="0"/>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67817-FCBA-4A47-AD25-20A1065910F2}">
      <dsp:nvSpPr>
        <dsp:cNvPr id="0" name=""/>
        <dsp:cNvSpPr/>
      </dsp:nvSpPr>
      <dsp:spPr>
        <a:xfrm>
          <a:off x="0" y="0"/>
          <a:ext cx="5181600" cy="104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Like mentioned before the data set was taken off Kaggle. </a:t>
          </a:r>
          <a:endParaRPr lang="en-US" sz="2100" kern="1200" dirty="0">
            <a:highlight>
              <a:srgbClr val="FFFF00"/>
            </a:highlight>
          </a:endParaRPr>
        </a:p>
      </dsp:txBody>
      <dsp:txXfrm>
        <a:off x="0" y="0"/>
        <a:ext cx="5181600" cy="1041320"/>
      </dsp:txXfrm>
    </dsp:sp>
    <dsp:sp modelId="{CD40B480-D742-4B3E-A5A7-8120CC5609CE}">
      <dsp:nvSpPr>
        <dsp:cNvPr id="0" name=""/>
        <dsp:cNvSpPr/>
      </dsp:nvSpPr>
      <dsp:spPr>
        <a:xfrm>
          <a:off x="0" y="1041320"/>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1BB3C-BA4E-4163-9BB5-C6885E87899B}">
      <dsp:nvSpPr>
        <dsp:cNvPr id="0" name=""/>
        <dsp:cNvSpPr/>
      </dsp:nvSpPr>
      <dsp:spPr>
        <a:xfrm>
          <a:off x="0" y="1041320"/>
          <a:ext cx="5181600" cy="104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 main data is very skewed to the right</a:t>
          </a:r>
        </a:p>
      </dsp:txBody>
      <dsp:txXfrm>
        <a:off x="0" y="1041320"/>
        <a:ext cx="5181600" cy="1041320"/>
      </dsp:txXfrm>
    </dsp:sp>
    <dsp:sp modelId="{D505B2C2-1ADF-47DA-9CC7-D0D92F7E45CC}">
      <dsp:nvSpPr>
        <dsp:cNvPr id="0" name=""/>
        <dsp:cNvSpPr/>
      </dsp:nvSpPr>
      <dsp:spPr>
        <a:xfrm>
          <a:off x="0" y="2082641"/>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41AD9-7364-4706-ACE8-E0E7FB497175}">
      <dsp:nvSpPr>
        <dsp:cNvPr id="0" name=""/>
        <dsp:cNvSpPr/>
      </dsp:nvSpPr>
      <dsp:spPr>
        <a:xfrm>
          <a:off x="0" y="2082641"/>
          <a:ext cx="5181600" cy="104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While the averages of each game prize pool is less skewed than the original data. </a:t>
          </a:r>
        </a:p>
      </dsp:txBody>
      <dsp:txXfrm>
        <a:off x="0" y="2082641"/>
        <a:ext cx="5181600" cy="1041320"/>
      </dsp:txXfrm>
    </dsp:sp>
    <dsp:sp modelId="{C292787A-F12C-4A97-8A34-6D54F4C74272}">
      <dsp:nvSpPr>
        <dsp:cNvPr id="0" name=""/>
        <dsp:cNvSpPr/>
      </dsp:nvSpPr>
      <dsp:spPr>
        <a:xfrm>
          <a:off x="0" y="3123962"/>
          <a:ext cx="5181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338173-A0B9-48CF-9E84-751A9ECA37F9}">
      <dsp:nvSpPr>
        <dsp:cNvPr id="0" name=""/>
        <dsp:cNvSpPr/>
      </dsp:nvSpPr>
      <dsp:spPr>
        <a:xfrm>
          <a:off x="0" y="3123962"/>
          <a:ext cx="5181600" cy="104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The only modification we had to do to the data was to add a column specifying which game was played in the tournament</a:t>
          </a:r>
        </a:p>
      </dsp:txBody>
      <dsp:txXfrm>
        <a:off x="0" y="3123962"/>
        <a:ext cx="5181600" cy="1041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92792-BB79-4472-8C3E-D871173B4F7A}">
      <dsp:nvSpPr>
        <dsp:cNvPr id="0" name=""/>
        <dsp:cNvSpPr/>
      </dsp:nvSpPr>
      <dsp:spPr>
        <a:xfrm>
          <a:off x="0" y="0"/>
          <a:ext cx="584058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7FAE8C-1E52-49B6-8F9A-B4BF9B05FBEF}">
      <dsp:nvSpPr>
        <dsp:cNvPr id="0" name=""/>
        <dsp:cNvSpPr/>
      </dsp:nvSpPr>
      <dsp:spPr>
        <a:xfrm>
          <a:off x="0" y="0"/>
          <a:ext cx="5840589" cy="2516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Out of the 200 most expensive prize pool tournaments in esports history, the average amount teams would win would be around 1 to 1.3 million.</a:t>
          </a:r>
        </a:p>
      </dsp:txBody>
      <dsp:txXfrm>
        <a:off x="0" y="0"/>
        <a:ext cx="5840589" cy="2516187"/>
      </dsp:txXfrm>
    </dsp:sp>
    <dsp:sp modelId="{942B87F3-DB9C-43A4-A192-07D1619E70D1}">
      <dsp:nvSpPr>
        <dsp:cNvPr id="0" name=""/>
        <dsp:cNvSpPr/>
      </dsp:nvSpPr>
      <dsp:spPr>
        <a:xfrm>
          <a:off x="0" y="2516187"/>
          <a:ext cx="584058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6F19F3-B40A-4F02-A898-DC00EBA12403}">
      <dsp:nvSpPr>
        <dsp:cNvPr id="0" name=""/>
        <dsp:cNvSpPr/>
      </dsp:nvSpPr>
      <dsp:spPr>
        <a:xfrm>
          <a:off x="0" y="2516187"/>
          <a:ext cx="5840589" cy="2516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This was calculated by grouping the games together and finding each games averages, and then finding the average of all the games averages.</a:t>
          </a:r>
        </a:p>
      </dsp:txBody>
      <dsp:txXfrm>
        <a:off x="0" y="2516187"/>
        <a:ext cx="5840589" cy="25161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12/2/2022</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65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12/2/2022</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91791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12/2/2022</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85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12/2/2022</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495664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12/2/2022</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33614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12/2/2022</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2525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12/2/2022</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5485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12/2/2022</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24031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12/2/2022</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7390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12/2/2022</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01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12/2/2022</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13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12/2/2022</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6528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27" r:id="rId6"/>
    <p:sldLayoutId id="2147483732"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Create An Esports Logo with Inkscape - Logos By Nick">
            <a:extLst>
              <a:ext uri="{FF2B5EF4-FFF2-40B4-BE49-F238E27FC236}">
                <a16:creationId xmlns:a16="http://schemas.microsoft.com/office/drawing/2014/main" id="{33B51B66-61A1-067F-A338-AF46DF8611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32492"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4" name="Rectangle 104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8B1564-56CF-5301-F3E2-68848C01F94D}"/>
              </a:ext>
            </a:extLst>
          </p:cNvPr>
          <p:cNvSpPr>
            <a:spLocks noGrp="1"/>
          </p:cNvSpPr>
          <p:nvPr>
            <p:ph type="ctrTitle"/>
          </p:nvPr>
        </p:nvSpPr>
        <p:spPr>
          <a:xfrm>
            <a:off x="477981" y="1122363"/>
            <a:ext cx="4023360" cy="3204134"/>
          </a:xfrm>
        </p:spPr>
        <p:txBody>
          <a:bodyPr anchor="b">
            <a:normAutofit/>
          </a:bodyPr>
          <a:lstStyle/>
          <a:p>
            <a:r>
              <a:rPr lang="en-US" sz="4800" dirty="0"/>
              <a:t>Esports </a:t>
            </a:r>
            <a:br>
              <a:rPr lang="en-US" sz="4800" dirty="0"/>
            </a:br>
            <a:r>
              <a:rPr lang="en-US" sz="4800" dirty="0"/>
              <a:t>Prize pool</a:t>
            </a:r>
            <a:endParaRPr lang="en-US" sz="4800"/>
          </a:p>
        </p:txBody>
      </p:sp>
      <p:sp>
        <p:nvSpPr>
          <p:cNvPr id="3" name="Subtitle 2">
            <a:extLst>
              <a:ext uri="{FF2B5EF4-FFF2-40B4-BE49-F238E27FC236}">
                <a16:creationId xmlns:a16="http://schemas.microsoft.com/office/drawing/2014/main" id="{EEB89026-4C11-01B4-6A60-6A4DF483ACB0}"/>
              </a:ext>
            </a:extLst>
          </p:cNvPr>
          <p:cNvSpPr>
            <a:spLocks noGrp="1"/>
          </p:cNvSpPr>
          <p:nvPr>
            <p:ph type="subTitle" idx="1"/>
          </p:nvPr>
        </p:nvSpPr>
        <p:spPr>
          <a:xfrm>
            <a:off x="477980" y="4872922"/>
            <a:ext cx="4023359" cy="1208141"/>
          </a:xfrm>
        </p:spPr>
        <p:txBody>
          <a:bodyPr>
            <a:normAutofit/>
          </a:bodyPr>
          <a:lstStyle/>
          <a:p>
            <a:r>
              <a:rPr lang="en-US"/>
              <a:t>George Foto &amp; Ryan Casey</a:t>
            </a:r>
          </a:p>
        </p:txBody>
      </p:sp>
      <p:sp>
        <p:nvSpPr>
          <p:cNvPr id="1046" name="Rectangle 10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8" name="Rectangle 10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12259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ABBF-8401-A5D2-8668-3785952BFFCE}"/>
              </a:ext>
            </a:extLst>
          </p:cNvPr>
          <p:cNvSpPr>
            <a:spLocks noGrp="1"/>
          </p:cNvSpPr>
          <p:nvPr>
            <p:ph type="title"/>
          </p:nvPr>
        </p:nvSpPr>
        <p:spPr>
          <a:xfrm>
            <a:off x="838200" y="584990"/>
            <a:ext cx="10515600" cy="1116811"/>
          </a:xfrm>
        </p:spPr>
        <p:txBody>
          <a:bodyPr anchor="b">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E7876269-1B95-D7E8-EC6C-22F26A7BC4EC}"/>
              </a:ext>
            </a:extLst>
          </p:cNvPr>
          <p:cNvGraphicFramePr>
            <a:graphicFrameLocks noGrp="1"/>
          </p:cNvGraphicFramePr>
          <p:nvPr>
            <p:ph idx="1"/>
            <p:extLst>
              <p:ext uri="{D42A27DB-BD31-4B8C-83A1-F6EECF244321}">
                <p14:modId xmlns:p14="http://schemas.microsoft.com/office/powerpoint/2010/main" val="2683537836"/>
              </p:ext>
            </p:extLst>
          </p:nvPr>
        </p:nvGraphicFramePr>
        <p:xfrm>
          <a:off x="838200" y="2061469"/>
          <a:ext cx="10515600" cy="411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475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6E28-16B8-5A4F-291E-9333A5363F0B}"/>
              </a:ext>
            </a:extLst>
          </p:cNvPr>
          <p:cNvSpPr>
            <a:spLocks noGrp="1"/>
          </p:cNvSpPr>
          <p:nvPr>
            <p:ph type="title"/>
          </p:nvPr>
        </p:nvSpPr>
        <p:spPr>
          <a:xfrm>
            <a:off x="838200" y="584990"/>
            <a:ext cx="10515600" cy="1116811"/>
          </a:xfrm>
        </p:spPr>
        <p:txBody>
          <a:bodyPr anchor="b">
            <a:normAutofit/>
          </a:bodyPr>
          <a:lstStyle/>
          <a:p>
            <a:r>
              <a:rPr lang="en-US" dirty="0"/>
              <a:t>Selection of data</a:t>
            </a:r>
          </a:p>
        </p:txBody>
      </p:sp>
      <p:graphicFrame>
        <p:nvGraphicFramePr>
          <p:cNvPr id="15" name="Content Placeholder 2">
            <a:extLst>
              <a:ext uri="{FF2B5EF4-FFF2-40B4-BE49-F238E27FC236}">
                <a16:creationId xmlns:a16="http://schemas.microsoft.com/office/drawing/2014/main" id="{FA3CC1BB-CE4B-8339-C998-88AA91FC756A}"/>
              </a:ext>
            </a:extLst>
          </p:cNvPr>
          <p:cNvGraphicFramePr>
            <a:graphicFrameLocks noGrp="1"/>
          </p:cNvGraphicFramePr>
          <p:nvPr>
            <p:ph sz="half" idx="1"/>
            <p:extLst>
              <p:ext uri="{D42A27DB-BD31-4B8C-83A1-F6EECF244321}">
                <p14:modId xmlns:p14="http://schemas.microsoft.com/office/powerpoint/2010/main" val="3979715200"/>
              </p:ext>
            </p:extLst>
          </p:nvPr>
        </p:nvGraphicFramePr>
        <p:xfrm>
          <a:off x="838200" y="2011679"/>
          <a:ext cx="5181600" cy="4165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Chart, histogram&#10;&#10;Description automatically generated">
            <a:extLst>
              <a:ext uri="{FF2B5EF4-FFF2-40B4-BE49-F238E27FC236}">
                <a16:creationId xmlns:a16="http://schemas.microsoft.com/office/drawing/2014/main" id="{947C3056-389D-1420-6410-A2BC770AE8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44672" y="4573274"/>
            <a:ext cx="3217924" cy="2284726"/>
          </a:xfrm>
          <a:prstGeom prst="rect">
            <a:avLst/>
          </a:prstGeom>
          <a:noFill/>
        </p:spPr>
      </p:pic>
      <p:pic>
        <p:nvPicPr>
          <p:cNvPr id="13" name="Picture 12" descr="Chart, histogram">
            <a:extLst>
              <a:ext uri="{FF2B5EF4-FFF2-40B4-BE49-F238E27FC236}">
                <a16:creationId xmlns:a16="http://schemas.microsoft.com/office/drawing/2014/main" id="{B9E13B11-CA31-3466-2353-554A0FA729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44672" y="2011679"/>
            <a:ext cx="3156653" cy="2284727"/>
          </a:xfrm>
          <a:prstGeom prst="rect">
            <a:avLst/>
          </a:prstGeom>
        </p:spPr>
      </p:pic>
      <p:sp>
        <p:nvSpPr>
          <p:cNvPr id="3" name="TextBox 2">
            <a:extLst>
              <a:ext uri="{FF2B5EF4-FFF2-40B4-BE49-F238E27FC236}">
                <a16:creationId xmlns:a16="http://schemas.microsoft.com/office/drawing/2014/main" id="{C7F991F2-7F45-B607-C9F4-5EFD3569C02D}"/>
              </a:ext>
            </a:extLst>
          </p:cNvPr>
          <p:cNvSpPr txBox="1"/>
          <p:nvPr/>
        </p:nvSpPr>
        <p:spPr>
          <a:xfrm>
            <a:off x="7901633" y="1729831"/>
            <a:ext cx="2242730" cy="369332"/>
          </a:xfrm>
          <a:prstGeom prst="rect">
            <a:avLst/>
          </a:prstGeom>
          <a:noFill/>
        </p:spPr>
        <p:txBody>
          <a:bodyPr wrap="none" rtlCol="0">
            <a:spAutoFit/>
          </a:bodyPr>
          <a:lstStyle/>
          <a:p>
            <a:r>
              <a:rPr lang="en-US" dirty="0"/>
              <a:t>Average of Each Game</a:t>
            </a:r>
          </a:p>
        </p:txBody>
      </p:sp>
      <p:sp>
        <p:nvSpPr>
          <p:cNvPr id="4" name="TextBox 3">
            <a:extLst>
              <a:ext uri="{FF2B5EF4-FFF2-40B4-BE49-F238E27FC236}">
                <a16:creationId xmlns:a16="http://schemas.microsoft.com/office/drawing/2014/main" id="{5DEFC3EF-50A1-9ED2-50A8-670B011A7A11}"/>
              </a:ext>
            </a:extLst>
          </p:cNvPr>
          <p:cNvSpPr txBox="1"/>
          <p:nvPr/>
        </p:nvSpPr>
        <p:spPr>
          <a:xfrm>
            <a:off x="8157056" y="4296406"/>
            <a:ext cx="1731884" cy="369332"/>
          </a:xfrm>
          <a:prstGeom prst="rect">
            <a:avLst/>
          </a:prstGeom>
          <a:noFill/>
        </p:spPr>
        <p:txBody>
          <a:bodyPr wrap="none" rtlCol="0">
            <a:spAutoFit/>
          </a:bodyPr>
          <a:lstStyle/>
          <a:p>
            <a:r>
              <a:rPr lang="en-US" dirty="0"/>
              <a:t>All Tournaments</a:t>
            </a:r>
          </a:p>
        </p:txBody>
      </p:sp>
    </p:spTree>
    <p:extLst>
      <p:ext uri="{BB962C8B-B14F-4D97-AF65-F5344CB8AC3E}">
        <p14:creationId xmlns:p14="http://schemas.microsoft.com/office/powerpoint/2010/main" val="219313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C0E3DCD-2598-B871-F4A9-B8DDF36AD6D6}"/>
              </a:ext>
            </a:extLst>
          </p:cNvPr>
          <p:cNvSpPr>
            <a:spLocks noGrp="1"/>
          </p:cNvSpPr>
          <p:nvPr>
            <p:ph type="title"/>
          </p:nvPr>
        </p:nvSpPr>
        <p:spPr>
          <a:xfrm>
            <a:off x="838200" y="584990"/>
            <a:ext cx="10515600" cy="1116811"/>
          </a:xfrm>
        </p:spPr>
        <p:txBody>
          <a:bodyPr>
            <a:normAutofit/>
          </a:bodyPr>
          <a:lstStyle/>
          <a:p>
            <a:r>
              <a:rPr lang="en-US" dirty="0"/>
              <a:t>Method</a:t>
            </a:r>
          </a:p>
        </p:txBody>
      </p:sp>
      <p:sp>
        <p:nvSpPr>
          <p:cNvPr id="11" name="Content Placeholder 2">
            <a:extLst>
              <a:ext uri="{FF2B5EF4-FFF2-40B4-BE49-F238E27FC236}">
                <a16:creationId xmlns:a16="http://schemas.microsoft.com/office/drawing/2014/main" id="{6D52A7F3-7A2A-F9A2-4D38-80431734673E}"/>
              </a:ext>
            </a:extLst>
          </p:cNvPr>
          <p:cNvSpPr>
            <a:spLocks noGrp="1"/>
          </p:cNvSpPr>
          <p:nvPr>
            <p:ph idx="1"/>
          </p:nvPr>
        </p:nvSpPr>
        <p:spPr>
          <a:xfrm>
            <a:off x="838200" y="1904999"/>
            <a:ext cx="10515600" cy="4114801"/>
          </a:xfrm>
        </p:spPr>
        <p:txBody>
          <a:bodyPr/>
          <a:lstStyle/>
          <a:p>
            <a:r>
              <a:rPr lang="en-US" dirty="0"/>
              <a:t>Pandas</a:t>
            </a:r>
          </a:p>
          <a:p>
            <a:r>
              <a:rPr lang="en-US" dirty="0"/>
              <a:t>Seaborn</a:t>
            </a:r>
          </a:p>
          <a:p>
            <a:r>
              <a:rPr lang="en-US" dirty="0"/>
              <a:t>Python</a:t>
            </a:r>
          </a:p>
          <a:p>
            <a:r>
              <a:rPr lang="en-US" dirty="0"/>
              <a:t>Jupyter.cs.wit.edu</a:t>
            </a:r>
          </a:p>
          <a:p>
            <a:endParaRPr lang="en-US" dirty="0"/>
          </a:p>
        </p:txBody>
      </p:sp>
      <p:pic>
        <p:nvPicPr>
          <p:cNvPr id="7" name="Picture 6">
            <a:extLst>
              <a:ext uri="{FF2B5EF4-FFF2-40B4-BE49-F238E27FC236}">
                <a16:creationId xmlns:a16="http://schemas.microsoft.com/office/drawing/2014/main" id="{1BBF00F3-C724-E1FD-6222-B20640AFE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697" y="2645352"/>
            <a:ext cx="6890702" cy="783648"/>
          </a:xfrm>
          <a:prstGeom prst="rect">
            <a:avLst/>
          </a:prstGeom>
        </p:spPr>
      </p:pic>
      <p:pic>
        <p:nvPicPr>
          <p:cNvPr id="10" name="Picture 9" descr="Chart&#10;&#10;Description automatically generated with medium confidence">
            <a:extLst>
              <a:ext uri="{FF2B5EF4-FFF2-40B4-BE49-F238E27FC236}">
                <a16:creationId xmlns:a16="http://schemas.microsoft.com/office/drawing/2014/main" id="{D655DFFA-B261-A2E7-F31B-C2EB8AAA3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554" y="3745606"/>
            <a:ext cx="10211246" cy="2274194"/>
          </a:xfrm>
          <a:prstGeom prst="rect">
            <a:avLst/>
          </a:prstGeom>
        </p:spPr>
      </p:pic>
    </p:spTree>
    <p:extLst>
      <p:ext uri="{BB962C8B-B14F-4D97-AF65-F5344CB8AC3E}">
        <p14:creationId xmlns:p14="http://schemas.microsoft.com/office/powerpoint/2010/main" val="229845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C149-F4B8-CE80-0914-3480FEE15D48}"/>
              </a:ext>
            </a:extLst>
          </p:cNvPr>
          <p:cNvSpPr>
            <a:spLocks noGrp="1"/>
          </p:cNvSpPr>
          <p:nvPr>
            <p:ph type="title"/>
          </p:nvPr>
        </p:nvSpPr>
        <p:spPr>
          <a:xfrm>
            <a:off x="839789" y="457200"/>
            <a:ext cx="3691818" cy="1701800"/>
          </a:xfrm>
        </p:spPr>
        <p:txBody>
          <a:bodyPr anchor="b">
            <a:normAutofit/>
          </a:bodyPr>
          <a:lstStyle/>
          <a:p>
            <a:r>
              <a:rPr lang="en-US" dirty="0"/>
              <a:t>Results</a:t>
            </a:r>
          </a:p>
        </p:txBody>
      </p:sp>
      <p:pic>
        <p:nvPicPr>
          <p:cNvPr id="5" name="Content Placeholder 4" descr="Chart, histogram&#10;&#10;Description automatically generated">
            <a:extLst>
              <a:ext uri="{FF2B5EF4-FFF2-40B4-BE49-F238E27FC236}">
                <a16:creationId xmlns:a16="http://schemas.microsoft.com/office/drawing/2014/main" id="{73E25425-9187-5257-0EA8-E77D7D08C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4123" y="431518"/>
            <a:ext cx="5294877" cy="6016907"/>
          </a:xfrm>
          <a:noFill/>
        </p:spPr>
      </p:pic>
      <p:sp>
        <p:nvSpPr>
          <p:cNvPr id="10" name="Text Placeholder 3">
            <a:extLst>
              <a:ext uri="{FF2B5EF4-FFF2-40B4-BE49-F238E27FC236}">
                <a16:creationId xmlns:a16="http://schemas.microsoft.com/office/drawing/2014/main" id="{3E4A83AA-8D0C-B9D7-1039-E126773D5267}"/>
              </a:ext>
            </a:extLst>
          </p:cNvPr>
          <p:cNvSpPr>
            <a:spLocks noGrp="1"/>
          </p:cNvSpPr>
          <p:nvPr>
            <p:ph type="body" sz="half" idx="2"/>
          </p:nvPr>
        </p:nvSpPr>
        <p:spPr>
          <a:xfrm>
            <a:off x="839789" y="2372360"/>
            <a:ext cx="3971908" cy="3496628"/>
          </a:xfrm>
        </p:spPr>
        <p:txBody>
          <a:bodyPr>
            <a:normAutofit fontScale="92500" lnSpcReduction="20000"/>
          </a:bodyPr>
          <a:lstStyle/>
          <a:p>
            <a:r>
              <a:rPr lang="en-US"/>
              <a:t>We did a couple of tests.</a:t>
            </a:r>
          </a:p>
          <a:p>
            <a:r>
              <a:rPr lang="en-US"/>
              <a:t>We first looked at the averages of the all the prize pools which came out about 2,100,000</a:t>
            </a:r>
          </a:p>
          <a:p>
            <a:r>
              <a:rPr lang="en-US"/>
              <a:t>Looking at the graph to the left, there is a lot of outliers pulling up the average, especially from Dota which had over 50 counts.</a:t>
            </a:r>
          </a:p>
          <a:p>
            <a:r>
              <a:rPr lang="en-US"/>
              <a:t>We then grouped the games and calculated their own averages, and then calculated the avg of all games using their average, which came out to 1,320,000</a:t>
            </a:r>
          </a:p>
          <a:p>
            <a:r>
              <a:rPr lang="en-US"/>
              <a:t>One final thing would be seeing the median of all the tournaments prize pool and their median of the averages, Which all came out to 1,000,000.</a:t>
            </a:r>
            <a:endParaRPr lang="en-US" dirty="0"/>
          </a:p>
        </p:txBody>
      </p:sp>
    </p:spTree>
    <p:extLst>
      <p:ext uri="{BB962C8B-B14F-4D97-AF65-F5344CB8AC3E}">
        <p14:creationId xmlns:p14="http://schemas.microsoft.com/office/powerpoint/2010/main" val="222276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E7F8-5937-ECB8-D011-7BA1BF3D69F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28D598F-EF93-8046-0289-91D13FFB1907}"/>
              </a:ext>
            </a:extLst>
          </p:cNvPr>
          <p:cNvSpPr>
            <a:spLocks noGrp="1"/>
          </p:cNvSpPr>
          <p:nvPr>
            <p:ph idx="1"/>
          </p:nvPr>
        </p:nvSpPr>
        <p:spPr/>
        <p:txBody>
          <a:bodyPr/>
          <a:lstStyle/>
          <a:p>
            <a:r>
              <a:rPr lang="en-US" dirty="0"/>
              <a:t>The answer tells that for the upper tournaments hosted by the game companies themselves, or grand finals for small games, the average prize pool is around 1 million to 1.3 million.</a:t>
            </a:r>
          </a:p>
          <a:p>
            <a:r>
              <a:rPr lang="en-US" dirty="0"/>
              <a:t>We do have some outliers like Dota finals and LOL worlds which do bring up the average quite a bit.</a:t>
            </a:r>
          </a:p>
          <a:p>
            <a:r>
              <a:rPr lang="en-US" dirty="0"/>
              <a:t>Overall, this could be the beginning to show what the real averages are, since all these tournaments are hosted by the respected game company, it can be hard to say if it affects other tournaments hosted locally as their prize pool would be a lot smaller.</a:t>
            </a:r>
          </a:p>
          <a:p>
            <a:r>
              <a:rPr lang="en-US" dirty="0"/>
              <a:t>With a more completely list of all the tournaments, we could use this as a start to see what the real average prize pool would look like rather than the top 200.</a:t>
            </a:r>
          </a:p>
        </p:txBody>
      </p:sp>
    </p:spTree>
    <p:extLst>
      <p:ext uri="{BB962C8B-B14F-4D97-AF65-F5344CB8AC3E}">
        <p14:creationId xmlns:p14="http://schemas.microsoft.com/office/powerpoint/2010/main" val="110184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5515-19D8-ECE8-CFF8-5B2CBD97CEC1}"/>
              </a:ext>
            </a:extLst>
          </p:cNvPr>
          <p:cNvSpPr>
            <a:spLocks noGrp="1"/>
          </p:cNvSpPr>
          <p:nvPr>
            <p:ph type="title"/>
          </p:nvPr>
        </p:nvSpPr>
        <p:spPr>
          <a:xfrm>
            <a:off x="839789" y="457200"/>
            <a:ext cx="3691818" cy="1701800"/>
          </a:xfrm>
        </p:spPr>
        <p:txBody>
          <a:bodyPr anchor="b">
            <a:normAutofit/>
          </a:bodyPr>
          <a:lstStyle/>
          <a:p>
            <a:r>
              <a:rPr lang="en-US" dirty="0"/>
              <a:t>Summary</a:t>
            </a:r>
          </a:p>
        </p:txBody>
      </p:sp>
      <p:graphicFrame>
        <p:nvGraphicFramePr>
          <p:cNvPr id="5" name="Content Placeholder 2">
            <a:extLst>
              <a:ext uri="{FF2B5EF4-FFF2-40B4-BE49-F238E27FC236}">
                <a16:creationId xmlns:a16="http://schemas.microsoft.com/office/drawing/2014/main" id="{063ED37C-255B-2475-427F-181A39671930}"/>
              </a:ext>
            </a:extLst>
          </p:cNvPr>
          <p:cNvGraphicFramePr>
            <a:graphicFrameLocks noGrp="1"/>
          </p:cNvGraphicFramePr>
          <p:nvPr>
            <p:ph idx="1"/>
            <p:extLst>
              <p:ext uri="{D42A27DB-BD31-4B8C-83A1-F6EECF244321}">
                <p14:modId xmlns:p14="http://schemas.microsoft.com/office/powerpoint/2010/main" val="1434432857"/>
              </p:ext>
            </p:extLst>
          </p:nvPr>
        </p:nvGraphicFramePr>
        <p:xfrm>
          <a:off x="5514798" y="987425"/>
          <a:ext cx="5840589" cy="5032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screenshot of a phone&#10;&#10;Description automatically generated with medium confidence">
            <a:extLst>
              <a:ext uri="{FF2B5EF4-FFF2-40B4-BE49-F238E27FC236}">
                <a16:creationId xmlns:a16="http://schemas.microsoft.com/office/drawing/2014/main" id="{8773B41F-FF92-6890-B34A-3F2F72F7FA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9572" y="2420139"/>
            <a:ext cx="1676782" cy="3505999"/>
          </a:xfrm>
          <a:prstGeom prst="rect">
            <a:avLst/>
          </a:prstGeom>
        </p:spPr>
      </p:pic>
    </p:spTree>
    <p:extLst>
      <p:ext uri="{BB962C8B-B14F-4D97-AF65-F5344CB8AC3E}">
        <p14:creationId xmlns:p14="http://schemas.microsoft.com/office/powerpoint/2010/main" val="351296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76B96FE-5374-D79F-ACBB-E5CCB6CCD9A2}"/>
              </a:ext>
            </a:extLst>
          </p:cNvPr>
          <p:cNvSpPr>
            <a:spLocks noGrp="1"/>
          </p:cNvSpPr>
          <p:nvPr>
            <p:ph type="title"/>
          </p:nvPr>
        </p:nvSpPr>
        <p:spPr>
          <a:xfrm>
            <a:off x="838200" y="584990"/>
            <a:ext cx="10515600" cy="1116811"/>
          </a:xfrm>
        </p:spPr>
        <p:txBody>
          <a:bodyPr/>
          <a:lstStyle/>
          <a:p>
            <a:r>
              <a:rPr lang="en-US" dirty="0"/>
              <a:t>Works Sited</a:t>
            </a:r>
          </a:p>
        </p:txBody>
      </p:sp>
      <p:sp>
        <p:nvSpPr>
          <p:cNvPr id="11" name="Content Placeholder 2">
            <a:extLst>
              <a:ext uri="{FF2B5EF4-FFF2-40B4-BE49-F238E27FC236}">
                <a16:creationId xmlns:a16="http://schemas.microsoft.com/office/drawing/2014/main" id="{E8E3A2D4-B6C6-E31B-0135-E3B4CF32C9BC}"/>
              </a:ext>
            </a:extLst>
          </p:cNvPr>
          <p:cNvSpPr>
            <a:spLocks noGrp="1"/>
          </p:cNvSpPr>
          <p:nvPr>
            <p:ph idx="1"/>
          </p:nvPr>
        </p:nvSpPr>
        <p:spPr>
          <a:xfrm>
            <a:off x="838200" y="2061469"/>
            <a:ext cx="10515600" cy="4114801"/>
          </a:xfrm>
        </p:spPr>
        <p:txBody>
          <a:bodyPr/>
          <a:lstStyle/>
          <a:p>
            <a:r>
              <a:rPr lang="en-US" dirty="0"/>
              <a:t>https://www.kaggle.com/datasets/hbakker/esports-200-tournaments</a:t>
            </a:r>
          </a:p>
        </p:txBody>
      </p:sp>
    </p:spTree>
    <p:extLst>
      <p:ext uri="{BB962C8B-B14F-4D97-AF65-F5344CB8AC3E}">
        <p14:creationId xmlns:p14="http://schemas.microsoft.com/office/powerpoint/2010/main" val="2515091382"/>
      </p:ext>
    </p:extLst>
  </p:cSld>
  <p:clrMapOvr>
    <a:masterClrMapping/>
  </p:clrMapOvr>
</p:sld>
</file>

<file path=ppt/theme/theme1.xml><?xml version="1.0" encoding="utf-8"?>
<a:theme xmlns:a="http://schemas.openxmlformats.org/drawingml/2006/main" name="ArchwayVTI">
  <a:themeElements>
    <a:clrScheme name="Custom 1">
      <a:dk1>
        <a:sysClr val="windowText" lastClr="000000"/>
      </a:dk1>
      <a:lt1>
        <a:sysClr val="window" lastClr="FFFFFF"/>
      </a:lt1>
      <a:dk2>
        <a:srgbClr val="2E3A3C"/>
      </a:dk2>
      <a:lt2>
        <a:srgbClr val="EDE9E7"/>
      </a:lt2>
      <a:accent1>
        <a:srgbClr val="898470"/>
      </a:accent1>
      <a:accent2>
        <a:srgbClr val="7A8773"/>
      </a:accent2>
      <a:accent3>
        <a:srgbClr val="8C845E"/>
      </a:accent3>
      <a:accent4>
        <a:srgbClr val="9F7E56"/>
      </a:accent4>
      <a:accent5>
        <a:srgbClr val="9B7E69"/>
      </a:accent5>
      <a:accent6>
        <a:srgbClr val="AA7862"/>
      </a:accent6>
      <a:hlink>
        <a:srgbClr val="7A8773"/>
      </a:hlink>
      <a:folHlink>
        <a:srgbClr val="9F7E56"/>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174</TotalTime>
  <Words>452</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Felix Titling</vt:lpstr>
      <vt:lpstr>Goudy Old Style</vt:lpstr>
      <vt:lpstr>ArchwayVTI</vt:lpstr>
      <vt:lpstr>Esports  Prize pool</vt:lpstr>
      <vt:lpstr>Introduction</vt:lpstr>
      <vt:lpstr>Selection of data</vt:lpstr>
      <vt:lpstr>Method</vt:lpstr>
      <vt:lpstr>Results</vt:lpstr>
      <vt:lpstr>Discussion</vt:lpstr>
      <vt:lpstr>Summary</vt:lpstr>
      <vt:lpstr>Works Sited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Esports  Prize pool</dc:title>
  <dc:creator>Foto, George</dc:creator>
  <cp:lastModifiedBy>Foto, George</cp:lastModifiedBy>
  <cp:revision>3</cp:revision>
  <dcterms:created xsi:type="dcterms:W3CDTF">2022-12-01T22:45:14Z</dcterms:created>
  <dcterms:modified xsi:type="dcterms:W3CDTF">2022-12-02T20:10:38Z</dcterms:modified>
</cp:coreProperties>
</file>