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Noel Hidalg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E6E99EF-17B5-4931-AA9A-D4DB5FD6A55D}">
  <a:tblStyle styleId="{9E6E99EF-17B5-4931-AA9A-D4DB5FD6A55D}"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Should be CacheWord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7" name="Shape 2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4" name="Shape 2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1" name="Shape 2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7" name="Shape 2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1" name="Shape 291"/>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171450" lvl="0" marL="171450" marR="0" rtl="0" algn="l">
              <a:spcBef>
                <a:spcPts val="0"/>
              </a:spcBef>
              <a:buSzPct val="100000"/>
              <a:buFont typeface="Arial"/>
              <a:buChar char="•"/>
            </a:pPr>
            <a:r>
              <a:rPr b="0" i="0" lang="en" sz="1800" u="none" cap="none" strike="noStrike"/>
              <a:t>Goals for risk mitigation at the application level. </a:t>
            </a:r>
          </a:p>
          <a:p>
            <a:pPr indent="-171450" lvl="0" marL="171450" marR="0" rtl="0" algn="l">
              <a:spcBef>
                <a:spcPts val="0"/>
              </a:spcBef>
              <a:buSzPct val="100000"/>
              <a:buFont typeface="Arial"/>
              <a:buChar char="•"/>
            </a:pPr>
            <a:r>
              <a:rPr b="0" i="0" lang="en" sz="1800" u="none" cap="none" strike="noStrike"/>
              <a:t>The first key is layered security. </a:t>
            </a:r>
          </a:p>
          <a:p>
            <a:pPr indent="-171450" lvl="0" marL="171450" marR="0" rtl="0" algn="l">
              <a:spcBef>
                <a:spcPts val="0"/>
              </a:spcBef>
              <a:buSzPct val="100000"/>
              <a:buFont typeface="Arial"/>
              <a:buChar char="•"/>
            </a:pPr>
            <a:r>
              <a:rPr b="0" i="0" lang="en" sz="1800" u="none" cap="none" strike="noStrike"/>
              <a:t>It’s OK to use the device security as a first gateway</a:t>
            </a:r>
          </a:p>
          <a:p>
            <a:pPr indent="-171450" lvl="0" marL="171450" marR="0" rtl="0" algn="l">
              <a:spcBef>
                <a:spcPts val="0"/>
              </a:spcBef>
              <a:buSzPct val="100000"/>
              <a:buFont typeface="Arial"/>
              <a:buChar char="•"/>
            </a:pPr>
            <a:r>
              <a:rPr b="0" i="0" lang="en" sz="1800" u="none" cap="none" strike="noStrike"/>
              <a:t>Applications should consider whether they need their own security implementation</a:t>
            </a:r>
          </a:p>
          <a:p>
            <a:pPr indent="-171450" lvl="0" marL="171450" marR="0" rtl="0" algn="l">
              <a:spcBef>
                <a:spcPts val="0"/>
              </a:spcBef>
              <a:buSzPct val="100000"/>
              <a:buFont typeface="Arial"/>
              <a:buChar char="•"/>
            </a:pPr>
            <a:r>
              <a:rPr b="0" i="0" lang="en" sz="1800" u="none" cap="none" strike="noStrike"/>
              <a:t>The more layers you can put between a potential attacker and your data, the better</a:t>
            </a:r>
          </a:p>
        </p:txBody>
      </p:sp>
      <p:sp>
        <p:nvSpPr>
          <p:cNvPr id="292" name="Shape 292"/>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None/>
            </a:pPr>
            <a:r>
              <a:rPr lang="en"/>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8" name="Shape 298"/>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171450" lvl="0" marL="171450" marR="0" rtl="0" algn="l">
              <a:spcBef>
                <a:spcPts val="0"/>
              </a:spcBef>
              <a:buSzPct val="100000"/>
              <a:buFont typeface="Arial"/>
              <a:buChar char="•"/>
            </a:pPr>
            <a:r>
              <a:rPr b="0" i="0" lang="en" sz="1800" u="none" cap="none" strike="noStrike"/>
              <a:t>Reduce attack “surface area”</a:t>
            </a:r>
          </a:p>
          <a:p>
            <a:pPr indent="-171450" lvl="0" marL="171450" marR="0" rtl="0" algn="l">
              <a:spcBef>
                <a:spcPts val="0"/>
              </a:spcBef>
              <a:buSzPct val="100000"/>
              <a:buFont typeface="Arial"/>
              <a:buChar char="•"/>
            </a:pPr>
            <a:r>
              <a:rPr b="0" i="0" lang="en" sz="1800" u="none" cap="none" strike="noStrike"/>
              <a:t>Don’t assume for a second that the owner if the device is going to be the only person using it.</a:t>
            </a:r>
          </a:p>
          <a:p>
            <a:pPr indent="-171450" lvl="0" marL="171450" marR="0" rtl="0" algn="l">
              <a:lnSpc>
                <a:spcPct val="100000"/>
              </a:lnSpc>
              <a:spcBef>
                <a:spcPts val="0"/>
              </a:spcBef>
              <a:spcAft>
                <a:spcPts val="0"/>
              </a:spcAft>
              <a:buSzPct val="100000"/>
              <a:buFont typeface="Arial"/>
              <a:buChar char="•"/>
            </a:pPr>
            <a:r>
              <a:rPr b="0" i="0" lang="en" sz="1800" u="none" cap="none" strike="noStrike"/>
              <a:t>If your application deals with sensitive data it should provide a security “Step Up”</a:t>
            </a:r>
          </a:p>
          <a:p>
            <a:pPr indent="-171450" lvl="0" marL="171450" marR="0" rtl="0" algn="l">
              <a:spcBef>
                <a:spcPts val="0"/>
              </a:spcBef>
              <a:buSzPct val="100000"/>
              <a:buFont typeface="Arial"/>
              <a:buChar char="•"/>
            </a:pPr>
            <a:r>
              <a:rPr b="0" i="0" lang="en" sz="1800" u="none" cap="none" strike="noStrike"/>
              <a:t>Even a minimal block to ensure that a casual user can’t open the app and poke around</a:t>
            </a:r>
          </a:p>
          <a:p>
            <a:pPr indent="-171450" lvl="0" marL="171450" marR="0" rtl="0" algn="l">
              <a:spcBef>
                <a:spcPts val="0"/>
              </a:spcBef>
              <a:buFont typeface="Arial"/>
              <a:buNone/>
            </a:pPr>
            <a:r>
              <a:t/>
            </a:r>
            <a:endParaRPr b="0" i="0" sz="1800" u="none" cap="none" strike="noStrike"/>
          </a:p>
        </p:txBody>
      </p:sp>
      <p:sp>
        <p:nvSpPr>
          <p:cNvPr id="299" name="Shape 299"/>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None/>
            </a:pPr>
            <a:r>
              <a:rPr lang="en"/>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5" name="Shape 305"/>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171450" lvl="0" marL="171450" marR="0" rtl="0" algn="l">
              <a:spcBef>
                <a:spcPts val="0"/>
              </a:spcBef>
              <a:buSzPct val="100000"/>
              <a:buFont typeface="Arial"/>
              <a:buChar char="•"/>
            </a:pPr>
            <a:r>
              <a:rPr b="0" i="0" lang="en" sz="1800" u="none" cap="none" strike="noStrike"/>
              <a:t>Simple authentication or local auth to keep casual users out</a:t>
            </a:r>
          </a:p>
          <a:p>
            <a:pPr indent="-171450" lvl="0" marL="171450" marR="0" rtl="0" algn="l">
              <a:spcBef>
                <a:spcPts val="0"/>
              </a:spcBef>
              <a:buSzPct val="100000"/>
              <a:buFont typeface="Arial"/>
              <a:buChar char="•"/>
            </a:pPr>
            <a:r>
              <a:rPr b="0" i="0" lang="en" sz="1800" u="none" cap="none" strike="noStrike"/>
              <a:t>But, don’t trust that the app is the only way to get the data on or off device</a:t>
            </a:r>
          </a:p>
          <a:p>
            <a:pPr indent="-171450" lvl="0" marL="171450" marR="0" rtl="0" algn="l">
              <a:spcBef>
                <a:spcPts val="0"/>
              </a:spcBef>
              <a:buSzPct val="100000"/>
              <a:buFont typeface="Arial"/>
              <a:buChar char="•"/>
            </a:pPr>
            <a:r>
              <a:rPr b="0" i="0" lang="en" sz="1800" u="none" cap="none" strike="noStrike"/>
              <a:t>Data can be extracted off devices</a:t>
            </a:r>
          </a:p>
          <a:p>
            <a:pPr indent="-171450" lvl="0" marL="171450" marR="0" rtl="0" algn="l">
              <a:spcBef>
                <a:spcPts val="0"/>
              </a:spcBef>
              <a:buSzPct val="100000"/>
              <a:buFont typeface="Arial"/>
              <a:buChar char="•"/>
            </a:pPr>
            <a:r>
              <a:rPr b="0" i="0" lang="en" sz="1800" u="none" cap="none" strike="noStrike"/>
              <a:t>Off backups</a:t>
            </a:r>
          </a:p>
          <a:p>
            <a:pPr indent="-171450" lvl="0" marL="171450" marR="0" rtl="0" algn="l">
              <a:spcBef>
                <a:spcPts val="0"/>
              </a:spcBef>
              <a:buSzPct val="100000"/>
              <a:buFont typeface="Arial"/>
              <a:buChar char="•"/>
            </a:pPr>
            <a:r>
              <a:rPr b="0" i="0" lang="en" sz="1800" u="none" cap="none" strike="noStrike"/>
              <a:t>Device can be lost and compromised</a:t>
            </a:r>
          </a:p>
          <a:p>
            <a:pPr indent="-171450" lvl="0" marL="171450" marR="0" rtl="0" algn="l">
              <a:spcBef>
                <a:spcPts val="0"/>
              </a:spcBef>
              <a:buSzPct val="100000"/>
              <a:buFont typeface="Arial"/>
              <a:buChar char="•"/>
            </a:pPr>
            <a:r>
              <a:rPr b="0" i="0" lang="en" sz="1800" u="none" cap="none" strike="noStrike"/>
              <a:t>Using a cloud service (Dropbox, Google Drive, iCloud), can you control all of the access points?</a:t>
            </a:r>
          </a:p>
          <a:p>
            <a:pPr indent="-171450" lvl="0" marL="171450" marR="0" rtl="0" algn="l">
              <a:spcBef>
                <a:spcPts val="0"/>
              </a:spcBef>
              <a:buSzPct val="100000"/>
              <a:buFont typeface="Arial"/>
              <a:buChar char="•"/>
            </a:pPr>
            <a:r>
              <a:rPr b="0" i="0" lang="en" sz="1800" u="none" cap="none" strike="noStrike"/>
              <a:t>Vectors for replacing / compromising databases</a:t>
            </a:r>
          </a:p>
        </p:txBody>
      </p:sp>
      <p:sp>
        <p:nvSpPr>
          <p:cNvPr id="306" name="Shape 306"/>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None/>
            </a:pPr>
            <a:r>
              <a:rPr lang="en"/>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2" name="Shape 312"/>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171450" lvl="0" marL="171450" marR="0" rtl="0" algn="l">
              <a:spcBef>
                <a:spcPts val="0"/>
              </a:spcBef>
              <a:buSzPct val="100000"/>
              <a:buFont typeface="Arial"/>
              <a:buChar char="•"/>
            </a:pPr>
            <a:r>
              <a:rPr b="0" i="0" lang="en" sz="1800" u="none" cap="none" strike="noStrike"/>
              <a:t>Authentication - verify that the user of the application knows some unique secret to access the data</a:t>
            </a:r>
          </a:p>
          <a:p>
            <a:pPr indent="-171450" lvl="0" marL="171450" marR="0" rtl="0" algn="l">
              <a:spcBef>
                <a:spcPts val="0"/>
              </a:spcBef>
              <a:buSzPct val="100000"/>
              <a:buFont typeface="Arial"/>
              <a:buChar char="•"/>
            </a:pPr>
            <a:r>
              <a:rPr b="0" i="0" lang="en" sz="1800" u="none" cap="none" strike="noStrike"/>
              <a:t>Encryption</a:t>
            </a:r>
          </a:p>
          <a:p>
            <a:pPr indent="-171450" lvl="1" marL="628650" marR="0" rtl="0" algn="l">
              <a:spcBef>
                <a:spcPts val="0"/>
              </a:spcBef>
              <a:buSzPct val="100000"/>
              <a:buFont typeface="Arial"/>
              <a:buChar char="•"/>
            </a:pPr>
            <a:r>
              <a:rPr b="0" i="0" lang="en" sz="1800" u="none" cap="none" strike="noStrike"/>
              <a:t>Ensure that the data is unreadable without the secret</a:t>
            </a:r>
          </a:p>
          <a:p>
            <a:pPr indent="-171450" lvl="1" marL="628650" marR="0" rtl="0" algn="l">
              <a:spcBef>
                <a:spcPts val="0"/>
              </a:spcBef>
              <a:buSzPct val="100000"/>
              <a:buFont typeface="Arial"/>
              <a:buChar char="•"/>
            </a:pPr>
            <a:r>
              <a:rPr b="0" i="0" lang="en" sz="1800" u="none" cap="none" strike="noStrike"/>
              <a:t>Even if extracted off the device</a:t>
            </a:r>
          </a:p>
          <a:p>
            <a:pPr indent="-171450" lvl="1" marL="628650" marR="0" rtl="0" algn="l">
              <a:spcBef>
                <a:spcPts val="0"/>
              </a:spcBef>
              <a:buSzPct val="100000"/>
              <a:buFont typeface="Arial"/>
              <a:buChar char="•"/>
            </a:pPr>
            <a:r>
              <a:rPr b="0" i="0" lang="en" sz="1800" u="none" cap="none" strike="noStrike"/>
              <a:t>pulled off a cloud service</a:t>
            </a:r>
          </a:p>
          <a:p>
            <a:pPr indent="-171450" lvl="1" marL="628650" marR="0" rtl="0" algn="l">
              <a:spcBef>
                <a:spcPts val="0"/>
              </a:spcBef>
              <a:buSzPct val="100000"/>
              <a:buFont typeface="Arial"/>
              <a:buChar char="•"/>
            </a:pPr>
            <a:r>
              <a:rPr b="0" i="0" lang="en" sz="1800" u="none" cap="none" strike="noStrike"/>
              <a:t>pulled from a backup on SD card, etc</a:t>
            </a:r>
          </a:p>
          <a:p>
            <a:pPr indent="-171450" lvl="0" marL="171450" marR="0" rtl="0" algn="l">
              <a:spcBef>
                <a:spcPts val="0"/>
              </a:spcBef>
              <a:buSzPct val="100000"/>
              <a:buFont typeface="Arial"/>
              <a:buChar char="•"/>
            </a:pPr>
            <a:r>
              <a:rPr b="0" i="0" lang="en" sz="1800" u="none" cap="none" strike="noStrike"/>
              <a:t>Authenticity</a:t>
            </a:r>
          </a:p>
          <a:p>
            <a:pPr indent="-171450" lvl="1" marL="628650" marR="0" rtl="0" algn="l">
              <a:spcBef>
                <a:spcPts val="0"/>
              </a:spcBef>
              <a:buSzPct val="100000"/>
              <a:buFont typeface="Arial"/>
              <a:buChar char="•"/>
            </a:pPr>
            <a:r>
              <a:rPr b="0" i="0" lang="en" sz="1800" u="none" cap="none" strike="noStrike"/>
              <a:t>Ensure that if the data can’t be tampered with</a:t>
            </a:r>
          </a:p>
          <a:p>
            <a:pPr indent="-171450" lvl="0" marL="171450" marR="0" rtl="0" algn="l">
              <a:spcBef>
                <a:spcPts val="0"/>
              </a:spcBef>
              <a:buSzPct val="100000"/>
              <a:buFont typeface="Arial"/>
              <a:buChar char="•"/>
            </a:pPr>
            <a:r>
              <a:rPr b="0" i="0" lang="en" sz="1800" u="none" cap="none" strike="noStrike"/>
              <a:t>Options</a:t>
            </a:r>
          </a:p>
          <a:p>
            <a:pPr indent="-171450" lvl="1" marL="628650" marR="0" rtl="0" algn="l">
              <a:spcBef>
                <a:spcPts val="0"/>
              </a:spcBef>
              <a:buSzPct val="100000"/>
              <a:buFont typeface="Arial"/>
              <a:buChar char="•"/>
            </a:pPr>
            <a:r>
              <a:rPr b="0" i="0" lang="en" sz="1800" u="none" cap="none" strike="noStrike"/>
              <a:t>Don’t do anything locally</a:t>
            </a:r>
          </a:p>
          <a:p>
            <a:pPr indent="-171450" lvl="2" marL="1085850" marR="0" rtl="0" algn="l">
              <a:spcBef>
                <a:spcPts val="0"/>
              </a:spcBef>
              <a:buSzPct val="100000"/>
              <a:buFont typeface="Arial"/>
              <a:buChar char="•"/>
            </a:pPr>
            <a:r>
              <a:rPr b="0" i="0" lang="en" sz="1800" u="none" cap="none" strike="noStrike"/>
              <a:t>Usability, performance, offline</a:t>
            </a:r>
          </a:p>
          <a:p>
            <a:pPr indent="-171450" lvl="1" marL="628650" marR="0" rtl="0" algn="l">
              <a:spcBef>
                <a:spcPts val="0"/>
              </a:spcBef>
              <a:buSzPct val="100000"/>
              <a:buFont typeface="Arial"/>
              <a:buChar char="•"/>
            </a:pPr>
            <a:r>
              <a:rPr b="0" i="0" lang="en" sz="1800" u="none" cap="none" strike="noStrike"/>
              <a:t>File level encryption</a:t>
            </a:r>
          </a:p>
          <a:p>
            <a:pPr indent="-171450" lvl="1" marL="628650" marR="0" rtl="0" algn="l">
              <a:spcBef>
                <a:spcPts val="0"/>
              </a:spcBef>
              <a:buSzPct val="100000"/>
              <a:buFont typeface="Arial"/>
              <a:buChar char="•"/>
            </a:pPr>
            <a:r>
              <a:rPr b="0" i="0" lang="en" sz="1800" u="none" cap="none" strike="noStrike"/>
              <a:t>Field level encryption</a:t>
            </a:r>
          </a:p>
          <a:p>
            <a:pPr indent="-171450" lvl="1" marL="628650" marR="0" rtl="0" algn="l">
              <a:spcBef>
                <a:spcPts val="0"/>
              </a:spcBef>
              <a:buSzPct val="100000"/>
              <a:buFont typeface="Arial"/>
              <a:buChar char="•"/>
            </a:pPr>
            <a:r>
              <a:rPr b="0" i="0" lang="en" sz="1800" u="none" cap="none" strike="noStrike"/>
              <a:t>A lot of work</a:t>
            </a:r>
          </a:p>
        </p:txBody>
      </p:sp>
      <p:sp>
        <p:nvSpPr>
          <p:cNvPr id="313" name="Shape 313"/>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None/>
            </a:pPr>
            <a:r>
              <a:rPr lang="en"/>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8" name="Shape 338"/>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285750" lvl="0" marL="285750" marR="0" rtl="0" algn="l">
              <a:spcBef>
                <a:spcPts val="0"/>
              </a:spcBef>
              <a:buSzPct val="100000"/>
              <a:buFont typeface="Arial"/>
              <a:buChar char="•"/>
            </a:pPr>
            <a:r>
              <a:rPr b="0" i="0" lang="en" sz="1200" u="none" cap="none" strike="noStrike"/>
              <a:t>AES 256 CBC</a:t>
            </a:r>
          </a:p>
          <a:p>
            <a:pPr indent="-285750" lvl="0" marL="285750" marR="0" rtl="0" algn="l">
              <a:spcBef>
                <a:spcPts val="0"/>
              </a:spcBef>
              <a:buSzPct val="100000"/>
              <a:buFont typeface="Arial"/>
              <a:buChar char="•"/>
            </a:pPr>
            <a:r>
              <a:rPr b="0" i="0" lang="en" sz="1200" u="none" cap="none" strike="noStrike"/>
              <a:t>Random IVs</a:t>
            </a:r>
          </a:p>
          <a:p>
            <a:pPr indent="-285750" lvl="0" marL="285750" marR="0" rtl="0" algn="l">
              <a:spcBef>
                <a:spcPts val="0"/>
              </a:spcBef>
              <a:buSzPct val="100000"/>
              <a:buFont typeface="Arial"/>
              <a:buChar char="•"/>
            </a:pPr>
            <a:r>
              <a:rPr b="0" i="0" lang="en" sz="1200" u="none" cap="none" strike="noStrike"/>
              <a:t>Random salt</a:t>
            </a:r>
          </a:p>
          <a:p>
            <a:pPr indent="-285750" lvl="0" marL="285750" marR="0" rtl="0" algn="l">
              <a:spcBef>
                <a:spcPts val="0"/>
              </a:spcBef>
              <a:buSzPct val="100000"/>
              <a:buFont typeface="Arial"/>
              <a:buChar char="•"/>
            </a:pPr>
            <a:r>
              <a:rPr b="0" i="0" lang="en" sz="1200" u="none" cap="none" strike="noStrike"/>
              <a:t>PBKDF2</a:t>
            </a:r>
          </a:p>
          <a:p>
            <a:pPr indent="-285750" lvl="0" marL="285750" marR="0" rtl="0" algn="l">
              <a:spcBef>
                <a:spcPts val="0"/>
              </a:spcBef>
              <a:buSzPct val="100000"/>
              <a:buFont typeface="Arial"/>
              <a:buChar char="•"/>
            </a:pPr>
            <a:r>
              <a:rPr b="0" i="0" lang="en" sz="1200" u="none" cap="none" strike="noStrike"/>
              <a:t>MAC</a:t>
            </a:r>
          </a:p>
          <a:p>
            <a:pPr indent="-285750" lvl="0" marL="285750" marR="0" rtl="0" algn="l">
              <a:spcBef>
                <a:spcPts val="0"/>
              </a:spcBef>
              <a:buSzPct val="100000"/>
              <a:buFont typeface="Arial"/>
              <a:buChar char="•"/>
            </a:pPr>
            <a:r>
              <a:rPr b="0" i="0" lang="en" sz="1200" u="none" cap="none" strike="noStrike"/>
              <a:t>OpenSSL</a:t>
            </a:r>
          </a:p>
          <a:p>
            <a:pPr indent="-285750" lvl="0" marL="285750" marR="0" rtl="0" algn="l">
              <a:spcBef>
                <a:spcPts val="0"/>
              </a:spcBef>
              <a:buSzPct val="100000"/>
              <a:buFont typeface="Arial"/>
              <a:buChar char="•"/>
            </a:pPr>
            <a:r>
              <a:rPr b="0" i="0" lang="en" sz="1200" u="none" cap="none" strike="noStrike"/>
              <a:t>Fast startup</a:t>
            </a:r>
          </a:p>
          <a:p>
            <a:pPr indent="-285750" lvl="0" marL="285750" marR="0" rtl="0" algn="l">
              <a:spcBef>
                <a:spcPts val="0"/>
              </a:spcBef>
              <a:buSzPct val="100000"/>
              <a:buFont typeface="Arial"/>
              <a:buChar char="•"/>
            </a:pPr>
            <a:r>
              <a:rPr b="0" i="0" lang="en" sz="1200" u="none" cap="none" strike="noStrike"/>
              <a:t>No size limit</a:t>
            </a:r>
          </a:p>
          <a:p>
            <a:pPr lvl="0" rtl="0">
              <a:spcBef>
                <a:spcPts val="0"/>
              </a:spcBef>
              <a:buNone/>
            </a:pPr>
            <a:r>
              <a:t/>
            </a:r>
            <a:endParaRPr b="0" i="0" sz="1800" u="none" cap="none" strike="noStrike"/>
          </a:p>
        </p:txBody>
      </p:sp>
      <p:sp>
        <p:nvSpPr>
          <p:cNvPr id="339" name="Shape 339"/>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None/>
            </a:pPr>
            <a:r>
              <a:rPr lang="en"/>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5" name="Shape 345"/>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lvl="0" rtl="0">
              <a:spcBef>
                <a:spcPts val="0"/>
              </a:spcBef>
              <a:buNone/>
            </a:pPr>
            <a:r>
              <a:rPr b="0" i="0" lang="en" sz="1800" u="none" cap="none" strike="noStrike"/>
              <a:t>Pager Codec</a:t>
            </a:r>
          </a:p>
          <a:p>
            <a:pPr lvl="0" rtl="0">
              <a:spcBef>
                <a:spcPts val="0"/>
              </a:spcBef>
              <a:buNone/>
            </a:pPr>
            <a:r>
              <a:rPr b="0" i="0" lang="en" sz="1800" u="none" cap="none" strike="noStrike"/>
              <a:t>Key Derivation</a:t>
            </a:r>
          </a:p>
          <a:p>
            <a:pPr lvl="0" rtl="0">
              <a:spcBef>
                <a:spcPts val="0"/>
              </a:spcBef>
              <a:buNone/>
            </a:pPr>
            <a:r>
              <a:rPr b="0" i="0" lang="en" sz="1800" u="none" cap="none" strike="noStrike"/>
              <a:t>Encryption</a:t>
            </a:r>
          </a:p>
          <a:p>
            <a:pPr lvl="0" rtl="0">
              <a:spcBef>
                <a:spcPts val="0"/>
              </a:spcBef>
              <a:buNone/>
            </a:pPr>
            <a:r>
              <a:rPr b="0" i="0" lang="en" sz="1800" u="none" cap="none" strike="noStrike"/>
              <a:t>MAC</a:t>
            </a:r>
          </a:p>
          <a:p>
            <a:pPr lvl="0" rtl="0">
              <a:spcBef>
                <a:spcPts val="0"/>
              </a:spcBef>
              <a:buNone/>
            </a:pPr>
            <a:r>
              <a:t/>
            </a:r>
            <a:endParaRPr b="0" i="0" sz="1800" u="none" cap="none" strike="noStrike"/>
          </a:p>
        </p:txBody>
      </p:sp>
      <p:sp>
        <p:nvSpPr>
          <p:cNvPr id="346" name="Shape 346"/>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None/>
            </a:pPr>
            <a:r>
              <a:rPr lang="en"/>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1" name="Shape 371"/>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171450" lvl="0" marL="171450" marR="0" rtl="0" algn="l">
              <a:spcBef>
                <a:spcPts val="0"/>
              </a:spcBef>
              <a:buSzPct val="100000"/>
              <a:buFont typeface="Arial"/>
              <a:buChar char="•"/>
            </a:pPr>
            <a:r>
              <a:rPr b="0" i="0" lang="en" sz="1800" u="none" cap="none" strike="noStrike"/>
              <a:t>Performance on the overall is very good</a:t>
            </a:r>
          </a:p>
          <a:p>
            <a:pPr indent="-171450" lvl="0" marL="171450" marR="0" rtl="0" algn="l">
              <a:spcBef>
                <a:spcPts val="0"/>
              </a:spcBef>
              <a:buSzPct val="100000"/>
              <a:buFont typeface="Arial"/>
              <a:buChar char="•"/>
            </a:pPr>
            <a:r>
              <a:rPr b="0" i="0" lang="en" sz="1800" u="none" cap="none" strike="noStrike"/>
              <a:t>Encryption overhead is minimal ranging from 5 – 35% in most cases, more in some exceptional situations</a:t>
            </a:r>
          </a:p>
          <a:p>
            <a:pPr indent="-171450" lvl="0" marL="171450" marR="0" rtl="0" algn="l">
              <a:spcBef>
                <a:spcPts val="0"/>
              </a:spcBef>
              <a:buSzPct val="100000"/>
              <a:buFont typeface="Arial"/>
              <a:buChar char="•"/>
            </a:pPr>
            <a:r>
              <a:rPr b="0" i="0" lang="en" sz="1800" u="none" cap="none" strike="noStrike"/>
              <a:t>Design is important</a:t>
            </a:r>
          </a:p>
          <a:p>
            <a:pPr indent="-171450" lvl="1" marL="628650" marR="0" rtl="0" algn="l">
              <a:spcBef>
                <a:spcPts val="0"/>
              </a:spcBef>
              <a:buSzPct val="100000"/>
              <a:buFont typeface="Arial"/>
              <a:buChar char="•"/>
            </a:pPr>
            <a:r>
              <a:rPr b="0" i="0" lang="en" sz="1800" u="none" cap="none" strike="noStrike"/>
              <a:t>Do - Normalize data</a:t>
            </a:r>
          </a:p>
          <a:p>
            <a:pPr indent="-171450" lvl="1" marL="628650" marR="0" rtl="0" algn="l">
              <a:spcBef>
                <a:spcPts val="0"/>
              </a:spcBef>
              <a:buSzPct val="100000"/>
              <a:buFont typeface="Arial"/>
              <a:buChar char="•"/>
            </a:pPr>
            <a:r>
              <a:rPr b="0" i="0" lang="en" sz="1800" u="none" cap="none" strike="noStrike"/>
              <a:t>Do - Use indexes</a:t>
            </a:r>
          </a:p>
          <a:p>
            <a:pPr indent="-171450" lvl="1" marL="628650" marR="0" rtl="0" algn="l">
              <a:spcBef>
                <a:spcPts val="0"/>
              </a:spcBef>
              <a:buSzPct val="100000"/>
              <a:buFont typeface="Arial"/>
              <a:buChar char="•"/>
            </a:pPr>
            <a:r>
              <a:rPr b="0" i="0" lang="en" sz="1800" u="none" cap="none" strike="noStrike"/>
              <a:t>Do – Use Transactions</a:t>
            </a:r>
          </a:p>
          <a:p>
            <a:pPr indent="-171450" lvl="1" marL="628650" marR="0" rtl="0" algn="l">
              <a:spcBef>
                <a:spcPts val="0"/>
              </a:spcBef>
              <a:buSzPct val="100000"/>
              <a:buFont typeface="Arial"/>
              <a:buChar char="•"/>
            </a:pPr>
            <a:r>
              <a:rPr b="0" i="0" lang="en" sz="1800" u="none" cap="none" strike="noStrike"/>
              <a:t>Don’t - frequent non-indexed queries or massive updates</a:t>
            </a:r>
          </a:p>
          <a:p>
            <a:pPr indent="-171450" lvl="1" marL="628650" marR="0" rtl="0" algn="l">
              <a:spcBef>
                <a:spcPts val="0"/>
              </a:spcBef>
              <a:buSzPct val="100000"/>
              <a:buFont typeface="Arial"/>
              <a:buChar char="•"/>
            </a:pPr>
            <a:r>
              <a:rPr b="0" i="0" lang="en" sz="1800" u="none" cap="none" strike="noStrike"/>
              <a:t>Don’t - open new connections for every database</a:t>
            </a:r>
          </a:p>
        </p:txBody>
      </p:sp>
      <p:sp>
        <p:nvSpPr>
          <p:cNvPr id="372" name="Shape 372"/>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None/>
            </a:pPr>
            <a:r>
              <a:rPr lang="en"/>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8" name="Shape 378"/>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285750" lvl="0" marL="285750" marR="0" rtl="0" algn="l">
              <a:spcBef>
                <a:spcPts val="0"/>
              </a:spcBef>
              <a:buSzPct val="100000"/>
              <a:buFont typeface="Arial"/>
              <a:buChar char="•"/>
            </a:pPr>
            <a:r>
              <a:rPr b="0" i="0" lang="en" sz="1200" u="none" cap="none" strike="noStrike"/>
              <a:t>PRAGMA rekey</a:t>
            </a:r>
          </a:p>
          <a:p>
            <a:pPr indent="-285750" lvl="0" marL="285750" marR="0" rtl="0" algn="l">
              <a:spcBef>
                <a:spcPts val="0"/>
              </a:spcBef>
              <a:buSzPct val="100000"/>
              <a:buFont typeface="Arial"/>
              <a:buChar char="•"/>
            </a:pPr>
            <a:r>
              <a:rPr b="0" i="0" lang="en" sz="1200" u="none" cap="none" strike="noStrike"/>
              <a:t>PRAGMA cipher</a:t>
            </a:r>
          </a:p>
          <a:p>
            <a:pPr indent="-285750" lvl="0" marL="285750" marR="0" rtl="0" algn="l">
              <a:spcBef>
                <a:spcPts val="0"/>
              </a:spcBef>
              <a:buSzPct val="100000"/>
              <a:buFont typeface="Arial"/>
              <a:buChar char="•"/>
            </a:pPr>
            <a:r>
              <a:rPr b="0" i="0" lang="en" sz="1200" u="none" cap="none" strike="noStrike"/>
              <a:t>PRAGMA kdf_iter</a:t>
            </a:r>
          </a:p>
          <a:p>
            <a:pPr indent="-285750" lvl="0" marL="285750" marR="0" rtl="0" algn="l">
              <a:spcBef>
                <a:spcPts val="0"/>
              </a:spcBef>
              <a:buSzPct val="100000"/>
              <a:buFont typeface="Arial"/>
              <a:buChar char="•"/>
            </a:pPr>
            <a:r>
              <a:rPr b="0" i="0" lang="en" sz="1200" u="none" cap="none" strike="noStrike"/>
              <a:t>PRAGMA cipher_page_size</a:t>
            </a:r>
          </a:p>
          <a:p>
            <a:pPr indent="-285750" lvl="0" marL="285750" marR="0" rtl="0" algn="l">
              <a:spcBef>
                <a:spcPts val="0"/>
              </a:spcBef>
              <a:buSzPct val="100000"/>
              <a:buFont typeface="Arial"/>
              <a:buChar char="•"/>
            </a:pPr>
            <a:r>
              <a:rPr b="0" i="0" lang="en" sz="1200" u="none" cap="none" strike="noStrike"/>
              <a:t>PRAGMA cipher_use_hmac</a:t>
            </a:r>
          </a:p>
          <a:p>
            <a:pPr indent="-285750" lvl="0" marL="285750" marR="0" rtl="0" algn="l">
              <a:spcBef>
                <a:spcPts val="0"/>
              </a:spcBef>
              <a:buSzPct val="100000"/>
              <a:buFont typeface="Arial"/>
              <a:buChar char="•"/>
            </a:pPr>
            <a:r>
              <a:rPr b="0" i="0" lang="en" sz="1200" u="none" cap="none" strike="noStrike"/>
              <a:t>ATTACH</a:t>
            </a:r>
          </a:p>
          <a:p>
            <a:pPr indent="-285750" lvl="0" marL="285750" marR="0" rtl="0" algn="l">
              <a:spcBef>
                <a:spcPts val="0"/>
              </a:spcBef>
              <a:buSzPct val="100000"/>
              <a:buFont typeface="Arial"/>
              <a:buChar char="•"/>
            </a:pPr>
            <a:r>
              <a:rPr b="0" i="0" lang="en" sz="1200" u="none" cap="none" strike="noStrike"/>
              <a:t>sqlcipher_export()</a:t>
            </a:r>
          </a:p>
        </p:txBody>
      </p:sp>
      <p:sp>
        <p:nvSpPr>
          <p:cNvPr id="379" name="Shape 379"/>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None/>
            </a:pPr>
            <a:r>
              <a:rPr lang="en"/>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76" name="Shape 4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10" name="Shape 5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16" name="Shape 5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22" name="Shape 5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5" name="Shape 535"/>
        <p:cNvGrpSpPr/>
        <p:nvPr/>
      </p:nvGrpSpPr>
      <p:grpSpPr>
        <a:xfrm>
          <a:off x="0" y="0"/>
          <a:ext cx="0" cy="0"/>
          <a:chOff x="0" y="0"/>
          <a:chExt cx="0" cy="0"/>
        </a:xfrm>
      </p:grpSpPr>
      <p:sp>
        <p:nvSpPr>
          <p:cNvPr id="536" name="Shape 5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37" name="Shape 5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3" name="Shape 553"/>
        <p:cNvGrpSpPr/>
        <p:nvPr/>
      </p:nvGrpSpPr>
      <p:grpSpPr>
        <a:xfrm>
          <a:off x="0" y="0"/>
          <a:ext cx="0" cy="0"/>
          <a:chOff x="0" y="0"/>
          <a:chExt cx="0" cy="0"/>
        </a:xfrm>
      </p:grpSpPr>
      <p:sp>
        <p:nvSpPr>
          <p:cNvPr id="554" name="Shape 5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55" name="Shape 5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68" name="Shape 5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4" name="Shape 5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80" name="Shape 5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3" name="Shape 593"/>
        <p:cNvGrpSpPr/>
        <p:nvPr/>
      </p:nvGrpSpPr>
      <p:grpSpPr>
        <a:xfrm>
          <a:off x="0" y="0"/>
          <a:ext cx="0" cy="0"/>
          <a:chOff x="0" y="0"/>
          <a:chExt cx="0" cy="0"/>
        </a:xfrm>
      </p:grpSpPr>
      <p:sp>
        <p:nvSpPr>
          <p:cNvPr id="594" name="Shape 5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95" name="Shape 5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01" name="Shape 6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0" name="Shape 60"/>
        <p:cNvGrpSpPr/>
        <p:nvPr/>
      </p:nvGrpSpPr>
      <p:grpSpPr>
        <a:xfrm>
          <a:off x="0" y="0"/>
          <a:ext cx="0" cy="0"/>
          <a:chOff x="0" y="0"/>
          <a:chExt cx="0" cy="0"/>
        </a:xfrm>
      </p:grpSpPr>
      <p:grpSp>
        <p:nvGrpSpPr>
          <p:cNvPr id="61" name="Shape 61"/>
          <p:cNvGrpSpPr/>
          <p:nvPr/>
        </p:nvGrpSpPr>
        <p:grpSpPr>
          <a:xfrm>
            <a:off x="-11" y="1000670"/>
            <a:ext cx="7314320" cy="3087224"/>
            <a:chOff x="-11" y="1378676"/>
            <a:chExt cx="7314320" cy="4116299"/>
          </a:xfrm>
        </p:grpSpPr>
        <p:sp>
          <p:nvSpPr>
            <p:cNvPr id="62" name="Shape 62"/>
            <p:cNvSpPr/>
            <p:nvPr/>
          </p:nvSpPr>
          <p:spPr>
            <a:xfrm flipH="1">
              <a:off x="-11" y="1378676"/>
              <a:ext cx="187800" cy="4116299"/>
            </a:xfrm>
            <a:prstGeom prst="rect">
              <a:avLst/>
            </a:prstGeom>
            <a:solidFill>
              <a:schemeClr val="accent2"/>
            </a:solidFill>
            <a:ln>
              <a:noFill/>
            </a:ln>
          </p:spPr>
          <p:txBody>
            <a:bodyPr anchorCtr="0" anchor="ctr" bIns="45700" lIns="91425" rIns="91425" tIns="45700">
              <a:noAutofit/>
            </a:bodyPr>
            <a:lstStyle/>
            <a:p>
              <a:pPr lvl="0">
                <a:spcBef>
                  <a:spcPts val="0"/>
                </a:spcBef>
                <a:buNone/>
              </a:pPr>
              <a:r>
                <a:t/>
              </a:r>
              <a:endParaRPr/>
            </a:p>
          </p:txBody>
        </p:sp>
        <p:sp>
          <p:nvSpPr>
            <p:cNvPr id="63" name="Shape 63"/>
            <p:cNvSpPr/>
            <p:nvPr/>
          </p:nvSpPr>
          <p:spPr>
            <a:xfrm flipH="1">
              <a:off x="187809" y="1378676"/>
              <a:ext cx="7126499" cy="4116299"/>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64" name="Shape 64"/>
          <p:cNvSpPr txBox="1"/>
          <p:nvPr>
            <p:ph type="ctrTitle"/>
          </p:nvPr>
        </p:nvSpPr>
        <p:spPr>
          <a:xfrm>
            <a:off x="685800" y="1699932"/>
            <a:ext cx="6400799" cy="10004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5" name="Shape 65"/>
          <p:cNvSpPr txBox="1"/>
          <p:nvPr>
            <p:ph idx="1" type="subTitle"/>
          </p:nvPr>
        </p:nvSpPr>
        <p:spPr>
          <a:xfrm>
            <a:off x="685800" y="2700338"/>
            <a:ext cx="6400799" cy="675299"/>
          </a:xfrm>
          <a:prstGeom prst="rect">
            <a:avLst/>
          </a:prstGeom>
        </p:spPr>
        <p:txBody>
          <a:bodyPr anchorCtr="0" anchor="t" bIns="91425" lIns="91425" rIns="91425" tIns="91425"/>
          <a:lstStyle>
            <a:lvl1pPr lvl="0">
              <a:spcBef>
                <a:spcPts val="0"/>
              </a:spcBef>
              <a:buClr>
                <a:schemeClr val="lt1"/>
              </a:buClr>
              <a:buSzPct val="100000"/>
              <a:buNone/>
              <a:defRPr sz="2400">
                <a:solidFill>
                  <a:schemeClr val="lt1"/>
                </a:solidFill>
              </a:defRPr>
            </a:lvl1pPr>
            <a:lvl2pPr lvl="1">
              <a:spcBef>
                <a:spcPts val="0"/>
              </a:spcBef>
              <a:buClr>
                <a:schemeClr val="lt1"/>
              </a:buClr>
              <a:buSzPct val="100000"/>
              <a:buNone/>
              <a:defRPr sz="2400">
                <a:solidFill>
                  <a:schemeClr val="lt1"/>
                </a:solidFill>
              </a:defRPr>
            </a:lvl2pPr>
            <a:lvl3pPr lvl="2">
              <a:spcBef>
                <a:spcPts val="0"/>
              </a:spcBef>
              <a:buClr>
                <a:schemeClr val="lt1"/>
              </a:buClr>
              <a:buSzPct val="100000"/>
              <a:buNone/>
              <a:defRPr sz="2400">
                <a:solidFill>
                  <a:schemeClr val="lt1"/>
                </a:solidFill>
              </a:defRPr>
            </a:lvl3pPr>
            <a:lvl4pPr lvl="3">
              <a:spcBef>
                <a:spcPts val="0"/>
              </a:spcBef>
              <a:buClr>
                <a:schemeClr val="lt1"/>
              </a:buClr>
              <a:buSzPct val="100000"/>
              <a:buNone/>
              <a:defRPr sz="2400">
                <a:solidFill>
                  <a:schemeClr val="lt1"/>
                </a:solidFill>
              </a:defRPr>
            </a:lvl4pPr>
            <a:lvl5pPr lvl="4">
              <a:spcBef>
                <a:spcPts val="0"/>
              </a:spcBef>
              <a:buClr>
                <a:schemeClr val="lt1"/>
              </a:buClr>
              <a:buSzPct val="100000"/>
              <a:buNone/>
              <a:defRPr sz="2400">
                <a:solidFill>
                  <a:schemeClr val="lt1"/>
                </a:solidFill>
              </a:defRPr>
            </a:lvl5pPr>
            <a:lvl6pPr lvl="5">
              <a:spcBef>
                <a:spcPts val="0"/>
              </a:spcBef>
              <a:buClr>
                <a:schemeClr val="lt1"/>
              </a:buClr>
              <a:buSzPct val="100000"/>
              <a:buNone/>
              <a:defRPr sz="2400">
                <a:solidFill>
                  <a:schemeClr val="lt1"/>
                </a:solidFill>
              </a:defRPr>
            </a:lvl6pPr>
            <a:lvl7pPr lvl="6">
              <a:spcBef>
                <a:spcPts val="0"/>
              </a:spcBef>
              <a:buClr>
                <a:schemeClr val="lt1"/>
              </a:buClr>
              <a:buSzPct val="100000"/>
              <a:buNone/>
              <a:defRPr sz="2400">
                <a:solidFill>
                  <a:schemeClr val="lt1"/>
                </a:solidFill>
              </a:defRPr>
            </a:lvl7pPr>
            <a:lvl8pPr lvl="7">
              <a:spcBef>
                <a:spcPts val="0"/>
              </a:spcBef>
              <a:buClr>
                <a:schemeClr val="lt1"/>
              </a:buClr>
              <a:buSzPct val="100000"/>
              <a:buNone/>
              <a:defRPr sz="2400">
                <a:solidFill>
                  <a:schemeClr val="lt1"/>
                </a:solidFill>
              </a:defRPr>
            </a:lvl8pPr>
            <a:lvl9pPr lvl="8">
              <a:spcBef>
                <a:spcPts val="0"/>
              </a:spcBef>
              <a:buClr>
                <a:schemeClr val="lt1"/>
              </a:buClr>
              <a:buSzPct val="100000"/>
              <a:buNone/>
              <a:defRPr sz="24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_Picture with Caption">
    <p:bg>
      <p:bgPr>
        <a:solidFill>
          <a:schemeClr val="accent5"/>
        </a:solidFill>
      </p:bgPr>
    </p:bg>
    <p:spTree>
      <p:nvGrpSpPr>
        <p:cNvPr id="102" name="Shape 102"/>
        <p:cNvGrpSpPr/>
        <p:nvPr/>
      </p:nvGrpSpPr>
      <p:grpSpPr>
        <a:xfrm>
          <a:off x="0" y="0"/>
          <a:ext cx="0" cy="0"/>
          <a:chOff x="0" y="0"/>
          <a:chExt cx="0" cy="0"/>
        </a:xfrm>
      </p:grpSpPr>
      <p:sp>
        <p:nvSpPr>
          <p:cNvPr id="103" name="Shape 103"/>
          <p:cNvSpPr/>
          <p:nvPr/>
        </p:nvSpPr>
        <p:spPr>
          <a:xfrm>
            <a:off x="0" y="0"/>
            <a:ext cx="9144000" cy="5143499"/>
          </a:xfrm>
          <a:prstGeom prst="rect">
            <a:avLst/>
          </a:prstGeom>
          <a:solidFill>
            <a:schemeClr val="dk1">
              <a:alpha val="94900"/>
            </a:schemeClr>
          </a:solidFill>
          <a:ln cap="flat" cmpd="sng" w="9525">
            <a:solidFill>
              <a:schemeClr val="dk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04" name="Shape 104"/>
          <p:cNvSpPr txBox="1"/>
          <p:nvPr>
            <p:ph idx="1" type="body"/>
          </p:nvPr>
        </p:nvSpPr>
        <p:spPr>
          <a:xfrm>
            <a:off x="0" y="0"/>
            <a:ext cx="3768599" cy="5143499"/>
          </a:xfrm>
          <a:prstGeom prst="rect">
            <a:avLst/>
          </a:prstGeom>
          <a:noFill/>
          <a:ln>
            <a:noFill/>
          </a:ln>
        </p:spPr>
        <p:txBody>
          <a:bodyPr anchorCtr="0" anchor="ctr" bIns="91425" lIns="91425" rIns="91425" tIns="91425"/>
          <a:lstStyle>
            <a:lvl1pPr indent="0" lvl="0" marL="0" rtl="0">
              <a:spcBef>
                <a:spcPts val="0"/>
              </a:spcBef>
              <a:buClr>
                <a:schemeClr val="accent5"/>
              </a:buClr>
              <a:buFont typeface="Calibri"/>
              <a:buNone/>
              <a:defRPr/>
            </a:lvl1pPr>
            <a:lvl2pPr indent="0" lvl="1" marL="342900" rtl="0">
              <a:spcBef>
                <a:spcPts val="0"/>
              </a:spcBef>
              <a:buFont typeface="Calibri"/>
              <a:buNone/>
              <a:defRPr/>
            </a:lvl2pPr>
            <a:lvl3pPr indent="0" lvl="2" marL="685800" rtl="0">
              <a:spcBef>
                <a:spcPts val="0"/>
              </a:spcBef>
              <a:buFont typeface="Calibri"/>
              <a:buNone/>
              <a:defRPr/>
            </a:lvl3pPr>
            <a:lvl4pPr indent="0" lvl="3" marL="1028700" rtl="0">
              <a:spcBef>
                <a:spcPts val="0"/>
              </a:spcBef>
              <a:buFont typeface="Calibri"/>
              <a:buNone/>
              <a:defRPr/>
            </a:lvl4pPr>
            <a:lvl5pPr indent="0" lvl="4" marL="1371600" rtl="0">
              <a:spcBef>
                <a:spcPts val="0"/>
              </a:spcBef>
              <a:buFont typeface="Calibri"/>
              <a:buNone/>
              <a:defRPr/>
            </a:lvl5pPr>
            <a:lvl6pPr indent="0" lvl="5" marL="1714500" rtl="0">
              <a:spcBef>
                <a:spcPts val="0"/>
              </a:spcBef>
              <a:buFont typeface="Calibri"/>
              <a:buNone/>
              <a:defRPr/>
            </a:lvl6pPr>
            <a:lvl7pPr indent="0" lvl="6" marL="2057400" rtl="0">
              <a:spcBef>
                <a:spcPts val="0"/>
              </a:spcBef>
              <a:buFont typeface="Calibri"/>
              <a:buNone/>
              <a:defRPr/>
            </a:lvl7pPr>
            <a:lvl8pPr indent="0" lvl="7" marL="2400300" rtl="0">
              <a:spcBef>
                <a:spcPts val="0"/>
              </a:spcBef>
              <a:buFont typeface="Calibri"/>
              <a:buNone/>
              <a:defRPr/>
            </a:lvl8pPr>
            <a:lvl9pPr indent="0" lvl="8" marL="2743200" rtl="0">
              <a:spcBef>
                <a:spcPts val="0"/>
              </a:spcBef>
              <a:buFont typeface="Calibri"/>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_Picture with Caption">
    <p:bg>
      <p:bgPr>
        <a:solidFill>
          <a:schemeClr val="accent5"/>
        </a:solidFill>
      </p:bgPr>
    </p:bg>
    <p:spTree>
      <p:nvGrpSpPr>
        <p:cNvPr id="105" name="Shape 105"/>
        <p:cNvGrpSpPr/>
        <p:nvPr/>
      </p:nvGrpSpPr>
      <p:grpSpPr>
        <a:xfrm>
          <a:off x="0" y="0"/>
          <a:ext cx="0" cy="0"/>
          <a:chOff x="0" y="0"/>
          <a:chExt cx="0" cy="0"/>
        </a:xfrm>
      </p:grpSpPr>
      <p:sp>
        <p:nvSpPr>
          <p:cNvPr id="106" name="Shape 106"/>
          <p:cNvSpPr/>
          <p:nvPr/>
        </p:nvSpPr>
        <p:spPr>
          <a:xfrm>
            <a:off x="5375563" y="0"/>
            <a:ext cx="3768599" cy="5143499"/>
          </a:xfrm>
          <a:prstGeom prst="rect">
            <a:avLst/>
          </a:prstGeom>
          <a:solidFill>
            <a:schemeClr val="dk1">
              <a:alpha val="94900"/>
            </a:schemeClr>
          </a:solidFill>
          <a:ln cap="flat" cmpd="sng" w="9525">
            <a:solidFill>
              <a:schemeClr val="dk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07" name="Shape 107"/>
          <p:cNvSpPr txBox="1"/>
          <p:nvPr>
            <p:ph idx="1" type="body"/>
          </p:nvPr>
        </p:nvSpPr>
        <p:spPr>
          <a:xfrm>
            <a:off x="5375564" y="0"/>
            <a:ext cx="3768599" cy="5143499"/>
          </a:xfrm>
          <a:prstGeom prst="rect">
            <a:avLst/>
          </a:prstGeom>
          <a:noFill/>
          <a:ln>
            <a:noFill/>
          </a:ln>
        </p:spPr>
        <p:txBody>
          <a:bodyPr anchorCtr="0" anchor="ctr" bIns="91425" lIns="91425" rIns="91425" tIns="91425"/>
          <a:lstStyle>
            <a:lvl1pPr indent="0" lvl="0" marL="0" rtl="0">
              <a:spcBef>
                <a:spcPts val="0"/>
              </a:spcBef>
              <a:buClr>
                <a:schemeClr val="accent5"/>
              </a:buClr>
              <a:buFont typeface="Calibri"/>
              <a:buNone/>
              <a:defRPr/>
            </a:lvl1pPr>
            <a:lvl2pPr indent="0" lvl="1" marL="342900" rtl="0">
              <a:spcBef>
                <a:spcPts val="0"/>
              </a:spcBef>
              <a:buFont typeface="Calibri"/>
              <a:buNone/>
              <a:defRPr/>
            </a:lvl2pPr>
            <a:lvl3pPr indent="0" lvl="2" marL="685800" rtl="0">
              <a:spcBef>
                <a:spcPts val="0"/>
              </a:spcBef>
              <a:buFont typeface="Calibri"/>
              <a:buNone/>
              <a:defRPr/>
            </a:lvl3pPr>
            <a:lvl4pPr indent="0" lvl="3" marL="1028700" rtl="0">
              <a:spcBef>
                <a:spcPts val="0"/>
              </a:spcBef>
              <a:buFont typeface="Calibri"/>
              <a:buNone/>
              <a:defRPr/>
            </a:lvl4pPr>
            <a:lvl5pPr indent="0" lvl="4" marL="1371600" rtl="0">
              <a:spcBef>
                <a:spcPts val="0"/>
              </a:spcBef>
              <a:buFont typeface="Calibri"/>
              <a:buNone/>
              <a:defRPr/>
            </a:lvl5pPr>
            <a:lvl6pPr indent="0" lvl="5" marL="1714500" rtl="0">
              <a:spcBef>
                <a:spcPts val="0"/>
              </a:spcBef>
              <a:buFont typeface="Calibri"/>
              <a:buNone/>
              <a:defRPr/>
            </a:lvl6pPr>
            <a:lvl7pPr indent="0" lvl="6" marL="2057400" rtl="0">
              <a:spcBef>
                <a:spcPts val="0"/>
              </a:spcBef>
              <a:buFont typeface="Calibri"/>
              <a:buNone/>
              <a:defRPr/>
            </a:lvl7pPr>
            <a:lvl8pPr indent="0" lvl="7" marL="2400300" rtl="0">
              <a:spcBef>
                <a:spcPts val="0"/>
              </a:spcBef>
              <a:buFont typeface="Calibri"/>
              <a:buNone/>
              <a:defRPr/>
            </a:lvl8pPr>
            <a:lvl9pPr indent="0" lvl="8" marL="2743200" rtl="0">
              <a:spcBef>
                <a:spcPts val="0"/>
              </a:spcBef>
              <a:buFont typeface="Calibri"/>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6" name="Shape 66"/>
        <p:cNvGrpSpPr/>
        <p:nvPr/>
      </p:nvGrpSpPr>
      <p:grpSpPr>
        <a:xfrm>
          <a:off x="0" y="0"/>
          <a:ext cx="0" cy="0"/>
          <a:chOff x="0" y="0"/>
          <a:chExt cx="0" cy="0"/>
        </a:xfrm>
      </p:grpSpPr>
      <p:grpSp>
        <p:nvGrpSpPr>
          <p:cNvPr id="67" name="Shape 67"/>
          <p:cNvGrpSpPr/>
          <p:nvPr/>
        </p:nvGrpSpPr>
        <p:grpSpPr>
          <a:xfrm>
            <a:off x="-13" y="-9140"/>
            <a:ext cx="8005727" cy="1209421"/>
            <a:chOff x="-13" y="-12187"/>
            <a:chExt cx="8005727" cy="1161900"/>
          </a:xfrm>
        </p:grpSpPr>
        <p:sp>
          <p:nvSpPr>
            <p:cNvPr id="68" name="Shape 68"/>
            <p:cNvSpPr/>
            <p:nvPr/>
          </p:nvSpPr>
          <p:spPr>
            <a:xfrm flipH="1">
              <a:off x="-13" y="-12187"/>
              <a:ext cx="187800" cy="1161900"/>
            </a:xfrm>
            <a:prstGeom prst="rect">
              <a:avLst/>
            </a:prstGeom>
            <a:solidFill>
              <a:schemeClr val="accent2"/>
            </a:solidFill>
            <a:ln>
              <a:noFill/>
            </a:ln>
          </p:spPr>
          <p:txBody>
            <a:bodyPr anchorCtr="0" anchor="ctr" bIns="45700" lIns="91425" rIns="91425" tIns="45700">
              <a:noAutofit/>
            </a:bodyPr>
            <a:lstStyle/>
            <a:p>
              <a:pPr lvl="0">
                <a:spcBef>
                  <a:spcPts val="0"/>
                </a:spcBef>
                <a:buNone/>
              </a:pPr>
              <a:r>
                <a:t/>
              </a:r>
              <a:endParaRPr/>
            </a:p>
          </p:txBody>
        </p:sp>
        <p:sp>
          <p:nvSpPr>
            <p:cNvPr id="69" name="Shape 69"/>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70" name="Shape 70"/>
          <p:cNvSpPr txBox="1"/>
          <p:nvPr>
            <p:ph type="title"/>
          </p:nvPr>
        </p:nvSpPr>
        <p:spPr>
          <a:xfrm>
            <a:off x="457200" y="101100"/>
            <a:ext cx="7315499" cy="10139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1" name="Shape 71"/>
          <p:cNvSpPr txBox="1"/>
          <p:nvPr>
            <p:ph idx="1" type="body"/>
          </p:nvPr>
        </p:nvSpPr>
        <p:spPr>
          <a:xfrm>
            <a:off x="457200" y="1278516"/>
            <a:ext cx="8229600" cy="3630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2" name="Shape 72"/>
        <p:cNvGrpSpPr/>
        <p:nvPr/>
      </p:nvGrpSpPr>
      <p:grpSpPr>
        <a:xfrm>
          <a:off x="0" y="0"/>
          <a:ext cx="0" cy="0"/>
          <a:chOff x="0" y="0"/>
          <a:chExt cx="0" cy="0"/>
        </a:xfrm>
      </p:grpSpPr>
      <p:sp>
        <p:nvSpPr>
          <p:cNvPr id="73" name="Shape 73"/>
          <p:cNvSpPr txBox="1"/>
          <p:nvPr>
            <p:ph idx="1" type="body"/>
          </p:nvPr>
        </p:nvSpPr>
        <p:spPr>
          <a:xfrm>
            <a:off x="456245" y="1278513"/>
            <a:ext cx="4038599" cy="3630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4" name="Shape 74"/>
          <p:cNvSpPr txBox="1"/>
          <p:nvPr>
            <p:ph idx="2" type="body"/>
          </p:nvPr>
        </p:nvSpPr>
        <p:spPr>
          <a:xfrm>
            <a:off x="4648200" y="1278513"/>
            <a:ext cx="4038599" cy="3630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grpSp>
        <p:nvGrpSpPr>
          <p:cNvPr id="75" name="Shape 75"/>
          <p:cNvGrpSpPr/>
          <p:nvPr/>
        </p:nvGrpSpPr>
        <p:grpSpPr>
          <a:xfrm>
            <a:off x="-13" y="-9140"/>
            <a:ext cx="8005727" cy="1209421"/>
            <a:chOff x="-13" y="-12187"/>
            <a:chExt cx="8005727" cy="1161900"/>
          </a:xfrm>
        </p:grpSpPr>
        <p:sp>
          <p:nvSpPr>
            <p:cNvPr id="76" name="Shape 76"/>
            <p:cNvSpPr/>
            <p:nvPr/>
          </p:nvSpPr>
          <p:spPr>
            <a:xfrm flipH="1">
              <a:off x="-13" y="-12187"/>
              <a:ext cx="187800" cy="1161900"/>
            </a:xfrm>
            <a:prstGeom prst="rect">
              <a:avLst/>
            </a:prstGeom>
            <a:solidFill>
              <a:srgbClr val="AB0101"/>
            </a:solidFill>
            <a:ln>
              <a:noFill/>
            </a:ln>
          </p:spPr>
          <p:txBody>
            <a:bodyPr anchorCtr="0" anchor="ctr" bIns="45700" lIns="91425" rIns="91425" tIns="45700">
              <a:noAutofit/>
            </a:bodyPr>
            <a:lstStyle/>
            <a:p>
              <a:pPr lvl="0">
                <a:spcBef>
                  <a:spcPts val="0"/>
                </a:spcBef>
                <a:buNone/>
              </a:pPr>
              <a:r>
                <a:t/>
              </a:r>
              <a:endParaRPr/>
            </a:p>
          </p:txBody>
        </p:sp>
        <p:sp>
          <p:nvSpPr>
            <p:cNvPr id="77" name="Shape 77"/>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78" name="Shape 78"/>
          <p:cNvSpPr txBox="1"/>
          <p:nvPr>
            <p:ph type="title"/>
          </p:nvPr>
        </p:nvSpPr>
        <p:spPr>
          <a:xfrm>
            <a:off x="457200" y="101100"/>
            <a:ext cx="7315499" cy="10139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9" name="Shape 79"/>
        <p:cNvGrpSpPr/>
        <p:nvPr/>
      </p:nvGrpSpPr>
      <p:grpSpPr>
        <a:xfrm>
          <a:off x="0" y="0"/>
          <a:ext cx="0" cy="0"/>
          <a:chOff x="0" y="0"/>
          <a:chExt cx="0" cy="0"/>
        </a:xfrm>
      </p:grpSpPr>
      <p:grpSp>
        <p:nvGrpSpPr>
          <p:cNvPr id="80" name="Shape 80"/>
          <p:cNvGrpSpPr/>
          <p:nvPr/>
        </p:nvGrpSpPr>
        <p:grpSpPr>
          <a:xfrm>
            <a:off x="-13" y="-9140"/>
            <a:ext cx="8005727" cy="1209421"/>
            <a:chOff x="-13" y="-12187"/>
            <a:chExt cx="8005727" cy="1161900"/>
          </a:xfrm>
        </p:grpSpPr>
        <p:sp>
          <p:nvSpPr>
            <p:cNvPr id="81" name="Shape 81"/>
            <p:cNvSpPr/>
            <p:nvPr/>
          </p:nvSpPr>
          <p:spPr>
            <a:xfrm flipH="1">
              <a:off x="-13" y="-12187"/>
              <a:ext cx="187800" cy="1161900"/>
            </a:xfrm>
            <a:prstGeom prst="rect">
              <a:avLst/>
            </a:prstGeom>
            <a:solidFill>
              <a:srgbClr val="AB0101"/>
            </a:solidFill>
            <a:ln>
              <a:noFill/>
            </a:ln>
          </p:spPr>
          <p:txBody>
            <a:bodyPr anchorCtr="0" anchor="ctr" bIns="45700" lIns="91425" rIns="91425" tIns="45700">
              <a:noAutofit/>
            </a:bodyPr>
            <a:lstStyle/>
            <a:p>
              <a:pPr lvl="0">
                <a:spcBef>
                  <a:spcPts val="0"/>
                </a:spcBef>
                <a:buNone/>
              </a:pPr>
              <a:r>
                <a:t/>
              </a:r>
              <a:endParaRPr/>
            </a:p>
          </p:txBody>
        </p:sp>
        <p:sp>
          <p:nvSpPr>
            <p:cNvPr id="82" name="Shape 82"/>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83" name="Shape 83"/>
          <p:cNvSpPr txBox="1"/>
          <p:nvPr>
            <p:ph type="title"/>
          </p:nvPr>
        </p:nvSpPr>
        <p:spPr>
          <a:xfrm>
            <a:off x="457200" y="101100"/>
            <a:ext cx="7315499" cy="10139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4" name="Shape 84"/>
        <p:cNvGrpSpPr/>
        <p:nvPr/>
      </p:nvGrpSpPr>
      <p:grpSpPr>
        <a:xfrm>
          <a:off x="0" y="0"/>
          <a:ext cx="0" cy="0"/>
          <a:chOff x="0" y="0"/>
          <a:chExt cx="0" cy="0"/>
        </a:xfrm>
      </p:grpSpPr>
      <p:sp>
        <p:nvSpPr>
          <p:cNvPr id="85" name="Shape 85"/>
          <p:cNvSpPr/>
          <p:nvPr/>
        </p:nvSpPr>
        <p:spPr>
          <a:xfrm flipH="1">
            <a:off x="8964665" y="4623760"/>
            <a:ext cx="187800" cy="521400"/>
          </a:xfrm>
          <a:prstGeom prst="rect">
            <a:avLst/>
          </a:prstGeom>
          <a:solidFill>
            <a:srgbClr val="AB0101"/>
          </a:solidFill>
          <a:ln>
            <a:noFill/>
          </a:ln>
        </p:spPr>
        <p:txBody>
          <a:bodyPr anchorCtr="0" anchor="ctr" bIns="45700" lIns="91425" rIns="91425" tIns="45700">
            <a:noAutofit/>
          </a:bodyPr>
          <a:lstStyle/>
          <a:p>
            <a:pPr lvl="0">
              <a:spcBef>
                <a:spcPts val="0"/>
              </a:spcBef>
              <a:buNone/>
            </a:pPr>
            <a:r>
              <a:t/>
            </a:r>
            <a:endParaRPr/>
          </a:p>
        </p:txBody>
      </p:sp>
      <p:sp>
        <p:nvSpPr>
          <p:cNvPr id="86" name="Shape 86"/>
          <p:cNvSpPr/>
          <p:nvPr/>
        </p:nvSpPr>
        <p:spPr>
          <a:xfrm flipH="1">
            <a:off x="3866777" y="4623760"/>
            <a:ext cx="5097900" cy="5214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sp>
        <p:nvSpPr>
          <p:cNvPr id="87" name="Shape 87"/>
          <p:cNvSpPr txBox="1"/>
          <p:nvPr>
            <p:ph idx="1" type="body"/>
          </p:nvPr>
        </p:nvSpPr>
        <p:spPr>
          <a:xfrm>
            <a:off x="3866812" y="4623760"/>
            <a:ext cx="5097900" cy="521400"/>
          </a:xfrm>
          <a:prstGeom prst="rect">
            <a:avLst/>
          </a:prstGeom>
        </p:spPr>
        <p:txBody>
          <a:bodyPr anchorCtr="0" anchor="t" bIns="91425" lIns="91425" rIns="91425" tIns="91425"/>
          <a:lstStyle>
            <a:lvl1pPr lvl="0">
              <a:spcBef>
                <a:spcPts val="0"/>
              </a:spcBef>
              <a:buClr>
                <a:schemeClr val="lt1"/>
              </a:buClr>
              <a:buSzPct val="100000"/>
              <a:buNone/>
              <a:defRPr sz="1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8" name="Shape 8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89" name="Shape 89"/>
        <p:cNvGrpSpPr/>
        <p:nvPr/>
      </p:nvGrpSpPr>
      <p:grpSpPr>
        <a:xfrm>
          <a:off x="0" y="0"/>
          <a:ext cx="0" cy="0"/>
          <a:chOff x="0" y="0"/>
          <a:chExt cx="0" cy="0"/>
        </a:xfrm>
      </p:grpSpPr>
      <p:sp>
        <p:nvSpPr>
          <p:cNvPr id="90" name="Shape 90"/>
          <p:cNvSpPr/>
          <p:nvPr/>
        </p:nvSpPr>
        <p:spPr>
          <a:xfrm>
            <a:off x="0" y="0"/>
            <a:ext cx="9144000" cy="1268099"/>
          </a:xfrm>
          <a:prstGeom prst="rect">
            <a:avLst/>
          </a:prstGeom>
          <a:solidFill>
            <a:schemeClr val="dk1">
              <a:alpha val="94900"/>
            </a:schemeClr>
          </a:solidFill>
          <a:ln cap="flat" cmpd="sng" w="9525">
            <a:solidFill>
              <a:schemeClr val="dk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91" name="Shape 91"/>
          <p:cNvSpPr txBox="1"/>
          <p:nvPr>
            <p:ph type="title"/>
          </p:nvPr>
        </p:nvSpPr>
        <p:spPr>
          <a:xfrm>
            <a:off x="0" y="0"/>
            <a:ext cx="9144000" cy="12680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2" name="Shape 92"/>
          <p:cNvSpPr txBox="1"/>
          <p:nvPr>
            <p:ph idx="1" type="body"/>
          </p:nvPr>
        </p:nvSpPr>
        <p:spPr>
          <a:xfrm>
            <a:off x="628650" y="1582972"/>
            <a:ext cx="7886700" cy="32634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Picture with Caption">
    <p:bg>
      <p:bgPr>
        <a:solidFill>
          <a:schemeClr val="accent5"/>
        </a:solidFill>
      </p:bgPr>
    </p:bg>
    <p:spTree>
      <p:nvGrpSpPr>
        <p:cNvPr id="93" name="Shape 93"/>
        <p:cNvGrpSpPr/>
        <p:nvPr/>
      </p:nvGrpSpPr>
      <p:grpSpPr>
        <a:xfrm>
          <a:off x="0" y="0"/>
          <a:ext cx="0" cy="0"/>
          <a:chOff x="0" y="0"/>
          <a:chExt cx="0" cy="0"/>
        </a:xfrm>
      </p:grpSpPr>
      <p:sp>
        <p:nvSpPr>
          <p:cNvPr id="94" name="Shape 94"/>
          <p:cNvSpPr/>
          <p:nvPr/>
        </p:nvSpPr>
        <p:spPr>
          <a:xfrm>
            <a:off x="0" y="0"/>
            <a:ext cx="3768599" cy="5143499"/>
          </a:xfrm>
          <a:prstGeom prst="rect">
            <a:avLst/>
          </a:prstGeom>
          <a:solidFill>
            <a:schemeClr val="dk1">
              <a:alpha val="94900"/>
            </a:schemeClr>
          </a:solidFill>
          <a:ln cap="flat" cmpd="sng" w="9525">
            <a:solidFill>
              <a:schemeClr val="dk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95" name="Shape 95"/>
          <p:cNvSpPr/>
          <p:nvPr>
            <p:ph idx="2" type="pic"/>
          </p:nvPr>
        </p:nvSpPr>
        <p:spPr>
          <a:xfrm>
            <a:off x="3768435" y="0"/>
            <a:ext cx="5375400" cy="5143499"/>
          </a:xfrm>
          <a:prstGeom prst="rect">
            <a:avLst/>
          </a:prstGeom>
          <a:noFill/>
          <a:ln>
            <a:noFill/>
          </a:ln>
        </p:spPr>
      </p:sp>
      <p:sp>
        <p:nvSpPr>
          <p:cNvPr id="96" name="Shape 96"/>
          <p:cNvSpPr txBox="1"/>
          <p:nvPr>
            <p:ph idx="1" type="body"/>
          </p:nvPr>
        </p:nvSpPr>
        <p:spPr>
          <a:xfrm>
            <a:off x="0" y="0"/>
            <a:ext cx="3768599" cy="5143499"/>
          </a:xfrm>
          <a:prstGeom prst="rect">
            <a:avLst/>
          </a:prstGeom>
          <a:noFill/>
          <a:ln>
            <a:noFill/>
          </a:ln>
        </p:spPr>
        <p:txBody>
          <a:bodyPr anchorCtr="0" anchor="ctr" bIns="91425" lIns="91425" rIns="91425" tIns="91425"/>
          <a:lstStyle>
            <a:lvl1pPr indent="0" lvl="0" marL="0" rtl="0">
              <a:spcBef>
                <a:spcPts val="0"/>
              </a:spcBef>
              <a:buClr>
                <a:schemeClr val="accent5"/>
              </a:buClr>
              <a:buFont typeface="Calibri"/>
              <a:buNone/>
              <a:defRPr/>
            </a:lvl1pPr>
            <a:lvl2pPr indent="0" lvl="1" marL="342900" rtl="0">
              <a:spcBef>
                <a:spcPts val="0"/>
              </a:spcBef>
              <a:buFont typeface="Calibri"/>
              <a:buNone/>
              <a:defRPr/>
            </a:lvl2pPr>
            <a:lvl3pPr indent="0" lvl="2" marL="685800" rtl="0">
              <a:spcBef>
                <a:spcPts val="0"/>
              </a:spcBef>
              <a:buFont typeface="Calibri"/>
              <a:buNone/>
              <a:defRPr/>
            </a:lvl3pPr>
            <a:lvl4pPr indent="0" lvl="3" marL="1028700" rtl="0">
              <a:spcBef>
                <a:spcPts val="0"/>
              </a:spcBef>
              <a:buFont typeface="Calibri"/>
              <a:buNone/>
              <a:defRPr/>
            </a:lvl4pPr>
            <a:lvl5pPr indent="0" lvl="4" marL="1371600" rtl="0">
              <a:spcBef>
                <a:spcPts val="0"/>
              </a:spcBef>
              <a:buFont typeface="Calibri"/>
              <a:buNone/>
              <a:defRPr/>
            </a:lvl5pPr>
            <a:lvl6pPr indent="0" lvl="5" marL="1714500" rtl="0">
              <a:spcBef>
                <a:spcPts val="0"/>
              </a:spcBef>
              <a:buFont typeface="Calibri"/>
              <a:buNone/>
              <a:defRPr/>
            </a:lvl6pPr>
            <a:lvl7pPr indent="0" lvl="6" marL="2057400" rtl="0">
              <a:spcBef>
                <a:spcPts val="0"/>
              </a:spcBef>
              <a:buFont typeface="Calibri"/>
              <a:buNone/>
              <a:defRPr/>
            </a:lvl7pPr>
            <a:lvl8pPr indent="0" lvl="7" marL="2400300" rtl="0">
              <a:spcBef>
                <a:spcPts val="0"/>
              </a:spcBef>
              <a:buFont typeface="Calibri"/>
              <a:buNone/>
              <a:defRPr/>
            </a:lvl8pPr>
            <a:lvl9pPr indent="0" lvl="8" marL="2743200" rtl="0">
              <a:spcBef>
                <a:spcPts val="0"/>
              </a:spcBef>
              <a:buFont typeface="Calibri"/>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p:bg>
      <p:bgPr>
        <a:solidFill>
          <a:schemeClr val="accent5"/>
        </a:solidFill>
      </p:bgPr>
    </p:bg>
    <p:spTree>
      <p:nvGrpSpPr>
        <p:cNvPr id="97" name="Shape 97"/>
        <p:cNvGrpSpPr/>
        <p:nvPr/>
      </p:nvGrpSpPr>
      <p:grpSpPr>
        <a:xfrm>
          <a:off x="0" y="0"/>
          <a:ext cx="0" cy="0"/>
          <a:chOff x="0" y="0"/>
          <a:chExt cx="0" cy="0"/>
        </a:xfrm>
      </p:grpSpPr>
      <p:sp>
        <p:nvSpPr>
          <p:cNvPr id="98" name="Shape 98"/>
          <p:cNvSpPr/>
          <p:nvPr/>
        </p:nvSpPr>
        <p:spPr>
          <a:xfrm>
            <a:off x="0" y="0"/>
            <a:ext cx="3768599" cy="5143499"/>
          </a:xfrm>
          <a:prstGeom prst="rect">
            <a:avLst/>
          </a:prstGeom>
          <a:solidFill>
            <a:schemeClr val="dk1">
              <a:alpha val="94900"/>
            </a:schemeClr>
          </a:solidFill>
          <a:ln cap="flat" cmpd="sng" w="9525">
            <a:solidFill>
              <a:schemeClr val="dk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99" name="Shape 99"/>
          <p:cNvSpPr txBox="1"/>
          <p:nvPr>
            <p:ph type="title"/>
          </p:nvPr>
        </p:nvSpPr>
        <p:spPr>
          <a:xfrm>
            <a:off x="0" y="0"/>
            <a:ext cx="3768599" cy="11418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0" name="Shape 100"/>
          <p:cNvSpPr/>
          <p:nvPr>
            <p:ph idx="2" type="pic"/>
          </p:nvPr>
        </p:nvSpPr>
        <p:spPr>
          <a:xfrm>
            <a:off x="3884289" y="498764"/>
            <a:ext cx="5107199" cy="4152899"/>
          </a:xfrm>
          <a:prstGeom prst="rect">
            <a:avLst/>
          </a:prstGeom>
          <a:noFill/>
          <a:ln>
            <a:noFill/>
          </a:ln>
        </p:spPr>
      </p:sp>
      <p:sp>
        <p:nvSpPr>
          <p:cNvPr id="101" name="Shape 101"/>
          <p:cNvSpPr txBox="1"/>
          <p:nvPr>
            <p:ph idx="1" type="body"/>
          </p:nvPr>
        </p:nvSpPr>
        <p:spPr>
          <a:xfrm>
            <a:off x="0" y="1141808"/>
            <a:ext cx="3768599" cy="4001699"/>
          </a:xfrm>
          <a:prstGeom prst="rect">
            <a:avLst/>
          </a:prstGeom>
          <a:noFill/>
          <a:ln>
            <a:noFill/>
          </a:ln>
        </p:spPr>
        <p:txBody>
          <a:bodyPr anchorCtr="0" anchor="t" bIns="91425" lIns="91425" rIns="91425" tIns="91425"/>
          <a:lstStyle>
            <a:lvl1pPr indent="0" lvl="0" marL="0" rtl="0">
              <a:spcBef>
                <a:spcPts val="0"/>
              </a:spcBef>
              <a:buClr>
                <a:schemeClr val="accent5"/>
              </a:buClr>
              <a:buFont typeface="Calibri"/>
              <a:buNone/>
              <a:defRPr/>
            </a:lvl1pPr>
            <a:lvl2pPr indent="0" lvl="1" marL="342900" rtl="0">
              <a:spcBef>
                <a:spcPts val="0"/>
              </a:spcBef>
              <a:buFont typeface="Calibri"/>
              <a:buNone/>
              <a:defRPr/>
            </a:lvl2pPr>
            <a:lvl3pPr indent="0" lvl="2" marL="685800" rtl="0">
              <a:spcBef>
                <a:spcPts val="0"/>
              </a:spcBef>
              <a:buFont typeface="Calibri"/>
              <a:buNone/>
              <a:defRPr/>
            </a:lvl3pPr>
            <a:lvl4pPr indent="0" lvl="3" marL="1028700" rtl="0">
              <a:spcBef>
                <a:spcPts val="0"/>
              </a:spcBef>
              <a:buFont typeface="Calibri"/>
              <a:buNone/>
              <a:defRPr/>
            </a:lvl4pPr>
            <a:lvl5pPr indent="0" lvl="4" marL="1371600" rtl="0">
              <a:spcBef>
                <a:spcPts val="0"/>
              </a:spcBef>
              <a:buFont typeface="Calibri"/>
              <a:buNone/>
              <a:defRPr/>
            </a:lvl5pPr>
            <a:lvl6pPr indent="0" lvl="5" marL="1714500" rtl="0">
              <a:spcBef>
                <a:spcPts val="0"/>
              </a:spcBef>
              <a:buFont typeface="Calibri"/>
              <a:buNone/>
              <a:defRPr/>
            </a:lvl6pPr>
            <a:lvl7pPr indent="0" lvl="6" marL="2057400" rtl="0">
              <a:spcBef>
                <a:spcPts val="0"/>
              </a:spcBef>
              <a:buFont typeface="Calibri"/>
              <a:buNone/>
              <a:defRPr/>
            </a:lvl7pPr>
            <a:lvl8pPr indent="0" lvl="7" marL="2400300" rtl="0">
              <a:spcBef>
                <a:spcPts val="0"/>
              </a:spcBef>
              <a:buFont typeface="Calibri"/>
              <a:buNone/>
              <a:defRPr/>
            </a:lvl8pPr>
            <a:lvl9pPr indent="0" lvl="8" marL="2743200" rtl="0">
              <a:spcBef>
                <a:spcPts val="0"/>
              </a:spcBef>
              <a:buFont typeface="Calibri"/>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33867" y="-70"/>
            <a:ext cx="3409812" cy="2107677"/>
            <a:chOff x="0" y="1493"/>
            <a:chExt cx="3409812" cy="2810236"/>
          </a:xfrm>
        </p:grpSpPr>
        <p:cxnSp>
          <p:nvCxnSpPr>
            <p:cNvPr id="7" name="Shape 7"/>
            <p:cNvCxnSpPr/>
            <p:nvPr/>
          </p:nvCxnSpPr>
          <p:spPr>
            <a:xfrm>
              <a:off x="0" y="245542"/>
              <a:ext cx="3251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8" name="Shape 8"/>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9" name="Shape 9"/>
            <p:cNvCxnSpPr/>
            <p:nvPr/>
          </p:nvCxnSpPr>
          <p:spPr>
            <a:xfrm>
              <a:off x="0" y="474143"/>
              <a:ext cx="2666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0" name="Shape 10"/>
            <p:cNvCxnSpPr/>
            <p:nvPr/>
          </p:nvCxnSpPr>
          <p:spPr>
            <a:xfrm>
              <a:off x="0" y="702743"/>
              <a:ext cx="2167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1" name="Shape 11"/>
            <p:cNvCxnSpPr/>
            <p:nvPr/>
          </p:nvCxnSpPr>
          <p:spPr>
            <a:xfrm>
              <a:off x="0" y="931342"/>
              <a:ext cx="18626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2" name="Shape 12"/>
            <p:cNvCxnSpPr/>
            <p:nvPr/>
          </p:nvCxnSpPr>
          <p:spPr>
            <a:xfrm>
              <a:off x="0" y="1159942"/>
              <a:ext cx="1490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3" name="Shape 13"/>
            <p:cNvCxnSpPr/>
            <p:nvPr/>
          </p:nvCxnSpPr>
          <p:spPr>
            <a:xfrm>
              <a:off x="0" y="1388542"/>
              <a:ext cx="12191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4" name="Shape 14"/>
            <p:cNvCxnSpPr/>
            <p:nvPr/>
          </p:nvCxnSpPr>
          <p:spPr>
            <a:xfrm>
              <a:off x="0" y="1617142"/>
              <a:ext cx="990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5" name="Shape 15"/>
            <p:cNvCxnSpPr/>
            <p:nvPr/>
          </p:nvCxnSpPr>
          <p:spPr>
            <a:xfrm>
              <a:off x="0" y="1845742"/>
              <a:ext cx="745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6" name="Shape 16"/>
            <p:cNvCxnSpPr/>
            <p:nvPr/>
          </p:nvCxnSpPr>
          <p:spPr>
            <a:xfrm>
              <a:off x="0" y="2074342"/>
              <a:ext cx="533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7" name="Shape 17"/>
            <p:cNvCxnSpPr/>
            <p:nvPr/>
          </p:nvCxnSpPr>
          <p:spPr>
            <a:xfrm>
              <a:off x="0" y="2302943"/>
              <a:ext cx="262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8" name="Shape 18"/>
            <p:cNvCxnSpPr/>
            <p:nvPr/>
          </p:nvCxnSpPr>
          <p:spPr>
            <a:xfrm rot="-5400000">
              <a:off x="-814261" y="1238115"/>
              <a:ext cx="2468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9" name="Shape 19"/>
            <p:cNvCxnSpPr/>
            <p:nvPr/>
          </p:nvCxnSpPr>
          <p:spPr>
            <a:xfrm rot="-5400000">
              <a:off x="-357712" y="1014527"/>
              <a:ext cx="2018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0" name="Shape 20"/>
            <p:cNvCxnSpPr/>
            <p:nvPr/>
          </p:nvCxnSpPr>
          <p:spPr>
            <a:xfrm rot="-5400000">
              <a:off x="-853" y="887576"/>
              <a:ext cx="1763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1" name="Shape 2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2" name="Shape 22"/>
            <p:cNvCxnSpPr/>
            <p:nvPr/>
          </p:nvCxnSpPr>
          <p:spPr>
            <a:xfrm rot="-5400000">
              <a:off x="636516" y="709726"/>
              <a:ext cx="1408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3" name="Shape 23"/>
            <p:cNvCxnSpPr/>
            <p:nvPr/>
          </p:nvCxnSpPr>
          <p:spPr>
            <a:xfrm rot="-5400000">
              <a:off x="972228" y="603961"/>
              <a:ext cx="1196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4" name="Shape 24"/>
            <p:cNvCxnSpPr/>
            <p:nvPr/>
          </p:nvCxnSpPr>
          <p:spPr>
            <a:xfrm rot="-5400000">
              <a:off x="1278236" y="527761"/>
              <a:ext cx="1044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5" name="Shape 25"/>
            <p:cNvCxnSpPr/>
            <p:nvPr/>
          </p:nvCxnSpPr>
          <p:spPr>
            <a:xfrm rot="-5400000">
              <a:off x="1590398" y="440776"/>
              <a:ext cx="879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6" name="Shape 26"/>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7" name="Shape 27"/>
            <p:cNvCxnSpPr/>
            <p:nvPr/>
          </p:nvCxnSpPr>
          <p:spPr>
            <a:xfrm rot="-5400000">
              <a:off x="2198066" y="292493"/>
              <a:ext cx="583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8" name="Shape 28"/>
            <p:cNvCxnSpPr/>
            <p:nvPr/>
          </p:nvCxnSpPr>
          <p:spPr>
            <a:xfrm rot="-5400000">
              <a:off x="2521027" y="199376"/>
              <a:ext cx="397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9" name="Shape 29"/>
            <p:cNvCxnSpPr/>
            <p:nvPr/>
          </p:nvCxnSpPr>
          <p:spPr>
            <a:xfrm rot="-5400000">
              <a:off x="2801688" y="148627"/>
              <a:ext cx="295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0" name="Shape 30"/>
            <p:cNvCxnSpPr/>
            <p:nvPr/>
          </p:nvCxnSpPr>
          <p:spPr>
            <a:xfrm rot="-5400000">
              <a:off x="3079242" y="102444"/>
              <a:ext cx="201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1" name="Shape 31"/>
            <p:cNvCxnSpPr/>
            <p:nvPr/>
          </p:nvCxnSpPr>
          <p:spPr>
            <a:xfrm rot="-5400000">
              <a:off x="3324762" y="85076"/>
              <a:ext cx="168600" cy="1500"/>
            </a:xfrm>
            <a:prstGeom prst="straightConnector1">
              <a:avLst/>
            </a:prstGeom>
            <a:noFill/>
            <a:ln cap="flat" cmpd="sng" w="12700">
              <a:solidFill>
                <a:srgbClr val="B7CCE4">
                  <a:alpha val="53725"/>
                </a:srgbClr>
              </a:solidFill>
              <a:prstDash val="solid"/>
              <a:round/>
              <a:headEnd len="med" w="med" type="none"/>
              <a:tailEnd len="med" w="med" type="none"/>
            </a:ln>
          </p:spPr>
        </p:cxnSp>
      </p:grpSp>
      <p:sp>
        <p:nvSpPr>
          <p:cNvPr id="32" name="Shape 32"/>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lt1"/>
              </a:buClr>
              <a:buSzPct val="100000"/>
              <a:buNone/>
              <a:defRPr sz="4400">
                <a:solidFill>
                  <a:schemeClr val="lt1"/>
                </a:solidFill>
              </a:defRPr>
            </a:lvl1pPr>
            <a:lvl2pPr lvl="1">
              <a:spcBef>
                <a:spcPts val="0"/>
              </a:spcBef>
              <a:buClr>
                <a:schemeClr val="lt1"/>
              </a:buClr>
              <a:buSzPct val="100000"/>
              <a:buNone/>
              <a:defRPr sz="4400">
                <a:solidFill>
                  <a:schemeClr val="lt1"/>
                </a:solidFill>
              </a:defRPr>
            </a:lvl2pPr>
            <a:lvl3pPr lvl="2">
              <a:spcBef>
                <a:spcPts val="0"/>
              </a:spcBef>
              <a:buClr>
                <a:schemeClr val="lt1"/>
              </a:buClr>
              <a:buSzPct val="100000"/>
              <a:buNone/>
              <a:defRPr sz="4400">
                <a:solidFill>
                  <a:schemeClr val="lt1"/>
                </a:solidFill>
              </a:defRPr>
            </a:lvl3pPr>
            <a:lvl4pPr lvl="3">
              <a:spcBef>
                <a:spcPts val="0"/>
              </a:spcBef>
              <a:buClr>
                <a:schemeClr val="lt1"/>
              </a:buClr>
              <a:buSzPct val="100000"/>
              <a:buNone/>
              <a:defRPr sz="4400">
                <a:solidFill>
                  <a:schemeClr val="lt1"/>
                </a:solidFill>
              </a:defRPr>
            </a:lvl4pPr>
            <a:lvl5pPr lvl="4">
              <a:spcBef>
                <a:spcPts val="0"/>
              </a:spcBef>
              <a:buClr>
                <a:schemeClr val="lt1"/>
              </a:buClr>
              <a:buSzPct val="100000"/>
              <a:buNone/>
              <a:defRPr sz="4400">
                <a:solidFill>
                  <a:schemeClr val="lt1"/>
                </a:solidFill>
              </a:defRPr>
            </a:lvl5pPr>
            <a:lvl6pPr lvl="5">
              <a:spcBef>
                <a:spcPts val="0"/>
              </a:spcBef>
              <a:buClr>
                <a:schemeClr val="lt1"/>
              </a:buClr>
              <a:buSzPct val="100000"/>
              <a:buNone/>
              <a:defRPr sz="4400">
                <a:solidFill>
                  <a:schemeClr val="lt1"/>
                </a:solidFill>
              </a:defRPr>
            </a:lvl6pPr>
            <a:lvl7pPr lvl="6">
              <a:spcBef>
                <a:spcPts val="0"/>
              </a:spcBef>
              <a:buClr>
                <a:schemeClr val="lt1"/>
              </a:buClr>
              <a:buSzPct val="100000"/>
              <a:buNone/>
              <a:defRPr sz="4400">
                <a:solidFill>
                  <a:schemeClr val="lt1"/>
                </a:solidFill>
              </a:defRPr>
            </a:lvl7pPr>
            <a:lvl8pPr lvl="7">
              <a:spcBef>
                <a:spcPts val="0"/>
              </a:spcBef>
              <a:buClr>
                <a:schemeClr val="lt1"/>
              </a:buClr>
              <a:buSzPct val="100000"/>
              <a:buNone/>
              <a:defRPr sz="4400">
                <a:solidFill>
                  <a:schemeClr val="lt1"/>
                </a:solidFill>
              </a:defRPr>
            </a:lvl8pPr>
            <a:lvl9pPr lvl="8">
              <a:spcBef>
                <a:spcPts val="0"/>
              </a:spcBef>
              <a:buClr>
                <a:schemeClr val="lt1"/>
              </a:buClr>
              <a:buSzPct val="100000"/>
              <a:buNone/>
              <a:defRPr sz="4400">
                <a:solidFill>
                  <a:schemeClr val="lt1"/>
                </a:solidFill>
              </a:defRPr>
            </a:lvl9pPr>
          </a:lstStyle>
          <a:p/>
        </p:txBody>
      </p:sp>
      <p:sp>
        <p:nvSpPr>
          <p:cNvPr id="33" name="Shape 33"/>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lvl="0">
              <a:spcBef>
                <a:spcPts val="0"/>
              </a:spcBef>
              <a:buClr>
                <a:schemeClr val="dk2"/>
              </a:buClr>
              <a:buSzPct val="100000"/>
              <a:defRPr sz="1800">
                <a:solidFill>
                  <a:schemeClr val="dk2"/>
                </a:solidFill>
              </a:defRPr>
            </a:lvl1pPr>
            <a:lvl2pPr lvl="1">
              <a:spcBef>
                <a:spcPts val="360"/>
              </a:spcBef>
              <a:buClr>
                <a:schemeClr val="dk2"/>
              </a:buClr>
              <a:buSzPct val="100000"/>
              <a:defRPr sz="1800">
                <a:solidFill>
                  <a:schemeClr val="dk2"/>
                </a:solidFill>
              </a:defRPr>
            </a:lvl2pPr>
            <a:lvl3pPr lvl="2">
              <a:spcBef>
                <a:spcPts val="360"/>
              </a:spcBef>
              <a:buClr>
                <a:schemeClr val="dk2"/>
              </a:buClr>
              <a:buSzPct val="100000"/>
              <a:defRPr sz="1800">
                <a:solidFill>
                  <a:schemeClr val="dk2"/>
                </a:solidFill>
              </a:defRPr>
            </a:lvl3pPr>
            <a:lvl4pPr lvl="3">
              <a:spcBef>
                <a:spcPts val="360"/>
              </a:spcBef>
              <a:buClr>
                <a:schemeClr val="dk2"/>
              </a:buClr>
              <a:buSzPct val="100000"/>
              <a:defRPr sz="1800">
                <a:solidFill>
                  <a:schemeClr val="dk2"/>
                </a:solidFill>
              </a:defRPr>
            </a:lvl4pPr>
            <a:lvl5pPr lvl="4">
              <a:spcBef>
                <a:spcPts val="360"/>
              </a:spcBef>
              <a:buClr>
                <a:schemeClr val="dk2"/>
              </a:buClr>
              <a:buSzPct val="100000"/>
              <a:defRPr sz="1800">
                <a:solidFill>
                  <a:schemeClr val="dk2"/>
                </a:solidFill>
              </a:defRPr>
            </a:lvl5pPr>
            <a:lvl6pPr lvl="5">
              <a:spcBef>
                <a:spcPts val="360"/>
              </a:spcBef>
              <a:buClr>
                <a:schemeClr val="dk2"/>
              </a:buClr>
              <a:buSzPct val="100000"/>
              <a:defRPr sz="1800">
                <a:solidFill>
                  <a:schemeClr val="dk2"/>
                </a:solidFill>
              </a:defRPr>
            </a:lvl6pPr>
            <a:lvl7pPr lvl="6">
              <a:spcBef>
                <a:spcPts val="360"/>
              </a:spcBef>
              <a:buClr>
                <a:schemeClr val="dk2"/>
              </a:buClr>
              <a:buSzPct val="100000"/>
              <a:defRPr sz="1800">
                <a:solidFill>
                  <a:schemeClr val="dk2"/>
                </a:solidFill>
              </a:defRPr>
            </a:lvl7pPr>
            <a:lvl8pPr lvl="7">
              <a:spcBef>
                <a:spcPts val="360"/>
              </a:spcBef>
              <a:buClr>
                <a:schemeClr val="dk2"/>
              </a:buClr>
              <a:buSzPct val="100000"/>
              <a:defRPr sz="1800">
                <a:solidFill>
                  <a:schemeClr val="dk2"/>
                </a:solidFill>
              </a:defRPr>
            </a:lvl8pPr>
            <a:lvl9pPr lvl="8">
              <a:spcBef>
                <a:spcPts val="360"/>
              </a:spcBef>
              <a:buClr>
                <a:schemeClr val="dk2"/>
              </a:buClr>
              <a:buSzPct val="100000"/>
              <a:defRPr sz="1800">
                <a:solidFill>
                  <a:schemeClr val="dk2"/>
                </a:solidFill>
              </a:defRPr>
            </a:lvl9pPr>
          </a:lstStyle>
          <a:p/>
        </p:txBody>
      </p:sp>
      <p:grpSp>
        <p:nvGrpSpPr>
          <p:cNvPr id="34" name="Shape 34"/>
          <p:cNvGrpSpPr/>
          <p:nvPr/>
        </p:nvGrpSpPr>
        <p:grpSpPr>
          <a:xfrm rot="10800000">
            <a:off x="5734187" y="3035893"/>
            <a:ext cx="3409812" cy="2107677"/>
            <a:chOff x="0" y="1493"/>
            <a:chExt cx="3409812" cy="2810236"/>
          </a:xfrm>
        </p:grpSpPr>
        <p:cxnSp>
          <p:nvCxnSpPr>
            <p:cNvPr id="35" name="Shape 35"/>
            <p:cNvCxnSpPr/>
            <p:nvPr/>
          </p:nvCxnSpPr>
          <p:spPr>
            <a:xfrm>
              <a:off x="0" y="245542"/>
              <a:ext cx="3251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6" name="Shape 36"/>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7" name="Shape 37"/>
            <p:cNvCxnSpPr/>
            <p:nvPr/>
          </p:nvCxnSpPr>
          <p:spPr>
            <a:xfrm>
              <a:off x="0" y="474143"/>
              <a:ext cx="2666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8" name="Shape 38"/>
            <p:cNvCxnSpPr/>
            <p:nvPr/>
          </p:nvCxnSpPr>
          <p:spPr>
            <a:xfrm>
              <a:off x="0" y="702743"/>
              <a:ext cx="2167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9" name="Shape 39"/>
            <p:cNvCxnSpPr/>
            <p:nvPr/>
          </p:nvCxnSpPr>
          <p:spPr>
            <a:xfrm>
              <a:off x="0" y="931342"/>
              <a:ext cx="18626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0" name="Shape 40"/>
            <p:cNvCxnSpPr/>
            <p:nvPr/>
          </p:nvCxnSpPr>
          <p:spPr>
            <a:xfrm>
              <a:off x="0" y="1159942"/>
              <a:ext cx="1490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1" name="Shape 41"/>
            <p:cNvCxnSpPr/>
            <p:nvPr/>
          </p:nvCxnSpPr>
          <p:spPr>
            <a:xfrm>
              <a:off x="0" y="1388542"/>
              <a:ext cx="12191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2" name="Shape 42"/>
            <p:cNvCxnSpPr/>
            <p:nvPr/>
          </p:nvCxnSpPr>
          <p:spPr>
            <a:xfrm>
              <a:off x="0" y="1617142"/>
              <a:ext cx="990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3" name="Shape 43"/>
            <p:cNvCxnSpPr/>
            <p:nvPr/>
          </p:nvCxnSpPr>
          <p:spPr>
            <a:xfrm>
              <a:off x="0" y="1845742"/>
              <a:ext cx="745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4" name="Shape 44"/>
            <p:cNvCxnSpPr/>
            <p:nvPr/>
          </p:nvCxnSpPr>
          <p:spPr>
            <a:xfrm>
              <a:off x="0" y="2074342"/>
              <a:ext cx="533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5" name="Shape 45"/>
            <p:cNvCxnSpPr/>
            <p:nvPr/>
          </p:nvCxnSpPr>
          <p:spPr>
            <a:xfrm>
              <a:off x="0" y="2302943"/>
              <a:ext cx="262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6" name="Shape 46"/>
            <p:cNvCxnSpPr/>
            <p:nvPr/>
          </p:nvCxnSpPr>
          <p:spPr>
            <a:xfrm rot="-5400000">
              <a:off x="-814261" y="1238115"/>
              <a:ext cx="2468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7" name="Shape 47"/>
            <p:cNvCxnSpPr/>
            <p:nvPr/>
          </p:nvCxnSpPr>
          <p:spPr>
            <a:xfrm rot="-5400000">
              <a:off x="-357712" y="1014527"/>
              <a:ext cx="2018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8" name="Shape 48"/>
            <p:cNvCxnSpPr/>
            <p:nvPr/>
          </p:nvCxnSpPr>
          <p:spPr>
            <a:xfrm rot="-5400000">
              <a:off x="-853" y="887576"/>
              <a:ext cx="1763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9" name="Shape 49"/>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0" name="Shape 50"/>
            <p:cNvCxnSpPr/>
            <p:nvPr/>
          </p:nvCxnSpPr>
          <p:spPr>
            <a:xfrm rot="-5400000">
              <a:off x="636516" y="709726"/>
              <a:ext cx="1408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1" name="Shape 51"/>
            <p:cNvCxnSpPr/>
            <p:nvPr/>
          </p:nvCxnSpPr>
          <p:spPr>
            <a:xfrm rot="-5400000">
              <a:off x="972228" y="603961"/>
              <a:ext cx="1196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2" name="Shape 52"/>
            <p:cNvCxnSpPr/>
            <p:nvPr/>
          </p:nvCxnSpPr>
          <p:spPr>
            <a:xfrm rot="-5400000">
              <a:off x="1278236" y="527761"/>
              <a:ext cx="1044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3" name="Shape 53"/>
            <p:cNvCxnSpPr/>
            <p:nvPr/>
          </p:nvCxnSpPr>
          <p:spPr>
            <a:xfrm rot="-5400000">
              <a:off x="1590398" y="440776"/>
              <a:ext cx="879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4" name="Shape 54"/>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5" name="Shape 55"/>
            <p:cNvCxnSpPr/>
            <p:nvPr/>
          </p:nvCxnSpPr>
          <p:spPr>
            <a:xfrm rot="-5400000">
              <a:off x="2198066" y="292493"/>
              <a:ext cx="583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6" name="Shape 56"/>
            <p:cNvCxnSpPr/>
            <p:nvPr/>
          </p:nvCxnSpPr>
          <p:spPr>
            <a:xfrm rot="-5400000">
              <a:off x="2521027" y="199376"/>
              <a:ext cx="397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7" name="Shape 57"/>
            <p:cNvCxnSpPr/>
            <p:nvPr/>
          </p:nvCxnSpPr>
          <p:spPr>
            <a:xfrm rot="-5400000">
              <a:off x="2801688" y="148627"/>
              <a:ext cx="295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8" name="Shape 58"/>
            <p:cNvCxnSpPr/>
            <p:nvPr/>
          </p:nvCxnSpPr>
          <p:spPr>
            <a:xfrm rot="-5400000">
              <a:off x="3079242" y="102444"/>
              <a:ext cx="201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9" name="Shape 59"/>
            <p:cNvCxnSpPr/>
            <p:nvPr/>
          </p:nvCxnSpPr>
          <p:spPr>
            <a:xfrm rot="-5400000">
              <a:off x="3324762" y="85076"/>
              <a:ext cx="168600" cy="1500"/>
            </a:xfrm>
            <a:prstGeom prst="straightConnector1">
              <a:avLst/>
            </a:prstGeom>
            <a:noFill/>
            <a:ln cap="flat" cmpd="sng" w="12700">
              <a:solidFill>
                <a:srgbClr val="B7CCE4">
                  <a:alpha val="53725"/>
                </a:srgbClr>
              </a:solidFill>
              <a:prstDash val="solid"/>
              <a:round/>
              <a:headEnd len="med" w="med" type="none"/>
              <a:tailEnd len="med" w="med"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0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0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0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0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00.png"/><Relationship Id="rId4" Type="http://schemas.openxmlformats.org/officeDocument/2006/relationships/image" Target="../media/image0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0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0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qlcipher.net/blog/2011/5/7/sqlcipher-performance-and-sqlcipherspeed.html" TargetMode="External"/><Relationship Id="rId4" Type="http://schemas.openxmlformats.org/officeDocument/2006/relationships/hyperlink" Target="http://sqlcipher.net/design/" TargetMode="External"/><Relationship Id="rId5" Type="http://schemas.openxmlformats.org/officeDocument/2006/relationships/hyperlink" Target="http://openssl.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0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 Id="rId4" Type="http://schemas.openxmlformats.org/officeDocument/2006/relationships/image" Target="../media/image03.gi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s://guardianproject.info/contact" TargetMode="External"/><Relationship Id="rId4" Type="http://schemas.openxmlformats.org/officeDocument/2006/relationships/hyperlink" Target="https://dev.guardianproject.info" TargetMode="External"/><Relationship Id="rId5" Type="http://schemas.openxmlformats.org/officeDocument/2006/relationships/hyperlink" Target="mailto:support@guardianproject.inf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ctrTitle"/>
          </p:nvPr>
        </p:nvSpPr>
        <p:spPr>
          <a:xfrm>
            <a:off x="685800" y="1699932"/>
            <a:ext cx="6400799" cy="1000499"/>
          </a:xfrm>
          <a:prstGeom prst="rect">
            <a:avLst/>
          </a:prstGeom>
        </p:spPr>
        <p:txBody>
          <a:bodyPr anchorCtr="0" anchor="b" bIns="91425" lIns="91425" rIns="91425" tIns="91425">
            <a:noAutofit/>
          </a:bodyPr>
          <a:lstStyle/>
          <a:p>
            <a:pPr lvl="0" rtl="0">
              <a:spcBef>
                <a:spcPts val="0"/>
              </a:spcBef>
              <a:buNone/>
            </a:pPr>
            <a:r>
              <a:rPr lang="en"/>
              <a:t>Encrypt All The Things:</a:t>
            </a:r>
          </a:p>
          <a:p>
            <a:pPr lvl="0">
              <a:spcBef>
                <a:spcPts val="0"/>
              </a:spcBef>
              <a:buNone/>
            </a:pPr>
            <a:r>
              <a:rPr lang="en" sz="2400"/>
              <a:t>Implementing App Mobile Security</a:t>
            </a:r>
          </a:p>
        </p:txBody>
      </p:sp>
      <p:sp>
        <p:nvSpPr>
          <p:cNvPr id="113" name="Shape 113"/>
          <p:cNvSpPr txBox="1"/>
          <p:nvPr>
            <p:ph idx="1" type="subTitle"/>
          </p:nvPr>
        </p:nvSpPr>
        <p:spPr>
          <a:xfrm>
            <a:off x="685800" y="2700348"/>
            <a:ext cx="6400799" cy="1294200"/>
          </a:xfrm>
          <a:prstGeom prst="rect">
            <a:avLst/>
          </a:prstGeom>
        </p:spPr>
        <p:txBody>
          <a:bodyPr anchorCtr="0" anchor="t" bIns="91425" lIns="91425" rIns="91425" tIns="91425">
            <a:noAutofit/>
          </a:bodyPr>
          <a:lstStyle/>
          <a:p>
            <a:pPr lvl="0" rtl="0">
              <a:spcBef>
                <a:spcPts val="0"/>
              </a:spcBef>
              <a:buNone/>
            </a:pPr>
            <a:r>
              <a:rPr lang="en" sz="1800"/>
              <a:t>Nathan Freitas</a:t>
            </a:r>
            <a:br>
              <a:rPr lang="en" sz="1800"/>
            </a:br>
            <a:r>
              <a:rPr lang="en" sz="1800"/>
              <a:t>@n8fr8 @guardianproject</a:t>
            </a:r>
          </a:p>
          <a:p>
            <a:pPr lvl="0" rtl="0">
              <a:spcBef>
                <a:spcPts val="0"/>
              </a:spcBef>
              <a:buNone/>
            </a:pPr>
            <a:r>
              <a:rPr lang="en" sz="1800"/>
              <a:t>https://guardianproject.info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“CipherKit” Dev Libraries</a:t>
            </a:r>
          </a:p>
        </p:txBody>
      </p:sp>
      <p:sp>
        <p:nvSpPr>
          <p:cNvPr id="184" name="Shape 184"/>
          <p:cNvSpPr txBox="1"/>
          <p:nvPr>
            <p:ph idx="1" type="body"/>
          </p:nvPr>
        </p:nvSpPr>
        <p:spPr>
          <a:xfrm>
            <a:off x="457200" y="1278516"/>
            <a:ext cx="8229600" cy="36303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b="1" lang="en">
                <a:solidFill>
                  <a:srgbClr val="555555"/>
                </a:solidFill>
                <a:highlight>
                  <a:srgbClr val="FFFFFF"/>
                </a:highlight>
              </a:rPr>
              <a:t>CipherKit is designed for Android app developers to make apps that are able to ensure better privacy, security and anonymity</a:t>
            </a:r>
          </a:p>
          <a:p>
            <a:pPr lvl="0" rtl="0">
              <a:spcBef>
                <a:spcPts val="0"/>
              </a:spcBef>
              <a:buClr>
                <a:schemeClr val="dk1"/>
              </a:buClr>
              <a:buSzPct val="100000"/>
              <a:buFont typeface="Arial"/>
              <a:buNone/>
            </a:pPr>
            <a:r>
              <a:t/>
            </a:r>
            <a:endParaRPr sz="1100">
              <a:solidFill>
                <a:srgbClr val="555555"/>
              </a:solidFill>
              <a:highlight>
                <a:srgbClr val="FFFFFF"/>
              </a:highlight>
            </a:endParaRPr>
          </a:p>
          <a:p>
            <a:pPr lvl="0" rtl="0">
              <a:spcBef>
                <a:spcPts val="0"/>
              </a:spcBef>
              <a:buClr>
                <a:schemeClr val="dk1"/>
              </a:buClr>
              <a:buSzPct val="100000"/>
              <a:buFont typeface="Arial"/>
              <a:buNone/>
            </a:pPr>
            <a:r>
              <a:rPr b="1" lang="en" sz="1100">
                <a:solidFill>
                  <a:srgbClr val="555555"/>
                </a:solidFill>
                <a:highlight>
                  <a:srgbClr val="FFFFFF"/>
                </a:highlight>
              </a:rPr>
              <a:t>SQLCipher: Encrypted Database</a:t>
            </a:r>
          </a:p>
          <a:p>
            <a:pPr lvl="0" rtl="0">
              <a:spcBef>
                <a:spcPts val="0"/>
              </a:spcBef>
              <a:buNone/>
            </a:pPr>
            <a:r>
              <a:rPr lang="en" sz="1100">
                <a:solidFill>
                  <a:srgbClr val="555555"/>
                </a:solidFill>
                <a:highlight>
                  <a:srgbClr val="FFFFFF"/>
                </a:highlight>
              </a:rPr>
              <a:t>SQLCipher is an SQLite extension that provides transparent 256-bit AES encryption of database files. It mirrors the standard android.database API. Pages are encrypted before being written to disk and are decrypted when read back.</a:t>
            </a:r>
          </a:p>
          <a:p>
            <a:pPr lvl="0" rtl="0">
              <a:spcBef>
                <a:spcPts val="0"/>
              </a:spcBef>
              <a:buClr>
                <a:schemeClr val="dk1"/>
              </a:buClr>
              <a:buSzPct val="100000"/>
              <a:buFont typeface="Arial"/>
              <a:buNone/>
            </a:pPr>
            <a:r>
              <a:t/>
            </a:r>
            <a:endParaRPr sz="1100">
              <a:solidFill>
                <a:srgbClr val="555555"/>
              </a:solidFill>
              <a:highlight>
                <a:srgbClr val="FFFFFF"/>
              </a:highlight>
            </a:endParaRPr>
          </a:p>
          <a:p>
            <a:pPr lvl="0" rtl="0">
              <a:spcBef>
                <a:spcPts val="0"/>
              </a:spcBef>
              <a:buClr>
                <a:schemeClr val="dk1"/>
              </a:buClr>
              <a:buSzPct val="100000"/>
              <a:buFont typeface="Arial"/>
              <a:buNone/>
            </a:pPr>
            <a:r>
              <a:rPr b="1" lang="en" sz="1100">
                <a:solidFill>
                  <a:srgbClr val="555555"/>
                </a:solidFill>
                <a:highlight>
                  <a:srgbClr val="FFFFFF"/>
                </a:highlight>
              </a:rPr>
              <a:t>IOCipher: Encrypted Virtual Disk</a:t>
            </a:r>
          </a:p>
          <a:p>
            <a:pPr lvl="0" rtl="0">
              <a:spcBef>
                <a:spcPts val="0"/>
              </a:spcBef>
              <a:buNone/>
            </a:pPr>
            <a:r>
              <a:rPr lang="en" sz="1100">
                <a:solidFill>
                  <a:srgbClr val="555555"/>
                </a:solidFill>
                <a:highlight>
                  <a:srgbClr val="FFFFFF"/>
                </a:highlight>
              </a:rPr>
              <a:t>IOCipher is a virtual encrypted disk for apps without requiring the device to be rooted. It uses a clone of the standard java.io API for working with files. Just password handling &amp; opening the virtual disk are what stand between developers and fully encrypted file storage. It is based on libsqlfs and SQLCipher.</a:t>
            </a:r>
          </a:p>
          <a:p>
            <a:pPr lvl="0" rtl="0">
              <a:spcBef>
                <a:spcPts val="0"/>
              </a:spcBef>
              <a:buClr>
                <a:schemeClr val="dk1"/>
              </a:buClr>
              <a:buSzPct val="100000"/>
              <a:buFont typeface="Arial"/>
              <a:buNone/>
            </a:pPr>
            <a:r>
              <a:t/>
            </a:r>
            <a:endParaRPr sz="1100">
              <a:solidFill>
                <a:srgbClr val="555555"/>
              </a:solidFill>
              <a:highlight>
                <a:srgbClr val="FFFFFF"/>
              </a:highlight>
            </a:endParaRPr>
          </a:p>
          <a:p>
            <a:pPr lvl="0" rtl="0">
              <a:spcBef>
                <a:spcPts val="0"/>
              </a:spcBef>
              <a:buClr>
                <a:schemeClr val="dk1"/>
              </a:buClr>
              <a:buSzPct val="100000"/>
              <a:buFont typeface="Arial"/>
              <a:buNone/>
            </a:pPr>
            <a:r>
              <a:rPr b="1" lang="en" sz="1100">
                <a:solidFill>
                  <a:srgbClr val="555555"/>
                </a:solidFill>
                <a:highlight>
                  <a:srgbClr val="FFFFFF"/>
                </a:highlight>
              </a:rPr>
              <a:t>NetCipher: Encrypted Network Data &amp; Tor Integration</a:t>
            </a:r>
          </a:p>
          <a:p>
            <a:pPr lvl="0" rtl="0">
              <a:spcBef>
                <a:spcPts val="0"/>
              </a:spcBef>
              <a:buNone/>
            </a:pPr>
            <a:r>
              <a:rPr lang="en" sz="1100">
                <a:solidFill>
                  <a:srgbClr val="555555"/>
                </a:solidFill>
                <a:highlight>
                  <a:srgbClr val="FFFFFF"/>
                </a:highlight>
              </a:rPr>
              <a:t>NetCipher is improving network security. It provides a strong TLS/SSL verifier to help mitigate weaknesses in the certificate authority system. It eases the implementation of supporting SOCKS and HTTP proxies into applications and also supports onion routing for anonymity and traffic surveillance circumvention.</a:t>
            </a:r>
          </a:p>
          <a:p>
            <a:pPr lvl="0" rtl="0">
              <a:spcBef>
                <a:spcPts val="0"/>
              </a:spcBef>
              <a:buClr>
                <a:schemeClr val="dk1"/>
              </a:buClr>
              <a:buSzPct val="100000"/>
              <a:buFont typeface="Arial"/>
              <a:buNone/>
            </a:pPr>
            <a:r>
              <a:t/>
            </a:r>
            <a:endParaRPr sz="1100">
              <a:solidFill>
                <a:srgbClr val="555555"/>
              </a:solidFill>
              <a:highlight>
                <a:srgbClr val="FFFFFF"/>
              </a:highlight>
            </a:endParaRPr>
          </a:p>
          <a:p>
            <a:pPr lvl="0" rtl="0">
              <a:spcBef>
                <a:spcPts val="0"/>
              </a:spcBef>
              <a:buClr>
                <a:schemeClr val="dk1"/>
              </a:buClr>
              <a:buSzPct val="100000"/>
              <a:buFont typeface="Arial"/>
              <a:buNone/>
            </a:pPr>
            <a:r>
              <a:t/>
            </a:r>
            <a:endParaRPr sz="1100">
              <a:solidFill>
                <a:srgbClr val="555555"/>
              </a:solidFill>
              <a:highlight>
                <a:srgbClr val="FFFFFF"/>
              </a:highlight>
            </a:endParaRPr>
          </a:p>
          <a:p>
            <a:pPr lvl="0">
              <a:spcBef>
                <a:spcPts val="0"/>
              </a:spcBef>
              <a:buNone/>
            </a:pPr>
            <a:r>
              <a:t/>
            </a:r>
            <a:endParaRPr sz="1100">
              <a:solidFill>
                <a:srgbClr val="555555"/>
              </a:solidFill>
              <a:highlight>
                <a:srgbClr val="FFFFFF"/>
              </a:highlight>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ctrTitle"/>
          </p:nvPr>
        </p:nvSpPr>
        <p:spPr>
          <a:xfrm>
            <a:off x="685800" y="1699932"/>
            <a:ext cx="6400799" cy="1000499"/>
          </a:xfrm>
          <a:prstGeom prst="rect">
            <a:avLst/>
          </a:prstGeom>
        </p:spPr>
        <p:txBody>
          <a:bodyPr anchorCtr="0" anchor="b" bIns="91425" lIns="91425" rIns="91425" tIns="91425">
            <a:noAutofit/>
          </a:bodyPr>
          <a:lstStyle/>
          <a:p>
            <a:pPr lvl="0" rtl="0">
              <a:spcBef>
                <a:spcPts val="0"/>
              </a:spcBef>
              <a:buNone/>
            </a:pPr>
            <a:r>
              <a:rPr lang="en"/>
              <a:t>Let’s take a step back...</a:t>
            </a:r>
          </a:p>
        </p:txBody>
      </p:sp>
      <p:sp>
        <p:nvSpPr>
          <p:cNvPr id="190" name="Shape 190"/>
          <p:cNvSpPr txBox="1"/>
          <p:nvPr>
            <p:ph idx="1" type="subTitle"/>
          </p:nvPr>
        </p:nvSpPr>
        <p:spPr>
          <a:xfrm>
            <a:off x="685800" y="2700338"/>
            <a:ext cx="6400799" cy="675299"/>
          </a:xfrm>
          <a:prstGeom prst="rect">
            <a:avLst/>
          </a:prstGeom>
        </p:spPr>
        <p:txBody>
          <a:bodyPr anchorCtr="0" anchor="t" bIns="91425" lIns="91425" rIns="91425" tIns="91425">
            <a:noAutofit/>
          </a:bodyPr>
          <a:lstStyle/>
          <a:p>
            <a:pPr lvl="0" rtl="0">
              <a:spcBef>
                <a:spcPts val="0"/>
              </a:spcBef>
              <a:buNone/>
            </a:pPr>
            <a:r>
              <a:rPr lang="en"/>
              <a:t>(to figure out what it is we are worried about)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Basic Threat Modeling</a:t>
            </a:r>
          </a:p>
        </p:txBody>
      </p:sp>
      <p:sp>
        <p:nvSpPr>
          <p:cNvPr id="196" name="Shape 196"/>
          <p:cNvSpPr txBox="1"/>
          <p:nvPr>
            <p:ph idx="1" type="body"/>
          </p:nvPr>
        </p:nvSpPr>
        <p:spPr>
          <a:xfrm>
            <a:off x="457200" y="1278516"/>
            <a:ext cx="8229600" cy="3630300"/>
          </a:xfrm>
          <a:prstGeom prst="rect">
            <a:avLst/>
          </a:prstGeom>
        </p:spPr>
        <p:txBody>
          <a:bodyPr anchorCtr="0" anchor="t" bIns="91425" lIns="91425" rIns="91425" tIns="91425">
            <a:noAutofit/>
          </a:bodyPr>
          <a:lstStyle/>
          <a:p>
            <a:pPr indent="-381000" lvl="0" marL="457200" rtl="0">
              <a:spcBef>
                <a:spcPts val="0"/>
              </a:spcBef>
              <a:buSzPct val="100000"/>
            </a:pPr>
            <a:r>
              <a:rPr lang="en" sz="2400"/>
              <a:t>“What are you worried about?” </a:t>
            </a:r>
            <a:br>
              <a:rPr lang="en" sz="2400"/>
            </a:br>
            <a:r>
              <a:rPr lang="en" sz="2400"/>
              <a:t>aka Possible Attack Vectors</a:t>
            </a:r>
          </a:p>
          <a:p>
            <a:pPr lvl="0" rtl="0">
              <a:spcBef>
                <a:spcPts val="0"/>
              </a:spcBef>
              <a:buNone/>
            </a:pPr>
            <a:r>
              <a:t/>
            </a:r>
            <a:endParaRPr sz="2400"/>
          </a:p>
          <a:p>
            <a:pPr indent="-381000" lvl="0" marL="457200" rtl="0">
              <a:spcBef>
                <a:spcPts val="0"/>
              </a:spcBef>
              <a:buSzPct val="100000"/>
            </a:pPr>
            <a:r>
              <a:rPr lang="en" sz="2400"/>
              <a:t>What data are you collecting or services are you providing that might be enticing or exposed?</a:t>
            </a:r>
            <a:br>
              <a:rPr lang="en" sz="2400"/>
            </a:br>
          </a:p>
          <a:p>
            <a:pPr indent="-381000" lvl="0" marL="457200" rtl="0">
              <a:spcBef>
                <a:spcPts val="0"/>
              </a:spcBef>
              <a:buSzPct val="100000"/>
            </a:pPr>
            <a:r>
              <a:rPr lang="en" sz="2400"/>
              <a:t>Are the potential threats you face coming from the device (other apps or physical access) or the network?</a:t>
            </a:r>
          </a:p>
          <a:p>
            <a:pPr lvl="0">
              <a:spcBef>
                <a:spcPts val="0"/>
              </a:spcBef>
              <a:buNone/>
            </a:pPr>
            <a:r>
              <a:t/>
            </a:r>
            <a:endParaRPr sz="240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War Stories?</a:t>
            </a:r>
          </a:p>
        </p:txBody>
      </p:sp>
      <p:sp>
        <p:nvSpPr>
          <p:cNvPr id="202" name="Shape 202"/>
          <p:cNvSpPr txBox="1"/>
          <p:nvPr>
            <p:ph idx="1" type="body"/>
          </p:nvPr>
        </p:nvSpPr>
        <p:spPr>
          <a:xfrm>
            <a:off x="457200" y="1278516"/>
            <a:ext cx="8229600" cy="3630300"/>
          </a:xfrm>
          <a:prstGeom prst="rect">
            <a:avLst/>
          </a:prstGeom>
        </p:spPr>
        <p:txBody>
          <a:bodyPr anchorCtr="0" anchor="t" bIns="91425" lIns="91425" rIns="91425" tIns="91425">
            <a:noAutofit/>
          </a:bodyPr>
          <a:lstStyle/>
          <a:p>
            <a:pPr indent="-228600" lvl="0" marL="457200" rtl="0">
              <a:spcBef>
                <a:spcPts val="0"/>
              </a:spcBef>
            </a:pPr>
            <a:r>
              <a:rPr lang="en"/>
              <a:t>Have your apps, your business or your users or customers lives or businesses been affected by malware or security breaches?</a:t>
            </a:r>
          </a:p>
          <a:p>
            <a:pPr lvl="0" rtl="0">
              <a:spcBef>
                <a:spcPts val="0"/>
              </a:spcBef>
              <a:buNone/>
            </a:pPr>
            <a:r>
              <a:t/>
            </a:r>
            <a:endParaRPr/>
          </a:p>
          <a:p>
            <a:pPr indent="-228600" lvl="0" marL="457200" rtl="0">
              <a:spcBef>
                <a:spcPts val="0"/>
              </a:spcBef>
            </a:pPr>
            <a:r>
              <a:rPr lang="en"/>
              <a:t>Do you work in an industry that has specific requirements related to security and privacy?</a:t>
            </a:r>
          </a:p>
          <a:p>
            <a:pPr lvl="0" rtl="0">
              <a:spcBef>
                <a:spcPts val="0"/>
              </a:spcBef>
              <a:buNone/>
            </a:pPr>
            <a:r>
              <a:t/>
            </a:r>
            <a:endParaRPr/>
          </a:p>
          <a:p>
            <a:pPr indent="-228600" lvl="0" marL="457200">
              <a:spcBef>
                <a:spcPts val="0"/>
              </a:spcBef>
            </a:pPr>
            <a:r>
              <a:rPr lang="en"/>
              <a:t>Do you target a region of the world where users might be more exposed to attack, surveillance or privacy violations?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idx="1" type="body"/>
          </p:nvPr>
        </p:nvSpPr>
        <p:spPr>
          <a:xfrm>
            <a:off x="456245" y="1278513"/>
            <a:ext cx="4038599" cy="3630300"/>
          </a:xfrm>
          <a:prstGeom prst="rect">
            <a:avLst/>
          </a:prstGeom>
        </p:spPr>
        <p:txBody>
          <a:bodyPr anchorCtr="0" anchor="t" bIns="91425" lIns="91425" rIns="91425" tIns="91425">
            <a:noAutofit/>
          </a:bodyPr>
          <a:lstStyle/>
          <a:p>
            <a:pPr indent="-190500" lvl="0" marL="177800" rtl="0">
              <a:lnSpc>
                <a:spcPct val="75000"/>
              </a:lnSpc>
              <a:spcBef>
                <a:spcPts val="0"/>
              </a:spcBef>
              <a:buClr>
                <a:schemeClr val="dk1"/>
              </a:buClr>
              <a:buSzPct val="100000"/>
              <a:buFont typeface="Calibri"/>
              <a:buChar char="•"/>
            </a:pPr>
            <a:r>
              <a:rPr lang="en" sz="3000">
                <a:solidFill>
                  <a:schemeClr val="dk1"/>
                </a:solidFill>
                <a:latin typeface="Calibri"/>
                <a:ea typeface="Calibri"/>
                <a:cs typeface="Calibri"/>
                <a:sym typeface="Calibri"/>
              </a:rPr>
              <a:t>Forensic Analysis</a:t>
            </a:r>
          </a:p>
          <a:p>
            <a:pPr indent="-190500" lvl="0" marL="177800" rtl="0">
              <a:lnSpc>
                <a:spcPct val="75000"/>
              </a:lnSpc>
              <a:spcBef>
                <a:spcPts val="800"/>
              </a:spcBef>
              <a:buClr>
                <a:schemeClr val="dk1"/>
              </a:buClr>
              <a:buSzPct val="100000"/>
              <a:buFont typeface="Calibri"/>
              <a:buChar char="•"/>
            </a:pPr>
            <a:r>
              <a:rPr lang="en" sz="3000">
                <a:solidFill>
                  <a:schemeClr val="dk1"/>
                </a:solidFill>
                <a:latin typeface="Calibri"/>
                <a:ea typeface="Calibri"/>
                <a:cs typeface="Calibri"/>
                <a:sym typeface="Calibri"/>
              </a:rPr>
              <a:t>Rooting / Jail breaking</a:t>
            </a:r>
          </a:p>
          <a:p>
            <a:pPr indent="-190500" lvl="0" marL="177800" rtl="0">
              <a:lnSpc>
                <a:spcPct val="75000"/>
              </a:lnSpc>
              <a:spcBef>
                <a:spcPts val="800"/>
              </a:spcBef>
              <a:buClr>
                <a:schemeClr val="dk1"/>
              </a:buClr>
              <a:buSzPct val="100000"/>
              <a:buFont typeface="Calibri"/>
              <a:buChar char="•"/>
            </a:pPr>
            <a:r>
              <a:rPr lang="en" sz="3000">
                <a:solidFill>
                  <a:schemeClr val="dk1"/>
                </a:solidFill>
                <a:latin typeface="Calibri"/>
                <a:ea typeface="Calibri"/>
                <a:cs typeface="Calibri"/>
                <a:sym typeface="Calibri"/>
              </a:rPr>
              <a:t>OS Issues</a:t>
            </a:r>
          </a:p>
          <a:p>
            <a:pPr indent="-190500" lvl="0" marL="177800" rtl="0">
              <a:lnSpc>
                <a:spcPct val="75000"/>
              </a:lnSpc>
              <a:spcBef>
                <a:spcPts val="800"/>
              </a:spcBef>
              <a:buClr>
                <a:schemeClr val="dk1"/>
              </a:buClr>
              <a:buSzPct val="100000"/>
              <a:buFont typeface="Calibri"/>
              <a:buChar char="•"/>
            </a:pPr>
            <a:r>
              <a:rPr lang="en" sz="3000">
                <a:solidFill>
                  <a:schemeClr val="dk1"/>
                </a:solidFill>
                <a:latin typeface="Calibri"/>
                <a:ea typeface="Calibri"/>
                <a:cs typeface="Calibri"/>
                <a:sym typeface="Calibri"/>
              </a:rPr>
              <a:t>Infrequent Updates</a:t>
            </a:r>
          </a:p>
          <a:p>
            <a:pPr indent="-177800" lvl="0" marL="177800" rtl="0">
              <a:lnSpc>
                <a:spcPct val="75000"/>
              </a:lnSpc>
              <a:spcBef>
                <a:spcPts val="800"/>
              </a:spcBef>
              <a:buClr>
                <a:schemeClr val="dk1"/>
              </a:buClr>
              <a:buSzPct val="93333"/>
              <a:buFont typeface="Calibri"/>
              <a:buNone/>
            </a:pPr>
            <a:r>
              <a:t/>
            </a:r>
            <a:endParaRPr sz="3000">
              <a:solidFill>
                <a:schemeClr val="dk1"/>
              </a:solidFill>
              <a:latin typeface="Calibri"/>
              <a:ea typeface="Calibri"/>
              <a:cs typeface="Calibri"/>
              <a:sym typeface="Calibri"/>
            </a:endParaRPr>
          </a:p>
          <a:p>
            <a:pPr lvl="0">
              <a:spcBef>
                <a:spcPts val="0"/>
              </a:spcBef>
              <a:buNone/>
            </a:pPr>
            <a:r>
              <a:t/>
            </a:r>
            <a:endParaRPr sz="3000"/>
          </a:p>
        </p:txBody>
      </p:sp>
      <p:sp>
        <p:nvSpPr>
          <p:cNvPr id="208" name="Shape 208"/>
          <p:cNvSpPr txBox="1"/>
          <p:nvPr>
            <p:ph idx="2" type="body"/>
          </p:nvPr>
        </p:nvSpPr>
        <p:spPr>
          <a:xfrm>
            <a:off x="4648200" y="1278513"/>
            <a:ext cx="4038599" cy="3630300"/>
          </a:xfrm>
          <a:prstGeom prst="rect">
            <a:avLst/>
          </a:prstGeom>
        </p:spPr>
        <p:txBody>
          <a:bodyPr anchorCtr="0" anchor="t" bIns="91425" lIns="91425" rIns="91425" tIns="91425">
            <a:noAutofit/>
          </a:bodyPr>
          <a:lstStyle/>
          <a:p>
            <a:pPr indent="-190500" lvl="0" marL="177800" rtl="0">
              <a:lnSpc>
                <a:spcPct val="75000"/>
              </a:lnSpc>
              <a:spcBef>
                <a:spcPts val="800"/>
              </a:spcBef>
              <a:buClr>
                <a:schemeClr val="dk1"/>
              </a:buClr>
              <a:buSzPct val="100000"/>
              <a:buFont typeface="Calibri"/>
              <a:buChar char="•"/>
            </a:pPr>
            <a:r>
              <a:rPr lang="en" sz="3000">
                <a:solidFill>
                  <a:schemeClr val="dk1"/>
                </a:solidFill>
                <a:latin typeface="Calibri"/>
                <a:ea typeface="Calibri"/>
                <a:cs typeface="Calibri"/>
                <a:sym typeface="Calibri"/>
              </a:rPr>
              <a:t>Removable Storage</a:t>
            </a:r>
          </a:p>
          <a:p>
            <a:pPr indent="-190500" lvl="0" marL="177800" rtl="0">
              <a:lnSpc>
                <a:spcPct val="75000"/>
              </a:lnSpc>
              <a:spcBef>
                <a:spcPts val="800"/>
              </a:spcBef>
              <a:buClr>
                <a:schemeClr val="dk1"/>
              </a:buClr>
              <a:buSzPct val="100000"/>
              <a:buFont typeface="Calibri"/>
              <a:buChar char="•"/>
            </a:pPr>
            <a:r>
              <a:rPr lang="en" sz="3000">
                <a:solidFill>
                  <a:schemeClr val="dk1"/>
                </a:solidFill>
                <a:latin typeface="Calibri"/>
                <a:ea typeface="Calibri"/>
                <a:cs typeface="Calibri"/>
                <a:sym typeface="Calibri"/>
              </a:rPr>
              <a:t>Cloud Services</a:t>
            </a:r>
          </a:p>
          <a:p>
            <a:pPr indent="-190500" lvl="0" marL="177800" rtl="0">
              <a:lnSpc>
                <a:spcPct val="75000"/>
              </a:lnSpc>
              <a:spcBef>
                <a:spcPts val="800"/>
              </a:spcBef>
              <a:buClr>
                <a:schemeClr val="dk1"/>
              </a:buClr>
              <a:buSzPct val="100000"/>
              <a:buFont typeface="Calibri"/>
              <a:buChar char="•"/>
            </a:pPr>
            <a:r>
              <a:rPr lang="en" sz="3000">
                <a:solidFill>
                  <a:schemeClr val="dk1"/>
                </a:solidFill>
                <a:latin typeface="Calibri"/>
                <a:ea typeface="Calibri"/>
                <a:cs typeface="Calibri"/>
                <a:sym typeface="Calibri"/>
              </a:rPr>
              <a:t>Targeted Attacks</a:t>
            </a:r>
          </a:p>
          <a:p>
            <a:pPr indent="-190500" lvl="0" marL="177800" rtl="0">
              <a:lnSpc>
                <a:spcPct val="75000"/>
              </a:lnSpc>
              <a:spcBef>
                <a:spcPts val="800"/>
              </a:spcBef>
              <a:buClr>
                <a:schemeClr val="dk1"/>
              </a:buClr>
              <a:buSzPct val="100000"/>
              <a:buFont typeface="Calibri"/>
              <a:buChar char="•"/>
            </a:pPr>
            <a:r>
              <a:rPr lang="en" sz="3000">
                <a:solidFill>
                  <a:schemeClr val="dk1"/>
                </a:solidFill>
                <a:latin typeface="Calibri"/>
                <a:ea typeface="Calibri"/>
                <a:cs typeface="Calibri"/>
                <a:sym typeface="Calibri"/>
              </a:rPr>
              <a:t>Device Sharing</a:t>
            </a:r>
          </a:p>
          <a:p>
            <a:pPr lvl="0">
              <a:spcBef>
                <a:spcPts val="0"/>
              </a:spcBef>
              <a:buNone/>
            </a:pPr>
            <a:r>
              <a:t/>
            </a:r>
            <a:endParaRPr sz="3000"/>
          </a:p>
        </p:txBody>
      </p:sp>
      <p:sp>
        <p:nvSpPr>
          <p:cNvPr id="209" name="Shape 209"/>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Threat Landscape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idx="1" type="body"/>
          </p:nvPr>
        </p:nvSpPr>
        <p:spPr>
          <a:xfrm>
            <a:off x="3866825" y="4558724"/>
            <a:ext cx="5097900" cy="508200"/>
          </a:xfrm>
          <a:prstGeom prst="rect">
            <a:avLst/>
          </a:prstGeom>
        </p:spPr>
        <p:txBody>
          <a:bodyPr anchorCtr="0" anchor="t" bIns="91425" lIns="91425" rIns="91425" tIns="91425">
            <a:noAutofit/>
          </a:bodyPr>
          <a:lstStyle/>
          <a:p>
            <a:pPr lvl="0">
              <a:spcBef>
                <a:spcPts val="0"/>
              </a:spcBef>
              <a:buNone/>
            </a:pPr>
            <a:r>
              <a:rPr lang="en" sz="1000"/>
              <a:t>Malware on the rise: http://blog.trendmicro.com/trendlabs-security-intelligence/mobile-malware-high-risk-apps-hit-1m-mark/</a:t>
            </a:r>
          </a:p>
        </p:txBody>
      </p:sp>
      <p:pic>
        <p:nvPicPr>
          <p:cNvPr id="215" name="Shape 215"/>
          <p:cNvPicPr preferRelativeResize="0"/>
          <p:nvPr/>
        </p:nvPicPr>
        <p:blipFill>
          <a:blip r:embed="rId3">
            <a:alphaModFix/>
          </a:blip>
          <a:stretch>
            <a:fillRect/>
          </a:stretch>
        </p:blipFill>
        <p:spPr>
          <a:xfrm>
            <a:off x="1109250" y="342700"/>
            <a:ext cx="6500950" cy="390057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idx="1" type="body"/>
          </p:nvPr>
        </p:nvSpPr>
        <p:spPr>
          <a:xfrm>
            <a:off x="3866812" y="4623760"/>
            <a:ext cx="5097900" cy="521400"/>
          </a:xfrm>
          <a:prstGeom prst="rect">
            <a:avLst/>
          </a:prstGeom>
        </p:spPr>
        <p:txBody>
          <a:bodyPr anchorCtr="0" anchor="t" bIns="91425" lIns="91425" rIns="91425" tIns="91425">
            <a:noAutofit/>
          </a:bodyPr>
          <a:lstStyle/>
          <a:p>
            <a:pPr lvl="0">
              <a:spcBef>
                <a:spcPts val="0"/>
              </a:spcBef>
              <a:buNone/>
            </a:pPr>
            <a:r>
              <a:rPr lang="en"/>
              <a:t>Cached GPS data stored in plain text</a:t>
            </a:r>
            <a:br>
              <a:rPr lang="en"/>
            </a:br>
            <a:r>
              <a:rPr lang="en"/>
              <a:t>http://elifelog.org/book/iphone-gps-cache-data</a:t>
            </a:r>
          </a:p>
        </p:txBody>
      </p:sp>
      <p:pic>
        <p:nvPicPr>
          <p:cNvPr id="221" name="Shape 221"/>
          <p:cNvPicPr preferRelativeResize="0"/>
          <p:nvPr/>
        </p:nvPicPr>
        <p:blipFill>
          <a:blip r:embed="rId3">
            <a:alphaModFix/>
          </a:blip>
          <a:stretch>
            <a:fillRect/>
          </a:stretch>
        </p:blipFill>
        <p:spPr>
          <a:xfrm>
            <a:off x="1088400" y="0"/>
            <a:ext cx="6681999" cy="452107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idx="1" type="body"/>
          </p:nvPr>
        </p:nvSpPr>
        <p:spPr>
          <a:xfrm>
            <a:off x="3866812" y="4623760"/>
            <a:ext cx="5097900" cy="521400"/>
          </a:xfrm>
          <a:prstGeom prst="rect">
            <a:avLst/>
          </a:prstGeom>
        </p:spPr>
        <p:txBody>
          <a:bodyPr anchorCtr="0" anchor="t" bIns="91425" lIns="91425" rIns="91425" tIns="91425">
            <a:noAutofit/>
          </a:bodyPr>
          <a:lstStyle/>
          <a:p>
            <a:pPr lvl="0">
              <a:spcBef>
                <a:spcPts val="0"/>
              </a:spcBef>
              <a:buNone/>
            </a:pPr>
            <a:r>
              <a:rPr lang="en"/>
              <a:t>Forensic Extraction</a:t>
            </a:r>
            <a:br>
              <a:rPr lang="en"/>
            </a:br>
            <a:r>
              <a:rPr lang="en"/>
              <a:t>http://www.cellebrite.com/mobile-forensics</a:t>
            </a:r>
          </a:p>
        </p:txBody>
      </p:sp>
      <p:pic>
        <p:nvPicPr>
          <p:cNvPr id="227" name="Shape 227"/>
          <p:cNvPicPr preferRelativeResize="0"/>
          <p:nvPr/>
        </p:nvPicPr>
        <p:blipFill>
          <a:blip r:embed="rId3">
            <a:alphaModFix/>
          </a:blip>
          <a:stretch>
            <a:fillRect/>
          </a:stretch>
        </p:blipFill>
        <p:spPr>
          <a:xfrm>
            <a:off x="318500" y="109075"/>
            <a:ext cx="3936475" cy="4346700"/>
          </a:xfrm>
          <a:prstGeom prst="rect">
            <a:avLst/>
          </a:prstGeom>
          <a:noFill/>
          <a:ln>
            <a:noFill/>
          </a:ln>
        </p:spPr>
      </p:pic>
      <p:sp>
        <p:nvSpPr>
          <p:cNvPr id="228" name="Shape 228"/>
          <p:cNvSpPr txBox="1"/>
          <p:nvPr/>
        </p:nvSpPr>
        <p:spPr>
          <a:xfrm>
            <a:off x="4763375" y="7039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sz="1800">
                <a:solidFill>
                  <a:schemeClr val="dk1"/>
                </a:solidFill>
              </a:rPr>
              <a:t>"Universal Forensic Extraction Devices" can quickly and easily copy all of the data from a mobile phone.</a:t>
            </a:r>
          </a:p>
          <a:p>
            <a:pPr lvl="0" rtl="0">
              <a:spcBef>
                <a:spcPts val="0"/>
              </a:spcBef>
              <a:buNone/>
            </a:pPr>
            <a:r>
              <a:t/>
            </a:r>
            <a:endParaRPr sz="1800">
              <a:solidFill>
                <a:schemeClr val="dk1"/>
              </a:solidFill>
            </a:endParaRPr>
          </a:p>
          <a:p>
            <a:pPr lvl="0" rtl="0">
              <a:spcBef>
                <a:spcPts val="0"/>
              </a:spcBef>
              <a:buNone/>
            </a:pPr>
            <a:r>
              <a:rPr lang="en" sz="1800">
                <a:solidFill>
                  <a:schemeClr val="dk1"/>
                </a:solidFill>
              </a:rPr>
              <a:t>If tools like these fall into the wrong hands, it is easy to assume any unencrypted data on a device can be easily stolen.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idx="1" type="body"/>
          </p:nvPr>
        </p:nvSpPr>
        <p:spPr>
          <a:xfrm>
            <a:off x="3866812" y="4623760"/>
            <a:ext cx="5097900" cy="521400"/>
          </a:xfrm>
          <a:prstGeom prst="rect">
            <a:avLst/>
          </a:prstGeom>
        </p:spPr>
        <p:txBody>
          <a:bodyPr anchorCtr="0" anchor="t" bIns="91425" lIns="91425" rIns="91425" tIns="91425">
            <a:noAutofit/>
          </a:bodyPr>
          <a:lstStyle/>
          <a:p>
            <a:pPr lvl="0">
              <a:spcBef>
                <a:spcPts val="0"/>
              </a:spcBef>
              <a:buNone/>
            </a:pPr>
            <a:r>
              <a:rPr lang="en" sz="1100"/>
              <a:t>Man-in-the-Middle: http://thehackernews.com/2013/03/t-mobile-wi-fi-calling-app-vulnerable.html</a:t>
            </a:r>
          </a:p>
        </p:txBody>
      </p:sp>
      <p:pic>
        <p:nvPicPr>
          <p:cNvPr id="234" name="Shape 234"/>
          <p:cNvPicPr preferRelativeResize="0"/>
          <p:nvPr/>
        </p:nvPicPr>
        <p:blipFill>
          <a:blip r:embed="rId3">
            <a:alphaModFix/>
          </a:blip>
          <a:stretch>
            <a:fillRect/>
          </a:stretch>
        </p:blipFill>
        <p:spPr>
          <a:xfrm>
            <a:off x="375477" y="465350"/>
            <a:ext cx="8423100" cy="348542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38" name="Shape 238"/>
        <p:cNvGrpSpPr/>
        <p:nvPr/>
      </p:nvGrpSpPr>
      <p:grpSpPr>
        <a:xfrm>
          <a:off x="0" y="0"/>
          <a:ext cx="0" cy="0"/>
          <a:chOff x="0" y="0"/>
          <a:chExt cx="0" cy="0"/>
        </a:xfrm>
      </p:grpSpPr>
      <p:sp>
        <p:nvSpPr>
          <p:cNvPr id="239" name="Shape 239"/>
          <p:cNvSpPr txBox="1"/>
          <p:nvPr>
            <p:ph idx="4294967295" type="title"/>
          </p:nvPr>
        </p:nvSpPr>
        <p:spPr>
          <a:xfrm>
            <a:off x="457200" y="101100"/>
            <a:ext cx="7315499" cy="1013999"/>
          </a:xfrm>
          <a:prstGeom prst="rect">
            <a:avLst/>
          </a:prstGeom>
          <a:noFill/>
          <a:ln>
            <a:noFill/>
          </a:ln>
        </p:spPr>
        <p:txBody>
          <a:bodyPr anchorCtr="0" anchor="t" bIns="0" lIns="0" rIns="0" tIns="0">
            <a:noAutofit/>
          </a:bodyPr>
          <a:lstStyle/>
          <a:p>
            <a:pPr indent="0" lvl="0" marL="0" marR="0" rtl="0" algn="l">
              <a:lnSpc>
                <a:spcPct val="95000"/>
              </a:lnSpc>
              <a:spcBef>
                <a:spcPts val="0"/>
              </a:spcBef>
              <a:spcAft>
                <a:spcPts val="0"/>
              </a:spcAft>
              <a:buClr>
                <a:schemeClr val="dk1"/>
              </a:buClr>
              <a:buSzPct val="25000"/>
              <a:buFont typeface="Arial"/>
              <a:buNone/>
            </a:pPr>
            <a:r>
              <a:rPr b="0" i="0" lang="en" sz="3500" u="none" cap="none" strike="noStrike">
                <a:solidFill>
                  <a:srgbClr val="000000"/>
                </a:solidFill>
                <a:latin typeface="Arial"/>
                <a:ea typeface="Arial"/>
                <a:cs typeface="Arial"/>
                <a:sym typeface="Arial"/>
              </a:rPr>
              <a:t>Trust Levels</a:t>
            </a:r>
          </a:p>
        </p:txBody>
      </p:sp>
      <p:graphicFrame>
        <p:nvGraphicFramePr>
          <p:cNvPr id="240" name="Shape 240"/>
          <p:cNvGraphicFramePr/>
          <p:nvPr/>
        </p:nvGraphicFramePr>
        <p:xfrm>
          <a:off x="377189" y="812244"/>
          <a:ext cx="3000000" cy="3000000"/>
        </p:xfrm>
        <a:graphic>
          <a:graphicData uri="http://schemas.openxmlformats.org/drawingml/2006/table">
            <a:tbl>
              <a:tblPr>
                <a:noFill/>
                <a:tableStyleId>{9E6E99EF-17B5-4931-AA9A-D4DB5FD6A55D}</a:tableStyleId>
              </a:tblPr>
              <a:tblGrid>
                <a:gridCol w="1140150"/>
                <a:gridCol w="2587450"/>
                <a:gridCol w="4662000"/>
              </a:tblGrid>
              <a:tr h="316100">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ID</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EEEEE"/>
                    </a:solidFill>
                  </a:tcPr>
                </a:tc>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Name</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EEEEE"/>
                    </a:solidFill>
                  </a:tcPr>
                </a:tc>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Description</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EEEEE"/>
                    </a:solidFill>
                  </a:tcPr>
                </a:tc>
              </a:tr>
              <a:tr h="690075">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1</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Owner of the mobile phone</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The primary operator of the mobile device. Assumed to have full access to the device, potentially secured with a PIN/password screen</a:t>
                      </a:r>
                      <a:r>
                        <a:rPr lang="en" sz="1100"/>
                        <a:t>.</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723300">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2</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Detainer / </a:t>
                      </a:r>
                      <a:r>
                        <a:rPr lang="en" sz="1100"/>
                        <a:t>criminal </a:t>
                      </a:r>
                      <a:r>
                        <a:rPr lang="en" sz="1100">
                          <a:solidFill>
                            <a:srgbClr val="000000"/>
                          </a:solidFill>
                        </a:rPr>
                        <a:t>/ bad actor</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t>An</a:t>
                      </a:r>
                      <a:r>
                        <a:rPr lang="en" sz="1100">
                          <a:solidFill>
                            <a:srgbClr val="000000"/>
                          </a:solidFill>
                        </a:rPr>
                        <a:t> authority figure or crimina</a:t>
                      </a:r>
                      <a:r>
                        <a:rPr lang="en" sz="1100"/>
                        <a:t>l </a:t>
                      </a:r>
                      <a:r>
                        <a:rPr lang="en" sz="1100">
                          <a:solidFill>
                            <a:srgbClr val="000000"/>
                          </a:solidFill>
                        </a:rPr>
                        <a:t>who has or will be detaining the Owner[1]; has access to mobile phon</a:t>
                      </a:r>
                      <a:r>
                        <a:rPr lang="en" sz="1100"/>
                        <a:t>e</a:t>
                      </a:r>
                      <a:r>
                        <a:rPr lang="en" sz="1100">
                          <a:solidFill>
                            <a:srgbClr val="000000"/>
                          </a:solidFill>
                        </a:rPr>
                        <a:t>. may have only manual/brute force access, or could have more sophisticated forensic extraction tools.</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599000">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3</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Operator of the mobile network</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Access to call and message logs (sender/receiver/message content) and cell tower association data (rough location)</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65425">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4</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t>Employer, family or s</a:t>
                      </a:r>
                      <a:r>
                        <a:rPr lang="en" sz="1100">
                          <a:solidFill>
                            <a:srgbClr val="000000"/>
                          </a:solidFill>
                        </a:rPr>
                        <a:t>upport </a:t>
                      </a:r>
                      <a:r>
                        <a:rPr lang="en" sz="1100"/>
                        <a:t>o</a:t>
                      </a:r>
                      <a:r>
                        <a:rPr lang="en" sz="1100">
                          <a:solidFill>
                            <a:srgbClr val="000000"/>
                          </a:solidFill>
                        </a:rPr>
                        <a:t>rganization; </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May know the Owner[1]'s PIN/password, but otherwise has no access to data or network information; On the receiving end of an emergency message</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890450">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5</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Malicious App / Backdoor / Malware / Forensics App</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Access to some or all of the the Owner[1]'s data depending upon app data permissions and encryption, as well as how full the backdoor is. Authorization is often required by the user to allow apps to access data.</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pic>
        <p:nvPicPr>
          <p:cNvPr id="241" name="Shape 241"/>
          <p:cNvPicPr preferRelativeResize="0"/>
          <p:nvPr/>
        </p:nvPicPr>
        <p:blipFill>
          <a:blip r:embed="rId3">
            <a:alphaModFix/>
          </a:blip>
          <a:stretch>
            <a:fillRect/>
          </a:stretch>
        </p:blipFill>
        <p:spPr>
          <a:xfrm>
            <a:off x="8598217" y="4711659"/>
            <a:ext cx="408265" cy="41147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pic>
        <p:nvPicPr>
          <p:cNvPr id="118" name="Shape 118"/>
          <p:cNvPicPr preferRelativeResize="0"/>
          <p:nvPr/>
        </p:nvPicPr>
        <p:blipFill>
          <a:blip r:embed="rId3">
            <a:alphaModFix/>
          </a:blip>
          <a:stretch>
            <a:fillRect/>
          </a:stretch>
        </p:blipFill>
        <p:spPr>
          <a:xfrm>
            <a:off x="202100" y="893747"/>
            <a:ext cx="3809999" cy="2811779"/>
          </a:xfrm>
          <a:prstGeom prst="rect">
            <a:avLst/>
          </a:prstGeom>
          <a:noFill/>
          <a:ln>
            <a:noFill/>
          </a:ln>
        </p:spPr>
      </p:pic>
      <p:pic>
        <p:nvPicPr>
          <p:cNvPr id="119" name="Shape 119"/>
          <p:cNvPicPr preferRelativeResize="0"/>
          <p:nvPr/>
        </p:nvPicPr>
        <p:blipFill>
          <a:blip r:embed="rId4">
            <a:alphaModFix/>
          </a:blip>
          <a:stretch>
            <a:fillRect/>
          </a:stretch>
        </p:blipFill>
        <p:spPr>
          <a:xfrm>
            <a:off x="4768900" y="870887"/>
            <a:ext cx="3810000" cy="2857500"/>
          </a:xfrm>
          <a:prstGeom prst="rect">
            <a:avLst/>
          </a:prstGeom>
          <a:noFill/>
          <a:ln>
            <a:noFill/>
          </a:ln>
        </p:spPr>
      </p:pic>
      <p:sp>
        <p:nvSpPr>
          <p:cNvPr id="120" name="Shape 120"/>
          <p:cNvSpPr txBox="1"/>
          <p:nvPr/>
        </p:nvSpPr>
        <p:spPr>
          <a:xfrm>
            <a:off x="322225" y="3791425"/>
            <a:ext cx="3657600" cy="457200"/>
          </a:xfrm>
          <a:prstGeom prst="rect">
            <a:avLst/>
          </a:prstGeom>
          <a:noFill/>
          <a:ln>
            <a:noFill/>
          </a:ln>
        </p:spPr>
        <p:txBody>
          <a:bodyPr anchorCtr="0" anchor="t" bIns="91425" lIns="91425" rIns="91425" tIns="91425">
            <a:noAutofit/>
          </a:bodyPr>
          <a:lstStyle/>
          <a:p>
            <a:pPr lvl="0" algn="ctr">
              <a:spcBef>
                <a:spcPts val="0"/>
              </a:spcBef>
              <a:buNone/>
            </a:pPr>
            <a:r>
              <a:rPr b="1" lang="en" sz="3000"/>
              <a:t>INTENTION</a:t>
            </a:r>
          </a:p>
        </p:txBody>
      </p:sp>
      <p:sp>
        <p:nvSpPr>
          <p:cNvPr id="121" name="Shape 121"/>
          <p:cNvSpPr txBox="1"/>
          <p:nvPr/>
        </p:nvSpPr>
        <p:spPr>
          <a:xfrm>
            <a:off x="4996825" y="3791425"/>
            <a:ext cx="3657600" cy="457200"/>
          </a:xfrm>
          <a:prstGeom prst="rect">
            <a:avLst/>
          </a:prstGeom>
          <a:noFill/>
          <a:ln>
            <a:noFill/>
          </a:ln>
        </p:spPr>
        <p:txBody>
          <a:bodyPr anchorCtr="0" anchor="t" bIns="91425" lIns="91425" rIns="91425" tIns="91425">
            <a:noAutofit/>
          </a:bodyPr>
          <a:lstStyle/>
          <a:p>
            <a:pPr lvl="0" rtl="0" algn="ctr">
              <a:spcBef>
                <a:spcPts val="0"/>
              </a:spcBef>
              <a:buNone/>
            </a:pPr>
            <a:r>
              <a:rPr b="1" lang="en" sz="3000"/>
              <a:t>EXECUTION</a:t>
            </a:r>
          </a:p>
        </p:txBody>
      </p:sp>
      <p:sp>
        <p:nvSpPr>
          <p:cNvPr id="122" name="Shape 122"/>
          <p:cNvSpPr txBox="1"/>
          <p:nvPr/>
        </p:nvSpPr>
        <p:spPr>
          <a:xfrm>
            <a:off x="2606225" y="3791425"/>
            <a:ext cx="3657600" cy="457200"/>
          </a:xfrm>
          <a:prstGeom prst="rect">
            <a:avLst/>
          </a:prstGeom>
          <a:noFill/>
          <a:ln>
            <a:noFill/>
          </a:ln>
        </p:spPr>
        <p:txBody>
          <a:bodyPr anchorCtr="0" anchor="t" bIns="91425" lIns="91425" rIns="91425" tIns="91425">
            <a:noAutofit/>
          </a:bodyPr>
          <a:lstStyle/>
          <a:p>
            <a:pPr lvl="0" rtl="0" algn="ctr">
              <a:spcBef>
                <a:spcPts val="0"/>
              </a:spcBef>
              <a:buNone/>
            </a:pPr>
            <a:r>
              <a:rPr b="1" lang="en" sz="3000"/>
              <a:t>vs.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45" name="Shape 245"/>
        <p:cNvGrpSpPr/>
        <p:nvPr/>
      </p:nvGrpSpPr>
      <p:grpSpPr>
        <a:xfrm>
          <a:off x="0" y="0"/>
          <a:ext cx="0" cy="0"/>
          <a:chOff x="0" y="0"/>
          <a:chExt cx="0" cy="0"/>
        </a:xfrm>
      </p:grpSpPr>
      <p:sp>
        <p:nvSpPr>
          <p:cNvPr id="246" name="Shape 246"/>
          <p:cNvSpPr txBox="1"/>
          <p:nvPr>
            <p:ph idx="4294967295" type="title"/>
          </p:nvPr>
        </p:nvSpPr>
        <p:spPr>
          <a:xfrm>
            <a:off x="457200" y="101100"/>
            <a:ext cx="7315499" cy="1013999"/>
          </a:xfrm>
          <a:prstGeom prst="rect">
            <a:avLst/>
          </a:prstGeom>
          <a:noFill/>
          <a:ln>
            <a:noFill/>
          </a:ln>
        </p:spPr>
        <p:txBody>
          <a:bodyPr anchorCtr="0" anchor="t" bIns="0" lIns="0" rIns="0" tIns="0">
            <a:noAutofit/>
          </a:bodyPr>
          <a:lstStyle/>
          <a:p>
            <a:pPr indent="0" lvl="0" marL="0" marR="0" rtl="0" algn="l">
              <a:lnSpc>
                <a:spcPct val="95000"/>
              </a:lnSpc>
              <a:spcBef>
                <a:spcPts val="0"/>
              </a:spcBef>
              <a:spcAft>
                <a:spcPts val="0"/>
              </a:spcAft>
              <a:buClr>
                <a:schemeClr val="dk1"/>
              </a:buClr>
              <a:buSzPct val="25000"/>
              <a:buFont typeface="Arial"/>
              <a:buNone/>
            </a:pPr>
            <a:r>
              <a:rPr b="0" i="0" lang="en" sz="3500" u="none" cap="none" strike="noStrike">
                <a:solidFill>
                  <a:srgbClr val="000000"/>
                </a:solidFill>
                <a:latin typeface="Arial"/>
                <a:ea typeface="Arial"/>
                <a:cs typeface="Arial"/>
                <a:sym typeface="Arial"/>
              </a:rPr>
              <a:t>Assets</a:t>
            </a:r>
          </a:p>
        </p:txBody>
      </p:sp>
      <p:graphicFrame>
        <p:nvGraphicFramePr>
          <p:cNvPr id="247" name="Shape 247"/>
          <p:cNvGraphicFramePr/>
          <p:nvPr/>
        </p:nvGraphicFramePr>
        <p:xfrm>
          <a:off x="365760" y="812244"/>
          <a:ext cx="3000000" cy="3000000"/>
        </p:xfrm>
        <a:graphic>
          <a:graphicData uri="http://schemas.openxmlformats.org/drawingml/2006/table">
            <a:tbl>
              <a:tblPr>
                <a:noFill/>
                <a:tableStyleId>{9E6E99EF-17B5-4931-AA9A-D4DB5FD6A55D}</a:tableStyleId>
              </a:tblPr>
              <a:tblGrid>
                <a:gridCol w="677225"/>
                <a:gridCol w="1514475"/>
                <a:gridCol w="3800475"/>
                <a:gridCol w="2224550"/>
              </a:tblGrid>
              <a:tr h="265750">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ID</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EEEEE"/>
                    </a:solidFill>
                  </a:tcPr>
                </a:tc>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Name</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EEEEE"/>
                    </a:solidFill>
                  </a:tcPr>
                </a:tc>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Description</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EEEEE"/>
                    </a:solidFill>
                  </a:tcPr>
                </a:tc>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Trust Level</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EEEEE"/>
                    </a:solidFill>
                  </a:tcPr>
                </a:tc>
              </a:tr>
              <a:tr h="690075">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1</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Personal data</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Names, emails, phone numbers, calendar events, mostly stored on internal device memory</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[1] Owner</a:t>
                      </a:r>
                    </a:p>
                    <a:p>
                      <a:pPr indent="0" lvl="0" marL="0" rtl="0" algn="ctr">
                        <a:lnSpc>
                          <a:spcPct val="95000"/>
                        </a:lnSpc>
                        <a:spcBef>
                          <a:spcPts val="0"/>
                        </a:spcBef>
                        <a:spcAft>
                          <a:spcPts val="0"/>
                        </a:spcAft>
                        <a:buSzPct val="25000"/>
                        <a:buNone/>
                      </a:pPr>
                      <a:r>
                        <a:rPr lang="en" sz="1100">
                          <a:solidFill>
                            <a:srgbClr val="000000"/>
                          </a:solidFill>
                        </a:rPr>
                        <a:t>[5] Malicious App (as authorized)</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724375">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2</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Communication data</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Text messages, emails, call logs, mostly stored on internal device memory</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[1] Owner</a:t>
                      </a:r>
                    </a:p>
                    <a:p>
                      <a:pPr indent="0" lvl="0" marL="0" rtl="0" algn="ctr">
                        <a:lnSpc>
                          <a:spcPct val="95000"/>
                        </a:lnSpc>
                        <a:spcBef>
                          <a:spcPts val="0"/>
                        </a:spcBef>
                        <a:spcAft>
                          <a:spcPts val="0"/>
                        </a:spcAft>
                        <a:buSzPct val="25000"/>
                        <a:buNone/>
                      </a:pPr>
                      <a:r>
                        <a:rPr lang="en" sz="1100">
                          <a:solidFill>
                            <a:srgbClr val="000000"/>
                          </a:solidFill>
                        </a:rPr>
                        <a:t>[3] Operator</a:t>
                      </a:r>
                    </a:p>
                    <a:p>
                      <a:pPr indent="0" lvl="0" marL="0" rtl="0" algn="ctr">
                        <a:lnSpc>
                          <a:spcPct val="95000"/>
                        </a:lnSpc>
                        <a:spcBef>
                          <a:spcPts val="0"/>
                        </a:spcBef>
                        <a:spcAft>
                          <a:spcPts val="0"/>
                        </a:spcAft>
                        <a:buSzPct val="25000"/>
                        <a:buNone/>
                      </a:pPr>
                      <a:r>
                        <a:rPr lang="en" sz="1100">
                          <a:solidFill>
                            <a:srgbClr val="000000"/>
                          </a:solidFill>
                        </a:rPr>
                        <a:t>[5] Malicious App (as authorized)</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890450">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3</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Application data</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Custom data stored by browsers, chat, social networking apps, on both internal and memory card; </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[1] Owner</a:t>
                      </a:r>
                    </a:p>
                    <a:p>
                      <a:pPr indent="0" lvl="0" marL="0" rtl="0" algn="ctr">
                        <a:lnSpc>
                          <a:spcPct val="95000"/>
                        </a:lnSpc>
                        <a:spcBef>
                          <a:spcPts val="0"/>
                        </a:spcBef>
                        <a:spcAft>
                          <a:spcPts val="0"/>
                        </a:spcAft>
                        <a:buSzPct val="25000"/>
                        <a:buNone/>
                      </a:pPr>
                      <a:r>
                        <a:rPr lang="en" sz="1100">
                          <a:solidFill>
                            <a:srgbClr val="000000"/>
                          </a:solidFill>
                        </a:rPr>
                        <a:t>[3] Operator (if not HTTP/S or SSL)</a:t>
                      </a:r>
                    </a:p>
                    <a:p>
                      <a:pPr indent="0" lvl="0" marL="0" rtl="0" algn="ctr">
                        <a:lnSpc>
                          <a:spcPct val="95000"/>
                        </a:lnSpc>
                        <a:spcBef>
                          <a:spcPts val="0"/>
                        </a:spcBef>
                        <a:spcAft>
                          <a:spcPts val="0"/>
                        </a:spcAft>
                        <a:buSzPct val="25000"/>
                        <a:buNone/>
                      </a:pPr>
                      <a:r>
                        <a:rPr lang="en" sz="1100">
                          <a:solidFill>
                            <a:srgbClr val="000000"/>
                          </a:solidFill>
                        </a:rPr>
                        <a:t>[5] Malicious App (as authorized)</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65425">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4</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Media files</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User generated and download photos, videos and music, primarily stored on memory card</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[1] Owner</a:t>
                      </a:r>
                    </a:p>
                    <a:p>
                      <a:pPr indent="0" lvl="0" marL="0" rtl="0" algn="ctr">
                        <a:lnSpc>
                          <a:spcPct val="95000"/>
                        </a:lnSpc>
                        <a:spcBef>
                          <a:spcPts val="0"/>
                        </a:spcBef>
                        <a:spcAft>
                          <a:spcPts val="0"/>
                        </a:spcAft>
                        <a:buSzPct val="25000"/>
                        <a:buNone/>
                      </a:pPr>
                      <a:r>
                        <a:rPr lang="en" sz="1100">
                          <a:solidFill>
                            <a:srgbClr val="000000"/>
                          </a:solidFill>
                        </a:rPr>
                        <a:t>[5] Malicious App</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pic>
        <p:nvPicPr>
          <p:cNvPr id="248" name="Shape 248"/>
          <p:cNvPicPr preferRelativeResize="0"/>
          <p:nvPr/>
        </p:nvPicPr>
        <p:blipFill>
          <a:blip r:embed="rId3">
            <a:alphaModFix/>
          </a:blip>
          <a:stretch>
            <a:fillRect/>
          </a:stretch>
        </p:blipFill>
        <p:spPr>
          <a:xfrm>
            <a:off x="8598217" y="4711659"/>
            <a:ext cx="408265" cy="41147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52" name="Shape 252"/>
        <p:cNvGrpSpPr/>
        <p:nvPr/>
      </p:nvGrpSpPr>
      <p:grpSpPr>
        <a:xfrm>
          <a:off x="0" y="0"/>
          <a:ext cx="0" cy="0"/>
          <a:chOff x="0" y="0"/>
          <a:chExt cx="0" cy="0"/>
        </a:xfrm>
      </p:grpSpPr>
      <p:sp>
        <p:nvSpPr>
          <p:cNvPr id="253" name="Shape 253"/>
          <p:cNvSpPr txBox="1"/>
          <p:nvPr>
            <p:ph idx="4294967295" type="title"/>
          </p:nvPr>
        </p:nvSpPr>
        <p:spPr>
          <a:xfrm>
            <a:off x="457200" y="101100"/>
            <a:ext cx="7315499" cy="1013999"/>
          </a:xfrm>
          <a:prstGeom prst="rect">
            <a:avLst/>
          </a:prstGeom>
          <a:noFill/>
          <a:ln>
            <a:noFill/>
          </a:ln>
        </p:spPr>
        <p:txBody>
          <a:bodyPr anchorCtr="0" anchor="t" bIns="0" lIns="0" rIns="0" tIns="0">
            <a:noAutofit/>
          </a:bodyPr>
          <a:lstStyle/>
          <a:p>
            <a:pPr indent="0" lvl="0" marL="0" marR="0" rtl="0" algn="l">
              <a:lnSpc>
                <a:spcPct val="95000"/>
              </a:lnSpc>
              <a:spcBef>
                <a:spcPts val="0"/>
              </a:spcBef>
              <a:spcAft>
                <a:spcPts val="0"/>
              </a:spcAft>
              <a:buClr>
                <a:schemeClr val="dk1"/>
              </a:buClr>
              <a:buSzPct val="25000"/>
              <a:buFont typeface="Arial"/>
              <a:buNone/>
            </a:pPr>
            <a:r>
              <a:rPr b="0" i="0" lang="en" sz="3500" u="none" cap="none" strike="noStrike">
                <a:solidFill>
                  <a:srgbClr val="000000"/>
                </a:solidFill>
                <a:latin typeface="Arial"/>
                <a:ea typeface="Arial"/>
                <a:cs typeface="Arial"/>
                <a:sym typeface="Arial"/>
              </a:rPr>
              <a:t>STRIDE Threat List</a:t>
            </a:r>
          </a:p>
        </p:txBody>
      </p:sp>
      <p:graphicFrame>
        <p:nvGraphicFramePr>
          <p:cNvPr id="254" name="Shape 254"/>
          <p:cNvGraphicFramePr/>
          <p:nvPr/>
        </p:nvGraphicFramePr>
        <p:xfrm>
          <a:off x="182880" y="617220"/>
          <a:ext cx="3000000" cy="3000000"/>
        </p:xfrm>
        <a:graphic>
          <a:graphicData uri="http://schemas.openxmlformats.org/drawingml/2006/table">
            <a:tbl>
              <a:tblPr>
                <a:noFill/>
                <a:tableStyleId>{9E6E99EF-17B5-4931-AA9A-D4DB5FD6A55D}</a:tableStyleId>
              </a:tblPr>
              <a:tblGrid>
                <a:gridCol w="1307300"/>
                <a:gridCol w="7326625"/>
              </a:tblGrid>
              <a:tr h="366475">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Type</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Examples</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r>
              <a:tr h="740450">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Spoofing</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 Detainer[2] or Malicious App[5] may gain control of mobile phone</a:t>
                      </a:r>
                      <a:r>
                        <a:rPr lang="en" sz="1100"/>
                        <a:t> and pretend to be Owner[1]</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424350">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Tampering</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 Malicious App[5] changes </a:t>
                      </a:r>
                      <a:r>
                        <a:rPr lang="en" sz="1100"/>
                        <a:t>configuration data on the device</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757575">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Repudiation</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 Malicious App[5] or other system backdoor may disable or block </a:t>
                      </a:r>
                      <a:r>
                        <a:rPr lang="en" sz="1100"/>
                        <a:t>app</a:t>
                      </a:r>
                    </a:p>
                    <a:p>
                      <a:pPr indent="0" lvl="0" marL="0" rtl="0" algn="ctr">
                        <a:lnSpc>
                          <a:spcPct val="95000"/>
                        </a:lnSpc>
                        <a:spcBef>
                          <a:spcPts val="0"/>
                        </a:spcBef>
                        <a:spcAft>
                          <a:spcPts val="0"/>
                        </a:spcAft>
                        <a:buSzPct val="25000"/>
                        <a:buNone/>
                      </a:pPr>
                      <a:r>
                        <a:rPr lang="en" sz="1100">
                          <a:solidFill>
                            <a:srgbClr val="000000"/>
                          </a:solidFill>
                        </a:rPr>
                        <a:t>- Operator[3] may passively monitor messages and pass the information along to the Detainer[2]</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48325">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Information Disclosure</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Detainer[2] could have full access to Assets stored on the mobile device</a:t>
                      </a:r>
                    </a:p>
                    <a:p>
                      <a:pPr indent="0" lvl="0" marL="0" rtl="0" algn="ctr">
                        <a:lnSpc>
                          <a:spcPct val="95000"/>
                        </a:lnSpc>
                        <a:spcBef>
                          <a:spcPts val="0"/>
                        </a:spcBef>
                        <a:spcAft>
                          <a:spcPts val="0"/>
                        </a:spcAft>
                        <a:buSzPct val="25000"/>
                        <a:buNone/>
                      </a:pPr>
                      <a:r>
                        <a:rPr lang="en" sz="1100">
                          <a:solidFill>
                            <a:srgbClr val="000000"/>
                          </a:solidFill>
                        </a:rPr>
                        <a:t>- Detainer[2] may have physical and logical forensic data extraction tools that can override password controls on device and read from "wiped" storage</a:t>
                      </a:r>
                    </a:p>
                    <a:p>
                      <a:pPr indent="0" lvl="0" marL="0" rtl="0" algn="ctr">
                        <a:lnSpc>
                          <a:spcPct val="95000"/>
                        </a:lnSpc>
                        <a:spcBef>
                          <a:spcPts val="0"/>
                        </a:spcBef>
                        <a:spcAft>
                          <a:spcPts val="0"/>
                        </a:spcAft>
                        <a:buSzPct val="25000"/>
                        <a:buNone/>
                      </a:pPr>
                      <a:r>
                        <a:rPr lang="en" sz="1100">
                          <a:solidFill>
                            <a:srgbClr val="000000"/>
                          </a:solidFill>
                        </a:rPr>
                        <a:t>- Operator[3] may learn identity of Support Org[4]</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541125">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Denial of Service</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 </a:t>
                      </a:r>
                      <a:r>
                        <a:rPr lang="en" sz="1100"/>
                        <a:t>Communications</a:t>
                      </a:r>
                      <a:r>
                        <a:rPr lang="en" sz="1100">
                          <a:solidFill>
                            <a:srgbClr val="000000"/>
                          </a:solidFill>
                        </a:rPr>
                        <a:t> may be blocked from being sent or received by Operator [3]</a:t>
                      </a:r>
                    </a:p>
                    <a:p>
                      <a:pPr indent="0" lvl="0" marL="0" rtl="0" algn="ctr">
                        <a:lnSpc>
                          <a:spcPct val="95000"/>
                        </a:lnSpc>
                        <a:spcBef>
                          <a:spcPts val="0"/>
                        </a:spcBef>
                        <a:spcAft>
                          <a:spcPts val="0"/>
                        </a:spcAft>
                        <a:buSzPct val="25000"/>
                        <a:buNone/>
                      </a:pPr>
                      <a:r>
                        <a:rPr lang="en" sz="1100">
                          <a:solidFill>
                            <a:srgbClr val="000000"/>
                          </a:solidFill>
                        </a:rPr>
                        <a:t>- Mobile phone may be disabled by Operator[3] or Malicious App[5] from running </a:t>
                      </a:r>
                      <a:r>
                        <a:rPr lang="en" sz="1100"/>
                        <a:t>remote wipe</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731875">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Elevation of </a:t>
                      </a:r>
                      <a:r>
                        <a:rPr b="1" lang="en" sz="1100"/>
                        <a:t>Privilege</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 Malicious App [5] launches insecured intents or explo</a:t>
                      </a:r>
                      <a:r>
                        <a:rPr lang="en" sz="1100"/>
                        <a:t>its known bug</a:t>
                      </a:r>
                    </a:p>
                    <a:p>
                      <a:pPr indent="0" lvl="0" marL="0" rtl="0" algn="ctr">
                        <a:lnSpc>
                          <a:spcPct val="95000"/>
                        </a:lnSpc>
                        <a:spcBef>
                          <a:spcPts val="0"/>
                        </a:spcBef>
                        <a:spcAft>
                          <a:spcPts val="0"/>
                        </a:spcAft>
                        <a:buSzPct val="25000"/>
                        <a:buNone/>
                      </a:pPr>
                      <a:r>
                        <a:rPr lang="en" sz="1100">
                          <a:solidFill>
                            <a:srgbClr val="000000"/>
                          </a:solidFill>
                        </a:rPr>
                        <a:t>- Detainer[2] or Operator[3] may be able to impersonate the Owner[1]</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58" name="Shape 258"/>
        <p:cNvGrpSpPr/>
        <p:nvPr/>
      </p:nvGrpSpPr>
      <p:grpSpPr>
        <a:xfrm>
          <a:off x="0" y="0"/>
          <a:ext cx="0" cy="0"/>
          <a:chOff x="0" y="0"/>
          <a:chExt cx="0" cy="0"/>
        </a:xfrm>
      </p:grpSpPr>
      <p:sp>
        <p:nvSpPr>
          <p:cNvPr id="259" name="Shape 259"/>
          <p:cNvSpPr txBox="1"/>
          <p:nvPr>
            <p:ph idx="4294967295" type="title"/>
          </p:nvPr>
        </p:nvSpPr>
        <p:spPr>
          <a:xfrm>
            <a:off x="457200" y="101100"/>
            <a:ext cx="7315499" cy="1013999"/>
          </a:xfrm>
          <a:prstGeom prst="rect">
            <a:avLst/>
          </a:prstGeom>
          <a:noFill/>
          <a:ln>
            <a:noFill/>
          </a:ln>
        </p:spPr>
        <p:txBody>
          <a:bodyPr anchorCtr="0" anchor="t" bIns="0" lIns="0" rIns="0" tIns="0">
            <a:noAutofit/>
          </a:bodyPr>
          <a:lstStyle/>
          <a:p>
            <a:pPr indent="0" lvl="0" marL="0" marR="0" rtl="0" algn="l">
              <a:lnSpc>
                <a:spcPct val="95000"/>
              </a:lnSpc>
              <a:spcBef>
                <a:spcPts val="0"/>
              </a:spcBef>
              <a:spcAft>
                <a:spcPts val="0"/>
              </a:spcAft>
              <a:buClr>
                <a:schemeClr val="dk1"/>
              </a:buClr>
              <a:buSzPct val="25000"/>
              <a:buFont typeface="Arial"/>
              <a:buNone/>
            </a:pPr>
            <a:r>
              <a:rPr b="0" i="0" lang="en" sz="3500" u="none" cap="none" strike="noStrike">
                <a:solidFill>
                  <a:srgbClr val="000000"/>
                </a:solidFill>
                <a:latin typeface="Arial"/>
                <a:ea typeface="Arial"/>
                <a:cs typeface="Arial"/>
                <a:sym typeface="Arial"/>
              </a:rPr>
              <a:t>Security Controls / Mitigation</a:t>
            </a:r>
          </a:p>
        </p:txBody>
      </p:sp>
      <p:graphicFrame>
        <p:nvGraphicFramePr>
          <p:cNvPr id="260" name="Shape 260"/>
          <p:cNvGraphicFramePr/>
          <p:nvPr/>
        </p:nvGraphicFramePr>
        <p:xfrm>
          <a:off x="182880" y="822959"/>
          <a:ext cx="3000000" cy="3000000"/>
        </p:xfrm>
        <a:graphic>
          <a:graphicData uri="http://schemas.openxmlformats.org/drawingml/2006/table">
            <a:tbl>
              <a:tblPr>
                <a:noFill/>
                <a:tableStyleId>{9E6E99EF-17B5-4931-AA9A-D4DB5FD6A55D}</a:tableStyleId>
              </a:tblPr>
              <a:tblGrid>
                <a:gridCol w="1735925"/>
                <a:gridCol w="6898000"/>
              </a:tblGrid>
              <a:tr h="365400">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Type</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Tactics</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r>
              <a:tr h="655800">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Authentication </a:t>
                      </a:r>
                      <a:br>
                        <a:rPr b="1" lang="en" sz="1100">
                          <a:solidFill>
                            <a:srgbClr val="000000"/>
                          </a:solidFill>
                        </a:rPr>
                      </a:br>
                      <a:r>
                        <a:rPr b="1" lang="en" sz="1100">
                          <a:solidFill>
                            <a:srgbClr val="000000"/>
                          </a:solidFill>
                        </a:rPr>
                        <a:t>(vs. Spoofing)</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 Create a a non obvious passphras</a:t>
                      </a:r>
                      <a:r>
                        <a:rPr lang="en" sz="1100"/>
                        <a:t>e for use in app</a:t>
                      </a:r>
                    </a:p>
                    <a:p>
                      <a:pPr indent="0" lvl="0" marL="0" rtl="0" algn="ctr">
                        <a:lnSpc>
                          <a:spcPct val="95000"/>
                        </a:lnSpc>
                        <a:spcBef>
                          <a:spcPts val="0"/>
                        </a:spcBef>
                        <a:spcAft>
                          <a:spcPts val="0"/>
                        </a:spcAft>
                        <a:buSzPct val="25000"/>
                        <a:buNone/>
                      </a:pPr>
                      <a:r>
                        <a:rPr lang="en" sz="1100">
                          <a:solidFill>
                            <a:srgbClr val="000000"/>
                          </a:solidFill>
                        </a:rPr>
                        <a:t>- Lock screen of your mobile phone using passphrase or PIN</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855100">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Authorization &amp; Auditing</a:t>
                      </a:r>
                      <a:br>
                        <a:rPr b="1" lang="en" sz="1100">
                          <a:solidFill>
                            <a:srgbClr val="000000"/>
                          </a:solidFill>
                        </a:rPr>
                      </a:br>
                      <a:r>
                        <a:rPr b="1" lang="en" sz="1100">
                          <a:solidFill>
                            <a:srgbClr val="000000"/>
                          </a:solidFill>
                        </a:rPr>
                        <a:t>(vs Tampering, Repudiation, Elevation of Priv)</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 Do not install any unnecessary, third-party mobile apps with network access</a:t>
                      </a:r>
                    </a:p>
                    <a:p>
                      <a:pPr indent="0" lvl="0" marL="0" rtl="0" algn="ctr">
                        <a:lnSpc>
                          <a:spcPct val="95000"/>
                        </a:lnSpc>
                        <a:spcBef>
                          <a:spcPts val="0"/>
                        </a:spcBef>
                        <a:spcAft>
                          <a:spcPts val="0"/>
                        </a:spcAft>
                        <a:buSzPct val="25000"/>
                        <a:buNone/>
                      </a:pPr>
                      <a:r>
                        <a:rPr lang="en" sz="1100">
                          <a:solidFill>
                            <a:srgbClr val="000000"/>
                          </a:solidFill>
                        </a:rPr>
                        <a:t>- Scan your mobile device using available malware tools</a:t>
                      </a:r>
                    </a:p>
                    <a:p>
                      <a:pPr indent="0" lvl="0" marL="0" rtl="0" algn="ctr">
                        <a:lnSpc>
                          <a:spcPct val="95000"/>
                        </a:lnSpc>
                        <a:spcBef>
                          <a:spcPts val="0"/>
                        </a:spcBef>
                        <a:spcAft>
                          <a:spcPts val="0"/>
                        </a:spcAft>
                        <a:buSzPct val="25000"/>
                        <a:buNone/>
                      </a:pPr>
                      <a:r>
                        <a:rPr lang="en" sz="1100">
                          <a:solidFill>
                            <a:srgbClr val="000000"/>
                          </a:solidFill>
                        </a:rPr>
                        <a:t>- Install a firewall or network connection monitoring utility</a:t>
                      </a:r>
                    </a:p>
                    <a:p>
                      <a:pPr indent="0" lvl="0" marL="0" rtl="0" algn="ctr">
                        <a:lnSpc>
                          <a:spcPct val="95000"/>
                        </a:lnSpc>
                        <a:spcBef>
                          <a:spcPts val="0"/>
                        </a:spcBef>
                        <a:spcAft>
                          <a:spcPts val="0"/>
                        </a:spcAft>
                        <a:buSzPct val="25000"/>
                        <a:buNone/>
                      </a:pPr>
                      <a:r>
                        <a:rPr lang="en" sz="1100">
                          <a:solidFill>
                            <a:srgbClr val="000000"/>
                          </a:solidFill>
                        </a:rPr>
                        <a:t>- Use a non-real name registered SIM card and mobile phone</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552675">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Cryptography and Identity Protection</a:t>
                      </a:r>
                      <a:br>
                        <a:rPr b="1" lang="en" sz="1100">
                          <a:solidFill>
                            <a:srgbClr val="000000"/>
                          </a:solidFill>
                        </a:rPr>
                      </a:br>
                      <a:r>
                        <a:rPr b="1" lang="en" sz="1100">
                          <a:solidFill>
                            <a:srgbClr val="000000"/>
                          </a:solidFill>
                        </a:rPr>
                        <a:t>(vs Information Disclosure)</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 For extra sensitive data, use an app that supports an a</a:t>
                      </a:r>
                      <a:r>
                        <a:rPr lang="en" sz="1100"/>
                        <a:t>nd</a:t>
                      </a:r>
                      <a:r>
                        <a:rPr lang="en" sz="1100">
                          <a:solidFill>
                            <a:srgbClr val="000000"/>
                          </a:solidFill>
                        </a:rPr>
                        <a:t> password authentication and </a:t>
                      </a:r>
                      <a:r>
                        <a:rPr lang="en" sz="1100"/>
                        <a:t>e</a:t>
                      </a:r>
                      <a:r>
                        <a:rPr lang="en" sz="1100">
                          <a:solidFill>
                            <a:srgbClr val="000000"/>
                          </a:solidFill>
                        </a:rPr>
                        <a:t>ncrypted database</a:t>
                      </a:r>
                      <a:br>
                        <a:rPr lang="en" sz="1100">
                          <a:solidFill>
                            <a:srgbClr val="000000"/>
                          </a:solidFill>
                        </a:rPr>
                      </a:br>
                      <a:r>
                        <a:rPr lang="en" sz="1100">
                          <a:solidFill>
                            <a:srgbClr val="000000"/>
                          </a:solidFill>
                        </a:rPr>
                        <a:t>- Use a mobile OS with disk and memory card encryption</a:t>
                      </a:r>
                    </a:p>
                    <a:p>
                      <a:pPr indent="0" lvl="0" marL="0" rtl="0" algn="ctr">
                        <a:lnSpc>
                          <a:spcPct val="95000"/>
                        </a:lnSpc>
                        <a:spcBef>
                          <a:spcPts val="0"/>
                        </a:spcBef>
                        <a:spcAft>
                          <a:spcPts val="0"/>
                        </a:spcAft>
                        <a:buSzPct val="25000"/>
                        <a:buNone/>
                      </a:pPr>
                      <a:r>
                        <a:rPr lang="en" sz="1100">
                          <a:solidFill>
                            <a:srgbClr val="000000"/>
                          </a:solidFill>
                        </a:rPr>
                        <a:t>- Use only browser-based HTTPS services that do not store data locally</a:t>
                      </a:r>
                    </a:p>
                    <a:p>
                      <a:pPr indent="0" lvl="0" marL="0" rtl="0" algn="ctr">
                        <a:lnSpc>
                          <a:spcPct val="95000"/>
                        </a:lnSpc>
                        <a:spcBef>
                          <a:spcPts val="0"/>
                        </a:spcBef>
                        <a:spcAft>
                          <a:spcPts val="0"/>
                        </a:spcAft>
                        <a:buSzPct val="25000"/>
                        <a:buNone/>
                      </a:pPr>
                      <a:r>
                        <a:rPr lang="en" sz="1100">
                          <a:solidFill>
                            <a:srgbClr val="000000"/>
                          </a:solidFill>
                        </a:rPr>
                        <a:t>- Do not store or save web service passwords on your mobile phone</a:t>
                      </a:r>
                    </a:p>
                    <a:p>
                      <a:pPr indent="0" lvl="0" marL="0" rtl="0" algn="ctr">
                        <a:lnSpc>
                          <a:spcPct val="95000"/>
                        </a:lnSpc>
                        <a:spcBef>
                          <a:spcPts val="0"/>
                        </a:spcBef>
                        <a:spcAft>
                          <a:spcPts val="0"/>
                        </a:spcAft>
                        <a:buSzPct val="25000"/>
                        <a:buNone/>
                      </a:pPr>
                      <a:r>
                        <a:t/>
                      </a:r>
                      <a:endParaRPr sz="900"/>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706150">
                <a:tc>
                  <a:txBody>
                    <a:bodyPr>
                      <a:noAutofit/>
                    </a:bodyPr>
                    <a:lstStyle/>
                    <a:p>
                      <a:pPr indent="0" lvl="0" marL="0" rtl="0" algn="ctr">
                        <a:lnSpc>
                          <a:spcPct val="95000"/>
                        </a:lnSpc>
                        <a:spcBef>
                          <a:spcPts val="0"/>
                        </a:spcBef>
                        <a:spcAft>
                          <a:spcPts val="0"/>
                        </a:spcAft>
                        <a:buSzPct val="25000"/>
                        <a:buNone/>
                      </a:pPr>
                      <a:r>
                        <a:rPr b="1" lang="en" sz="1100">
                          <a:solidFill>
                            <a:srgbClr val="000000"/>
                          </a:solidFill>
                        </a:rPr>
                        <a:t>Alternate Communications </a:t>
                      </a:r>
                    </a:p>
                    <a:p>
                      <a:pPr indent="0" lvl="0" marL="0" rtl="0" algn="ctr">
                        <a:lnSpc>
                          <a:spcPct val="95000"/>
                        </a:lnSpc>
                        <a:spcBef>
                          <a:spcPts val="0"/>
                        </a:spcBef>
                        <a:spcAft>
                          <a:spcPts val="0"/>
                        </a:spcAft>
                        <a:buSzPct val="25000"/>
                        <a:buNone/>
                      </a:pPr>
                      <a:r>
                        <a:rPr b="1" lang="en" sz="1100">
                          <a:solidFill>
                            <a:srgbClr val="000000"/>
                          </a:solidFill>
                        </a:rPr>
                        <a:t>(vs Denial of Service)</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rtl="0" algn="ctr">
                        <a:lnSpc>
                          <a:spcPct val="95000"/>
                        </a:lnSpc>
                        <a:spcBef>
                          <a:spcPts val="0"/>
                        </a:spcBef>
                        <a:spcAft>
                          <a:spcPts val="0"/>
                        </a:spcAft>
                        <a:buSzPct val="25000"/>
                        <a:buNone/>
                      </a:pPr>
                      <a:r>
                        <a:rPr lang="en" sz="1100">
                          <a:solidFill>
                            <a:srgbClr val="000000"/>
                          </a:solidFill>
                        </a:rPr>
                        <a:t>- </a:t>
                      </a:r>
                      <a:r>
                        <a:rPr lang="en" sz="1100"/>
                        <a:t>Use VPNs or Tor proxying software to hide source IP and traffic</a:t>
                      </a:r>
                    </a:p>
                    <a:p>
                      <a:pPr indent="0" lvl="0" marL="0" rtl="0" algn="ctr">
                        <a:lnSpc>
                          <a:spcPct val="95000"/>
                        </a:lnSpc>
                        <a:spcBef>
                          <a:spcPts val="0"/>
                        </a:spcBef>
                        <a:spcAft>
                          <a:spcPts val="0"/>
                        </a:spcAft>
                        <a:buSzPct val="25000"/>
                        <a:buNone/>
                      </a:pPr>
                      <a:r>
                        <a:rPr lang="en" sz="1100"/>
                        <a:t>- Use apps/services that work in WIFI only mode if data service disabled</a:t>
                      </a:r>
                    </a:p>
                    <a:p>
                      <a:pPr indent="0" lvl="0" marL="0" rtl="0" algn="ctr">
                        <a:lnSpc>
                          <a:spcPct val="95000"/>
                        </a:lnSpc>
                        <a:spcBef>
                          <a:spcPts val="0"/>
                        </a:spcBef>
                        <a:spcAft>
                          <a:spcPts val="0"/>
                        </a:spcAft>
                        <a:buSzPct val="25000"/>
                        <a:buNone/>
                      </a:pPr>
                      <a:r>
                        <a:rPr lang="en" sz="1100"/>
                        <a:t>- Use apps that allow device-to-device data sharing</a:t>
                      </a:r>
                    </a:p>
                  </a:txBody>
                  <a:tcPr marT="0" marB="0" marR="0" marL="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pic>
        <p:nvPicPr>
          <p:cNvPr id="261" name="Shape 261"/>
          <p:cNvPicPr preferRelativeResize="0"/>
          <p:nvPr/>
        </p:nvPicPr>
        <p:blipFill>
          <a:blip r:embed="rId3">
            <a:alphaModFix/>
          </a:blip>
          <a:stretch>
            <a:fillRect/>
          </a:stretch>
        </p:blipFill>
        <p:spPr>
          <a:xfrm>
            <a:off x="8598217" y="4711659"/>
            <a:ext cx="408265" cy="411479"/>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ctrTitle"/>
          </p:nvPr>
        </p:nvSpPr>
        <p:spPr>
          <a:xfrm>
            <a:off x="685800" y="1699932"/>
            <a:ext cx="6400799" cy="1000499"/>
          </a:xfrm>
          <a:prstGeom prst="rect">
            <a:avLst/>
          </a:prstGeom>
        </p:spPr>
        <p:txBody>
          <a:bodyPr anchorCtr="0" anchor="b" bIns="91425" lIns="91425" rIns="91425" tIns="91425">
            <a:noAutofit/>
          </a:bodyPr>
          <a:lstStyle/>
          <a:p>
            <a:pPr lvl="0" rtl="0">
              <a:spcBef>
                <a:spcPts val="0"/>
              </a:spcBef>
              <a:buNone/>
            </a:pPr>
            <a:r>
              <a:rPr lang="en"/>
              <a:t>SQLCipher</a:t>
            </a:r>
          </a:p>
        </p:txBody>
      </p:sp>
      <p:sp>
        <p:nvSpPr>
          <p:cNvPr id="267" name="Shape 267"/>
          <p:cNvSpPr txBox="1"/>
          <p:nvPr>
            <p:ph idx="1" type="subTitle"/>
          </p:nvPr>
        </p:nvSpPr>
        <p:spPr>
          <a:xfrm>
            <a:off x="685800" y="2700338"/>
            <a:ext cx="6400799" cy="675299"/>
          </a:xfrm>
          <a:prstGeom prst="rect">
            <a:avLst/>
          </a:prstGeom>
        </p:spPr>
        <p:txBody>
          <a:bodyPr anchorCtr="0" anchor="t" bIns="91425" lIns="91425" rIns="91425" tIns="91425">
            <a:noAutofit/>
          </a:bodyPr>
          <a:lstStyle/>
          <a:p>
            <a:pPr lvl="0" rtl="0">
              <a:spcBef>
                <a:spcPts val="0"/>
              </a:spcBef>
              <a:buNone/>
            </a:pPr>
            <a:r>
              <a:rPr lang="en"/>
              <a:t>Encrypted Database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SQLCipher: Encrypted DB</a:t>
            </a:r>
          </a:p>
        </p:txBody>
      </p:sp>
      <p:sp>
        <p:nvSpPr>
          <p:cNvPr id="273" name="Shape 273"/>
          <p:cNvSpPr txBox="1"/>
          <p:nvPr>
            <p:ph idx="1" type="body"/>
          </p:nvPr>
        </p:nvSpPr>
        <p:spPr>
          <a:xfrm>
            <a:off x="457200" y="1278516"/>
            <a:ext cx="8229600" cy="3630300"/>
          </a:xfrm>
          <a:prstGeom prst="rect">
            <a:avLst/>
          </a:prstGeom>
        </p:spPr>
        <p:txBody>
          <a:bodyPr anchorCtr="0" anchor="t" bIns="91425" lIns="91425" rIns="91425" tIns="91425">
            <a:noAutofit/>
          </a:bodyPr>
          <a:lstStyle/>
          <a:p>
            <a:pPr lvl="0" rtl="0">
              <a:spcBef>
                <a:spcPts val="0"/>
              </a:spcBef>
              <a:buNone/>
            </a:pPr>
            <a:r>
              <a:rPr lang="en" sz="1200">
                <a:solidFill>
                  <a:srgbClr val="555555"/>
                </a:solidFill>
                <a:highlight>
                  <a:srgbClr val="FFFFFF"/>
                </a:highlight>
              </a:rPr>
              <a:t>SQLCipher is an SQLite extension that provides transparent 256-bit AES encryption of database files. It mirrors the standard android.database API. Pages are encrypted before being written to disk and are decrypted when read back.</a:t>
            </a:r>
          </a:p>
          <a:p>
            <a:pPr lvl="0" rtl="0">
              <a:spcBef>
                <a:spcPts val="0"/>
              </a:spcBef>
              <a:buNone/>
            </a:pPr>
            <a:r>
              <a:t/>
            </a:r>
            <a:endParaRPr sz="1200">
              <a:solidFill>
                <a:srgbClr val="555555"/>
              </a:solidFill>
              <a:highlight>
                <a:srgbClr val="FFFFFF"/>
              </a:highlight>
            </a:endParaRPr>
          </a:p>
          <a:p>
            <a:pPr lvl="0" rtl="0">
              <a:lnSpc>
                <a:spcPct val="150000"/>
              </a:lnSpc>
              <a:spcBef>
                <a:spcPts val="1100"/>
              </a:spcBef>
              <a:spcAft>
                <a:spcPts val="1100"/>
              </a:spcAft>
              <a:buClr>
                <a:schemeClr val="dk1"/>
              </a:buClr>
              <a:buSzPct val="91666"/>
              <a:buFont typeface="Arial"/>
              <a:buNone/>
            </a:pPr>
            <a:r>
              <a:rPr lang="en" sz="1200">
                <a:solidFill>
                  <a:srgbClr val="373737"/>
                </a:solidFill>
                <a:highlight>
                  <a:srgbClr val="FFFFFF"/>
                </a:highlight>
              </a:rPr>
              <a:t>SQLCipher has a small footprint and great performance so it’s ideal for protecting embedded application databases and is well suited for mobile development.</a:t>
            </a:r>
          </a:p>
          <a:p>
            <a:pPr indent="-304800" lvl="0" marL="457200" rtl="0">
              <a:lnSpc>
                <a:spcPct val="150000"/>
              </a:lnSpc>
              <a:spcBef>
                <a:spcPts val="1100"/>
              </a:spcBef>
              <a:spcAft>
                <a:spcPts val="1100"/>
              </a:spcAft>
              <a:buSzPct val="100000"/>
            </a:pPr>
            <a:r>
              <a:rPr lang="en" sz="1200">
                <a:solidFill>
                  <a:srgbClr val="373737"/>
                </a:solidFill>
                <a:highlight>
                  <a:srgbClr val="FFFFFF"/>
                </a:highlight>
              </a:rPr>
              <a:t>Blazing fast performance with </a:t>
            </a:r>
            <a:r>
              <a:rPr lang="en" sz="1200" u="sng">
                <a:solidFill>
                  <a:srgbClr val="1A2D43"/>
                </a:solidFill>
                <a:highlight>
                  <a:srgbClr val="FFFFFF"/>
                </a:highlight>
                <a:hlinkClick r:id="rId3"/>
              </a:rPr>
              <a:t>as little as 5-15% overhead</a:t>
            </a:r>
            <a:r>
              <a:rPr lang="en" sz="1200">
                <a:solidFill>
                  <a:srgbClr val="373737"/>
                </a:solidFill>
                <a:highlight>
                  <a:srgbClr val="FFFFFF"/>
                </a:highlight>
              </a:rPr>
              <a:t> for encryption</a:t>
            </a:r>
          </a:p>
          <a:p>
            <a:pPr indent="-304800" lvl="0" marL="457200" rtl="0">
              <a:lnSpc>
                <a:spcPct val="150000"/>
              </a:lnSpc>
              <a:spcBef>
                <a:spcPts val="1100"/>
              </a:spcBef>
              <a:spcAft>
                <a:spcPts val="1100"/>
              </a:spcAft>
              <a:buSzPct val="100000"/>
            </a:pPr>
            <a:r>
              <a:rPr lang="en" sz="1200">
                <a:solidFill>
                  <a:srgbClr val="373737"/>
                </a:solidFill>
                <a:highlight>
                  <a:srgbClr val="FFFFFF"/>
                </a:highlight>
              </a:rPr>
              <a:t>100% of data in the database file is encrypted</a:t>
            </a:r>
          </a:p>
          <a:p>
            <a:pPr indent="-304800" lvl="0" marL="457200" rtl="0">
              <a:lnSpc>
                <a:spcPct val="150000"/>
              </a:lnSpc>
              <a:spcBef>
                <a:spcPts val="1100"/>
              </a:spcBef>
              <a:spcAft>
                <a:spcPts val="1100"/>
              </a:spcAft>
              <a:buSzPct val="100000"/>
            </a:pPr>
            <a:r>
              <a:rPr lang="en" sz="1200">
                <a:solidFill>
                  <a:srgbClr val="373737"/>
                </a:solidFill>
                <a:highlight>
                  <a:srgbClr val="FFFFFF"/>
                </a:highlight>
              </a:rPr>
              <a:t>Uses </a:t>
            </a:r>
            <a:r>
              <a:rPr lang="en" sz="1200" u="sng">
                <a:solidFill>
                  <a:srgbClr val="1A2D43"/>
                </a:solidFill>
                <a:highlight>
                  <a:srgbClr val="FFFFFF"/>
                </a:highlight>
                <a:hlinkClick r:id="rId4"/>
              </a:rPr>
              <a:t>good security practices</a:t>
            </a:r>
            <a:r>
              <a:rPr lang="en" sz="1200">
                <a:solidFill>
                  <a:srgbClr val="373737"/>
                </a:solidFill>
                <a:highlight>
                  <a:srgbClr val="FFFFFF"/>
                </a:highlight>
              </a:rPr>
              <a:t> (CBC mode, key derivation)</a:t>
            </a:r>
          </a:p>
          <a:p>
            <a:pPr indent="-304800" lvl="0" marL="457200" rtl="0">
              <a:lnSpc>
                <a:spcPct val="150000"/>
              </a:lnSpc>
              <a:spcBef>
                <a:spcPts val="1100"/>
              </a:spcBef>
              <a:spcAft>
                <a:spcPts val="1100"/>
              </a:spcAft>
              <a:buSzPct val="100000"/>
            </a:pPr>
            <a:r>
              <a:rPr lang="en" sz="1200">
                <a:solidFill>
                  <a:srgbClr val="373737"/>
                </a:solidFill>
                <a:highlight>
                  <a:srgbClr val="FFFFFF"/>
                </a:highlight>
              </a:rPr>
              <a:t>Zero-configuration and application level cryptography</a:t>
            </a:r>
          </a:p>
          <a:p>
            <a:pPr indent="-304800" lvl="0" marL="457200" rtl="0">
              <a:lnSpc>
                <a:spcPct val="150000"/>
              </a:lnSpc>
              <a:spcBef>
                <a:spcPts val="1100"/>
              </a:spcBef>
              <a:spcAft>
                <a:spcPts val="1100"/>
              </a:spcAft>
              <a:buSzPct val="100000"/>
            </a:pPr>
            <a:r>
              <a:rPr lang="en" sz="1200">
                <a:solidFill>
                  <a:srgbClr val="373737"/>
                </a:solidFill>
                <a:highlight>
                  <a:srgbClr val="FFFFFF"/>
                </a:highlight>
              </a:rPr>
              <a:t>Algorithms provided by the peer reviewed </a:t>
            </a:r>
            <a:r>
              <a:rPr lang="en" sz="1200" u="sng">
                <a:solidFill>
                  <a:srgbClr val="1A2D43"/>
                </a:solidFill>
                <a:highlight>
                  <a:srgbClr val="FFFFFF"/>
                </a:highlight>
                <a:hlinkClick r:id="rId5"/>
              </a:rPr>
              <a:t>OpenSSL</a:t>
            </a:r>
            <a:r>
              <a:rPr lang="en" sz="1200">
                <a:solidFill>
                  <a:srgbClr val="373737"/>
                </a:solidFill>
                <a:highlight>
                  <a:srgbClr val="FFFFFF"/>
                </a:highlight>
              </a:rPr>
              <a:t> crypto library.</a:t>
            </a:r>
          </a:p>
          <a:p>
            <a:pPr lvl="0">
              <a:spcBef>
                <a:spcPts val="0"/>
              </a:spcBef>
              <a:buNone/>
            </a:pPr>
            <a:r>
              <a:t/>
            </a:r>
            <a:endParaRPr sz="1200">
              <a:solidFill>
                <a:srgbClr val="555555"/>
              </a:solidFill>
              <a:highlight>
                <a:srgbClr val="FFFFFF"/>
              </a:highlight>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CipherKit “Platform”</a:t>
            </a:r>
          </a:p>
        </p:txBody>
      </p:sp>
      <p:sp>
        <p:nvSpPr>
          <p:cNvPr id="279" name="Shape 279"/>
          <p:cNvSpPr/>
          <p:nvPr/>
        </p:nvSpPr>
        <p:spPr>
          <a:xfrm>
            <a:off x="582200" y="2253687"/>
            <a:ext cx="3246899" cy="1531500"/>
          </a:xfrm>
          <a:prstGeom prst="roundRect">
            <a:avLst>
              <a:gd fmla="val 16667" name="adj"/>
            </a:avLst>
          </a:prstGeom>
          <a:solidFill>
            <a:srgbClr val="00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br>
              <a:rPr b="1" lang="en"/>
            </a:br>
            <a:br>
              <a:rPr b="1" lang="en"/>
            </a:br>
            <a:br>
              <a:rPr b="1" lang="en"/>
            </a:br>
            <a:r>
              <a:rPr b="1" lang="en"/>
              <a:t>SQLCipher</a:t>
            </a:r>
          </a:p>
        </p:txBody>
      </p:sp>
      <p:sp>
        <p:nvSpPr>
          <p:cNvPr id="280" name="Shape 280"/>
          <p:cNvSpPr/>
          <p:nvPr/>
        </p:nvSpPr>
        <p:spPr>
          <a:xfrm>
            <a:off x="582187" y="3883375"/>
            <a:ext cx="1514100"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OpenSSL</a:t>
            </a:r>
          </a:p>
        </p:txBody>
      </p:sp>
      <p:sp>
        <p:nvSpPr>
          <p:cNvPr id="281" name="Shape 281"/>
          <p:cNvSpPr/>
          <p:nvPr/>
        </p:nvSpPr>
        <p:spPr>
          <a:xfrm>
            <a:off x="3938499" y="3122675"/>
            <a:ext cx="1341300"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java.io.File</a:t>
            </a:r>
          </a:p>
        </p:txBody>
      </p:sp>
      <p:sp>
        <p:nvSpPr>
          <p:cNvPr id="282" name="Shape 282"/>
          <p:cNvSpPr/>
          <p:nvPr/>
        </p:nvSpPr>
        <p:spPr>
          <a:xfrm>
            <a:off x="2248293" y="3883375"/>
            <a:ext cx="1580399"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SQLite</a:t>
            </a:r>
            <a:br>
              <a:rPr lang="en">
                <a:solidFill>
                  <a:schemeClr val="dk1"/>
                </a:solidFill>
              </a:rPr>
            </a:br>
            <a:r>
              <a:rPr lang="en" sz="1200"/>
              <a:t>android.database.*</a:t>
            </a:r>
          </a:p>
        </p:txBody>
      </p:sp>
      <p:sp>
        <p:nvSpPr>
          <p:cNvPr id="283" name="Shape 283"/>
          <p:cNvSpPr/>
          <p:nvPr/>
        </p:nvSpPr>
        <p:spPr>
          <a:xfrm>
            <a:off x="5463000" y="2264553"/>
            <a:ext cx="2416200" cy="663900"/>
          </a:xfrm>
          <a:prstGeom prst="roundRect">
            <a:avLst>
              <a:gd fmla="val 16667" name="adj"/>
            </a:avLst>
          </a:prstGeom>
          <a:solidFill>
            <a:srgbClr val="D5A6B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NetCipher</a:t>
            </a:r>
          </a:p>
        </p:txBody>
      </p:sp>
      <p:sp>
        <p:nvSpPr>
          <p:cNvPr id="284" name="Shape 284"/>
          <p:cNvSpPr/>
          <p:nvPr/>
        </p:nvSpPr>
        <p:spPr>
          <a:xfrm>
            <a:off x="5463000" y="3077525"/>
            <a:ext cx="1185299"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t>Android HTTP,</a:t>
            </a:r>
          </a:p>
          <a:p>
            <a:pPr lvl="0" rtl="0" algn="ctr">
              <a:spcBef>
                <a:spcPts val="0"/>
              </a:spcBef>
              <a:buNone/>
            </a:pPr>
            <a:r>
              <a:rPr lang="en" sz="1200"/>
              <a:t>java.net.*</a:t>
            </a:r>
          </a:p>
        </p:txBody>
      </p:sp>
      <p:sp>
        <p:nvSpPr>
          <p:cNvPr id="285" name="Shape 285"/>
          <p:cNvSpPr/>
          <p:nvPr/>
        </p:nvSpPr>
        <p:spPr>
          <a:xfrm>
            <a:off x="6694000" y="3077525"/>
            <a:ext cx="1185299"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t>Orbot:</a:t>
            </a:r>
            <a:br>
              <a:rPr lang="en" sz="1200"/>
            </a:br>
            <a:r>
              <a:rPr lang="en" sz="1200"/>
              <a:t>Tor for Android</a:t>
            </a:r>
          </a:p>
        </p:txBody>
      </p:sp>
      <p:sp>
        <p:nvSpPr>
          <p:cNvPr id="286" name="Shape 286"/>
          <p:cNvSpPr/>
          <p:nvPr/>
        </p:nvSpPr>
        <p:spPr>
          <a:xfrm>
            <a:off x="577725" y="1467550"/>
            <a:ext cx="7315499" cy="690599"/>
          </a:xfrm>
          <a:prstGeom prst="roundRect">
            <a:avLst>
              <a:gd fmla="val 16667" name="adj"/>
            </a:avLst>
          </a:prstGeom>
          <a:solidFill>
            <a:srgbClr val="FFD966"/>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YOUR APP HERE!</a:t>
            </a:r>
          </a:p>
        </p:txBody>
      </p:sp>
      <p:sp>
        <p:nvSpPr>
          <p:cNvPr id="287" name="Shape 287"/>
          <p:cNvSpPr/>
          <p:nvPr/>
        </p:nvSpPr>
        <p:spPr>
          <a:xfrm>
            <a:off x="2281500" y="2270515"/>
            <a:ext cx="2965199" cy="663900"/>
          </a:xfrm>
          <a:prstGeom prst="roundRect">
            <a:avLst>
              <a:gd fmla="val 16667" name="adj"/>
            </a:avLst>
          </a:prstGeom>
          <a:solidFill>
            <a:srgbClr val="D5A6B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IOCipher</a:t>
            </a:r>
          </a:p>
        </p:txBody>
      </p:sp>
      <p:sp>
        <p:nvSpPr>
          <p:cNvPr id="288" name="Shape 288"/>
          <p:cNvSpPr/>
          <p:nvPr/>
        </p:nvSpPr>
        <p:spPr>
          <a:xfrm>
            <a:off x="588126" y="2258575"/>
            <a:ext cx="993000" cy="663900"/>
          </a:xfrm>
          <a:prstGeom prst="roundRect">
            <a:avLst>
              <a:gd fmla="val 16667" name="adj"/>
            </a:avLst>
          </a:prstGeom>
          <a:solidFill>
            <a:srgbClr val="D5A6B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Cache</a:t>
            </a:r>
          </a:p>
          <a:p>
            <a:pPr lvl="0" rtl="0" algn="ctr">
              <a:spcBef>
                <a:spcPts val="0"/>
              </a:spcBef>
              <a:buNone/>
            </a:pPr>
            <a:r>
              <a:rPr lang="en"/>
              <a:t>Word</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93" name="Shape 293"/>
        <p:cNvGrpSpPr/>
        <p:nvPr/>
      </p:nvGrpSpPr>
      <p:grpSpPr>
        <a:xfrm>
          <a:off x="0" y="0"/>
          <a:ext cx="0" cy="0"/>
          <a:chOff x="0" y="0"/>
          <a:chExt cx="0" cy="0"/>
        </a:xfrm>
      </p:grpSpPr>
      <p:sp>
        <p:nvSpPr>
          <p:cNvPr id="294" name="Shape 294"/>
          <p:cNvSpPr txBox="1"/>
          <p:nvPr>
            <p:ph idx="1" type="body"/>
          </p:nvPr>
        </p:nvSpPr>
        <p:spPr>
          <a:xfrm>
            <a:off x="0" y="0"/>
            <a:ext cx="3768599" cy="5143499"/>
          </a:xfrm>
          <a:prstGeom prst="rect">
            <a:avLst/>
          </a:prstGeom>
          <a:solidFill>
            <a:srgbClr val="1A2D43"/>
          </a:solidFill>
          <a:ln>
            <a:noFill/>
          </a:ln>
        </p:spPr>
        <p:txBody>
          <a:bodyPr anchorCtr="0" anchor="ctr" bIns="137150" lIns="137150" rIns="137150" tIns="137150">
            <a:noAutofit/>
          </a:bodyPr>
          <a:lstStyle/>
          <a:p>
            <a:pPr indent="0" lvl="0" marL="0" marR="0" rtl="0" algn="l">
              <a:lnSpc>
                <a:spcPct val="90000"/>
              </a:lnSpc>
              <a:spcBef>
                <a:spcPts val="0"/>
              </a:spcBef>
              <a:buClr>
                <a:schemeClr val="accent5"/>
              </a:buClr>
              <a:buSzPct val="25000"/>
              <a:buFont typeface="Calibri"/>
              <a:buNone/>
            </a:pPr>
            <a:r>
              <a:rPr b="1" i="0" lang="en" sz="3600" u="none" cap="none" strike="noStrike">
                <a:solidFill>
                  <a:schemeClr val="accent5"/>
                </a:solidFill>
                <a:latin typeface="Calibri"/>
                <a:ea typeface="Calibri"/>
                <a:cs typeface="Calibri"/>
                <a:sym typeface="Calibri"/>
              </a:rPr>
              <a:t>Defense in Depth</a:t>
            </a:r>
          </a:p>
        </p:txBody>
      </p:sp>
      <p:sp>
        <p:nvSpPr>
          <p:cNvPr id="295" name="Shape 295"/>
          <p:cNvSpPr txBox="1"/>
          <p:nvPr/>
        </p:nvSpPr>
        <p:spPr>
          <a:xfrm>
            <a:off x="4303668" y="1706127"/>
            <a:ext cx="4194600" cy="1731000"/>
          </a:xfrm>
          <a:prstGeom prst="rect">
            <a:avLst/>
          </a:prstGeom>
          <a:noFill/>
          <a:ln>
            <a:noFill/>
          </a:ln>
        </p:spPr>
        <p:txBody>
          <a:bodyPr anchorCtr="0" anchor="t" bIns="34275" lIns="68575" rIns="68575" tIns="34275">
            <a:noAutofit/>
          </a:bodyPr>
          <a:lstStyle/>
          <a:p>
            <a:pPr indent="0" lvl="1" marL="0" marR="0" rtl="0" algn="ctr">
              <a:spcBef>
                <a:spcPts val="0"/>
              </a:spcBef>
              <a:buSzPct val="25000"/>
              <a:buNone/>
            </a:pPr>
            <a:r>
              <a:rPr b="0" i="0" lang="en" sz="3600" u="none" cap="none" strike="noStrike">
                <a:solidFill>
                  <a:schemeClr val="accent2"/>
                </a:solidFill>
                <a:latin typeface="Calibri"/>
                <a:ea typeface="Calibri"/>
                <a:cs typeface="Calibri"/>
                <a:sym typeface="Calibri"/>
              </a:rPr>
              <a:t>Make attacks difficult with multiple layers of security</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00" name="Shape 300"/>
        <p:cNvGrpSpPr/>
        <p:nvPr/>
      </p:nvGrpSpPr>
      <p:grpSpPr>
        <a:xfrm>
          <a:off x="0" y="0"/>
          <a:ext cx="0" cy="0"/>
          <a:chOff x="0" y="0"/>
          <a:chExt cx="0" cy="0"/>
        </a:xfrm>
      </p:grpSpPr>
      <p:sp>
        <p:nvSpPr>
          <p:cNvPr id="301" name="Shape 301"/>
          <p:cNvSpPr txBox="1"/>
          <p:nvPr>
            <p:ph idx="1" type="body"/>
          </p:nvPr>
        </p:nvSpPr>
        <p:spPr>
          <a:xfrm>
            <a:off x="0" y="0"/>
            <a:ext cx="3768599" cy="5143499"/>
          </a:xfrm>
          <a:prstGeom prst="rect">
            <a:avLst/>
          </a:prstGeom>
          <a:solidFill>
            <a:srgbClr val="1A2D43"/>
          </a:solidFill>
          <a:ln>
            <a:noFill/>
          </a:ln>
        </p:spPr>
        <p:txBody>
          <a:bodyPr anchorCtr="0" anchor="ctr" bIns="137150" lIns="137150" rIns="137150" tIns="137150">
            <a:noAutofit/>
          </a:bodyPr>
          <a:lstStyle/>
          <a:p>
            <a:pPr indent="0" lvl="0" marL="0" marR="0" rtl="0" algn="l">
              <a:lnSpc>
                <a:spcPct val="90000"/>
              </a:lnSpc>
              <a:spcBef>
                <a:spcPts val="0"/>
              </a:spcBef>
              <a:buClr>
                <a:schemeClr val="accent5"/>
              </a:buClr>
              <a:buSzPct val="25000"/>
              <a:buFont typeface="Calibri"/>
              <a:buNone/>
            </a:pPr>
            <a:r>
              <a:rPr b="1" i="0" lang="en" sz="3600" u="none" cap="none" strike="noStrike">
                <a:solidFill>
                  <a:schemeClr val="accent5"/>
                </a:solidFill>
                <a:latin typeface="Calibri"/>
                <a:ea typeface="Calibri"/>
                <a:cs typeface="Calibri"/>
                <a:sym typeface="Calibri"/>
              </a:rPr>
              <a:t>Principle of</a:t>
            </a:r>
          </a:p>
          <a:p>
            <a:pPr indent="0" lvl="0" marL="0" marR="0" rtl="0" algn="l">
              <a:lnSpc>
                <a:spcPct val="90000"/>
              </a:lnSpc>
              <a:spcBef>
                <a:spcPts val="800"/>
              </a:spcBef>
              <a:buClr>
                <a:schemeClr val="accent5"/>
              </a:buClr>
              <a:buSzPct val="25000"/>
              <a:buFont typeface="Calibri"/>
              <a:buNone/>
            </a:pPr>
            <a:r>
              <a:rPr b="1" i="0" lang="en" sz="3600" u="none" cap="none" strike="noStrike">
                <a:solidFill>
                  <a:schemeClr val="accent5"/>
                </a:solidFill>
                <a:latin typeface="Calibri"/>
                <a:ea typeface="Calibri"/>
                <a:cs typeface="Calibri"/>
                <a:sym typeface="Calibri"/>
              </a:rPr>
              <a:t>Least Privilege</a:t>
            </a:r>
          </a:p>
        </p:txBody>
      </p:sp>
      <p:sp>
        <p:nvSpPr>
          <p:cNvPr id="302" name="Shape 302"/>
          <p:cNvSpPr txBox="1"/>
          <p:nvPr/>
        </p:nvSpPr>
        <p:spPr>
          <a:xfrm>
            <a:off x="4393905" y="1429128"/>
            <a:ext cx="4194600" cy="2285399"/>
          </a:xfrm>
          <a:prstGeom prst="rect">
            <a:avLst/>
          </a:prstGeom>
          <a:noFill/>
          <a:ln>
            <a:noFill/>
          </a:ln>
        </p:spPr>
        <p:txBody>
          <a:bodyPr anchorCtr="0" anchor="t" bIns="34275" lIns="68575" rIns="68575" tIns="34275">
            <a:noAutofit/>
          </a:bodyPr>
          <a:lstStyle/>
          <a:p>
            <a:pPr indent="0" lvl="1" marL="0" marR="0" rtl="0" algn="ctr">
              <a:spcBef>
                <a:spcPts val="0"/>
              </a:spcBef>
              <a:buSzPct val="25000"/>
              <a:buNone/>
            </a:pPr>
            <a:r>
              <a:rPr b="0" i="0" lang="en" sz="3600" u="none" cap="none" strike="noStrike">
                <a:solidFill>
                  <a:schemeClr val="accent2"/>
                </a:solidFill>
                <a:latin typeface="Calibri"/>
                <a:ea typeface="Calibri"/>
                <a:cs typeface="Calibri"/>
                <a:sym typeface="Calibri"/>
              </a:rPr>
              <a:t>Access to device should not allow access to all apps and data</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07" name="Shape 307"/>
        <p:cNvGrpSpPr/>
        <p:nvPr/>
      </p:nvGrpSpPr>
      <p:grpSpPr>
        <a:xfrm>
          <a:off x="0" y="0"/>
          <a:ext cx="0" cy="0"/>
          <a:chOff x="0" y="0"/>
          <a:chExt cx="0" cy="0"/>
        </a:xfrm>
      </p:grpSpPr>
      <p:sp>
        <p:nvSpPr>
          <p:cNvPr id="308" name="Shape 308"/>
          <p:cNvSpPr txBox="1"/>
          <p:nvPr>
            <p:ph idx="1" type="body"/>
          </p:nvPr>
        </p:nvSpPr>
        <p:spPr>
          <a:xfrm>
            <a:off x="0" y="0"/>
            <a:ext cx="3768599" cy="5143499"/>
          </a:xfrm>
          <a:prstGeom prst="rect">
            <a:avLst/>
          </a:prstGeom>
          <a:solidFill>
            <a:srgbClr val="1A2D43"/>
          </a:solidFill>
          <a:ln>
            <a:noFill/>
          </a:ln>
        </p:spPr>
        <p:txBody>
          <a:bodyPr anchorCtr="0" anchor="ctr" bIns="137150" lIns="137150" rIns="137150" tIns="137150">
            <a:noAutofit/>
          </a:bodyPr>
          <a:lstStyle/>
          <a:p>
            <a:pPr indent="0" lvl="0" marL="0" marR="0" rtl="0" algn="l">
              <a:lnSpc>
                <a:spcPct val="90000"/>
              </a:lnSpc>
              <a:spcBef>
                <a:spcPts val="0"/>
              </a:spcBef>
              <a:buClr>
                <a:schemeClr val="accent5"/>
              </a:buClr>
              <a:buSzPct val="25000"/>
              <a:buFont typeface="Calibri"/>
              <a:buNone/>
            </a:pPr>
            <a:r>
              <a:rPr b="1" i="0" lang="en" sz="3600" u="none" cap="none" strike="noStrike">
                <a:solidFill>
                  <a:schemeClr val="accent5"/>
                </a:solidFill>
                <a:latin typeface="Calibri"/>
                <a:ea typeface="Calibri"/>
                <a:cs typeface="Calibri"/>
                <a:sym typeface="Calibri"/>
              </a:rPr>
              <a:t>Data Security</a:t>
            </a:r>
          </a:p>
        </p:txBody>
      </p:sp>
      <p:sp>
        <p:nvSpPr>
          <p:cNvPr id="309" name="Shape 309"/>
          <p:cNvSpPr txBox="1"/>
          <p:nvPr/>
        </p:nvSpPr>
        <p:spPr>
          <a:xfrm>
            <a:off x="4471549" y="1429128"/>
            <a:ext cx="4098899" cy="2285399"/>
          </a:xfrm>
          <a:prstGeom prst="rect">
            <a:avLst/>
          </a:prstGeom>
          <a:noFill/>
          <a:ln>
            <a:noFill/>
          </a:ln>
        </p:spPr>
        <p:txBody>
          <a:bodyPr anchorCtr="0" anchor="t" bIns="34275" lIns="68575" rIns="68575" tIns="34275">
            <a:noAutofit/>
          </a:bodyPr>
          <a:lstStyle/>
          <a:p>
            <a:pPr indent="0" lvl="1" marL="0" marR="0" rtl="0" algn="ctr">
              <a:spcBef>
                <a:spcPts val="0"/>
              </a:spcBef>
              <a:buSzPct val="25000"/>
              <a:buNone/>
            </a:pPr>
            <a:r>
              <a:rPr b="0" i="0" lang="en" sz="3600" u="none" cap="none" strike="noStrike">
                <a:solidFill>
                  <a:schemeClr val="accent2"/>
                </a:solidFill>
                <a:latin typeface="Calibri"/>
                <a:ea typeface="Calibri"/>
                <a:cs typeface="Calibri"/>
                <a:sym typeface="Calibri"/>
              </a:rPr>
              <a:t>Minimize impact of unauthorized access, on and off device</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0" y="0"/>
            <a:ext cx="9144000" cy="1268099"/>
          </a:xfrm>
          <a:prstGeom prst="rect">
            <a:avLst/>
          </a:prstGeom>
          <a:solidFill>
            <a:srgbClr val="1A2D43"/>
          </a:solidFill>
          <a:ln>
            <a:noFill/>
          </a:ln>
        </p:spPr>
        <p:txBody>
          <a:bodyPr anchorCtr="0" anchor="ctr" bIns="34275" lIns="617225" rIns="617225" tIns="34275">
            <a:noAutofit/>
          </a:bodyPr>
          <a:lstStyle/>
          <a:p>
            <a:pPr indent="0" lvl="0" marL="0" marR="0" rtl="0" algn="l">
              <a:lnSpc>
                <a:spcPct val="90000"/>
              </a:lnSpc>
              <a:spcBef>
                <a:spcPts val="0"/>
              </a:spcBef>
              <a:buClr>
                <a:schemeClr val="accent5"/>
              </a:buClr>
              <a:buSzPct val="25000"/>
              <a:buFont typeface="Calibri"/>
              <a:buNone/>
            </a:pPr>
            <a:r>
              <a:rPr b="1" i="0" lang="en" sz="5000" u="none" cap="none" strike="noStrike">
                <a:solidFill>
                  <a:schemeClr val="accent5"/>
                </a:solidFill>
                <a:latin typeface="Calibri"/>
                <a:ea typeface="Calibri"/>
                <a:cs typeface="Calibri"/>
                <a:sym typeface="Calibri"/>
              </a:rPr>
              <a:t>Strategies</a:t>
            </a:r>
          </a:p>
        </p:txBody>
      </p:sp>
      <p:sp>
        <p:nvSpPr>
          <p:cNvPr id="316" name="Shape 316"/>
          <p:cNvSpPr txBox="1"/>
          <p:nvPr>
            <p:ph idx="1" type="body"/>
          </p:nvPr>
        </p:nvSpPr>
        <p:spPr>
          <a:xfrm>
            <a:off x="628650" y="1582972"/>
            <a:ext cx="7886700" cy="3263400"/>
          </a:xfrm>
          <a:prstGeom prst="rect">
            <a:avLst/>
          </a:prstGeom>
          <a:noFill/>
          <a:ln>
            <a:noFill/>
          </a:ln>
        </p:spPr>
        <p:txBody>
          <a:bodyPr anchorCtr="0" anchor="t" bIns="34275" lIns="68575" rIns="68575" tIns="34275">
            <a:noAutofit/>
          </a:bodyPr>
          <a:lstStyle/>
          <a:p>
            <a:pPr indent="-552450" lvl="0" marL="558800" marR="0" rtl="0" algn="l">
              <a:lnSpc>
                <a:spcPct val="90000"/>
              </a:lnSpc>
              <a:spcBef>
                <a:spcPts val="0"/>
              </a:spcBef>
              <a:buClr>
                <a:schemeClr val="dk1"/>
              </a:buClr>
              <a:buSzPct val="100000"/>
              <a:buFont typeface="Calibri"/>
              <a:buAutoNum type="arabicPeriod"/>
            </a:pPr>
            <a:r>
              <a:rPr b="0" i="0" lang="en" sz="3300" u="none" cap="none" strike="noStrike">
                <a:solidFill>
                  <a:schemeClr val="dk1"/>
                </a:solidFill>
                <a:latin typeface="Calibri"/>
                <a:ea typeface="Calibri"/>
                <a:cs typeface="Calibri"/>
                <a:sym typeface="Calibri"/>
              </a:rPr>
              <a:t>Authentication</a:t>
            </a:r>
          </a:p>
          <a:p>
            <a:pPr indent="-552450" lvl="0" marL="558800" marR="0" rtl="0" algn="l">
              <a:lnSpc>
                <a:spcPct val="90000"/>
              </a:lnSpc>
              <a:spcBef>
                <a:spcPts val="800"/>
              </a:spcBef>
              <a:buClr>
                <a:schemeClr val="dk1"/>
              </a:buClr>
              <a:buSzPct val="100000"/>
              <a:buFont typeface="Calibri"/>
              <a:buAutoNum type="arabicPeriod"/>
            </a:pPr>
            <a:r>
              <a:rPr b="0" i="0" lang="en" sz="3300" u="none" cap="none" strike="noStrike">
                <a:solidFill>
                  <a:schemeClr val="dk1"/>
                </a:solidFill>
                <a:latin typeface="Calibri"/>
                <a:ea typeface="Calibri"/>
                <a:cs typeface="Calibri"/>
                <a:sym typeface="Calibri"/>
              </a:rPr>
              <a:t>Encryption</a:t>
            </a:r>
          </a:p>
          <a:p>
            <a:pPr indent="-552450" lvl="0" marL="558800" marR="0" rtl="0" algn="l">
              <a:lnSpc>
                <a:spcPct val="90000"/>
              </a:lnSpc>
              <a:spcBef>
                <a:spcPts val="800"/>
              </a:spcBef>
              <a:buClr>
                <a:schemeClr val="dk1"/>
              </a:buClr>
              <a:buSzPct val="100000"/>
              <a:buFont typeface="Calibri"/>
              <a:buAutoNum type="arabicPeriod"/>
            </a:pPr>
            <a:r>
              <a:rPr b="0" i="0" lang="en" sz="3300" u="none" cap="none" strike="noStrike">
                <a:solidFill>
                  <a:schemeClr val="dk1"/>
                </a:solidFill>
                <a:latin typeface="Calibri"/>
                <a:ea typeface="Calibri"/>
                <a:cs typeface="Calibri"/>
                <a:sym typeface="Calibri"/>
              </a:rPr>
              <a:t>Authenticity</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pic>
        <p:nvPicPr>
          <p:cNvPr id="127" name="Shape 127"/>
          <p:cNvPicPr preferRelativeResize="0"/>
          <p:nvPr/>
        </p:nvPicPr>
        <p:blipFill>
          <a:blip r:embed="rId3">
            <a:alphaModFix/>
          </a:blip>
          <a:stretch>
            <a:fillRect/>
          </a:stretch>
        </p:blipFill>
        <p:spPr>
          <a:xfrm>
            <a:off x="0" y="0"/>
            <a:ext cx="2438900" cy="2461850"/>
          </a:xfrm>
          <a:prstGeom prst="rect">
            <a:avLst/>
          </a:prstGeom>
          <a:noFill/>
          <a:ln>
            <a:noFill/>
          </a:ln>
        </p:spPr>
      </p:pic>
      <p:sp>
        <p:nvSpPr>
          <p:cNvPr id="128" name="Shape 128"/>
          <p:cNvSpPr txBox="1"/>
          <p:nvPr/>
        </p:nvSpPr>
        <p:spPr>
          <a:xfrm>
            <a:off x="245525" y="2461850"/>
            <a:ext cx="8772299" cy="2713800"/>
          </a:xfrm>
          <a:prstGeom prst="rect">
            <a:avLst/>
          </a:prstGeom>
          <a:noFill/>
          <a:ln>
            <a:noFill/>
          </a:ln>
        </p:spPr>
        <p:txBody>
          <a:bodyPr anchorCtr="0" anchor="ctr" bIns="91425" lIns="91425" rIns="91425" tIns="91425">
            <a:noAutofit/>
          </a:bodyPr>
          <a:lstStyle/>
          <a:p>
            <a:pPr lvl="0" rtl="0">
              <a:spcBef>
                <a:spcPts val="0"/>
              </a:spcBef>
              <a:buNone/>
            </a:pPr>
            <a:r>
              <a:rPr b="1" lang="en" sz="2400">
                <a:solidFill>
                  <a:srgbClr val="555555"/>
                </a:solidFill>
                <a:highlight>
                  <a:srgbClr val="FFFFFF"/>
                </a:highlight>
              </a:rPr>
              <a:t>Secure Your Mobile Life</a:t>
            </a:r>
            <a:br>
              <a:rPr b="1" lang="en" sz="2400">
                <a:solidFill>
                  <a:srgbClr val="555555"/>
                </a:solidFill>
                <a:highlight>
                  <a:srgbClr val="FFFFFF"/>
                </a:highlight>
              </a:rPr>
            </a:br>
            <a:r>
              <a:rPr b="1" lang="en" sz="2400">
                <a:solidFill>
                  <a:srgbClr val="555555"/>
                </a:solidFill>
                <a:highlight>
                  <a:srgbClr val="FFFFFF"/>
                </a:highlight>
              </a:rPr>
              <a:t>Apps &amp; Tools You Can Trust</a:t>
            </a:r>
          </a:p>
          <a:p>
            <a:pPr lvl="0" rtl="0">
              <a:lnSpc>
                <a:spcPct val="144642"/>
              </a:lnSpc>
              <a:spcBef>
                <a:spcPts val="2200"/>
              </a:spcBef>
              <a:spcAft>
                <a:spcPts val="2200"/>
              </a:spcAft>
              <a:buNone/>
            </a:pPr>
            <a:r>
              <a:rPr lang="en">
                <a:solidFill>
                  <a:srgbClr val="555555"/>
                </a:solidFill>
                <a:highlight>
                  <a:srgbClr val="FFFFFF"/>
                </a:highlight>
              </a:rPr>
              <a:t>The Guardian Project creates easy-to-use open source apps, mobile OS security enhancements, and customized mobile devices for people around the world to help them communicate more freely, and protect themselves from intrusion and monitoring.</a:t>
            </a:r>
          </a:p>
        </p:txBody>
      </p:sp>
      <p:sp>
        <p:nvSpPr>
          <p:cNvPr id="129" name="Shape 129"/>
          <p:cNvSpPr txBox="1"/>
          <p:nvPr/>
        </p:nvSpPr>
        <p:spPr>
          <a:xfrm>
            <a:off x="2561400" y="597200"/>
            <a:ext cx="6151200" cy="457200"/>
          </a:xfrm>
          <a:prstGeom prst="rect">
            <a:avLst/>
          </a:prstGeom>
          <a:noFill/>
          <a:ln>
            <a:noFill/>
          </a:ln>
        </p:spPr>
        <p:txBody>
          <a:bodyPr anchorCtr="0" anchor="t" bIns="91425" lIns="91425" rIns="91425" tIns="91425">
            <a:noAutofit/>
          </a:bodyPr>
          <a:lstStyle/>
          <a:p>
            <a:pPr lvl="0">
              <a:spcBef>
                <a:spcPts val="0"/>
              </a:spcBef>
              <a:buNone/>
            </a:pPr>
            <a:r>
              <a:rPr b="1" lang="en" sz="3600"/>
              <a:t>The Guardian Project</a:t>
            </a:r>
          </a:p>
        </p:txBody>
      </p:sp>
      <p:sp>
        <p:nvSpPr>
          <p:cNvPr id="130" name="Shape 130"/>
          <p:cNvSpPr txBox="1"/>
          <p:nvPr/>
        </p:nvSpPr>
        <p:spPr>
          <a:xfrm>
            <a:off x="2660200" y="1191225"/>
            <a:ext cx="3657600" cy="457200"/>
          </a:xfrm>
          <a:prstGeom prst="rect">
            <a:avLst/>
          </a:prstGeom>
          <a:noFill/>
          <a:ln>
            <a:noFill/>
          </a:ln>
        </p:spPr>
        <p:txBody>
          <a:bodyPr anchorCtr="0" anchor="t" bIns="91425" lIns="91425" rIns="91425" tIns="91425">
            <a:noAutofit/>
          </a:bodyPr>
          <a:lstStyle/>
          <a:p>
            <a:pPr lvl="0">
              <a:spcBef>
                <a:spcPts val="0"/>
              </a:spcBef>
              <a:buNone/>
            </a:pPr>
            <a:r>
              <a:rPr lang="en"/>
              <a:t>https://guardianproject.info</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idx="1" type="body"/>
          </p:nvPr>
        </p:nvSpPr>
        <p:spPr>
          <a:xfrm>
            <a:off x="3866812" y="4623760"/>
            <a:ext cx="5097900" cy="521400"/>
          </a:xfrm>
          <a:prstGeom prst="rect">
            <a:avLst/>
          </a:prstGeom>
        </p:spPr>
        <p:txBody>
          <a:bodyPr anchorCtr="0" anchor="t" bIns="91425" lIns="91425" rIns="91425" tIns="91425">
            <a:noAutofit/>
          </a:bodyPr>
          <a:lstStyle/>
          <a:p>
            <a:pPr lvl="0">
              <a:spcBef>
                <a:spcPts val="0"/>
              </a:spcBef>
              <a:buNone/>
            </a:pPr>
            <a:r>
              <a:rPr lang="en"/>
              <a:t>SQLite vs. SQLCipher</a:t>
            </a:r>
          </a:p>
        </p:txBody>
      </p:sp>
      <p:sp>
        <p:nvSpPr>
          <p:cNvPr id="322" name="Shape 322"/>
          <p:cNvSpPr txBox="1"/>
          <p:nvPr/>
        </p:nvSpPr>
        <p:spPr>
          <a:xfrm>
            <a:off x="0" y="0"/>
            <a:ext cx="8633100" cy="4412700"/>
          </a:xfrm>
          <a:prstGeom prst="rect">
            <a:avLst/>
          </a:prstGeom>
          <a:noFill/>
          <a:ln>
            <a:noFill/>
          </a:ln>
        </p:spPr>
        <p:txBody>
          <a:bodyPr anchorCtr="0" anchor="ctr" bIns="91425" lIns="91425" rIns="91425" tIns="91425">
            <a:noAutofit/>
          </a:bodyPr>
          <a:lstStyle/>
          <a:p>
            <a:pPr lvl="0" rtl="0">
              <a:lnSpc>
                <a:spcPct val="139285"/>
              </a:lnSpc>
              <a:spcBef>
                <a:spcPts val="4000"/>
              </a:spcBef>
              <a:spcAft>
                <a:spcPts val="4000"/>
              </a:spcAft>
              <a:buNone/>
            </a:pPr>
            <a:r>
              <a:t/>
            </a:r>
            <a:endParaRPr i="1">
              <a:solidFill>
                <a:srgbClr val="555555"/>
              </a:solidFill>
              <a:highlight>
                <a:srgbClr val="F9F9F9"/>
              </a:highlight>
              <a:latin typeface="Georgia"/>
              <a:ea typeface="Georgia"/>
              <a:cs typeface="Georgia"/>
              <a:sym typeface="Georgia"/>
            </a:endParaRPr>
          </a:p>
        </p:txBody>
      </p:sp>
      <p:sp>
        <p:nvSpPr>
          <p:cNvPr id="323" name="Shape 323"/>
          <p:cNvSpPr txBox="1"/>
          <p:nvPr/>
        </p:nvSpPr>
        <p:spPr>
          <a:xfrm>
            <a:off x="809550" y="710025"/>
            <a:ext cx="6940800" cy="3596699"/>
          </a:xfrm>
          <a:prstGeom prst="rect">
            <a:avLst/>
          </a:prstGeom>
          <a:noFill/>
          <a:ln>
            <a:noFill/>
          </a:ln>
        </p:spPr>
        <p:txBody>
          <a:bodyPr anchorCtr="0" anchor="ctr" bIns="91425" lIns="91425" rIns="91425" tIns="91425">
            <a:noAutofit/>
          </a:bodyPr>
          <a:lstStyle/>
          <a:p>
            <a:pPr lvl="0" rtl="0">
              <a:spcBef>
                <a:spcPts val="0"/>
              </a:spcBef>
              <a:buNone/>
            </a:pPr>
            <a:r>
              <a:rPr lang="en" sz="1000">
                <a:latin typeface="Courier New"/>
                <a:ea typeface="Courier New"/>
                <a:cs typeface="Courier New"/>
                <a:sym typeface="Courier New"/>
              </a:rPr>
              <a:t>~ sjlombardo$ hexdump -C sqlite.db</a:t>
            </a:r>
          </a:p>
          <a:p>
            <a:pPr lvl="0" rtl="0">
              <a:spcBef>
                <a:spcPts val="0"/>
              </a:spcBef>
              <a:buNone/>
            </a:pPr>
            <a:r>
              <a:rPr lang="en" sz="1000">
                <a:latin typeface="Courier New"/>
                <a:ea typeface="Courier New"/>
                <a:cs typeface="Courier New"/>
                <a:sym typeface="Courier New"/>
              </a:rPr>
              <a:t>00000000 53 51 4c 69 74 65 20 66 6f 72 6d 61 74 20 33 00 |SQLite format 3.|</a:t>
            </a:r>
          </a:p>
          <a:p>
            <a:pPr lvl="0" rtl="0">
              <a:spcBef>
                <a:spcPts val="0"/>
              </a:spcBef>
              <a:buNone/>
            </a:pPr>
            <a:r>
              <a:rPr lang="en" sz="1000">
                <a:latin typeface="Courier New"/>
                <a:ea typeface="Courier New"/>
                <a:cs typeface="Courier New"/>
                <a:sym typeface="Courier New"/>
              </a:rPr>
              <a:t>…</a:t>
            </a:r>
          </a:p>
          <a:p>
            <a:pPr lvl="0" rtl="0">
              <a:spcBef>
                <a:spcPts val="0"/>
              </a:spcBef>
              <a:buNone/>
            </a:pPr>
            <a:r>
              <a:rPr lang="en" sz="1000">
                <a:latin typeface="Courier New"/>
                <a:ea typeface="Courier New"/>
                <a:cs typeface="Courier New"/>
                <a:sym typeface="Courier New"/>
              </a:rPr>
              <a:t>000003c0 65 74 32 74 32 03 43 52 45 41 54 45 20 54 41 42 |et2t2.CREATE TAB|</a:t>
            </a:r>
          </a:p>
          <a:p>
            <a:pPr lvl="0" rtl="0">
              <a:spcBef>
                <a:spcPts val="0"/>
              </a:spcBef>
              <a:buNone/>
            </a:pPr>
            <a:r>
              <a:rPr lang="en" sz="1000">
                <a:latin typeface="Courier New"/>
                <a:ea typeface="Courier New"/>
                <a:cs typeface="Courier New"/>
                <a:sym typeface="Courier New"/>
              </a:rPr>
              <a:t>000003d0 4c 45 20 74 32 28 61 2c 62 29 24 01 06 17 11 11 |LE t2(a,b)$…..|</a:t>
            </a:r>
          </a:p>
          <a:p>
            <a:pPr lvl="0" rtl="0">
              <a:spcBef>
                <a:spcPts val="0"/>
              </a:spcBef>
              <a:buNone/>
            </a:pPr>
            <a:r>
              <a:rPr lang="en" sz="1000">
                <a:latin typeface="Courier New"/>
                <a:ea typeface="Courier New"/>
                <a:cs typeface="Courier New"/>
                <a:sym typeface="Courier New"/>
              </a:rPr>
              <a:t>…</a:t>
            </a:r>
          </a:p>
          <a:p>
            <a:pPr lvl="0" rtl="0">
              <a:spcBef>
                <a:spcPts val="0"/>
              </a:spcBef>
              <a:buNone/>
            </a:pPr>
            <a:r>
              <a:rPr lang="en" sz="1000">
                <a:latin typeface="Courier New"/>
                <a:ea typeface="Courier New"/>
                <a:cs typeface="Courier New"/>
                <a:sym typeface="Courier New"/>
              </a:rPr>
              <a:t>000007e0 20 74 68 65 20 73 68 6f 77 15 01 03 01 2f 01 6f | the show…./.o|</a:t>
            </a:r>
          </a:p>
          <a:p>
            <a:pPr lvl="0" rtl="0">
              <a:spcBef>
                <a:spcPts val="0"/>
              </a:spcBef>
              <a:buNone/>
            </a:pPr>
            <a:r>
              <a:rPr lang="en" sz="1000">
                <a:latin typeface="Courier New"/>
                <a:ea typeface="Courier New"/>
                <a:cs typeface="Courier New"/>
                <a:sym typeface="Courier New"/>
              </a:rPr>
              <a:t>000007f0 6e 65 20 66 6f 72 20 74 68 65 20 6d 6f 6e 65 79 |ne for the money|</a:t>
            </a:r>
          </a:p>
          <a:p>
            <a:pPr lvl="0" rtl="0">
              <a:spcBef>
                <a:spcPts val="0"/>
              </a:spcBef>
              <a:buNone/>
            </a:pPr>
            <a:r>
              <a:t/>
            </a:r>
            <a:endParaRPr sz="1000">
              <a:latin typeface="Courier New"/>
              <a:ea typeface="Courier New"/>
              <a:cs typeface="Courier New"/>
              <a:sym typeface="Courier New"/>
            </a:endParaRPr>
          </a:p>
          <a:p>
            <a:pPr lvl="0" rtl="0">
              <a:spcBef>
                <a:spcPts val="0"/>
              </a:spcBef>
              <a:buNone/>
            </a:pPr>
            <a:r>
              <a:rPr lang="en" sz="1000">
                <a:latin typeface="Courier New"/>
                <a:ea typeface="Courier New"/>
                <a:cs typeface="Courier New"/>
                <a:sym typeface="Courier New"/>
              </a:rPr>
              <a:t>~ $ sqlite3 sqlcipher.db</a:t>
            </a:r>
          </a:p>
          <a:p>
            <a:pPr lvl="0" rtl="0">
              <a:spcBef>
                <a:spcPts val="0"/>
              </a:spcBef>
              <a:buNone/>
            </a:pPr>
            <a:r>
              <a:rPr lang="en" sz="1000">
                <a:latin typeface="Courier New"/>
                <a:ea typeface="Courier New"/>
                <a:cs typeface="Courier New"/>
                <a:sym typeface="Courier New"/>
              </a:rPr>
              <a:t>sqlite&gt; PRAGMA KEY=’test123′;</a:t>
            </a:r>
          </a:p>
          <a:p>
            <a:pPr lvl="0" rtl="0">
              <a:spcBef>
                <a:spcPts val="0"/>
              </a:spcBef>
              <a:buNone/>
            </a:pPr>
            <a:r>
              <a:rPr lang="en" sz="1000">
                <a:latin typeface="Courier New"/>
                <a:ea typeface="Courier New"/>
                <a:cs typeface="Courier New"/>
                <a:sym typeface="Courier New"/>
              </a:rPr>
              <a:t>sqlite&gt; CREATE TABLE t1(a,b);</a:t>
            </a:r>
          </a:p>
          <a:p>
            <a:pPr lvl="0" rtl="0">
              <a:spcBef>
                <a:spcPts val="0"/>
              </a:spcBef>
              <a:buNone/>
            </a:pPr>
            <a:r>
              <a:rPr lang="en" sz="1000">
                <a:latin typeface="Courier New"/>
                <a:ea typeface="Courier New"/>
                <a:cs typeface="Courier New"/>
                <a:sym typeface="Courier New"/>
              </a:rPr>
              <a:t>sqlite&gt; INSERT INTO t1(a,b) VALUES (‘one for the money’, ‘two for the show’);</a:t>
            </a:r>
          </a:p>
          <a:p>
            <a:pPr lvl="0" rtl="0">
              <a:spcBef>
                <a:spcPts val="0"/>
              </a:spcBef>
              <a:buNone/>
            </a:pPr>
            <a:r>
              <a:rPr lang="en" sz="1000">
                <a:latin typeface="Courier New"/>
                <a:ea typeface="Courier New"/>
                <a:cs typeface="Courier New"/>
                <a:sym typeface="Courier New"/>
              </a:rPr>
              <a:t>sqlite&gt; .quit</a:t>
            </a:r>
          </a:p>
          <a:p>
            <a:pPr lvl="0" rtl="0">
              <a:spcBef>
                <a:spcPts val="0"/>
              </a:spcBef>
              <a:buNone/>
            </a:pPr>
            <a:r>
              <a:t/>
            </a:r>
            <a:endParaRPr sz="1000">
              <a:latin typeface="Courier New"/>
              <a:ea typeface="Courier New"/>
              <a:cs typeface="Courier New"/>
              <a:sym typeface="Courier New"/>
            </a:endParaRPr>
          </a:p>
          <a:p>
            <a:pPr lvl="0" rtl="0">
              <a:spcBef>
                <a:spcPts val="0"/>
              </a:spcBef>
              <a:buNone/>
            </a:pPr>
            <a:r>
              <a:rPr lang="en" sz="1000">
                <a:latin typeface="Courier New"/>
                <a:ea typeface="Courier New"/>
                <a:cs typeface="Courier New"/>
                <a:sym typeface="Courier New"/>
              </a:rPr>
              <a:t>~ $ hexdump -C sqlite.db</a:t>
            </a:r>
          </a:p>
          <a:p>
            <a:pPr lvl="0" rtl="0">
              <a:spcBef>
                <a:spcPts val="0"/>
              </a:spcBef>
              <a:buNone/>
            </a:pPr>
            <a:r>
              <a:rPr lang="en" sz="1000">
                <a:latin typeface="Courier New"/>
                <a:ea typeface="Courier New"/>
                <a:cs typeface="Courier New"/>
                <a:sym typeface="Courier New"/>
              </a:rPr>
              <a:t>00000000 84 d1 36 18 eb b5 82 90 c4 70 0d ee 43 cb 61 87 |.?6.?..?p.?C?a.|</a:t>
            </a:r>
          </a:p>
          <a:p>
            <a:pPr lvl="0" rtl="0">
              <a:spcBef>
                <a:spcPts val="0"/>
              </a:spcBef>
              <a:buNone/>
            </a:pPr>
            <a:r>
              <a:rPr lang="en" sz="1000">
                <a:latin typeface="Courier New"/>
                <a:ea typeface="Courier New"/>
                <a:cs typeface="Courier New"/>
                <a:sym typeface="Courier New"/>
              </a:rPr>
              <a:t>00000010 91 42 3c cd 55 24 ab c6 c4 1d c6 67 b4 e3 96 bb |.B?..?|</a:t>
            </a:r>
          </a:p>
          <a:p>
            <a:pPr lvl="0" rtl="0">
              <a:spcBef>
                <a:spcPts val="0"/>
              </a:spcBef>
              <a:buNone/>
            </a:pPr>
            <a:r>
              <a:rPr lang="en" sz="1000">
                <a:latin typeface="Courier New"/>
                <a:ea typeface="Courier New"/>
                <a:cs typeface="Courier New"/>
                <a:sym typeface="Courier New"/>
              </a:rPr>
              <a:t>00000bf0 8e 99 ee 28 23 43 ab a4 97 cd 63 42 8a 8e 7c c6 |..?(#C??.?cB..|?|</a:t>
            </a:r>
          </a:p>
          <a:p>
            <a:pPr lvl="0" rtl="0">
              <a:spcBef>
                <a:spcPts val="0"/>
              </a:spcBef>
              <a:buNone/>
            </a:pPr>
            <a:r>
              <a:t/>
            </a:r>
            <a:endParaRPr sz="1000">
              <a:latin typeface="Courier New"/>
              <a:ea typeface="Courier New"/>
              <a:cs typeface="Courier New"/>
              <a:sym typeface="Courier New"/>
            </a:endParaRPr>
          </a:p>
          <a:p>
            <a:pPr lvl="0" rtl="0">
              <a:spcBef>
                <a:spcPts val="0"/>
              </a:spcBef>
              <a:buNone/>
            </a:pPr>
            <a:r>
              <a:rPr lang="en" sz="1000">
                <a:latin typeface="Courier New"/>
                <a:ea typeface="Courier New"/>
                <a:cs typeface="Courier New"/>
                <a:sym typeface="Courier New"/>
              </a:rPr>
              <a:t>~ $ sqlite3 sqlcipher.db</a:t>
            </a:r>
          </a:p>
          <a:p>
            <a:pPr lvl="0" rtl="0">
              <a:spcBef>
                <a:spcPts val="0"/>
              </a:spcBef>
              <a:buNone/>
            </a:pPr>
            <a:r>
              <a:rPr lang="en" sz="1000">
                <a:latin typeface="Courier New"/>
                <a:ea typeface="Courier New"/>
                <a:cs typeface="Courier New"/>
                <a:sym typeface="Courier New"/>
              </a:rPr>
              <a:t>sqlite&gt; SELECT * FROM t1;</a:t>
            </a:r>
          </a:p>
          <a:p>
            <a:pPr lvl="0" rtl="0">
              <a:spcBef>
                <a:spcPts val="0"/>
              </a:spcBef>
              <a:buNone/>
            </a:pPr>
            <a:r>
              <a:rPr lang="en" sz="1000">
                <a:latin typeface="Courier New"/>
                <a:ea typeface="Courier New"/>
                <a:cs typeface="Courier New"/>
                <a:sym typeface="Courier New"/>
              </a:rPr>
              <a:t>Error: file is encrypted or is not a database</a:t>
            </a:r>
          </a:p>
          <a:p>
            <a:pPr lvl="0" rtl="0">
              <a:spcBef>
                <a:spcPts val="0"/>
              </a:spcBef>
              <a:buNone/>
            </a:pPr>
            <a:r>
              <a:t/>
            </a:r>
            <a:endParaRPr sz="1000">
              <a:latin typeface="Courier New"/>
              <a:ea typeface="Courier New"/>
              <a:cs typeface="Courier New"/>
              <a:sym typeface="Courier New"/>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idx="1" type="body"/>
          </p:nvPr>
        </p:nvSpPr>
        <p:spPr>
          <a:xfrm>
            <a:off x="3866812" y="4623760"/>
            <a:ext cx="5097900" cy="521400"/>
          </a:xfrm>
          <a:prstGeom prst="rect">
            <a:avLst/>
          </a:prstGeom>
        </p:spPr>
        <p:txBody>
          <a:bodyPr anchorCtr="0" anchor="t" bIns="91425" lIns="91425" rIns="91425" tIns="91425">
            <a:noAutofit/>
          </a:bodyPr>
          <a:lstStyle/>
          <a:p>
            <a:pPr lvl="0">
              <a:spcBef>
                <a:spcPts val="0"/>
              </a:spcBef>
              <a:buNone/>
            </a:pPr>
            <a:r>
              <a:rPr lang="en"/>
              <a:t>https://github.com/sqlcipher/android-database-sqlcipher</a:t>
            </a:r>
          </a:p>
        </p:txBody>
      </p:sp>
      <p:sp>
        <p:nvSpPr>
          <p:cNvPr id="329" name="Shape 329"/>
          <p:cNvSpPr txBox="1"/>
          <p:nvPr/>
        </p:nvSpPr>
        <p:spPr>
          <a:xfrm>
            <a:off x="239050" y="185925"/>
            <a:ext cx="8725800" cy="4243199"/>
          </a:xfrm>
          <a:prstGeom prst="rect">
            <a:avLst/>
          </a:prstGeom>
          <a:noFill/>
          <a:ln>
            <a:noFill/>
          </a:ln>
        </p:spPr>
        <p:txBody>
          <a:bodyPr anchorCtr="0" anchor="t" bIns="91425" lIns="91425" rIns="91425" tIns="91425">
            <a:noAutofit/>
          </a:bodyPr>
          <a:lstStyle/>
          <a:p>
            <a:pPr lvl="0" rtl="0">
              <a:lnSpc>
                <a:spcPct val="150000"/>
              </a:lnSpc>
              <a:spcBef>
                <a:spcPts val="0"/>
              </a:spcBef>
              <a:buClr>
                <a:schemeClr val="dk1"/>
              </a:buClr>
              <a:buFont typeface="Arial"/>
              <a:buNone/>
            </a:pPr>
            <a:r>
              <a:t/>
            </a:r>
            <a:endParaRPr sz="2400"/>
          </a:p>
          <a:p>
            <a:pPr lvl="0" rtl="0">
              <a:lnSpc>
                <a:spcPct val="150000"/>
              </a:lnSpc>
              <a:spcBef>
                <a:spcPts val="0"/>
              </a:spcBef>
              <a:buClr>
                <a:schemeClr val="dk1"/>
              </a:buClr>
              <a:buSzPct val="45833"/>
              <a:buFont typeface="Arial"/>
              <a:buNone/>
            </a:pPr>
            <a:r>
              <a:rPr b="1" lang="en" sz="2400">
                <a:solidFill>
                  <a:srgbClr val="333333"/>
                </a:solidFill>
                <a:latin typeface="Consolas"/>
                <a:ea typeface="Consolas"/>
                <a:cs typeface="Consolas"/>
                <a:sym typeface="Consolas"/>
              </a:rPr>
              <a:t>import</a:t>
            </a:r>
            <a:r>
              <a:rPr lang="en" sz="2400">
                <a:solidFill>
                  <a:srgbClr val="333333"/>
                </a:solidFill>
                <a:latin typeface="Consolas"/>
                <a:ea typeface="Consolas"/>
                <a:cs typeface="Consolas"/>
                <a:sym typeface="Consolas"/>
              </a:rPr>
              <a:t> </a:t>
            </a:r>
            <a:r>
              <a:rPr lang="en" sz="2400">
                <a:solidFill>
                  <a:srgbClr val="555555"/>
                </a:solidFill>
                <a:latin typeface="Consolas"/>
                <a:ea typeface="Consolas"/>
                <a:cs typeface="Consolas"/>
                <a:sym typeface="Consolas"/>
              </a:rPr>
              <a:t>net.sqlcipher.database.SQLiteDatabase</a:t>
            </a:r>
            <a:r>
              <a:rPr b="1" lang="en" sz="2400">
                <a:solidFill>
                  <a:srgbClr val="333333"/>
                </a:solidFill>
                <a:latin typeface="Consolas"/>
                <a:ea typeface="Consolas"/>
                <a:cs typeface="Consolas"/>
                <a:sym typeface="Consolas"/>
              </a:rPr>
              <a:t>;</a:t>
            </a:r>
          </a:p>
          <a:p>
            <a:pPr lvl="0" rtl="0">
              <a:spcBef>
                <a:spcPts val="0"/>
              </a:spcBef>
              <a:buNone/>
            </a:pPr>
            <a:r>
              <a:t/>
            </a:r>
            <a:endParaRPr sz="2400"/>
          </a:p>
          <a:p>
            <a:pPr lvl="0" rtl="0">
              <a:spcBef>
                <a:spcPts val="0"/>
              </a:spcBef>
              <a:buNone/>
            </a:pPr>
            <a:r>
              <a:rPr lang="en" sz="2400">
                <a:solidFill>
                  <a:srgbClr val="333333"/>
                </a:solidFill>
                <a:highlight>
                  <a:srgbClr val="FFFFFF"/>
                </a:highlight>
                <a:latin typeface="Consolas"/>
                <a:ea typeface="Consolas"/>
                <a:cs typeface="Consolas"/>
                <a:sym typeface="Consolas"/>
              </a:rPr>
              <a:t>SQLiteDatabase</a:t>
            </a:r>
            <a:r>
              <a:rPr b="1" lang="en" sz="2400">
                <a:solidFill>
                  <a:srgbClr val="333333"/>
                </a:solidFill>
                <a:highlight>
                  <a:srgbClr val="FFFFFF"/>
                </a:highlight>
                <a:latin typeface="Consolas"/>
                <a:ea typeface="Consolas"/>
                <a:cs typeface="Consolas"/>
                <a:sym typeface="Consolas"/>
              </a:rPr>
              <a:t>.</a:t>
            </a:r>
            <a:r>
              <a:rPr lang="en" sz="2400">
                <a:solidFill>
                  <a:srgbClr val="008080"/>
                </a:solidFill>
                <a:highlight>
                  <a:srgbClr val="FFFFFF"/>
                </a:highlight>
                <a:latin typeface="Consolas"/>
                <a:ea typeface="Consolas"/>
                <a:cs typeface="Consolas"/>
                <a:sym typeface="Consolas"/>
              </a:rPr>
              <a:t>loadLibs</a:t>
            </a:r>
            <a:r>
              <a:rPr b="1" lang="en" sz="2400">
                <a:solidFill>
                  <a:srgbClr val="333333"/>
                </a:solidFill>
                <a:highlight>
                  <a:srgbClr val="FFFFFF"/>
                </a:highlight>
                <a:latin typeface="Consolas"/>
                <a:ea typeface="Consolas"/>
                <a:cs typeface="Consolas"/>
                <a:sym typeface="Consolas"/>
              </a:rPr>
              <a:t>(this);</a:t>
            </a:r>
          </a:p>
          <a:p>
            <a:pPr lvl="0" rtl="0">
              <a:lnSpc>
                <a:spcPct val="150000"/>
              </a:lnSpc>
              <a:spcBef>
                <a:spcPts val="0"/>
              </a:spcBef>
              <a:buClr>
                <a:schemeClr val="dk1"/>
              </a:buClr>
              <a:buFont typeface="Arial"/>
              <a:buNone/>
            </a:pPr>
            <a:r>
              <a:t/>
            </a:r>
            <a:endParaRPr b="1" sz="2400">
              <a:solidFill>
                <a:srgbClr val="333333"/>
              </a:solidFill>
              <a:highlight>
                <a:srgbClr val="FFFFFF"/>
              </a:highlight>
              <a:latin typeface="Consolas"/>
              <a:ea typeface="Consolas"/>
              <a:cs typeface="Consolas"/>
              <a:sym typeface="Consolas"/>
            </a:endParaRPr>
          </a:p>
          <a:p>
            <a:pPr lvl="0" rtl="0">
              <a:lnSpc>
                <a:spcPct val="150000"/>
              </a:lnSpc>
              <a:spcBef>
                <a:spcPts val="0"/>
              </a:spcBef>
              <a:buClr>
                <a:schemeClr val="dk1"/>
              </a:buClr>
              <a:buSzPct val="45833"/>
              <a:buFont typeface="Arial"/>
              <a:buNone/>
            </a:pPr>
            <a:r>
              <a:rPr lang="en" sz="2400">
                <a:solidFill>
                  <a:srgbClr val="333333"/>
                </a:solidFill>
                <a:latin typeface="Consolas"/>
                <a:ea typeface="Consolas"/>
                <a:cs typeface="Consolas"/>
                <a:sym typeface="Consolas"/>
              </a:rPr>
              <a:t>SQLiteDatabase db </a:t>
            </a:r>
            <a:r>
              <a:rPr b="1" lang="en" sz="2400">
                <a:solidFill>
                  <a:srgbClr val="333333"/>
                </a:solidFill>
                <a:latin typeface="Consolas"/>
                <a:ea typeface="Consolas"/>
                <a:cs typeface="Consolas"/>
                <a:sym typeface="Consolas"/>
              </a:rPr>
              <a:t>=</a:t>
            </a:r>
            <a:r>
              <a:rPr lang="en" sz="2400">
                <a:solidFill>
                  <a:srgbClr val="333333"/>
                </a:solidFill>
                <a:latin typeface="Consolas"/>
                <a:ea typeface="Consolas"/>
                <a:cs typeface="Consolas"/>
                <a:sym typeface="Consolas"/>
              </a:rPr>
              <a:t> eventsData</a:t>
            </a:r>
            <a:r>
              <a:rPr b="1" lang="en" sz="2400">
                <a:solidFill>
                  <a:srgbClr val="333333"/>
                </a:solidFill>
                <a:latin typeface="Consolas"/>
                <a:ea typeface="Consolas"/>
                <a:cs typeface="Consolas"/>
                <a:sym typeface="Consolas"/>
              </a:rPr>
              <a:t>.</a:t>
            </a:r>
            <a:r>
              <a:rPr lang="en" sz="2400">
                <a:solidFill>
                  <a:srgbClr val="008080"/>
                </a:solidFill>
                <a:latin typeface="Consolas"/>
                <a:ea typeface="Consolas"/>
                <a:cs typeface="Consolas"/>
                <a:sym typeface="Consolas"/>
              </a:rPr>
              <a:t>getWritableDatabase</a:t>
            </a:r>
            <a:r>
              <a:rPr b="1" lang="en" sz="2400">
                <a:solidFill>
                  <a:srgbClr val="333333"/>
                </a:solidFill>
                <a:latin typeface="Consolas"/>
                <a:ea typeface="Consolas"/>
                <a:cs typeface="Consolas"/>
                <a:sym typeface="Consolas"/>
              </a:rPr>
              <a:t>(</a:t>
            </a:r>
            <a:r>
              <a:rPr lang="en" sz="2400">
                <a:solidFill>
                  <a:srgbClr val="333333"/>
                </a:solidFill>
                <a:latin typeface="Consolas"/>
                <a:ea typeface="Consolas"/>
                <a:cs typeface="Consolas"/>
                <a:sym typeface="Consolas"/>
              </a:rPr>
              <a:t>“mypassword”</a:t>
            </a:r>
            <a:r>
              <a:rPr b="1" lang="en" sz="2400">
                <a:solidFill>
                  <a:srgbClr val="333333"/>
                </a:solidFill>
                <a:latin typeface="Consolas"/>
                <a:ea typeface="Consolas"/>
                <a:cs typeface="Consolas"/>
                <a:sym typeface="Consolas"/>
              </a:rPr>
              <a:t>);</a:t>
            </a:r>
          </a:p>
          <a:p>
            <a:pPr lvl="0">
              <a:spcBef>
                <a:spcPts val="0"/>
              </a:spcBef>
              <a:buNone/>
            </a:pPr>
            <a:r>
              <a:t/>
            </a:r>
            <a:endParaRPr b="1" sz="2400">
              <a:solidFill>
                <a:srgbClr val="333333"/>
              </a:solidFill>
              <a:highlight>
                <a:srgbClr val="FFFFFF"/>
              </a:highlight>
              <a:latin typeface="Consolas"/>
              <a:ea typeface="Consolas"/>
              <a:cs typeface="Consolas"/>
              <a:sym typeface="Consolas"/>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Simple Steps</a:t>
            </a:r>
          </a:p>
        </p:txBody>
      </p:sp>
      <p:sp>
        <p:nvSpPr>
          <p:cNvPr id="335" name="Shape 335"/>
          <p:cNvSpPr txBox="1"/>
          <p:nvPr>
            <p:ph idx="1" type="body"/>
          </p:nvPr>
        </p:nvSpPr>
        <p:spPr>
          <a:xfrm>
            <a:off x="457200" y="1278516"/>
            <a:ext cx="8229600" cy="3630300"/>
          </a:xfrm>
          <a:prstGeom prst="rect">
            <a:avLst/>
          </a:prstGeom>
        </p:spPr>
        <p:txBody>
          <a:bodyPr anchorCtr="0" anchor="t" bIns="91425" lIns="91425" rIns="91425" tIns="91425">
            <a:noAutofit/>
          </a:bodyPr>
          <a:lstStyle/>
          <a:p>
            <a:pPr lvl="0" rtl="0">
              <a:lnSpc>
                <a:spcPct val="143181"/>
              </a:lnSpc>
              <a:spcBef>
                <a:spcPts val="1800"/>
              </a:spcBef>
              <a:spcAft>
                <a:spcPts val="1800"/>
              </a:spcAft>
              <a:buClr>
                <a:schemeClr val="dk1"/>
              </a:buClr>
              <a:buSzPct val="78571"/>
              <a:buFont typeface="Arial"/>
              <a:buNone/>
            </a:pPr>
            <a:r>
              <a:rPr lang="en" sz="1400">
                <a:solidFill>
                  <a:srgbClr val="555555"/>
                </a:solidFill>
                <a:highlight>
                  <a:srgbClr val="FFFFFF"/>
                </a:highlight>
              </a:rPr>
              <a:t>We’ve packaged up a very simple SDK for any Android developer to add SQLCipher into their app with the following three steps:</a:t>
            </a:r>
          </a:p>
          <a:p>
            <a:pPr indent="-317500" lvl="0" marL="457200" marR="215900" rtl="0">
              <a:lnSpc>
                <a:spcPct val="150000"/>
              </a:lnSpc>
              <a:spcBef>
                <a:spcPts val="0"/>
              </a:spcBef>
              <a:spcAft>
                <a:spcPts val="1700"/>
              </a:spcAft>
              <a:buClr>
                <a:srgbClr val="555555"/>
              </a:buClr>
              <a:buSzPct val="100000"/>
              <a:buAutoNum type="arabicPeriod"/>
            </a:pPr>
            <a:r>
              <a:rPr lang="en" sz="1400">
                <a:solidFill>
                  <a:srgbClr val="555555"/>
                </a:solidFill>
                <a:highlight>
                  <a:srgbClr val="FFFFFF"/>
                </a:highlight>
              </a:rPr>
              <a:t>Add a single sqlcipher.jar and a few .so’s to the application libs directory</a:t>
            </a:r>
          </a:p>
          <a:p>
            <a:pPr indent="-317500" lvl="0" marL="457200" marR="215900" rtl="0">
              <a:lnSpc>
                <a:spcPct val="150000"/>
              </a:lnSpc>
              <a:spcBef>
                <a:spcPts val="0"/>
              </a:spcBef>
              <a:spcAft>
                <a:spcPts val="1700"/>
              </a:spcAft>
              <a:buClr>
                <a:srgbClr val="555555"/>
              </a:buClr>
              <a:buSzPct val="100000"/>
              <a:buAutoNum type="arabicPeriod"/>
            </a:pPr>
            <a:r>
              <a:rPr lang="en" sz="1400">
                <a:solidFill>
                  <a:srgbClr val="555555"/>
                </a:solidFill>
                <a:highlight>
                  <a:srgbClr val="FFFFFF"/>
                </a:highlight>
              </a:rPr>
              <a:t>Update the import path from </a:t>
            </a:r>
            <a:r>
              <a:rPr i="1" lang="en" sz="1400">
                <a:solidFill>
                  <a:srgbClr val="555555"/>
                </a:solidFill>
                <a:highlight>
                  <a:srgbClr val="FFFFFF"/>
                </a:highlight>
              </a:rPr>
              <a:t>android.database.sqlite.*</a:t>
            </a:r>
            <a:r>
              <a:rPr lang="en" sz="1400">
                <a:solidFill>
                  <a:srgbClr val="555555"/>
                </a:solidFill>
                <a:highlight>
                  <a:srgbClr val="FFFFFF"/>
                </a:highlight>
              </a:rPr>
              <a:t> to</a:t>
            </a:r>
            <a:r>
              <a:rPr i="1" lang="en" sz="1400">
                <a:solidFill>
                  <a:srgbClr val="555555"/>
                </a:solidFill>
                <a:highlight>
                  <a:srgbClr val="FFFFFF"/>
                </a:highlight>
              </a:rPr>
              <a:t>info.guardianproject.database.sqlite.*</a:t>
            </a:r>
            <a:r>
              <a:rPr lang="en" sz="1400">
                <a:solidFill>
                  <a:srgbClr val="555555"/>
                </a:solidFill>
                <a:highlight>
                  <a:srgbClr val="FFFFFF"/>
                </a:highlight>
              </a:rPr>
              <a:t> in any source files that reference it. The original android.database.Cursor can still be used unchanged.</a:t>
            </a:r>
          </a:p>
          <a:p>
            <a:pPr indent="-317500" lvl="0" marL="457200" marR="215900" rtl="0">
              <a:lnSpc>
                <a:spcPct val="150000"/>
              </a:lnSpc>
              <a:spcBef>
                <a:spcPts val="0"/>
              </a:spcBef>
              <a:spcAft>
                <a:spcPts val="1700"/>
              </a:spcAft>
              <a:buClr>
                <a:srgbClr val="555555"/>
              </a:buClr>
              <a:buSzPct val="100000"/>
              <a:buAutoNum type="arabicPeriod"/>
            </a:pPr>
            <a:r>
              <a:rPr lang="en" sz="1400">
                <a:solidFill>
                  <a:srgbClr val="555555"/>
                </a:solidFill>
                <a:highlight>
                  <a:srgbClr val="FFFFFF"/>
                </a:highlight>
              </a:rPr>
              <a:t>Init the database in onCreate() and pass a variable argument to the open database method with a password*:</a:t>
            </a:r>
          </a:p>
          <a:p>
            <a:pPr indent="-317500" lvl="0" marL="457200" marR="215900" rtl="0">
              <a:lnSpc>
                <a:spcPct val="115000"/>
              </a:lnSpc>
              <a:spcBef>
                <a:spcPts val="1800"/>
              </a:spcBef>
              <a:spcAft>
                <a:spcPts val="3500"/>
              </a:spcAft>
              <a:buClr>
                <a:srgbClr val="555555"/>
              </a:buClr>
              <a:buSzPct val="100000"/>
            </a:pPr>
            <a:r>
              <a:rPr lang="en" sz="1400">
                <a:solidFill>
                  <a:srgbClr val="555555"/>
                </a:solidFill>
                <a:highlight>
                  <a:srgbClr val="F9F9F9"/>
                </a:highlight>
              </a:rPr>
              <a:t>SQLiteDatabase.loadLibs(this); //first init the db libraries with the context</a:t>
            </a:r>
          </a:p>
          <a:p>
            <a:pPr indent="-317500" lvl="0" marL="457200" marR="215900" rtl="0">
              <a:lnSpc>
                <a:spcPct val="115000"/>
              </a:lnSpc>
              <a:spcBef>
                <a:spcPts val="1800"/>
              </a:spcBef>
              <a:spcAft>
                <a:spcPts val="3500"/>
              </a:spcAft>
              <a:buClr>
                <a:srgbClr val="555555"/>
              </a:buClr>
              <a:buSzPct val="100000"/>
            </a:pPr>
            <a:r>
              <a:rPr lang="en" sz="1400">
                <a:solidFill>
                  <a:srgbClr val="555555"/>
                </a:solidFill>
                <a:highlight>
                  <a:srgbClr val="F9F9F9"/>
                </a:highlight>
              </a:rPr>
              <a:t>SQLiteOpenHelper.getWritableDatabase(“thisismysecret”):</a:t>
            </a:r>
          </a:p>
          <a:p>
            <a:pPr lvl="0">
              <a:spcBef>
                <a:spcPts val="0"/>
              </a:spcBef>
              <a:buNone/>
            </a:pPr>
            <a:r>
              <a:t/>
            </a:r>
            <a:endParaRPr sz="1400"/>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40" name="Shape 340"/>
        <p:cNvGrpSpPr/>
        <p:nvPr/>
      </p:nvGrpSpPr>
      <p:grpSpPr>
        <a:xfrm>
          <a:off x="0" y="0"/>
          <a:ext cx="0" cy="0"/>
          <a:chOff x="0" y="0"/>
          <a:chExt cx="0" cy="0"/>
        </a:xfrm>
      </p:grpSpPr>
      <p:sp>
        <p:nvSpPr>
          <p:cNvPr id="341" name="Shape 341"/>
          <p:cNvSpPr txBox="1"/>
          <p:nvPr>
            <p:ph idx="1" type="body"/>
          </p:nvPr>
        </p:nvSpPr>
        <p:spPr>
          <a:xfrm>
            <a:off x="0" y="0"/>
            <a:ext cx="3768599" cy="5143499"/>
          </a:xfrm>
          <a:prstGeom prst="rect">
            <a:avLst/>
          </a:prstGeom>
          <a:solidFill>
            <a:srgbClr val="1A2D43"/>
          </a:solidFill>
          <a:ln>
            <a:noFill/>
          </a:ln>
        </p:spPr>
        <p:txBody>
          <a:bodyPr anchorCtr="0" anchor="ctr" bIns="137150" lIns="137150" rIns="137150" tIns="137150">
            <a:noAutofit/>
          </a:bodyPr>
          <a:lstStyle/>
          <a:p>
            <a:pPr indent="0" lvl="0" marL="0" marR="0" rtl="0" algn="l">
              <a:lnSpc>
                <a:spcPct val="90000"/>
              </a:lnSpc>
              <a:spcBef>
                <a:spcPts val="0"/>
              </a:spcBef>
              <a:buClr>
                <a:schemeClr val="accent5"/>
              </a:buClr>
              <a:buSzPct val="25000"/>
              <a:buFont typeface="Calibri"/>
              <a:buNone/>
            </a:pPr>
            <a:r>
              <a:rPr b="1" i="0" lang="en" sz="3600" u="none" cap="none" strike="noStrike">
                <a:solidFill>
                  <a:schemeClr val="accent5"/>
                </a:solidFill>
                <a:latin typeface="Calibri"/>
                <a:ea typeface="Calibri"/>
                <a:cs typeface="Calibri"/>
                <a:sym typeface="Calibri"/>
              </a:rPr>
              <a:t>Features</a:t>
            </a:r>
          </a:p>
        </p:txBody>
      </p:sp>
      <p:sp>
        <p:nvSpPr>
          <p:cNvPr id="342" name="Shape 342"/>
          <p:cNvSpPr txBox="1"/>
          <p:nvPr/>
        </p:nvSpPr>
        <p:spPr>
          <a:xfrm>
            <a:off x="4549928" y="875130"/>
            <a:ext cx="4167299" cy="3393300"/>
          </a:xfrm>
          <a:prstGeom prst="rect">
            <a:avLst/>
          </a:prstGeom>
          <a:noFill/>
          <a:ln>
            <a:noFill/>
          </a:ln>
        </p:spPr>
        <p:txBody>
          <a:bodyPr anchorCtr="0" anchor="t" bIns="34275" lIns="137150" rIns="68575" tIns="34275">
            <a:noAutofit/>
          </a:bodyPr>
          <a:lstStyle/>
          <a:p>
            <a:pPr indent="-209550" lvl="0" marL="215900" marR="0" rtl="0" algn="l">
              <a:spcBef>
                <a:spcPts val="0"/>
              </a:spcBef>
              <a:buClr>
                <a:schemeClr val="dk1"/>
              </a:buClr>
              <a:buSzPct val="100000"/>
              <a:buFont typeface="Calibri"/>
              <a:buChar char="•"/>
            </a:pPr>
            <a:r>
              <a:rPr b="0" i="0" lang="en" sz="2700" u="none" cap="none" strike="noStrike">
                <a:solidFill>
                  <a:schemeClr val="dk1"/>
                </a:solidFill>
                <a:latin typeface="Calibri"/>
                <a:ea typeface="Calibri"/>
                <a:cs typeface="Calibri"/>
                <a:sym typeface="Calibri"/>
              </a:rPr>
              <a:t>AES 256 CBC</a:t>
            </a:r>
          </a:p>
          <a:p>
            <a:pPr indent="-209550" lvl="0" marL="215900" marR="0" rtl="0" algn="l">
              <a:spcBef>
                <a:spcPts val="0"/>
              </a:spcBef>
              <a:buClr>
                <a:schemeClr val="dk1"/>
              </a:buClr>
              <a:buSzPct val="100000"/>
              <a:buFont typeface="Calibri"/>
              <a:buChar char="•"/>
            </a:pPr>
            <a:r>
              <a:rPr b="0" i="0" lang="en" sz="2700" u="none" cap="none" strike="noStrike">
                <a:solidFill>
                  <a:schemeClr val="dk1"/>
                </a:solidFill>
                <a:latin typeface="Calibri"/>
                <a:ea typeface="Calibri"/>
                <a:cs typeface="Calibri"/>
                <a:sym typeface="Calibri"/>
              </a:rPr>
              <a:t>Random IVs</a:t>
            </a:r>
          </a:p>
          <a:p>
            <a:pPr indent="-209550" lvl="0" marL="215900" marR="0" rtl="0" algn="l">
              <a:spcBef>
                <a:spcPts val="0"/>
              </a:spcBef>
              <a:buClr>
                <a:schemeClr val="dk1"/>
              </a:buClr>
              <a:buSzPct val="100000"/>
              <a:buFont typeface="Calibri"/>
              <a:buChar char="•"/>
            </a:pPr>
            <a:r>
              <a:rPr b="0" i="0" lang="en" sz="2700" u="none" cap="none" strike="noStrike">
                <a:solidFill>
                  <a:schemeClr val="dk1"/>
                </a:solidFill>
                <a:latin typeface="Calibri"/>
                <a:ea typeface="Calibri"/>
                <a:cs typeface="Calibri"/>
                <a:sym typeface="Calibri"/>
              </a:rPr>
              <a:t>Random salt</a:t>
            </a:r>
          </a:p>
          <a:p>
            <a:pPr indent="-209550" lvl="0" marL="215900" marR="0" rtl="0" algn="l">
              <a:spcBef>
                <a:spcPts val="0"/>
              </a:spcBef>
              <a:buClr>
                <a:schemeClr val="dk1"/>
              </a:buClr>
              <a:buSzPct val="100000"/>
              <a:buFont typeface="Calibri"/>
              <a:buChar char="•"/>
            </a:pPr>
            <a:r>
              <a:rPr b="0" i="0" lang="en" sz="2700" u="none" cap="none" strike="noStrike">
                <a:solidFill>
                  <a:schemeClr val="dk1"/>
                </a:solidFill>
                <a:latin typeface="Calibri"/>
                <a:ea typeface="Calibri"/>
                <a:cs typeface="Calibri"/>
                <a:sym typeface="Calibri"/>
              </a:rPr>
              <a:t>Key Derivation</a:t>
            </a:r>
          </a:p>
          <a:p>
            <a:pPr indent="-209550" lvl="0" marL="215900" marR="0" rtl="0" algn="l">
              <a:spcBef>
                <a:spcPts val="0"/>
              </a:spcBef>
              <a:buClr>
                <a:schemeClr val="dk1"/>
              </a:buClr>
              <a:buSzPct val="100000"/>
              <a:buFont typeface="Calibri"/>
              <a:buChar char="•"/>
            </a:pPr>
            <a:r>
              <a:rPr b="0" i="0" lang="en" sz="2700" u="none" cap="none" strike="noStrike">
                <a:solidFill>
                  <a:schemeClr val="dk1"/>
                </a:solidFill>
                <a:latin typeface="Calibri"/>
                <a:ea typeface="Calibri"/>
                <a:cs typeface="Calibri"/>
                <a:sym typeface="Calibri"/>
              </a:rPr>
              <a:t>MAC</a:t>
            </a:r>
          </a:p>
          <a:p>
            <a:pPr indent="-209550" lvl="0" marL="215900" marR="0" rtl="0" algn="l">
              <a:spcBef>
                <a:spcPts val="0"/>
              </a:spcBef>
              <a:buClr>
                <a:schemeClr val="dk1"/>
              </a:buClr>
              <a:buSzPct val="100000"/>
              <a:buFont typeface="Calibri"/>
              <a:buChar char="•"/>
            </a:pPr>
            <a:r>
              <a:rPr b="0" i="0" lang="en" sz="2700" u="none" cap="none" strike="noStrike">
                <a:solidFill>
                  <a:schemeClr val="dk1"/>
                </a:solidFill>
                <a:latin typeface="Calibri"/>
                <a:ea typeface="Calibri"/>
                <a:cs typeface="Calibri"/>
                <a:sym typeface="Calibri"/>
              </a:rPr>
              <a:t>OpenSSL</a:t>
            </a:r>
          </a:p>
          <a:p>
            <a:pPr indent="-209550" lvl="0" marL="215900" marR="0" rtl="0" algn="l">
              <a:spcBef>
                <a:spcPts val="0"/>
              </a:spcBef>
              <a:buClr>
                <a:schemeClr val="dk1"/>
              </a:buClr>
              <a:buSzPct val="100000"/>
              <a:buFont typeface="Calibri"/>
              <a:buChar char="•"/>
            </a:pPr>
            <a:r>
              <a:rPr b="0" i="0" lang="en" sz="2700" u="none" cap="none" strike="noStrike">
                <a:solidFill>
                  <a:schemeClr val="dk1"/>
                </a:solidFill>
                <a:latin typeface="Calibri"/>
                <a:ea typeface="Calibri"/>
                <a:cs typeface="Calibri"/>
                <a:sym typeface="Calibri"/>
              </a:rPr>
              <a:t>Fast startup</a:t>
            </a:r>
          </a:p>
          <a:p>
            <a:pPr indent="-209550" lvl="0" marL="215900" marR="0" rtl="0" algn="l">
              <a:spcBef>
                <a:spcPts val="0"/>
              </a:spcBef>
              <a:buClr>
                <a:schemeClr val="dk1"/>
              </a:buClr>
              <a:buSzPct val="100000"/>
              <a:buFont typeface="Calibri"/>
              <a:buChar char="•"/>
            </a:pPr>
            <a:r>
              <a:rPr b="0" i="0" lang="en" sz="2700" u="none" cap="none" strike="noStrike">
                <a:solidFill>
                  <a:schemeClr val="dk1"/>
                </a:solidFill>
                <a:latin typeface="Calibri"/>
                <a:ea typeface="Calibri"/>
                <a:cs typeface="Calibri"/>
                <a:sym typeface="Calibri"/>
              </a:rPr>
              <a:t>No size limit</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47" name="Shape 347"/>
        <p:cNvGrpSpPr/>
        <p:nvPr/>
      </p:nvGrpSpPr>
      <p:grpSpPr>
        <a:xfrm>
          <a:off x="0" y="0"/>
          <a:ext cx="0" cy="0"/>
          <a:chOff x="0" y="0"/>
          <a:chExt cx="0" cy="0"/>
        </a:xfrm>
      </p:grpSpPr>
      <p:sp>
        <p:nvSpPr>
          <p:cNvPr id="348" name="Shape 348"/>
          <p:cNvSpPr txBox="1"/>
          <p:nvPr>
            <p:ph type="title"/>
          </p:nvPr>
        </p:nvSpPr>
        <p:spPr>
          <a:xfrm>
            <a:off x="0" y="0"/>
            <a:ext cx="3768599" cy="1141800"/>
          </a:xfrm>
          <a:prstGeom prst="rect">
            <a:avLst/>
          </a:prstGeom>
          <a:solidFill>
            <a:srgbClr val="1A2D43"/>
          </a:solidFill>
          <a:ln>
            <a:noFill/>
          </a:ln>
        </p:spPr>
        <p:txBody>
          <a:bodyPr anchorCtr="0" anchor="b" bIns="137150" lIns="137150" rIns="137150" tIns="137150">
            <a:noAutofit/>
          </a:bodyPr>
          <a:lstStyle/>
          <a:p>
            <a:pPr indent="0" lvl="0" marL="0" marR="0" rtl="0" algn="l">
              <a:lnSpc>
                <a:spcPct val="90000"/>
              </a:lnSpc>
              <a:spcBef>
                <a:spcPts val="0"/>
              </a:spcBef>
              <a:buClr>
                <a:schemeClr val="accent5"/>
              </a:buClr>
              <a:buSzPct val="25000"/>
              <a:buFont typeface="Calibri"/>
              <a:buNone/>
            </a:pPr>
            <a:r>
              <a:rPr b="1" i="0" lang="en" sz="3600" u="none" cap="none" strike="noStrike">
                <a:solidFill>
                  <a:schemeClr val="accent5"/>
                </a:solidFill>
                <a:latin typeface="Calibri"/>
                <a:ea typeface="Calibri"/>
                <a:cs typeface="Calibri"/>
                <a:sym typeface="Calibri"/>
              </a:rPr>
              <a:t>How it Works</a:t>
            </a:r>
          </a:p>
        </p:txBody>
      </p:sp>
      <p:sp>
        <p:nvSpPr>
          <p:cNvPr id="349" name="Shape 349"/>
          <p:cNvSpPr txBox="1"/>
          <p:nvPr>
            <p:ph idx="1" type="body"/>
          </p:nvPr>
        </p:nvSpPr>
        <p:spPr>
          <a:xfrm>
            <a:off x="0" y="1141808"/>
            <a:ext cx="3768599" cy="4001699"/>
          </a:xfrm>
          <a:prstGeom prst="rect">
            <a:avLst/>
          </a:prstGeom>
          <a:solidFill>
            <a:srgbClr val="1A2D43"/>
          </a:solidFill>
          <a:ln>
            <a:noFill/>
          </a:ln>
        </p:spPr>
        <p:txBody>
          <a:bodyPr anchorCtr="0" anchor="t" bIns="137150" lIns="137150" rIns="137150" tIns="137150">
            <a:noAutofit/>
          </a:bodyPr>
          <a:lstStyle/>
          <a:p>
            <a:pPr indent="0" lvl="0" marL="0" marR="0" rtl="0" algn="l">
              <a:lnSpc>
                <a:spcPct val="90000"/>
              </a:lnSpc>
              <a:spcBef>
                <a:spcPts val="0"/>
              </a:spcBef>
              <a:buClr>
                <a:schemeClr val="accent5"/>
              </a:buClr>
              <a:buSzPct val="25000"/>
              <a:buFont typeface="Calibri"/>
              <a:buNone/>
            </a:pPr>
            <a:r>
              <a:rPr b="0" i="0" lang="en" sz="2700" u="none" cap="none" strike="noStrike">
                <a:solidFill>
                  <a:schemeClr val="accent5"/>
                </a:solidFill>
                <a:latin typeface="Calibri"/>
                <a:ea typeface="Calibri"/>
                <a:cs typeface="Calibri"/>
                <a:sym typeface="Calibri"/>
              </a:rPr>
              <a:t>Pager Codec</a:t>
            </a:r>
          </a:p>
          <a:p>
            <a:pPr indent="0" lvl="0" marL="0" marR="0" rtl="0" algn="l">
              <a:lnSpc>
                <a:spcPct val="90000"/>
              </a:lnSpc>
              <a:spcBef>
                <a:spcPts val="800"/>
              </a:spcBef>
              <a:buClr>
                <a:schemeClr val="accent5"/>
              </a:buClr>
              <a:buSzPct val="25000"/>
              <a:buFont typeface="Calibri"/>
              <a:buNone/>
            </a:pPr>
            <a:r>
              <a:rPr b="0" i="0" lang="en" sz="2700" u="none" cap="none" strike="noStrike">
                <a:solidFill>
                  <a:schemeClr val="accent5"/>
                </a:solidFill>
                <a:latin typeface="Calibri"/>
                <a:ea typeface="Calibri"/>
                <a:cs typeface="Calibri"/>
                <a:sym typeface="Calibri"/>
              </a:rPr>
              <a:t>Key Derivation</a:t>
            </a:r>
          </a:p>
          <a:p>
            <a:pPr indent="0" lvl="0" marL="0" marR="0" rtl="0" algn="l">
              <a:lnSpc>
                <a:spcPct val="90000"/>
              </a:lnSpc>
              <a:spcBef>
                <a:spcPts val="800"/>
              </a:spcBef>
              <a:buClr>
                <a:schemeClr val="accent5"/>
              </a:buClr>
              <a:buSzPct val="25000"/>
              <a:buFont typeface="Calibri"/>
              <a:buNone/>
            </a:pPr>
            <a:r>
              <a:rPr b="0" i="0" lang="en" sz="2700" u="none" cap="none" strike="noStrike">
                <a:solidFill>
                  <a:schemeClr val="accent5"/>
                </a:solidFill>
                <a:latin typeface="Calibri"/>
                <a:ea typeface="Calibri"/>
                <a:cs typeface="Calibri"/>
                <a:sym typeface="Calibri"/>
              </a:rPr>
              <a:t>Encryption</a:t>
            </a:r>
          </a:p>
          <a:p>
            <a:pPr indent="0" lvl="0" marL="0" marR="0" rtl="0" algn="l">
              <a:lnSpc>
                <a:spcPct val="90000"/>
              </a:lnSpc>
              <a:spcBef>
                <a:spcPts val="800"/>
              </a:spcBef>
              <a:buClr>
                <a:schemeClr val="accent5"/>
              </a:buClr>
              <a:buSzPct val="25000"/>
              <a:buFont typeface="Calibri"/>
              <a:buNone/>
            </a:pPr>
            <a:r>
              <a:rPr b="0" i="0" lang="en" sz="2700" u="none" cap="none" strike="noStrike">
                <a:solidFill>
                  <a:schemeClr val="accent5"/>
                </a:solidFill>
                <a:latin typeface="Calibri"/>
                <a:ea typeface="Calibri"/>
                <a:cs typeface="Calibri"/>
                <a:sym typeface="Calibri"/>
              </a:rPr>
              <a:t>MAC</a:t>
            </a:r>
          </a:p>
        </p:txBody>
      </p:sp>
      <p:sp>
        <p:nvSpPr>
          <p:cNvPr id="350" name="Shape 350"/>
          <p:cNvSpPr/>
          <p:nvPr/>
        </p:nvSpPr>
        <p:spPr>
          <a:xfrm>
            <a:off x="4497774" y="721425"/>
            <a:ext cx="1095600" cy="420300"/>
          </a:xfrm>
          <a:prstGeom prst="rect">
            <a:avLst/>
          </a:prstGeom>
          <a:solidFill>
            <a:schemeClr val="dk1"/>
          </a:solidFill>
          <a:ln cap="flat" cmpd="sng" w="9525">
            <a:solidFill>
              <a:srgbClr val="F2F2F2"/>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300" u="none" cap="none" strike="noStrike">
                <a:solidFill>
                  <a:schemeClr val="lt1"/>
                </a:solidFill>
                <a:latin typeface="Calibri"/>
                <a:ea typeface="Calibri"/>
                <a:cs typeface="Calibri"/>
                <a:sym typeface="Calibri"/>
              </a:rPr>
              <a:t>Database Salt</a:t>
            </a:r>
          </a:p>
        </p:txBody>
      </p:sp>
      <p:sp>
        <p:nvSpPr>
          <p:cNvPr id="351" name="Shape 351"/>
          <p:cNvSpPr/>
          <p:nvPr/>
        </p:nvSpPr>
        <p:spPr>
          <a:xfrm>
            <a:off x="5593278" y="721425"/>
            <a:ext cx="3339899" cy="420300"/>
          </a:xfrm>
          <a:prstGeom prst="rect">
            <a:avLst/>
          </a:prstGeom>
          <a:solidFill>
            <a:schemeClr val="accent1"/>
          </a:solidFill>
          <a:ln cap="flat" cmpd="sng" w="9525">
            <a:solidFill>
              <a:srgbClr val="F2F2F2"/>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300" u="none" cap="none" strike="noStrike">
                <a:solidFill>
                  <a:schemeClr val="lt1"/>
                </a:solidFill>
                <a:latin typeface="Calibri"/>
                <a:ea typeface="Calibri"/>
                <a:cs typeface="Calibri"/>
                <a:sym typeface="Calibri"/>
              </a:rPr>
              <a:t>Encrypted Data</a:t>
            </a:r>
          </a:p>
        </p:txBody>
      </p:sp>
      <p:sp>
        <p:nvSpPr>
          <p:cNvPr id="352" name="Shape 352"/>
          <p:cNvSpPr/>
          <p:nvPr/>
        </p:nvSpPr>
        <p:spPr>
          <a:xfrm>
            <a:off x="4497773" y="1143584"/>
            <a:ext cx="3473699" cy="420300"/>
          </a:xfrm>
          <a:prstGeom prst="rect">
            <a:avLst/>
          </a:prstGeom>
          <a:solidFill>
            <a:schemeClr val="accent1"/>
          </a:solidFill>
          <a:ln cap="flat" cmpd="sng" w="9525">
            <a:solidFill>
              <a:srgbClr val="F2F2F2"/>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300" u="none" cap="none" strike="noStrike">
                <a:solidFill>
                  <a:schemeClr val="lt1"/>
                </a:solidFill>
                <a:latin typeface="Calibri"/>
                <a:ea typeface="Calibri"/>
                <a:cs typeface="Calibri"/>
                <a:sym typeface="Calibri"/>
              </a:rPr>
              <a:t>Encrypted Data</a:t>
            </a:r>
          </a:p>
        </p:txBody>
      </p:sp>
      <p:sp>
        <p:nvSpPr>
          <p:cNvPr id="353" name="Shape 353"/>
          <p:cNvSpPr/>
          <p:nvPr/>
        </p:nvSpPr>
        <p:spPr>
          <a:xfrm>
            <a:off x="7971307" y="1143584"/>
            <a:ext cx="480900" cy="420300"/>
          </a:xfrm>
          <a:prstGeom prst="rect">
            <a:avLst/>
          </a:prstGeom>
          <a:solidFill>
            <a:schemeClr val="accent2"/>
          </a:solidFill>
          <a:ln cap="flat" cmpd="sng" w="9525">
            <a:solidFill>
              <a:srgbClr val="F2F2F2"/>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300" u="none" cap="none" strike="noStrike">
                <a:solidFill>
                  <a:schemeClr val="lt1"/>
                </a:solidFill>
                <a:latin typeface="Calibri"/>
                <a:ea typeface="Calibri"/>
                <a:cs typeface="Calibri"/>
                <a:sym typeface="Calibri"/>
              </a:rPr>
              <a:t>IV</a:t>
            </a:r>
          </a:p>
        </p:txBody>
      </p:sp>
      <p:sp>
        <p:nvSpPr>
          <p:cNvPr id="354" name="Shape 354"/>
          <p:cNvSpPr/>
          <p:nvPr/>
        </p:nvSpPr>
        <p:spPr>
          <a:xfrm>
            <a:off x="8452257" y="1143584"/>
            <a:ext cx="480900" cy="420300"/>
          </a:xfrm>
          <a:prstGeom prst="rect">
            <a:avLst/>
          </a:prstGeom>
          <a:solidFill>
            <a:schemeClr val="accent4"/>
          </a:solidFill>
          <a:ln cap="flat" cmpd="sng" w="9525">
            <a:solidFill>
              <a:srgbClr val="F2F2F2"/>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300" u="none" cap="none" strike="noStrike">
                <a:solidFill>
                  <a:schemeClr val="lt1"/>
                </a:solidFill>
                <a:latin typeface="Calibri"/>
                <a:ea typeface="Calibri"/>
                <a:cs typeface="Calibri"/>
                <a:sym typeface="Calibri"/>
              </a:rPr>
              <a:t>MAC</a:t>
            </a:r>
          </a:p>
        </p:txBody>
      </p:sp>
      <p:sp>
        <p:nvSpPr>
          <p:cNvPr id="355" name="Shape 355"/>
          <p:cNvSpPr/>
          <p:nvPr/>
        </p:nvSpPr>
        <p:spPr>
          <a:xfrm>
            <a:off x="4497773" y="2064822"/>
            <a:ext cx="4435500" cy="420300"/>
          </a:xfrm>
          <a:prstGeom prst="rect">
            <a:avLst/>
          </a:prstGeom>
          <a:solidFill>
            <a:schemeClr val="accent1"/>
          </a:solidFill>
          <a:ln cap="flat" cmpd="sng" w="9525">
            <a:solidFill>
              <a:srgbClr val="F2F2F2"/>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300" u="none" cap="none" strike="noStrike">
                <a:solidFill>
                  <a:schemeClr val="lt1"/>
                </a:solidFill>
                <a:latin typeface="Calibri"/>
                <a:ea typeface="Calibri"/>
                <a:cs typeface="Calibri"/>
                <a:sym typeface="Calibri"/>
              </a:rPr>
              <a:t>Encrypted Data</a:t>
            </a:r>
          </a:p>
        </p:txBody>
      </p:sp>
      <p:sp>
        <p:nvSpPr>
          <p:cNvPr id="356" name="Shape 356"/>
          <p:cNvSpPr/>
          <p:nvPr/>
        </p:nvSpPr>
        <p:spPr>
          <a:xfrm>
            <a:off x="4497773" y="2486981"/>
            <a:ext cx="3473699" cy="420300"/>
          </a:xfrm>
          <a:prstGeom prst="rect">
            <a:avLst/>
          </a:prstGeom>
          <a:solidFill>
            <a:schemeClr val="accent1"/>
          </a:solidFill>
          <a:ln cap="flat" cmpd="sng" w="9525">
            <a:solidFill>
              <a:srgbClr val="F2F2F2"/>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300" u="none" cap="none" strike="noStrike">
                <a:solidFill>
                  <a:schemeClr val="lt1"/>
                </a:solidFill>
                <a:latin typeface="Calibri"/>
                <a:ea typeface="Calibri"/>
                <a:cs typeface="Calibri"/>
                <a:sym typeface="Calibri"/>
              </a:rPr>
              <a:t>Encrypted Data</a:t>
            </a:r>
          </a:p>
        </p:txBody>
      </p:sp>
      <p:sp>
        <p:nvSpPr>
          <p:cNvPr id="357" name="Shape 357"/>
          <p:cNvSpPr/>
          <p:nvPr/>
        </p:nvSpPr>
        <p:spPr>
          <a:xfrm>
            <a:off x="7971307" y="2486981"/>
            <a:ext cx="480900" cy="420300"/>
          </a:xfrm>
          <a:prstGeom prst="rect">
            <a:avLst/>
          </a:prstGeom>
          <a:solidFill>
            <a:schemeClr val="accent2"/>
          </a:solidFill>
          <a:ln cap="flat" cmpd="sng" w="9525">
            <a:solidFill>
              <a:srgbClr val="F2F2F2"/>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300" u="none" cap="none" strike="noStrike">
                <a:solidFill>
                  <a:schemeClr val="lt1"/>
                </a:solidFill>
                <a:latin typeface="Calibri"/>
                <a:ea typeface="Calibri"/>
                <a:cs typeface="Calibri"/>
                <a:sym typeface="Calibri"/>
              </a:rPr>
              <a:t>IV</a:t>
            </a:r>
          </a:p>
        </p:txBody>
      </p:sp>
      <p:sp>
        <p:nvSpPr>
          <p:cNvPr id="358" name="Shape 358"/>
          <p:cNvSpPr/>
          <p:nvPr/>
        </p:nvSpPr>
        <p:spPr>
          <a:xfrm>
            <a:off x="8452257" y="2486981"/>
            <a:ext cx="480900" cy="420300"/>
          </a:xfrm>
          <a:prstGeom prst="rect">
            <a:avLst/>
          </a:prstGeom>
          <a:solidFill>
            <a:schemeClr val="accent4"/>
          </a:solidFill>
          <a:ln cap="flat" cmpd="sng" w="9525">
            <a:solidFill>
              <a:srgbClr val="F2F2F2"/>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300" u="none" cap="none" strike="noStrike">
                <a:solidFill>
                  <a:schemeClr val="lt1"/>
                </a:solidFill>
                <a:latin typeface="Calibri"/>
                <a:ea typeface="Calibri"/>
                <a:cs typeface="Calibri"/>
                <a:sym typeface="Calibri"/>
              </a:rPr>
              <a:t>MAC</a:t>
            </a:r>
          </a:p>
        </p:txBody>
      </p:sp>
      <p:sp>
        <p:nvSpPr>
          <p:cNvPr id="359" name="Shape 359"/>
          <p:cNvSpPr/>
          <p:nvPr/>
        </p:nvSpPr>
        <p:spPr>
          <a:xfrm>
            <a:off x="4497773" y="3310246"/>
            <a:ext cx="4435500" cy="420300"/>
          </a:xfrm>
          <a:prstGeom prst="rect">
            <a:avLst/>
          </a:prstGeom>
          <a:solidFill>
            <a:schemeClr val="accent1"/>
          </a:solidFill>
          <a:ln cap="flat" cmpd="sng" w="9525">
            <a:solidFill>
              <a:srgbClr val="F2F2F2"/>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300" u="none" cap="none" strike="noStrike">
                <a:solidFill>
                  <a:schemeClr val="lt1"/>
                </a:solidFill>
                <a:latin typeface="Calibri"/>
                <a:ea typeface="Calibri"/>
                <a:cs typeface="Calibri"/>
                <a:sym typeface="Calibri"/>
              </a:rPr>
              <a:t>Encrypted Data</a:t>
            </a:r>
          </a:p>
        </p:txBody>
      </p:sp>
      <p:sp>
        <p:nvSpPr>
          <p:cNvPr id="360" name="Shape 360"/>
          <p:cNvSpPr/>
          <p:nvPr/>
        </p:nvSpPr>
        <p:spPr>
          <a:xfrm>
            <a:off x="4497773" y="3732405"/>
            <a:ext cx="3473699" cy="420300"/>
          </a:xfrm>
          <a:prstGeom prst="rect">
            <a:avLst/>
          </a:prstGeom>
          <a:solidFill>
            <a:schemeClr val="accent1"/>
          </a:solidFill>
          <a:ln cap="flat" cmpd="sng" w="9525">
            <a:solidFill>
              <a:srgbClr val="F2F2F2"/>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300" u="none" cap="none" strike="noStrike">
                <a:solidFill>
                  <a:schemeClr val="lt1"/>
                </a:solidFill>
                <a:latin typeface="Calibri"/>
                <a:ea typeface="Calibri"/>
                <a:cs typeface="Calibri"/>
                <a:sym typeface="Calibri"/>
              </a:rPr>
              <a:t>Encrypted Data</a:t>
            </a:r>
          </a:p>
        </p:txBody>
      </p:sp>
      <p:sp>
        <p:nvSpPr>
          <p:cNvPr id="361" name="Shape 361"/>
          <p:cNvSpPr/>
          <p:nvPr/>
        </p:nvSpPr>
        <p:spPr>
          <a:xfrm>
            <a:off x="7971307" y="3732405"/>
            <a:ext cx="480900" cy="420300"/>
          </a:xfrm>
          <a:prstGeom prst="rect">
            <a:avLst/>
          </a:prstGeom>
          <a:solidFill>
            <a:schemeClr val="accent2"/>
          </a:solidFill>
          <a:ln cap="flat" cmpd="sng" w="9525">
            <a:solidFill>
              <a:srgbClr val="F2F2F2"/>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300" u="none" cap="none" strike="noStrike">
                <a:solidFill>
                  <a:schemeClr val="lt1"/>
                </a:solidFill>
                <a:latin typeface="Calibri"/>
                <a:ea typeface="Calibri"/>
                <a:cs typeface="Calibri"/>
                <a:sym typeface="Calibri"/>
              </a:rPr>
              <a:t>IV</a:t>
            </a:r>
          </a:p>
        </p:txBody>
      </p:sp>
      <p:sp>
        <p:nvSpPr>
          <p:cNvPr id="362" name="Shape 362"/>
          <p:cNvSpPr/>
          <p:nvPr/>
        </p:nvSpPr>
        <p:spPr>
          <a:xfrm>
            <a:off x="8452257" y="3732405"/>
            <a:ext cx="480900" cy="420300"/>
          </a:xfrm>
          <a:prstGeom prst="rect">
            <a:avLst/>
          </a:prstGeom>
          <a:solidFill>
            <a:schemeClr val="accent4"/>
          </a:solidFill>
          <a:ln cap="flat" cmpd="sng" w="9525">
            <a:solidFill>
              <a:srgbClr val="F2F2F2"/>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300" u="none" cap="none" strike="noStrike">
                <a:solidFill>
                  <a:schemeClr val="lt1"/>
                </a:solidFill>
                <a:latin typeface="Calibri"/>
                <a:ea typeface="Calibri"/>
                <a:cs typeface="Calibri"/>
                <a:sym typeface="Calibri"/>
              </a:rPr>
              <a:t>MAC</a:t>
            </a:r>
          </a:p>
        </p:txBody>
      </p:sp>
      <p:sp>
        <p:nvSpPr>
          <p:cNvPr id="363" name="Shape 363"/>
          <p:cNvSpPr/>
          <p:nvPr/>
        </p:nvSpPr>
        <p:spPr>
          <a:xfrm>
            <a:off x="4319649" y="721425"/>
            <a:ext cx="97800" cy="842700"/>
          </a:xfrm>
          <a:prstGeom prst="leftBrace">
            <a:avLst>
              <a:gd fmla="val 8333" name="adj1"/>
              <a:gd fmla="val 50000" name="adj2"/>
            </a:avLst>
          </a:prstGeom>
          <a:noFill/>
          <a:ln cap="flat" cmpd="sng" w="9525">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dk1"/>
              </a:solidFill>
              <a:latin typeface="Calibri"/>
              <a:ea typeface="Calibri"/>
              <a:cs typeface="Calibri"/>
              <a:sym typeface="Calibri"/>
            </a:endParaRPr>
          </a:p>
        </p:txBody>
      </p:sp>
      <p:sp>
        <p:nvSpPr>
          <p:cNvPr id="364" name="Shape 364"/>
          <p:cNvSpPr/>
          <p:nvPr/>
        </p:nvSpPr>
        <p:spPr>
          <a:xfrm>
            <a:off x="4297375" y="2064822"/>
            <a:ext cx="97800" cy="842700"/>
          </a:xfrm>
          <a:prstGeom prst="leftBrace">
            <a:avLst>
              <a:gd fmla="val 8333" name="adj1"/>
              <a:gd fmla="val 50000" name="adj2"/>
            </a:avLst>
          </a:prstGeom>
          <a:noFill/>
          <a:ln cap="flat" cmpd="sng" w="9525">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dk1"/>
              </a:solidFill>
              <a:latin typeface="Calibri"/>
              <a:ea typeface="Calibri"/>
              <a:cs typeface="Calibri"/>
              <a:sym typeface="Calibri"/>
            </a:endParaRPr>
          </a:p>
        </p:txBody>
      </p:sp>
      <p:sp>
        <p:nvSpPr>
          <p:cNvPr id="365" name="Shape 365"/>
          <p:cNvSpPr/>
          <p:nvPr/>
        </p:nvSpPr>
        <p:spPr>
          <a:xfrm>
            <a:off x="4319648" y="3310246"/>
            <a:ext cx="97800" cy="842700"/>
          </a:xfrm>
          <a:prstGeom prst="leftBrace">
            <a:avLst>
              <a:gd fmla="val 8333" name="adj1"/>
              <a:gd fmla="val 50000" name="adj2"/>
            </a:avLst>
          </a:prstGeom>
          <a:noFill/>
          <a:ln cap="flat" cmpd="sng" w="9525">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dk1"/>
              </a:solidFill>
              <a:latin typeface="Calibri"/>
              <a:ea typeface="Calibri"/>
              <a:cs typeface="Calibri"/>
              <a:sym typeface="Calibri"/>
            </a:endParaRPr>
          </a:p>
        </p:txBody>
      </p:sp>
      <p:sp>
        <p:nvSpPr>
          <p:cNvPr id="366" name="Shape 366"/>
          <p:cNvSpPr txBox="1"/>
          <p:nvPr/>
        </p:nvSpPr>
        <p:spPr>
          <a:xfrm>
            <a:off x="3819332" y="949308"/>
            <a:ext cx="473700" cy="484500"/>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0" i="0" lang="en" sz="1000" u="none" cap="none" strike="noStrike">
                <a:solidFill>
                  <a:schemeClr val="dk1"/>
                </a:solidFill>
                <a:latin typeface="Calibri"/>
                <a:ea typeface="Calibri"/>
                <a:cs typeface="Calibri"/>
                <a:sym typeface="Calibri"/>
              </a:rPr>
              <a:t>Page</a:t>
            </a:r>
          </a:p>
          <a:p>
            <a:pPr indent="0" lvl="0" marL="0" marR="0" rtl="0" algn="ctr">
              <a:spcBef>
                <a:spcPts val="0"/>
              </a:spcBef>
              <a:buSzPct val="25000"/>
              <a:buNone/>
            </a:pPr>
            <a:r>
              <a:rPr b="0" i="0" lang="en" sz="1000" u="none" cap="none" strike="noStrike">
                <a:solidFill>
                  <a:schemeClr val="dk1"/>
                </a:solidFill>
                <a:latin typeface="Calibri"/>
                <a:ea typeface="Calibri"/>
                <a:cs typeface="Calibri"/>
                <a:sym typeface="Calibri"/>
              </a:rPr>
              <a:t>1</a:t>
            </a:r>
          </a:p>
        </p:txBody>
      </p:sp>
      <p:sp>
        <p:nvSpPr>
          <p:cNvPr id="367" name="Shape 367"/>
          <p:cNvSpPr txBox="1"/>
          <p:nvPr/>
        </p:nvSpPr>
        <p:spPr>
          <a:xfrm>
            <a:off x="3823004" y="2208849"/>
            <a:ext cx="473700" cy="484500"/>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0" i="0" lang="en" sz="1000" u="none" cap="none" strike="noStrike">
                <a:solidFill>
                  <a:schemeClr val="dk1"/>
                </a:solidFill>
                <a:latin typeface="Calibri"/>
                <a:ea typeface="Calibri"/>
                <a:cs typeface="Calibri"/>
                <a:sym typeface="Calibri"/>
              </a:rPr>
              <a:t>Page</a:t>
            </a:r>
          </a:p>
          <a:p>
            <a:pPr indent="0" lvl="0" marL="0" marR="0" rtl="0" algn="ctr">
              <a:spcBef>
                <a:spcPts val="0"/>
              </a:spcBef>
              <a:buSzPct val="25000"/>
              <a:buNone/>
            </a:pPr>
            <a:r>
              <a:rPr b="0" i="0" lang="en" sz="1000" u="none" cap="none" strike="noStrike">
                <a:solidFill>
                  <a:schemeClr val="dk1"/>
                </a:solidFill>
                <a:latin typeface="Calibri"/>
                <a:ea typeface="Calibri"/>
                <a:cs typeface="Calibri"/>
                <a:sym typeface="Calibri"/>
              </a:rPr>
              <a:t>2</a:t>
            </a:r>
          </a:p>
        </p:txBody>
      </p:sp>
      <p:sp>
        <p:nvSpPr>
          <p:cNvPr id="368" name="Shape 368"/>
          <p:cNvSpPr txBox="1"/>
          <p:nvPr/>
        </p:nvSpPr>
        <p:spPr>
          <a:xfrm>
            <a:off x="3819331" y="3457848"/>
            <a:ext cx="473700" cy="484500"/>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0" i="0" lang="en" sz="1000" u="none" cap="none" strike="noStrike">
                <a:solidFill>
                  <a:schemeClr val="dk1"/>
                </a:solidFill>
                <a:latin typeface="Calibri"/>
                <a:ea typeface="Calibri"/>
                <a:cs typeface="Calibri"/>
                <a:sym typeface="Calibri"/>
              </a:rPr>
              <a:t>Page</a:t>
            </a:r>
          </a:p>
          <a:p>
            <a:pPr indent="0" lvl="0" marL="0" marR="0" rtl="0" algn="ctr">
              <a:spcBef>
                <a:spcPts val="0"/>
              </a:spcBef>
              <a:buSzPct val="25000"/>
              <a:buNone/>
            </a:pPr>
            <a:r>
              <a:rPr b="0" i="0" lang="en" sz="1000" u="none" cap="none" strike="noStrike">
                <a:solidFill>
                  <a:schemeClr val="dk1"/>
                </a:solidFill>
                <a:latin typeface="Calibri"/>
                <a:ea typeface="Calibri"/>
                <a:cs typeface="Calibri"/>
                <a:sym typeface="Calibri"/>
              </a:rPr>
              <a:t>3</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73" name="Shape 373"/>
        <p:cNvGrpSpPr/>
        <p:nvPr/>
      </p:nvGrpSpPr>
      <p:grpSpPr>
        <a:xfrm>
          <a:off x="0" y="0"/>
          <a:ext cx="0" cy="0"/>
          <a:chOff x="0" y="0"/>
          <a:chExt cx="0" cy="0"/>
        </a:xfrm>
      </p:grpSpPr>
      <p:sp>
        <p:nvSpPr>
          <p:cNvPr id="374" name="Shape 374"/>
          <p:cNvSpPr txBox="1"/>
          <p:nvPr>
            <p:ph idx="1" type="body"/>
          </p:nvPr>
        </p:nvSpPr>
        <p:spPr>
          <a:xfrm>
            <a:off x="0" y="0"/>
            <a:ext cx="3768599" cy="5143499"/>
          </a:xfrm>
          <a:prstGeom prst="rect">
            <a:avLst/>
          </a:prstGeom>
          <a:solidFill>
            <a:srgbClr val="1A2D43"/>
          </a:solidFill>
          <a:ln>
            <a:noFill/>
          </a:ln>
        </p:spPr>
        <p:txBody>
          <a:bodyPr anchorCtr="0" anchor="ctr" bIns="137150" lIns="137150" rIns="137150" tIns="137150">
            <a:noAutofit/>
          </a:bodyPr>
          <a:lstStyle/>
          <a:p>
            <a:pPr indent="0" lvl="0" marL="0" marR="0" rtl="0" algn="l">
              <a:lnSpc>
                <a:spcPct val="90000"/>
              </a:lnSpc>
              <a:spcBef>
                <a:spcPts val="0"/>
              </a:spcBef>
              <a:buClr>
                <a:schemeClr val="accent5"/>
              </a:buClr>
              <a:buSzPct val="25000"/>
              <a:buFont typeface="Calibri"/>
              <a:buNone/>
            </a:pPr>
            <a:r>
              <a:rPr b="1" i="0" lang="en" sz="3600" u="none" cap="none" strike="noStrike">
                <a:solidFill>
                  <a:schemeClr val="accent5"/>
                </a:solidFill>
                <a:latin typeface="Calibri"/>
                <a:ea typeface="Calibri"/>
                <a:cs typeface="Calibri"/>
                <a:sym typeface="Calibri"/>
              </a:rPr>
              <a:t>Performance</a:t>
            </a:r>
          </a:p>
        </p:txBody>
      </p:sp>
      <p:pic>
        <p:nvPicPr>
          <p:cNvPr id="375" name="Shape 375"/>
          <p:cNvPicPr preferRelativeResize="0"/>
          <p:nvPr/>
        </p:nvPicPr>
        <p:blipFill rotWithShape="1">
          <a:blip r:embed="rId3">
            <a:alphaModFix/>
          </a:blip>
          <a:srcRect b="17284" l="0" r="0" t="4894"/>
          <a:stretch/>
        </p:blipFill>
        <p:spPr>
          <a:xfrm>
            <a:off x="4066973" y="94923"/>
            <a:ext cx="3963299" cy="4934999"/>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80" name="Shape 380"/>
        <p:cNvGrpSpPr/>
        <p:nvPr/>
      </p:nvGrpSpPr>
      <p:grpSpPr>
        <a:xfrm>
          <a:off x="0" y="0"/>
          <a:ext cx="0" cy="0"/>
          <a:chOff x="0" y="0"/>
          <a:chExt cx="0" cy="0"/>
        </a:xfrm>
      </p:grpSpPr>
      <p:sp>
        <p:nvSpPr>
          <p:cNvPr id="381" name="Shape 381"/>
          <p:cNvSpPr txBox="1"/>
          <p:nvPr>
            <p:ph idx="1" type="body"/>
          </p:nvPr>
        </p:nvSpPr>
        <p:spPr>
          <a:xfrm>
            <a:off x="5375564" y="0"/>
            <a:ext cx="3768599" cy="5143499"/>
          </a:xfrm>
          <a:prstGeom prst="rect">
            <a:avLst/>
          </a:prstGeom>
          <a:solidFill>
            <a:srgbClr val="1A2D43"/>
          </a:solidFill>
          <a:ln>
            <a:noFill/>
          </a:ln>
        </p:spPr>
        <p:txBody>
          <a:bodyPr anchorCtr="0" anchor="ctr" bIns="137150" lIns="137150" rIns="137150" tIns="137150">
            <a:noAutofit/>
          </a:bodyPr>
          <a:lstStyle/>
          <a:p>
            <a:pPr indent="0" lvl="0" marL="0" marR="0" rtl="0" algn="l">
              <a:lnSpc>
                <a:spcPct val="90000"/>
              </a:lnSpc>
              <a:spcBef>
                <a:spcPts val="0"/>
              </a:spcBef>
              <a:buClr>
                <a:schemeClr val="accent5"/>
              </a:buClr>
              <a:buSzPct val="25000"/>
              <a:buFont typeface="Calibri"/>
              <a:buNone/>
            </a:pPr>
            <a:r>
              <a:rPr b="1" i="0" lang="en" sz="3600" u="none" cap="none" strike="noStrike">
                <a:solidFill>
                  <a:schemeClr val="accent5"/>
                </a:solidFill>
                <a:latin typeface="Calibri"/>
                <a:ea typeface="Calibri"/>
                <a:cs typeface="Calibri"/>
                <a:sym typeface="Calibri"/>
              </a:rPr>
              <a:t>Advanced</a:t>
            </a:r>
          </a:p>
        </p:txBody>
      </p:sp>
      <p:sp>
        <p:nvSpPr>
          <p:cNvPr id="382" name="Shape 382"/>
          <p:cNvSpPr txBox="1"/>
          <p:nvPr/>
        </p:nvSpPr>
        <p:spPr>
          <a:xfrm>
            <a:off x="119615" y="875130"/>
            <a:ext cx="5220900" cy="2977500"/>
          </a:xfrm>
          <a:prstGeom prst="rect">
            <a:avLst/>
          </a:prstGeom>
          <a:noFill/>
          <a:ln>
            <a:noFill/>
          </a:ln>
        </p:spPr>
        <p:txBody>
          <a:bodyPr anchorCtr="0" anchor="t" bIns="34275" lIns="137150" rIns="68575" tIns="34275">
            <a:noAutofit/>
          </a:bodyPr>
          <a:lstStyle/>
          <a:p>
            <a:pPr indent="-209550" lvl="0" marL="215900" marR="0" rtl="0" algn="l">
              <a:spcBef>
                <a:spcPts val="0"/>
              </a:spcBef>
              <a:buClr>
                <a:schemeClr val="dk1"/>
              </a:buClr>
              <a:buSzPct val="100000"/>
              <a:buFont typeface="Calibri"/>
              <a:buChar char="•"/>
            </a:pPr>
            <a:r>
              <a:rPr b="0" i="0" lang="en" sz="2700" u="none" cap="none" strike="noStrike">
                <a:solidFill>
                  <a:schemeClr val="dk1"/>
                </a:solidFill>
                <a:latin typeface="Calibri"/>
                <a:ea typeface="Calibri"/>
                <a:cs typeface="Calibri"/>
                <a:sym typeface="Calibri"/>
              </a:rPr>
              <a:t>PRAGMA rekey</a:t>
            </a:r>
          </a:p>
          <a:p>
            <a:pPr indent="-209550" lvl="0" marL="215900" marR="0" rtl="0" algn="l">
              <a:spcBef>
                <a:spcPts val="0"/>
              </a:spcBef>
              <a:buClr>
                <a:schemeClr val="dk1"/>
              </a:buClr>
              <a:buSzPct val="100000"/>
              <a:buFont typeface="Calibri"/>
              <a:buChar char="•"/>
            </a:pPr>
            <a:r>
              <a:rPr b="0" i="0" lang="en" sz="2700" u="none" cap="none" strike="noStrike">
                <a:solidFill>
                  <a:schemeClr val="dk1"/>
                </a:solidFill>
                <a:latin typeface="Calibri"/>
                <a:ea typeface="Calibri"/>
                <a:cs typeface="Calibri"/>
                <a:sym typeface="Calibri"/>
              </a:rPr>
              <a:t>PRAGMA cipher</a:t>
            </a:r>
          </a:p>
          <a:p>
            <a:pPr indent="-209550" lvl="0" marL="215900" marR="0" rtl="0" algn="l">
              <a:spcBef>
                <a:spcPts val="0"/>
              </a:spcBef>
              <a:buClr>
                <a:schemeClr val="dk1"/>
              </a:buClr>
              <a:buSzPct val="100000"/>
              <a:buFont typeface="Calibri"/>
              <a:buChar char="•"/>
            </a:pPr>
            <a:r>
              <a:rPr b="0" i="0" lang="en" sz="2700" u="none" cap="none" strike="noStrike">
                <a:solidFill>
                  <a:schemeClr val="dk1"/>
                </a:solidFill>
                <a:latin typeface="Calibri"/>
                <a:ea typeface="Calibri"/>
                <a:cs typeface="Calibri"/>
                <a:sym typeface="Calibri"/>
              </a:rPr>
              <a:t>PRAGMA kdf_iter</a:t>
            </a:r>
          </a:p>
          <a:p>
            <a:pPr indent="-209550" lvl="0" marL="215900" marR="0" rtl="0" algn="l">
              <a:spcBef>
                <a:spcPts val="0"/>
              </a:spcBef>
              <a:buClr>
                <a:schemeClr val="dk1"/>
              </a:buClr>
              <a:buSzPct val="100000"/>
              <a:buFont typeface="Calibri"/>
              <a:buChar char="•"/>
            </a:pPr>
            <a:r>
              <a:rPr b="0" i="0" lang="en" sz="2700" u="none" cap="none" strike="noStrike">
                <a:solidFill>
                  <a:schemeClr val="dk1"/>
                </a:solidFill>
                <a:latin typeface="Calibri"/>
                <a:ea typeface="Calibri"/>
                <a:cs typeface="Calibri"/>
                <a:sym typeface="Calibri"/>
              </a:rPr>
              <a:t>PRAGMA cipher_page_size</a:t>
            </a:r>
          </a:p>
          <a:p>
            <a:pPr indent="-209550" lvl="0" marL="215900" marR="0" rtl="0" algn="l">
              <a:spcBef>
                <a:spcPts val="0"/>
              </a:spcBef>
              <a:buClr>
                <a:schemeClr val="dk1"/>
              </a:buClr>
              <a:buSzPct val="100000"/>
              <a:buFont typeface="Calibri"/>
              <a:buChar char="•"/>
            </a:pPr>
            <a:r>
              <a:rPr b="0" i="0" lang="en" sz="2700" u="none" cap="none" strike="noStrike">
                <a:solidFill>
                  <a:schemeClr val="dk1"/>
                </a:solidFill>
                <a:latin typeface="Calibri"/>
                <a:ea typeface="Calibri"/>
                <a:cs typeface="Calibri"/>
                <a:sym typeface="Calibri"/>
              </a:rPr>
              <a:t>PRAGMA cipher_use_hmac</a:t>
            </a:r>
          </a:p>
          <a:p>
            <a:pPr indent="-209550" lvl="0" marL="215900" marR="0" rtl="0" algn="l">
              <a:spcBef>
                <a:spcPts val="0"/>
              </a:spcBef>
              <a:buClr>
                <a:schemeClr val="dk1"/>
              </a:buClr>
              <a:buSzPct val="100000"/>
              <a:buFont typeface="Calibri"/>
              <a:buChar char="•"/>
            </a:pPr>
            <a:r>
              <a:rPr b="0" i="0" lang="en" sz="2700" u="none" cap="none" strike="noStrike">
                <a:solidFill>
                  <a:schemeClr val="dk1"/>
                </a:solidFill>
                <a:latin typeface="Calibri"/>
                <a:ea typeface="Calibri"/>
                <a:cs typeface="Calibri"/>
                <a:sym typeface="Calibri"/>
              </a:rPr>
              <a:t>ATTACH</a:t>
            </a:r>
          </a:p>
          <a:p>
            <a:pPr indent="-209550" lvl="0" marL="215900" marR="0" rtl="0" algn="l">
              <a:spcBef>
                <a:spcPts val="0"/>
              </a:spcBef>
              <a:buClr>
                <a:schemeClr val="dk1"/>
              </a:buClr>
              <a:buSzPct val="100000"/>
              <a:buFont typeface="Calibri"/>
              <a:buChar char="•"/>
            </a:pPr>
            <a:r>
              <a:rPr b="0" i="0" lang="en" sz="2700" u="none" cap="none" strike="noStrike">
                <a:solidFill>
                  <a:schemeClr val="dk1"/>
                </a:solidFill>
                <a:latin typeface="Calibri"/>
                <a:ea typeface="Calibri"/>
                <a:cs typeface="Calibri"/>
                <a:sym typeface="Calibri"/>
              </a:rPr>
              <a:t>sqlcipher_export()</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ctrTitle"/>
          </p:nvPr>
        </p:nvSpPr>
        <p:spPr>
          <a:xfrm>
            <a:off x="685800" y="1699932"/>
            <a:ext cx="6400799" cy="1000499"/>
          </a:xfrm>
          <a:prstGeom prst="rect">
            <a:avLst/>
          </a:prstGeom>
        </p:spPr>
        <p:txBody>
          <a:bodyPr anchorCtr="0" anchor="b" bIns="91425" lIns="91425" rIns="91425" tIns="91425">
            <a:noAutofit/>
          </a:bodyPr>
          <a:lstStyle/>
          <a:p>
            <a:pPr lvl="0" rtl="0">
              <a:spcBef>
                <a:spcPts val="0"/>
              </a:spcBef>
              <a:buNone/>
            </a:pPr>
            <a:r>
              <a:rPr lang="en"/>
              <a:t>IOCipher</a:t>
            </a:r>
          </a:p>
        </p:txBody>
      </p:sp>
      <p:sp>
        <p:nvSpPr>
          <p:cNvPr id="388" name="Shape 388"/>
          <p:cNvSpPr txBox="1"/>
          <p:nvPr>
            <p:ph idx="1" type="subTitle"/>
          </p:nvPr>
        </p:nvSpPr>
        <p:spPr>
          <a:xfrm>
            <a:off x="685800" y="2700338"/>
            <a:ext cx="6400799" cy="675299"/>
          </a:xfrm>
          <a:prstGeom prst="rect">
            <a:avLst/>
          </a:prstGeom>
        </p:spPr>
        <p:txBody>
          <a:bodyPr anchorCtr="0" anchor="t" bIns="91425" lIns="91425" rIns="91425" tIns="91425">
            <a:noAutofit/>
          </a:bodyPr>
          <a:lstStyle/>
          <a:p>
            <a:pPr lvl="0" rtl="0">
              <a:spcBef>
                <a:spcPts val="0"/>
              </a:spcBef>
              <a:buNone/>
            </a:pPr>
            <a:r>
              <a:rPr lang="en"/>
              <a:t>Encrypted Virtual File System</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IOCipher: Encrypted Files</a:t>
            </a:r>
          </a:p>
        </p:txBody>
      </p:sp>
      <p:sp>
        <p:nvSpPr>
          <p:cNvPr id="394" name="Shape 394"/>
          <p:cNvSpPr txBox="1"/>
          <p:nvPr>
            <p:ph idx="1" type="body"/>
          </p:nvPr>
        </p:nvSpPr>
        <p:spPr>
          <a:xfrm>
            <a:off x="457200" y="1278516"/>
            <a:ext cx="8229600" cy="36303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IOCipher provides a virtual encrypted disk for Android apps without requiring the device to be rooted. It uses a clone of the standard java.io API for working with files, so developers already know how to use it. Only password handling, and opening the virtual disk are what stand between the developer and working encrypted file storage. It is based on and SQLCipher.</a:t>
            </a:r>
          </a:p>
          <a:p>
            <a:pPr lvl="0" rtl="0">
              <a:spcBef>
                <a:spcPts val="0"/>
              </a:spcBef>
              <a:buClr>
                <a:schemeClr val="dk1"/>
              </a:buClr>
              <a:buSzPct val="61111"/>
              <a:buFont typeface="Arial"/>
              <a:buNone/>
            </a:pPr>
            <a:r>
              <a:t/>
            </a:r>
            <a:endParaRPr/>
          </a:p>
          <a:p>
            <a:pPr lvl="0" rtl="0">
              <a:spcBef>
                <a:spcPts val="0"/>
              </a:spcBef>
              <a:buClr>
                <a:schemeClr val="dk1"/>
              </a:buClr>
              <a:buSzPct val="61111"/>
              <a:buFont typeface="Arial"/>
              <a:buNone/>
            </a:pPr>
            <a:r>
              <a:rPr lang="en"/>
              <a:t>IOCipher is a cousin to SQLCipher-for-Android since it is also based on SQLCipher and uses the same approach of repurposing an API that developers already know well. It is built on top of libsqlfs, a filesystem implemented in SQL that exposes a FUSE API.</a:t>
            </a:r>
          </a:p>
          <a:p>
            <a:pPr lvl="0" rtl="0">
              <a:spcBef>
                <a:spcPts val="0"/>
              </a:spcBef>
              <a:buClr>
                <a:schemeClr val="dk1"/>
              </a:buClr>
              <a:buSzPct val="61111"/>
              <a:buFont typeface="Arial"/>
              <a:buNone/>
            </a:pPr>
            <a:r>
              <a:t/>
            </a:r>
            <a:endParaRPr/>
          </a:p>
          <a:p>
            <a:pPr lvl="0">
              <a:spcBef>
                <a:spcPts val="0"/>
              </a:spcBef>
              <a:buNone/>
            </a:pPr>
            <a:r>
              <a:t/>
            </a:r>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CipherKit “Platform”</a:t>
            </a:r>
          </a:p>
        </p:txBody>
      </p:sp>
      <p:sp>
        <p:nvSpPr>
          <p:cNvPr id="400" name="Shape 400"/>
          <p:cNvSpPr/>
          <p:nvPr/>
        </p:nvSpPr>
        <p:spPr>
          <a:xfrm>
            <a:off x="582200" y="2253687"/>
            <a:ext cx="3246899" cy="1531500"/>
          </a:xfrm>
          <a:prstGeom prst="roundRect">
            <a:avLst>
              <a:gd fmla="val 16667" name="adj"/>
            </a:avLst>
          </a:prstGeom>
          <a:solidFill>
            <a:srgbClr val="D5A6B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br>
              <a:rPr lang="en"/>
            </a:br>
            <a:br>
              <a:rPr lang="en"/>
            </a:br>
            <a:br>
              <a:rPr lang="en"/>
            </a:br>
            <a:r>
              <a:rPr lang="en"/>
              <a:t>SQLCipher</a:t>
            </a:r>
          </a:p>
        </p:txBody>
      </p:sp>
      <p:sp>
        <p:nvSpPr>
          <p:cNvPr id="401" name="Shape 401"/>
          <p:cNvSpPr/>
          <p:nvPr/>
        </p:nvSpPr>
        <p:spPr>
          <a:xfrm>
            <a:off x="582187" y="3883375"/>
            <a:ext cx="1514100"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OpenSSL</a:t>
            </a:r>
          </a:p>
        </p:txBody>
      </p:sp>
      <p:sp>
        <p:nvSpPr>
          <p:cNvPr id="402" name="Shape 402"/>
          <p:cNvSpPr/>
          <p:nvPr/>
        </p:nvSpPr>
        <p:spPr>
          <a:xfrm>
            <a:off x="3938499" y="3122675"/>
            <a:ext cx="1341300"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java.io.File</a:t>
            </a:r>
          </a:p>
        </p:txBody>
      </p:sp>
      <p:sp>
        <p:nvSpPr>
          <p:cNvPr id="403" name="Shape 403"/>
          <p:cNvSpPr/>
          <p:nvPr/>
        </p:nvSpPr>
        <p:spPr>
          <a:xfrm>
            <a:off x="2281500" y="2261265"/>
            <a:ext cx="2965199" cy="663900"/>
          </a:xfrm>
          <a:prstGeom prst="roundRect">
            <a:avLst>
              <a:gd fmla="val 16667" name="adj"/>
            </a:avLst>
          </a:prstGeom>
          <a:solidFill>
            <a:srgbClr val="00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IOCipher</a:t>
            </a:r>
          </a:p>
        </p:txBody>
      </p:sp>
      <p:sp>
        <p:nvSpPr>
          <p:cNvPr id="404" name="Shape 404"/>
          <p:cNvSpPr/>
          <p:nvPr/>
        </p:nvSpPr>
        <p:spPr>
          <a:xfrm>
            <a:off x="588126" y="2249325"/>
            <a:ext cx="993000" cy="663900"/>
          </a:xfrm>
          <a:prstGeom prst="roundRect">
            <a:avLst>
              <a:gd fmla="val 16667" name="adj"/>
            </a:avLst>
          </a:prstGeom>
          <a:solidFill>
            <a:srgbClr val="D5A6B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Cache</a:t>
            </a:r>
          </a:p>
          <a:p>
            <a:pPr lvl="0" rtl="0" algn="ctr">
              <a:spcBef>
                <a:spcPts val="0"/>
              </a:spcBef>
              <a:buNone/>
            </a:pPr>
            <a:r>
              <a:rPr lang="en"/>
              <a:t>Word</a:t>
            </a:r>
          </a:p>
        </p:txBody>
      </p:sp>
      <p:sp>
        <p:nvSpPr>
          <p:cNvPr id="405" name="Shape 405"/>
          <p:cNvSpPr/>
          <p:nvPr/>
        </p:nvSpPr>
        <p:spPr>
          <a:xfrm>
            <a:off x="2248293" y="3883375"/>
            <a:ext cx="1580399"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SQLite</a:t>
            </a:r>
            <a:br>
              <a:rPr lang="en">
                <a:solidFill>
                  <a:schemeClr val="dk1"/>
                </a:solidFill>
              </a:rPr>
            </a:br>
            <a:r>
              <a:rPr lang="en" sz="1200"/>
              <a:t>android.database.*</a:t>
            </a:r>
          </a:p>
        </p:txBody>
      </p:sp>
      <p:sp>
        <p:nvSpPr>
          <p:cNvPr id="406" name="Shape 406"/>
          <p:cNvSpPr/>
          <p:nvPr/>
        </p:nvSpPr>
        <p:spPr>
          <a:xfrm>
            <a:off x="5463000" y="2264553"/>
            <a:ext cx="2416200" cy="663900"/>
          </a:xfrm>
          <a:prstGeom prst="roundRect">
            <a:avLst>
              <a:gd fmla="val 16667" name="adj"/>
            </a:avLst>
          </a:prstGeom>
          <a:solidFill>
            <a:srgbClr val="D5A6B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NetCipher</a:t>
            </a:r>
          </a:p>
        </p:txBody>
      </p:sp>
      <p:sp>
        <p:nvSpPr>
          <p:cNvPr id="407" name="Shape 407"/>
          <p:cNvSpPr/>
          <p:nvPr/>
        </p:nvSpPr>
        <p:spPr>
          <a:xfrm>
            <a:off x="5463000" y="3077525"/>
            <a:ext cx="1185299"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t>Android HTTP,</a:t>
            </a:r>
          </a:p>
          <a:p>
            <a:pPr lvl="0" rtl="0" algn="ctr">
              <a:spcBef>
                <a:spcPts val="0"/>
              </a:spcBef>
              <a:buNone/>
            </a:pPr>
            <a:r>
              <a:rPr lang="en" sz="1200"/>
              <a:t>java.net.*</a:t>
            </a:r>
          </a:p>
        </p:txBody>
      </p:sp>
      <p:sp>
        <p:nvSpPr>
          <p:cNvPr id="408" name="Shape 408"/>
          <p:cNvSpPr/>
          <p:nvPr/>
        </p:nvSpPr>
        <p:spPr>
          <a:xfrm>
            <a:off x="6694000" y="3077525"/>
            <a:ext cx="1185299"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t>Orbot:</a:t>
            </a:r>
            <a:br>
              <a:rPr lang="en" sz="1200"/>
            </a:br>
            <a:r>
              <a:rPr lang="en" sz="1200"/>
              <a:t>Tor for Android</a:t>
            </a:r>
          </a:p>
        </p:txBody>
      </p:sp>
      <p:sp>
        <p:nvSpPr>
          <p:cNvPr id="409" name="Shape 409"/>
          <p:cNvSpPr/>
          <p:nvPr/>
        </p:nvSpPr>
        <p:spPr>
          <a:xfrm>
            <a:off x="577725" y="1467550"/>
            <a:ext cx="7315499" cy="690599"/>
          </a:xfrm>
          <a:prstGeom prst="roundRect">
            <a:avLst>
              <a:gd fmla="val 16667" name="adj"/>
            </a:avLst>
          </a:prstGeom>
          <a:solidFill>
            <a:srgbClr val="FFD966"/>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YOUR APP HERE!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idx="1" type="body"/>
          </p:nvPr>
        </p:nvSpPr>
        <p:spPr>
          <a:xfrm>
            <a:off x="456245" y="1278513"/>
            <a:ext cx="4038599" cy="3630300"/>
          </a:xfrm>
          <a:prstGeom prst="rect">
            <a:avLst/>
          </a:prstGeom>
        </p:spPr>
        <p:txBody>
          <a:bodyPr anchorCtr="0" anchor="t" bIns="91425" lIns="91425" rIns="91425" tIns="91425">
            <a:noAutofit/>
          </a:bodyPr>
          <a:lstStyle/>
          <a:p>
            <a:pPr indent="-228600" lvl="0" marL="457200" rtl="0">
              <a:spcBef>
                <a:spcPts val="0"/>
              </a:spcBef>
            </a:pPr>
            <a:r>
              <a:rPr b="1" lang="en"/>
              <a:t>Overview</a:t>
            </a:r>
            <a:r>
              <a:rPr lang="en"/>
              <a:t> of Guardian Project Apps &amp; Developer Libraries (30m)</a:t>
            </a:r>
            <a:br>
              <a:rPr lang="en"/>
            </a:br>
          </a:p>
          <a:p>
            <a:pPr indent="-228600" lvl="0" marL="457200" rtl="0">
              <a:spcBef>
                <a:spcPts val="0"/>
              </a:spcBef>
            </a:pPr>
            <a:r>
              <a:rPr b="1" lang="en"/>
              <a:t>Threat Models and War Stories:</a:t>
            </a:r>
            <a:r>
              <a:rPr lang="en"/>
              <a:t> Open Discussion about Risks, Fears and Security Needs (30m)</a:t>
            </a:r>
            <a:br>
              <a:rPr lang="en"/>
            </a:br>
          </a:p>
          <a:p>
            <a:pPr indent="-228600" lvl="0" marL="457200" rtl="0">
              <a:spcBef>
                <a:spcPts val="0"/>
              </a:spcBef>
            </a:pPr>
            <a:r>
              <a:rPr b="1" lang="en"/>
              <a:t>Encrypted Databases:</a:t>
            </a:r>
            <a:r>
              <a:rPr lang="en"/>
              <a:t> securing structured data in activities, services and content providers (1hr)</a:t>
            </a:r>
            <a:br>
              <a:rPr lang="en"/>
            </a:br>
            <a:br>
              <a:rPr lang="en"/>
            </a:br>
          </a:p>
        </p:txBody>
      </p:sp>
      <p:sp>
        <p:nvSpPr>
          <p:cNvPr id="136" name="Shape 136"/>
          <p:cNvSpPr txBox="1"/>
          <p:nvPr>
            <p:ph idx="2" type="body"/>
          </p:nvPr>
        </p:nvSpPr>
        <p:spPr>
          <a:xfrm>
            <a:off x="4648200" y="1278513"/>
            <a:ext cx="4038599" cy="3630300"/>
          </a:xfrm>
          <a:prstGeom prst="rect">
            <a:avLst/>
          </a:prstGeom>
        </p:spPr>
        <p:txBody>
          <a:bodyPr anchorCtr="0" anchor="t" bIns="91425" lIns="91425" rIns="91425" tIns="91425">
            <a:noAutofit/>
          </a:bodyPr>
          <a:lstStyle/>
          <a:p>
            <a:pPr indent="-228600" lvl="0" marL="457200" rtl="0">
              <a:spcBef>
                <a:spcPts val="0"/>
              </a:spcBef>
            </a:pPr>
            <a:r>
              <a:rPr b="1" lang="en"/>
              <a:t>Encrypted Files:</a:t>
            </a:r>
            <a:r>
              <a:rPr lang="en"/>
              <a:t> securing arbitrary files from small to large (30m)</a:t>
            </a:r>
            <a:br>
              <a:rPr lang="en"/>
            </a:br>
          </a:p>
          <a:p>
            <a:pPr indent="-228600" lvl="0" marL="457200" rtl="0">
              <a:spcBef>
                <a:spcPts val="0"/>
              </a:spcBef>
            </a:pPr>
            <a:r>
              <a:rPr b="1" lang="en"/>
              <a:t>Secured Networking:</a:t>
            </a:r>
            <a:r>
              <a:rPr lang="en"/>
              <a:t> defending against man-in-the-middle, SSL stripping, filtering and more (30m)</a:t>
            </a:r>
            <a:br>
              <a:rPr lang="en"/>
            </a:br>
          </a:p>
          <a:p>
            <a:pPr indent="-228600" lvl="0" marL="457200" rtl="0">
              <a:spcBef>
                <a:spcPts val="0"/>
              </a:spcBef>
            </a:pPr>
            <a:r>
              <a:rPr b="1" lang="en"/>
              <a:t>Hands-On Implementation</a:t>
            </a:r>
            <a:r>
              <a:rPr lang="en"/>
              <a:t> time for sample work or debugging your own apps with new security features (1.5hr)</a:t>
            </a:r>
            <a:br>
              <a:rPr lang="en"/>
            </a:br>
          </a:p>
        </p:txBody>
      </p:sp>
      <p:sp>
        <p:nvSpPr>
          <p:cNvPr id="137" name="Shape 137"/>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Session Overview</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IOCipher: Core Features</a:t>
            </a:r>
          </a:p>
        </p:txBody>
      </p:sp>
      <p:sp>
        <p:nvSpPr>
          <p:cNvPr id="415" name="Shape 415"/>
          <p:cNvSpPr txBox="1"/>
          <p:nvPr>
            <p:ph idx="1" type="body"/>
          </p:nvPr>
        </p:nvSpPr>
        <p:spPr>
          <a:xfrm>
            <a:off x="457200" y="1278516"/>
            <a:ext cx="8229600" cy="3630300"/>
          </a:xfrm>
          <a:prstGeom prst="rect">
            <a:avLst/>
          </a:prstGeom>
        </p:spPr>
        <p:txBody>
          <a:bodyPr anchorCtr="0" anchor="t" bIns="91425" lIns="91425" rIns="91425" tIns="91425">
            <a:noAutofit/>
          </a:bodyPr>
          <a:lstStyle/>
          <a:p>
            <a:pPr indent="-228600" lvl="0" marL="457200" rtl="0">
              <a:spcBef>
                <a:spcPts val="0"/>
              </a:spcBef>
            </a:pPr>
            <a:r>
              <a:rPr lang="en"/>
              <a:t>Secure transparent app-level virtual encrypted disk</a:t>
            </a:r>
            <a:br>
              <a:rPr lang="en"/>
            </a:br>
          </a:p>
          <a:p>
            <a:pPr indent="-228600" lvl="0" marL="457200" rtl="0">
              <a:spcBef>
                <a:spcPts val="0"/>
              </a:spcBef>
            </a:pPr>
            <a:r>
              <a:rPr lang="en"/>
              <a:t>No root required</a:t>
            </a:r>
            <a:br>
              <a:rPr lang="en"/>
            </a:br>
          </a:p>
          <a:p>
            <a:pPr indent="-228600" lvl="0" marL="457200" rtl="0">
              <a:spcBef>
                <a:spcPts val="0"/>
              </a:spcBef>
            </a:pPr>
            <a:r>
              <a:rPr lang="en"/>
              <a:t>Only three new methods to learn: new VirtualFileSystem(dbFile), VirtualFileSystem.mount(password), and VirtualFileSystem.unmount()</a:t>
            </a:r>
            <a:br>
              <a:rPr lang="en"/>
            </a:br>
          </a:p>
          <a:p>
            <a:pPr indent="-228600" lvl="0" marL="457200" rtl="0">
              <a:spcBef>
                <a:spcPts val="0"/>
              </a:spcBef>
            </a:pPr>
            <a:r>
              <a:rPr lang="en"/>
              <a:t>Supports Android versions 2.1 and above</a:t>
            </a:r>
            <a:br>
              <a:rPr lang="en"/>
            </a:br>
          </a:p>
          <a:p>
            <a:pPr indent="-228600" lvl="0" marL="457200" rtl="0">
              <a:spcBef>
                <a:spcPts val="0"/>
              </a:spcBef>
            </a:pPr>
            <a:r>
              <a:rPr lang="en"/>
              <a:t>Licensed under the LGPL v3+</a:t>
            </a:r>
          </a:p>
          <a:p>
            <a:pPr lvl="0" rtl="0">
              <a:spcBef>
                <a:spcPts val="0"/>
              </a:spcBef>
              <a:buClr>
                <a:schemeClr val="dk1"/>
              </a:buClr>
              <a:buSzPct val="61111"/>
              <a:buFont typeface="Arial"/>
              <a:buNone/>
            </a:pPr>
            <a:r>
              <a:t/>
            </a:r>
            <a:endParaRPr/>
          </a:p>
          <a:p>
            <a:pPr lvl="0" rtl="0">
              <a:spcBef>
                <a:spcPts val="0"/>
              </a:spcBef>
              <a:buClr>
                <a:schemeClr val="dk1"/>
              </a:buClr>
              <a:buSzPct val="61111"/>
              <a:buFont typeface="Arial"/>
              <a:buNone/>
            </a:pPr>
            <a:r>
              <a:t/>
            </a:r>
            <a:endParaRPr/>
          </a:p>
          <a:p>
            <a:pPr lvl="0">
              <a:spcBef>
                <a:spcPts val="0"/>
              </a:spcBef>
              <a:buNone/>
            </a:pPr>
            <a:r>
              <a:t/>
            </a:r>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IOCipher: The Stack</a:t>
            </a:r>
          </a:p>
        </p:txBody>
      </p:sp>
      <p:sp>
        <p:nvSpPr>
          <p:cNvPr id="421" name="Shape 421"/>
          <p:cNvSpPr/>
          <p:nvPr/>
        </p:nvSpPr>
        <p:spPr>
          <a:xfrm>
            <a:off x="1337075" y="4047575"/>
            <a:ext cx="2363999" cy="6708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SQLite</a:t>
            </a:r>
          </a:p>
        </p:txBody>
      </p:sp>
      <p:sp>
        <p:nvSpPr>
          <p:cNvPr id="422" name="Shape 422"/>
          <p:cNvSpPr/>
          <p:nvPr/>
        </p:nvSpPr>
        <p:spPr>
          <a:xfrm>
            <a:off x="1337075" y="3283575"/>
            <a:ext cx="2363999" cy="6708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SQLCipher</a:t>
            </a:r>
          </a:p>
        </p:txBody>
      </p:sp>
      <p:sp>
        <p:nvSpPr>
          <p:cNvPr id="423" name="Shape 423"/>
          <p:cNvSpPr/>
          <p:nvPr/>
        </p:nvSpPr>
        <p:spPr>
          <a:xfrm>
            <a:off x="1337075" y="2519575"/>
            <a:ext cx="2363999" cy="6708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LibSQLFS / FUSE</a:t>
            </a:r>
          </a:p>
        </p:txBody>
      </p:sp>
      <p:sp>
        <p:nvSpPr>
          <p:cNvPr id="424" name="Shape 424"/>
          <p:cNvSpPr/>
          <p:nvPr/>
        </p:nvSpPr>
        <p:spPr>
          <a:xfrm>
            <a:off x="1337075" y="1757575"/>
            <a:ext cx="2363999" cy="6708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solidFill>
                  <a:srgbClr val="555555"/>
                </a:solidFill>
                <a:latin typeface="Consolas"/>
                <a:ea typeface="Consolas"/>
                <a:cs typeface="Consolas"/>
                <a:sym typeface="Consolas"/>
              </a:rPr>
              <a:t>info.guardianproject.iocipher</a:t>
            </a:r>
          </a:p>
        </p:txBody>
      </p:sp>
      <p:sp>
        <p:nvSpPr>
          <p:cNvPr id="425" name="Shape 425"/>
          <p:cNvSpPr txBox="1"/>
          <p:nvPr/>
        </p:nvSpPr>
        <p:spPr>
          <a:xfrm>
            <a:off x="3937825" y="1843250"/>
            <a:ext cx="3657600" cy="457200"/>
          </a:xfrm>
          <a:prstGeom prst="rect">
            <a:avLst/>
          </a:prstGeom>
          <a:noFill/>
          <a:ln>
            <a:noFill/>
          </a:ln>
        </p:spPr>
        <p:txBody>
          <a:bodyPr anchorCtr="0" anchor="t" bIns="91425" lIns="91425" rIns="91425" tIns="91425">
            <a:noAutofit/>
          </a:bodyPr>
          <a:lstStyle/>
          <a:p>
            <a:pPr lvl="0">
              <a:spcBef>
                <a:spcPts val="0"/>
              </a:spcBef>
              <a:buNone/>
            </a:pPr>
            <a:r>
              <a:rPr lang="en"/>
              <a:t>Java/JNI wrapper API</a:t>
            </a:r>
          </a:p>
        </p:txBody>
      </p:sp>
      <p:sp>
        <p:nvSpPr>
          <p:cNvPr id="426" name="Shape 426"/>
          <p:cNvSpPr txBox="1"/>
          <p:nvPr/>
        </p:nvSpPr>
        <p:spPr>
          <a:xfrm>
            <a:off x="3937825" y="2605250"/>
            <a:ext cx="3657600" cy="457200"/>
          </a:xfrm>
          <a:prstGeom prst="rect">
            <a:avLst/>
          </a:prstGeom>
          <a:noFill/>
          <a:ln>
            <a:noFill/>
          </a:ln>
        </p:spPr>
        <p:txBody>
          <a:bodyPr anchorCtr="0" anchor="t" bIns="91425" lIns="91425" rIns="91425" tIns="91425">
            <a:noAutofit/>
          </a:bodyPr>
          <a:lstStyle/>
          <a:p>
            <a:pPr lvl="0" rtl="0">
              <a:spcBef>
                <a:spcPts val="0"/>
              </a:spcBef>
              <a:buNone/>
            </a:pPr>
            <a:r>
              <a:rPr lang="en"/>
              <a:t>Virtual Filesystem that maps to SQL schema / structured database</a:t>
            </a:r>
          </a:p>
        </p:txBody>
      </p:sp>
      <p:sp>
        <p:nvSpPr>
          <p:cNvPr id="427" name="Shape 427"/>
          <p:cNvSpPr txBox="1"/>
          <p:nvPr/>
        </p:nvSpPr>
        <p:spPr>
          <a:xfrm>
            <a:off x="4014025" y="3367250"/>
            <a:ext cx="3657600" cy="457200"/>
          </a:xfrm>
          <a:prstGeom prst="rect">
            <a:avLst/>
          </a:prstGeom>
          <a:noFill/>
          <a:ln>
            <a:noFill/>
          </a:ln>
        </p:spPr>
        <p:txBody>
          <a:bodyPr anchorCtr="0" anchor="t" bIns="91425" lIns="91425" rIns="91425" tIns="91425">
            <a:noAutofit/>
          </a:bodyPr>
          <a:lstStyle/>
          <a:p>
            <a:pPr lvl="0" rtl="0">
              <a:spcBef>
                <a:spcPts val="0"/>
              </a:spcBef>
              <a:buNone/>
            </a:pPr>
            <a:r>
              <a:rPr lang="en"/>
              <a:t>Encryption layer for SQLite</a:t>
            </a:r>
          </a:p>
        </p:txBody>
      </p:sp>
      <p:sp>
        <p:nvSpPr>
          <p:cNvPr id="428" name="Shape 428"/>
          <p:cNvSpPr txBox="1"/>
          <p:nvPr/>
        </p:nvSpPr>
        <p:spPr>
          <a:xfrm>
            <a:off x="4014025" y="4129250"/>
            <a:ext cx="3657600" cy="457200"/>
          </a:xfrm>
          <a:prstGeom prst="rect">
            <a:avLst/>
          </a:prstGeom>
          <a:noFill/>
          <a:ln>
            <a:noFill/>
          </a:ln>
        </p:spPr>
        <p:txBody>
          <a:bodyPr anchorCtr="0" anchor="t" bIns="91425" lIns="91425" rIns="91425" tIns="91425">
            <a:noAutofit/>
          </a:bodyPr>
          <a:lstStyle/>
          <a:p>
            <a:pPr lvl="0" rtl="0">
              <a:spcBef>
                <a:spcPts val="0"/>
              </a:spcBef>
              <a:buNone/>
            </a:pPr>
            <a:r>
              <a:rPr lang="en"/>
              <a:t>Base storage mechanism</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Adding IOCipher to App</a:t>
            </a:r>
          </a:p>
        </p:txBody>
      </p:sp>
      <p:sp>
        <p:nvSpPr>
          <p:cNvPr id="434" name="Shape 434"/>
          <p:cNvSpPr txBox="1"/>
          <p:nvPr>
            <p:ph idx="1" type="body"/>
          </p:nvPr>
        </p:nvSpPr>
        <p:spPr>
          <a:xfrm>
            <a:off x="457200" y="1278516"/>
            <a:ext cx="8229600" cy="3630300"/>
          </a:xfrm>
          <a:prstGeom prst="rect">
            <a:avLst/>
          </a:prstGeom>
        </p:spPr>
        <p:txBody>
          <a:bodyPr anchorCtr="0" anchor="t" bIns="91425" lIns="91425" rIns="91425" tIns="91425">
            <a:noAutofit/>
          </a:bodyPr>
          <a:lstStyle/>
          <a:p>
            <a:pPr indent="-298450" lvl="0" marL="457200" marR="215900" rtl="0">
              <a:lnSpc>
                <a:spcPct val="150000"/>
              </a:lnSpc>
              <a:spcBef>
                <a:spcPts val="0"/>
              </a:spcBef>
              <a:spcAft>
                <a:spcPts val="1700"/>
              </a:spcAft>
              <a:buSzPct val="100000"/>
            </a:pPr>
            <a:r>
              <a:rPr lang="en" sz="1100">
                <a:solidFill>
                  <a:srgbClr val="555555"/>
                </a:solidFill>
                <a:highlight>
                  <a:srgbClr val="FFFFFF"/>
                </a:highlight>
              </a:rPr>
              <a:t>manage the password</a:t>
            </a:r>
          </a:p>
          <a:p>
            <a:pPr indent="-298450" lvl="0" marL="457200" marR="215900" rtl="0">
              <a:lnSpc>
                <a:spcPct val="150000"/>
              </a:lnSpc>
              <a:spcBef>
                <a:spcPts val="0"/>
              </a:spcBef>
              <a:spcAft>
                <a:spcPts val="1700"/>
              </a:spcAft>
              <a:buSzPct val="100000"/>
            </a:pPr>
            <a:r>
              <a:rPr lang="en" sz="1100">
                <a:solidFill>
                  <a:srgbClr val="555555"/>
                </a:solidFill>
                <a:highlight>
                  <a:srgbClr val="FFFFFF"/>
                </a:highlight>
              </a:rPr>
              <a:t>connect to your encrypted disk’s file using </a:t>
            </a:r>
            <a:r>
              <a:rPr lang="en" sz="1100">
                <a:solidFill>
                  <a:srgbClr val="555555"/>
                </a:solidFill>
                <a:highlight>
                  <a:srgbClr val="FFFFFF"/>
                </a:highlight>
                <a:latin typeface="Verdana"/>
                <a:ea typeface="Verdana"/>
                <a:cs typeface="Verdana"/>
                <a:sym typeface="Verdana"/>
              </a:rPr>
              <a:t>new VirtualFileSystem(dbFile)</a:t>
            </a:r>
          </a:p>
          <a:p>
            <a:pPr indent="-298450" lvl="0" marL="457200" marR="215900" rtl="0">
              <a:lnSpc>
                <a:spcPct val="150000"/>
              </a:lnSpc>
              <a:spcBef>
                <a:spcPts val="0"/>
              </a:spcBef>
              <a:spcAft>
                <a:spcPts val="1700"/>
              </a:spcAft>
              <a:buSzPct val="100000"/>
            </a:pPr>
            <a:r>
              <a:rPr lang="en" sz="1100">
                <a:solidFill>
                  <a:srgbClr val="555555"/>
                </a:solidFill>
                <a:highlight>
                  <a:srgbClr val="FFFFFF"/>
                </a:highlight>
              </a:rPr>
              <a:t>mount it with a password using </a:t>
            </a:r>
            <a:r>
              <a:rPr lang="en" sz="1100">
                <a:solidFill>
                  <a:srgbClr val="555555"/>
                </a:solidFill>
                <a:highlight>
                  <a:srgbClr val="FFFFFF"/>
                </a:highlight>
                <a:latin typeface="Verdana"/>
                <a:ea typeface="Verdana"/>
                <a:cs typeface="Verdana"/>
                <a:sym typeface="Verdana"/>
              </a:rPr>
              <a:t>VirtualFileSystem.mount(password)</a:t>
            </a:r>
          </a:p>
          <a:p>
            <a:pPr indent="-298450" lvl="0" marL="457200" marR="215900" rtl="0">
              <a:lnSpc>
                <a:spcPct val="150000"/>
              </a:lnSpc>
              <a:spcBef>
                <a:spcPts val="0"/>
              </a:spcBef>
              <a:spcAft>
                <a:spcPts val="1700"/>
              </a:spcAft>
              <a:buSzPct val="100000"/>
            </a:pPr>
            <a:r>
              <a:rPr lang="en" sz="1100">
                <a:solidFill>
                  <a:srgbClr val="555555"/>
                </a:solidFill>
                <a:highlight>
                  <a:srgbClr val="FFFFFF"/>
                </a:highlight>
              </a:rPr>
              <a:t>replace the relevant </a:t>
            </a:r>
            <a:r>
              <a:rPr lang="en" sz="1100">
                <a:solidFill>
                  <a:srgbClr val="555555"/>
                </a:solidFill>
                <a:highlight>
                  <a:srgbClr val="FFFFFF"/>
                </a:highlight>
                <a:latin typeface="Verdana"/>
                <a:ea typeface="Verdana"/>
                <a:cs typeface="Verdana"/>
                <a:sym typeface="Verdana"/>
              </a:rPr>
              <a:t>java.io</a:t>
            </a:r>
            <a:r>
              <a:rPr lang="en" sz="1100">
                <a:solidFill>
                  <a:srgbClr val="555555"/>
                </a:solidFill>
                <a:highlight>
                  <a:srgbClr val="FFFFFF"/>
                </a:highlight>
              </a:rPr>
              <a:t> import statements with</a:t>
            </a:r>
            <a:r>
              <a:rPr lang="en" sz="1100">
                <a:solidFill>
                  <a:srgbClr val="555555"/>
                </a:solidFill>
                <a:highlight>
                  <a:srgbClr val="FFFFFF"/>
                </a:highlight>
                <a:latin typeface="Verdana"/>
                <a:ea typeface="Verdana"/>
                <a:cs typeface="Verdana"/>
                <a:sym typeface="Verdana"/>
              </a:rPr>
              <a:t>info.guardianproject.iocipher</a:t>
            </a:r>
            <a:r>
              <a:rPr lang="en" sz="1100">
                <a:solidFill>
                  <a:srgbClr val="555555"/>
                </a:solidFill>
                <a:highlight>
                  <a:srgbClr val="FFFFFF"/>
                </a:highlight>
              </a:rPr>
              <a:t>, e.g.:</a:t>
            </a:r>
          </a:p>
          <a:p>
            <a:pPr indent="-298450" lvl="1" marL="914400" marR="215900" rtl="0">
              <a:lnSpc>
                <a:spcPct val="150000"/>
              </a:lnSpc>
              <a:spcBef>
                <a:spcPts val="1800"/>
              </a:spcBef>
              <a:spcAft>
                <a:spcPts val="3500"/>
              </a:spcAft>
              <a:buSzPct val="100000"/>
              <a:buFont typeface="Verdana"/>
            </a:pPr>
            <a:r>
              <a:rPr lang="en" sz="1100">
                <a:solidFill>
                  <a:srgbClr val="555555"/>
                </a:solidFill>
                <a:highlight>
                  <a:srgbClr val="FFFFFF"/>
                </a:highlight>
                <a:latin typeface="Verdana"/>
                <a:ea typeface="Verdana"/>
                <a:cs typeface="Verdana"/>
                <a:sym typeface="Verdana"/>
              </a:rPr>
              <a:t>import info.guardianproject.iocipher.File;</a:t>
            </a:r>
          </a:p>
          <a:p>
            <a:pPr indent="-298450" lvl="1" marL="914400" marR="215900" rtl="0">
              <a:lnSpc>
                <a:spcPct val="150000"/>
              </a:lnSpc>
              <a:spcBef>
                <a:spcPts val="1800"/>
              </a:spcBef>
              <a:spcAft>
                <a:spcPts val="3500"/>
              </a:spcAft>
              <a:buSzPct val="100000"/>
              <a:buFont typeface="Verdana"/>
            </a:pPr>
            <a:r>
              <a:rPr lang="en" sz="1100">
                <a:solidFill>
                  <a:srgbClr val="555555"/>
                </a:solidFill>
                <a:highlight>
                  <a:srgbClr val="FFFFFF"/>
                </a:highlight>
                <a:latin typeface="Verdana"/>
                <a:ea typeface="Verdana"/>
                <a:cs typeface="Verdana"/>
                <a:sym typeface="Verdana"/>
              </a:rPr>
              <a:t>import info.guardianproject.iocipher.FileOutputStream;</a:t>
            </a:r>
          </a:p>
          <a:p>
            <a:pPr indent="-298450" lvl="1" marL="914400" marR="215900" rtl="0">
              <a:lnSpc>
                <a:spcPct val="150000"/>
              </a:lnSpc>
              <a:spcBef>
                <a:spcPts val="1800"/>
              </a:spcBef>
              <a:spcAft>
                <a:spcPts val="3500"/>
              </a:spcAft>
              <a:buSzPct val="100000"/>
              <a:buFont typeface="Verdana"/>
            </a:pPr>
            <a:r>
              <a:rPr lang="en" sz="1100">
                <a:solidFill>
                  <a:srgbClr val="555555"/>
                </a:solidFill>
                <a:highlight>
                  <a:srgbClr val="FFFFFF"/>
                </a:highlight>
                <a:latin typeface="Verdana"/>
                <a:ea typeface="Verdana"/>
                <a:cs typeface="Verdana"/>
                <a:sym typeface="Verdana"/>
              </a:rPr>
              <a:t>import info.guardianproject.iocipher.FileReader;</a:t>
            </a:r>
          </a:p>
          <a:p>
            <a:pPr indent="-298450" lvl="1" marL="914400" marR="215900" rtl="0">
              <a:lnSpc>
                <a:spcPct val="150000"/>
              </a:lnSpc>
              <a:spcBef>
                <a:spcPts val="1800"/>
              </a:spcBef>
              <a:spcAft>
                <a:spcPts val="3500"/>
              </a:spcAft>
              <a:buSzPct val="100000"/>
              <a:buFont typeface="Verdana"/>
            </a:pPr>
            <a:r>
              <a:rPr lang="en" sz="1100">
                <a:solidFill>
                  <a:srgbClr val="555555"/>
                </a:solidFill>
                <a:highlight>
                  <a:srgbClr val="FFFFFF"/>
                </a:highlight>
                <a:latin typeface="Verdana"/>
                <a:ea typeface="Verdana"/>
                <a:cs typeface="Verdana"/>
                <a:sym typeface="Verdana"/>
              </a:rPr>
              <a:t>import info.guardianproject.iocipher.IOCipherFileChannel;</a:t>
            </a:r>
          </a:p>
          <a:p>
            <a:pPr indent="-298450" lvl="1" marL="914400" marR="215900" rtl="0">
              <a:lnSpc>
                <a:spcPct val="150000"/>
              </a:lnSpc>
              <a:spcBef>
                <a:spcPts val="1800"/>
              </a:spcBef>
              <a:spcAft>
                <a:spcPts val="3500"/>
              </a:spcAft>
              <a:buSzPct val="100000"/>
              <a:buFont typeface="Verdana"/>
            </a:pPr>
            <a:r>
              <a:rPr lang="en" sz="1100">
                <a:solidFill>
                  <a:srgbClr val="555555"/>
                </a:solidFill>
                <a:highlight>
                  <a:srgbClr val="FFFFFF"/>
                </a:highlight>
                <a:latin typeface="Verdana"/>
                <a:ea typeface="Verdana"/>
                <a:cs typeface="Verdana"/>
                <a:sym typeface="Verdana"/>
              </a:rPr>
              <a:t>import info.guardianproject.iocipher.VirtualFileSystem;</a:t>
            </a:r>
          </a:p>
          <a:p>
            <a:pPr indent="-298450" lvl="1" marL="914400" marR="215900" rtl="0">
              <a:lnSpc>
                <a:spcPct val="150000"/>
              </a:lnSpc>
              <a:spcBef>
                <a:spcPts val="1800"/>
              </a:spcBef>
              <a:spcAft>
                <a:spcPts val="3500"/>
              </a:spcAft>
              <a:buSzPct val="100000"/>
              <a:buFont typeface="Verdana"/>
            </a:pPr>
            <a:r>
              <a:rPr lang="en" sz="1100">
                <a:solidFill>
                  <a:srgbClr val="555555"/>
                </a:solidFill>
                <a:highlight>
                  <a:srgbClr val="FFFFFF"/>
                </a:highlight>
                <a:latin typeface="Verdana"/>
                <a:ea typeface="Verdana"/>
                <a:cs typeface="Verdana"/>
                <a:sym typeface="Verdana"/>
              </a:rPr>
              <a:t>import java.io.FileNotFoundException;</a:t>
            </a:r>
          </a:p>
          <a:p>
            <a:pPr indent="-298450" lvl="1" marL="914400" marR="215900" rtl="0">
              <a:lnSpc>
                <a:spcPct val="150000"/>
              </a:lnSpc>
              <a:spcBef>
                <a:spcPts val="1800"/>
              </a:spcBef>
              <a:spcAft>
                <a:spcPts val="3500"/>
              </a:spcAft>
              <a:buSzPct val="100000"/>
              <a:buFont typeface="Verdana"/>
            </a:pPr>
            <a:r>
              <a:rPr lang="en" sz="1100">
                <a:solidFill>
                  <a:srgbClr val="555555"/>
                </a:solidFill>
                <a:highlight>
                  <a:srgbClr val="FFFFFF"/>
                </a:highlight>
                <a:latin typeface="Verdana"/>
                <a:ea typeface="Verdana"/>
                <a:cs typeface="Verdana"/>
                <a:sym typeface="Verdana"/>
              </a:rPr>
              <a:t>import java.io.IOException;</a:t>
            </a:r>
          </a:p>
          <a:p>
            <a:pPr indent="-298450" lvl="1" marL="914400" marR="215900" rtl="0">
              <a:lnSpc>
                <a:spcPct val="150000"/>
              </a:lnSpc>
              <a:spcBef>
                <a:spcPts val="1800"/>
              </a:spcBef>
              <a:spcAft>
                <a:spcPts val="3500"/>
              </a:spcAft>
              <a:buSzPct val="100000"/>
              <a:buFont typeface="Verdana"/>
            </a:pPr>
            <a:r>
              <a:rPr lang="en" sz="1100">
                <a:solidFill>
                  <a:srgbClr val="555555"/>
                </a:solidFill>
                <a:highlight>
                  <a:srgbClr val="FFFFFF"/>
                </a:highlight>
                <a:latin typeface="Verdana"/>
                <a:ea typeface="Verdana"/>
                <a:cs typeface="Verdana"/>
                <a:sym typeface="Verdana"/>
              </a:rPr>
              <a:t>import java.io.InputStream;</a:t>
            </a:r>
          </a:p>
          <a:p>
            <a:pPr indent="-298450" lvl="1" marL="914400" marR="215900" rtl="0">
              <a:lnSpc>
                <a:spcPct val="150000"/>
              </a:lnSpc>
              <a:spcBef>
                <a:spcPts val="1800"/>
              </a:spcBef>
              <a:spcAft>
                <a:spcPts val="3500"/>
              </a:spcAft>
              <a:buSzPct val="100000"/>
              <a:buFont typeface="Verdana"/>
            </a:pPr>
            <a:r>
              <a:rPr lang="en" sz="1100">
                <a:solidFill>
                  <a:srgbClr val="555555"/>
                </a:solidFill>
                <a:highlight>
                  <a:srgbClr val="FFFFFF"/>
                </a:highlight>
                <a:latin typeface="Verdana"/>
                <a:ea typeface="Verdana"/>
                <a:cs typeface="Verdana"/>
                <a:sym typeface="Verdana"/>
              </a:rPr>
              <a:t>import java.nio.channels.Channels;</a:t>
            </a:r>
          </a:p>
          <a:p>
            <a:pPr indent="-298450" lvl="1" marL="914400" marR="215900" rtl="0">
              <a:lnSpc>
                <a:spcPct val="150000"/>
              </a:lnSpc>
              <a:spcBef>
                <a:spcPts val="1800"/>
              </a:spcBef>
              <a:spcAft>
                <a:spcPts val="3500"/>
              </a:spcAft>
              <a:buSzPct val="100000"/>
              <a:buFont typeface="Verdana"/>
            </a:pPr>
            <a:r>
              <a:rPr lang="en" sz="1100">
                <a:solidFill>
                  <a:srgbClr val="555555"/>
                </a:solidFill>
                <a:highlight>
                  <a:srgbClr val="FFFFFF"/>
                </a:highlight>
                <a:latin typeface="Verdana"/>
                <a:ea typeface="Verdana"/>
                <a:cs typeface="Verdana"/>
                <a:sym typeface="Verdana"/>
              </a:rPr>
              <a:t>import java.nio.channels.ReadableByteChannel;</a:t>
            </a:r>
          </a:p>
          <a:p>
            <a:pPr lvl="0">
              <a:spcBef>
                <a:spcPts val="0"/>
              </a:spcBef>
              <a:buNone/>
            </a:pPr>
            <a:r>
              <a:t/>
            </a:r>
            <a:endParaRP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idx="1" type="body"/>
          </p:nvPr>
        </p:nvSpPr>
        <p:spPr>
          <a:xfrm>
            <a:off x="3866812" y="4623760"/>
            <a:ext cx="5097900" cy="521400"/>
          </a:xfrm>
          <a:prstGeom prst="rect">
            <a:avLst/>
          </a:prstGeom>
        </p:spPr>
        <p:txBody>
          <a:bodyPr anchorCtr="0" anchor="t" bIns="91425" lIns="91425" rIns="91425" tIns="91425">
            <a:noAutofit/>
          </a:bodyPr>
          <a:lstStyle/>
          <a:p>
            <a:pPr lvl="0">
              <a:spcBef>
                <a:spcPts val="0"/>
              </a:spcBef>
              <a:buNone/>
            </a:pPr>
            <a:r>
              <a:rPr lang="en"/>
              <a:t>https://github.com/guardianproject/IOCipherExample</a:t>
            </a:r>
          </a:p>
        </p:txBody>
      </p:sp>
      <p:sp>
        <p:nvSpPr>
          <p:cNvPr id="440" name="Shape 440"/>
          <p:cNvSpPr txBox="1"/>
          <p:nvPr/>
        </p:nvSpPr>
        <p:spPr>
          <a:xfrm>
            <a:off x="205850" y="192575"/>
            <a:ext cx="8758800" cy="4236599"/>
          </a:xfrm>
          <a:prstGeom prst="rect">
            <a:avLst/>
          </a:prstGeom>
          <a:noFill/>
          <a:ln>
            <a:noFill/>
          </a:ln>
        </p:spPr>
        <p:txBody>
          <a:bodyPr anchorCtr="0" anchor="t" bIns="91425" lIns="91425" rIns="91425" tIns="91425">
            <a:noAutofit/>
          </a:bodyPr>
          <a:lstStyle/>
          <a:p>
            <a:pPr lvl="0" rtl="0">
              <a:lnSpc>
                <a:spcPct val="150000"/>
              </a:lnSpc>
              <a:spcBef>
                <a:spcPts val="0"/>
              </a:spcBef>
              <a:buClr>
                <a:schemeClr val="dk1"/>
              </a:buClr>
              <a:buFont typeface="Arial"/>
              <a:buNone/>
            </a:pPr>
            <a:r>
              <a:t/>
            </a:r>
            <a:endParaRPr/>
          </a:p>
          <a:p>
            <a:pPr lvl="0" rtl="0">
              <a:lnSpc>
                <a:spcPct val="150000"/>
              </a:lnSpc>
              <a:spcBef>
                <a:spcPts val="0"/>
              </a:spcBef>
              <a:buClr>
                <a:schemeClr val="dk1"/>
              </a:buClr>
              <a:buFont typeface="Arial"/>
              <a:buNone/>
            </a:pPr>
            <a:r>
              <a:rPr b="1" lang="en">
                <a:solidFill>
                  <a:srgbClr val="333333"/>
                </a:solidFill>
                <a:latin typeface="Consolas"/>
                <a:ea typeface="Consolas"/>
                <a:cs typeface="Consolas"/>
                <a:sym typeface="Consolas"/>
              </a:rPr>
              <a:t>import</a:t>
            </a:r>
            <a:r>
              <a:rPr lang="en">
                <a:solidFill>
                  <a:srgbClr val="333333"/>
                </a:solidFill>
                <a:latin typeface="Consolas"/>
                <a:ea typeface="Consolas"/>
                <a:cs typeface="Consolas"/>
                <a:sym typeface="Consolas"/>
              </a:rPr>
              <a:t> </a:t>
            </a:r>
            <a:r>
              <a:rPr lang="en">
                <a:solidFill>
                  <a:srgbClr val="555555"/>
                </a:solidFill>
                <a:latin typeface="Consolas"/>
                <a:ea typeface="Consolas"/>
                <a:cs typeface="Consolas"/>
                <a:sym typeface="Consolas"/>
              </a:rPr>
              <a:t>info.guardianproject.iocipher.File</a:t>
            </a:r>
            <a:r>
              <a:rPr b="1" lang="en">
                <a:solidFill>
                  <a:srgbClr val="333333"/>
                </a:solidFill>
                <a:latin typeface="Consolas"/>
                <a:ea typeface="Consolas"/>
                <a:cs typeface="Consolas"/>
                <a:sym typeface="Consolas"/>
              </a:rPr>
              <a:t>;</a:t>
            </a:r>
          </a:p>
          <a:p>
            <a:pPr lvl="0" rtl="0">
              <a:lnSpc>
                <a:spcPct val="150000"/>
              </a:lnSpc>
              <a:spcBef>
                <a:spcPts val="0"/>
              </a:spcBef>
              <a:buClr>
                <a:schemeClr val="dk1"/>
              </a:buClr>
              <a:buFont typeface="Arial"/>
              <a:buNone/>
            </a:pPr>
            <a:r>
              <a:rPr b="1" lang="en">
                <a:solidFill>
                  <a:srgbClr val="333333"/>
                </a:solidFill>
                <a:latin typeface="Consolas"/>
                <a:ea typeface="Consolas"/>
                <a:cs typeface="Consolas"/>
                <a:sym typeface="Consolas"/>
              </a:rPr>
              <a:t>import</a:t>
            </a:r>
            <a:r>
              <a:rPr lang="en">
                <a:solidFill>
                  <a:srgbClr val="333333"/>
                </a:solidFill>
                <a:latin typeface="Consolas"/>
                <a:ea typeface="Consolas"/>
                <a:cs typeface="Consolas"/>
                <a:sym typeface="Consolas"/>
              </a:rPr>
              <a:t> </a:t>
            </a:r>
            <a:r>
              <a:rPr lang="en">
                <a:solidFill>
                  <a:srgbClr val="555555"/>
                </a:solidFill>
                <a:latin typeface="Consolas"/>
                <a:ea typeface="Consolas"/>
                <a:cs typeface="Consolas"/>
                <a:sym typeface="Consolas"/>
              </a:rPr>
              <a:t>info.guardianproject.iocipher.FileOutputStream</a:t>
            </a:r>
            <a:r>
              <a:rPr b="1" lang="en">
                <a:solidFill>
                  <a:srgbClr val="333333"/>
                </a:solidFill>
                <a:latin typeface="Consolas"/>
                <a:ea typeface="Consolas"/>
                <a:cs typeface="Consolas"/>
                <a:sym typeface="Consolas"/>
              </a:rPr>
              <a:t>;</a:t>
            </a:r>
          </a:p>
          <a:p>
            <a:pPr lvl="0" rtl="0">
              <a:lnSpc>
                <a:spcPct val="150000"/>
              </a:lnSpc>
              <a:spcBef>
                <a:spcPts val="0"/>
              </a:spcBef>
              <a:buClr>
                <a:schemeClr val="dk1"/>
              </a:buClr>
              <a:buFont typeface="Arial"/>
              <a:buNone/>
            </a:pPr>
            <a:r>
              <a:rPr b="1" lang="en">
                <a:solidFill>
                  <a:srgbClr val="333333"/>
                </a:solidFill>
                <a:latin typeface="Consolas"/>
                <a:ea typeface="Consolas"/>
                <a:cs typeface="Consolas"/>
                <a:sym typeface="Consolas"/>
              </a:rPr>
              <a:t>import</a:t>
            </a:r>
            <a:r>
              <a:rPr lang="en">
                <a:solidFill>
                  <a:srgbClr val="333333"/>
                </a:solidFill>
                <a:latin typeface="Consolas"/>
                <a:ea typeface="Consolas"/>
                <a:cs typeface="Consolas"/>
                <a:sym typeface="Consolas"/>
              </a:rPr>
              <a:t> </a:t>
            </a:r>
            <a:r>
              <a:rPr lang="en">
                <a:solidFill>
                  <a:srgbClr val="555555"/>
                </a:solidFill>
                <a:latin typeface="Consolas"/>
                <a:ea typeface="Consolas"/>
                <a:cs typeface="Consolas"/>
                <a:sym typeface="Consolas"/>
              </a:rPr>
              <a:t>info.guardianproject.iocipher.VirtualFileSystem</a:t>
            </a:r>
            <a:r>
              <a:rPr b="1" lang="en">
                <a:solidFill>
                  <a:srgbClr val="333333"/>
                </a:solidFill>
                <a:latin typeface="Consolas"/>
                <a:ea typeface="Consolas"/>
                <a:cs typeface="Consolas"/>
                <a:sym typeface="Consolas"/>
              </a:rPr>
              <a:t>;</a:t>
            </a:r>
          </a:p>
          <a:p>
            <a:pPr lvl="0" rtl="0">
              <a:spcBef>
                <a:spcPts val="0"/>
              </a:spcBef>
              <a:buNone/>
            </a:pPr>
            <a:r>
              <a:t/>
            </a:r>
            <a:endParaRPr/>
          </a:p>
          <a:p>
            <a:pPr lvl="0" rtl="0">
              <a:spcBef>
                <a:spcPts val="0"/>
              </a:spcBef>
              <a:buNone/>
            </a:pPr>
            <a:r>
              <a:rPr lang="en">
                <a:solidFill>
                  <a:srgbClr val="333333"/>
                </a:solidFill>
                <a:highlight>
                  <a:srgbClr val="FFFFFF"/>
                </a:highlight>
                <a:latin typeface="Consolas"/>
                <a:ea typeface="Consolas"/>
                <a:cs typeface="Consolas"/>
                <a:sym typeface="Consolas"/>
              </a:rPr>
              <a:t>File dbFile </a:t>
            </a:r>
            <a:r>
              <a:rPr b="1" lang="en">
                <a:solidFill>
                  <a:srgbClr val="333333"/>
                </a:solidFill>
                <a:highlight>
                  <a:srgbClr val="FFFFFF"/>
                </a:highlight>
                <a:latin typeface="Consolas"/>
                <a:ea typeface="Consolas"/>
                <a:cs typeface="Consolas"/>
                <a:sym typeface="Consolas"/>
              </a:rPr>
              <a:t>=</a:t>
            </a:r>
            <a:r>
              <a:rPr lang="en">
                <a:solidFill>
                  <a:srgbClr val="333333"/>
                </a:solidFill>
                <a:highlight>
                  <a:srgbClr val="FFFFFF"/>
                </a:highlight>
                <a:latin typeface="Consolas"/>
                <a:ea typeface="Consolas"/>
                <a:cs typeface="Consolas"/>
                <a:sym typeface="Consolas"/>
              </a:rPr>
              <a:t> getDir</a:t>
            </a:r>
            <a:r>
              <a:rPr b="1" lang="en">
                <a:solidFill>
                  <a:srgbClr val="333333"/>
                </a:solidFill>
                <a:highlight>
                  <a:srgbClr val="FFFFFF"/>
                </a:highlight>
                <a:latin typeface="Consolas"/>
                <a:ea typeface="Consolas"/>
                <a:cs typeface="Consolas"/>
                <a:sym typeface="Consolas"/>
              </a:rPr>
              <a:t>(</a:t>
            </a:r>
            <a:r>
              <a:rPr lang="en">
                <a:solidFill>
                  <a:srgbClr val="DD1144"/>
                </a:solidFill>
                <a:highlight>
                  <a:srgbClr val="FFFFFF"/>
                </a:highlight>
                <a:latin typeface="Consolas"/>
                <a:ea typeface="Consolas"/>
                <a:cs typeface="Consolas"/>
                <a:sym typeface="Consolas"/>
              </a:rPr>
              <a:t>"vfs"</a:t>
            </a:r>
            <a:r>
              <a:rPr b="1" lang="en">
                <a:solidFill>
                  <a:srgbClr val="333333"/>
                </a:solidFill>
                <a:highlight>
                  <a:srgbClr val="FFFFFF"/>
                </a:highlight>
                <a:latin typeface="Consolas"/>
                <a:ea typeface="Consolas"/>
                <a:cs typeface="Consolas"/>
                <a:sym typeface="Consolas"/>
              </a:rPr>
              <a:t>,</a:t>
            </a:r>
            <a:r>
              <a:rPr lang="en">
                <a:solidFill>
                  <a:srgbClr val="333333"/>
                </a:solidFill>
                <a:highlight>
                  <a:srgbClr val="FFFFFF"/>
                </a:highlight>
                <a:latin typeface="Consolas"/>
                <a:ea typeface="Consolas"/>
                <a:cs typeface="Consolas"/>
                <a:sym typeface="Consolas"/>
              </a:rPr>
              <a:t> MODE_PRIVATE</a:t>
            </a:r>
            <a:r>
              <a:rPr b="1" lang="en">
                <a:solidFill>
                  <a:srgbClr val="333333"/>
                </a:solidFill>
                <a:highlight>
                  <a:srgbClr val="FFFFFF"/>
                </a:highlight>
                <a:latin typeface="Consolas"/>
                <a:ea typeface="Consolas"/>
                <a:cs typeface="Consolas"/>
                <a:sym typeface="Consolas"/>
              </a:rPr>
              <a:t>).</a:t>
            </a:r>
            <a:r>
              <a:rPr lang="en">
                <a:solidFill>
                  <a:srgbClr val="008080"/>
                </a:solidFill>
                <a:highlight>
                  <a:srgbClr val="FFFFFF"/>
                </a:highlight>
                <a:latin typeface="Consolas"/>
                <a:ea typeface="Consolas"/>
                <a:cs typeface="Consolas"/>
                <a:sym typeface="Consolas"/>
              </a:rPr>
              <a:t>getAbsolutePath</a:t>
            </a:r>
            <a:r>
              <a:rPr b="1" lang="en">
                <a:solidFill>
                  <a:srgbClr val="333333"/>
                </a:solidFill>
                <a:highlight>
                  <a:srgbClr val="FFFFFF"/>
                </a:highlight>
                <a:latin typeface="Consolas"/>
                <a:ea typeface="Consolas"/>
                <a:cs typeface="Consolas"/>
                <a:sym typeface="Consolas"/>
              </a:rPr>
              <a:t>()</a:t>
            </a:r>
            <a:r>
              <a:rPr lang="en">
                <a:solidFill>
                  <a:srgbClr val="333333"/>
                </a:solidFill>
                <a:highlight>
                  <a:srgbClr val="FFFFFF"/>
                </a:highlight>
                <a:latin typeface="Consolas"/>
                <a:ea typeface="Consolas"/>
                <a:cs typeface="Consolas"/>
                <a:sym typeface="Consolas"/>
              </a:rPr>
              <a:t> </a:t>
            </a:r>
            <a:r>
              <a:rPr b="1" lang="en">
                <a:solidFill>
                  <a:srgbClr val="333333"/>
                </a:solidFill>
                <a:highlight>
                  <a:srgbClr val="FFFFFF"/>
                </a:highlight>
                <a:latin typeface="Consolas"/>
                <a:ea typeface="Consolas"/>
                <a:cs typeface="Consolas"/>
                <a:sym typeface="Consolas"/>
              </a:rPr>
              <a:t>+</a:t>
            </a:r>
            <a:r>
              <a:rPr lang="en">
                <a:solidFill>
                  <a:srgbClr val="333333"/>
                </a:solidFill>
                <a:highlight>
                  <a:srgbClr val="FFFFFF"/>
                </a:highlight>
                <a:latin typeface="Consolas"/>
                <a:ea typeface="Consolas"/>
                <a:cs typeface="Consolas"/>
                <a:sym typeface="Consolas"/>
              </a:rPr>
              <a:t> </a:t>
            </a:r>
            <a:r>
              <a:rPr lang="en">
                <a:solidFill>
                  <a:srgbClr val="DD1144"/>
                </a:solidFill>
                <a:highlight>
                  <a:srgbClr val="FFFFFF"/>
                </a:highlight>
                <a:latin typeface="Consolas"/>
                <a:ea typeface="Consolas"/>
                <a:cs typeface="Consolas"/>
                <a:sym typeface="Consolas"/>
              </a:rPr>
              <a:t>"/myfiles.db"</a:t>
            </a:r>
            <a:r>
              <a:rPr b="1" lang="en">
                <a:solidFill>
                  <a:srgbClr val="333333"/>
                </a:solidFill>
                <a:highlight>
                  <a:srgbClr val="FFFFFF"/>
                </a:highlight>
                <a:latin typeface="Consolas"/>
                <a:ea typeface="Consolas"/>
                <a:cs typeface="Consolas"/>
                <a:sym typeface="Consolas"/>
              </a:rPr>
              <a:t>;</a:t>
            </a:r>
          </a:p>
          <a:p>
            <a:pPr lvl="0" rtl="0">
              <a:spcBef>
                <a:spcPts val="0"/>
              </a:spcBef>
              <a:buNone/>
            </a:pPr>
            <a:r>
              <a:t/>
            </a:r>
            <a:endParaRPr b="1">
              <a:solidFill>
                <a:srgbClr val="333333"/>
              </a:solidFill>
              <a:highlight>
                <a:srgbClr val="FFFFFF"/>
              </a:highlight>
              <a:latin typeface="Consolas"/>
              <a:ea typeface="Consolas"/>
              <a:cs typeface="Consolas"/>
              <a:sym typeface="Consolas"/>
            </a:endParaRPr>
          </a:p>
          <a:p>
            <a:pPr lvl="0" rtl="0">
              <a:lnSpc>
                <a:spcPct val="150000"/>
              </a:lnSpc>
              <a:spcBef>
                <a:spcPts val="0"/>
              </a:spcBef>
              <a:buClr>
                <a:schemeClr val="dk1"/>
              </a:buClr>
              <a:buFont typeface="Arial"/>
              <a:buNone/>
            </a:pPr>
            <a:r>
              <a:rPr lang="en">
                <a:solidFill>
                  <a:srgbClr val="333333"/>
                </a:solidFill>
                <a:latin typeface="Consolas"/>
                <a:ea typeface="Consolas"/>
                <a:cs typeface="Consolas"/>
                <a:sym typeface="Consolas"/>
              </a:rPr>
              <a:t>vfs </a:t>
            </a:r>
            <a:r>
              <a:rPr b="1" lang="en">
                <a:solidFill>
                  <a:srgbClr val="333333"/>
                </a:solidFill>
                <a:latin typeface="Consolas"/>
                <a:ea typeface="Consolas"/>
                <a:cs typeface="Consolas"/>
                <a:sym typeface="Consolas"/>
              </a:rPr>
              <a:t>=</a:t>
            </a:r>
            <a:r>
              <a:rPr lang="en">
                <a:solidFill>
                  <a:srgbClr val="333333"/>
                </a:solidFill>
                <a:latin typeface="Consolas"/>
                <a:ea typeface="Consolas"/>
                <a:cs typeface="Consolas"/>
                <a:sym typeface="Consolas"/>
              </a:rPr>
              <a:t> </a:t>
            </a:r>
            <a:r>
              <a:rPr b="1" lang="en">
                <a:solidFill>
                  <a:srgbClr val="333333"/>
                </a:solidFill>
                <a:latin typeface="Consolas"/>
                <a:ea typeface="Consolas"/>
                <a:cs typeface="Consolas"/>
                <a:sym typeface="Consolas"/>
              </a:rPr>
              <a:t>new</a:t>
            </a:r>
            <a:r>
              <a:rPr lang="en">
                <a:solidFill>
                  <a:srgbClr val="333333"/>
                </a:solidFill>
                <a:latin typeface="Consolas"/>
                <a:ea typeface="Consolas"/>
                <a:cs typeface="Consolas"/>
                <a:sym typeface="Consolas"/>
              </a:rPr>
              <a:t> VirtualFileSystem</a:t>
            </a:r>
            <a:r>
              <a:rPr b="1" lang="en">
                <a:solidFill>
                  <a:srgbClr val="333333"/>
                </a:solidFill>
                <a:latin typeface="Consolas"/>
                <a:ea typeface="Consolas"/>
                <a:cs typeface="Consolas"/>
                <a:sym typeface="Consolas"/>
              </a:rPr>
              <a:t>(</a:t>
            </a:r>
            <a:r>
              <a:rPr lang="en">
                <a:solidFill>
                  <a:srgbClr val="333333"/>
                </a:solidFill>
                <a:latin typeface="Consolas"/>
                <a:ea typeface="Consolas"/>
                <a:cs typeface="Consolas"/>
                <a:sym typeface="Consolas"/>
              </a:rPr>
              <a:t>dbFile</a:t>
            </a:r>
            <a:r>
              <a:rPr b="1" lang="en">
                <a:solidFill>
                  <a:srgbClr val="333333"/>
                </a:solidFill>
                <a:latin typeface="Consolas"/>
                <a:ea typeface="Consolas"/>
                <a:cs typeface="Consolas"/>
                <a:sym typeface="Consolas"/>
              </a:rPr>
              <a:t>);</a:t>
            </a:r>
            <a:br>
              <a:rPr b="1" lang="en">
                <a:solidFill>
                  <a:srgbClr val="333333"/>
                </a:solidFill>
                <a:latin typeface="Consolas"/>
                <a:ea typeface="Consolas"/>
                <a:cs typeface="Consolas"/>
                <a:sym typeface="Consolas"/>
              </a:rPr>
            </a:br>
          </a:p>
          <a:p>
            <a:pPr lvl="0" rtl="0">
              <a:lnSpc>
                <a:spcPct val="150000"/>
              </a:lnSpc>
              <a:spcBef>
                <a:spcPts val="0"/>
              </a:spcBef>
              <a:buClr>
                <a:schemeClr val="dk1"/>
              </a:buClr>
              <a:buFont typeface="Arial"/>
              <a:buNone/>
            </a:pPr>
            <a:r>
              <a:rPr i="1" lang="en">
                <a:solidFill>
                  <a:srgbClr val="999988"/>
                </a:solidFill>
                <a:latin typeface="Consolas"/>
                <a:ea typeface="Consolas"/>
                <a:cs typeface="Consolas"/>
                <a:sym typeface="Consolas"/>
              </a:rPr>
              <a:t>// TODO don't use a hard-coded password! prompt for the password</a:t>
            </a:r>
          </a:p>
          <a:p>
            <a:pPr lvl="0" rtl="0">
              <a:lnSpc>
                <a:spcPct val="150000"/>
              </a:lnSpc>
              <a:spcBef>
                <a:spcPts val="0"/>
              </a:spcBef>
              <a:buClr>
                <a:schemeClr val="dk1"/>
              </a:buClr>
              <a:buFont typeface="Arial"/>
              <a:buNone/>
            </a:pPr>
            <a:r>
              <a:rPr lang="en">
                <a:solidFill>
                  <a:srgbClr val="333333"/>
                </a:solidFill>
                <a:latin typeface="Consolas"/>
                <a:ea typeface="Consolas"/>
                <a:cs typeface="Consolas"/>
                <a:sym typeface="Consolas"/>
              </a:rPr>
              <a:t>vfs</a:t>
            </a:r>
            <a:r>
              <a:rPr b="1" lang="en">
                <a:solidFill>
                  <a:srgbClr val="333333"/>
                </a:solidFill>
                <a:latin typeface="Consolas"/>
                <a:ea typeface="Consolas"/>
                <a:cs typeface="Consolas"/>
                <a:sym typeface="Consolas"/>
              </a:rPr>
              <a:t>.</a:t>
            </a:r>
            <a:r>
              <a:rPr lang="en">
                <a:solidFill>
                  <a:srgbClr val="008080"/>
                </a:solidFill>
                <a:latin typeface="Consolas"/>
                <a:ea typeface="Consolas"/>
                <a:cs typeface="Consolas"/>
                <a:sym typeface="Consolas"/>
              </a:rPr>
              <a:t>mount</a:t>
            </a:r>
            <a:r>
              <a:rPr b="1" lang="en">
                <a:solidFill>
                  <a:srgbClr val="333333"/>
                </a:solidFill>
                <a:latin typeface="Consolas"/>
                <a:ea typeface="Consolas"/>
                <a:cs typeface="Consolas"/>
                <a:sym typeface="Consolas"/>
              </a:rPr>
              <a:t>(</a:t>
            </a:r>
            <a:r>
              <a:rPr lang="en">
                <a:solidFill>
                  <a:srgbClr val="DD1144"/>
                </a:solidFill>
                <a:latin typeface="Consolas"/>
                <a:ea typeface="Consolas"/>
                <a:cs typeface="Consolas"/>
                <a:sym typeface="Consolas"/>
              </a:rPr>
              <a:t>"my fake password"</a:t>
            </a:r>
            <a:r>
              <a:rPr b="1" lang="en">
                <a:solidFill>
                  <a:srgbClr val="333333"/>
                </a:solidFill>
                <a:latin typeface="Consolas"/>
                <a:ea typeface="Consolas"/>
                <a:cs typeface="Consolas"/>
                <a:sym typeface="Consolas"/>
              </a:rPr>
              <a:t>);</a:t>
            </a:r>
          </a:p>
          <a:p>
            <a:pPr lvl="0" rtl="0">
              <a:spcBef>
                <a:spcPts val="0"/>
              </a:spcBef>
              <a:buNone/>
            </a:pPr>
            <a:r>
              <a:t/>
            </a:r>
            <a:endParaRPr b="1">
              <a:solidFill>
                <a:srgbClr val="333333"/>
              </a:solidFill>
              <a:highlight>
                <a:srgbClr val="FFFFFF"/>
              </a:highlight>
              <a:latin typeface="Consolas"/>
              <a:ea typeface="Consolas"/>
              <a:cs typeface="Consolas"/>
              <a:sym typeface="Consolas"/>
            </a:endParaRPr>
          </a:p>
          <a:p>
            <a:pPr lvl="0" rtl="0">
              <a:lnSpc>
                <a:spcPct val="150000"/>
              </a:lnSpc>
              <a:spcBef>
                <a:spcPts val="0"/>
              </a:spcBef>
              <a:buClr>
                <a:schemeClr val="dk1"/>
              </a:buClr>
              <a:buFont typeface="Arial"/>
              <a:buNone/>
            </a:pPr>
            <a:r>
              <a:rPr lang="en">
                <a:solidFill>
                  <a:srgbClr val="333333"/>
                </a:solidFill>
                <a:latin typeface="Consolas"/>
                <a:ea typeface="Consolas"/>
                <a:cs typeface="Consolas"/>
                <a:sym typeface="Consolas"/>
              </a:rPr>
              <a:t>File file </a:t>
            </a:r>
            <a:r>
              <a:rPr b="1" lang="en">
                <a:solidFill>
                  <a:srgbClr val="333333"/>
                </a:solidFill>
                <a:latin typeface="Consolas"/>
                <a:ea typeface="Consolas"/>
                <a:cs typeface="Consolas"/>
                <a:sym typeface="Consolas"/>
              </a:rPr>
              <a:t>=</a:t>
            </a:r>
            <a:r>
              <a:rPr lang="en">
                <a:solidFill>
                  <a:srgbClr val="333333"/>
                </a:solidFill>
                <a:latin typeface="Consolas"/>
                <a:ea typeface="Consolas"/>
                <a:cs typeface="Consolas"/>
                <a:sym typeface="Consolas"/>
              </a:rPr>
              <a:t> </a:t>
            </a:r>
            <a:r>
              <a:rPr b="1" lang="en">
                <a:solidFill>
                  <a:srgbClr val="333333"/>
                </a:solidFill>
                <a:latin typeface="Consolas"/>
                <a:ea typeface="Consolas"/>
                <a:cs typeface="Consolas"/>
                <a:sym typeface="Consolas"/>
              </a:rPr>
              <a:t>new</a:t>
            </a:r>
            <a:r>
              <a:rPr lang="en">
                <a:solidFill>
                  <a:srgbClr val="333333"/>
                </a:solidFill>
                <a:latin typeface="Consolas"/>
                <a:ea typeface="Consolas"/>
                <a:cs typeface="Consolas"/>
                <a:sym typeface="Consolas"/>
              </a:rPr>
              <a:t> File</a:t>
            </a:r>
            <a:r>
              <a:rPr b="1" lang="en">
                <a:solidFill>
                  <a:srgbClr val="333333"/>
                </a:solidFill>
                <a:latin typeface="Consolas"/>
                <a:ea typeface="Consolas"/>
                <a:cs typeface="Consolas"/>
                <a:sym typeface="Consolas"/>
              </a:rPr>
              <a:t>(</a:t>
            </a:r>
            <a:r>
              <a:rPr lang="en">
                <a:solidFill>
                  <a:srgbClr val="333333"/>
                </a:solidFill>
                <a:latin typeface="Consolas"/>
                <a:ea typeface="Consolas"/>
                <a:cs typeface="Consolas"/>
                <a:sym typeface="Consolas"/>
              </a:rPr>
              <a:t>dirPath</a:t>
            </a:r>
            <a:r>
              <a:rPr b="1" lang="en">
                <a:solidFill>
                  <a:srgbClr val="333333"/>
                </a:solidFill>
                <a:latin typeface="Consolas"/>
                <a:ea typeface="Consolas"/>
                <a:cs typeface="Consolas"/>
                <a:sym typeface="Consolas"/>
              </a:rPr>
              <a:t>);</a:t>
            </a:r>
          </a:p>
          <a:p>
            <a:pPr lvl="0" rtl="0">
              <a:lnSpc>
                <a:spcPct val="150000"/>
              </a:lnSpc>
              <a:spcBef>
                <a:spcPts val="0"/>
              </a:spcBef>
              <a:buClr>
                <a:schemeClr val="dk1"/>
              </a:buClr>
              <a:buFont typeface="Arial"/>
              <a:buNone/>
            </a:pPr>
            <a:r>
              <a:rPr lang="en">
                <a:solidFill>
                  <a:srgbClr val="333333"/>
                </a:solidFill>
                <a:latin typeface="Consolas"/>
                <a:ea typeface="Consolas"/>
                <a:cs typeface="Consolas"/>
                <a:sym typeface="Consolas"/>
              </a:rPr>
              <a:t>File</a:t>
            </a:r>
            <a:r>
              <a:rPr b="1" lang="en">
                <a:solidFill>
                  <a:srgbClr val="333333"/>
                </a:solidFill>
                <a:latin typeface="Consolas"/>
                <a:ea typeface="Consolas"/>
                <a:cs typeface="Consolas"/>
                <a:sym typeface="Consolas"/>
              </a:rPr>
              <a:t>[]</a:t>
            </a:r>
            <a:r>
              <a:rPr lang="en">
                <a:solidFill>
                  <a:srgbClr val="333333"/>
                </a:solidFill>
                <a:latin typeface="Consolas"/>
                <a:ea typeface="Consolas"/>
                <a:cs typeface="Consolas"/>
                <a:sym typeface="Consolas"/>
              </a:rPr>
              <a:t> files </a:t>
            </a:r>
            <a:r>
              <a:rPr b="1" lang="en">
                <a:solidFill>
                  <a:srgbClr val="333333"/>
                </a:solidFill>
                <a:latin typeface="Consolas"/>
                <a:ea typeface="Consolas"/>
                <a:cs typeface="Consolas"/>
                <a:sym typeface="Consolas"/>
              </a:rPr>
              <a:t>=</a:t>
            </a:r>
            <a:r>
              <a:rPr lang="en">
                <a:solidFill>
                  <a:srgbClr val="333333"/>
                </a:solidFill>
                <a:latin typeface="Consolas"/>
                <a:ea typeface="Consolas"/>
                <a:cs typeface="Consolas"/>
                <a:sym typeface="Consolas"/>
              </a:rPr>
              <a:t> file</a:t>
            </a:r>
            <a:r>
              <a:rPr b="1" lang="en">
                <a:solidFill>
                  <a:srgbClr val="333333"/>
                </a:solidFill>
                <a:latin typeface="Consolas"/>
                <a:ea typeface="Consolas"/>
                <a:cs typeface="Consolas"/>
                <a:sym typeface="Consolas"/>
              </a:rPr>
              <a:t>.</a:t>
            </a:r>
            <a:r>
              <a:rPr lang="en">
                <a:solidFill>
                  <a:srgbClr val="008080"/>
                </a:solidFill>
                <a:latin typeface="Consolas"/>
                <a:ea typeface="Consolas"/>
                <a:cs typeface="Consolas"/>
                <a:sym typeface="Consolas"/>
              </a:rPr>
              <a:t>listFiles</a:t>
            </a:r>
            <a:r>
              <a:rPr b="1" lang="en">
                <a:solidFill>
                  <a:srgbClr val="333333"/>
                </a:solidFill>
                <a:latin typeface="Consolas"/>
                <a:ea typeface="Consolas"/>
                <a:cs typeface="Consolas"/>
                <a:sym typeface="Consolas"/>
              </a:rPr>
              <a:t>();</a:t>
            </a:r>
          </a:p>
          <a:p>
            <a:pPr lvl="0">
              <a:spcBef>
                <a:spcPts val="0"/>
              </a:spcBef>
              <a:buNone/>
            </a:pPr>
            <a:r>
              <a:t/>
            </a:r>
            <a:endParaRPr b="1">
              <a:solidFill>
                <a:srgbClr val="333333"/>
              </a:solidFill>
              <a:highlight>
                <a:srgbClr val="FFFFFF"/>
              </a:highlight>
              <a:latin typeface="Consolas"/>
              <a:ea typeface="Consolas"/>
              <a:cs typeface="Consolas"/>
              <a:sym typeface="Consolas"/>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type="ctrTitle"/>
          </p:nvPr>
        </p:nvSpPr>
        <p:spPr>
          <a:xfrm>
            <a:off x="685800" y="1699932"/>
            <a:ext cx="6400799" cy="1000499"/>
          </a:xfrm>
          <a:prstGeom prst="rect">
            <a:avLst/>
          </a:prstGeom>
        </p:spPr>
        <p:txBody>
          <a:bodyPr anchorCtr="0" anchor="b" bIns="91425" lIns="91425" rIns="91425" tIns="91425">
            <a:noAutofit/>
          </a:bodyPr>
          <a:lstStyle/>
          <a:p>
            <a:pPr lvl="0" rtl="0">
              <a:spcBef>
                <a:spcPts val="0"/>
              </a:spcBef>
              <a:buNone/>
            </a:pPr>
            <a:r>
              <a:rPr lang="en"/>
              <a:t>CacheWord</a:t>
            </a:r>
          </a:p>
        </p:txBody>
      </p:sp>
      <p:sp>
        <p:nvSpPr>
          <p:cNvPr id="446" name="Shape 446"/>
          <p:cNvSpPr txBox="1"/>
          <p:nvPr>
            <p:ph idx="1" type="subTitle"/>
          </p:nvPr>
        </p:nvSpPr>
        <p:spPr>
          <a:xfrm>
            <a:off x="685800" y="2700338"/>
            <a:ext cx="6400799" cy="675299"/>
          </a:xfrm>
          <a:prstGeom prst="rect">
            <a:avLst/>
          </a:prstGeom>
        </p:spPr>
        <p:txBody>
          <a:bodyPr anchorCtr="0" anchor="t" bIns="91425" lIns="91425" rIns="91425" tIns="91425">
            <a:noAutofit/>
          </a:bodyPr>
          <a:lstStyle/>
          <a:p>
            <a:pPr lvl="0" rtl="0">
              <a:spcBef>
                <a:spcPts val="0"/>
              </a:spcBef>
              <a:buNone/>
            </a:pPr>
            <a:r>
              <a:rPr lang="en"/>
              <a:t>Secure Passphrase Management</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x="0" y="0"/>
          <a:ext cx="0" cy="0"/>
          <a:chOff x="0" y="0"/>
          <a:chExt cx="0" cy="0"/>
        </a:xfrm>
      </p:grpSpPr>
      <p:sp>
        <p:nvSpPr>
          <p:cNvPr id="451" name="Shape 451"/>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CacheWord</a:t>
            </a:r>
          </a:p>
        </p:txBody>
      </p:sp>
      <p:sp>
        <p:nvSpPr>
          <p:cNvPr id="452" name="Shape 452"/>
          <p:cNvSpPr txBox="1"/>
          <p:nvPr>
            <p:ph idx="1" type="body"/>
          </p:nvPr>
        </p:nvSpPr>
        <p:spPr>
          <a:xfrm>
            <a:off x="457200" y="1278516"/>
            <a:ext cx="8229600" cy="3630300"/>
          </a:xfrm>
          <a:prstGeom prst="rect">
            <a:avLst/>
          </a:prstGeom>
        </p:spPr>
        <p:txBody>
          <a:bodyPr anchorCtr="0" anchor="t" bIns="91425" lIns="91425" rIns="91425" tIns="91425">
            <a:noAutofit/>
          </a:bodyPr>
          <a:lstStyle/>
          <a:p>
            <a:pPr lvl="0" rtl="0">
              <a:lnSpc>
                <a:spcPct val="139090"/>
              </a:lnSpc>
              <a:spcBef>
                <a:spcPts val="1100"/>
              </a:spcBef>
              <a:spcAft>
                <a:spcPts val="1100"/>
              </a:spcAft>
              <a:buNone/>
            </a:pPr>
            <a:r>
              <a:rPr lang="en">
                <a:solidFill>
                  <a:srgbClr val="333333"/>
                </a:solidFill>
              </a:rPr>
              <a:t>CacheWord is an Android library project for passphrase caching and management. It helps app developers securely generate, store, and access secrets derived from a user's passphrase.</a:t>
            </a:r>
          </a:p>
          <a:p>
            <a:pPr indent="-342900" lvl="0" marL="457200" rtl="0">
              <a:lnSpc>
                <a:spcPct val="139090"/>
              </a:lnSpc>
              <a:spcBef>
                <a:spcPts val="1100"/>
              </a:spcBef>
              <a:spcAft>
                <a:spcPts val="1100"/>
              </a:spcAft>
              <a:buClr>
                <a:srgbClr val="333333"/>
              </a:buClr>
              <a:buSzPct val="100000"/>
              <a:buAutoNum type="arabicPeriod"/>
            </a:pPr>
            <a:r>
              <a:rPr lang="en">
                <a:solidFill>
                  <a:srgbClr val="333333"/>
                </a:solidFill>
              </a:rPr>
              <a:t>Secrets Management: how the secret key material for your app is generated, stored, and accessed</a:t>
            </a:r>
          </a:p>
          <a:p>
            <a:pPr indent="-342900" lvl="0" marL="457200" rtl="0">
              <a:lnSpc>
                <a:spcPct val="139090"/>
              </a:lnSpc>
              <a:spcBef>
                <a:spcPts val="1100"/>
              </a:spcBef>
              <a:spcAft>
                <a:spcPts val="1100"/>
              </a:spcAft>
              <a:buClr>
                <a:srgbClr val="333333"/>
              </a:buClr>
              <a:buSzPct val="100000"/>
              <a:buAutoNum type="arabicPeriod"/>
            </a:pPr>
            <a:r>
              <a:rPr lang="en">
                <a:solidFill>
                  <a:srgbClr val="333333"/>
                </a:solidFill>
              </a:rPr>
              <a:t>Passphrase Caching: store the passphrase in memory to avoid constantly prompting the user</a:t>
            </a:r>
          </a:p>
          <a:p>
            <a:pPr lvl="0" rtl="0">
              <a:lnSpc>
                <a:spcPct val="139090"/>
              </a:lnSpc>
              <a:spcBef>
                <a:spcPts val="1100"/>
              </a:spcBef>
              <a:spcAft>
                <a:spcPts val="1100"/>
              </a:spcAft>
              <a:buNone/>
            </a:pPr>
            <a:r>
              <a:t/>
            </a:r>
            <a:endParaRP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CipherKit “Platform”</a:t>
            </a:r>
          </a:p>
        </p:txBody>
      </p:sp>
      <p:sp>
        <p:nvSpPr>
          <p:cNvPr id="458" name="Shape 458"/>
          <p:cNvSpPr/>
          <p:nvPr/>
        </p:nvSpPr>
        <p:spPr>
          <a:xfrm>
            <a:off x="582200" y="2253687"/>
            <a:ext cx="3246899" cy="1531500"/>
          </a:xfrm>
          <a:prstGeom prst="roundRect">
            <a:avLst>
              <a:gd fmla="val 16667" name="adj"/>
            </a:avLst>
          </a:prstGeom>
          <a:solidFill>
            <a:srgbClr val="D5A6B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br>
              <a:rPr lang="en"/>
            </a:br>
            <a:br>
              <a:rPr lang="en"/>
            </a:br>
            <a:br>
              <a:rPr lang="en"/>
            </a:br>
            <a:r>
              <a:rPr lang="en"/>
              <a:t>SQLCipher</a:t>
            </a:r>
          </a:p>
        </p:txBody>
      </p:sp>
      <p:sp>
        <p:nvSpPr>
          <p:cNvPr id="459" name="Shape 459"/>
          <p:cNvSpPr/>
          <p:nvPr/>
        </p:nvSpPr>
        <p:spPr>
          <a:xfrm>
            <a:off x="582187" y="3883375"/>
            <a:ext cx="1514100"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OpenSSL</a:t>
            </a:r>
          </a:p>
        </p:txBody>
      </p:sp>
      <p:sp>
        <p:nvSpPr>
          <p:cNvPr id="460" name="Shape 460"/>
          <p:cNvSpPr/>
          <p:nvPr/>
        </p:nvSpPr>
        <p:spPr>
          <a:xfrm>
            <a:off x="3938499" y="3122675"/>
            <a:ext cx="1341300"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java.io.File</a:t>
            </a:r>
          </a:p>
        </p:txBody>
      </p:sp>
      <p:sp>
        <p:nvSpPr>
          <p:cNvPr id="461" name="Shape 461"/>
          <p:cNvSpPr/>
          <p:nvPr/>
        </p:nvSpPr>
        <p:spPr>
          <a:xfrm>
            <a:off x="2281500" y="2261265"/>
            <a:ext cx="2965199" cy="663900"/>
          </a:xfrm>
          <a:prstGeom prst="roundRect">
            <a:avLst>
              <a:gd fmla="val 16667" name="adj"/>
            </a:avLst>
          </a:prstGeom>
          <a:solidFill>
            <a:srgbClr val="D5A6B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IOCipher</a:t>
            </a:r>
          </a:p>
        </p:txBody>
      </p:sp>
      <p:sp>
        <p:nvSpPr>
          <p:cNvPr id="462" name="Shape 462"/>
          <p:cNvSpPr/>
          <p:nvPr/>
        </p:nvSpPr>
        <p:spPr>
          <a:xfrm>
            <a:off x="588126" y="2249325"/>
            <a:ext cx="993000" cy="663900"/>
          </a:xfrm>
          <a:prstGeom prst="roundRect">
            <a:avLst>
              <a:gd fmla="val 16667" name="adj"/>
            </a:avLst>
          </a:prstGeom>
          <a:solidFill>
            <a:srgbClr val="00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Cache</a:t>
            </a:r>
          </a:p>
          <a:p>
            <a:pPr lvl="0" rtl="0" algn="ctr">
              <a:spcBef>
                <a:spcPts val="0"/>
              </a:spcBef>
              <a:buNone/>
            </a:pPr>
            <a:r>
              <a:rPr b="1" lang="en"/>
              <a:t>Word</a:t>
            </a:r>
          </a:p>
        </p:txBody>
      </p:sp>
      <p:sp>
        <p:nvSpPr>
          <p:cNvPr id="463" name="Shape 463"/>
          <p:cNvSpPr/>
          <p:nvPr/>
        </p:nvSpPr>
        <p:spPr>
          <a:xfrm>
            <a:off x="2248293" y="3883375"/>
            <a:ext cx="1580399"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SQLite</a:t>
            </a:r>
            <a:br>
              <a:rPr lang="en">
                <a:solidFill>
                  <a:schemeClr val="dk1"/>
                </a:solidFill>
              </a:rPr>
            </a:br>
            <a:r>
              <a:rPr lang="en" sz="1200"/>
              <a:t>android.database.*</a:t>
            </a:r>
          </a:p>
        </p:txBody>
      </p:sp>
      <p:sp>
        <p:nvSpPr>
          <p:cNvPr id="464" name="Shape 464"/>
          <p:cNvSpPr/>
          <p:nvPr/>
        </p:nvSpPr>
        <p:spPr>
          <a:xfrm>
            <a:off x="5463000" y="2264553"/>
            <a:ext cx="2416200" cy="663900"/>
          </a:xfrm>
          <a:prstGeom prst="roundRect">
            <a:avLst>
              <a:gd fmla="val 16667" name="adj"/>
            </a:avLst>
          </a:prstGeom>
          <a:solidFill>
            <a:srgbClr val="D5A6B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NetCipher</a:t>
            </a:r>
          </a:p>
        </p:txBody>
      </p:sp>
      <p:sp>
        <p:nvSpPr>
          <p:cNvPr id="465" name="Shape 465"/>
          <p:cNvSpPr/>
          <p:nvPr/>
        </p:nvSpPr>
        <p:spPr>
          <a:xfrm>
            <a:off x="5463000" y="3077525"/>
            <a:ext cx="1185299"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t>Android HTTP,</a:t>
            </a:r>
          </a:p>
          <a:p>
            <a:pPr lvl="0" rtl="0" algn="ctr">
              <a:spcBef>
                <a:spcPts val="0"/>
              </a:spcBef>
              <a:buNone/>
            </a:pPr>
            <a:r>
              <a:rPr lang="en" sz="1200"/>
              <a:t>java.net.*</a:t>
            </a:r>
          </a:p>
        </p:txBody>
      </p:sp>
      <p:sp>
        <p:nvSpPr>
          <p:cNvPr id="466" name="Shape 466"/>
          <p:cNvSpPr/>
          <p:nvPr/>
        </p:nvSpPr>
        <p:spPr>
          <a:xfrm>
            <a:off x="6694000" y="3077525"/>
            <a:ext cx="1185299"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t>Orbot:</a:t>
            </a:r>
            <a:br>
              <a:rPr lang="en" sz="1200"/>
            </a:br>
            <a:r>
              <a:rPr lang="en" sz="1200"/>
              <a:t>Tor for Android</a:t>
            </a:r>
          </a:p>
        </p:txBody>
      </p:sp>
      <p:sp>
        <p:nvSpPr>
          <p:cNvPr id="467" name="Shape 467"/>
          <p:cNvSpPr/>
          <p:nvPr/>
        </p:nvSpPr>
        <p:spPr>
          <a:xfrm>
            <a:off x="577725" y="1467550"/>
            <a:ext cx="7315499" cy="690599"/>
          </a:xfrm>
          <a:prstGeom prst="roundRect">
            <a:avLst>
              <a:gd fmla="val 16667" name="adj"/>
            </a:avLst>
          </a:prstGeom>
          <a:solidFill>
            <a:srgbClr val="FFD966"/>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YOUR APP HERE!</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1" name="Shape 471"/>
        <p:cNvGrpSpPr/>
        <p:nvPr/>
      </p:nvGrpSpPr>
      <p:grpSpPr>
        <a:xfrm>
          <a:off x="0" y="0"/>
          <a:ext cx="0" cy="0"/>
          <a:chOff x="0" y="0"/>
          <a:chExt cx="0" cy="0"/>
        </a:xfrm>
      </p:grpSpPr>
      <p:sp>
        <p:nvSpPr>
          <p:cNvPr id="472" name="Shape 472"/>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CacheWord Features</a:t>
            </a:r>
          </a:p>
        </p:txBody>
      </p:sp>
      <p:sp>
        <p:nvSpPr>
          <p:cNvPr id="473" name="Shape 473"/>
          <p:cNvSpPr txBox="1"/>
          <p:nvPr>
            <p:ph idx="1" type="body"/>
          </p:nvPr>
        </p:nvSpPr>
        <p:spPr>
          <a:xfrm>
            <a:off x="457200" y="1278516"/>
            <a:ext cx="8229600" cy="3630300"/>
          </a:xfrm>
          <a:prstGeom prst="rect">
            <a:avLst/>
          </a:prstGeom>
        </p:spPr>
        <p:txBody>
          <a:bodyPr anchorCtr="0" anchor="t" bIns="91425" lIns="91425" rIns="91425" tIns="91425">
            <a:noAutofit/>
          </a:bodyPr>
          <a:lstStyle/>
          <a:p>
            <a:pPr lvl="0" rtl="0">
              <a:lnSpc>
                <a:spcPct val="139090"/>
              </a:lnSpc>
              <a:spcBef>
                <a:spcPts val="1100"/>
              </a:spcBef>
              <a:spcAft>
                <a:spcPts val="1100"/>
              </a:spcAft>
              <a:buNone/>
            </a:pPr>
            <a:r>
              <a:rPr lang="en">
                <a:solidFill>
                  <a:srgbClr val="333333"/>
                </a:solidFill>
              </a:rPr>
              <a:t>CacheWord manages key derivation, verification, persistence, passphrase resetting, and caching secret key material in memory.</a:t>
            </a:r>
          </a:p>
          <a:p>
            <a:pPr indent="-228600" lvl="0" marL="457200" rtl="0">
              <a:lnSpc>
                <a:spcPct val="139090"/>
              </a:lnSpc>
              <a:spcBef>
                <a:spcPts val="1100"/>
              </a:spcBef>
              <a:spcAft>
                <a:spcPts val="1100"/>
              </a:spcAft>
            </a:pPr>
            <a:r>
              <a:rPr lang="en">
                <a:solidFill>
                  <a:srgbClr val="333333"/>
                </a:solidFill>
              </a:rPr>
              <a:t>Strong key derivation (PBKDF2)</a:t>
            </a:r>
          </a:p>
          <a:p>
            <a:pPr indent="-342900" lvl="0" marL="457200" rtl="0">
              <a:lnSpc>
                <a:spcPct val="139090"/>
              </a:lnSpc>
              <a:spcBef>
                <a:spcPts val="1100"/>
              </a:spcBef>
              <a:spcAft>
                <a:spcPts val="1100"/>
              </a:spcAft>
              <a:buClr>
                <a:srgbClr val="333333"/>
              </a:buClr>
              <a:buSzPct val="100000"/>
            </a:pPr>
            <a:r>
              <a:rPr lang="en">
                <a:solidFill>
                  <a:srgbClr val="333333"/>
                </a:solidFill>
              </a:rPr>
              <a:t>Secure secret storage (AES-256 GCM)</a:t>
            </a:r>
          </a:p>
          <a:p>
            <a:pPr indent="-342900" lvl="0" marL="457200" rtl="0">
              <a:lnSpc>
                <a:spcPct val="139090"/>
              </a:lnSpc>
              <a:spcBef>
                <a:spcPts val="1100"/>
              </a:spcBef>
              <a:spcAft>
                <a:spcPts val="1100"/>
              </a:spcAft>
              <a:buClr>
                <a:srgbClr val="333333"/>
              </a:buClr>
              <a:buSzPct val="100000"/>
            </a:pPr>
            <a:r>
              <a:rPr lang="en">
                <a:solidFill>
                  <a:srgbClr val="333333"/>
                </a:solidFill>
              </a:rPr>
              <a:t>Persistent notification: informs the user the app data is unlocked</a:t>
            </a:r>
          </a:p>
          <a:p>
            <a:pPr indent="-342900" lvl="0" marL="457200" rtl="0">
              <a:lnSpc>
                <a:spcPct val="139090"/>
              </a:lnSpc>
              <a:spcBef>
                <a:spcPts val="1100"/>
              </a:spcBef>
              <a:spcAft>
                <a:spcPts val="1100"/>
              </a:spcAft>
              <a:buClr>
                <a:srgbClr val="333333"/>
              </a:buClr>
              <a:buSzPct val="100000"/>
            </a:pPr>
            <a:r>
              <a:rPr lang="en">
                <a:solidFill>
                  <a:srgbClr val="333333"/>
                </a:solidFill>
              </a:rPr>
              <a:t>Configurable timeout: after a specified time of inactivity the app locks itself</a:t>
            </a:r>
          </a:p>
          <a:p>
            <a:pPr indent="-342900" lvl="0" marL="457200" rtl="0">
              <a:lnSpc>
                <a:spcPct val="139090"/>
              </a:lnSpc>
              <a:spcBef>
                <a:spcPts val="1100"/>
              </a:spcBef>
              <a:spcAft>
                <a:spcPts val="1100"/>
              </a:spcAft>
              <a:buClr>
                <a:srgbClr val="333333"/>
              </a:buClr>
              <a:buSzPct val="100000"/>
            </a:pPr>
            <a:r>
              <a:rPr lang="en">
                <a:solidFill>
                  <a:srgbClr val="333333"/>
                </a:solidFill>
              </a:rPr>
              <a:t>Manual clearing: the user can forcibly lock the application</a:t>
            </a:r>
          </a:p>
          <a:p>
            <a:pPr indent="-342900" lvl="0" marL="457200" rtl="0">
              <a:lnSpc>
                <a:spcPct val="139090"/>
              </a:lnSpc>
              <a:spcBef>
                <a:spcPts val="1100"/>
              </a:spcBef>
              <a:spcAft>
                <a:spcPts val="1100"/>
              </a:spcAft>
              <a:buClr>
                <a:srgbClr val="333333"/>
              </a:buClr>
              <a:buSzPct val="100000"/>
            </a:pPr>
            <a:r>
              <a:rPr lang="en">
                <a:solidFill>
                  <a:srgbClr val="333333"/>
                </a:solidFill>
              </a:rPr>
              <a:t>Uses Android's Keystore on 4.x if available - </a:t>
            </a:r>
            <a:r>
              <a:rPr i="1" lang="en">
                <a:solidFill>
                  <a:srgbClr val="333333"/>
                </a:solidFill>
              </a:rPr>
              <a:t>Not Yet Implemented</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7" name="Shape 477"/>
        <p:cNvGrpSpPr/>
        <p:nvPr/>
      </p:nvGrpSpPr>
      <p:grpSpPr>
        <a:xfrm>
          <a:off x="0" y="0"/>
          <a:ext cx="0" cy="0"/>
          <a:chOff x="0" y="0"/>
          <a:chExt cx="0" cy="0"/>
        </a:xfrm>
      </p:grpSpPr>
      <p:sp>
        <p:nvSpPr>
          <p:cNvPr id="478" name="Shape 478"/>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The Problem with Android...</a:t>
            </a:r>
          </a:p>
        </p:txBody>
      </p:sp>
      <p:sp>
        <p:nvSpPr>
          <p:cNvPr id="479" name="Shape 479"/>
          <p:cNvSpPr/>
          <p:nvPr/>
        </p:nvSpPr>
        <p:spPr>
          <a:xfrm>
            <a:off x="564450" y="1865975"/>
            <a:ext cx="1115699" cy="1334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Activity</a:t>
            </a:r>
          </a:p>
        </p:txBody>
      </p:sp>
      <p:sp>
        <p:nvSpPr>
          <p:cNvPr id="480" name="Shape 480"/>
          <p:cNvSpPr/>
          <p:nvPr/>
        </p:nvSpPr>
        <p:spPr>
          <a:xfrm>
            <a:off x="2623025" y="3751875"/>
            <a:ext cx="5690999" cy="484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SQLCipher DB</a:t>
            </a:r>
          </a:p>
        </p:txBody>
      </p:sp>
      <p:sp>
        <p:nvSpPr>
          <p:cNvPr id="481" name="Shape 481"/>
          <p:cNvSpPr txBox="1"/>
          <p:nvPr/>
        </p:nvSpPr>
        <p:spPr>
          <a:xfrm>
            <a:off x="1786300" y="2549950"/>
            <a:ext cx="2363999" cy="869999"/>
          </a:xfrm>
          <a:prstGeom prst="rect">
            <a:avLst/>
          </a:prstGeom>
          <a:noFill/>
          <a:ln>
            <a:noFill/>
          </a:ln>
        </p:spPr>
        <p:txBody>
          <a:bodyPr anchorCtr="0" anchor="t" bIns="91425" lIns="91425" rIns="91425" tIns="91425">
            <a:noAutofit/>
          </a:bodyPr>
          <a:lstStyle/>
          <a:p>
            <a:pPr lvl="0">
              <a:spcBef>
                <a:spcPts val="0"/>
              </a:spcBef>
              <a:buNone/>
            </a:pPr>
            <a:r>
              <a:t/>
            </a:r>
            <a:endParaRPr/>
          </a:p>
        </p:txBody>
      </p:sp>
      <p:cxnSp>
        <p:nvCxnSpPr>
          <p:cNvPr id="482" name="Shape 482"/>
          <p:cNvCxnSpPr>
            <a:stCxn id="483" idx="2"/>
            <a:endCxn id="480" idx="0"/>
          </p:cNvCxnSpPr>
          <p:nvPr/>
        </p:nvCxnSpPr>
        <p:spPr>
          <a:xfrm>
            <a:off x="2569875" y="3321775"/>
            <a:ext cx="2898600" cy="430200"/>
          </a:xfrm>
          <a:prstGeom prst="straightConnector1">
            <a:avLst/>
          </a:prstGeom>
          <a:noFill/>
          <a:ln cap="flat" cmpd="sng" w="19050">
            <a:solidFill>
              <a:schemeClr val="dk2"/>
            </a:solidFill>
            <a:prstDash val="solid"/>
            <a:round/>
            <a:headEnd len="lg" w="lg" type="none"/>
            <a:tailEnd len="lg" w="lg" type="triangle"/>
          </a:ln>
        </p:spPr>
      </p:cxnSp>
      <p:sp>
        <p:nvSpPr>
          <p:cNvPr id="483" name="Shape 483"/>
          <p:cNvSpPr/>
          <p:nvPr/>
        </p:nvSpPr>
        <p:spPr>
          <a:xfrm>
            <a:off x="1613625" y="2315975"/>
            <a:ext cx="1912500" cy="1005800"/>
          </a:xfrm>
          <a:prstGeom prst="flowChartProcess">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SzPct val="91666"/>
              <a:buFont typeface="Arial"/>
              <a:buNone/>
            </a:pPr>
            <a:r>
              <a:rPr lang="en" sz="1200">
                <a:solidFill>
                  <a:schemeClr val="dk1"/>
                </a:solidFill>
              </a:rPr>
              <a:t>onCreate()</a:t>
            </a:r>
          </a:p>
          <a:p>
            <a:pPr lvl="0" rtl="0">
              <a:spcBef>
                <a:spcPts val="0"/>
              </a:spcBef>
              <a:buClr>
                <a:schemeClr val="dk1"/>
              </a:buClr>
              <a:buSzPct val="91666"/>
              <a:buFont typeface="Arial"/>
              <a:buNone/>
            </a:pPr>
            <a:r>
              <a:rPr lang="en" sz="1200">
                <a:solidFill>
                  <a:schemeClr val="dk1"/>
                </a:solidFill>
              </a:rPr>
              <a:t>- prompt user for passwd</a:t>
            </a:r>
          </a:p>
          <a:p>
            <a:pPr lvl="0" rtl="0">
              <a:spcBef>
                <a:spcPts val="0"/>
              </a:spcBef>
              <a:buClr>
                <a:schemeClr val="dk1"/>
              </a:buClr>
              <a:buSzPct val="91666"/>
              <a:buFont typeface="Arial"/>
              <a:buNone/>
            </a:pPr>
            <a:r>
              <a:rPr lang="en" sz="1200">
                <a:solidFill>
                  <a:schemeClr val="dk1"/>
                </a:solidFill>
              </a:rPr>
              <a:t>- unlock SQLCipher</a:t>
            </a:r>
          </a:p>
        </p:txBody>
      </p:sp>
      <p:sp>
        <p:nvSpPr>
          <p:cNvPr id="484" name="Shape 484"/>
          <p:cNvSpPr/>
          <p:nvPr/>
        </p:nvSpPr>
        <p:spPr>
          <a:xfrm>
            <a:off x="3698400" y="2315975"/>
            <a:ext cx="1912500" cy="1005800"/>
          </a:xfrm>
          <a:prstGeom prst="flowChartProcess">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chemeClr val="dk1"/>
                </a:solidFill>
              </a:rPr>
              <a:t>onDestroy()</a:t>
            </a:r>
          </a:p>
          <a:p>
            <a:pPr lvl="0" rtl="0">
              <a:spcBef>
                <a:spcPts val="0"/>
              </a:spcBef>
              <a:buNone/>
            </a:pPr>
            <a:r>
              <a:rPr lang="en" sz="1200">
                <a:solidFill>
                  <a:schemeClr val="dk1"/>
                </a:solidFill>
              </a:rPr>
              <a:t>- close DB instance</a:t>
            </a:r>
          </a:p>
          <a:p>
            <a:pPr lvl="0" rtl="0">
              <a:spcBef>
                <a:spcPts val="0"/>
              </a:spcBef>
              <a:buNone/>
            </a:pPr>
            <a:r>
              <a:rPr lang="en" sz="1200">
                <a:solidFill>
                  <a:schemeClr val="dk1"/>
                </a:solidFill>
              </a:rPr>
              <a:t>- lose cached password</a:t>
            </a:r>
          </a:p>
        </p:txBody>
      </p:sp>
      <p:cxnSp>
        <p:nvCxnSpPr>
          <p:cNvPr id="485" name="Shape 485"/>
          <p:cNvCxnSpPr>
            <a:stCxn id="484" idx="2"/>
          </p:cNvCxnSpPr>
          <p:nvPr/>
        </p:nvCxnSpPr>
        <p:spPr>
          <a:xfrm flipH="1">
            <a:off x="3758550" y="3321775"/>
            <a:ext cx="896100" cy="430200"/>
          </a:xfrm>
          <a:prstGeom prst="straightConnector1">
            <a:avLst/>
          </a:prstGeom>
          <a:noFill/>
          <a:ln cap="flat" cmpd="sng" w="19050">
            <a:solidFill>
              <a:schemeClr val="dk2"/>
            </a:solidFill>
            <a:prstDash val="solid"/>
            <a:round/>
            <a:headEnd len="lg" w="lg" type="none"/>
            <a:tailEnd len="lg" w="lg" type="triangle"/>
          </a:ln>
        </p:spPr>
      </p:cxnSp>
      <p:sp>
        <p:nvSpPr>
          <p:cNvPr id="486" name="Shape 486"/>
          <p:cNvSpPr/>
          <p:nvPr/>
        </p:nvSpPr>
        <p:spPr>
          <a:xfrm>
            <a:off x="6215200" y="1865975"/>
            <a:ext cx="1115699" cy="1334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Activity</a:t>
            </a:r>
          </a:p>
        </p:txBody>
      </p:sp>
      <p:sp>
        <p:nvSpPr>
          <p:cNvPr id="487" name="Shape 487"/>
          <p:cNvSpPr/>
          <p:nvPr/>
        </p:nvSpPr>
        <p:spPr>
          <a:xfrm>
            <a:off x="7151850" y="2368750"/>
            <a:ext cx="1872300" cy="1005800"/>
          </a:xfrm>
          <a:prstGeom prst="flowChartProcess">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chemeClr val="dk1"/>
                </a:solidFill>
              </a:rPr>
              <a:t>onCreate()</a:t>
            </a:r>
          </a:p>
          <a:p>
            <a:pPr lvl="0" rtl="0">
              <a:spcBef>
                <a:spcPts val="0"/>
              </a:spcBef>
              <a:buNone/>
            </a:pPr>
            <a:r>
              <a:rPr lang="en" sz="1200">
                <a:solidFill>
                  <a:schemeClr val="dk1"/>
                </a:solidFill>
              </a:rPr>
              <a:t>- prompt user for passwd AGAIN! (annoying)</a:t>
            </a:r>
          </a:p>
        </p:txBody>
      </p:sp>
      <p:cxnSp>
        <p:nvCxnSpPr>
          <p:cNvPr id="488" name="Shape 488"/>
          <p:cNvCxnSpPr/>
          <p:nvPr/>
        </p:nvCxnSpPr>
        <p:spPr>
          <a:xfrm flipH="1">
            <a:off x="6952299" y="3321775"/>
            <a:ext cx="896100" cy="430199"/>
          </a:xfrm>
          <a:prstGeom prst="straightConnector1">
            <a:avLst/>
          </a:prstGeom>
          <a:noFill/>
          <a:ln cap="flat" cmpd="sng" w="19050">
            <a:solidFill>
              <a:schemeClr val="dk2"/>
            </a:solidFill>
            <a:prstDash val="solid"/>
            <a:round/>
            <a:headEnd len="lg" w="lg" type="none"/>
            <a:tailEnd len="lg" w="lg" type="triangle"/>
          </a:ln>
        </p:spPr>
      </p:cxnSp>
      <p:sp>
        <p:nvSpPr>
          <p:cNvPr id="489" name="Shape 489"/>
          <p:cNvSpPr txBox="1"/>
          <p:nvPr/>
        </p:nvSpPr>
        <p:spPr>
          <a:xfrm>
            <a:off x="325375" y="4625625"/>
            <a:ext cx="7315499" cy="457200"/>
          </a:xfrm>
          <a:prstGeom prst="rect">
            <a:avLst/>
          </a:prstGeom>
          <a:noFill/>
          <a:ln>
            <a:noFill/>
          </a:ln>
        </p:spPr>
        <p:txBody>
          <a:bodyPr anchorCtr="0" anchor="t" bIns="91425" lIns="91425" rIns="91425" tIns="91425">
            <a:noAutofit/>
          </a:bodyPr>
          <a:lstStyle/>
          <a:p>
            <a:pPr lvl="0" algn="ctr">
              <a:spcBef>
                <a:spcPts val="0"/>
              </a:spcBef>
              <a:buNone/>
            </a:pPr>
            <a:r>
              <a:rPr lang="en"/>
              <a:t>(Activity, Service and even App lifespan is unpredictable)</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sp>
        <p:nvSpPr>
          <p:cNvPr id="494" name="Shape 494"/>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Cacheword Solution</a:t>
            </a:r>
          </a:p>
        </p:txBody>
      </p:sp>
      <p:sp>
        <p:nvSpPr>
          <p:cNvPr id="495" name="Shape 495"/>
          <p:cNvSpPr/>
          <p:nvPr/>
        </p:nvSpPr>
        <p:spPr>
          <a:xfrm>
            <a:off x="564450" y="1865975"/>
            <a:ext cx="1115699" cy="1334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Activity</a:t>
            </a:r>
          </a:p>
        </p:txBody>
      </p:sp>
      <p:sp>
        <p:nvSpPr>
          <p:cNvPr id="496" name="Shape 496"/>
          <p:cNvSpPr/>
          <p:nvPr/>
        </p:nvSpPr>
        <p:spPr>
          <a:xfrm>
            <a:off x="2623025" y="3751875"/>
            <a:ext cx="5690999" cy="484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SQLCipher DB</a:t>
            </a:r>
          </a:p>
        </p:txBody>
      </p:sp>
      <p:sp>
        <p:nvSpPr>
          <p:cNvPr id="497" name="Shape 497"/>
          <p:cNvSpPr txBox="1"/>
          <p:nvPr/>
        </p:nvSpPr>
        <p:spPr>
          <a:xfrm>
            <a:off x="1786300" y="2549950"/>
            <a:ext cx="2363999" cy="869999"/>
          </a:xfrm>
          <a:prstGeom prst="rect">
            <a:avLst/>
          </a:prstGeom>
          <a:noFill/>
          <a:ln>
            <a:noFill/>
          </a:ln>
        </p:spPr>
        <p:txBody>
          <a:bodyPr anchorCtr="0" anchor="t" bIns="91425" lIns="91425" rIns="91425" tIns="91425">
            <a:noAutofit/>
          </a:bodyPr>
          <a:lstStyle/>
          <a:p>
            <a:pPr lvl="0" rtl="0">
              <a:spcBef>
                <a:spcPts val="0"/>
              </a:spcBef>
              <a:buNone/>
            </a:pPr>
            <a:r>
              <a:t/>
            </a:r>
            <a:endParaRPr/>
          </a:p>
        </p:txBody>
      </p:sp>
      <p:cxnSp>
        <p:nvCxnSpPr>
          <p:cNvPr id="498" name="Shape 498"/>
          <p:cNvCxnSpPr>
            <a:stCxn id="499" idx="2"/>
          </p:cNvCxnSpPr>
          <p:nvPr/>
        </p:nvCxnSpPr>
        <p:spPr>
          <a:xfrm flipH="1">
            <a:off x="2018775" y="3321775"/>
            <a:ext cx="551100" cy="1180500"/>
          </a:xfrm>
          <a:prstGeom prst="straightConnector1">
            <a:avLst/>
          </a:prstGeom>
          <a:noFill/>
          <a:ln cap="flat" cmpd="sng" w="19050">
            <a:solidFill>
              <a:schemeClr val="dk2"/>
            </a:solidFill>
            <a:prstDash val="solid"/>
            <a:round/>
            <a:headEnd len="lg" w="lg" type="none"/>
            <a:tailEnd len="lg" w="lg" type="triangle"/>
          </a:ln>
        </p:spPr>
      </p:cxnSp>
      <p:sp>
        <p:nvSpPr>
          <p:cNvPr id="499" name="Shape 499"/>
          <p:cNvSpPr/>
          <p:nvPr/>
        </p:nvSpPr>
        <p:spPr>
          <a:xfrm>
            <a:off x="1613625" y="2315975"/>
            <a:ext cx="1912500" cy="1005800"/>
          </a:xfrm>
          <a:prstGeom prst="flowChartProcess">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chemeClr val="dk1"/>
                </a:solidFill>
              </a:rPr>
              <a:t>onCreate()</a:t>
            </a:r>
          </a:p>
          <a:p>
            <a:pPr lvl="0" rtl="0">
              <a:spcBef>
                <a:spcPts val="0"/>
              </a:spcBef>
              <a:buNone/>
            </a:pPr>
            <a:r>
              <a:rPr lang="en" sz="1200">
                <a:solidFill>
                  <a:schemeClr val="dk1"/>
                </a:solidFill>
              </a:rPr>
              <a:t>- prompt user for passwd</a:t>
            </a:r>
          </a:p>
          <a:p>
            <a:pPr lvl="0" rtl="0">
              <a:spcBef>
                <a:spcPts val="0"/>
              </a:spcBef>
              <a:buNone/>
            </a:pPr>
            <a:r>
              <a:rPr lang="en" sz="1200">
                <a:solidFill>
                  <a:schemeClr val="dk1"/>
                </a:solidFill>
              </a:rPr>
              <a:t>- store in CacheWord</a:t>
            </a:r>
          </a:p>
        </p:txBody>
      </p:sp>
      <p:sp>
        <p:nvSpPr>
          <p:cNvPr id="500" name="Shape 500"/>
          <p:cNvSpPr/>
          <p:nvPr/>
        </p:nvSpPr>
        <p:spPr>
          <a:xfrm>
            <a:off x="3698400" y="2315975"/>
            <a:ext cx="1912500" cy="1005800"/>
          </a:xfrm>
          <a:prstGeom prst="flowChartProcess">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chemeClr val="dk1"/>
                </a:solidFill>
              </a:rPr>
              <a:t>onDestroy()</a:t>
            </a:r>
          </a:p>
          <a:p>
            <a:pPr lvl="0" rtl="0">
              <a:spcBef>
                <a:spcPts val="0"/>
              </a:spcBef>
              <a:buNone/>
            </a:pPr>
            <a:r>
              <a:rPr lang="en" sz="1200">
                <a:solidFill>
                  <a:schemeClr val="dk1"/>
                </a:solidFill>
              </a:rPr>
              <a:t>- close DB instance (but keep cacheword alive!)</a:t>
            </a:r>
          </a:p>
          <a:p>
            <a:pPr lvl="0" rtl="0">
              <a:spcBef>
                <a:spcPts val="0"/>
              </a:spcBef>
              <a:buNone/>
            </a:pPr>
            <a:r>
              <a:t/>
            </a:r>
            <a:endParaRPr sz="1200">
              <a:solidFill>
                <a:schemeClr val="dk1"/>
              </a:solidFill>
            </a:endParaRPr>
          </a:p>
        </p:txBody>
      </p:sp>
      <p:cxnSp>
        <p:nvCxnSpPr>
          <p:cNvPr id="501" name="Shape 501"/>
          <p:cNvCxnSpPr>
            <a:stCxn id="500" idx="2"/>
          </p:cNvCxnSpPr>
          <p:nvPr/>
        </p:nvCxnSpPr>
        <p:spPr>
          <a:xfrm flipH="1">
            <a:off x="4515450" y="3321775"/>
            <a:ext cx="139200" cy="377100"/>
          </a:xfrm>
          <a:prstGeom prst="straightConnector1">
            <a:avLst/>
          </a:prstGeom>
          <a:noFill/>
          <a:ln cap="flat" cmpd="sng" w="19050">
            <a:solidFill>
              <a:schemeClr val="dk2"/>
            </a:solidFill>
            <a:prstDash val="solid"/>
            <a:round/>
            <a:headEnd len="lg" w="lg" type="none"/>
            <a:tailEnd len="lg" w="lg" type="triangle"/>
          </a:ln>
        </p:spPr>
      </p:cxnSp>
      <p:sp>
        <p:nvSpPr>
          <p:cNvPr id="502" name="Shape 502"/>
          <p:cNvSpPr/>
          <p:nvPr/>
        </p:nvSpPr>
        <p:spPr>
          <a:xfrm>
            <a:off x="6215200" y="1865975"/>
            <a:ext cx="1115699" cy="1334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Activity</a:t>
            </a:r>
          </a:p>
        </p:txBody>
      </p:sp>
      <p:sp>
        <p:nvSpPr>
          <p:cNvPr id="503" name="Shape 503"/>
          <p:cNvSpPr/>
          <p:nvPr/>
        </p:nvSpPr>
        <p:spPr>
          <a:xfrm>
            <a:off x="7151850" y="2368750"/>
            <a:ext cx="1872300" cy="1005800"/>
          </a:xfrm>
          <a:prstGeom prst="flowChartProcess">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chemeClr val="dk1"/>
                </a:solidFill>
              </a:rPr>
              <a:t>onCreate()</a:t>
            </a:r>
          </a:p>
          <a:p>
            <a:pPr lvl="0" rtl="0">
              <a:spcBef>
                <a:spcPts val="0"/>
              </a:spcBef>
              <a:buNone/>
            </a:pPr>
            <a:r>
              <a:rPr lang="en" sz="1200">
                <a:solidFill>
                  <a:schemeClr val="dk1"/>
                </a:solidFill>
              </a:rPr>
              <a:t>- re-open DB instance via cached passphrase in CacheWord</a:t>
            </a:r>
          </a:p>
        </p:txBody>
      </p:sp>
      <p:cxnSp>
        <p:nvCxnSpPr>
          <p:cNvPr id="504" name="Shape 504"/>
          <p:cNvCxnSpPr/>
          <p:nvPr/>
        </p:nvCxnSpPr>
        <p:spPr>
          <a:xfrm>
            <a:off x="7848400" y="3321775"/>
            <a:ext cx="558599" cy="1193699"/>
          </a:xfrm>
          <a:prstGeom prst="straightConnector1">
            <a:avLst/>
          </a:prstGeom>
          <a:noFill/>
          <a:ln cap="flat" cmpd="sng" w="19050">
            <a:solidFill>
              <a:schemeClr val="dk2"/>
            </a:solidFill>
            <a:prstDash val="solid"/>
            <a:round/>
            <a:headEnd len="lg" w="lg" type="none"/>
            <a:tailEnd len="lg" w="lg" type="triangle"/>
          </a:ln>
        </p:spPr>
      </p:cxnSp>
      <p:sp>
        <p:nvSpPr>
          <p:cNvPr id="505" name="Shape 505"/>
          <p:cNvSpPr/>
          <p:nvPr/>
        </p:nvSpPr>
        <p:spPr>
          <a:xfrm>
            <a:off x="564450" y="4495275"/>
            <a:ext cx="8486700" cy="484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Cacheword (long running, foreground, minimal memory service)</a:t>
            </a:r>
          </a:p>
        </p:txBody>
      </p:sp>
      <p:cxnSp>
        <p:nvCxnSpPr>
          <p:cNvPr id="506" name="Shape 506"/>
          <p:cNvCxnSpPr/>
          <p:nvPr/>
        </p:nvCxnSpPr>
        <p:spPr>
          <a:xfrm flipH="1" rot="10800000">
            <a:off x="2702700" y="4243299"/>
            <a:ext cx="338699" cy="245700"/>
          </a:xfrm>
          <a:prstGeom prst="straightConnector1">
            <a:avLst/>
          </a:prstGeom>
          <a:noFill/>
          <a:ln cap="flat" cmpd="sng" w="19050">
            <a:solidFill>
              <a:schemeClr val="dk2"/>
            </a:solidFill>
            <a:prstDash val="solid"/>
            <a:round/>
            <a:headEnd len="lg" w="lg" type="none"/>
            <a:tailEnd len="lg" w="lg" type="triangle"/>
          </a:ln>
        </p:spPr>
      </p:cxnSp>
      <p:cxnSp>
        <p:nvCxnSpPr>
          <p:cNvPr id="507" name="Shape 507"/>
          <p:cNvCxnSpPr/>
          <p:nvPr/>
        </p:nvCxnSpPr>
        <p:spPr>
          <a:xfrm rot="10800000">
            <a:off x="7483775" y="4243324"/>
            <a:ext cx="179399" cy="2523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ctrTitle"/>
          </p:nvPr>
        </p:nvSpPr>
        <p:spPr>
          <a:xfrm>
            <a:off x="685800" y="1699932"/>
            <a:ext cx="6400799" cy="1000499"/>
          </a:xfrm>
          <a:prstGeom prst="rect">
            <a:avLst/>
          </a:prstGeom>
        </p:spPr>
        <p:txBody>
          <a:bodyPr anchorCtr="0" anchor="b" bIns="91425" lIns="91425" rIns="91425" tIns="91425">
            <a:noAutofit/>
          </a:bodyPr>
          <a:lstStyle/>
          <a:p>
            <a:pPr lvl="0">
              <a:spcBef>
                <a:spcPts val="0"/>
              </a:spcBef>
              <a:buNone/>
            </a:pPr>
            <a:r>
              <a:rPr lang="en"/>
              <a:t>Encryption</a:t>
            </a:r>
          </a:p>
        </p:txBody>
      </p:sp>
      <p:sp>
        <p:nvSpPr>
          <p:cNvPr id="143" name="Shape 143"/>
          <p:cNvSpPr txBox="1"/>
          <p:nvPr>
            <p:ph idx="1" type="subTitle"/>
          </p:nvPr>
        </p:nvSpPr>
        <p:spPr>
          <a:xfrm>
            <a:off x="685800" y="2700338"/>
            <a:ext cx="6400799" cy="675299"/>
          </a:xfrm>
          <a:prstGeom prst="rect">
            <a:avLst/>
          </a:prstGeom>
        </p:spPr>
        <p:txBody>
          <a:bodyPr anchorCtr="0" anchor="t" bIns="91425" lIns="91425" rIns="91425" tIns="91425">
            <a:noAutofit/>
          </a:bodyPr>
          <a:lstStyle/>
          <a:p>
            <a:pPr lvl="0">
              <a:spcBef>
                <a:spcPts val="0"/>
              </a:spcBef>
              <a:buNone/>
            </a:pPr>
            <a:r>
              <a:rPr lang="en"/>
              <a:t>a *very* quick introduction</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1" name="Shape 511"/>
        <p:cNvGrpSpPr/>
        <p:nvPr/>
      </p:nvGrpSpPr>
      <p:grpSpPr>
        <a:xfrm>
          <a:off x="0" y="0"/>
          <a:ext cx="0" cy="0"/>
          <a:chOff x="0" y="0"/>
          <a:chExt cx="0" cy="0"/>
        </a:xfrm>
      </p:grpSpPr>
      <p:sp>
        <p:nvSpPr>
          <p:cNvPr id="512" name="Shape 512"/>
          <p:cNvSpPr txBox="1"/>
          <p:nvPr>
            <p:ph idx="1" type="body"/>
          </p:nvPr>
        </p:nvSpPr>
        <p:spPr>
          <a:xfrm>
            <a:off x="3866812" y="4623760"/>
            <a:ext cx="5097900" cy="521400"/>
          </a:xfrm>
          <a:prstGeom prst="rect">
            <a:avLst/>
          </a:prstGeom>
        </p:spPr>
        <p:txBody>
          <a:bodyPr anchorCtr="0" anchor="t" bIns="91425" lIns="91425" rIns="91425" tIns="91425">
            <a:noAutofit/>
          </a:bodyPr>
          <a:lstStyle/>
          <a:p>
            <a:pPr lvl="0">
              <a:spcBef>
                <a:spcPts val="0"/>
              </a:spcBef>
              <a:buNone/>
            </a:pPr>
            <a:r>
              <a:rPr lang="en" sz="1200"/>
              <a:t>https://github.com/guardianproject/cacheword/tree/master/sample</a:t>
            </a:r>
          </a:p>
        </p:txBody>
      </p:sp>
      <p:sp>
        <p:nvSpPr>
          <p:cNvPr id="513" name="Shape 513"/>
          <p:cNvSpPr txBox="1"/>
          <p:nvPr/>
        </p:nvSpPr>
        <p:spPr>
          <a:xfrm>
            <a:off x="883200" y="0"/>
            <a:ext cx="8260799" cy="4203600"/>
          </a:xfrm>
          <a:prstGeom prst="rect">
            <a:avLst/>
          </a:prstGeom>
          <a:noFill/>
          <a:ln>
            <a:noFill/>
          </a:ln>
        </p:spPr>
        <p:txBody>
          <a:bodyPr anchorCtr="0" anchor="ctr" bIns="91425" lIns="91425" rIns="91425" tIns="91425">
            <a:noAutofit/>
          </a:bodyPr>
          <a:lstStyle/>
          <a:p>
            <a:pPr lvl="0" rtl="0">
              <a:lnSpc>
                <a:spcPct val="150000"/>
              </a:lnSpc>
              <a:spcBef>
                <a:spcPts val="0"/>
              </a:spcBef>
              <a:buNone/>
            </a:pPr>
            <a:br>
              <a:rPr b="1" lang="en" sz="900">
                <a:solidFill>
                  <a:srgbClr val="333333"/>
                </a:solidFill>
                <a:latin typeface="Consolas"/>
                <a:ea typeface="Consolas"/>
                <a:cs typeface="Consolas"/>
                <a:sym typeface="Consolas"/>
              </a:rPr>
            </a:br>
            <a:br>
              <a:rPr b="1" lang="en" sz="900">
                <a:solidFill>
                  <a:srgbClr val="333333"/>
                </a:solidFill>
                <a:latin typeface="Consolas"/>
                <a:ea typeface="Consolas"/>
                <a:cs typeface="Consolas"/>
                <a:sym typeface="Consolas"/>
              </a:rPr>
            </a:br>
            <a:br>
              <a:rPr b="1" lang="en" sz="900">
                <a:solidFill>
                  <a:srgbClr val="333333"/>
                </a:solidFill>
                <a:latin typeface="Consolas"/>
                <a:ea typeface="Consolas"/>
                <a:cs typeface="Consolas"/>
                <a:sym typeface="Consolas"/>
              </a:rPr>
            </a:br>
            <a:br>
              <a:rPr b="1" lang="en" sz="900">
                <a:solidFill>
                  <a:srgbClr val="333333"/>
                </a:solidFill>
                <a:latin typeface="Consolas"/>
                <a:ea typeface="Consolas"/>
                <a:cs typeface="Consolas"/>
                <a:sym typeface="Consolas"/>
              </a:rPr>
            </a:br>
            <a:r>
              <a:rPr b="1" lang="en" sz="900">
                <a:solidFill>
                  <a:srgbClr val="333333"/>
                </a:solidFill>
                <a:latin typeface="Consolas"/>
                <a:ea typeface="Consolas"/>
                <a:cs typeface="Consolas"/>
                <a:sym typeface="Consolas"/>
              </a:rPr>
              <a:t>public</a:t>
            </a:r>
            <a:r>
              <a:rPr lang="en" sz="900">
                <a:solidFill>
                  <a:srgbClr val="333333"/>
                </a:solidFill>
                <a:latin typeface="Consolas"/>
                <a:ea typeface="Consolas"/>
                <a:cs typeface="Consolas"/>
                <a:sym typeface="Consolas"/>
              </a:rPr>
              <a:t> </a:t>
            </a:r>
            <a:r>
              <a:rPr b="1" lang="en" sz="900">
                <a:solidFill>
                  <a:srgbClr val="333333"/>
                </a:solidFill>
                <a:latin typeface="Consolas"/>
                <a:ea typeface="Consolas"/>
                <a:cs typeface="Consolas"/>
                <a:sym typeface="Consolas"/>
              </a:rPr>
              <a:t>class</a:t>
            </a:r>
            <a:r>
              <a:rPr lang="en" sz="900">
                <a:solidFill>
                  <a:srgbClr val="333333"/>
                </a:solidFill>
                <a:latin typeface="Consolas"/>
                <a:ea typeface="Consolas"/>
                <a:cs typeface="Consolas"/>
                <a:sym typeface="Consolas"/>
              </a:rPr>
              <a:t> </a:t>
            </a:r>
            <a:r>
              <a:rPr b="1" lang="en" sz="900">
                <a:solidFill>
                  <a:srgbClr val="445588"/>
                </a:solidFill>
                <a:latin typeface="Consolas"/>
                <a:ea typeface="Consolas"/>
                <a:cs typeface="Consolas"/>
                <a:sym typeface="Consolas"/>
              </a:rPr>
              <a:t>CacheWordSampleActivity</a:t>
            </a:r>
            <a:r>
              <a:rPr lang="en" sz="900">
                <a:solidFill>
                  <a:srgbClr val="333333"/>
                </a:solidFill>
                <a:latin typeface="Consolas"/>
                <a:ea typeface="Consolas"/>
                <a:cs typeface="Consolas"/>
                <a:sym typeface="Consolas"/>
              </a:rPr>
              <a:t> </a:t>
            </a:r>
            <a:r>
              <a:rPr b="1" lang="en" sz="900">
                <a:solidFill>
                  <a:srgbClr val="333333"/>
                </a:solidFill>
                <a:latin typeface="Consolas"/>
                <a:ea typeface="Consolas"/>
                <a:cs typeface="Consolas"/>
                <a:sym typeface="Consolas"/>
              </a:rPr>
              <a:t>extends</a:t>
            </a:r>
            <a:r>
              <a:rPr lang="en" sz="900">
                <a:solidFill>
                  <a:srgbClr val="333333"/>
                </a:solidFill>
                <a:latin typeface="Consolas"/>
                <a:ea typeface="Consolas"/>
                <a:cs typeface="Consolas"/>
                <a:sym typeface="Consolas"/>
              </a:rPr>
              <a:t> Activity </a:t>
            </a:r>
            <a:r>
              <a:rPr b="1" lang="en" sz="900">
                <a:solidFill>
                  <a:srgbClr val="333333"/>
                </a:solidFill>
                <a:latin typeface="Consolas"/>
                <a:ea typeface="Consolas"/>
                <a:cs typeface="Consolas"/>
                <a:sym typeface="Consolas"/>
              </a:rPr>
              <a:t>implements</a:t>
            </a:r>
            <a:r>
              <a:rPr lang="en" sz="900">
                <a:solidFill>
                  <a:srgbClr val="333333"/>
                </a:solidFill>
                <a:latin typeface="Consolas"/>
                <a:ea typeface="Consolas"/>
                <a:cs typeface="Consolas"/>
                <a:sym typeface="Consolas"/>
              </a:rPr>
              <a:t>      ICacheWordSubscriber </a:t>
            </a:r>
            <a:r>
              <a:rPr b="1" lang="en" sz="900">
                <a:solidFill>
                  <a:srgbClr val="333333"/>
                </a:solidFill>
                <a:latin typeface="Consolas"/>
                <a:ea typeface="Consolas"/>
                <a:cs typeface="Consolas"/>
                <a:sym typeface="Consolas"/>
              </a:rPr>
              <a:t>{</a:t>
            </a:r>
          </a:p>
          <a:p>
            <a:pPr lvl="0" rtl="0">
              <a:lnSpc>
                <a:spcPct val="150000"/>
              </a:lnSpc>
              <a:spcBef>
                <a:spcPts val="0"/>
              </a:spcBef>
              <a:buNone/>
            </a:pPr>
            <a:r>
              <a:rPr b="1" lang="en" sz="900">
                <a:solidFill>
                  <a:srgbClr val="333333"/>
                </a:solidFill>
                <a:latin typeface="Consolas"/>
                <a:ea typeface="Consolas"/>
                <a:cs typeface="Consolas"/>
                <a:sym typeface="Consolas"/>
              </a:rPr>
              <a:t>…</a:t>
            </a:r>
          </a:p>
          <a:p>
            <a:pPr lvl="0" rtl="0">
              <a:lnSpc>
                <a:spcPct val="150000"/>
              </a:lnSpc>
              <a:spcBef>
                <a:spcPts val="0"/>
              </a:spcBef>
              <a:buNone/>
            </a:pPr>
            <a:r>
              <a:rPr lang="en" sz="900">
                <a:solidFill>
                  <a:srgbClr val="333333"/>
                </a:solidFill>
                <a:latin typeface="Consolas"/>
                <a:ea typeface="Consolas"/>
                <a:cs typeface="Consolas"/>
                <a:sym typeface="Consolas"/>
              </a:rPr>
              <a:t>        mCacheWord </a:t>
            </a:r>
            <a:r>
              <a:rPr b="1" lang="en" sz="900">
                <a:solidFill>
                  <a:srgbClr val="333333"/>
                </a:solidFill>
                <a:latin typeface="Consolas"/>
                <a:ea typeface="Consolas"/>
                <a:cs typeface="Consolas"/>
                <a:sym typeface="Consolas"/>
              </a:rPr>
              <a:t>=</a:t>
            </a:r>
            <a:r>
              <a:rPr lang="en" sz="900">
                <a:solidFill>
                  <a:srgbClr val="333333"/>
                </a:solidFill>
                <a:latin typeface="Consolas"/>
                <a:ea typeface="Consolas"/>
                <a:cs typeface="Consolas"/>
                <a:sym typeface="Consolas"/>
              </a:rPr>
              <a:t> </a:t>
            </a:r>
            <a:r>
              <a:rPr b="1" lang="en" sz="900">
                <a:solidFill>
                  <a:srgbClr val="333333"/>
                </a:solidFill>
                <a:latin typeface="Consolas"/>
                <a:ea typeface="Consolas"/>
                <a:cs typeface="Consolas"/>
                <a:sym typeface="Consolas"/>
              </a:rPr>
              <a:t>new</a:t>
            </a:r>
            <a:r>
              <a:rPr lang="en" sz="900">
                <a:solidFill>
                  <a:srgbClr val="333333"/>
                </a:solidFill>
                <a:latin typeface="Consolas"/>
                <a:ea typeface="Consolas"/>
                <a:cs typeface="Consolas"/>
                <a:sym typeface="Consolas"/>
              </a:rPr>
              <a:t> CacheWordActivityHandler</a:t>
            </a:r>
            <a:r>
              <a:rPr b="1" lang="en" sz="900">
                <a:solidFill>
                  <a:srgbClr val="333333"/>
                </a:solidFill>
                <a:latin typeface="Consolas"/>
                <a:ea typeface="Consolas"/>
                <a:cs typeface="Consolas"/>
                <a:sym typeface="Consolas"/>
              </a:rPr>
              <a:t>(this);</a:t>
            </a:r>
          </a:p>
          <a:p>
            <a:pPr lvl="0" rtl="0">
              <a:lnSpc>
                <a:spcPct val="150000"/>
              </a:lnSpc>
              <a:spcBef>
                <a:spcPts val="0"/>
              </a:spcBef>
              <a:buNone/>
            </a:pPr>
            <a:r>
              <a:t/>
            </a:r>
            <a:endParaRPr b="1" sz="900">
              <a:solidFill>
                <a:srgbClr val="333333"/>
              </a:solidFill>
              <a:latin typeface="Consolas"/>
              <a:ea typeface="Consolas"/>
              <a:cs typeface="Consolas"/>
              <a:sym typeface="Consolas"/>
            </a:endParaRPr>
          </a:p>
          <a:p>
            <a:pPr lvl="0" rtl="0">
              <a:lnSpc>
                <a:spcPct val="150000"/>
              </a:lnSpc>
              <a:spcBef>
                <a:spcPts val="0"/>
              </a:spcBef>
              <a:buClr>
                <a:schemeClr val="dk1"/>
              </a:buClr>
              <a:buSzPct val="122222"/>
              <a:buFont typeface="Arial"/>
              <a:buNone/>
            </a:pPr>
            <a:r>
              <a:rPr lang="en" sz="900">
                <a:solidFill>
                  <a:srgbClr val="333333"/>
                </a:solidFill>
                <a:latin typeface="Consolas"/>
                <a:ea typeface="Consolas"/>
                <a:cs typeface="Consolas"/>
                <a:sym typeface="Consolas"/>
              </a:rPr>
              <a:t>@Override</a:t>
            </a:r>
          </a:p>
          <a:p>
            <a:pPr lvl="0" rtl="0">
              <a:lnSpc>
                <a:spcPct val="150000"/>
              </a:lnSpc>
              <a:spcBef>
                <a:spcPts val="0"/>
              </a:spcBef>
              <a:buNone/>
            </a:pPr>
            <a:r>
              <a:rPr lang="en" sz="900">
                <a:solidFill>
                  <a:srgbClr val="333333"/>
                </a:solidFill>
                <a:latin typeface="Consolas"/>
                <a:ea typeface="Consolas"/>
                <a:cs typeface="Consolas"/>
                <a:sym typeface="Consolas"/>
              </a:rPr>
              <a:t>    </a:t>
            </a:r>
            <a:r>
              <a:rPr b="1" lang="en" sz="900">
                <a:solidFill>
                  <a:srgbClr val="333333"/>
                </a:solidFill>
                <a:latin typeface="Consolas"/>
                <a:ea typeface="Consolas"/>
                <a:cs typeface="Consolas"/>
                <a:sym typeface="Consolas"/>
              </a:rPr>
              <a:t>public</a:t>
            </a:r>
            <a:r>
              <a:rPr lang="en" sz="900">
                <a:solidFill>
                  <a:srgbClr val="333333"/>
                </a:solidFill>
                <a:latin typeface="Consolas"/>
                <a:ea typeface="Consolas"/>
                <a:cs typeface="Consolas"/>
                <a:sym typeface="Consolas"/>
              </a:rPr>
              <a:t> </a:t>
            </a:r>
            <a:r>
              <a:rPr b="1" lang="en" sz="900">
                <a:solidFill>
                  <a:srgbClr val="445588"/>
                </a:solidFill>
                <a:latin typeface="Consolas"/>
                <a:ea typeface="Consolas"/>
                <a:cs typeface="Consolas"/>
                <a:sym typeface="Consolas"/>
              </a:rPr>
              <a:t>void</a:t>
            </a:r>
            <a:r>
              <a:rPr lang="en" sz="900">
                <a:solidFill>
                  <a:srgbClr val="333333"/>
                </a:solidFill>
                <a:latin typeface="Consolas"/>
                <a:ea typeface="Consolas"/>
                <a:cs typeface="Consolas"/>
                <a:sym typeface="Consolas"/>
              </a:rPr>
              <a:t> </a:t>
            </a:r>
            <a:r>
              <a:rPr b="1" lang="en" sz="900">
                <a:solidFill>
                  <a:srgbClr val="990000"/>
                </a:solidFill>
                <a:latin typeface="Consolas"/>
                <a:ea typeface="Consolas"/>
                <a:cs typeface="Consolas"/>
                <a:sym typeface="Consolas"/>
              </a:rPr>
              <a:t>onCacheWordLocked</a:t>
            </a:r>
            <a:r>
              <a:rPr b="1" lang="en" sz="900">
                <a:solidFill>
                  <a:srgbClr val="333333"/>
                </a:solidFill>
                <a:latin typeface="Consolas"/>
                <a:ea typeface="Consolas"/>
                <a:cs typeface="Consolas"/>
                <a:sym typeface="Consolas"/>
              </a:rPr>
              <a:t>()</a:t>
            </a:r>
            <a:r>
              <a:rPr lang="en" sz="900">
                <a:solidFill>
                  <a:srgbClr val="333333"/>
                </a:solidFill>
                <a:latin typeface="Consolas"/>
                <a:ea typeface="Consolas"/>
                <a:cs typeface="Consolas"/>
                <a:sym typeface="Consolas"/>
              </a:rPr>
              <a:t> </a:t>
            </a:r>
            <a:r>
              <a:rPr b="1" lang="en" sz="900">
                <a:solidFill>
                  <a:srgbClr val="333333"/>
                </a:solidFill>
                <a:latin typeface="Consolas"/>
                <a:ea typeface="Consolas"/>
                <a:cs typeface="Consolas"/>
                <a:sym typeface="Consolas"/>
              </a:rPr>
              <a:t>{}</a:t>
            </a:r>
          </a:p>
          <a:p>
            <a:pPr lvl="0" rtl="0">
              <a:lnSpc>
                <a:spcPct val="150000"/>
              </a:lnSpc>
              <a:spcBef>
                <a:spcPts val="0"/>
              </a:spcBef>
              <a:buClr>
                <a:schemeClr val="dk1"/>
              </a:buClr>
              <a:buFont typeface="Arial"/>
              <a:buNone/>
            </a:pPr>
            <a:r>
              <a:t/>
            </a:r>
            <a:endParaRPr b="1" sz="900">
              <a:solidFill>
                <a:srgbClr val="333333"/>
              </a:solidFill>
              <a:latin typeface="Consolas"/>
              <a:ea typeface="Consolas"/>
              <a:cs typeface="Consolas"/>
              <a:sym typeface="Consolas"/>
            </a:endParaRPr>
          </a:p>
          <a:p>
            <a:pPr lvl="0" rtl="0">
              <a:lnSpc>
                <a:spcPct val="150000"/>
              </a:lnSpc>
              <a:spcBef>
                <a:spcPts val="0"/>
              </a:spcBef>
              <a:buClr>
                <a:schemeClr val="dk1"/>
              </a:buClr>
              <a:buSzPct val="122222"/>
              <a:buFont typeface="Arial"/>
              <a:buNone/>
            </a:pPr>
            <a:r>
              <a:rPr lang="en" sz="900">
                <a:solidFill>
                  <a:srgbClr val="333333"/>
                </a:solidFill>
                <a:latin typeface="Consolas"/>
                <a:ea typeface="Consolas"/>
                <a:cs typeface="Consolas"/>
                <a:sym typeface="Consolas"/>
              </a:rPr>
              <a:t>    @Override</a:t>
            </a:r>
          </a:p>
          <a:p>
            <a:pPr lvl="0" rtl="0">
              <a:lnSpc>
                <a:spcPct val="150000"/>
              </a:lnSpc>
              <a:spcBef>
                <a:spcPts val="0"/>
              </a:spcBef>
              <a:buClr>
                <a:schemeClr val="dk1"/>
              </a:buClr>
              <a:buSzPct val="122222"/>
              <a:buFont typeface="Arial"/>
              <a:buNone/>
            </a:pPr>
            <a:r>
              <a:rPr lang="en" sz="900">
                <a:solidFill>
                  <a:srgbClr val="333333"/>
                </a:solidFill>
                <a:latin typeface="Consolas"/>
                <a:ea typeface="Consolas"/>
                <a:cs typeface="Consolas"/>
                <a:sym typeface="Consolas"/>
              </a:rPr>
              <a:t>    </a:t>
            </a:r>
            <a:r>
              <a:rPr b="1" lang="en" sz="900">
                <a:solidFill>
                  <a:srgbClr val="333333"/>
                </a:solidFill>
                <a:latin typeface="Consolas"/>
                <a:ea typeface="Consolas"/>
                <a:cs typeface="Consolas"/>
                <a:sym typeface="Consolas"/>
              </a:rPr>
              <a:t>public</a:t>
            </a:r>
            <a:r>
              <a:rPr lang="en" sz="900">
                <a:solidFill>
                  <a:srgbClr val="333333"/>
                </a:solidFill>
                <a:latin typeface="Consolas"/>
                <a:ea typeface="Consolas"/>
                <a:cs typeface="Consolas"/>
                <a:sym typeface="Consolas"/>
              </a:rPr>
              <a:t> </a:t>
            </a:r>
            <a:r>
              <a:rPr b="1" lang="en" sz="900">
                <a:solidFill>
                  <a:srgbClr val="445588"/>
                </a:solidFill>
                <a:latin typeface="Consolas"/>
                <a:ea typeface="Consolas"/>
                <a:cs typeface="Consolas"/>
                <a:sym typeface="Consolas"/>
              </a:rPr>
              <a:t>void</a:t>
            </a:r>
            <a:r>
              <a:rPr lang="en" sz="900">
                <a:solidFill>
                  <a:srgbClr val="333333"/>
                </a:solidFill>
                <a:latin typeface="Consolas"/>
                <a:ea typeface="Consolas"/>
                <a:cs typeface="Consolas"/>
                <a:sym typeface="Consolas"/>
              </a:rPr>
              <a:t> </a:t>
            </a:r>
            <a:r>
              <a:rPr b="1" lang="en" sz="900">
                <a:solidFill>
                  <a:srgbClr val="990000"/>
                </a:solidFill>
                <a:latin typeface="Consolas"/>
                <a:ea typeface="Consolas"/>
                <a:cs typeface="Consolas"/>
                <a:sym typeface="Consolas"/>
              </a:rPr>
              <a:t>onCacheWordOpened</a:t>
            </a:r>
            <a:r>
              <a:rPr b="1" lang="en" sz="900">
                <a:solidFill>
                  <a:srgbClr val="333333"/>
                </a:solidFill>
                <a:latin typeface="Consolas"/>
                <a:ea typeface="Consolas"/>
                <a:cs typeface="Consolas"/>
                <a:sym typeface="Consolas"/>
              </a:rPr>
              <a:t>()</a:t>
            </a:r>
            <a:r>
              <a:rPr lang="en" sz="900">
                <a:solidFill>
                  <a:srgbClr val="333333"/>
                </a:solidFill>
                <a:latin typeface="Consolas"/>
                <a:ea typeface="Consolas"/>
                <a:cs typeface="Consolas"/>
                <a:sym typeface="Consolas"/>
              </a:rPr>
              <a:t> </a:t>
            </a:r>
            <a:r>
              <a:rPr b="1" lang="en" sz="900">
                <a:solidFill>
                  <a:srgbClr val="333333"/>
                </a:solidFill>
                <a:latin typeface="Consolas"/>
                <a:ea typeface="Consolas"/>
                <a:cs typeface="Consolas"/>
                <a:sym typeface="Consolas"/>
              </a:rPr>
              <a:t>{</a:t>
            </a:r>
          </a:p>
          <a:p>
            <a:pPr lvl="0" rtl="0">
              <a:lnSpc>
                <a:spcPct val="150000"/>
              </a:lnSpc>
              <a:spcBef>
                <a:spcPts val="0"/>
              </a:spcBef>
              <a:buNone/>
            </a:pPr>
            <a:r>
              <a:rPr lang="en" sz="900">
                <a:solidFill>
                  <a:srgbClr val="333333"/>
                </a:solidFill>
                <a:latin typeface="Consolas"/>
                <a:ea typeface="Consolas"/>
                <a:cs typeface="Consolas"/>
                <a:sym typeface="Consolas"/>
              </a:rPr>
              <a:t>               </a:t>
            </a:r>
            <a:r>
              <a:rPr i="1" lang="en" sz="900">
                <a:solidFill>
                  <a:srgbClr val="999988"/>
                </a:solidFill>
                <a:latin typeface="Consolas"/>
                <a:ea typeface="Consolas"/>
                <a:cs typeface="Consolas"/>
                <a:sym typeface="Consolas"/>
              </a:rPr>
              <a:t>// fetch the encryption key from CacheWordService</a:t>
            </a:r>
          </a:p>
          <a:p>
            <a:pPr lvl="0" rtl="0">
              <a:lnSpc>
                <a:spcPct val="150000"/>
              </a:lnSpc>
              <a:spcBef>
                <a:spcPts val="0"/>
              </a:spcBef>
              <a:buNone/>
            </a:pPr>
            <a:r>
              <a:rPr lang="en" sz="900">
                <a:solidFill>
                  <a:srgbClr val="333333"/>
                </a:solidFill>
                <a:latin typeface="Consolas"/>
                <a:ea typeface="Consolas"/>
                <a:cs typeface="Consolas"/>
                <a:sym typeface="Consolas"/>
              </a:rPr>
              <a:t>        SecretKey key </a:t>
            </a:r>
            <a:r>
              <a:rPr b="1" lang="en" sz="900">
                <a:solidFill>
                  <a:srgbClr val="333333"/>
                </a:solidFill>
                <a:latin typeface="Consolas"/>
                <a:ea typeface="Consolas"/>
                <a:cs typeface="Consolas"/>
                <a:sym typeface="Consolas"/>
              </a:rPr>
              <a:t>=</a:t>
            </a:r>
            <a:r>
              <a:rPr lang="en" sz="900">
                <a:solidFill>
                  <a:srgbClr val="333333"/>
                </a:solidFill>
                <a:latin typeface="Consolas"/>
                <a:ea typeface="Consolas"/>
                <a:cs typeface="Consolas"/>
                <a:sym typeface="Consolas"/>
              </a:rPr>
              <a:t> </a:t>
            </a:r>
            <a:r>
              <a:rPr b="1" lang="en" sz="900">
                <a:solidFill>
                  <a:srgbClr val="333333"/>
                </a:solidFill>
                <a:latin typeface="Consolas"/>
                <a:ea typeface="Consolas"/>
                <a:cs typeface="Consolas"/>
                <a:sym typeface="Consolas"/>
              </a:rPr>
              <a:t>((</a:t>
            </a:r>
            <a:r>
              <a:rPr lang="en" sz="900">
                <a:solidFill>
                  <a:srgbClr val="333333"/>
                </a:solidFill>
                <a:latin typeface="Consolas"/>
                <a:ea typeface="Consolas"/>
                <a:cs typeface="Consolas"/>
                <a:sym typeface="Consolas"/>
              </a:rPr>
              <a:t>PassphraseSecrets</a:t>
            </a:r>
            <a:r>
              <a:rPr b="1" lang="en" sz="900">
                <a:solidFill>
                  <a:srgbClr val="333333"/>
                </a:solidFill>
                <a:latin typeface="Consolas"/>
                <a:ea typeface="Consolas"/>
                <a:cs typeface="Consolas"/>
                <a:sym typeface="Consolas"/>
              </a:rPr>
              <a:t>)</a:t>
            </a:r>
            <a:r>
              <a:rPr lang="en" sz="900">
                <a:solidFill>
                  <a:srgbClr val="333333"/>
                </a:solidFill>
                <a:latin typeface="Consolas"/>
                <a:ea typeface="Consolas"/>
                <a:cs typeface="Consolas"/>
                <a:sym typeface="Consolas"/>
              </a:rPr>
              <a:t> mCacheWord</a:t>
            </a:r>
            <a:r>
              <a:rPr b="1" lang="en" sz="900">
                <a:solidFill>
                  <a:srgbClr val="333333"/>
                </a:solidFill>
                <a:latin typeface="Consolas"/>
                <a:ea typeface="Consolas"/>
                <a:cs typeface="Consolas"/>
                <a:sym typeface="Consolas"/>
              </a:rPr>
              <a:t>.</a:t>
            </a:r>
            <a:r>
              <a:rPr lang="en" sz="900">
                <a:solidFill>
                  <a:srgbClr val="008080"/>
                </a:solidFill>
                <a:latin typeface="Consolas"/>
                <a:ea typeface="Consolas"/>
                <a:cs typeface="Consolas"/>
                <a:sym typeface="Consolas"/>
              </a:rPr>
              <a:t>getCachedSecrets</a:t>
            </a:r>
            <a:r>
              <a:rPr b="1" lang="en" sz="900">
                <a:solidFill>
                  <a:srgbClr val="333333"/>
                </a:solidFill>
                <a:latin typeface="Consolas"/>
                <a:ea typeface="Consolas"/>
                <a:cs typeface="Consolas"/>
                <a:sym typeface="Consolas"/>
              </a:rPr>
              <a:t>()).</a:t>
            </a:r>
            <a:r>
              <a:rPr lang="en" sz="900">
                <a:solidFill>
                  <a:srgbClr val="008080"/>
                </a:solidFill>
                <a:latin typeface="Consolas"/>
                <a:ea typeface="Consolas"/>
                <a:cs typeface="Consolas"/>
                <a:sym typeface="Consolas"/>
              </a:rPr>
              <a:t>getSecretKey</a:t>
            </a:r>
            <a:r>
              <a:rPr b="1" lang="en" sz="900">
                <a:solidFill>
                  <a:srgbClr val="333333"/>
                </a:solidFill>
                <a:latin typeface="Consolas"/>
                <a:ea typeface="Consolas"/>
                <a:cs typeface="Consolas"/>
                <a:sym typeface="Consolas"/>
              </a:rPr>
              <a:t>();</a:t>
            </a:r>
          </a:p>
          <a:p>
            <a:pPr lvl="0" rtl="0">
              <a:lnSpc>
                <a:spcPct val="150000"/>
              </a:lnSpc>
              <a:spcBef>
                <a:spcPts val="0"/>
              </a:spcBef>
              <a:buClr>
                <a:schemeClr val="dk1"/>
              </a:buClr>
              <a:buSzPct val="122222"/>
              <a:buFont typeface="Arial"/>
              <a:buNone/>
            </a:pPr>
            <a:r>
              <a:rPr lang="en" sz="900">
                <a:solidFill>
                  <a:srgbClr val="333333"/>
                </a:solidFill>
                <a:latin typeface="Consolas"/>
                <a:ea typeface="Consolas"/>
                <a:cs typeface="Consolas"/>
                <a:sym typeface="Consolas"/>
              </a:rPr>
              <a:t>    </a:t>
            </a:r>
            <a:r>
              <a:rPr b="1" lang="en" sz="900">
                <a:solidFill>
                  <a:srgbClr val="333333"/>
                </a:solidFill>
                <a:latin typeface="Consolas"/>
                <a:ea typeface="Consolas"/>
                <a:cs typeface="Consolas"/>
                <a:sym typeface="Consolas"/>
              </a:rPr>
              <a:t>}</a:t>
            </a:r>
          </a:p>
          <a:p>
            <a:pPr lvl="0" rtl="0">
              <a:lnSpc>
                <a:spcPct val="150000"/>
              </a:lnSpc>
              <a:spcBef>
                <a:spcPts val="0"/>
              </a:spcBef>
              <a:buClr>
                <a:schemeClr val="dk1"/>
              </a:buClr>
              <a:buFont typeface="Arial"/>
              <a:buNone/>
            </a:pPr>
            <a:r>
              <a:t/>
            </a:r>
            <a:endParaRPr b="1" sz="900">
              <a:solidFill>
                <a:srgbClr val="333333"/>
              </a:solidFill>
              <a:latin typeface="Consolas"/>
              <a:ea typeface="Consolas"/>
              <a:cs typeface="Consolas"/>
              <a:sym typeface="Consolas"/>
            </a:endParaRPr>
          </a:p>
          <a:p>
            <a:pPr lvl="0" rtl="0">
              <a:lnSpc>
                <a:spcPct val="150000"/>
              </a:lnSpc>
              <a:spcBef>
                <a:spcPts val="0"/>
              </a:spcBef>
              <a:buClr>
                <a:schemeClr val="dk1"/>
              </a:buClr>
              <a:buSzPct val="122222"/>
              <a:buFont typeface="Arial"/>
              <a:buNone/>
            </a:pPr>
            <a:r>
              <a:rPr lang="en" sz="900">
                <a:solidFill>
                  <a:srgbClr val="333333"/>
                </a:solidFill>
                <a:latin typeface="Consolas"/>
                <a:ea typeface="Consolas"/>
                <a:cs typeface="Consolas"/>
                <a:sym typeface="Consolas"/>
              </a:rPr>
              <a:t>    @Override</a:t>
            </a:r>
          </a:p>
          <a:p>
            <a:pPr lvl="0" rtl="0">
              <a:lnSpc>
                <a:spcPct val="150000"/>
              </a:lnSpc>
              <a:spcBef>
                <a:spcPts val="0"/>
              </a:spcBef>
              <a:buNone/>
            </a:pPr>
            <a:r>
              <a:rPr lang="en" sz="900">
                <a:solidFill>
                  <a:srgbClr val="333333"/>
                </a:solidFill>
                <a:latin typeface="Consolas"/>
                <a:ea typeface="Consolas"/>
                <a:cs typeface="Consolas"/>
                <a:sym typeface="Consolas"/>
              </a:rPr>
              <a:t> 	</a:t>
            </a:r>
            <a:r>
              <a:rPr b="1" lang="en" sz="900">
                <a:solidFill>
                  <a:srgbClr val="333333"/>
                </a:solidFill>
                <a:latin typeface="Consolas"/>
                <a:ea typeface="Consolas"/>
                <a:cs typeface="Consolas"/>
                <a:sym typeface="Consolas"/>
              </a:rPr>
              <a:t>public</a:t>
            </a:r>
            <a:r>
              <a:rPr lang="en" sz="900">
                <a:solidFill>
                  <a:srgbClr val="333333"/>
                </a:solidFill>
                <a:latin typeface="Consolas"/>
                <a:ea typeface="Consolas"/>
                <a:cs typeface="Consolas"/>
                <a:sym typeface="Consolas"/>
              </a:rPr>
              <a:t> </a:t>
            </a:r>
            <a:r>
              <a:rPr b="1" lang="en" sz="900">
                <a:solidFill>
                  <a:srgbClr val="445588"/>
                </a:solidFill>
                <a:latin typeface="Consolas"/>
                <a:ea typeface="Consolas"/>
                <a:cs typeface="Consolas"/>
                <a:sym typeface="Consolas"/>
              </a:rPr>
              <a:t>void</a:t>
            </a:r>
            <a:r>
              <a:rPr lang="en" sz="900">
                <a:solidFill>
                  <a:srgbClr val="333333"/>
                </a:solidFill>
                <a:latin typeface="Consolas"/>
                <a:ea typeface="Consolas"/>
                <a:cs typeface="Consolas"/>
                <a:sym typeface="Consolas"/>
              </a:rPr>
              <a:t> </a:t>
            </a:r>
            <a:r>
              <a:rPr b="1" lang="en" sz="900">
                <a:solidFill>
                  <a:srgbClr val="990000"/>
                </a:solidFill>
                <a:latin typeface="Consolas"/>
                <a:ea typeface="Consolas"/>
                <a:cs typeface="Consolas"/>
                <a:sym typeface="Consolas"/>
              </a:rPr>
              <a:t>onCacheWordUninitialized</a:t>
            </a:r>
            <a:r>
              <a:rPr b="1" lang="en" sz="900">
                <a:solidFill>
                  <a:srgbClr val="333333"/>
                </a:solidFill>
                <a:latin typeface="Consolas"/>
                <a:ea typeface="Consolas"/>
                <a:cs typeface="Consolas"/>
                <a:sym typeface="Consolas"/>
              </a:rPr>
              <a:t>()</a:t>
            </a:r>
            <a:r>
              <a:rPr lang="en" sz="900">
                <a:solidFill>
                  <a:srgbClr val="333333"/>
                </a:solidFill>
                <a:latin typeface="Consolas"/>
                <a:ea typeface="Consolas"/>
                <a:cs typeface="Consolas"/>
                <a:sym typeface="Consolas"/>
              </a:rPr>
              <a:t> </a:t>
            </a:r>
            <a:r>
              <a:rPr b="1" lang="en" sz="900">
                <a:solidFill>
                  <a:srgbClr val="333333"/>
                </a:solidFill>
                <a:latin typeface="Consolas"/>
                <a:ea typeface="Consolas"/>
                <a:cs typeface="Consolas"/>
                <a:sym typeface="Consolas"/>
              </a:rPr>
              <a:t>{</a:t>
            </a:r>
            <a:r>
              <a:rPr lang="en" sz="900">
                <a:solidFill>
                  <a:srgbClr val="333333"/>
                </a:solidFill>
                <a:latin typeface="Consolas"/>
                <a:ea typeface="Consolas"/>
                <a:cs typeface="Consolas"/>
                <a:sym typeface="Consolas"/>
              </a:rPr>
              <a:t>   </a:t>
            </a:r>
          </a:p>
          <a:p>
            <a:pPr lvl="0" rtl="0">
              <a:lnSpc>
                <a:spcPct val="150000"/>
              </a:lnSpc>
              <a:spcBef>
                <a:spcPts val="0"/>
              </a:spcBef>
              <a:buClr>
                <a:schemeClr val="dk1"/>
              </a:buClr>
              <a:buSzPct val="122222"/>
              <a:buFont typeface="Arial"/>
              <a:buNone/>
            </a:pPr>
            <a:r>
              <a:rPr lang="en" sz="900">
                <a:solidFill>
                  <a:srgbClr val="333333"/>
                </a:solidFill>
                <a:latin typeface="Consolas"/>
                <a:ea typeface="Consolas"/>
                <a:cs typeface="Consolas"/>
                <a:sym typeface="Consolas"/>
              </a:rPr>
              <a:t>                mCacheWord</a:t>
            </a:r>
            <a:r>
              <a:rPr b="1" lang="en" sz="900">
                <a:solidFill>
                  <a:srgbClr val="333333"/>
                </a:solidFill>
                <a:latin typeface="Consolas"/>
                <a:ea typeface="Consolas"/>
                <a:cs typeface="Consolas"/>
                <a:sym typeface="Consolas"/>
              </a:rPr>
              <a:t>.</a:t>
            </a:r>
            <a:r>
              <a:rPr lang="en" sz="900">
                <a:solidFill>
                  <a:srgbClr val="008080"/>
                </a:solidFill>
                <a:latin typeface="Consolas"/>
                <a:ea typeface="Consolas"/>
                <a:cs typeface="Consolas"/>
                <a:sym typeface="Consolas"/>
              </a:rPr>
              <a:t>setCachedSecrets</a:t>
            </a:r>
            <a:r>
              <a:rPr b="1" lang="en" sz="900">
                <a:solidFill>
                  <a:srgbClr val="333333"/>
                </a:solidFill>
                <a:latin typeface="Consolas"/>
                <a:ea typeface="Consolas"/>
                <a:cs typeface="Consolas"/>
                <a:sym typeface="Consolas"/>
              </a:rPr>
              <a:t>(</a:t>
            </a:r>
            <a:r>
              <a:rPr lang="en" sz="900">
                <a:solidFill>
                  <a:srgbClr val="333333"/>
                </a:solidFill>
                <a:latin typeface="Consolas"/>
                <a:ea typeface="Consolas"/>
                <a:cs typeface="Consolas"/>
                <a:sym typeface="Consolas"/>
              </a:rPr>
              <a:t>PassphraseSecrets</a:t>
            </a:r>
            <a:r>
              <a:rPr b="1" lang="en" sz="900">
                <a:solidFill>
                  <a:srgbClr val="333333"/>
                </a:solidFill>
                <a:latin typeface="Consolas"/>
                <a:ea typeface="Consolas"/>
                <a:cs typeface="Consolas"/>
                <a:sym typeface="Consolas"/>
              </a:rPr>
              <a:t>.</a:t>
            </a:r>
            <a:r>
              <a:rPr lang="en" sz="900">
                <a:solidFill>
                  <a:srgbClr val="008080"/>
                </a:solidFill>
                <a:latin typeface="Consolas"/>
                <a:ea typeface="Consolas"/>
                <a:cs typeface="Consolas"/>
                <a:sym typeface="Consolas"/>
              </a:rPr>
              <a:t>initializeSecrets</a:t>
            </a:r>
            <a:r>
              <a:rPr b="1" lang="en" sz="900">
                <a:solidFill>
                  <a:srgbClr val="333333"/>
                </a:solidFill>
                <a:latin typeface="Consolas"/>
                <a:ea typeface="Consolas"/>
                <a:cs typeface="Consolas"/>
                <a:sym typeface="Consolas"/>
              </a:rPr>
              <a:t>(</a:t>
            </a:r>
          </a:p>
          <a:p>
            <a:pPr lvl="0" rtl="0">
              <a:lnSpc>
                <a:spcPct val="150000"/>
              </a:lnSpc>
              <a:spcBef>
                <a:spcPts val="0"/>
              </a:spcBef>
              <a:buClr>
                <a:schemeClr val="dk1"/>
              </a:buClr>
              <a:buSzPct val="122222"/>
              <a:buFont typeface="Arial"/>
              <a:buNone/>
            </a:pPr>
            <a:r>
              <a:rPr lang="en" sz="900">
                <a:solidFill>
                  <a:srgbClr val="333333"/>
                </a:solidFill>
                <a:latin typeface="Consolas"/>
                <a:ea typeface="Consolas"/>
                <a:cs typeface="Consolas"/>
                <a:sym typeface="Consolas"/>
              </a:rPr>
              <a:t>                        CacheWordSampleActivity</a:t>
            </a:r>
            <a:r>
              <a:rPr b="1" lang="en" sz="900">
                <a:solidFill>
                  <a:srgbClr val="333333"/>
                </a:solidFill>
                <a:latin typeface="Consolas"/>
                <a:ea typeface="Consolas"/>
                <a:cs typeface="Consolas"/>
                <a:sym typeface="Consolas"/>
              </a:rPr>
              <a:t>.</a:t>
            </a:r>
            <a:r>
              <a:rPr lang="en" sz="900">
                <a:solidFill>
                  <a:srgbClr val="008080"/>
                </a:solidFill>
                <a:latin typeface="Consolas"/>
                <a:ea typeface="Consolas"/>
                <a:cs typeface="Consolas"/>
                <a:sym typeface="Consolas"/>
              </a:rPr>
              <a:t>this</a:t>
            </a:r>
            <a:r>
              <a:rPr b="1" lang="en" sz="900">
                <a:solidFill>
                  <a:srgbClr val="333333"/>
                </a:solidFill>
                <a:latin typeface="Consolas"/>
                <a:ea typeface="Consolas"/>
                <a:cs typeface="Consolas"/>
                <a:sym typeface="Consolas"/>
              </a:rPr>
              <a:t>,</a:t>
            </a:r>
            <a:r>
              <a:rPr lang="en" sz="900">
                <a:solidFill>
                  <a:srgbClr val="333333"/>
                </a:solidFill>
                <a:latin typeface="Consolas"/>
                <a:ea typeface="Consolas"/>
                <a:cs typeface="Consolas"/>
                <a:sym typeface="Consolas"/>
              </a:rPr>
              <a:t> “my secret passphrase”</a:t>
            </a:r>
            <a:r>
              <a:rPr b="1" lang="en" sz="900">
                <a:solidFill>
                  <a:srgbClr val="333333"/>
                </a:solidFill>
                <a:latin typeface="Consolas"/>
                <a:ea typeface="Consolas"/>
                <a:cs typeface="Consolas"/>
                <a:sym typeface="Consolas"/>
              </a:rPr>
              <a:t>));</a:t>
            </a:r>
          </a:p>
          <a:p>
            <a:pPr lvl="0" rtl="0">
              <a:lnSpc>
                <a:spcPct val="150000"/>
              </a:lnSpc>
              <a:spcBef>
                <a:spcPts val="0"/>
              </a:spcBef>
              <a:buNone/>
            </a:pPr>
            <a:r>
              <a:rPr lang="en" sz="900">
                <a:solidFill>
                  <a:srgbClr val="333333"/>
                </a:solidFill>
                <a:latin typeface="Consolas"/>
                <a:ea typeface="Consolas"/>
                <a:cs typeface="Consolas"/>
                <a:sym typeface="Consolas"/>
              </a:rPr>
              <a:t>            </a:t>
            </a:r>
            <a:r>
              <a:rPr b="1" lang="en" sz="900">
                <a:solidFill>
                  <a:srgbClr val="333333"/>
                </a:solidFill>
                <a:latin typeface="Consolas"/>
                <a:ea typeface="Consolas"/>
                <a:cs typeface="Consolas"/>
                <a:sym typeface="Consolas"/>
              </a:rPr>
              <a:t>}</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7" name="Shape 517"/>
        <p:cNvGrpSpPr/>
        <p:nvPr/>
      </p:nvGrpSpPr>
      <p:grpSpPr>
        <a:xfrm>
          <a:off x="0" y="0"/>
          <a:ext cx="0" cy="0"/>
          <a:chOff x="0" y="0"/>
          <a:chExt cx="0" cy="0"/>
        </a:xfrm>
      </p:grpSpPr>
      <p:sp>
        <p:nvSpPr>
          <p:cNvPr id="518" name="Shape 518"/>
          <p:cNvSpPr txBox="1"/>
          <p:nvPr>
            <p:ph type="ctrTitle"/>
          </p:nvPr>
        </p:nvSpPr>
        <p:spPr>
          <a:xfrm>
            <a:off x="685800" y="1699932"/>
            <a:ext cx="6400799" cy="1000499"/>
          </a:xfrm>
          <a:prstGeom prst="rect">
            <a:avLst/>
          </a:prstGeom>
        </p:spPr>
        <p:txBody>
          <a:bodyPr anchorCtr="0" anchor="b" bIns="91425" lIns="91425" rIns="91425" tIns="91425">
            <a:noAutofit/>
          </a:bodyPr>
          <a:lstStyle/>
          <a:p>
            <a:pPr lvl="0">
              <a:spcBef>
                <a:spcPts val="0"/>
              </a:spcBef>
              <a:buNone/>
            </a:pPr>
            <a:r>
              <a:rPr lang="en"/>
              <a:t>NetCipher</a:t>
            </a:r>
          </a:p>
        </p:txBody>
      </p:sp>
      <p:sp>
        <p:nvSpPr>
          <p:cNvPr id="519" name="Shape 519"/>
          <p:cNvSpPr txBox="1"/>
          <p:nvPr>
            <p:ph idx="1" type="subTitle"/>
          </p:nvPr>
        </p:nvSpPr>
        <p:spPr>
          <a:xfrm>
            <a:off x="685800" y="2700338"/>
            <a:ext cx="6400799" cy="675299"/>
          </a:xfrm>
          <a:prstGeom prst="rect">
            <a:avLst/>
          </a:prstGeom>
        </p:spPr>
        <p:txBody>
          <a:bodyPr anchorCtr="0" anchor="t" bIns="91425" lIns="91425" rIns="91425" tIns="91425">
            <a:noAutofit/>
          </a:bodyPr>
          <a:lstStyle/>
          <a:p>
            <a:pPr lvl="0">
              <a:spcBef>
                <a:spcPts val="0"/>
              </a:spcBef>
              <a:buNone/>
            </a:pPr>
            <a:r>
              <a:rPr lang="en"/>
              <a:t>Secured Networking</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3" name="Shape 523"/>
        <p:cNvGrpSpPr/>
        <p:nvPr/>
      </p:nvGrpSpPr>
      <p:grpSpPr>
        <a:xfrm>
          <a:off x="0" y="0"/>
          <a:ext cx="0" cy="0"/>
          <a:chOff x="0" y="0"/>
          <a:chExt cx="0" cy="0"/>
        </a:xfrm>
      </p:grpSpPr>
      <p:sp>
        <p:nvSpPr>
          <p:cNvPr id="524" name="Shape 524"/>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CipherKit “Platform”</a:t>
            </a:r>
          </a:p>
        </p:txBody>
      </p:sp>
      <p:sp>
        <p:nvSpPr>
          <p:cNvPr id="525" name="Shape 525"/>
          <p:cNvSpPr/>
          <p:nvPr/>
        </p:nvSpPr>
        <p:spPr>
          <a:xfrm>
            <a:off x="582200" y="2253687"/>
            <a:ext cx="3246899" cy="1531500"/>
          </a:xfrm>
          <a:prstGeom prst="roundRect">
            <a:avLst>
              <a:gd fmla="val 16667" name="adj"/>
            </a:avLst>
          </a:prstGeom>
          <a:solidFill>
            <a:srgbClr val="D5A6B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br>
              <a:rPr lang="en"/>
            </a:br>
            <a:br>
              <a:rPr lang="en"/>
            </a:br>
            <a:br>
              <a:rPr lang="en"/>
            </a:br>
            <a:r>
              <a:rPr lang="en"/>
              <a:t>SQLCipher</a:t>
            </a:r>
          </a:p>
        </p:txBody>
      </p:sp>
      <p:sp>
        <p:nvSpPr>
          <p:cNvPr id="526" name="Shape 526"/>
          <p:cNvSpPr/>
          <p:nvPr/>
        </p:nvSpPr>
        <p:spPr>
          <a:xfrm>
            <a:off x="582187" y="3883375"/>
            <a:ext cx="1514100"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OpenSSL</a:t>
            </a:r>
          </a:p>
        </p:txBody>
      </p:sp>
      <p:sp>
        <p:nvSpPr>
          <p:cNvPr id="527" name="Shape 527"/>
          <p:cNvSpPr/>
          <p:nvPr/>
        </p:nvSpPr>
        <p:spPr>
          <a:xfrm>
            <a:off x="3938499" y="3122675"/>
            <a:ext cx="1341300"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java.io.File</a:t>
            </a:r>
          </a:p>
        </p:txBody>
      </p:sp>
      <p:sp>
        <p:nvSpPr>
          <p:cNvPr id="528" name="Shape 528"/>
          <p:cNvSpPr/>
          <p:nvPr/>
        </p:nvSpPr>
        <p:spPr>
          <a:xfrm>
            <a:off x="2281500" y="2261265"/>
            <a:ext cx="2965199" cy="663900"/>
          </a:xfrm>
          <a:prstGeom prst="roundRect">
            <a:avLst>
              <a:gd fmla="val 16667" name="adj"/>
            </a:avLst>
          </a:prstGeom>
          <a:solidFill>
            <a:srgbClr val="D5A6B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IOCipher</a:t>
            </a:r>
          </a:p>
        </p:txBody>
      </p:sp>
      <p:sp>
        <p:nvSpPr>
          <p:cNvPr id="529" name="Shape 529"/>
          <p:cNvSpPr/>
          <p:nvPr/>
        </p:nvSpPr>
        <p:spPr>
          <a:xfrm>
            <a:off x="588126" y="2249325"/>
            <a:ext cx="993000" cy="663900"/>
          </a:xfrm>
          <a:prstGeom prst="roundRect">
            <a:avLst>
              <a:gd fmla="val 16667" name="adj"/>
            </a:avLst>
          </a:prstGeom>
          <a:solidFill>
            <a:srgbClr val="D5A6B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Cache</a:t>
            </a:r>
          </a:p>
          <a:p>
            <a:pPr lvl="0" rtl="0" algn="ctr">
              <a:spcBef>
                <a:spcPts val="0"/>
              </a:spcBef>
              <a:buNone/>
            </a:pPr>
            <a:r>
              <a:rPr lang="en"/>
              <a:t>Word</a:t>
            </a:r>
          </a:p>
        </p:txBody>
      </p:sp>
      <p:sp>
        <p:nvSpPr>
          <p:cNvPr id="530" name="Shape 530"/>
          <p:cNvSpPr/>
          <p:nvPr/>
        </p:nvSpPr>
        <p:spPr>
          <a:xfrm>
            <a:off x="2248293" y="3883375"/>
            <a:ext cx="1580399"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SQLite</a:t>
            </a:r>
            <a:br>
              <a:rPr lang="en">
                <a:solidFill>
                  <a:schemeClr val="dk1"/>
                </a:solidFill>
              </a:rPr>
            </a:br>
            <a:r>
              <a:rPr lang="en" sz="1200"/>
              <a:t>android.database.*</a:t>
            </a:r>
          </a:p>
        </p:txBody>
      </p:sp>
      <p:sp>
        <p:nvSpPr>
          <p:cNvPr id="531" name="Shape 531"/>
          <p:cNvSpPr/>
          <p:nvPr/>
        </p:nvSpPr>
        <p:spPr>
          <a:xfrm>
            <a:off x="5463000" y="2264553"/>
            <a:ext cx="2416200" cy="663900"/>
          </a:xfrm>
          <a:prstGeom prst="roundRect">
            <a:avLst>
              <a:gd fmla="val 16667" name="adj"/>
            </a:avLst>
          </a:prstGeom>
          <a:solidFill>
            <a:srgbClr val="00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NetCipher</a:t>
            </a:r>
          </a:p>
        </p:txBody>
      </p:sp>
      <p:sp>
        <p:nvSpPr>
          <p:cNvPr id="532" name="Shape 532"/>
          <p:cNvSpPr/>
          <p:nvPr/>
        </p:nvSpPr>
        <p:spPr>
          <a:xfrm>
            <a:off x="5463000" y="3077525"/>
            <a:ext cx="1185299"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t>Android HTTP,</a:t>
            </a:r>
          </a:p>
          <a:p>
            <a:pPr lvl="0" rtl="0" algn="ctr">
              <a:spcBef>
                <a:spcPts val="0"/>
              </a:spcBef>
              <a:buNone/>
            </a:pPr>
            <a:r>
              <a:rPr lang="en" sz="1200"/>
              <a:t>java.net.*</a:t>
            </a:r>
          </a:p>
        </p:txBody>
      </p:sp>
      <p:sp>
        <p:nvSpPr>
          <p:cNvPr id="533" name="Shape 533"/>
          <p:cNvSpPr/>
          <p:nvPr/>
        </p:nvSpPr>
        <p:spPr>
          <a:xfrm>
            <a:off x="6694000" y="3077525"/>
            <a:ext cx="1185299"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t>Orbot:</a:t>
            </a:r>
            <a:br>
              <a:rPr lang="en" sz="1200"/>
            </a:br>
            <a:r>
              <a:rPr lang="en" sz="1200"/>
              <a:t>Tor for Android</a:t>
            </a:r>
          </a:p>
        </p:txBody>
      </p:sp>
      <p:sp>
        <p:nvSpPr>
          <p:cNvPr id="534" name="Shape 534"/>
          <p:cNvSpPr/>
          <p:nvPr/>
        </p:nvSpPr>
        <p:spPr>
          <a:xfrm>
            <a:off x="577725" y="1467550"/>
            <a:ext cx="7315499" cy="690599"/>
          </a:xfrm>
          <a:prstGeom prst="roundRect">
            <a:avLst>
              <a:gd fmla="val 16667" name="adj"/>
            </a:avLst>
          </a:prstGeom>
          <a:solidFill>
            <a:srgbClr val="FFD966"/>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YOUR APP HERE!</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8" name="Shape 538"/>
        <p:cNvGrpSpPr/>
        <p:nvPr/>
      </p:nvGrpSpPr>
      <p:grpSpPr>
        <a:xfrm>
          <a:off x="0" y="0"/>
          <a:ext cx="0" cy="0"/>
          <a:chOff x="0" y="0"/>
          <a:chExt cx="0" cy="0"/>
        </a:xfrm>
      </p:grpSpPr>
      <p:sp>
        <p:nvSpPr>
          <p:cNvPr id="539" name="Shape 539"/>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NetCipher: 3 reasons</a:t>
            </a:r>
          </a:p>
        </p:txBody>
      </p:sp>
      <p:sp>
        <p:nvSpPr>
          <p:cNvPr id="540" name="Shape 540"/>
          <p:cNvSpPr txBox="1"/>
          <p:nvPr>
            <p:ph idx="1" type="body"/>
          </p:nvPr>
        </p:nvSpPr>
        <p:spPr>
          <a:xfrm>
            <a:off x="457200" y="1278516"/>
            <a:ext cx="8229600" cy="3630300"/>
          </a:xfrm>
          <a:prstGeom prst="rect">
            <a:avLst/>
          </a:prstGeom>
        </p:spPr>
        <p:txBody>
          <a:bodyPr anchorCtr="0" anchor="t" bIns="91425" lIns="91425" rIns="91425" tIns="91425">
            <a:noAutofit/>
          </a:bodyPr>
          <a:lstStyle/>
          <a:p>
            <a:pPr indent="-342900" lvl="0" marL="457200" marR="215900" rtl="0">
              <a:lnSpc>
                <a:spcPct val="150000"/>
              </a:lnSpc>
              <a:spcBef>
                <a:spcPts val="0"/>
              </a:spcBef>
              <a:spcAft>
                <a:spcPts val="1700"/>
              </a:spcAft>
              <a:buClr>
                <a:srgbClr val="555555"/>
              </a:buClr>
              <a:buSzPct val="100000"/>
              <a:buAutoNum type="arabicPeriod"/>
            </a:pPr>
            <a:r>
              <a:rPr b="1" lang="en">
                <a:solidFill>
                  <a:srgbClr val="555555"/>
                </a:solidFill>
                <a:highlight>
                  <a:srgbClr val="FFFFFF"/>
                </a:highlight>
              </a:rPr>
              <a:t>Stronger Sockets</a:t>
            </a:r>
            <a:r>
              <a:rPr lang="en">
                <a:solidFill>
                  <a:srgbClr val="555555"/>
                </a:solidFill>
                <a:highlight>
                  <a:srgbClr val="FFFFFF"/>
                </a:highlight>
              </a:rPr>
              <a:t>: Through support for the right cipher suites, pinning and more, we ensure your encrypted connections are as strong as possible.</a:t>
            </a:r>
          </a:p>
          <a:p>
            <a:pPr indent="-342900" lvl="0" marL="457200" marR="215900" rtl="0">
              <a:lnSpc>
                <a:spcPct val="150000"/>
              </a:lnSpc>
              <a:spcBef>
                <a:spcPts val="0"/>
              </a:spcBef>
              <a:spcAft>
                <a:spcPts val="1700"/>
              </a:spcAft>
              <a:buClr>
                <a:srgbClr val="555555"/>
              </a:buClr>
              <a:buSzPct val="100000"/>
              <a:buAutoNum type="arabicPeriod"/>
            </a:pPr>
            <a:r>
              <a:rPr b="1" lang="en">
                <a:solidFill>
                  <a:srgbClr val="555555"/>
                </a:solidFill>
                <a:highlight>
                  <a:srgbClr val="FFFFFF"/>
                </a:highlight>
              </a:rPr>
              <a:t>Proxied Connection Support</a:t>
            </a:r>
            <a:r>
              <a:rPr lang="en">
                <a:solidFill>
                  <a:srgbClr val="555555"/>
                </a:solidFill>
                <a:highlight>
                  <a:srgbClr val="FFFFFF"/>
                </a:highlight>
              </a:rPr>
              <a:t>: HTTP and SOCKS proxy connection support for HTTP and HTTP/S traffic through specific configuration of the Apache HTTPClient library</a:t>
            </a:r>
          </a:p>
          <a:p>
            <a:pPr indent="-342900" lvl="0" marL="457200" marR="215900" rtl="0">
              <a:lnSpc>
                <a:spcPct val="150000"/>
              </a:lnSpc>
              <a:spcBef>
                <a:spcPts val="0"/>
              </a:spcBef>
              <a:spcAft>
                <a:spcPts val="1700"/>
              </a:spcAft>
              <a:buClr>
                <a:srgbClr val="555555"/>
              </a:buClr>
              <a:buSzPct val="100000"/>
              <a:buAutoNum type="arabicPeriod"/>
            </a:pPr>
            <a:r>
              <a:rPr b="1" lang="en">
                <a:solidFill>
                  <a:srgbClr val="555555"/>
                </a:solidFill>
                <a:highlight>
                  <a:srgbClr val="FFFFFF"/>
                </a:highlight>
              </a:rPr>
              <a:t>OrbotHelper</a:t>
            </a:r>
            <a:r>
              <a:rPr lang="en">
                <a:solidFill>
                  <a:srgbClr val="555555"/>
                </a:solidFill>
                <a:highlight>
                  <a:srgbClr val="FFFFFF"/>
                </a:highlight>
              </a:rPr>
              <a:t>: a utility class to support application integration with Orbot: Tor for Android. Check if its installed, running, etc.</a:t>
            </a:r>
          </a:p>
          <a:p>
            <a:pPr lvl="0">
              <a:spcBef>
                <a:spcPts val="0"/>
              </a:spcBef>
              <a:buNone/>
            </a:pPr>
            <a:r>
              <a:t/>
            </a:r>
            <a:endParaRP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4" name="Shape 544"/>
        <p:cNvGrpSpPr/>
        <p:nvPr/>
      </p:nvGrpSpPr>
      <p:grpSpPr>
        <a:xfrm>
          <a:off x="0" y="0"/>
          <a:ext cx="0" cy="0"/>
          <a:chOff x="0" y="0"/>
          <a:chExt cx="0" cy="0"/>
        </a:xfrm>
      </p:grpSpPr>
      <p:sp>
        <p:nvSpPr>
          <p:cNvPr id="545" name="Shape 545"/>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Network Threats</a:t>
            </a:r>
          </a:p>
        </p:txBody>
      </p:sp>
      <p:sp>
        <p:nvSpPr>
          <p:cNvPr id="546" name="Shape 546"/>
          <p:cNvSpPr/>
          <p:nvPr/>
        </p:nvSpPr>
        <p:spPr>
          <a:xfrm>
            <a:off x="577725" y="1839425"/>
            <a:ext cx="1148699" cy="896399"/>
          </a:xfrm>
          <a:prstGeom prst="roundRect">
            <a:avLst>
              <a:gd fmla="val 16667" name="adj"/>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Your App</a:t>
            </a:r>
          </a:p>
        </p:txBody>
      </p:sp>
      <p:sp>
        <p:nvSpPr>
          <p:cNvPr id="547" name="Shape 547"/>
          <p:cNvSpPr/>
          <p:nvPr/>
        </p:nvSpPr>
        <p:spPr>
          <a:xfrm>
            <a:off x="6055825" y="1839425"/>
            <a:ext cx="1148699" cy="896399"/>
          </a:xfrm>
          <a:prstGeom prst="roundRect">
            <a:avLst>
              <a:gd fmla="val 16667" name="adj"/>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Your Remote Service</a:t>
            </a:r>
          </a:p>
        </p:txBody>
      </p:sp>
      <p:cxnSp>
        <p:nvCxnSpPr>
          <p:cNvPr id="548" name="Shape 548"/>
          <p:cNvCxnSpPr/>
          <p:nvPr/>
        </p:nvCxnSpPr>
        <p:spPr>
          <a:xfrm flipH="1" rot="10800000">
            <a:off x="1666810" y="2181090"/>
            <a:ext cx="1288199" cy="36899"/>
          </a:xfrm>
          <a:prstGeom prst="straightConnector1">
            <a:avLst/>
          </a:prstGeom>
          <a:noFill/>
          <a:ln cap="flat" cmpd="sng" w="19050">
            <a:solidFill>
              <a:schemeClr val="dk2"/>
            </a:solidFill>
            <a:prstDash val="solid"/>
            <a:round/>
            <a:headEnd len="lg" w="lg" type="none"/>
            <a:tailEnd len="lg" w="lg" type="triangle"/>
          </a:ln>
        </p:spPr>
      </p:cxnSp>
      <p:sp>
        <p:nvSpPr>
          <p:cNvPr id="549" name="Shape 549"/>
          <p:cNvSpPr/>
          <p:nvPr/>
        </p:nvSpPr>
        <p:spPr>
          <a:xfrm>
            <a:off x="3014775" y="1583850"/>
            <a:ext cx="1620324" cy="1380887"/>
          </a:xfrm>
          <a:prstGeom prst="irregularSeal1">
            <a:avLst/>
          </a:prstGeom>
          <a:solidFill>
            <a:srgbClr val="FF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Firewall / Filter</a:t>
            </a:r>
          </a:p>
        </p:txBody>
      </p:sp>
      <p:sp>
        <p:nvSpPr>
          <p:cNvPr id="550" name="Shape 550"/>
          <p:cNvSpPr/>
          <p:nvPr/>
        </p:nvSpPr>
        <p:spPr>
          <a:xfrm>
            <a:off x="577725" y="3058625"/>
            <a:ext cx="1148699" cy="896399"/>
          </a:xfrm>
          <a:prstGeom prst="roundRect">
            <a:avLst>
              <a:gd fmla="val 16667" name="adj"/>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Your App</a:t>
            </a:r>
          </a:p>
        </p:txBody>
      </p:sp>
      <p:cxnSp>
        <p:nvCxnSpPr>
          <p:cNvPr id="551" name="Shape 551"/>
          <p:cNvCxnSpPr/>
          <p:nvPr/>
        </p:nvCxnSpPr>
        <p:spPr>
          <a:xfrm flipH="1" rot="10800000">
            <a:off x="1666775" y="2726699"/>
            <a:ext cx="4343100" cy="812700"/>
          </a:xfrm>
          <a:prstGeom prst="straightConnector1">
            <a:avLst/>
          </a:prstGeom>
          <a:noFill/>
          <a:ln cap="flat" cmpd="sng" w="19050">
            <a:solidFill>
              <a:schemeClr val="dk2"/>
            </a:solidFill>
            <a:prstDash val="dash"/>
            <a:round/>
            <a:headEnd len="lg" w="lg" type="none"/>
            <a:tailEnd len="lg" w="lg" type="triangle"/>
          </a:ln>
        </p:spPr>
      </p:cxnSp>
      <p:sp>
        <p:nvSpPr>
          <p:cNvPr id="552" name="Shape 552"/>
          <p:cNvSpPr/>
          <p:nvPr/>
        </p:nvSpPr>
        <p:spPr>
          <a:xfrm>
            <a:off x="3167175" y="2726850"/>
            <a:ext cx="1620324" cy="1380887"/>
          </a:xfrm>
          <a:prstGeom prst="irregularSeal1">
            <a:avLst/>
          </a:prstGeom>
          <a:solidFill>
            <a:srgbClr val="CC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100"/>
              <a:t>Logging / Man-in-the</a:t>
            </a:r>
            <a:br>
              <a:rPr lang="en" sz="1100"/>
            </a:br>
            <a:r>
              <a:rPr lang="en" sz="1100"/>
              <a:t>Middle</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6" name="Shape 556"/>
        <p:cNvGrpSpPr/>
        <p:nvPr/>
      </p:nvGrpSpPr>
      <p:grpSpPr>
        <a:xfrm>
          <a:off x="0" y="0"/>
          <a:ext cx="0" cy="0"/>
          <a:chOff x="0" y="0"/>
          <a:chExt cx="0" cy="0"/>
        </a:xfrm>
      </p:grpSpPr>
      <p:sp>
        <p:nvSpPr>
          <p:cNvPr id="557" name="Shape 557"/>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NetCipher: Tor Proxying</a:t>
            </a:r>
          </a:p>
        </p:txBody>
      </p:sp>
      <p:sp>
        <p:nvSpPr>
          <p:cNvPr id="558" name="Shape 558"/>
          <p:cNvSpPr/>
          <p:nvPr/>
        </p:nvSpPr>
        <p:spPr>
          <a:xfrm>
            <a:off x="577725" y="1839425"/>
            <a:ext cx="1148699" cy="896399"/>
          </a:xfrm>
          <a:prstGeom prst="roundRect">
            <a:avLst>
              <a:gd fmla="val 16667" name="adj"/>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Your App</a:t>
            </a:r>
          </a:p>
        </p:txBody>
      </p:sp>
      <p:sp>
        <p:nvSpPr>
          <p:cNvPr id="559" name="Shape 559"/>
          <p:cNvSpPr/>
          <p:nvPr/>
        </p:nvSpPr>
        <p:spPr>
          <a:xfrm>
            <a:off x="6055825" y="1839425"/>
            <a:ext cx="1148699" cy="896399"/>
          </a:xfrm>
          <a:prstGeom prst="roundRect">
            <a:avLst>
              <a:gd fmla="val 16667" name="adj"/>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Your Remote Service</a:t>
            </a:r>
          </a:p>
        </p:txBody>
      </p:sp>
      <p:sp>
        <p:nvSpPr>
          <p:cNvPr id="560" name="Shape 560"/>
          <p:cNvSpPr/>
          <p:nvPr/>
        </p:nvSpPr>
        <p:spPr>
          <a:xfrm>
            <a:off x="577725" y="3246550"/>
            <a:ext cx="1148699" cy="896399"/>
          </a:xfrm>
          <a:prstGeom prst="roundRect">
            <a:avLst>
              <a:gd fmla="val 16667" name="adj"/>
            </a:avLst>
          </a:prstGeom>
          <a:solidFill>
            <a:srgbClr val="00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Orbot:</a:t>
            </a:r>
          </a:p>
          <a:p>
            <a:pPr lvl="0" rtl="0" algn="ctr">
              <a:spcBef>
                <a:spcPts val="0"/>
              </a:spcBef>
              <a:buNone/>
            </a:pPr>
            <a:r>
              <a:rPr lang="en"/>
              <a:t>Tor for Android</a:t>
            </a:r>
          </a:p>
        </p:txBody>
      </p:sp>
      <p:sp>
        <p:nvSpPr>
          <p:cNvPr id="561" name="Shape 561"/>
          <p:cNvSpPr/>
          <p:nvPr/>
        </p:nvSpPr>
        <p:spPr>
          <a:xfrm>
            <a:off x="2689400" y="2798762"/>
            <a:ext cx="1959011" cy="1334772"/>
          </a:xfrm>
          <a:prstGeom prst="cloud">
            <a:avLst/>
          </a:prstGeom>
          <a:solidFill>
            <a:srgbClr val="FF00FF"/>
          </a:solidFill>
          <a:ln cap="flat" cmpd="sng" w="19050">
            <a:solidFill>
              <a:srgbClr val="00FF00"/>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Tor Network</a:t>
            </a:r>
          </a:p>
        </p:txBody>
      </p:sp>
      <p:cxnSp>
        <p:nvCxnSpPr>
          <p:cNvPr id="562" name="Shape 562"/>
          <p:cNvCxnSpPr>
            <a:stCxn id="558" idx="2"/>
            <a:endCxn id="560" idx="0"/>
          </p:cNvCxnSpPr>
          <p:nvPr/>
        </p:nvCxnSpPr>
        <p:spPr>
          <a:xfrm>
            <a:off x="1152075" y="2735824"/>
            <a:ext cx="0" cy="510600"/>
          </a:xfrm>
          <a:prstGeom prst="straightConnector1">
            <a:avLst/>
          </a:prstGeom>
          <a:noFill/>
          <a:ln cap="flat" cmpd="sng" w="19050">
            <a:solidFill>
              <a:schemeClr val="dk2"/>
            </a:solidFill>
            <a:prstDash val="solid"/>
            <a:round/>
            <a:headEnd len="lg" w="lg" type="none"/>
            <a:tailEnd len="lg" w="lg" type="triangle"/>
          </a:ln>
        </p:spPr>
      </p:cxnSp>
      <p:cxnSp>
        <p:nvCxnSpPr>
          <p:cNvPr id="563" name="Shape 563"/>
          <p:cNvCxnSpPr/>
          <p:nvPr/>
        </p:nvCxnSpPr>
        <p:spPr>
          <a:xfrm flipH="1" rot="10800000">
            <a:off x="1726525" y="2516225"/>
            <a:ext cx="4329299" cy="1171799"/>
          </a:xfrm>
          <a:prstGeom prst="straightConnector1">
            <a:avLst/>
          </a:prstGeom>
          <a:noFill/>
          <a:ln cap="flat" cmpd="sng" w="38100">
            <a:solidFill>
              <a:srgbClr val="00FF00"/>
            </a:solidFill>
            <a:prstDash val="solid"/>
            <a:round/>
            <a:headEnd len="lg" w="lg" type="none"/>
            <a:tailEnd len="lg" w="lg" type="triangle"/>
          </a:ln>
        </p:spPr>
      </p:cxnSp>
      <p:sp>
        <p:nvSpPr>
          <p:cNvPr id="564" name="Shape 564"/>
          <p:cNvSpPr/>
          <p:nvPr/>
        </p:nvSpPr>
        <p:spPr>
          <a:xfrm>
            <a:off x="3014775" y="1583850"/>
            <a:ext cx="1620324" cy="1380887"/>
          </a:xfrm>
          <a:prstGeom prst="irregularSeal1">
            <a:avLst/>
          </a:prstGeom>
          <a:solidFill>
            <a:srgbClr val="FF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Firewall / Filter</a:t>
            </a:r>
          </a:p>
        </p:txBody>
      </p:sp>
      <p:sp>
        <p:nvSpPr>
          <p:cNvPr id="565" name="Shape 565"/>
          <p:cNvSpPr/>
          <p:nvPr/>
        </p:nvSpPr>
        <p:spPr>
          <a:xfrm>
            <a:off x="3090975" y="3793650"/>
            <a:ext cx="1620324" cy="1380887"/>
          </a:xfrm>
          <a:prstGeom prst="irregularSeal1">
            <a:avLst/>
          </a:prstGeom>
          <a:solidFill>
            <a:srgbClr val="CC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100"/>
              <a:t>Logging / Man-in-the</a:t>
            </a:r>
            <a:br>
              <a:rPr lang="en" sz="1100"/>
            </a:br>
            <a:r>
              <a:rPr lang="en" sz="1100"/>
              <a:t>Middle</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9" name="Shape 569"/>
        <p:cNvGrpSpPr/>
        <p:nvPr/>
      </p:nvGrpSpPr>
      <p:grpSpPr>
        <a:xfrm>
          <a:off x="0" y="0"/>
          <a:ext cx="0" cy="0"/>
          <a:chOff x="0" y="0"/>
          <a:chExt cx="0" cy="0"/>
        </a:xfrm>
      </p:grpSpPr>
      <p:sp>
        <p:nvSpPr>
          <p:cNvPr id="570" name="Shape 570"/>
          <p:cNvSpPr txBox="1"/>
          <p:nvPr>
            <p:ph idx="1" type="body"/>
          </p:nvPr>
        </p:nvSpPr>
        <p:spPr>
          <a:xfrm>
            <a:off x="3866812" y="4623760"/>
            <a:ext cx="5097900" cy="521400"/>
          </a:xfrm>
          <a:prstGeom prst="rect">
            <a:avLst/>
          </a:prstGeom>
        </p:spPr>
        <p:txBody>
          <a:bodyPr anchorCtr="0" anchor="t" bIns="91425" lIns="91425" rIns="91425" tIns="91425">
            <a:noAutofit/>
          </a:bodyPr>
          <a:lstStyle/>
          <a:p>
            <a:pPr lvl="0">
              <a:spcBef>
                <a:spcPts val="0"/>
              </a:spcBef>
              <a:buNone/>
            </a:pPr>
            <a:r>
              <a:rPr lang="en"/>
              <a:t>https://github.com/guardianproject/NetCipher</a:t>
            </a:r>
          </a:p>
        </p:txBody>
      </p:sp>
      <p:sp>
        <p:nvSpPr>
          <p:cNvPr id="571" name="Shape 571"/>
          <p:cNvSpPr txBox="1"/>
          <p:nvPr/>
        </p:nvSpPr>
        <p:spPr>
          <a:xfrm>
            <a:off x="225775" y="192575"/>
            <a:ext cx="8739000" cy="4316399"/>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200">
                <a:solidFill>
                  <a:srgbClr val="333333"/>
                </a:solidFill>
                <a:latin typeface="Consolas"/>
                <a:ea typeface="Consolas"/>
                <a:cs typeface="Consolas"/>
                <a:sym typeface="Consolas"/>
              </a:rPr>
              <a:t>  OrbotHelper oc </a:t>
            </a:r>
            <a:r>
              <a:rPr b="1" lang="en" sz="1200">
                <a:solidFill>
                  <a:srgbClr val="333333"/>
                </a:solidFill>
                <a:latin typeface="Consolas"/>
                <a:ea typeface="Consolas"/>
                <a:cs typeface="Consolas"/>
                <a:sym typeface="Consolas"/>
              </a:rPr>
              <a:t>=</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new</a:t>
            </a:r>
            <a:r>
              <a:rPr lang="en" sz="1200">
                <a:solidFill>
                  <a:srgbClr val="333333"/>
                </a:solidFill>
                <a:latin typeface="Consolas"/>
                <a:ea typeface="Consolas"/>
                <a:cs typeface="Consolas"/>
                <a:sym typeface="Consolas"/>
              </a:rPr>
              <a:t> OrbotHelper</a:t>
            </a:r>
            <a:r>
              <a:rPr b="1" lang="en" sz="1200">
                <a:solidFill>
                  <a:srgbClr val="333333"/>
                </a:solidFill>
                <a:latin typeface="Consolas"/>
                <a:ea typeface="Consolas"/>
                <a:cs typeface="Consolas"/>
                <a:sym typeface="Consolas"/>
              </a:rPr>
              <a:t>(this);</a:t>
            </a:r>
          </a:p>
          <a:p>
            <a:pPr lvl="0" rtl="0">
              <a:lnSpc>
                <a:spcPct val="150000"/>
              </a:lnSpc>
              <a:spcBef>
                <a:spcPts val="0"/>
              </a:spcBef>
              <a:buNone/>
            </a:pP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if</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a:t>
            </a:r>
            <a:r>
              <a:rPr lang="en" sz="1200">
                <a:solidFill>
                  <a:srgbClr val="333333"/>
                </a:solidFill>
                <a:latin typeface="Consolas"/>
                <a:ea typeface="Consolas"/>
                <a:cs typeface="Consolas"/>
                <a:sym typeface="Consolas"/>
              </a:rPr>
              <a:t>oc</a:t>
            </a:r>
            <a:r>
              <a:rPr b="1" lang="en" sz="1200">
                <a:solidFill>
                  <a:srgbClr val="333333"/>
                </a:solidFill>
                <a:latin typeface="Consolas"/>
                <a:ea typeface="Consolas"/>
                <a:cs typeface="Consolas"/>
                <a:sym typeface="Consolas"/>
              </a:rPr>
              <a:t>.</a:t>
            </a:r>
            <a:r>
              <a:rPr lang="en" sz="1200">
                <a:solidFill>
                  <a:srgbClr val="008080"/>
                </a:solidFill>
                <a:latin typeface="Consolas"/>
                <a:ea typeface="Consolas"/>
                <a:cs typeface="Consolas"/>
                <a:sym typeface="Consolas"/>
              </a:rPr>
              <a:t>isOrbotInstalled</a:t>
            </a:r>
            <a:r>
              <a:rPr b="1" lang="en" sz="1200">
                <a:solidFill>
                  <a:srgbClr val="333333"/>
                </a:solidFill>
                <a:latin typeface="Consolas"/>
                <a:ea typeface="Consolas"/>
                <a:cs typeface="Consolas"/>
                <a:sym typeface="Consolas"/>
              </a:rPr>
              <a:t>())</a:t>
            </a:r>
            <a:r>
              <a:rPr lang="en" sz="1200">
                <a:solidFill>
                  <a:srgbClr val="333333"/>
                </a:solidFill>
                <a:latin typeface="Consolas"/>
                <a:ea typeface="Consolas"/>
                <a:cs typeface="Consolas"/>
                <a:sym typeface="Consolas"/>
              </a:rPr>
              <a:t>       </a:t>
            </a:r>
          </a:p>
          <a:p>
            <a:pPr lvl="0" rtl="0">
              <a:lnSpc>
                <a:spcPct val="150000"/>
              </a:lnSpc>
              <a:spcBef>
                <a:spcPts val="0"/>
              </a:spcBef>
              <a:buNone/>
            </a:pPr>
            <a:r>
              <a:rPr lang="en" sz="1200">
                <a:solidFill>
                  <a:srgbClr val="333333"/>
                </a:solidFill>
                <a:latin typeface="Consolas"/>
                <a:ea typeface="Consolas"/>
                <a:cs typeface="Consolas"/>
                <a:sym typeface="Consolas"/>
              </a:rPr>
              <a:t>            oc</a:t>
            </a:r>
            <a:r>
              <a:rPr b="1" lang="en" sz="1200">
                <a:solidFill>
                  <a:srgbClr val="333333"/>
                </a:solidFill>
                <a:latin typeface="Consolas"/>
                <a:ea typeface="Consolas"/>
                <a:cs typeface="Consolas"/>
                <a:sym typeface="Consolas"/>
              </a:rPr>
              <a:t>.</a:t>
            </a:r>
            <a:r>
              <a:rPr lang="en" sz="1200">
                <a:solidFill>
                  <a:srgbClr val="008080"/>
                </a:solidFill>
                <a:latin typeface="Consolas"/>
                <a:ea typeface="Consolas"/>
                <a:cs typeface="Consolas"/>
                <a:sym typeface="Consolas"/>
              </a:rPr>
              <a:t>promptToInstall</a:t>
            </a:r>
            <a:r>
              <a:rPr b="1" lang="en" sz="1200">
                <a:solidFill>
                  <a:srgbClr val="333333"/>
                </a:solidFill>
                <a:latin typeface="Consolas"/>
                <a:ea typeface="Consolas"/>
                <a:cs typeface="Consolas"/>
                <a:sym typeface="Consolas"/>
              </a:rPr>
              <a:t>(this);</a:t>
            </a:r>
            <a:r>
              <a:rPr lang="en" sz="1200">
                <a:solidFill>
                  <a:srgbClr val="333333"/>
                </a:solidFill>
                <a:latin typeface="Consolas"/>
                <a:ea typeface="Consolas"/>
                <a:cs typeface="Consolas"/>
                <a:sym typeface="Consolas"/>
              </a:rPr>
              <a:t>        </a:t>
            </a:r>
          </a:p>
          <a:p>
            <a:pPr lvl="0" rtl="0">
              <a:lnSpc>
                <a:spcPct val="150000"/>
              </a:lnSpc>
              <a:spcBef>
                <a:spcPts val="0"/>
              </a:spcBef>
              <a:buClr>
                <a:schemeClr val="dk1"/>
              </a:buClr>
              <a:buSzPct val="91666"/>
              <a:buFont typeface="Arial"/>
              <a:buNone/>
            </a:pP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else</a:t>
            </a:r>
            <a:r>
              <a:rPr lang="en" sz="1200">
                <a:solidFill>
                  <a:srgbClr val="333333"/>
                </a:solidFill>
                <a:latin typeface="Consolas"/>
                <a:ea typeface="Consolas"/>
                <a:cs typeface="Consolas"/>
                <a:sym typeface="Consolas"/>
              </a:rPr>
              <a:t> </a:t>
            </a:r>
            <a:r>
              <a:rPr b="1" lang="en" sz="1200">
                <a:solidFill>
                  <a:srgbClr val="990000"/>
                </a:solidFill>
                <a:latin typeface="Consolas"/>
                <a:ea typeface="Consolas"/>
                <a:cs typeface="Consolas"/>
                <a:sym typeface="Consolas"/>
              </a:rPr>
              <a:t>if</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a:t>
            </a:r>
            <a:r>
              <a:rPr lang="en" sz="1200">
                <a:solidFill>
                  <a:srgbClr val="333333"/>
                </a:solidFill>
                <a:latin typeface="Consolas"/>
                <a:ea typeface="Consolas"/>
                <a:cs typeface="Consolas"/>
                <a:sym typeface="Consolas"/>
              </a:rPr>
              <a:t>oc</a:t>
            </a:r>
            <a:r>
              <a:rPr b="1" lang="en" sz="1200">
                <a:solidFill>
                  <a:srgbClr val="333333"/>
                </a:solidFill>
                <a:latin typeface="Consolas"/>
                <a:ea typeface="Consolas"/>
                <a:cs typeface="Consolas"/>
                <a:sym typeface="Consolas"/>
              </a:rPr>
              <a:t>.</a:t>
            </a:r>
            <a:r>
              <a:rPr lang="en" sz="1200">
                <a:solidFill>
                  <a:srgbClr val="008080"/>
                </a:solidFill>
                <a:latin typeface="Consolas"/>
                <a:ea typeface="Consolas"/>
                <a:cs typeface="Consolas"/>
                <a:sym typeface="Consolas"/>
              </a:rPr>
              <a:t>isOrbotRunning</a:t>
            </a:r>
            <a:r>
              <a:rPr b="1" lang="en" sz="1200">
                <a:solidFill>
                  <a:srgbClr val="333333"/>
                </a:solidFill>
                <a:latin typeface="Consolas"/>
                <a:ea typeface="Consolas"/>
                <a:cs typeface="Consolas"/>
                <a:sym typeface="Consolas"/>
              </a:rPr>
              <a:t>())</a:t>
            </a:r>
          </a:p>
          <a:p>
            <a:pPr lvl="0" rtl="0">
              <a:lnSpc>
                <a:spcPct val="150000"/>
              </a:lnSpc>
              <a:spcBef>
                <a:spcPts val="0"/>
              </a:spcBef>
              <a:buNone/>
            </a:pPr>
            <a:r>
              <a:rPr lang="en" sz="1200">
                <a:solidFill>
                  <a:srgbClr val="333333"/>
                </a:solidFill>
                <a:latin typeface="Consolas"/>
                <a:ea typeface="Consolas"/>
                <a:cs typeface="Consolas"/>
                <a:sym typeface="Consolas"/>
              </a:rPr>
              <a:t>             oc</a:t>
            </a:r>
            <a:r>
              <a:rPr b="1" lang="en" sz="1200">
                <a:solidFill>
                  <a:srgbClr val="333333"/>
                </a:solidFill>
                <a:latin typeface="Consolas"/>
                <a:ea typeface="Consolas"/>
                <a:cs typeface="Consolas"/>
                <a:sym typeface="Consolas"/>
              </a:rPr>
              <a:t>.</a:t>
            </a:r>
            <a:r>
              <a:rPr lang="en" sz="1200">
                <a:solidFill>
                  <a:srgbClr val="008080"/>
                </a:solidFill>
                <a:latin typeface="Consolas"/>
                <a:ea typeface="Consolas"/>
                <a:cs typeface="Consolas"/>
                <a:sym typeface="Consolas"/>
              </a:rPr>
              <a:t>requestOrbotStart</a:t>
            </a:r>
            <a:r>
              <a:rPr b="1" lang="en" sz="1200">
                <a:solidFill>
                  <a:srgbClr val="333333"/>
                </a:solidFill>
                <a:latin typeface="Consolas"/>
                <a:ea typeface="Consolas"/>
                <a:cs typeface="Consolas"/>
                <a:sym typeface="Consolas"/>
              </a:rPr>
              <a:t>(this);</a:t>
            </a:r>
          </a:p>
          <a:p>
            <a:pPr lvl="0" rtl="0">
              <a:lnSpc>
                <a:spcPct val="150000"/>
              </a:lnSpc>
              <a:spcBef>
                <a:spcPts val="0"/>
              </a:spcBef>
              <a:buNone/>
            </a:pPr>
            <a:r>
              <a:rPr lang="en" sz="1200">
                <a:solidFill>
                  <a:srgbClr val="333333"/>
                </a:solidFill>
                <a:latin typeface="Consolas"/>
                <a:ea typeface="Consolas"/>
                <a:cs typeface="Consolas"/>
                <a:sym typeface="Consolas"/>
              </a:rPr>
              <a:t>        </a:t>
            </a:r>
          </a:p>
          <a:p>
            <a:pPr lvl="0" rtl="0">
              <a:lnSpc>
                <a:spcPct val="150000"/>
              </a:lnSpc>
              <a:spcBef>
                <a:spcPts val="0"/>
              </a:spcBef>
              <a:buClr>
                <a:schemeClr val="dk1"/>
              </a:buClr>
              <a:buSzPct val="91666"/>
              <a:buFont typeface="Arial"/>
              <a:buNone/>
            </a:pPr>
            <a:r>
              <a:rPr lang="en" sz="1200">
                <a:solidFill>
                  <a:srgbClr val="333333"/>
                </a:solidFill>
                <a:latin typeface="Consolas"/>
                <a:ea typeface="Consolas"/>
                <a:cs typeface="Consolas"/>
                <a:sym typeface="Consolas"/>
              </a:rPr>
              <a:t>  StrongHttpsClient httpclient </a:t>
            </a:r>
            <a:r>
              <a:rPr b="1" lang="en" sz="1200">
                <a:solidFill>
                  <a:srgbClr val="333333"/>
                </a:solidFill>
                <a:latin typeface="Consolas"/>
                <a:ea typeface="Consolas"/>
                <a:cs typeface="Consolas"/>
                <a:sym typeface="Consolas"/>
              </a:rPr>
              <a:t>=</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new</a:t>
            </a:r>
            <a:r>
              <a:rPr lang="en" sz="1200">
                <a:solidFill>
                  <a:srgbClr val="333333"/>
                </a:solidFill>
                <a:latin typeface="Consolas"/>
                <a:ea typeface="Consolas"/>
                <a:cs typeface="Consolas"/>
                <a:sym typeface="Consolas"/>
              </a:rPr>
              <a:t> StrongHttpsClient</a:t>
            </a:r>
            <a:r>
              <a:rPr b="1" lang="en" sz="1200">
                <a:solidFill>
                  <a:srgbClr val="333333"/>
                </a:solidFill>
                <a:latin typeface="Consolas"/>
                <a:ea typeface="Consolas"/>
                <a:cs typeface="Consolas"/>
                <a:sym typeface="Consolas"/>
              </a:rPr>
              <a:t>(</a:t>
            </a:r>
            <a:r>
              <a:rPr lang="en" sz="1200">
                <a:solidFill>
                  <a:srgbClr val="333333"/>
                </a:solidFill>
                <a:latin typeface="Consolas"/>
                <a:ea typeface="Consolas"/>
                <a:cs typeface="Consolas"/>
                <a:sym typeface="Consolas"/>
              </a:rPr>
              <a:t>getApplicationContext</a:t>
            </a:r>
            <a:r>
              <a:rPr b="1" lang="en" sz="1200">
                <a:solidFill>
                  <a:srgbClr val="333333"/>
                </a:solidFill>
                <a:latin typeface="Consolas"/>
                <a:ea typeface="Consolas"/>
                <a:cs typeface="Consolas"/>
                <a:sym typeface="Consolas"/>
              </a:rPr>
              <a:t>());</a:t>
            </a:r>
          </a:p>
          <a:p>
            <a:pPr lvl="0" rtl="0">
              <a:lnSpc>
                <a:spcPct val="150000"/>
              </a:lnSpc>
              <a:spcBef>
                <a:spcPts val="0"/>
              </a:spcBef>
              <a:buClr>
                <a:schemeClr val="dk1"/>
              </a:buClr>
              <a:buFont typeface="Arial"/>
              <a:buNone/>
            </a:pPr>
            <a:r>
              <a:t/>
            </a:r>
            <a:endParaRPr b="1" sz="1200">
              <a:solidFill>
                <a:srgbClr val="333333"/>
              </a:solidFill>
              <a:latin typeface="Consolas"/>
              <a:ea typeface="Consolas"/>
              <a:cs typeface="Consolas"/>
              <a:sym typeface="Consolas"/>
            </a:endParaRPr>
          </a:p>
          <a:p>
            <a:pPr lvl="0" rtl="0">
              <a:lnSpc>
                <a:spcPct val="150000"/>
              </a:lnSpc>
              <a:spcBef>
                <a:spcPts val="0"/>
              </a:spcBef>
              <a:buClr>
                <a:schemeClr val="dk1"/>
              </a:buClr>
              <a:buSzPct val="91666"/>
              <a:buFont typeface="Arial"/>
              <a:buNone/>
            </a:pP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if</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a:t>
            </a:r>
            <a:r>
              <a:rPr lang="en" sz="1200">
                <a:solidFill>
                  <a:srgbClr val="333333"/>
                </a:solidFill>
                <a:latin typeface="Consolas"/>
                <a:ea typeface="Consolas"/>
                <a:cs typeface="Consolas"/>
                <a:sym typeface="Consolas"/>
              </a:rPr>
              <a:t>pType </a:t>
            </a:r>
            <a:r>
              <a:rPr b="1" lang="en" sz="1200">
                <a:solidFill>
                  <a:srgbClr val="333333"/>
                </a:solidFill>
                <a:latin typeface="Consolas"/>
                <a:ea typeface="Consolas"/>
                <a:cs typeface="Consolas"/>
                <a:sym typeface="Consolas"/>
              </a:rPr>
              <a:t>==</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null)</a:t>
            </a:r>
          </a:p>
          <a:p>
            <a:pPr lvl="0" rtl="0">
              <a:lnSpc>
                <a:spcPct val="150000"/>
              </a:lnSpc>
              <a:spcBef>
                <a:spcPts val="0"/>
              </a:spcBef>
              <a:buNone/>
            </a:pPr>
            <a:r>
              <a:rPr lang="en" sz="1200">
                <a:solidFill>
                  <a:srgbClr val="333333"/>
                </a:solidFill>
                <a:latin typeface="Consolas"/>
                <a:ea typeface="Consolas"/>
                <a:cs typeface="Consolas"/>
                <a:sym typeface="Consolas"/>
              </a:rPr>
              <a:t>            httpclient</a:t>
            </a:r>
            <a:r>
              <a:rPr b="1" lang="en" sz="1200">
                <a:solidFill>
                  <a:srgbClr val="333333"/>
                </a:solidFill>
                <a:latin typeface="Consolas"/>
                <a:ea typeface="Consolas"/>
                <a:cs typeface="Consolas"/>
                <a:sym typeface="Consolas"/>
              </a:rPr>
              <a:t>.</a:t>
            </a:r>
            <a:r>
              <a:rPr lang="en" sz="1200">
                <a:solidFill>
                  <a:srgbClr val="008080"/>
                </a:solidFill>
                <a:latin typeface="Consolas"/>
                <a:ea typeface="Consolas"/>
                <a:cs typeface="Consolas"/>
                <a:sym typeface="Consolas"/>
              </a:rPr>
              <a:t>useProxy</a:t>
            </a:r>
            <a:r>
              <a:rPr b="1" lang="en" sz="1200">
                <a:solidFill>
                  <a:srgbClr val="333333"/>
                </a:solidFill>
                <a:latin typeface="Consolas"/>
                <a:ea typeface="Consolas"/>
                <a:cs typeface="Consolas"/>
                <a:sym typeface="Consolas"/>
              </a:rPr>
              <a:t>(false,</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null,</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null,</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a:t>
            </a:r>
            <a:r>
              <a:rPr lang="en" sz="1200">
                <a:solidFill>
                  <a:srgbClr val="009999"/>
                </a:solidFill>
                <a:latin typeface="Consolas"/>
                <a:ea typeface="Consolas"/>
                <a:cs typeface="Consolas"/>
                <a:sym typeface="Consolas"/>
              </a:rPr>
              <a:t>1</a:t>
            </a:r>
            <a:r>
              <a:rPr b="1" lang="en" sz="1200">
                <a:solidFill>
                  <a:srgbClr val="333333"/>
                </a:solidFill>
                <a:latin typeface="Consolas"/>
                <a:ea typeface="Consolas"/>
                <a:cs typeface="Consolas"/>
                <a:sym typeface="Consolas"/>
              </a:rPr>
              <a:t>);</a:t>
            </a:r>
          </a:p>
          <a:p>
            <a:pPr lvl="0" rtl="0">
              <a:lnSpc>
                <a:spcPct val="150000"/>
              </a:lnSpc>
              <a:spcBef>
                <a:spcPts val="0"/>
              </a:spcBef>
              <a:buNone/>
            </a:pP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else</a:t>
            </a:r>
            <a:r>
              <a:rPr lang="en" sz="1200">
                <a:solidFill>
                  <a:srgbClr val="333333"/>
                </a:solidFill>
                <a:latin typeface="Consolas"/>
                <a:ea typeface="Consolas"/>
                <a:cs typeface="Consolas"/>
                <a:sym typeface="Consolas"/>
              </a:rPr>
              <a:t> </a:t>
            </a:r>
            <a:r>
              <a:rPr b="1" lang="en" sz="1200">
                <a:solidFill>
                  <a:srgbClr val="990000"/>
                </a:solidFill>
                <a:latin typeface="Consolas"/>
                <a:ea typeface="Consolas"/>
                <a:cs typeface="Consolas"/>
                <a:sym typeface="Consolas"/>
              </a:rPr>
              <a:t>if</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a:t>
            </a:r>
            <a:r>
              <a:rPr lang="en" sz="1200">
                <a:solidFill>
                  <a:srgbClr val="333333"/>
                </a:solidFill>
                <a:latin typeface="Consolas"/>
                <a:ea typeface="Consolas"/>
                <a:cs typeface="Consolas"/>
                <a:sym typeface="Consolas"/>
              </a:rPr>
              <a:t>pType </a:t>
            </a:r>
            <a:r>
              <a:rPr b="1" lang="en" sz="1200">
                <a:solidFill>
                  <a:srgbClr val="333333"/>
                </a:solidFill>
                <a:latin typeface="Consolas"/>
                <a:ea typeface="Consolas"/>
                <a:cs typeface="Consolas"/>
                <a:sym typeface="Consolas"/>
              </a:rPr>
              <a:t>==</a:t>
            </a:r>
            <a:r>
              <a:rPr lang="en" sz="1200">
                <a:solidFill>
                  <a:srgbClr val="333333"/>
                </a:solidFill>
                <a:latin typeface="Consolas"/>
                <a:ea typeface="Consolas"/>
                <a:cs typeface="Consolas"/>
                <a:sym typeface="Consolas"/>
              </a:rPr>
              <a:t> Proxy</a:t>
            </a:r>
            <a:r>
              <a:rPr b="1" lang="en" sz="1200">
                <a:solidFill>
                  <a:srgbClr val="333333"/>
                </a:solidFill>
                <a:latin typeface="Consolas"/>
                <a:ea typeface="Consolas"/>
                <a:cs typeface="Consolas"/>
                <a:sym typeface="Consolas"/>
              </a:rPr>
              <a:t>.</a:t>
            </a:r>
            <a:r>
              <a:rPr lang="en" sz="1200">
                <a:solidFill>
                  <a:srgbClr val="008080"/>
                </a:solidFill>
                <a:latin typeface="Consolas"/>
                <a:ea typeface="Consolas"/>
                <a:cs typeface="Consolas"/>
                <a:sym typeface="Consolas"/>
              </a:rPr>
              <a:t>Type</a:t>
            </a:r>
            <a:r>
              <a:rPr b="1" lang="en" sz="1200">
                <a:solidFill>
                  <a:srgbClr val="333333"/>
                </a:solidFill>
                <a:latin typeface="Consolas"/>
                <a:ea typeface="Consolas"/>
                <a:cs typeface="Consolas"/>
                <a:sym typeface="Consolas"/>
              </a:rPr>
              <a:t>.</a:t>
            </a:r>
            <a:r>
              <a:rPr lang="en" sz="1200">
                <a:solidFill>
                  <a:srgbClr val="008080"/>
                </a:solidFill>
                <a:latin typeface="Consolas"/>
                <a:ea typeface="Consolas"/>
                <a:cs typeface="Consolas"/>
                <a:sym typeface="Consolas"/>
              </a:rPr>
              <a:t>SOCKS</a:t>
            </a:r>
            <a:r>
              <a:rPr b="1" lang="en" sz="1200">
                <a:solidFill>
                  <a:srgbClr val="333333"/>
                </a:solidFill>
                <a:latin typeface="Consolas"/>
                <a:ea typeface="Consolas"/>
                <a:cs typeface="Consolas"/>
                <a:sym typeface="Consolas"/>
              </a:rPr>
              <a:t>)</a:t>
            </a:r>
          </a:p>
          <a:p>
            <a:pPr lvl="0" rtl="0">
              <a:lnSpc>
                <a:spcPct val="150000"/>
              </a:lnSpc>
              <a:spcBef>
                <a:spcPts val="0"/>
              </a:spcBef>
              <a:buNone/>
            </a:pPr>
            <a:r>
              <a:rPr lang="en" sz="1200">
                <a:solidFill>
                  <a:srgbClr val="333333"/>
                </a:solidFill>
                <a:latin typeface="Consolas"/>
                <a:ea typeface="Consolas"/>
                <a:cs typeface="Consolas"/>
                <a:sym typeface="Consolas"/>
              </a:rPr>
              <a:t>            httpclient</a:t>
            </a:r>
            <a:r>
              <a:rPr b="1" lang="en" sz="1200">
                <a:solidFill>
                  <a:srgbClr val="333333"/>
                </a:solidFill>
                <a:latin typeface="Consolas"/>
                <a:ea typeface="Consolas"/>
                <a:cs typeface="Consolas"/>
                <a:sym typeface="Consolas"/>
              </a:rPr>
              <a:t>.</a:t>
            </a:r>
            <a:r>
              <a:rPr lang="en" sz="1200">
                <a:solidFill>
                  <a:srgbClr val="008080"/>
                </a:solidFill>
                <a:latin typeface="Consolas"/>
                <a:ea typeface="Consolas"/>
                <a:cs typeface="Consolas"/>
                <a:sym typeface="Consolas"/>
              </a:rPr>
              <a:t>useProxy</a:t>
            </a:r>
            <a:r>
              <a:rPr b="1" lang="en" sz="1200">
                <a:solidFill>
                  <a:srgbClr val="333333"/>
                </a:solidFill>
                <a:latin typeface="Consolas"/>
                <a:ea typeface="Consolas"/>
                <a:cs typeface="Consolas"/>
                <a:sym typeface="Consolas"/>
              </a:rPr>
              <a:t>(true,</a:t>
            </a:r>
            <a:r>
              <a:rPr lang="en" sz="1200">
                <a:solidFill>
                  <a:srgbClr val="333333"/>
                </a:solidFill>
                <a:latin typeface="Consolas"/>
                <a:ea typeface="Consolas"/>
                <a:cs typeface="Consolas"/>
                <a:sym typeface="Consolas"/>
              </a:rPr>
              <a:t> </a:t>
            </a:r>
            <a:r>
              <a:rPr lang="en" sz="1200">
                <a:solidFill>
                  <a:srgbClr val="DD1144"/>
                </a:solidFill>
                <a:latin typeface="Consolas"/>
                <a:ea typeface="Consolas"/>
                <a:cs typeface="Consolas"/>
                <a:sym typeface="Consolas"/>
              </a:rPr>
              <a:t>"SOCKS"</a:t>
            </a:r>
            <a:r>
              <a:rPr b="1" lang="en" sz="1200">
                <a:solidFill>
                  <a:srgbClr val="333333"/>
                </a:solidFill>
                <a:latin typeface="Consolas"/>
                <a:ea typeface="Consolas"/>
                <a:cs typeface="Consolas"/>
                <a:sym typeface="Consolas"/>
              </a:rPr>
              <a:t>,</a:t>
            </a:r>
            <a:r>
              <a:rPr lang="en" sz="1200">
                <a:solidFill>
                  <a:srgbClr val="333333"/>
                </a:solidFill>
                <a:latin typeface="Consolas"/>
                <a:ea typeface="Consolas"/>
                <a:cs typeface="Consolas"/>
                <a:sym typeface="Consolas"/>
              </a:rPr>
              <a:t> proxyHost</a:t>
            </a:r>
            <a:r>
              <a:rPr b="1" lang="en" sz="1200">
                <a:solidFill>
                  <a:srgbClr val="333333"/>
                </a:solidFill>
                <a:latin typeface="Consolas"/>
                <a:ea typeface="Consolas"/>
                <a:cs typeface="Consolas"/>
                <a:sym typeface="Consolas"/>
              </a:rPr>
              <a:t>,</a:t>
            </a:r>
            <a:r>
              <a:rPr lang="en" sz="1200">
                <a:solidFill>
                  <a:srgbClr val="333333"/>
                </a:solidFill>
                <a:latin typeface="Consolas"/>
                <a:ea typeface="Consolas"/>
                <a:cs typeface="Consolas"/>
                <a:sym typeface="Consolas"/>
              </a:rPr>
              <a:t> proxyPort</a:t>
            </a:r>
            <a:r>
              <a:rPr b="1" lang="en" sz="1200">
                <a:solidFill>
                  <a:srgbClr val="333333"/>
                </a:solidFill>
                <a:latin typeface="Consolas"/>
                <a:ea typeface="Consolas"/>
                <a:cs typeface="Consolas"/>
                <a:sym typeface="Consolas"/>
              </a:rPr>
              <a:t>);</a:t>
            </a:r>
            <a:r>
              <a:rPr lang="en" sz="1200">
                <a:solidFill>
                  <a:srgbClr val="333333"/>
                </a:solidFill>
                <a:latin typeface="Consolas"/>
                <a:ea typeface="Consolas"/>
                <a:cs typeface="Consolas"/>
                <a:sym typeface="Consolas"/>
              </a:rPr>
              <a:t>     </a:t>
            </a:r>
          </a:p>
          <a:p>
            <a:pPr lvl="0" rtl="0">
              <a:lnSpc>
                <a:spcPct val="150000"/>
              </a:lnSpc>
              <a:spcBef>
                <a:spcPts val="0"/>
              </a:spcBef>
              <a:buNone/>
            </a:pP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else</a:t>
            </a:r>
            <a:r>
              <a:rPr lang="en" sz="1200">
                <a:solidFill>
                  <a:srgbClr val="333333"/>
                </a:solidFill>
                <a:latin typeface="Consolas"/>
                <a:ea typeface="Consolas"/>
                <a:cs typeface="Consolas"/>
                <a:sym typeface="Consolas"/>
              </a:rPr>
              <a:t> </a:t>
            </a:r>
            <a:r>
              <a:rPr b="1" lang="en" sz="1200">
                <a:solidFill>
                  <a:srgbClr val="990000"/>
                </a:solidFill>
                <a:latin typeface="Consolas"/>
                <a:ea typeface="Consolas"/>
                <a:cs typeface="Consolas"/>
                <a:sym typeface="Consolas"/>
              </a:rPr>
              <a:t>if</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a:t>
            </a:r>
            <a:r>
              <a:rPr lang="en" sz="1200">
                <a:solidFill>
                  <a:srgbClr val="333333"/>
                </a:solidFill>
                <a:latin typeface="Consolas"/>
                <a:ea typeface="Consolas"/>
                <a:cs typeface="Consolas"/>
                <a:sym typeface="Consolas"/>
              </a:rPr>
              <a:t>pType </a:t>
            </a:r>
            <a:r>
              <a:rPr b="1" lang="en" sz="1200">
                <a:solidFill>
                  <a:srgbClr val="333333"/>
                </a:solidFill>
                <a:latin typeface="Consolas"/>
                <a:ea typeface="Consolas"/>
                <a:cs typeface="Consolas"/>
                <a:sym typeface="Consolas"/>
              </a:rPr>
              <a:t>==</a:t>
            </a:r>
            <a:r>
              <a:rPr lang="en" sz="1200">
                <a:solidFill>
                  <a:srgbClr val="333333"/>
                </a:solidFill>
                <a:latin typeface="Consolas"/>
                <a:ea typeface="Consolas"/>
                <a:cs typeface="Consolas"/>
                <a:sym typeface="Consolas"/>
              </a:rPr>
              <a:t> Proxy</a:t>
            </a:r>
            <a:r>
              <a:rPr b="1" lang="en" sz="1200">
                <a:solidFill>
                  <a:srgbClr val="333333"/>
                </a:solidFill>
                <a:latin typeface="Consolas"/>
                <a:ea typeface="Consolas"/>
                <a:cs typeface="Consolas"/>
                <a:sym typeface="Consolas"/>
              </a:rPr>
              <a:t>.</a:t>
            </a:r>
            <a:r>
              <a:rPr lang="en" sz="1200">
                <a:solidFill>
                  <a:srgbClr val="008080"/>
                </a:solidFill>
                <a:latin typeface="Consolas"/>
                <a:ea typeface="Consolas"/>
                <a:cs typeface="Consolas"/>
                <a:sym typeface="Consolas"/>
              </a:rPr>
              <a:t>Type</a:t>
            </a:r>
            <a:r>
              <a:rPr b="1" lang="en" sz="1200">
                <a:solidFill>
                  <a:srgbClr val="333333"/>
                </a:solidFill>
                <a:latin typeface="Consolas"/>
                <a:ea typeface="Consolas"/>
                <a:cs typeface="Consolas"/>
                <a:sym typeface="Consolas"/>
              </a:rPr>
              <a:t>.</a:t>
            </a:r>
            <a:r>
              <a:rPr lang="en" sz="1200">
                <a:solidFill>
                  <a:srgbClr val="008080"/>
                </a:solidFill>
                <a:latin typeface="Consolas"/>
                <a:ea typeface="Consolas"/>
                <a:cs typeface="Consolas"/>
                <a:sym typeface="Consolas"/>
              </a:rPr>
              <a:t>HTTP</a:t>
            </a:r>
            <a:r>
              <a:rPr b="1" lang="en" sz="1200">
                <a:solidFill>
                  <a:srgbClr val="333333"/>
                </a:solidFill>
                <a:latin typeface="Consolas"/>
                <a:ea typeface="Consolas"/>
                <a:cs typeface="Consolas"/>
                <a:sym typeface="Consolas"/>
              </a:rPr>
              <a:t>)</a:t>
            </a:r>
          </a:p>
          <a:p>
            <a:pPr lvl="0" rtl="0">
              <a:lnSpc>
                <a:spcPct val="150000"/>
              </a:lnSpc>
              <a:spcBef>
                <a:spcPts val="0"/>
              </a:spcBef>
              <a:buNone/>
            </a:pPr>
            <a:r>
              <a:rPr lang="en" sz="1200">
                <a:solidFill>
                  <a:srgbClr val="333333"/>
                </a:solidFill>
                <a:latin typeface="Consolas"/>
                <a:ea typeface="Consolas"/>
                <a:cs typeface="Consolas"/>
                <a:sym typeface="Consolas"/>
              </a:rPr>
              <a:t>            httpclient</a:t>
            </a:r>
            <a:r>
              <a:rPr b="1" lang="en" sz="1200">
                <a:solidFill>
                  <a:srgbClr val="333333"/>
                </a:solidFill>
                <a:latin typeface="Consolas"/>
                <a:ea typeface="Consolas"/>
                <a:cs typeface="Consolas"/>
                <a:sym typeface="Consolas"/>
              </a:rPr>
              <a:t>.</a:t>
            </a:r>
            <a:r>
              <a:rPr lang="en" sz="1200">
                <a:solidFill>
                  <a:srgbClr val="008080"/>
                </a:solidFill>
                <a:latin typeface="Consolas"/>
                <a:ea typeface="Consolas"/>
                <a:cs typeface="Consolas"/>
                <a:sym typeface="Consolas"/>
              </a:rPr>
              <a:t>useProxy</a:t>
            </a:r>
            <a:r>
              <a:rPr b="1" lang="en" sz="1200">
                <a:solidFill>
                  <a:srgbClr val="333333"/>
                </a:solidFill>
                <a:latin typeface="Consolas"/>
                <a:ea typeface="Consolas"/>
                <a:cs typeface="Consolas"/>
                <a:sym typeface="Consolas"/>
              </a:rPr>
              <a:t>(true,</a:t>
            </a:r>
            <a:r>
              <a:rPr lang="en" sz="1200">
                <a:solidFill>
                  <a:srgbClr val="333333"/>
                </a:solidFill>
                <a:latin typeface="Consolas"/>
                <a:ea typeface="Consolas"/>
                <a:cs typeface="Consolas"/>
                <a:sym typeface="Consolas"/>
              </a:rPr>
              <a:t> ConnRoutePNames</a:t>
            </a:r>
            <a:r>
              <a:rPr b="1" lang="en" sz="1200">
                <a:solidFill>
                  <a:srgbClr val="333333"/>
                </a:solidFill>
                <a:latin typeface="Consolas"/>
                <a:ea typeface="Consolas"/>
                <a:cs typeface="Consolas"/>
                <a:sym typeface="Consolas"/>
              </a:rPr>
              <a:t>.</a:t>
            </a:r>
            <a:r>
              <a:rPr lang="en" sz="1200">
                <a:solidFill>
                  <a:srgbClr val="008080"/>
                </a:solidFill>
                <a:latin typeface="Consolas"/>
                <a:ea typeface="Consolas"/>
                <a:cs typeface="Consolas"/>
                <a:sym typeface="Consolas"/>
              </a:rPr>
              <a:t>DEFAULT_PROXY</a:t>
            </a:r>
            <a:r>
              <a:rPr b="1" lang="en" sz="1200">
                <a:solidFill>
                  <a:srgbClr val="333333"/>
                </a:solidFill>
                <a:latin typeface="Consolas"/>
                <a:ea typeface="Consolas"/>
                <a:cs typeface="Consolas"/>
                <a:sym typeface="Consolas"/>
              </a:rPr>
              <a:t>,</a:t>
            </a:r>
            <a:r>
              <a:rPr lang="en" sz="1200">
                <a:solidFill>
                  <a:srgbClr val="333333"/>
                </a:solidFill>
                <a:latin typeface="Consolas"/>
                <a:ea typeface="Consolas"/>
                <a:cs typeface="Consolas"/>
                <a:sym typeface="Consolas"/>
              </a:rPr>
              <a:t> proxyHost</a:t>
            </a:r>
            <a:r>
              <a:rPr b="1" lang="en" sz="1200">
                <a:solidFill>
                  <a:srgbClr val="333333"/>
                </a:solidFill>
                <a:latin typeface="Consolas"/>
                <a:ea typeface="Consolas"/>
                <a:cs typeface="Consolas"/>
                <a:sym typeface="Consolas"/>
              </a:rPr>
              <a:t>,</a:t>
            </a:r>
            <a:r>
              <a:rPr lang="en" sz="1200">
                <a:solidFill>
                  <a:srgbClr val="333333"/>
                </a:solidFill>
                <a:latin typeface="Consolas"/>
                <a:ea typeface="Consolas"/>
                <a:cs typeface="Consolas"/>
                <a:sym typeface="Consolas"/>
              </a:rPr>
              <a:t> proxyPort</a:t>
            </a:r>
            <a:r>
              <a:rPr b="1" lang="en" sz="1200">
                <a:solidFill>
                  <a:srgbClr val="333333"/>
                </a:solidFill>
                <a:latin typeface="Consolas"/>
                <a:ea typeface="Consolas"/>
                <a:cs typeface="Consolas"/>
                <a:sym typeface="Consolas"/>
              </a:rPr>
              <a:t>);</a:t>
            </a:r>
          </a:p>
          <a:p>
            <a:pPr lvl="0">
              <a:spcBef>
                <a:spcPts val="0"/>
              </a:spcBef>
              <a:buNone/>
            </a:pPr>
            <a:r>
              <a:t/>
            </a:r>
            <a:endParaRPr sz="1200"/>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x="0" y="0"/>
          <a:ext cx="0" cy="0"/>
          <a:chOff x="0" y="0"/>
          <a:chExt cx="0" cy="0"/>
        </a:xfrm>
      </p:grpSpPr>
      <p:sp>
        <p:nvSpPr>
          <p:cNvPr id="576" name="Shape 576"/>
          <p:cNvSpPr txBox="1"/>
          <p:nvPr>
            <p:ph type="ctrTitle"/>
          </p:nvPr>
        </p:nvSpPr>
        <p:spPr>
          <a:xfrm>
            <a:off x="685800" y="1699932"/>
            <a:ext cx="6400799" cy="1000499"/>
          </a:xfrm>
          <a:prstGeom prst="rect">
            <a:avLst/>
          </a:prstGeom>
        </p:spPr>
        <p:txBody>
          <a:bodyPr anchorCtr="0" anchor="b" bIns="91425" lIns="91425" rIns="91425" tIns="91425">
            <a:noAutofit/>
          </a:bodyPr>
          <a:lstStyle/>
          <a:p>
            <a:pPr lvl="0">
              <a:spcBef>
                <a:spcPts val="0"/>
              </a:spcBef>
              <a:buNone/>
            </a:pPr>
            <a:r>
              <a:rPr lang="en"/>
              <a:t>Hands-On Time!</a:t>
            </a:r>
          </a:p>
        </p:txBody>
      </p:sp>
      <p:sp>
        <p:nvSpPr>
          <p:cNvPr id="577" name="Shape 577"/>
          <p:cNvSpPr txBox="1"/>
          <p:nvPr>
            <p:ph idx="1" type="subTitle"/>
          </p:nvPr>
        </p:nvSpPr>
        <p:spPr>
          <a:xfrm>
            <a:off x="685800" y="2700338"/>
            <a:ext cx="6400799" cy="675299"/>
          </a:xfrm>
          <a:prstGeom prst="rect">
            <a:avLst/>
          </a:prstGeom>
        </p:spPr>
        <p:txBody>
          <a:bodyPr anchorCtr="0" anchor="t" bIns="91425" lIns="91425" rIns="91425" tIns="91425">
            <a:noAutofit/>
          </a:bodyPr>
          <a:lstStyle/>
          <a:p>
            <a:pPr lvl="0">
              <a:spcBef>
                <a:spcPts val="0"/>
              </a:spcBef>
              <a:buNone/>
            </a:pPr>
            <a:r>
              <a:rPr lang="en"/>
              <a:t>Work with Samples or Your Own App</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1" name="Shape 581"/>
        <p:cNvGrpSpPr/>
        <p:nvPr/>
      </p:nvGrpSpPr>
      <p:grpSpPr>
        <a:xfrm>
          <a:off x="0" y="0"/>
          <a:ext cx="0" cy="0"/>
          <a:chOff x="0" y="0"/>
          <a:chExt cx="0" cy="0"/>
        </a:xfrm>
      </p:grpSpPr>
      <p:sp>
        <p:nvSpPr>
          <p:cNvPr id="582" name="Shape 582"/>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sz="3600"/>
              <a:t>Time to encrypt all the things!</a:t>
            </a:r>
          </a:p>
        </p:txBody>
      </p:sp>
      <p:sp>
        <p:nvSpPr>
          <p:cNvPr id="583" name="Shape 583"/>
          <p:cNvSpPr/>
          <p:nvPr/>
        </p:nvSpPr>
        <p:spPr>
          <a:xfrm>
            <a:off x="582200" y="2253687"/>
            <a:ext cx="3246899" cy="1531500"/>
          </a:xfrm>
          <a:prstGeom prst="roundRect">
            <a:avLst>
              <a:gd fmla="val 16667" name="adj"/>
            </a:avLst>
          </a:prstGeom>
          <a:solidFill>
            <a:srgbClr val="00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br>
              <a:rPr b="1" lang="en"/>
            </a:br>
            <a:br>
              <a:rPr b="1" lang="en"/>
            </a:br>
            <a:br>
              <a:rPr b="1" lang="en"/>
            </a:br>
            <a:r>
              <a:rPr b="1" lang="en"/>
              <a:t>SQLCipher</a:t>
            </a:r>
          </a:p>
        </p:txBody>
      </p:sp>
      <p:sp>
        <p:nvSpPr>
          <p:cNvPr id="584" name="Shape 584"/>
          <p:cNvSpPr/>
          <p:nvPr/>
        </p:nvSpPr>
        <p:spPr>
          <a:xfrm>
            <a:off x="582187" y="3883375"/>
            <a:ext cx="1514100"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OpenSSL</a:t>
            </a:r>
          </a:p>
        </p:txBody>
      </p:sp>
      <p:sp>
        <p:nvSpPr>
          <p:cNvPr id="585" name="Shape 585"/>
          <p:cNvSpPr/>
          <p:nvPr/>
        </p:nvSpPr>
        <p:spPr>
          <a:xfrm>
            <a:off x="3938499" y="3122675"/>
            <a:ext cx="1341300"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java.io.File</a:t>
            </a:r>
          </a:p>
        </p:txBody>
      </p:sp>
      <p:sp>
        <p:nvSpPr>
          <p:cNvPr id="586" name="Shape 586"/>
          <p:cNvSpPr/>
          <p:nvPr/>
        </p:nvSpPr>
        <p:spPr>
          <a:xfrm>
            <a:off x="2281500" y="2261265"/>
            <a:ext cx="2965199" cy="663900"/>
          </a:xfrm>
          <a:prstGeom prst="roundRect">
            <a:avLst>
              <a:gd fmla="val 16667" name="adj"/>
            </a:avLst>
          </a:prstGeom>
          <a:solidFill>
            <a:srgbClr val="00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IOCipher</a:t>
            </a:r>
          </a:p>
        </p:txBody>
      </p:sp>
      <p:sp>
        <p:nvSpPr>
          <p:cNvPr id="587" name="Shape 587"/>
          <p:cNvSpPr/>
          <p:nvPr/>
        </p:nvSpPr>
        <p:spPr>
          <a:xfrm>
            <a:off x="588126" y="2249325"/>
            <a:ext cx="993000" cy="663900"/>
          </a:xfrm>
          <a:prstGeom prst="roundRect">
            <a:avLst>
              <a:gd fmla="val 16667" name="adj"/>
            </a:avLst>
          </a:prstGeom>
          <a:solidFill>
            <a:srgbClr val="00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Cache</a:t>
            </a:r>
          </a:p>
          <a:p>
            <a:pPr lvl="0" rtl="0" algn="ctr">
              <a:spcBef>
                <a:spcPts val="0"/>
              </a:spcBef>
              <a:buNone/>
            </a:pPr>
            <a:r>
              <a:rPr b="1" lang="en"/>
              <a:t>Word</a:t>
            </a:r>
          </a:p>
        </p:txBody>
      </p:sp>
      <p:sp>
        <p:nvSpPr>
          <p:cNvPr id="588" name="Shape 588"/>
          <p:cNvSpPr/>
          <p:nvPr/>
        </p:nvSpPr>
        <p:spPr>
          <a:xfrm>
            <a:off x="2248293" y="3883375"/>
            <a:ext cx="1580399"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SQLite</a:t>
            </a:r>
            <a:br>
              <a:rPr lang="en">
                <a:solidFill>
                  <a:schemeClr val="dk1"/>
                </a:solidFill>
              </a:rPr>
            </a:br>
            <a:r>
              <a:rPr lang="en" sz="1200"/>
              <a:t>android.database.*</a:t>
            </a:r>
          </a:p>
        </p:txBody>
      </p:sp>
      <p:sp>
        <p:nvSpPr>
          <p:cNvPr id="589" name="Shape 589"/>
          <p:cNvSpPr/>
          <p:nvPr/>
        </p:nvSpPr>
        <p:spPr>
          <a:xfrm>
            <a:off x="5463000" y="2264553"/>
            <a:ext cx="2416200" cy="663900"/>
          </a:xfrm>
          <a:prstGeom prst="roundRect">
            <a:avLst>
              <a:gd fmla="val 16667" name="adj"/>
            </a:avLst>
          </a:prstGeom>
          <a:solidFill>
            <a:srgbClr val="00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NetCipher</a:t>
            </a:r>
          </a:p>
        </p:txBody>
      </p:sp>
      <p:sp>
        <p:nvSpPr>
          <p:cNvPr id="590" name="Shape 590"/>
          <p:cNvSpPr/>
          <p:nvPr/>
        </p:nvSpPr>
        <p:spPr>
          <a:xfrm>
            <a:off x="5463000" y="3077525"/>
            <a:ext cx="1185299"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t>Android HTTP,</a:t>
            </a:r>
          </a:p>
          <a:p>
            <a:pPr lvl="0" rtl="0" algn="ctr">
              <a:spcBef>
                <a:spcPts val="0"/>
              </a:spcBef>
              <a:buNone/>
            </a:pPr>
            <a:r>
              <a:rPr lang="en" sz="1200"/>
              <a:t>java.net.*</a:t>
            </a:r>
          </a:p>
        </p:txBody>
      </p:sp>
      <p:sp>
        <p:nvSpPr>
          <p:cNvPr id="591" name="Shape 591"/>
          <p:cNvSpPr/>
          <p:nvPr/>
        </p:nvSpPr>
        <p:spPr>
          <a:xfrm>
            <a:off x="6694000" y="3077525"/>
            <a:ext cx="1185299"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t>Orbot:</a:t>
            </a:r>
            <a:br>
              <a:rPr lang="en" sz="1200"/>
            </a:br>
            <a:r>
              <a:rPr lang="en" sz="1200"/>
              <a:t>Tor for Android</a:t>
            </a:r>
          </a:p>
        </p:txBody>
      </p:sp>
      <p:sp>
        <p:nvSpPr>
          <p:cNvPr id="592" name="Shape 592"/>
          <p:cNvSpPr/>
          <p:nvPr/>
        </p:nvSpPr>
        <p:spPr>
          <a:xfrm>
            <a:off x="577725" y="1467550"/>
            <a:ext cx="7315499" cy="690599"/>
          </a:xfrm>
          <a:prstGeom prst="roundRect">
            <a:avLst>
              <a:gd fmla="val 16667" name="adj"/>
            </a:avLst>
          </a:prstGeom>
          <a:solidFill>
            <a:srgbClr val="FFD966"/>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YOUR APP HERE!</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6" name="Shape 596"/>
        <p:cNvGrpSpPr/>
        <p:nvPr/>
      </p:nvGrpSpPr>
      <p:grpSpPr>
        <a:xfrm>
          <a:off x="0" y="0"/>
          <a:ext cx="0" cy="0"/>
          <a:chOff x="0" y="0"/>
          <a:chExt cx="0" cy="0"/>
        </a:xfrm>
      </p:grpSpPr>
      <p:sp>
        <p:nvSpPr>
          <p:cNvPr id="597" name="Shape 597"/>
          <p:cNvSpPr txBox="1"/>
          <p:nvPr>
            <p:ph type="ctrTitle"/>
          </p:nvPr>
        </p:nvSpPr>
        <p:spPr>
          <a:xfrm>
            <a:off x="685800" y="1699932"/>
            <a:ext cx="6400799" cy="1000499"/>
          </a:xfrm>
          <a:prstGeom prst="rect">
            <a:avLst/>
          </a:prstGeom>
        </p:spPr>
        <p:txBody>
          <a:bodyPr anchorCtr="0" anchor="b" bIns="91425" lIns="91425" rIns="91425" tIns="91425">
            <a:noAutofit/>
          </a:bodyPr>
          <a:lstStyle/>
          <a:p>
            <a:pPr lvl="0" rtl="0">
              <a:spcBef>
                <a:spcPts val="0"/>
              </a:spcBef>
              <a:buNone/>
            </a:pPr>
            <a:r>
              <a:rPr lang="en"/>
              <a:t>Questions?</a:t>
            </a:r>
          </a:p>
        </p:txBody>
      </p:sp>
      <p:sp>
        <p:nvSpPr>
          <p:cNvPr id="598" name="Shape 598"/>
          <p:cNvSpPr txBox="1"/>
          <p:nvPr>
            <p:ph idx="1" type="subTitle"/>
          </p:nvPr>
        </p:nvSpPr>
        <p:spPr>
          <a:xfrm>
            <a:off x="685800" y="2700338"/>
            <a:ext cx="6400799" cy="675299"/>
          </a:xfrm>
          <a:prstGeom prst="rect">
            <a:avLst/>
          </a:prstGeom>
        </p:spPr>
        <p:txBody>
          <a:bodyPr anchorCtr="0" anchor="t" bIns="91425" lIns="91425" rIns="91425" tIns="91425">
            <a:noAutofit/>
          </a:bodyPr>
          <a:lstStyle/>
          <a:p>
            <a:pPr lvl="0" rtl="0">
              <a:spcBef>
                <a:spcPts val="0"/>
              </a:spcBef>
              <a:buNone/>
            </a:pPr>
            <a:r>
              <a:rPr lang="en"/>
              <a:t>What haven’t we covered?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idx="1" type="body"/>
          </p:nvPr>
        </p:nvSpPr>
        <p:spPr>
          <a:xfrm>
            <a:off x="456245" y="1278513"/>
            <a:ext cx="4038599" cy="3630300"/>
          </a:xfrm>
          <a:prstGeom prst="rect">
            <a:avLst/>
          </a:prstGeom>
        </p:spPr>
        <p:txBody>
          <a:bodyPr anchorCtr="0" anchor="t" bIns="91425" lIns="91425" rIns="91425" tIns="91425">
            <a:noAutofit/>
          </a:bodyPr>
          <a:lstStyle/>
          <a:p>
            <a:pPr indent="-228600" lvl="0" marL="457200" rtl="0">
              <a:spcBef>
                <a:spcPts val="0"/>
              </a:spcBef>
            </a:pPr>
            <a:r>
              <a:rPr lang="en"/>
              <a:t>Plaintext + Algorithm + Key =Ciphertext</a:t>
            </a:r>
            <a:br>
              <a:rPr lang="en"/>
            </a:br>
          </a:p>
          <a:p>
            <a:pPr indent="-228600" lvl="0" marL="457200" rtl="0">
              <a:spcBef>
                <a:spcPts val="0"/>
              </a:spcBef>
            </a:pPr>
            <a:r>
              <a:rPr lang="en"/>
              <a:t>Symmetric vs Asymmetric,</a:t>
            </a:r>
            <a:br>
              <a:rPr lang="en"/>
            </a:br>
            <a:r>
              <a:rPr lang="en"/>
              <a:t>	Private vs Public</a:t>
            </a:r>
            <a:br>
              <a:rPr lang="en"/>
            </a:br>
          </a:p>
          <a:p>
            <a:pPr indent="-228600" lvl="0" marL="457200" rtl="0">
              <a:spcBef>
                <a:spcPts val="0"/>
              </a:spcBef>
            </a:pPr>
            <a:r>
              <a:rPr lang="en"/>
              <a:t>Randomness:</a:t>
            </a:r>
          </a:p>
          <a:p>
            <a:pPr indent="-228600" lvl="1" marL="914400" rtl="0">
              <a:spcBef>
                <a:spcPts val="0"/>
              </a:spcBef>
              <a:buNone/>
            </a:pPr>
            <a:r>
              <a:rPr lang="en"/>
              <a:t>Actual vs Pseudo</a:t>
            </a:r>
            <a:br>
              <a:rPr lang="en"/>
            </a:br>
          </a:p>
          <a:p>
            <a:pPr indent="-228600" lvl="0" marL="457200" rtl="0">
              <a:spcBef>
                <a:spcPts val="0"/>
              </a:spcBef>
            </a:pPr>
            <a:r>
              <a:rPr lang="en"/>
              <a:t>Common Cryptography Tools: OpenSSL, PGP (GnuPG!), BouncyCastle</a:t>
            </a:r>
          </a:p>
        </p:txBody>
      </p:sp>
      <p:sp>
        <p:nvSpPr>
          <p:cNvPr id="149" name="Shape 149"/>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What is Encryption?</a:t>
            </a:r>
          </a:p>
        </p:txBody>
      </p:sp>
      <p:pic>
        <p:nvPicPr>
          <p:cNvPr id="150" name="Shape 150"/>
          <p:cNvPicPr preferRelativeResize="0"/>
          <p:nvPr/>
        </p:nvPicPr>
        <p:blipFill>
          <a:blip r:embed="rId3">
            <a:alphaModFix/>
          </a:blip>
          <a:stretch>
            <a:fillRect/>
          </a:stretch>
        </p:blipFill>
        <p:spPr>
          <a:xfrm>
            <a:off x="4361950" y="2979430"/>
            <a:ext cx="3410749" cy="1869899"/>
          </a:xfrm>
          <a:prstGeom prst="rect">
            <a:avLst/>
          </a:prstGeom>
          <a:noFill/>
          <a:ln>
            <a:noFill/>
          </a:ln>
        </p:spPr>
      </p:pic>
      <p:pic>
        <p:nvPicPr>
          <p:cNvPr id="151" name="Shape 151"/>
          <p:cNvPicPr preferRelativeResize="0"/>
          <p:nvPr/>
        </p:nvPicPr>
        <p:blipFill>
          <a:blip r:embed="rId4">
            <a:alphaModFix/>
          </a:blip>
          <a:stretch>
            <a:fillRect/>
          </a:stretch>
        </p:blipFill>
        <p:spPr>
          <a:xfrm>
            <a:off x="4454227" y="1388608"/>
            <a:ext cx="3308472" cy="1469699"/>
          </a:xfrm>
          <a:prstGeom prst="rect">
            <a:avLst/>
          </a:prstGeom>
          <a:noFill/>
          <a:ln>
            <a:noFill/>
          </a:ln>
        </p:spPr>
      </p:pic>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From here...</a:t>
            </a:r>
          </a:p>
        </p:txBody>
      </p:sp>
      <p:sp>
        <p:nvSpPr>
          <p:cNvPr id="604" name="Shape 604"/>
          <p:cNvSpPr txBox="1"/>
          <p:nvPr>
            <p:ph idx="1" type="body"/>
          </p:nvPr>
        </p:nvSpPr>
        <p:spPr>
          <a:xfrm>
            <a:off x="457200" y="1278516"/>
            <a:ext cx="8229600" cy="3630300"/>
          </a:xfrm>
          <a:prstGeom prst="rect">
            <a:avLst/>
          </a:prstGeom>
        </p:spPr>
        <p:txBody>
          <a:bodyPr anchorCtr="0" anchor="t" bIns="91425" lIns="91425" rIns="91425" tIns="91425">
            <a:noAutofit/>
          </a:bodyPr>
          <a:lstStyle/>
          <a:p>
            <a:pPr lvl="0" rtl="0">
              <a:spcBef>
                <a:spcPts val="0"/>
              </a:spcBef>
              <a:buNone/>
            </a:pPr>
            <a:r>
              <a:rPr lang="en" sz="2400" u="sng">
                <a:solidFill>
                  <a:schemeClr val="hlink"/>
                </a:solidFill>
                <a:hlinkClick r:id="rId3"/>
              </a:rPr>
              <a:t>https://guardianproject.info/contact</a:t>
            </a:r>
          </a:p>
          <a:p>
            <a:pPr lvl="0" rtl="0">
              <a:spcBef>
                <a:spcPts val="0"/>
              </a:spcBef>
              <a:buNone/>
            </a:pPr>
            <a:r>
              <a:t/>
            </a:r>
            <a:endParaRPr sz="2400"/>
          </a:p>
          <a:p>
            <a:pPr lvl="0" rtl="0">
              <a:spcBef>
                <a:spcPts val="0"/>
              </a:spcBef>
              <a:buNone/>
            </a:pPr>
            <a:r>
              <a:rPr lang="en" sz="2400"/>
              <a:t>Guardian-Dev and SQLCipher mailing lists</a:t>
            </a:r>
          </a:p>
          <a:p>
            <a:pPr lvl="0" rtl="0">
              <a:spcBef>
                <a:spcPts val="0"/>
              </a:spcBef>
              <a:buNone/>
            </a:pPr>
            <a:r>
              <a:rPr lang="en" sz="2400"/>
              <a:t>IRC (freenode): #guardianproject</a:t>
            </a:r>
          </a:p>
          <a:p>
            <a:pPr lvl="0" rtl="0">
              <a:spcBef>
                <a:spcPts val="0"/>
              </a:spcBef>
              <a:buNone/>
            </a:pPr>
            <a:r>
              <a:rPr lang="en" sz="2400"/>
              <a:t>Project Trackers: </a:t>
            </a:r>
            <a:r>
              <a:rPr lang="en" sz="2400" u="sng">
                <a:solidFill>
                  <a:schemeClr val="hlink"/>
                </a:solidFill>
                <a:hlinkClick r:id="rId4"/>
              </a:rPr>
              <a:t>https://dev.guardianproject.info</a:t>
            </a:r>
          </a:p>
          <a:p>
            <a:pPr lvl="0" rtl="0">
              <a:spcBef>
                <a:spcPts val="0"/>
              </a:spcBef>
              <a:buNone/>
            </a:pPr>
            <a:r>
              <a:t/>
            </a:r>
            <a:endParaRPr sz="2400"/>
          </a:p>
          <a:p>
            <a:pPr lvl="0" rtl="0">
              <a:spcBef>
                <a:spcPts val="0"/>
              </a:spcBef>
              <a:buNone/>
            </a:pPr>
            <a:r>
              <a:rPr lang="en" sz="2400" u="sng">
                <a:solidFill>
                  <a:schemeClr val="hlink"/>
                </a:solidFill>
                <a:hlinkClick r:id="rId5"/>
              </a:rPr>
              <a:t>support@guardianproject.info</a:t>
            </a:r>
          </a:p>
          <a:p>
            <a:pPr lvl="0">
              <a:spcBef>
                <a:spcPts val="0"/>
              </a:spcBef>
              <a:buNone/>
            </a:pPr>
            <a:r>
              <a:t/>
            </a:r>
            <a:endParaRPr sz="24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Android Built-in Encryption </a:t>
            </a:r>
          </a:p>
        </p:txBody>
      </p:sp>
      <p:sp>
        <p:nvSpPr>
          <p:cNvPr id="157" name="Shape 157"/>
          <p:cNvSpPr txBox="1"/>
          <p:nvPr>
            <p:ph idx="1" type="body"/>
          </p:nvPr>
        </p:nvSpPr>
        <p:spPr>
          <a:xfrm>
            <a:off x="457200" y="1278516"/>
            <a:ext cx="8229600" cy="3630300"/>
          </a:xfrm>
          <a:prstGeom prst="rect">
            <a:avLst/>
          </a:prstGeom>
        </p:spPr>
        <p:txBody>
          <a:bodyPr anchorCtr="0" anchor="t" bIns="91425" lIns="91425" rIns="91425" tIns="91425">
            <a:noAutofit/>
          </a:bodyPr>
          <a:lstStyle/>
          <a:p>
            <a:pPr indent="-228600" lvl="0" marL="457200" rtl="0">
              <a:spcBef>
                <a:spcPts val="0"/>
              </a:spcBef>
            </a:pPr>
            <a:r>
              <a:rPr lang="en"/>
              <a:t>HTTPS / TLS / SSL</a:t>
            </a:r>
            <a:br>
              <a:rPr lang="en"/>
            </a:br>
          </a:p>
          <a:p>
            <a:pPr indent="-228600" lvl="0" marL="457200" rtl="0">
              <a:spcBef>
                <a:spcPts val="0"/>
              </a:spcBef>
            </a:pPr>
            <a:r>
              <a:rPr lang="en"/>
              <a:t>javax.crypto “BouncyCastle”</a:t>
            </a:r>
            <a:br>
              <a:rPr lang="en"/>
            </a:br>
          </a:p>
          <a:p>
            <a:pPr indent="-228600" lvl="0" marL="457200" rtl="0">
              <a:spcBef>
                <a:spcPts val="0"/>
              </a:spcBef>
            </a:pPr>
            <a:r>
              <a:rPr lang="en"/>
              <a:t>OpenSSL</a:t>
            </a:r>
            <a:br>
              <a:rPr lang="en"/>
            </a:br>
          </a:p>
          <a:p>
            <a:pPr indent="-228600" lvl="0" marL="457200" rtl="0">
              <a:spcBef>
                <a:spcPts val="0"/>
              </a:spcBef>
            </a:pPr>
            <a:r>
              <a:rPr lang="en"/>
              <a:t>Full Disk Encryption</a:t>
            </a:r>
            <a:br>
              <a:rPr lang="en"/>
            </a:br>
          </a:p>
          <a:p>
            <a:pPr indent="-228600" lvl="0" marL="457200" rtl="0">
              <a:spcBef>
                <a:spcPts val="0"/>
              </a:spcBef>
            </a:pPr>
            <a:r>
              <a:rPr lang="en"/>
              <a:t>Android KeyChain ( &gt; API 18)</a:t>
            </a:r>
          </a:p>
          <a:p>
            <a:pPr lv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ctrTitle"/>
          </p:nvPr>
        </p:nvSpPr>
        <p:spPr>
          <a:xfrm>
            <a:off x="685800" y="1699932"/>
            <a:ext cx="6400799" cy="1000499"/>
          </a:xfrm>
          <a:prstGeom prst="rect">
            <a:avLst/>
          </a:prstGeom>
        </p:spPr>
        <p:txBody>
          <a:bodyPr anchorCtr="0" anchor="b" bIns="91425" lIns="91425" rIns="91425" tIns="91425">
            <a:noAutofit/>
          </a:bodyPr>
          <a:lstStyle/>
          <a:p>
            <a:pPr lvl="0">
              <a:spcBef>
                <a:spcPts val="0"/>
              </a:spcBef>
              <a:buNone/>
            </a:pPr>
            <a:r>
              <a:rPr lang="en"/>
              <a:t>CipherKit</a:t>
            </a:r>
          </a:p>
        </p:txBody>
      </p:sp>
      <p:sp>
        <p:nvSpPr>
          <p:cNvPr id="163" name="Shape 163"/>
          <p:cNvSpPr txBox="1"/>
          <p:nvPr>
            <p:ph idx="1" type="subTitle"/>
          </p:nvPr>
        </p:nvSpPr>
        <p:spPr>
          <a:xfrm>
            <a:off x="685800" y="2700338"/>
            <a:ext cx="6400799" cy="675299"/>
          </a:xfrm>
          <a:prstGeom prst="rect">
            <a:avLst/>
          </a:prstGeom>
        </p:spPr>
        <p:txBody>
          <a:bodyPr anchorCtr="0" anchor="t" bIns="91425" lIns="91425" rIns="91425" tIns="91425">
            <a:noAutofit/>
          </a:bodyPr>
          <a:lstStyle/>
          <a:p>
            <a:pPr lvl="0">
              <a:spcBef>
                <a:spcPts val="0"/>
              </a:spcBef>
              <a:buNone/>
            </a:pPr>
            <a:r>
              <a:rPr lang="en"/>
              <a:t>https://guardianproject.info/code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CipherKit “Platform”</a:t>
            </a:r>
          </a:p>
        </p:txBody>
      </p:sp>
      <p:sp>
        <p:nvSpPr>
          <p:cNvPr id="169" name="Shape 169"/>
          <p:cNvSpPr/>
          <p:nvPr/>
        </p:nvSpPr>
        <p:spPr>
          <a:xfrm>
            <a:off x="582200" y="2253687"/>
            <a:ext cx="3246899" cy="1531500"/>
          </a:xfrm>
          <a:prstGeom prst="roundRect">
            <a:avLst>
              <a:gd fmla="val 16667" name="adj"/>
            </a:avLst>
          </a:prstGeom>
          <a:solidFill>
            <a:srgbClr val="D5A6B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br>
              <a:rPr lang="en"/>
            </a:br>
            <a:br>
              <a:rPr lang="en"/>
            </a:br>
            <a:br>
              <a:rPr lang="en"/>
            </a:br>
            <a:r>
              <a:rPr lang="en"/>
              <a:t>SQLCipher</a:t>
            </a:r>
          </a:p>
        </p:txBody>
      </p:sp>
      <p:sp>
        <p:nvSpPr>
          <p:cNvPr id="170" name="Shape 170"/>
          <p:cNvSpPr/>
          <p:nvPr/>
        </p:nvSpPr>
        <p:spPr>
          <a:xfrm>
            <a:off x="582187" y="3883375"/>
            <a:ext cx="1514100"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OpenSSL</a:t>
            </a:r>
          </a:p>
        </p:txBody>
      </p:sp>
      <p:sp>
        <p:nvSpPr>
          <p:cNvPr id="171" name="Shape 171"/>
          <p:cNvSpPr/>
          <p:nvPr/>
        </p:nvSpPr>
        <p:spPr>
          <a:xfrm>
            <a:off x="3938499" y="3122675"/>
            <a:ext cx="1341300"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java.io.File</a:t>
            </a:r>
          </a:p>
        </p:txBody>
      </p:sp>
      <p:sp>
        <p:nvSpPr>
          <p:cNvPr id="172" name="Shape 172"/>
          <p:cNvSpPr/>
          <p:nvPr/>
        </p:nvSpPr>
        <p:spPr>
          <a:xfrm>
            <a:off x="2281500" y="2261265"/>
            <a:ext cx="2965199" cy="663900"/>
          </a:xfrm>
          <a:prstGeom prst="roundRect">
            <a:avLst>
              <a:gd fmla="val 16667" name="adj"/>
            </a:avLst>
          </a:prstGeom>
          <a:solidFill>
            <a:srgbClr val="D5A6B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IOCipher</a:t>
            </a:r>
          </a:p>
        </p:txBody>
      </p:sp>
      <p:sp>
        <p:nvSpPr>
          <p:cNvPr id="173" name="Shape 173"/>
          <p:cNvSpPr/>
          <p:nvPr/>
        </p:nvSpPr>
        <p:spPr>
          <a:xfrm>
            <a:off x="588126" y="2249325"/>
            <a:ext cx="993000" cy="663900"/>
          </a:xfrm>
          <a:prstGeom prst="roundRect">
            <a:avLst>
              <a:gd fmla="val 16667" name="adj"/>
            </a:avLst>
          </a:prstGeom>
          <a:solidFill>
            <a:srgbClr val="D5A6B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Cache</a:t>
            </a:r>
          </a:p>
          <a:p>
            <a:pPr lvl="0" rtl="0" algn="ctr">
              <a:spcBef>
                <a:spcPts val="0"/>
              </a:spcBef>
              <a:buNone/>
            </a:pPr>
            <a:r>
              <a:rPr lang="en"/>
              <a:t>Word</a:t>
            </a:r>
          </a:p>
        </p:txBody>
      </p:sp>
      <p:sp>
        <p:nvSpPr>
          <p:cNvPr id="174" name="Shape 174"/>
          <p:cNvSpPr/>
          <p:nvPr/>
        </p:nvSpPr>
        <p:spPr>
          <a:xfrm>
            <a:off x="2248293" y="3883375"/>
            <a:ext cx="1580399"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SQLite</a:t>
            </a:r>
            <a:br>
              <a:rPr lang="en">
                <a:solidFill>
                  <a:schemeClr val="dk1"/>
                </a:solidFill>
              </a:rPr>
            </a:br>
            <a:r>
              <a:rPr lang="en" sz="1200"/>
              <a:t>android.database.*</a:t>
            </a:r>
          </a:p>
        </p:txBody>
      </p:sp>
      <p:sp>
        <p:nvSpPr>
          <p:cNvPr id="175" name="Shape 175"/>
          <p:cNvSpPr/>
          <p:nvPr/>
        </p:nvSpPr>
        <p:spPr>
          <a:xfrm>
            <a:off x="5463000" y="2264553"/>
            <a:ext cx="2416200" cy="663900"/>
          </a:xfrm>
          <a:prstGeom prst="roundRect">
            <a:avLst>
              <a:gd fmla="val 16667" name="adj"/>
            </a:avLst>
          </a:prstGeom>
          <a:solidFill>
            <a:srgbClr val="D5A6B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NetCipher</a:t>
            </a:r>
          </a:p>
        </p:txBody>
      </p:sp>
      <p:sp>
        <p:nvSpPr>
          <p:cNvPr id="176" name="Shape 176"/>
          <p:cNvSpPr/>
          <p:nvPr/>
        </p:nvSpPr>
        <p:spPr>
          <a:xfrm>
            <a:off x="5463000" y="3077525"/>
            <a:ext cx="1185299"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t>Android HTTP,</a:t>
            </a:r>
          </a:p>
          <a:p>
            <a:pPr lvl="0" rtl="0" algn="ctr">
              <a:spcBef>
                <a:spcPts val="0"/>
              </a:spcBef>
              <a:buNone/>
            </a:pPr>
            <a:r>
              <a:rPr lang="en" sz="1200"/>
              <a:t>java.net.*</a:t>
            </a:r>
          </a:p>
        </p:txBody>
      </p:sp>
      <p:sp>
        <p:nvSpPr>
          <p:cNvPr id="177" name="Shape 177"/>
          <p:cNvSpPr/>
          <p:nvPr/>
        </p:nvSpPr>
        <p:spPr>
          <a:xfrm>
            <a:off x="6694000" y="3077525"/>
            <a:ext cx="1185299" cy="663900"/>
          </a:xfrm>
          <a:prstGeom prst="roundRect">
            <a:avLst>
              <a:gd fmla="val 16667"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t>Orbot:</a:t>
            </a:r>
            <a:br>
              <a:rPr lang="en" sz="1200"/>
            </a:br>
            <a:r>
              <a:rPr lang="en" sz="1200"/>
              <a:t>Tor for Android</a:t>
            </a:r>
          </a:p>
        </p:txBody>
      </p:sp>
      <p:sp>
        <p:nvSpPr>
          <p:cNvPr id="178" name="Shape 178"/>
          <p:cNvSpPr/>
          <p:nvPr/>
        </p:nvSpPr>
        <p:spPr>
          <a:xfrm>
            <a:off x="577725" y="1467550"/>
            <a:ext cx="7315499" cy="690599"/>
          </a:xfrm>
          <a:prstGeom prst="roundRect">
            <a:avLst>
              <a:gd fmla="val 16667" name="adj"/>
            </a:avLst>
          </a:prstGeom>
          <a:solidFill>
            <a:srgbClr val="FFD966"/>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YOUR APP HERE!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esson-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