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5"/>
    <p:sldMasterId id="2147483745" r:id="rId6"/>
  </p:sldMasterIdLst>
  <p:notesMasterIdLst>
    <p:notesMasterId r:id="rId34"/>
  </p:notesMasterIdLst>
  <p:handoutMasterIdLst>
    <p:handoutMasterId r:id="rId35"/>
  </p:handoutMasterIdLst>
  <p:sldIdLst>
    <p:sldId id="274" r:id="rId7"/>
    <p:sldId id="339" r:id="rId8"/>
    <p:sldId id="340" r:id="rId9"/>
    <p:sldId id="341" r:id="rId10"/>
    <p:sldId id="344" r:id="rId11"/>
    <p:sldId id="343" r:id="rId12"/>
    <p:sldId id="342"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65" r:id="rId26"/>
    <p:sldId id="366" r:id="rId27"/>
    <p:sldId id="358" r:id="rId28"/>
    <p:sldId id="359" r:id="rId29"/>
    <p:sldId id="360" r:id="rId30"/>
    <p:sldId id="361" r:id="rId31"/>
    <p:sldId id="362" r:id="rId32"/>
    <p:sldId id="364" r:id="rId33"/>
  </p:sldIdLst>
  <p:sldSz cx="9144000" cy="5143500" type="screen16x9"/>
  <p:notesSz cx="6858000" cy="9144000"/>
  <p:custDataLst>
    <p:tags r:id="rId36"/>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Orange Template" id="{72A0C14C-6D8C-461B-AE2F-1214D784C8B2}">
          <p14:sldIdLst/>
        </p14:section>
        <p14:section name="Layout examples" id="{F43484D3-9E52-4095-9904-499B263F3701}">
          <p14:sldIdLst>
            <p14:sldId id="274"/>
            <p14:sldId id="339"/>
            <p14:sldId id="340"/>
            <p14:sldId id="341"/>
            <p14:sldId id="344"/>
            <p14:sldId id="343"/>
            <p14:sldId id="342"/>
            <p14:sldId id="346"/>
            <p14:sldId id="347"/>
            <p14:sldId id="348"/>
            <p14:sldId id="349"/>
            <p14:sldId id="350"/>
            <p14:sldId id="351"/>
            <p14:sldId id="352"/>
            <p14:sldId id="353"/>
            <p14:sldId id="354"/>
            <p14:sldId id="355"/>
            <p14:sldId id="356"/>
            <p14:sldId id="357"/>
            <p14:sldId id="365"/>
            <p14:sldId id="366"/>
            <p14:sldId id="358"/>
            <p14:sldId id="359"/>
            <p14:sldId id="360"/>
            <p14:sldId id="361"/>
            <p14:sldId id="362"/>
            <p14:sldId id="364"/>
          </p14:sldIdLst>
        </p14:section>
        <p14:section name="Colour Palette" id="{AE15B433-0A86-4570-B52D-23005143A87E}">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07">
          <p15:clr>
            <a:srgbClr val="A4A3A4"/>
          </p15:clr>
        </p15:guide>
        <p15:guide id="5" orient="horz" pos="822">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775">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63276B-6B0B-980E-4554-1ED668D81F90}" name="Amit Sharma" initials="AS" userId="S::sharmaa@tod.tv::5d51bd19-6d48-4efa-9292-e2564fc9cd2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4BB4E6"/>
    <a:srgbClr val="595959"/>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6" autoAdjust="0"/>
    <p:restoredTop sz="95681" autoAdjust="0"/>
  </p:normalViewPr>
  <p:slideViewPr>
    <p:cSldViewPr>
      <p:cViewPr varScale="1">
        <p:scale>
          <a:sx n="115" d="100"/>
          <a:sy n="115" d="100"/>
        </p:scale>
        <p:origin x="564" y="108"/>
      </p:cViewPr>
      <p:guideLst>
        <p:guide orient="horz" pos="3029"/>
        <p:guide orient="horz" pos="2603"/>
        <p:guide orient="horz" pos="2816"/>
        <p:guide orient="horz" pos="607"/>
        <p:guide orient="horz" pos="822"/>
        <p:guide orient="horz" pos="2394"/>
        <p:guide orient="horz" pos="1723"/>
        <p:guide orient="horz" pos="1935"/>
        <p:guide orient="horz" pos="216"/>
        <p:guide pos="5550"/>
        <p:guide pos="214"/>
        <p:guide pos="2775"/>
        <p:guide pos="2985"/>
        <p:guide pos="3888"/>
        <p:guide pos="4100"/>
        <p:guide pos="1877"/>
        <p:guide pos="166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7" d="100"/>
          <a:sy n="57" d="100"/>
        </p:scale>
        <p:origin x="-27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6858000" cy="457200"/>
          </a:xfrm>
          <a:prstGeom prst="rect">
            <a:avLst/>
          </a:prstGeom>
        </p:spPr>
        <p:txBody>
          <a:bodyPr vert="horz" lIns="91440" tIns="45720" rIns="91440" bIns="45720" rtlCol="0"/>
          <a:lstStyle>
            <a:lvl1pPr algn="l">
              <a:defRPr sz="1200"/>
            </a:lvl1pPr>
          </a:lstStyle>
          <a:p>
            <a:pPr algn="ctr"/>
            <a:r>
              <a:rPr lang="en-GB" sz="1000">
                <a:solidFill>
                  <a:srgbClr val="800080"/>
                </a:solidFill>
                <a:latin typeface="Arial" panose="020B0604020202020204" pitchFamily="34" charset="0"/>
              </a:rPr>
              <a:t>General Business Use</a:t>
            </a:r>
            <a:endParaRPr lang="en-GB" sz="1000" dirty="0">
              <a:solidFill>
                <a:srgbClr val="800080"/>
              </a:solidFill>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CC824B-B566-4F9E-8E0B-192AC83AB3F4}" type="datetimeFigureOut">
              <a:rPr lang="en-GB" smtClean="0"/>
              <a:t>14/09/2023</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736DA5-BA0A-4CEF-99A9-08EBC7154664}" type="slidenum">
              <a:rPr lang="en-GB" smtClean="0"/>
              <a:t>‹#›</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hf dt="0"/>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58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286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87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42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685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42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42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425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42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 Placeholder 4"/>
          <p:cNvSpPr>
            <a:spLocks noGrp="1"/>
          </p:cNvSpPr>
          <p:nvPr>
            <p:ph type="body" sz="quarter" idx="1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en-US"/>
              <a:t>Click to edit Master text styles</a:t>
            </a:r>
          </a:p>
          <a:p>
            <a:pPr lvl="1"/>
            <a:r>
              <a:rPr lang="en-US"/>
              <a:t>Second level</a:t>
            </a:r>
          </a:p>
        </p:txBody>
      </p:sp>
      <p:sp>
        <p:nvSpPr>
          <p:cNvPr id="3" name="Text Placeholder 2"/>
          <p:cNvSpPr>
            <a:spLocks noGrp="1"/>
          </p:cNvSpPr>
          <p:nvPr>
            <p:ph type="body" sz="quarter" idx="12"/>
          </p:nvPr>
        </p:nvSpPr>
        <p:spPr>
          <a:xfrm>
            <a:off x="6508750" y="339725"/>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en-US"/>
              <a:t>Click to edit Master text styles</a:t>
            </a:r>
          </a:p>
          <a:p>
            <a:pPr lvl="1"/>
            <a:r>
              <a:rPr lang="en-US"/>
              <a:t>Second level</a:t>
            </a: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 Placeholder 4"/>
          <p:cNvSpPr>
            <a:spLocks noGrp="1"/>
          </p:cNvSpPr>
          <p:nvPr>
            <p:ph type="body" sz="quarter" idx="1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en-US" dirty="0"/>
              <a:t>Click to edit Master text styles</a:t>
            </a:r>
          </a:p>
          <a:p>
            <a:pPr lvl="1"/>
            <a:r>
              <a:rPr lang="en-US" dirty="0"/>
              <a:t>Second level</a:t>
            </a:r>
          </a:p>
        </p:txBody>
      </p:sp>
      <p:sp>
        <p:nvSpPr>
          <p:cNvPr id="3" name="Text Placeholder 2"/>
          <p:cNvSpPr>
            <a:spLocks noGrp="1"/>
          </p:cNvSpPr>
          <p:nvPr>
            <p:ph type="body" sz="quarter" idx="12"/>
          </p:nvPr>
        </p:nvSpPr>
        <p:spPr>
          <a:xfrm>
            <a:off x="6508750" y="339725"/>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en-US" dirty="0"/>
              <a:t>Click to edit Master text styles</a:t>
            </a:r>
          </a:p>
          <a:p>
            <a:pPr lvl="1"/>
            <a:r>
              <a:rPr lang="en-US" dirty="0"/>
              <a:t>Second level</a:t>
            </a: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1757897724"/>
      </p:ext>
    </p:extLst>
  </p:cSld>
  <p:clrMapOvr>
    <a:masterClrMapping/>
  </p:clrMapOvr>
  <p:transition spd="med">
    <p:fade/>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indent="-401638">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479071628"/>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9994200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
        <p:nvSpPr>
          <p:cNvPr id="3" name="Content Placeholder 2"/>
          <p:cNvSpPr>
            <a:spLocks noGrp="1"/>
          </p:cNvSpPr>
          <p:nvPr>
            <p:ph idx="1"/>
          </p:nvPr>
        </p:nvSpPr>
        <p:spPr>
          <a:xfrm>
            <a:off x="339726" y="1304924"/>
            <a:ext cx="8470899" cy="3165475"/>
          </a:xfrm>
        </p:spPr>
        <p:txBody>
          <a:bodyPr/>
          <a:lstStyle>
            <a:lvl1pPr>
              <a:lnSpc>
                <a:spcPct val="90000"/>
              </a:lnSpc>
              <a:spcAft>
                <a:spcPts val="800"/>
              </a:spcAft>
              <a:defRPr sz="140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37503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
        <p:nvSpPr>
          <p:cNvPr id="3" name="Content Placeholder 2"/>
          <p:cNvSpPr>
            <a:spLocks noGrp="1"/>
          </p:cNvSpPr>
          <p:nvPr>
            <p:ph idx="1"/>
          </p:nvPr>
        </p:nvSpPr>
        <p:spPr>
          <a:xfrm>
            <a:off x="339724" y="1304925"/>
            <a:ext cx="4065589" cy="3165474"/>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738688" y="1304925"/>
            <a:ext cx="4065589" cy="3165474"/>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980526"/>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304925"/>
            <a:ext cx="8470899" cy="3165475"/>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193083694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50661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spcAft>
                <a:spcPts val="0"/>
              </a:spcAft>
              <a:defRPr>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24260095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5028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indent="-401638">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39726" y="1304924"/>
            <a:ext cx="8470899" cy="3165475"/>
          </a:xfrm>
        </p:spPr>
        <p:txBody>
          <a:bodyPr/>
          <a:lstStyle>
            <a:lvl1pPr>
              <a:lnSpc>
                <a:spcPct val="90000"/>
              </a:lnSpc>
              <a:spcAft>
                <a:spcPts val="800"/>
              </a:spcAft>
              <a:defRPr sz="140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39724" y="1304925"/>
            <a:ext cx="4065589" cy="3165474"/>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4738688" y="1304925"/>
            <a:ext cx="4065589" cy="3165474"/>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304925"/>
            <a:ext cx="8470899" cy="3165475"/>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spcAft>
                <a:spcPts val="0"/>
              </a:spcAft>
              <a:defRPr>
                <a:solidFill>
                  <a:srgbClr val="FF6600"/>
                </a:solidFill>
                <a:latin typeface="Helvetica 75 Bold" panose="020B08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dirty="0"/>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Master title style</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5"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rgbClr val="FFFFFF"/>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endParaRPr>
          </a:p>
        </p:txBody>
      </p:sp>
      <p:sp>
        <p:nvSpPr>
          <p:cNvPr id="6"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Orange Restricted</a:t>
            </a:r>
          </a:p>
        </p:txBody>
      </p:sp>
    </p:spTree>
    <p:extLst>
      <p:ext uri="{BB962C8B-B14F-4D97-AF65-F5344CB8AC3E}">
        <p14:creationId xmlns:p14="http://schemas.microsoft.com/office/powerpoint/2010/main" val="234778701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Lst>
  <p:transition spd="med">
    <p:fade/>
  </p:transition>
  <p:hf hdr="0"/>
  <p:txStyles>
    <p:titleStyle>
      <a:lvl1pPr algn="l" defTabSz="514350" rtl="0" fontAlgn="base">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fontAlgn="base">
        <a:lnSpc>
          <a:spcPct val="90000"/>
        </a:lnSpc>
        <a:spcBef>
          <a:spcPct val="0"/>
        </a:spcBef>
        <a:spcAft>
          <a:spcPts val="800"/>
        </a:spcAft>
        <a:buFont typeface="Arial" pitchFamily="34" charset="0"/>
        <a:defRPr sz="1400" kern="1200">
          <a:solidFill>
            <a:srgbClr val="FF6600"/>
          </a:solidFill>
          <a:latin typeface="Helvetica 75 Bold" panose="020B0804020202020204" pitchFamily="34" charset="0"/>
          <a:ea typeface="ＭＳ Ｐゴシック" pitchFamily="34" charset="-128"/>
          <a:cs typeface="+mn-cs"/>
        </a:defRPr>
      </a:lvl1pPr>
      <a:lvl2pPr algn="l" defTabSz="514350" rtl="0" fontAlgn="base">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fontAlgn="base">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fontAlgn="base">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fontAlgn="base">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hyperlink" Target="https://www.orange.eg/en/help/roaming-international/roaming/travel-abroad/postpaid"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hyperlink" Target="https://www.orange.eg/en/help/roaming-international/roaming/travel-abroad/postpaid" TargetMode="Externa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range.eg/en/help/roaming-international/roaming/travel-abroad/postpaid"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514350"/>
            <a:ext cx="8470900" cy="2841626"/>
          </a:xfrm>
        </p:spPr>
        <p:txBody>
          <a:bodyPr/>
          <a:lstStyle/>
          <a:p>
            <a:pPr algn="ct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sz="6600" b="1" dirty="0" smtClean="0"/>
              <a:t>Orange Egypt</a:t>
            </a:r>
            <a:br>
              <a:rPr lang="en-US" sz="6600" b="1" dirty="0" smtClean="0"/>
            </a:br>
            <a:endParaRPr lang="en-US" sz="6600" b="1" dirty="0"/>
          </a:p>
        </p:txBody>
      </p:sp>
      <p:sp>
        <p:nvSpPr>
          <p:cNvPr id="5" name="Content Placeholder 4"/>
          <p:cNvSpPr>
            <a:spLocks noGrp="1"/>
          </p:cNvSpPr>
          <p:nvPr>
            <p:ph idx="10"/>
          </p:nvPr>
        </p:nvSpPr>
        <p:spPr>
          <a:xfrm>
            <a:off x="4724400" y="3105150"/>
            <a:ext cx="4079877" cy="1523999"/>
          </a:xfrm>
        </p:spPr>
        <p:txBody>
          <a:bodyPr/>
          <a:lstStyle/>
          <a:p>
            <a:r>
              <a:rPr lang="en-US" dirty="0" smtClean="0"/>
              <a:t>Presented By :</a:t>
            </a:r>
          </a:p>
          <a:p>
            <a:r>
              <a:rPr lang="en-US" dirty="0" smtClean="0">
                <a:solidFill>
                  <a:schemeClr val="tx1"/>
                </a:solidFill>
              </a:rPr>
              <a:t>Ahmed Bhaa – First Class Assist team</a:t>
            </a:r>
          </a:p>
          <a:p>
            <a:r>
              <a:rPr lang="en-US" dirty="0" smtClean="0"/>
              <a:t>Reviewed By :</a:t>
            </a:r>
          </a:p>
          <a:p>
            <a:r>
              <a:rPr lang="en-US" dirty="0" smtClean="0">
                <a:solidFill>
                  <a:schemeClr val="tx1"/>
                </a:solidFill>
              </a:rPr>
              <a:t>Yomna Alaa El-Din</a:t>
            </a:r>
          </a:p>
          <a:p>
            <a:r>
              <a:rPr lang="en-US" dirty="0" smtClean="0">
                <a:solidFill>
                  <a:schemeClr val="tx1"/>
                </a:solidFill>
              </a:rPr>
              <a:t>Hend Khalil</a:t>
            </a:r>
          </a:p>
          <a:p>
            <a:endParaRPr lang="en-US" dirty="0"/>
          </a:p>
        </p:txBody>
      </p:sp>
    </p:spTree>
    <p:extLst>
      <p:ext uri="{BB962C8B-B14F-4D97-AF65-F5344CB8AC3E}">
        <p14:creationId xmlns:p14="http://schemas.microsoft.com/office/powerpoint/2010/main" val="254474986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2- Inform the customer to remove SIM card for 1 minute then re-insert it again.</a:t>
            </a:r>
          </a:p>
          <a:p>
            <a:r>
              <a:rPr lang="en-US" sz="1400" dirty="0" smtClean="0"/>
              <a:t>3- Let the customer select one of our operators manually. </a:t>
            </a:r>
          </a:p>
          <a:p>
            <a:r>
              <a:rPr lang="en-US" sz="1400" dirty="0" smtClean="0"/>
              <a:t>Check our operators : Press Here</a:t>
            </a:r>
          </a:p>
          <a:p>
            <a:r>
              <a:rPr lang="en-US" sz="1400" dirty="0"/>
              <a:t>4</a:t>
            </a:r>
            <a:r>
              <a:rPr lang="en-US" sz="1400" dirty="0" smtClean="0"/>
              <a:t>- Check if customer using Dual SIM in his mobile or E-SIM, and ask him to try the SIM card individually using another handset if available.</a:t>
            </a:r>
          </a:p>
          <a:p>
            <a:r>
              <a:rPr lang="en-US" sz="1400" dirty="0" smtClean="0"/>
              <a:t>5- If customer doesn’t see any operator while making manual search then it’s coverage </a:t>
            </a:r>
            <a:r>
              <a:rPr lang="en-US" sz="1400" dirty="0" smtClean="0"/>
              <a:t>issue, also please advise the customer to </a:t>
            </a:r>
            <a:r>
              <a:rPr lang="en-US" sz="1400" smtClean="0"/>
              <a:t>try another handset.</a:t>
            </a:r>
            <a:endParaRPr lang="en-US" sz="1400" dirty="0"/>
          </a:p>
        </p:txBody>
      </p:sp>
      <p:sp>
        <p:nvSpPr>
          <p:cNvPr id="3" name="Right Arrow 2">
            <a:hlinkClick r:id="rId2" highlightClick="1"/>
          </p:cNvPr>
          <p:cNvSpPr/>
          <p:nvPr/>
        </p:nvSpPr>
        <p:spPr>
          <a:xfrm>
            <a:off x="2590800" y="188595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87612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6- Inform </a:t>
            </a:r>
            <a:r>
              <a:rPr lang="en-US" sz="1400" dirty="0"/>
              <a:t>the customer that a refreshment step will be taken from your side after the call, deactivate roaming world and activate it again as per below :</a:t>
            </a:r>
          </a:p>
          <a:p>
            <a:endParaRPr lang="en-US" sz="1400" dirty="0"/>
          </a:p>
        </p:txBody>
      </p:sp>
      <p:pic>
        <p:nvPicPr>
          <p:cNvPr id="3" name="Picture 2" descr="C:\Users\PC\Desktop\orange\roaming worl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555836"/>
            <a:ext cx="6558455" cy="231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7244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7- In case customer made all the previous troubleshooting and he can find the operators using manual search but he cannot latch to any operator then you should refer to Core Roaming :</a:t>
            </a:r>
          </a:p>
          <a:p>
            <a:r>
              <a:rPr lang="en-US" sz="1400" dirty="0"/>
              <a:t>2 trials to reach the hunt should be done to check if there is any other step needed before sending the mail to them reference to the template in the last slide. </a:t>
            </a:r>
          </a:p>
          <a:p>
            <a:r>
              <a:rPr lang="en-US" sz="1400" dirty="0"/>
              <a:t>Core Roaming hunt : 01221603656 – available </a:t>
            </a:r>
            <a:r>
              <a:rPr lang="en-US" sz="1400" dirty="0" smtClean="0"/>
              <a:t>24/7</a:t>
            </a:r>
          </a:p>
          <a:p>
            <a:r>
              <a:rPr lang="en-US" sz="1400" b="1" dirty="0">
                <a:solidFill>
                  <a:srgbClr val="FF6600"/>
                </a:solidFill>
              </a:rPr>
              <a:t>Hint </a:t>
            </a:r>
            <a:r>
              <a:rPr lang="en-US" sz="1200" dirty="0" smtClean="0"/>
              <a:t>:</a:t>
            </a:r>
          </a:p>
          <a:p>
            <a:r>
              <a:rPr lang="en-US" sz="1200" dirty="0" smtClean="0"/>
              <a:t>For Customers complains they cannot reach our long number only while making calls normally, you should only check the dial assistant step and let customer try, if not solved thanks to refer to Core Roaming to check if they need a trial on </a:t>
            </a:r>
            <a:r>
              <a:rPr lang="en-US" sz="1200" smtClean="0"/>
              <a:t>different operator.</a:t>
            </a:r>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188247621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3350"/>
            <a:ext cx="8042274" cy="3733800"/>
          </a:xfrm>
        </p:spPr>
        <p:txBody>
          <a:bodyPr/>
          <a:lstStyle/>
          <a:p>
            <a:pPr algn="ctr"/>
            <a:endParaRPr lang="ar-EG" dirty="0" smtClean="0">
              <a:solidFill>
                <a:srgbClr val="FF6600"/>
              </a:solidFill>
            </a:endParaRPr>
          </a:p>
          <a:p>
            <a:pPr algn="ctr"/>
            <a:endParaRPr lang="ar-EG" dirty="0">
              <a:solidFill>
                <a:srgbClr val="FF6600"/>
              </a:solidFill>
            </a:endParaRPr>
          </a:p>
          <a:p>
            <a:pPr algn="ctr"/>
            <a:endParaRPr lang="en-US" dirty="0" smtClean="0">
              <a:solidFill>
                <a:srgbClr val="FF6600"/>
              </a:solidFill>
            </a:endParaRPr>
          </a:p>
          <a:p>
            <a:pPr algn="ctr"/>
            <a:r>
              <a:rPr lang="en-US" dirty="0" smtClean="0">
                <a:solidFill>
                  <a:srgbClr val="FF6600"/>
                </a:solidFill>
              </a:rPr>
              <a:t>3- Cannot Send or receive SMS</a:t>
            </a:r>
            <a:endParaRPr lang="en-US" dirty="0">
              <a:solidFill>
                <a:srgbClr val="FF6600"/>
              </a:solidFill>
            </a:endParaRPr>
          </a:p>
        </p:txBody>
      </p:sp>
    </p:spTree>
    <p:extLst>
      <p:ext uri="{BB962C8B-B14F-4D97-AF65-F5344CB8AC3E}">
        <p14:creationId xmlns:p14="http://schemas.microsoft.com/office/powerpoint/2010/main" val="156776990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1- You must make sure customer has no active SD or suspension, active roaming world and barring of all our international calls is deactivated. </a:t>
            </a:r>
          </a:p>
          <a:p>
            <a:r>
              <a:rPr lang="en-US" sz="1400" dirty="0" smtClean="0"/>
              <a:t>2- Make sure that Short Message Org &amp; Short Message Term is active, a refreshment action also is needed by deactivating it and re-activate it again. </a:t>
            </a:r>
          </a:p>
          <a:p>
            <a:r>
              <a:rPr lang="en-US" sz="1400" dirty="0" smtClean="0"/>
              <a:t>3- Make Sure that SMS Center number is updated in the right format. Check the technical guide for reference.</a:t>
            </a:r>
          </a:p>
          <a:p>
            <a:r>
              <a:rPr lang="en-US" sz="1600" b="1" dirty="0" smtClean="0">
                <a:solidFill>
                  <a:srgbClr val="FF6600"/>
                </a:solidFill>
              </a:rPr>
              <a:t>Hint </a:t>
            </a:r>
            <a:r>
              <a:rPr lang="en-US" sz="1400" dirty="0" smtClean="0"/>
              <a:t>: </a:t>
            </a:r>
          </a:p>
          <a:p>
            <a:r>
              <a:rPr lang="en-US" sz="1400" dirty="0" smtClean="0"/>
              <a:t>Please make sure that customer is not sending message to short number, in case the problem is related to this, thanks to let the customer make sure through the vendor that this number is available to receive SMS for abroad, as some short numbers cannot receive calls or SMS for outside Egypt. </a:t>
            </a:r>
          </a:p>
        </p:txBody>
      </p:sp>
    </p:spTree>
    <p:extLst>
      <p:ext uri="{BB962C8B-B14F-4D97-AF65-F5344CB8AC3E}">
        <p14:creationId xmlns:p14="http://schemas.microsoft.com/office/powerpoint/2010/main" val="153322565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4- In case all steps is applied and problem still exists, you </a:t>
            </a:r>
            <a:r>
              <a:rPr lang="en-US" sz="1400" dirty="0"/>
              <a:t>should refer to Core Roaming :</a:t>
            </a:r>
          </a:p>
          <a:p>
            <a:r>
              <a:rPr lang="en-US" sz="1400" dirty="0"/>
              <a:t>2 trials to reach the hunt should be done to check if there is any other step needed before sending the mail to </a:t>
            </a:r>
            <a:r>
              <a:rPr lang="en-US" sz="1400" dirty="0" smtClean="0"/>
              <a:t>them. </a:t>
            </a:r>
            <a:endParaRPr lang="en-US" sz="1400" dirty="0"/>
          </a:p>
          <a:p>
            <a:r>
              <a:rPr lang="en-US" sz="1400" dirty="0"/>
              <a:t>Core Roaming hunt : 01221603656 – available 24/7</a:t>
            </a:r>
          </a:p>
          <a:p>
            <a:endParaRPr lang="en-US" sz="1400" dirty="0"/>
          </a:p>
          <a:p>
            <a:endParaRPr lang="en-US" sz="1400" dirty="0"/>
          </a:p>
        </p:txBody>
      </p:sp>
    </p:spTree>
    <p:extLst>
      <p:ext uri="{BB962C8B-B14F-4D97-AF65-F5344CB8AC3E}">
        <p14:creationId xmlns:p14="http://schemas.microsoft.com/office/powerpoint/2010/main" val="65443556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3350"/>
            <a:ext cx="8042274" cy="3733800"/>
          </a:xfrm>
        </p:spPr>
        <p:txBody>
          <a:bodyPr/>
          <a:lstStyle/>
          <a:p>
            <a:pPr algn="ctr"/>
            <a:endParaRPr lang="ar-EG" dirty="0" smtClean="0">
              <a:solidFill>
                <a:srgbClr val="FF6600"/>
              </a:solidFill>
            </a:endParaRPr>
          </a:p>
          <a:p>
            <a:pPr algn="ctr"/>
            <a:endParaRPr lang="ar-EG" dirty="0">
              <a:solidFill>
                <a:srgbClr val="FF6600"/>
              </a:solidFill>
            </a:endParaRPr>
          </a:p>
          <a:p>
            <a:pPr algn="ctr"/>
            <a:endParaRPr lang="en-US" dirty="0" smtClean="0">
              <a:solidFill>
                <a:srgbClr val="FF6600"/>
              </a:solidFill>
            </a:endParaRPr>
          </a:p>
          <a:p>
            <a:pPr algn="ctr"/>
            <a:r>
              <a:rPr lang="en-US" dirty="0" smtClean="0">
                <a:solidFill>
                  <a:srgbClr val="FF6600"/>
                </a:solidFill>
              </a:rPr>
              <a:t>4- Cannot receive OTP</a:t>
            </a:r>
            <a:endParaRPr lang="en-US" dirty="0">
              <a:solidFill>
                <a:srgbClr val="FF6600"/>
              </a:solidFill>
            </a:endParaRPr>
          </a:p>
        </p:txBody>
      </p:sp>
    </p:spTree>
    <p:extLst>
      <p:ext uri="{BB962C8B-B14F-4D97-AF65-F5344CB8AC3E}">
        <p14:creationId xmlns:p14="http://schemas.microsoft.com/office/powerpoint/2010/main" val="165468958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9727" y="339725"/>
            <a:ext cx="8423274" cy="4289425"/>
          </a:xfrm>
        </p:spPr>
        <p:txBody>
          <a:bodyPr/>
          <a:lstStyle/>
          <a:p>
            <a:r>
              <a:rPr lang="en-US" sz="2000" b="1" dirty="0" smtClean="0"/>
              <a:t>Troubleshooting Steps :</a:t>
            </a:r>
          </a:p>
          <a:p>
            <a:r>
              <a:rPr lang="en-US" sz="1400" dirty="0" smtClean="0"/>
              <a:t>1- You must make sure customer has no active SD or suspension, active roaming world and barring of all our international calls is deactivated. </a:t>
            </a:r>
          </a:p>
          <a:p>
            <a:r>
              <a:rPr lang="en-US" sz="1400" dirty="0" smtClean="0"/>
              <a:t>2- Check with customer if he is receiving SMS normally or it should be check as cannot receive SMS case.</a:t>
            </a:r>
          </a:p>
          <a:p>
            <a:r>
              <a:rPr lang="en-US" sz="1400" dirty="0" smtClean="0"/>
              <a:t>3- If case is related to OTP only from a certain app, let customer try another app and check if he/she will receive OTP or not, if he/she received OTP normally from another app then it’s an application issue.</a:t>
            </a:r>
          </a:p>
          <a:p>
            <a:r>
              <a:rPr lang="en-US" sz="1400" dirty="0" smtClean="0"/>
              <a:t>4- In case customer cannot receive any OTP, then problem should be check with Core Roaming directly.</a:t>
            </a:r>
          </a:p>
          <a:p>
            <a:r>
              <a:rPr lang="en-US" sz="1400" dirty="0" smtClean="0"/>
              <a:t>-Take care please that prepaid &amp; hybrid customers cannot send or receive any SMS to short numbers while roaming. </a:t>
            </a:r>
          </a:p>
          <a:p>
            <a:r>
              <a:rPr lang="en-US" sz="1400" dirty="0"/>
              <a:t>2 trials to reach the hunt should be done to check if there is any other step needed before sending the mail to them reference to the template in the last slide. </a:t>
            </a:r>
          </a:p>
          <a:p>
            <a:r>
              <a:rPr lang="en-US" sz="1400" dirty="0"/>
              <a:t>Core Roaming hunt : 01221603656 – available 24/7</a:t>
            </a:r>
          </a:p>
          <a:p>
            <a:endParaRPr lang="en-US" sz="1400" dirty="0"/>
          </a:p>
          <a:p>
            <a:endParaRPr lang="en-US" sz="1400" dirty="0" smtClean="0"/>
          </a:p>
        </p:txBody>
      </p:sp>
    </p:spTree>
    <p:extLst>
      <p:ext uri="{BB962C8B-B14F-4D97-AF65-F5344CB8AC3E}">
        <p14:creationId xmlns:p14="http://schemas.microsoft.com/office/powerpoint/2010/main" val="412801793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3350"/>
            <a:ext cx="8042274" cy="3733800"/>
          </a:xfrm>
        </p:spPr>
        <p:txBody>
          <a:bodyPr/>
          <a:lstStyle/>
          <a:p>
            <a:pPr algn="ctr"/>
            <a:endParaRPr lang="ar-EG" dirty="0" smtClean="0">
              <a:solidFill>
                <a:srgbClr val="FF6600"/>
              </a:solidFill>
            </a:endParaRPr>
          </a:p>
          <a:p>
            <a:pPr algn="ctr"/>
            <a:endParaRPr lang="ar-EG" dirty="0">
              <a:solidFill>
                <a:srgbClr val="FF6600"/>
              </a:solidFill>
            </a:endParaRPr>
          </a:p>
          <a:p>
            <a:pPr algn="ctr"/>
            <a:endParaRPr lang="en-US" dirty="0" smtClean="0">
              <a:solidFill>
                <a:srgbClr val="FF6600"/>
              </a:solidFill>
            </a:endParaRPr>
          </a:p>
          <a:p>
            <a:pPr algn="ctr"/>
            <a:r>
              <a:rPr lang="en-US" dirty="0" smtClean="0">
                <a:solidFill>
                  <a:srgbClr val="FF6600"/>
                </a:solidFill>
              </a:rPr>
              <a:t>5- Cannot Access Data Roaming</a:t>
            </a:r>
            <a:endParaRPr lang="en-US" dirty="0">
              <a:solidFill>
                <a:srgbClr val="FF6600"/>
              </a:solidFill>
            </a:endParaRPr>
          </a:p>
        </p:txBody>
      </p:sp>
    </p:spTree>
    <p:extLst>
      <p:ext uri="{BB962C8B-B14F-4D97-AF65-F5344CB8AC3E}">
        <p14:creationId xmlns:p14="http://schemas.microsoft.com/office/powerpoint/2010/main" val="88677401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1- You must make sure customer has no active SD or suspension, active roaming world and barring of all our international calls is deactivated. </a:t>
            </a:r>
          </a:p>
          <a:p>
            <a:r>
              <a:rPr lang="en-US" sz="1400" dirty="0"/>
              <a:t>2</a:t>
            </a:r>
            <a:r>
              <a:rPr lang="en-US" sz="1400" dirty="0" smtClean="0"/>
              <a:t>- You must make sure that the SIM card on 4G SIM, as 3G SIM cards might not use internet while Roaming.</a:t>
            </a:r>
          </a:p>
          <a:p>
            <a:r>
              <a:rPr lang="en-US" sz="1400" dirty="0" smtClean="0"/>
              <a:t>3- Make sure that data roaming option is activated from device settings. Check the technical guide for reference.</a:t>
            </a:r>
          </a:p>
          <a:p>
            <a:r>
              <a:rPr lang="en-US" sz="1400" dirty="0" smtClean="0"/>
              <a:t>4- Make sure that is there is a bucket is added on Seibel, and also that country is updated as per below : </a:t>
            </a:r>
          </a:p>
          <a:p>
            <a:endParaRPr lang="en-US" sz="1400" dirty="0" smtClean="0"/>
          </a:p>
        </p:txBody>
      </p:sp>
      <p:pic>
        <p:nvPicPr>
          <p:cNvPr id="3074" name="Picture 2" descr="C:\Users\PC\Desktop\orange\roaming bucke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76550"/>
            <a:ext cx="8001000" cy="150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32484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0"/>
          </p:nvPr>
        </p:nvSpPr>
        <p:spPr>
          <a:xfrm>
            <a:off x="1600200" y="819150"/>
            <a:ext cx="5715000" cy="3041649"/>
          </a:xfrm>
        </p:spPr>
        <p:txBody>
          <a:bodyPr/>
          <a:lstStyle/>
          <a:p>
            <a:pPr algn="ctr"/>
            <a:endParaRPr lang="en-US" b="1" dirty="0" smtClean="0"/>
          </a:p>
          <a:p>
            <a:pPr algn="ctr"/>
            <a:endParaRPr lang="en-US" b="1" dirty="0"/>
          </a:p>
          <a:p>
            <a:pPr algn="ctr"/>
            <a:endParaRPr lang="en-US" b="1" dirty="0" smtClean="0"/>
          </a:p>
          <a:p>
            <a:pPr algn="ctr"/>
            <a:endParaRPr lang="en-US" b="1" dirty="0"/>
          </a:p>
          <a:p>
            <a:pPr algn="ctr"/>
            <a:r>
              <a:rPr lang="en-US" sz="2000" b="1" dirty="0" smtClean="0"/>
              <a:t>Roaming Troubleshooting Guide</a:t>
            </a:r>
          </a:p>
          <a:p>
            <a:endParaRPr lang="en-US" dirty="0"/>
          </a:p>
        </p:txBody>
      </p:sp>
    </p:spTree>
    <p:extLst>
      <p:ext uri="{BB962C8B-B14F-4D97-AF65-F5344CB8AC3E}">
        <p14:creationId xmlns:p14="http://schemas.microsoft.com/office/powerpoint/2010/main" val="340612780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9726" y="361950"/>
            <a:ext cx="8470899" cy="4130675"/>
          </a:xfrm>
        </p:spPr>
        <p:txBody>
          <a:bodyPr/>
          <a:lstStyle/>
          <a:p>
            <a:r>
              <a:rPr lang="en-US" sz="2000" b="1" dirty="0" smtClean="0"/>
              <a:t>Troubleshooting Steps :</a:t>
            </a:r>
          </a:p>
          <a:p>
            <a:r>
              <a:rPr lang="en-US" sz="1400" dirty="0" smtClean="0"/>
              <a:t>5- For Premier Customers, Agent has to check the premier roaming counter before confirming with the customer that bucket will be triggered, </a:t>
            </a:r>
          </a:p>
          <a:p>
            <a:endParaRPr lang="en-US" sz="1400" dirty="0"/>
          </a:p>
          <a:p>
            <a:endParaRPr lang="en-US" sz="1400" dirty="0" smtClean="0"/>
          </a:p>
          <a:p>
            <a:endParaRPr lang="en-US" sz="1400" dirty="0" smtClean="0"/>
          </a:p>
          <a:p>
            <a:endParaRPr lang="en-US" sz="1400" dirty="0"/>
          </a:p>
          <a:p>
            <a:r>
              <a:rPr lang="en-US" sz="1400" dirty="0" smtClean="0"/>
              <a:t>- For this case troubleshooting should be completed as bucket should be triggered.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92394"/>
            <a:ext cx="7239000" cy="9144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495550"/>
            <a:ext cx="7239000" cy="914400"/>
          </a:xfrm>
          <a:prstGeom prst="rect">
            <a:avLst/>
          </a:prstGeom>
        </p:spPr>
      </p:pic>
    </p:spTree>
    <p:extLst>
      <p:ext uri="{BB962C8B-B14F-4D97-AF65-F5344CB8AC3E}">
        <p14:creationId xmlns:p14="http://schemas.microsoft.com/office/powerpoint/2010/main" val="414219058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9726" y="361950"/>
            <a:ext cx="8470899" cy="4130675"/>
          </a:xfrm>
        </p:spPr>
        <p:txBody>
          <a:bodyPr/>
          <a:lstStyle/>
          <a:p>
            <a:r>
              <a:rPr lang="en-US" sz="2000" b="1" dirty="0" smtClean="0"/>
              <a:t>Troubleshooting Steps :</a:t>
            </a:r>
          </a:p>
          <a:p>
            <a:r>
              <a:rPr lang="en-US" sz="1400" dirty="0" smtClean="0"/>
              <a:t>6- For Premier Customers, Agent has to check the premier roaming counter before confirming with the customer that bucket will be triggered, </a:t>
            </a:r>
          </a:p>
          <a:p>
            <a:endParaRPr lang="en-US" sz="1400" dirty="0"/>
          </a:p>
          <a:p>
            <a:endParaRPr lang="en-US" sz="1400" dirty="0" smtClean="0"/>
          </a:p>
          <a:p>
            <a:endParaRPr lang="en-US" sz="1400" dirty="0" smtClean="0"/>
          </a:p>
          <a:p>
            <a:r>
              <a:rPr lang="en-US" sz="1400" dirty="0" smtClean="0"/>
              <a:t>- For this case No troubleshooting should be Done as bucket will not be triggered, Agent has to migrate to another data roaming bucket.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33" y="1657350"/>
            <a:ext cx="8153400" cy="990600"/>
          </a:xfrm>
          <a:prstGeom prst="rect">
            <a:avLst/>
          </a:prstGeom>
        </p:spPr>
      </p:pic>
    </p:spTree>
    <p:extLst>
      <p:ext uri="{BB962C8B-B14F-4D97-AF65-F5344CB8AC3E}">
        <p14:creationId xmlns:p14="http://schemas.microsoft.com/office/powerpoint/2010/main" val="199721304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7- Take the action through bucket balance “Sync PCRF” as per below :</a:t>
            </a:r>
          </a:p>
          <a:p>
            <a:endParaRPr lang="en-US" sz="1400" dirty="0" smtClean="0"/>
          </a:p>
        </p:txBody>
      </p:sp>
      <p:pic>
        <p:nvPicPr>
          <p:cNvPr id="4098" name="Picture 2" descr="C:\Users\PC\Desktop\orange\PCR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04950"/>
            <a:ext cx="8483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3722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8- Check the Orangeweb &amp; Lifeweb through Seibel, first check that parameters is updated correctively as per below, then take the needed refreshment action by deactivate and reactivate it again :</a:t>
            </a:r>
          </a:p>
          <a:p>
            <a:r>
              <a:rPr lang="en-US" sz="1400" dirty="0" smtClean="0">
                <a:solidFill>
                  <a:srgbClr val="FF6600"/>
                </a:solidFill>
              </a:rPr>
              <a:t>Hint : </a:t>
            </a:r>
            <a:r>
              <a:rPr lang="en-US" sz="1400" dirty="0"/>
              <a:t>Don’t take the refershment action for both at the same time, deactivate </a:t>
            </a:r>
            <a:r>
              <a:rPr lang="en-US" sz="1400" dirty="0" smtClean="0"/>
              <a:t>orangeweb </a:t>
            </a:r>
            <a:r>
              <a:rPr lang="en-US" sz="1400" dirty="0"/>
              <a:t>first then </a:t>
            </a:r>
            <a:r>
              <a:rPr lang="en-US" sz="1400" dirty="0" smtClean="0"/>
              <a:t>lifeweb</a:t>
            </a:r>
            <a:r>
              <a:rPr lang="en-US" sz="1400" dirty="0"/>
              <a:t>, then activate </a:t>
            </a:r>
            <a:r>
              <a:rPr lang="en-US" sz="1400" dirty="0" smtClean="0"/>
              <a:t>lifeweb </a:t>
            </a:r>
            <a:r>
              <a:rPr lang="en-US" sz="1400" dirty="0"/>
              <a:t>first then </a:t>
            </a:r>
            <a:r>
              <a:rPr lang="en-US" sz="1400" dirty="0" smtClean="0"/>
              <a:t>orangeweb</a:t>
            </a:r>
          </a:p>
          <a:p>
            <a:endParaRPr lang="en-US" sz="1400" dirty="0"/>
          </a:p>
          <a:p>
            <a:endParaRPr lang="en-US" sz="1400" dirty="0" smtClean="0"/>
          </a:p>
        </p:txBody>
      </p:sp>
      <p:pic>
        <p:nvPicPr>
          <p:cNvPr id="5122" name="Picture 2" descr="C:\Users\PC\Desktop\orange\parame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38350"/>
            <a:ext cx="7848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99979"/>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9- </a:t>
            </a:r>
            <a:r>
              <a:rPr lang="en-US" sz="1400" dirty="0"/>
              <a:t>Inform the customer to remove SIM card for 1 minute then re-insert it again.</a:t>
            </a:r>
          </a:p>
          <a:p>
            <a:r>
              <a:rPr lang="en-US" sz="1400" dirty="0" smtClean="0"/>
              <a:t>10- </a:t>
            </a:r>
            <a:r>
              <a:rPr lang="en-US" sz="1400" dirty="0"/>
              <a:t>let the customer select one of our operators manually. </a:t>
            </a:r>
          </a:p>
          <a:p>
            <a:r>
              <a:rPr lang="en-US" sz="1400" dirty="0"/>
              <a:t>Check our operators : Press </a:t>
            </a:r>
            <a:r>
              <a:rPr lang="en-US" sz="1400" dirty="0" smtClean="0"/>
              <a:t>Here </a:t>
            </a:r>
            <a:endParaRPr lang="en-US" sz="1400" dirty="0"/>
          </a:p>
          <a:p>
            <a:r>
              <a:rPr lang="en-US" sz="1400" dirty="0" smtClean="0"/>
              <a:t>11- Inform the customer that you call him back after 15 minutes to check his issue.</a:t>
            </a:r>
          </a:p>
          <a:p>
            <a:r>
              <a:rPr lang="en-US" sz="1400" dirty="0" smtClean="0"/>
              <a:t>12- In case problem is not solved, then a normal complaint should be sent to Data team to check the issue providing all the needed data and a contact number, and inform the customer issue will be checked within 4 Working hours. No Need to contact Core roaming team for such case.</a:t>
            </a:r>
          </a:p>
          <a:p>
            <a:endParaRPr lang="en-US" sz="1400" dirty="0"/>
          </a:p>
        </p:txBody>
      </p:sp>
      <p:sp>
        <p:nvSpPr>
          <p:cNvPr id="3" name="Right Arrow 2">
            <a:hlinkClick r:id="rId2" highlightClick="1"/>
          </p:cNvPr>
          <p:cNvSpPr/>
          <p:nvPr/>
        </p:nvSpPr>
        <p:spPr>
          <a:xfrm>
            <a:off x="2590800" y="188595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86625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Important hints &amp;tips :</a:t>
            </a:r>
          </a:p>
          <a:p>
            <a:pPr marL="285750" indent="-285750">
              <a:buFontTx/>
              <a:buChar char="-"/>
            </a:pPr>
            <a:r>
              <a:rPr lang="en-US" sz="1400" dirty="0" smtClean="0"/>
              <a:t>Don’t Forget to create Roaming Call deduction SR in case you called customer back for any reason.</a:t>
            </a:r>
          </a:p>
          <a:p>
            <a:pPr marL="285750" indent="-285750">
              <a:buFontTx/>
              <a:buChar char="-"/>
            </a:pPr>
            <a:r>
              <a:rPr lang="en-US" sz="1400" dirty="0" smtClean="0"/>
              <a:t>For the Data Troubleshooting step no. 5, in case you find that orange web &amp; life web parameters is set to orangeweba &amp; mobinilweba instead of orangeweb &amp; mobinilweb, complain should be sent to FC BO with screenshot without any further steps as per below : </a:t>
            </a:r>
          </a:p>
          <a:p>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375353098"/>
              </p:ext>
            </p:extLst>
          </p:nvPr>
        </p:nvGraphicFramePr>
        <p:xfrm>
          <a:off x="5638800" y="2343150"/>
          <a:ext cx="3276600" cy="1533620"/>
        </p:xfrm>
        <a:graphic>
          <a:graphicData uri="http://schemas.openxmlformats.org/drawingml/2006/table">
            <a:tbl>
              <a:tblPr firstRow="1" firstCol="1" bandRow="1">
                <a:tableStyleId>{D113A9D2-9D6B-4929-AA2D-F23B5EE8CBE7}</a:tableStyleId>
              </a:tblPr>
              <a:tblGrid>
                <a:gridCol w="990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04800">
                <a:tc>
                  <a:txBody>
                    <a:bodyPr/>
                    <a:lstStyle/>
                    <a:p>
                      <a:pPr marL="251460" marR="0" algn="ctr">
                        <a:lnSpc>
                          <a:spcPts val="1380"/>
                        </a:lnSpc>
                        <a:spcBef>
                          <a:spcPts val="0"/>
                        </a:spcBef>
                        <a:spcAft>
                          <a:spcPts val="750"/>
                        </a:spcAft>
                      </a:pPr>
                      <a:r>
                        <a:rPr lang="en-US" sz="800" dirty="0">
                          <a:effectLst/>
                        </a:rPr>
                        <a:t>Short code</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ar-EG" sz="800" dirty="0" smtClean="0">
                          <a:effectLst/>
                        </a:rPr>
                        <a:t>10158</a:t>
                      </a:r>
                      <a:endParaRPr lang="en-US" sz="800" dirty="0">
                        <a:effectLst/>
                        <a:latin typeface="Calibri"/>
                        <a:ea typeface="Calibri"/>
                        <a:cs typeface="Arial"/>
                      </a:endParaRPr>
                    </a:p>
                  </a:txBody>
                  <a:tcPr marL="32099" marR="32099" marT="0" marB="0" anchor="ctr"/>
                </a:tc>
                <a:extLst>
                  <a:ext uri="{0D108BD9-81ED-4DB2-BD59-A6C34878D82A}">
                    <a16:rowId xmlns:a16="http://schemas.microsoft.com/office/drawing/2014/main" val="10000"/>
                  </a:ext>
                </a:extLst>
              </a:tr>
              <a:tr h="228600">
                <a:tc>
                  <a:txBody>
                    <a:bodyPr/>
                    <a:lstStyle/>
                    <a:p>
                      <a:pPr marL="229235" marR="0" algn="ctr">
                        <a:lnSpc>
                          <a:spcPts val="1380"/>
                        </a:lnSpc>
                        <a:spcBef>
                          <a:spcPts val="0"/>
                        </a:spcBef>
                        <a:spcAft>
                          <a:spcPts val="750"/>
                        </a:spcAft>
                      </a:pPr>
                      <a:r>
                        <a:rPr lang="en-US" sz="800" dirty="0">
                          <a:effectLst/>
                        </a:rPr>
                        <a:t>Type</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smtClean="0">
                          <a:solidFill>
                            <a:schemeClr val="lt1"/>
                          </a:solidFill>
                          <a:effectLst/>
                          <a:latin typeface="+mn-lt"/>
                          <a:ea typeface="+mn-ea"/>
                          <a:cs typeface="+mn-cs"/>
                        </a:rPr>
                        <a:t>Acc</a:t>
                      </a:r>
                      <a:r>
                        <a:rPr lang="en-US" sz="800" baseline="0" dirty="0" smtClean="0">
                          <a:solidFill>
                            <a:schemeClr val="lt1"/>
                          </a:solidFill>
                          <a:effectLst/>
                          <a:latin typeface="+mn-lt"/>
                          <a:ea typeface="+mn-ea"/>
                          <a:cs typeface="+mn-cs"/>
                        </a:rPr>
                        <a:t> Mod For Billing</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1"/>
                  </a:ext>
                </a:extLst>
              </a:tr>
              <a:tr h="304800">
                <a:tc>
                  <a:txBody>
                    <a:bodyPr/>
                    <a:lstStyle/>
                    <a:p>
                      <a:pPr marL="229235" marR="0" algn="ctr">
                        <a:lnSpc>
                          <a:spcPts val="1380"/>
                        </a:lnSpc>
                        <a:spcBef>
                          <a:spcPts val="0"/>
                        </a:spcBef>
                        <a:spcAft>
                          <a:spcPts val="750"/>
                        </a:spcAft>
                      </a:pPr>
                      <a:r>
                        <a:rPr lang="en-US" sz="800" dirty="0">
                          <a:effectLst/>
                        </a:rPr>
                        <a:t>Area</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smtClean="0">
                          <a:effectLst/>
                        </a:rPr>
                        <a:t>FC Roaming Call</a:t>
                      </a:r>
                      <a:r>
                        <a:rPr lang="en-US" sz="800" baseline="0" dirty="0" smtClean="0">
                          <a:effectLst/>
                        </a:rPr>
                        <a:t> Deduction</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2"/>
                  </a:ext>
                </a:extLst>
              </a:tr>
              <a:tr h="228600">
                <a:tc>
                  <a:txBody>
                    <a:bodyPr/>
                    <a:lstStyle/>
                    <a:p>
                      <a:pPr marL="229235" marR="0" algn="ctr">
                        <a:lnSpc>
                          <a:spcPts val="1380"/>
                        </a:lnSpc>
                        <a:spcBef>
                          <a:spcPts val="0"/>
                        </a:spcBef>
                        <a:spcAft>
                          <a:spcPts val="750"/>
                        </a:spcAft>
                      </a:pPr>
                      <a:r>
                        <a:rPr lang="en-US" sz="800" dirty="0" smtClean="0">
                          <a:effectLst/>
                        </a:rPr>
                        <a:t>Product</a:t>
                      </a:r>
                      <a:endParaRPr lang="en-US" sz="800" dirty="0">
                        <a:effectLst/>
                        <a:latin typeface="Calibri"/>
                        <a:ea typeface="Calibri"/>
                        <a:cs typeface="Arial"/>
                      </a:endParaRPr>
                    </a:p>
                  </a:txBody>
                  <a:tcPr marL="32099" marR="32099" marT="0" marB="0" anchor="ctr"/>
                </a:tc>
                <a:tc>
                  <a:txBody>
                    <a:bodyPr/>
                    <a:lstStyle/>
                    <a:p>
                      <a:pPr marL="228600" marR="0" algn="ctr">
                        <a:lnSpc>
                          <a:spcPts val="1380"/>
                        </a:lnSpc>
                        <a:spcBef>
                          <a:spcPts val="0"/>
                        </a:spcBef>
                        <a:spcAft>
                          <a:spcPts val="750"/>
                        </a:spcAft>
                      </a:pPr>
                      <a:r>
                        <a:rPr lang="en-US" sz="800" dirty="0" smtClean="0">
                          <a:effectLst/>
                        </a:rPr>
                        <a:t>Invoice Flag</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3"/>
                  </a:ext>
                </a:extLst>
              </a:tr>
              <a:tr h="466820">
                <a:tc>
                  <a:txBody>
                    <a:bodyPr/>
                    <a:lstStyle/>
                    <a:p>
                      <a:pPr marL="229235" marR="0" algn="ctr">
                        <a:lnSpc>
                          <a:spcPts val="1380"/>
                        </a:lnSpc>
                        <a:spcBef>
                          <a:spcPts val="0"/>
                        </a:spcBef>
                        <a:spcAft>
                          <a:spcPts val="750"/>
                        </a:spcAft>
                      </a:pPr>
                      <a:r>
                        <a:rPr lang="en-US" sz="800" dirty="0" smtClean="0">
                          <a:effectLst/>
                        </a:rPr>
                        <a:t>Sub Area</a:t>
                      </a:r>
                      <a:endParaRPr lang="en-US" sz="800" dirty="0">
                        <a:effectLst/>
                        <a:latin typeface="Calibri"/>
                        <a:ea typeface="Calibri"/>
                        <a:cs typeface="Arial"/>
                      </a:endParaRPr>
                    </a:p>
                  </a:txBody>
                  <a:tcPr marL="32099" marR="32099" marT="0" marB="0" anchor="ctr"/>
                </a:tc>
                <a:tc>
                  <a:txBody>
                    <a:bodyPr/>
                    <a:lstStyle/>
                    <a:p>
                      <a:pPr marL="0" marR="0" algn="ctr">
                        <a:lnSpc>
                          <a:spcPts val="1380"/>
                        </a:lnSpc>
                        <a:spcBef>
                          <a:spcPts val="0"/>
                        </a:spcBef>
                        <a:spcAft>
                          <a:spcPts val="750"/>
                        </a:spcAft>
                      </a:pPr>
                      <a:r>
                        <a:rPr lang="en-US" sz="800" dirty="0" smtClean="0">
                          <a:effectLst/>
                        </a:rPr>
                        <a:t>Done / Closed after</a:t>
                      </a:r>
                      <a:r>
                        <a:rPr lang="en-US" sz="800" baseline="0" dirty="0" smtClean="0">
                          <a:effectLst/>
                        </a:rPr>
                        <a:t> filling SS</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4"/>
                  </a:ext>
                </a:extLst>
              </a:tr>
            </a:tbl>
          </a:graphicData>
        </a:graphic>
      </p:graphicFrame>
      <p:pic>
        <p:nvPicPr>
          <p:cNvPr id="2050" name="Picture 2" descr="C:\Users\PC\Desktop\orange\Screenshot (14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158130"/>
            <a:ext cx="4800600" cy="209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2075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Seibel SRs : </a:t>
            </a:r>
          </a:p>
          <a:p>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2856986050"/>
              </p:ext>
            </p:extLst>
          </p:nvPr>
        </p:nvGraphicFramePr>
        <p:xfrm>
          <a:off x="457200" y="742950"/>
          <a:ext cx="3276600" cy="1533620"/>
        </p:xfrm>
        <a:graphic>
          <a:graphicData uri="http://schemas.openxmlformats.org/drawingml/2006/table">
            <a:tbl>
              <a:tblPr firstRow="1" firstCol="1" bandRow="1">
                <a:tableStyleId>{D113A9D2-9D6B-4929-AA2D-F23B5EE8CBE7}</a:tableStyleId>
              </a:tblPr>
              <a:tblGrid>
                <a:gridCol w="990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04800">
                <a:tc>
                  <a:txBody>
                    <a:bodyPr/>
                    <a:lstStyle/>
                    <a:p>
                      <a:pPr marL="251460" marR="0" algn="ctr">
                        <a:lnSpc>
                          <a:spcPts val="1380"/>
                        </a:lnSpc>
                        <a:spcBef>
                          <a:spcPts val="0"/>
                        </a:spcBef>
                        <a:spcAft>
                          <a:spcPts val="750"/>
                        </a:spcAft>
                      </a:pPr>
                      <a:r>
                        <a:rPr lang="en-US" sz="800" dirty="0">
                          <a:effectLst/>
                        </a:rPr>
                        <a:t>Short code</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ar-EG" sz="800" dirty="0" smtClean="0">
                          <a:effectLst/>
                        </a:rPr>
                        <a:t>31409</a:t>
                      </a:r>
                      <a:endParaRPr lang="en-US" sz="800" dirty="0">
                        <a:effectLst/>
                        <a:latin typeface="Calibri"/>
                        <a:ea typeface="Calibri"/>
                        <a:cs typeface="Arial"/>
                      </a:endParaRPr>
                    </a:p>
                  </a:txBody>
                  <a:tcPr marL="32099" marR="32099" marT="0" marB="0" anchor="ctr"/>
                </a:tc>
                <a:extLst>
                  <a:ext uri="{0D108BD9-81ED-4DB2-BD59-A6C34878D82A}">
                    <a16:rowId xmlns:a16="http://schemas.microsoft.com/office/drawing/2014/main" val="10000"/>
                  </a:ext>
                </a:extLst>
              </a:tr>
              <a:tr h="228600">
                <a:tc>
                  <a:txBody>
                    <a:bodyPr/>
                    <a:lstStyle/>
                    <a:p>
                      <a:pPr marL="229235" marR="0" algn="ctr">
                        <a:lnSpc>
                          <a:spcPts val="1380"/>
                        </a:lnSpc>
                        <a:spcBef>
                          <a:spcPts val="0"/>
                        </a:spcBef>
                        <a:spcAft>
                          <a:spcPts val="750"/>
                        </a:spcAft>
                      </a:pPr>
                      <a:r>
                        <a:rPr lang="en-US" sz="800">
                          <a:effectLst/>
                        </a:rPr>
                        <a:t>Type</a:t>
                      </a:r>
                      <a:endParaRPr lang="en-US" sz="80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a:effectLst/>
                        </a:rPr>
                        <a:t>Fault For </a:t>
                      </a:r>
                      <a:r>
                        <a:rPr lang="en-US" sz="800" dirty="0" smtClean="0">
                          <a:effectLst/>
                        </a:rPr>
                        <a:t>VAS</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1"/>
                  </a:ext>
                </a:extLst>
              </a:tr>
              <a:tr h="304800">
                <a:tc>
                  <a:txBody>
                    <a:bodyPr/>
                    <a:lstStyle/>
                    <a:p>
                      <a:pPr marL="229235" marR="0" algn="ctr">
                        <a:lnSpc>
                          <a:spcPts val="1380"/>
                        </a:lnSpc>
                        <a:spcBef>
                          <a:spcPts val="0"/>
                        </a:spcBef>
                        <a:spcAft>
                          <a:spcPts val="750"/>
                        </a:spcAft>
                      </a:pPr>
                      <a:r>
                        <a:rPr lang="en-US" sz="800" dirty="0">
                          <a:effectLst/>
                        </a:rPr>
                        <a:t>Area</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smtClean="0">
                          <a:effectLst/>
                        </a:rPr>
                        <a:t>Cannot</a:t>
                      </a:r>
                      <a:r>
                        <a:rPr lang="en-US" sz="800" baseline="0" dirty="0" smtClean="0">
                          <a:effectLst/>
                        </a:rPr>
                        <a:t> Make And Receive Call</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2"/>
                  </a:ext>
                </a:extLst>
              </a:tr>
              <a:tr h="228600">
                <a:tc>
                  <a:txBody>
                    <a:bodyPr/>
                    <a:lstStyle/>
                    <a:p>
                      <a:pPr marL="229235" marR="0" algn="ctr">
                        <a:lnSpc>
                          <a:spcPts val="1380"/>
                        </a:lnSpc>
                        <a:spcBef>
                          <a:spcPts val="0"/>
                        </a:spcBef>
                        <a:spcAft>
                          <a:spcPts val="750"/>
                        </a:spcAft>
                      </a:pPr>
                      <a:r>
                        <a:rPr lang="en-US" sz="800" dirty="0" smtClean="0">
                          <a:effectLst/>
                        </a:rPr>
                        <a:t>Product</a:t>
                      </a:r>
                      <a:endParaRPr lang="en-US" sz="800" dirty="0">
                        <a:effectLst/>
                        <a:latin typeface="Calibri"/>
                        <a:ea typeface="Calibri"/>
                        <a:cs typeface="Arial"/>
                      </a:endParaRPr>
                    </a:p>
                  </a:txBody>
                  <a:tcPr marL="32099" marR="32099" marT="0" marB="0" anchor="ctr"/>
                </a:tc>
                <a:tc>
                  <a:txBody>
                    <a:bodyPr/>
                    <a:lstStyle/>
                    <a:p>
                      <a:pPr marL="228600" marR="0" algn="l">
                        <a:lnSpc>
                          <a:spcPts val="1380"/>
                        </a:lnSpc>
                        <a:spcBef>
                          <a:spcPts val="0"/>
                        </a:spcBef>
                        <a:spcAft>
                          <a:spcPts val="750"/>
                        </a:spcAft>
                      </a:pPr>
                      <a:r>
                        <a:rPr lang="en-US" sz="800" dirty="0" smtClean="0">
                          <a:effectLst/>
                        </a:rPr>
                        <a:t>                                 </a:t>
                      </a:r>
                      <a:r>
                        <a:rPr lang="en-US" sz="800" baseline="0" dirty="0" smtClean="0">
                          <a:effectLst/>
                        </a:rPr>
                        <a:t>   </a:t>
                      </a:r>
                      <a:r>
                        <a:rPr lang="en-US" sz="800" dirty="0" smtClean="0">
                          <a:effectLst/>
                        </a:rPr>
                        <a:t>Roaming</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3"/>
                  </a:ext>
                </a:extLst>
              </a:tr>
              <a:tr h="466820">
                <a:tc>
                  <a:txBody>
                    <a:bodyPr/>
                    <a:lstStyle/>
                    <a:p>
                      <a:pPr marL="229235" marR="0" algn="ctr">
                        <a:lnSpc>
                          <a:spcPts val="1380"/>
                        </a:lnSpc>
                        <a:spcBef>
                          <a:spcPts val="0"/>
                        </a:spcBef>
                        <a:spcAft>
                          <a:spcPts val="750"/>
                        </a:spcAft>
                      </a:pPr>
                      <a:r>
                        <a:rPr lang="en-US" sz="800" dirty="0">
                          <a:effectLst/>
                        </a:rPr>
                        <a:t>Concerned team</a:t>
                      </a:r>
                      <a:endParaRPr lang="en-US" sz="800" dirty="0">
                        <a:effectLst/>
                        <a:latin typeface="Calibri"/>
                        <a:ea typeface="Calibri"/>
                        <a:cs typeface="Arial"/>
                      </a:endParaRPr>
                    </a:p>
                  </a:txBody>
                  <a:tcPr marL="32099" marR="32099" marT="0" marB="0" anchor="ctr"/>
                </a:tc>
                <a:tc>
                  <a:txBody>
                    <a:bodyPr/>
                    <a:lstStyle/>
                    <a:p>
                      <a:pPr marL="0" marR="0" algn="ctr">
                        <a:lnSpc>
                          <a:spcPts val="1380"/>
                        </a:lnSpc>
                        <a:spcBef>
                          <a:spcPts val="0"/>
                        </a:spcBef>
                        <a:spcAft>
                          <a:spcPts val="750"/>
                        </a:spcAft>
                      </a:pPr>
                      <a:r>
                        <a:rPr lang="en-US" sz="800" kern="1200" baseline="0" dirty="0" smtClean="0">
                          <a:solidFill>
                            <a:schemeClr val="bg1"/>
                          </a:solidFill>
                          <a:effectLst/>
                          <a:latin typeface="Calibri"/>
                          <a:ea typeface="Calibri"/>
                          <a:cs typeface="Arial"/>
                        </a:rPr>
                        <a:t>FC / Postpaid – FC assist team</a:t>
                      </a:r>
                    </a:p>
                    <a:p>
                      <a:pPr marL="0" marR="0" algn="ctr">
                        <a:lnSpc>
                          <a:spcPts val="1380"/>
                        </a:lnSpc>
                        <a:spcBef>
                          <a:spcPts val="0"/>
                        </a:spcBef>
                        <a:spcAft>
                          <a:spcPts val="750"/>
                        </a:spcAft>
                      </a:pPr>
                      <a:r>
                        <a:rPr lang="en-US" sz="800" baseline="0" dirty="0" smtClean="0">
                          <a:solidFill>
                            <a:schemeClr val="bg1"/>
                          </a:solidFill>
                          <a:effectLst/>
                          <a:latin typeface="Calibri"/>
                          <a:ea typeface="Calibri"/>
                          <a:cs typeface="Arial"/>
                        </a:rPr>
                        <a:t>Prepaid – Prepaid complaint handling</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23838682"/>
              </p:ext>
            </p:extLst>
          </p:nvPr>
        </p:nvGraphicFramePr>
        <p:xfrm>
          <a:off x="5334000" y="742950"/>
          <a:ext cx="3276600" cy="1533620"/>
        </p:xfrm>
        <a:graphic>
          <a:graphicData uri="http://schemas.openxmlformats.org/drawingml/2006/table">
            <a:tbl>
              <a:tblPr firstRow="1" firstCol="1" bandRow="1">
                <a:tableStyleId>{D113A9D2-9D6B-4929-AA2D-F23B5EE8CBE7}</a:tableStyleId>
              </a:tblPr>
              <a:tblGrid>
                <a:gridCol w="990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04800">
                <a:tc>
                  <a:txBody>
                    <a:bodyPr/>
                    <a:lstStyle/>
                    <a:p>
                      <a:pPr marL="251460" marR="0" algn="ctr">
                        <a:lnSpc>
                          <a:spcPts val="1380"/>
                        </a:lnSpc>
                        <a:spcBef>
                          <a:spcPts val="0"/>
                        </a:spcBef>
                        <a:spcAft>
                          <a:spcPts val="750"/>
                        </a:spcAft>
                      </a:pPr>
                      <a:r>
                        <a:rPr lang="en-US" sz="800" dirty="0">
                          <a:effectLst/>
                        </a:rPr>
                        <a:t>Short code</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smtClean="0">
                          <a:effectLst/>
                          <a:latin typeface="+mn-lt"/>
                          <a:ea typeface="+mn-ea"/>
                          <a:cs typeface="+mn-cs"/>
                        </a:rPr>
                        <a:t>31406</a:t>
                      </a:r>
                      <a:endParaRPr lang="en-US" sz="800" dirty="0">
                        <a:effectLst/>
                        <a:latin typeface="Calibri"/>
                        <a:ea typeface="Calibri"/>
                        <a:cs typeface="Arial"/>
                      </a:endParaRPr>
                    </a:p>
                  </a:txBody>
                  <a:tcPr marL="32099" marR="32099" marT="0" marB="0" anchor="ctr"/>
                </a:tc>
                <a:extLst>
                  <a:ext uri="{0D108BD9-81ED-4DB2-BD59-A6C34878D82A}">
                    <a16:rowId xmlns:a16="http://schemas.microsoft.com/office/drawing/2014/main" val="10000"/>
                  </a:ext>
                </a:extLst>
              </a:tr>
              <a:tr h="228600">
                <a:tc>
                  <a:txBody>
                    <a:bodyPr/>
                    <a:lstStyle/>
                    <a:p>
                      <a:pPr marL="229235" marR="0" algn="ctr">
                        <a:lnSpc>
                          <a:spcPts val="1380"/>
                        </a:lnSpc>
                        <a:spcBef>
                          <a:spcPts val="0"/>
                        </a:spcBef>
                        <a:spcAft>
                          <a:spcPts val="750"/>
                        </a:spcAft>
                      </a:pPr>
                      <a:r>
                        <a:rPr lang="en-US" sz="800">
                          <a:effectLst/>
                        </a:rPr>
                        <a:t>Type</a:t>
                      </a:r>
                      <a:endParaRPr lang="en-US" sz="80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smtClean="0">
                          <a:effectLst/>
                        </a:rPr>
                        <a:t>Fault For VAS</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1"/>
                  </a:ext>
                </a:extLst>
              </a:tr>
              <a:tr h="304800">
                <a:tc>
                  <a:txBody>
                    <a:bodyPr/>
                    <a:lstStyle/>
                    <a:p>
                      <a:pPr marL="229235" marR="0" algn="ctr">
                        <a:lnSpc>
                          <a:spcPts val="1380"/>
                        </a:lnSpc>
                        <a:spcBef>
                          <a:spcPts val="0"/>
                        </a:spcBef>
                        <a:spcAft>
                          <a:spcPts val="750"/>
                        </a:spcAft>
                      </a:pPr>
                      <a:r>
                        <a:rPr lang="en-US" sz="800" dirty="0">
                          <a:effectLst/>
                        </a:rPr>
                        <a:t>Area</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smtClean="0">
                          <a:effectLst/>
                        </a:rPr>
                        <a:t>Cannot Access Network</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2"/>
                  </a:ext>
                </a:extLst>
              </a:tr>
              <a:tr h="228600">
                <a:tc>
                  <a:txBody>
                    <a:bodyPr/>
                    <a:lstStyle/>
                    <a:p>
                      <a:pPr marL="229235" marR="0" algn="ctr">
                        <a:lnSpc>
                          <a:spcPts val="1380"/>
                        </a:lnSpc>
                        <a:spcBef>
                          <a:spcPts val="0"/>
                        </a:spcBef>
                        <a:spcAft>
                          <a:spcPts val="750"/>
                        </a:spcAft>
                      </a:pPr>
                      <a:r>
                        <a:rPr lang="en-US" sz="800" dirty="0" smtClean="0">
                          <a:effectLst/>
                        </a:rPr>
                        <a:t>Product</a:t>
                      </a:r>
                      <a:endParaRPr lang="en-US" sz="800" dirty="0">
                        <a:effectLst/>
                        <a:latin typeface="Calibri"/>
                        <a:ea typeface="Calibri"/>
                        <a:cs typeface="Arial"/>
                      </a:endParaRPr>
                    </a:p>
                  </a:txBody>
                  <a:tcPr marL="32099" marR="32099" marT="0" marB="0" anchor="ctr"/>
                </a:tc>
                <a:tc>
                  <a:txBody>
                    <a:bodyPr/>
                    <a:lstStyle/>
                    <a:p>
                      <a:pPr marL="228600" marR="0" algn="l">
                        <a:lnSpc>
                          <a:spcPts val="1380"/>
                        </a:lnSpc>
                        <a:spcBef>
                          <a:spcPts val="0"/>
                        </a:spcBef>
                        <a:spcAft>
                          <a:spcPts val="750"/>
                        </a:spcAft>
                      </a:pPr>
                      <a:r>
                        <a:rPr lang="en-US" sz="800" dirty="0" smtClean="0">
                          <a:effectLst/>
                        </a:rPr>
                        <a:t>                                    Roaming</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3"/>
                  </a:ext>
                </a:extLst>
              </a:tr>
              <a:tr h="466820">
                <a:tc>
                  <a:txBody>
                    <a:bodyPr/>
                    <a:lstStyle/>
                    <a:p>
                      <a:pPr marL="229235" marR="0" algn="ctr">
                        <a:lnSpc>
                          <a:spcPts val="1380"/>
                        </a:lnSpc>
                        <a:spcBef>
                          <a:spcPts val="0"/>
                        </a:spcBef>
                        <a:spcAft>
                          <a:spcPts val="750"/>
                        </a:spcAft>
                      </a:pPr>
                      <a:r>
                        <a:rPr lang="en-US" sz="800" dirty="0">
                          <a:effectLst/>
                        </a:rPr>
                        <a:t>Concerned team</a:t>
                      </a:r>
                      <a:endParaRPr lang="en-US" sz="800" dirty="0">
                        <a:effectLst/>
                        <a:latin typeface="Calibri"/>
                        <a:ea typeface="Calibri"/>
                        <a:cs typeface="Arial"/>
                      </a:endParaRPr>
                    </a:p>
                  </a:txBody>
                  <a:tcPr marL="32099" marR="32099" marT="0" marB="0" anchor="ctr"/>
                </a:tc>
                <a:tc>
                  <a:txBody>
                    <a:bodyPr/>
                    <a:lstStyle/>
                    <a:p>
                      <a:pPr marL="0" marR="0" algn="ctr">
                        <a:lnSpc>
                          <a:spcPts val="1380"/>
                        </a:lnSpc>
                        <a:spcBef>
                          <a:spcPts val="0"/>
                        </a:spcBef>
                        <a:spcAft>
                          <a:spcPts val="750"/>
                        </a:spcAft>
                      </a:pPr>
                      <a:r>
                        <a:rPr lang="en-US" sz="800" kern="1200" baseline="0" dirty="0" smtClean="0">
                          <a:solidFill>
                            <a:schemeClr val="bg1"/>
                          </a:solidFill>
                          <a:effectLst/>
                          <a:latin typeface="Calibri"/>
                          <a:ea typeface="Calibri"/>
                          <a:cs typeface="Arial"/>
                        </a:rPr>
                        <a:t>FC / Postpaid – FC assist team</a:t>
                      </a:r>
                    </a:p>
                    <a:p>
                      <a:pPr marL="0" marR="0" algn="ctr">
                        <a:lnSpc>
                          <a:spcPts val="1380"/>
                        </a:lnSpc>
                        <a:spcBef>
                          <a:spcPts val="0"/>
                        </a:spcBef>
                        <a:spcAft>
                          <a:spcPts val="750"/>
                        </a:spcAft>
                      </a:pPr>
                      <a:r>
                        <a:rPr lang="en-US" sz="800" baseline="0" dirty="0" smtClean="0">
                          <a:solidFill>
                            <a:schemeClr val="bg1"/>
                          </a:solidFill>
                          <a:effectLst/>
                          <a:latin typeface="Calibri"/>
                          <a:ea typeface="Calibri"/>
                          <a:cs typeface="Arial"/>
                        </a:rPr>
                        <a:t>Prepaid – Prepaid complaint handling</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68567855"/>
              </p:ext>
            </p:extLst>
          </p:nvPr>
        </p:nvGraphicFramePr>
        <p:xfrm>
          <a:off x="457200" y="2800350"/>
          <a:ext cx="3276600" cy="1533620"/>
        </p:xfrm>
        <a:graphic>
          <a:graphicData uri="http://schemas.openxmlformats.org/drawingml/2006/table">
            <a:tbl>
              <a:tblPr firstRow="1" firstCol="1" bandRow="1">
                <a:tableStyleId>{D113A9D2-9D6B-4929-AA2D-F23B5EE8CBE7}</a:tableStyleId>
              </a:tblPr>
              <a:tblGrid>
                <a:gridCol w="990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04800">
                <a:tc>
                  <a:txBody>
                    <a:bodyPr/>
                    <a:lstStyle/>
                    <a:p>
                      <a:pPr marL="251460" marR="0" algn="ctr">
                        <a:lnSpc>
                          <a:spcPts val="1380"/>
                        </a:lnSpc>
                        <a:spcBef>
                          <a:spcPts val="0"/>
                        </a:spcBef>
                        <a:spcAft>
                          <a:spcPts val="750"/>
                        </a:spcAft>
                      </a:pPr>
                      <a:r>
                        <a:rPr lang="en-US" sz="800" dirty="0">
                          <a:effectLst/>
                        </a:rPr>
                        <a:t>Short code</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smtClean="0">
                          <a:effectLst/>
                        </a:rPr>
                        <a:t>31440</a:t>
                      </a:r>
                      <a:endParaRPr lang="en-US" sz="800" dirty="0">
                        <a:effectLst/>
                        <a:latin typeface="Calibri"/>
                        <a:ea typeface="Calibri"/>
                        <a:cs typeface="Arial"/>
                      </a:endParaRPr>
                    </a:p>
                  </a:txBody>
                  <a:tcPr marL="32099" marR="32099" marT="0" marB="0" anchor="ctr"/>
                </a:tc>
                <a:extLst>
                  <a:ext uri="{0D108BD9-81ED-4DB2-BD59-A6C34878D82A}">
                    <a16:rowId xmlns:a16="http://schemas.microsoft.com/office/drawing/2014/main" val="10000"/>
                  </a:ext>
                </a:extLst>
              </a:tr>
              <a:tr h="228600">
                <a:tc>
                  <a:txBody>
                    <a:bodyPr/>
                    <a:lstStyle/>
                    <a:p>
                      <a:pPr marL="229235" marR="0" algn="ctr">
                        <a:lnSpc>
                          <a:spcPts val="1380"/>
                        </a:lnSpc>
                        <a:spcBef>
                          <a:spcPts val="0"/>
                        </a:spcBef>
                        <a:spcAft>
                          <a:spcPts val="750"/>
                        </a:spcAft>
                      </a:pPr>
                      <a:r>
                        <a:rPr lang="en-US" sz="800">
                          <a:effectLst/>
                        </a:rPr>
                        <a:t>Type</a:t>
                      </a:r>
                      <a:endParaRPr lang="en-US" sz="80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smtClean="0">
                          <a:effectLst/>
                        </a:rPr>
                        <a:t>Fault For VAS</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1"/>
                  </a:ext>
                </a:extLst>
              </a:tr>
              <a:tr h="304800">
                <a:tc>
                  <a:txBody>
                    <a:bodyPr/>
                    <a:lstStyle/>
                    <a:p>
                      <a:pPr marL="229235" marR="0" algn="ctr">
                        <a:lnSpc>
                          <a:spcPts val="1380"/>
                        </a:lnSpc>
                        <a:spcBef>
                          <a:spcPts val="0"/>
                        </a:spcBef>
                        <a:spcAft>
                          <a:spcPts val="750"/>
                        </a:spcAft>
                      </a:pPr>
                      <a:r>
                        <a:rPr lang="en-US" sz="800" dirty="0">
                          <a:effectLst/>
                        </a:rPr>
                        <a:t>Area</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smtClean="0">
                          <a:effectLst/>
                        </a:rPr>
                        <a:t>Cannot</a:t>
                      </a:r>
                      <a:r>
                        <a:rPr lang="en-US" sz="800" baseline="0" dirty="0" smtClean="0">
                          <a:effectLst/>
                        </a:rPr>
                        <a:t> Send or Receive</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2"/>
                  </a:ext>
                </a:extLst>
              </a:tr>
              <a:tr h="228600">
                <a:tc>
                  <a:txBody>
                    <a:bodyPr/>
                    <a:lstStyle/>
                    <a:p>
                      <a:pPr marL="229235" marR="0" algn="ctr">
                        <a:lnSpc>
                          <a:spcPts val="1380"/>
                        </a:lnSpc>
                        <a:spcBef>
                          <a:spcPts val="0"/>
                        </a:spcBef>
                        <a:spcAft>
                          <a:spcPts val="750"/>
                        </a:spcAft>
                      </a:pPr>
                      <a:r>
                        <a:rPr lang="en-US" sz="800" dirty="0" smtClean="0">
                          <a:effectLst/>
                        </a:rPr>
                        <a:t>Product</a:t>
                      </a:r>
                      <a:endParaRPr lang="en-US" sz="800" dirty="0">
                        <a:effectLst/>
                        <a:latin typeface="Calibri"/>
                        <a:ea typeface="Calibri"/>
                        <a:cs typeface="Arial"/>
                      </a:endParaRPr>
                    </a:p>
                  </a:txBody>
                  <a:tcPr marL="32099" marR="32099" marT="0" marB="0" anchor="ctr"/>
                </a:tc>
                <a:tc>
                  <a:txBody>
                    <a:bodyPr/>
                    <a:lstStyle/>
                    <a:p>
                      <a:pPr marL="228600" marR="0" algn="l">
                        <a:lnSpc>
                          <a:spcPts val="1380"/>
                        </a:lnSpc>
                        <a:spcBef>
                          <a:spcPts val="0"/>
                        </a:spcBef>
                        <a:spcAft>
                          <a:spcPts val="750"/>
                        </a:spcAft>
                      </a:pPr>
                      <a:r>
                        <a:rPr lang="en-US" sz="800" kern="1200" dirty="0" smtClean="0">
                          <a:solidFill>
                            <a:schemeClr val="lt1"/>
                          </a:solidFill>
                          <a:effectLst/>
                          <a:latin typeface="+mn-lt"/>
                          <a:ea typeface="+mn-ea"/>
                          <a:cs typeface="+mn-cs"/>
                        </a:rPr>
                        <a:t>                                       SMS</a:t>
                      </a:r>
                      <a:endParaRPr lang="en-US" sz="800" kern="1200" dirty="0">
                        <a:solidFill>
                          <a:schemeClr val="lt1"/>
                        </a:solidFill>
                        <a:effectLst/>
                        <a:latin typeface="+mn-lt"/>
                        <a:ea typeface="+mn-ea"/>
                        <a:cs typeface="+mn-cs"/>
                      </a:endParaRPr>
                    </a:p>
                  </a:txBody>
                  <a:tcPr marL="32099" marR="32099" marT="0" marB="0" anchor="ctr"/>
                </a:tc>
                <a:extLst>
                  <a:ext uri="{0D108BD9-81ED-4DB2-BD59-A6C34878D82A}">
                    <a16:rowId xmlns:a16="http://schemas.microsoft.com/office/drawing/2014/main" val="10003"/>
                  </a:ext>
                </a:extLst>
              </a:tr>
              <a:tr h="466820">
                <a:tc>
                  <a:txBody>
                    <a:bodyPr/>
                    <a:lstStyle/>
                    <a:p>
                      <a:pPr marL="229235" marR="0" algn="ctr">
                        <a:lnSpc>
                          <a:spcPts val="1380"/>
                        </a:lnSpc>
                        <a:spcBef>
                          <a:spcPts val="0"/>
                        </a:spcBef>
                        <a:spcAft>
                          <a:spcPts val="750"/>
                        </a:spcAft>
                      </a:pPr>
                      <a:r>
                        <a:rPr lang="en-US" sz="800" dirty="0">
                          <a:effectLst/>
                        </a:rPr>
                        <a:t>Concerned team</a:t>
                      </a:r>
                      <a:endParaRPr lang="en-US" sz="800" dirty="0">
                        <a:effectLst/>
                        <a:latin typeface="Calibri"/>
                        <a:ea typeface="Calibri"/>
                        <a:cs typeface="Arial"/>
                      </a:endParaRPr>
                    </a:p>
                  </a:txBody>
                  <a:tcPr marL="32099" marR="32099" marT="0" marB="0" anchor="ctr"/>
                </a:tc>
                <a:tc>
                  <a:txBody>
                    <a:bodyPr/>
                    <a:lstStyle/>
                    <a:p>
                      <a:pPr marL="0" marR="0" algn="ctr">
                        <a:lnSpc>
                          <a:spcPts val="1380"/>
                        </a:lnSpc>
                        <a:spcBef>
                          <a:spcPts val="0"/>
                        </a:spcBef>
                        <a:spcAft>
                          <a:spcPts val="750"/>
                        </a:spcAft>
                      </a:pPr>
                      <a:r>
                        <a:rPr lang="en-US" sz="800" kern="1200" baseline="0" dirty="0" smtClean="0">
                          <a:solidFill>
                            <a:schemeClr val="bg1"/>
                          </a:solidFill>
                          <a:effectLst/>
                          <a:latin typeface="Calibri"/>
                          <a:ea typeface="Calibri"/>
                          <a:cs typeface="Arial"/>
                        </a:rPr>
                        <a:t>FC / Postpaid – FC assist team</a:t>
                      </a:r>
                    </a:p>
                    <a:p>
                      <a:pPr marL="0" marR="0" algn="ctr">
                        <a:lnSpc>
                          <a:spcPts val="1380"/>
                        </a:lnSpc>
                        <a:spcBef>
                          <a:spcPts val="0"/>
                        </a:spcBef>
                        <a:spcAft>
                          <a:spcPts val="750"/>
                        </a:spcAft>
                      </a:pPr>
                      <a:r>
                        <a:rPr lang="en-US" sz="800" baseline="0" dirty="0" smtClean="0">
                          <a:solidFill>
                            <a:schemeClr val="bg1"/>
                          </a:solidFill>
                          <a:effectLst/>
                          <a:latin typeface="Calibri"/>
                          <a:ea typeface="Calibri"/>
                          <a:cs typeface="Arial"/>
                        </a:rPr>
                        <a:t>Prepaid – Prepaid complaint handling</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21625310"/>
              </p:ext>
            </p:extLst>
          </p:nvPr>
        </p:nvGraphicFramePr>
        <p:xfrm>
          <a:off x="5334000" y="2800350"/>
          <a:ext cx="3276600" cy="1533620"/>
        </p:xfrm>
        <a:graphic>
          <a:graphicData uri="http://schemas.openxmlformats.org/drawingml/2006/table">
            <a:tbl>
              <a:tblPr firstRow="1" firstCol="1" bandRow="1">
                <a:tableStyleId>{D113A9D2-9D6B-4929-AA2D-F23B5EE8CBE7}</a:tableStyleId>
              </a:tblPr>
              <a:tblGrid>
                <a:gridCol w="990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04800">
                <a:tc>
                  <a:txBody>
                    <a:bodyPr/>
                    <a:lstStyle/>
                    <a:p>
                      <a:pPr marL="251460" marR="0" algn="ctr">
                        <a:lnSpc>
                          <a:spcPts val="1380"/>
                        </a:lnSpc>
                        <a:spcBef>
                          <a:spcPts val="0"/>
                        </a:spcBef>
                        <a:spcAft>
                          <a:spcPts val="750"/>
                        </a:spcAft>
                      </a:pPr>
                      <a:r>
                        <a:rPr lang="en-US" sz="800" dirty="0">
                          <a:effectLst/>
                        </a:rPr>
                        <a:t>Short code</a:t>
                      </a:r>
                      <a:endParaRPr lang="en-US" sz="800" dirty="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a:effectLst/>
                        </a:rPr>
                        <a:t>30437</a:t>
                      </a:r>
                      <a:endParaRPr lang="en-US" sz="800" dirty="0">
                        <a:effectLst/>
                        <a:latin typeface="Calibri"/>
                        <a:ea typeface="Calibri"/>
                        <a:cs typeface="Arial"/>
                      </a:endParaRPr>
                    </a:p>
                  </a:txBody>
                  <a:tcPr marL="32099" marR="32099" marT="0" marB="0" anchor="ctr"/>
                </a:tc>
                <a:extLst>
                  <a:ext uri="{0D108BD9-81ED-4DB2-BD59-A6C34878D82A}">
                    <a16:rowId xmlns:a16="http://schemas.microsoft.com/office/drawing/2014/main" val="10000"/>
                  </a:ext>
                </a:extLst>
              </a:tr>
              <a:tr h="228600">
                <a:tc>
                  <a:txBody>
                    <a:bodyPr/>
                    <a:lstStyle/>
                    <a:p>
                      <a:pPr marL="229235" marR="0" algn="ctr">
                        <a:lnSpc>
                          <a:spcPts val="1380"/>
                        </a:lnSpc>
                        <a:spcBef>
                          <a:spcPts val="0"/>
                        </a:spcBef>
                        <a:spcAft>
                          <a:spcPts val="750"/>
                        </a:spcAft>
                      </a:pPr>
                      <a:r>
                        <a:rPr lang="en-US" sz="800">
                          <a:effectLst/>
                        </a:rPr>
                        <a:t>Type</a:t>
                      </a:r>
                      <a:endParaRPr lang="en-US" sz="80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a:effectLst/>
                        </a:rPr>
                        <a:t>Fault For Data Services</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1"/>
                  </a:ext>
                </a:extLst>
              </a:tr>
              <a:tr h="304800">
                <a:tc>
                  <a:txBody>
                    <a:bodyPr/>
                    <a:lstStyle/>
                    <a:p>
                      <a:pPr marL="229235" marR="0" algn="ctr">
                        <a:lnSpc>
                          <a:spcPts val="1380"/>
                        </a:lnSpc>
                        <a:spcBef>
                          <a:spcPts val="0"/>
                        </a:spcBef>
                        <a:spcAft>
                          <a:spcPts val="750"/>
                        </a:spcAft>
                      </a:pPr>
                      <a:r>
                        <a:rPr lang="en-US" sz="800">
                          <a:effectLst/>
                        </a:rPr>
                        <a:t>Area</a:t>
                      </a:r>
                      <a:endParaRPr lang="en-US" sz="800">
                        <a:effectLst/>
                        <a:latin typeface="Calibri"/>
                        <a:ea typeface="Calibri"/>
                        <a:cs typeface="Arial"/>
                      </a:endParaRPr>
                    </a:p>
                  </a:txBody>
                  <a:tcPr marL="32099" marR="32099" marT="0" marB="0" anchor="ctr"/>
                </a:tc>
                <a:tc>
                  <a:txBody>
                    <a:bodyPr/>
                    <a:lstStyle/>
                    <a:p>
                      <a:pPr marL="0" marR="0" algn="ctr">
                        <a:lnSpc>
                          <a:spcPct val="115000"/>
                        </a:lnSpc>
                        <a:spcBef>
                          <a:spcPts val="0"/>
                        </a:spcBef>
                        <a:spcAft>
                          <a:spcPts val="0"/>
                        </a:spcAft>
                      </a:pPr>
                      <a:r>
                        <a:rPr lang="en-US" sz="800" dirty="0">
                          <a:effectLst/>
                        </a:rPr>
                        <a:t>Data Roaming prob</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2"/>
                  </a:ext>
                </a:extLst>
              </a:tr>
              <a:tr h="228600">
                <a:tc>
                  <a:txBody>
                    <a:bodyPr/>
                    <a:lstStyle/>
                    <a:p>
                      <a:pPr marL="229235" marR="0" algn="ctr">
                        <a:lnSpc>
                          <a:spcPts val="1380"/>
                        </a:lnSpc>
                        <a:spcBef>
                          <a:spcPts val="0"/>
                        </a:spcBef>
                        <a:spcAft>
                          <a:spcPts val="750"/>
                        </a:spcAft>
                      </a:pPr>
                      <a:r>
                        <a:rPr lang="en-US" sz="800" dirty="0" smtClean="0">
                          <a:effectLst/>
                        </a:rPr>
                        <a:t>Product</a:t>
                      </a:r>
                      <a:endParaRPr lang="en-US" sz="800" dirty="0">
                        <a:effectLst/>
                        <a:latin typeface="Calibri"/>
                        <a:ea typeface="Calibri"/>
                        <a:cs typeface="Arial"/>
                      </a:endParaRPr>
                    </a:p>
                  </a:txBody>
                  <a:tcPr marL="32099" marR="32099" marT="0" marB="0" anchor="ctr"/>
                </a:tc>
                <a:tc>
                  <a:txBody>
                    <a:bodyPr/>
                    <a:lstStyle/>
                    <a:p>
                      <a:pPr marL="228600" marR="0" algn="l">
                        <a:lnSpc>
                          <a:spcPts val="1380"/>
                        </a:lnSpc>
                        <a:spcBef>
                          <a:spcPts val="0"/>
                        </a:spcBef>
                        <a:spcAft>
                          <a:spcPts val="750"/>
                        </a:spcAft>
                      </a:pPr>
                      <a:r>
                        <a:rPr lang="en-US" sz="800" dirty="0" smtClean="0">
                          <a:effectLst/>
                        </a:rPr>
                        <a:t>                                   Telephony</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3"/>
                  </a:ext>
                </a:extLst>
              </a:tr>
              <a:tr h="466820">
                <a:tc>
                  <a:txBody>
                    <a:bodyPr/>
                    <a:lstStyle/>
                    <a:p>
                      <a:pPr marL="229235" marR="0" algn="ctr">
                        <a:lnSpc>
                          <a:spcPts val="1380"/>
                        </a:lnSpc>
                        <a:spcBef>
                          <a:spcPts val="0"/>
                        </a:spcBef>
                        <a:spcAft>
                          <a:spcPts val="750"/>
                        </a:spcAft>
                      </a:pPr>
                      <a:r>
                        <a:rPr lang="en-US" sz="800" dirty="0">
                          <a:effectLst/>
                        </a:rPr>
                        <a:t>Concerned team</a:t>
                      </a:r>
                      <a:endParaRPr lang="en-US" sz="800" dirty="0">
                        <a:effectLst/>
                        <a:latin typeface="Calibri"/>
                        <a:ea typeface="Calibri"/>
                        <a:cs typeface="Arial"/>
                      </a:endParaRPr>
                    </a:p>
                  </a:txBody>
                  <a:tcPr marL="32099" marR="32099" marT="0" marB="0" anchor="ctr"/>
                </a:tc>
                <a:tc>
                  <a:txBody>
                    <a:bodyPr/>
                    <a:lstStyle/>
                    <a:p>
                      <a:pPr marL="0" marR="0" algn="ctr">
                        <a:lnSpc>
                          <a:spcPts val="1380"/>
                        </a:lnSpc>
                        <a:spcBef>
                          <a:spcPts val="0"/>
                        </a:spcBef>
                        <a:spcAft>
                          <a:spcPts val="750"/>
                        </a:spcAft>
                      </a:pPr>
                      <a:r>
                        <a:rPr lang="en-US" sz="800" dirty="0" smtClean="0">
                          <a:effectLst/>
                        </a:rPr>
                        <a:t> Data </a:t>
                      </a:r>
                      <a:r>
                        <a:rPr lang="en-US" sz="800" dirty="0">
                          <a:effectLst/>
                        </a:rPr>
                        <a:t>Team – 4 WH</a:t>
                      </a:r>
                      <a:endParaRPr lang="en-US" sz="800" dirty="0">
                        <a:solidFill>
                          <a:schemeClr val="bg1"/>
                        </a:solidFill>
                        <a:effectLst/>
                        <a:latin typeface="Calibri"/>
                        <a:ea typeface="Calibri"/>
                        <a:cs typeface="Arial"/>
                      </a:endParaRPr>
                    </a:p>
                  </a:txBody>
                  <a:tcPr marL="32099" marR="32099"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45575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0"/>
          </p:nvPr>
        </p:nvSpPr>
        <p:spPr>
          <a:xfrm>
            <a:off x="1600200" y="819150"/>
            <a:ext cx="5715000" cy="3041649"/>
          </a:xfrm>
        </p:spPr>
        <p:txBody>
          <a:bodyPr/>
          <a:lstStyle/>
          <a:p>
            <a:pPr algn="ctr"/>
            <a:endParaRPr lang="en-US" b="1" dirty="0" smtClean="0"/>
          </a:p>
          <a:p>
            <a:pPr algn="ctr"/>
            <a:endParaRPr lang="en-US" b="1" dirty="0"/>
          </a:p>
          <a:p>
            <a:pPr algn="ctr"/>
            <a:endParaRPr lang="en-US" b="1" dirty="0" smtClean="0"/>
          </a:p>
          <a:p>
            <a:pPr algn="ctr"/>
            <a:endParaRPr lang="en-US" b="1" dirty="0"/>
          </a:p>
          <a:p>
            <a:pPr algn="ctr"/>
            <a:r>
              <a:rPr lang="en-US" sz="6000" b="1" dirty="0" smtClean="0"/>
              <a:t>Thank You</a:t>
            </a:r>
          </a:p>
          <a:p>
            <a:endParaRPr lang="en-US" dirty="0"/>
          </a:p>
        </p:txBody>
      </p:sp>
    </p:spTree>
    <p:extLst>
      <p:ext uri="{BB962C8B-B14F-4D97-AF65-F5344CB8AC3E}">
        <p14:creationId xmlns:p14="http://schemas.microsoft.com/office/powerpoint/2010/main" val="14186619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252" y="189412"/>
            <a:ext cx="8470899" cy="4130675"/>
          </a:xfrm>
        </p:spPr>
        <p:txBody>
          <a:bodyPr/>
          <a:lstStyle/>
          <a:p>
            <a:pPr algn="ctr"/>
            <a:endParaRPr lang="ar-EG" dirty="0" smtClean="0">
              <a:solidFill>
                <a:srgbClr val="FF6600"/>
              </a:solidFill>
            </a:endParaRPr>
          </a:p>
          <a:p>
            <a:pPr algn="ctr"/>
            <a:endParaRPr lang="ar-EG" dirty="0">
              <a:solidFill>
                <a:srgbClr val="FF6600"/>
              </a:solidFill>
            </a:endParaRPr>
          </a:p>
          <a:p>
            <a:pPr algn="ctr"/>
            <a:endParaRPr lang="ar-EG" dirty="0">
              <a:solidFill>
                <a:srgbClr val="FF6600"/>
              </a:solidFill>
            </a:endParaRPr>
          </a:p>
          <a:p>
            <a:pPr algn="ctr"/>
            <a:r>
              <a:rPr lang="en-US" dirty="0" smtClean="0">
                <a:solidFill>
                  <a:srgbClr val="FF6600"/>
                </a:solidFill>
              </a:rPr>
              <a:t>1- Cannot Make or Receive calls :</a:t>
            </a:r>
            <a:endParaRPr lang="en-US" dirty="0">
              <a:solidFill>
                <a:srgbClr val="FF6600"/>
              </a:solidFill>
            </a:endParaRPr>
          </a:p>
        </p:txBody>
      </p:sp>
    </p:spTree>
    <p:extLst>
      <p:ext uri="{BB962C8B-B14F-4D97-AF65-F5344CB8AC3E}">
        <p14:creationId xmlns:p14="http://schemas.microsoft.com/office/powerpoint/2010/main" val="215039298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1- You must make sure customer has no active SD or suspension, active roaming world and barring of all our international calls is deactivated. Below screenshots of needed actions :</a:t>
            </a:r>
            <a:endParaRPr lang="en-US" sz="1400" dirty="0"/>
          </a:p>
        </p:txBody>
      </p:sp>
      <p:pic>
        <p:nvPicPr>
          <p:cNvPr id="3076" name="Picture 4" descr="C:\Users\PC\Desktop\orange\S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484" y="1352550"/>
            <a:ext cx="422231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PC\Desktop\orange\barr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352550"/>
            <a:ext cx="4419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PC\Desktop\orange\roaming worl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1" y="3257550"/>
            <a:ext cx="4876799"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13227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2- Check if customer used his roaming calls limit or not through IN offers, if the limit is set to 0 then customer is unlimited and we can proceed with the needed steps, if limit is set to a certain number and remaining is 0 so customer exceeded his limit, mail should be sent to IT solution to reset customer’s limit.</a:t>
            </a:r>
          </a:p>
          <a:p>
            <a:endParaRPr lang="en-US" sz="1400" dirty="0"/>
          </a:p>
          <a:p>
            <a:endParaRPr lang="en-US" sz="1400" dirty="0" smtClean="0"/>
          </a:p>
          <a:p>
            <a:r>
              <a:rPr lang="en-US" sz="1400" dirty="0" smtClean="0"/>
              <a:t>			Limited customer						      unlimited customer</a:t>
            </a:r>
            <a:endParaRPr lang="en-US" sz="1400" dirty="0"/>
          </a:p>
        </p:txBody>
      </p:sp>
      <p:pic>
        <p:nvPicPr>
          <p:cNvPr id="4098" name="Picture 2" descr="C:\Users\PC\Desktop\orange\limit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809750"/>
            <a:ext cx="426720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PC\Desktop\orange\unlimi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809749"/>
            <a:ext cx="4114799"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63145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3- Inform the customer to remove SIM card for 1 minute then re-insert it again.</a:t>
            </a:r>
          </a:p>
          <a:p>
            <a:r>
              <a:rPr lang="en-US" sz="1400" dirty="0" smtClean="0"/>
              <a:t>4- Let the customer select one of our operators manually. </a:t>
            </a:r>
          </a:p>
          <a:p>
            <a:r>
              <a:rPr lang="en-US" sz="1400" dirty="0" smtClean="0"/>
              <a:t>Check our operators : Press Here </a:t>
            </a:r>
          </a:p>
          <a:p>
            <a:r>
              <a:rPr lang="en-US" sz="1400" dirty="0" smtClean="0"/>
              <a:t>5- inform the customer that a refreshment step will be taken from your side after the call, deactivate roaming world and activate it again as per below :</a:t>
            </a:r>
            <a:endParaRPr lang="en-US" sz="1400" dirty="0"/>
          </a:p>
        </p:txBody>
      </p:sp>
      <p:sp>
        <p:nvSpPr>
          <p:cNvPr id="3" name="Right Arrow 2">
            <a:hlinkClick r:id="rId2" highlightClick="1"/>
          </p:cNvPr>
          <p:cNvSpPr/>
          <p:nvPr/>
        </p:nvSpPr>
        <p:spPr>
          <a:xfrm>
            <a:off x="2590800" y="188595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PC\Desktop\orange\roaming worl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857237"/>
            <a:ext cx="5943600" cy="171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95746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6- Inform the customer to activate caller ID through dialing #31# for any device. </a:t>
            </a:r>
          </a:p>
          <a:p>
            <a:r>
              <a:rPr lang="en-US" sz="1400" dirty="0" smtClean="0"/>
              <a:t>7- Inform the customer to deactivate dial assistant from device settings, and dial the country code before any number he calls. “for example is he calling Egyptian number then customer must dial +2012xxxxxxxx”</a:t>
            </a:r>
          </a:p>
          <a:p>
            <a:r>
              <a:rPr lang="en-US" sz="1400" dirty="0" smtClean="0"/>
              <a:t>Take Care that customer must use + before country code. For reference check the technical guide.</a:t>
            </a:r>
          </a:p>
          <a:p>
            <a:r>
              <a:rPr lang="en-US" sz="1400" dirty="0" smtClean="0"/>
              <a:t>8- </a:t>
            </a:r>
            <a:r>
              <a:rPr lang="en-US" sz="1400" dirty="0"/>
              <a:t>In case customer called again and informed that previous steps have been done, yet problem still exists, you should </a:t>
            </a:r>
            <a:r>
              <a:rPr lang="en-US" sz="1400" dirty="0" smtClean="0"/>
              <a:t>double-check </a:t>
            </a:r>
            <a:r>
              <a:rPr lang="en-US" sz="1400" dirty="0"/>
              <a:t>if every step mentioned before is done on Siebel, after this you should put call on hold and call Core Roaming hunt to check with them the problem. </a:t>
            </a:r>
          </a:p>
          <a:p>
            <a:r>
              <a:rPr lang="en-US" sz="1400" dirty="0"/>
              <a:t>2 trials to reach the </a:t>
            </a:r>
            <a:r>
              <a:rPr lang="en-US" sz="1400" dirty="0" smtClean="0"/>
              <a:t>hunt should be done </a:t>
            </a:r>
            <a:r>
              <a:rPr lang="en-US" sz="1400" dirty="0"/>
              <a:t>to check if there is any other step needed before sending the mail to </a:t>
            </a:r>
            <a:r>
              <a:rPr lang="en-US" sz="1400" dirty="0" smtClean="0"/>
              <a:t>them. </a:t>
            </a:r>
            <a:endParaRPr lang="en-US" sz="1400" dirty="0"/>
          </a:p>
          <a:p>
            <a:r>
              <a:rPr lang="en-US" sz="1400" dirty="0"/>
              <a:t>Core Roaming hunt : </a:t>
            </a:r>
            <a:r>
              <a:rPr lang="en-US" sz="1400" dirty="0" smtClean="0"/>
              <a:t>01221603656 – available 24/7</a:t>
            </a:r>
            <a:endParaRPr lang="en-US" sz="1400" dirty="0"/>
          </a:p>
          <a:p>
            <a:endParaRPr lang="en-US" sz="1400" dirty="0" smtClean="0"/>
          </a:p>
          <a:p>
            <a:endParaRPr lang="en-US" sz="1400" dirty="0"/>
          </a:p>
        </p:txBody>
      </p:sp>
    </p:spTree>
    <p:extLst>
      <p:ext uri="{BB962C8B-B14F-4D97-AF65-F5344CB8AC3E}">
        <p14:creationId xmlns:p14="http://schemas.microsoft.com/office/powerpoint/2010/main" val="171567064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3350"/>
            <a:ext cx="8042274" cy="3733800"/>
          </a:xfrm>
        </p:spPr>
        <p:txBody>
          <a:bodyPr/>
          <a:lstStyle/>
          <a:p>
            <a:pPr algn="ctr"/>
            <a:endParaRPr lang="ar-EG" dirty="0" smtClean="0">
              <a:solidFill>
                <a:srgbClr val="FF6600"/>
              </a:solidFill>
            </a:endParaRPr>
          </a:p>
          <a:p>
            <a:pPr algn="ctr"/>
            <a:endParaRPr lang="ar-EG" dirty="0">
              <a:solidFill>
                <a:srgbClr val="FF6600"/>
              </a:solidFill>
            </a:endParaRPr>
          </a:p>
          <a:p>
            <a:pPr algn="ctr"/>
            <a:endParaRPr lang="en-US" dirty="0" smtClean="0">
              <a:solidFill>
                <a:srgbClr val="FF6600"/>
              </a:solidFill>
            </a:endParaRPr>
          </a:p>
          <a:p>
            <a:pPr algn="ctr"/>
            <a:r>
              <a:rPr lang="en-US" dirty="0" smtClean="0">
                <a:solidFill>
                  <a:srgbClr val="FF6600"/>
                </a:solidFill>
              </a:rPr>
              <a:t>2- Cannot access network</a:t>
            </a:r>
            <a:endParaRPr lang="en-US" dirty="0">
              <a:solidFill>
                <a:srgbClr val="FF6600"/>
              </a:solidFill>
            </a:endParaRPr>
          </a:p>
        </p:txBody>
      </p:sp>
    </p:spTree>
    <p:extLst>
      <p:ext uri="{BB962C8B-B14F-4D97-AF65-F5344CB8AC3E}">
        <p14:creationId xmlns:p14="http://schemas.microsoft.com/office/powerpoint/2010/main" val="266558124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Troubleshooting Steps :</a:t>
            </a:r>
          </a:p>
          <a:p>
            <a:r>
              <a:rPr lang="en-US" sz="1400" dirty="0" smtClean="0"/>
              <a:t>1- You must make</a:t>
            </a:r>
            <a:r>
              <a:rPr lang="ar-EG" sz="1400" dirty="0" smtClean="0"/>
              <a:t> </a:t>
            </a:r>
            <a:r>
              <a:rPr lang="en-US" sz="1400" dirty="0" smtClean="0"/>
              <a:t>sure customer has no active SD or suspension, active roaming world and barring of all our international calls is deactivated. Make sure customer is not activating airplane mode.</a:t>
            </a:r>
          </a:p>
          <a:p>
            <a:r>
              <a:rPr lang="en-US" sz="1400" dirty="0" smtClean="0"/>
              <a:t>2- In case customer is using iPhone, let customer make sure that latest ios version is updated.</a:t>
            </a:r>
            <a:endParaRPr lang="en-US" sz="1400" dirty="0"/>
          </a:p>
          <a:p>
            <a:r>
              <a:rPr lang="en-US" sz="1400" dirty="0" smtClean="0"/>
              <a:t>Below screenshots of needed actions :</a:t>
            </a:r>
          </a:p>
          <a:p>
            <a:pPr marL="285750" indent="-285750">
              <a:buFontTx/>
              <a:buChar char="-"/>
            </a:pPr>
            <a:r>
              <a:rPr lang="en-US" sz="1400" dirty="0" smtClean="0"/>
              <a:t>Open Settings</a:t>
            </a:r>
          </a:p>
          <a:p>
            <a:pPr marL="285750" indent="-285750">
              <a:buFontTx/>
              <a:buChar char="-"/>
            </a:pPr>
            <a:r>
              <a:rPr lang="en-US" sz="1400" dirty="0" smtClean="0"/>
              <a:t>General</a:t>
            </a:r>
          </a:p>
          <a:p>
            <a:pPr marL="285750" indent="-285750">
              <a:buFontTx/>
              <a:buChar char="-"/>
            </a:pPr>
            <a:r>
              <a:rPr lang="en-US" sz="1400" dirty="0" smtClean="0"/>
              <a:t>Software Update</a:t>
            </a:r>
          </a:p>
        </p:txBody>
      </p:sp>
      <p:pic>
        <p:nvPicPr>
          <p:cNvPr id="2050" name="Picture 2" descr="C:\Users\PC\Desktop\orange\io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2009644"/>
            <a:ext cx="4038600" cy="269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935032"/>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General Business Use"/>
  <p:tag name="BJHEADERFOOTERTEXTMARKING" val="General Business Use"/>
</p:tagLst>
</file>

<file path=ppt/theme/theme1.xml><?xml version="1.0" encoding="utf-8"?>
<a:theme xmlns:a="http://schemas.openxmlformats.org/drawingml/2006/main" name="First Class Back Office Guid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Orange Template - Black">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sisl xmlns:xsd="http://www.w3.org/2001/XMLSchema" xmlns:xsi="http://www.w3.org/2001/XMLSchema-instance" xmlns="http://www.boldonjames.com/2008/01/sie/internal/label" sislVersion="0" policy="5bc6518d-5b46-4b84-b25d-10ff01fec322" origin="userSelected">
  <element uid="184012ea-d81c-407a-9260-4deada1aab73" value=""/>
</sis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A44CDE35934EF24E868D3761F6ED2530" ma:contentTypeVersion="1" ma:contentTypeDescription="Create a new document." ma:contentTypeScope="" ma:versionID="f1cbae599391685b6719b3d0c246a5f2">
  <xsd:schema xmlns:xsd="http://www.w3.org/2001/XMLSchema" xmlns:xs="http://www.w3.org/2001/XMLSchema" xmlns:p="http://schemas.microsoft.com/office/2006/metadata/properties" xmlns:ns1="http://schemas.microsoft.com/sharepoint/v3" targetNamespace="http://schemas.microsoft.com/office/2006/metadata/properties" ma:root="true" ma:fieldsID="76306148d0f7b992e79f2d9b1f249a81"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01FB2-E76E-4152-82F8-78C9E9B662C4}">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744D5A91-20BE-4F9F-8D17-03739818BCF3}">
  <ds:schemaRefs>
    <ds:schemaRef ds:uri="http://schemas.microsoft.com/sharepoint/v3/contenttype/forms"/>
  </ds:schemaRefs>
</ds:datastoreItem>
</file>

<file path=customXml/itemProps3.xml><?xml version="1.0" encoding="utf-8"?>
<ds:datastoreItem xmlns:ds="http://schemas.openxmlformats.org/officeDocument/2006/customXml" ds:itemID="{C0EB6BC9-C417-4FE8-8E95-B821F8B85284}">
  <ds:schemaRefs>
    <ds:schemaRef ds:uri="http://schemas.microsoft.com/office/2006/metadata/properties"/>
    <ds:schemaRef ds:uri="http://purl.org/dc/dcmitype/"/>
    <ds:schemaRef ds:uri="http://schemas.openxmlformats.org/package/2006/metadata/core-properties"/>
    <ds:schemaRef ds:uri="http://www.w3.org/XML/1998/namespace"/>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s>
</ds:datastoreItem>
</file>

<file path=customXml/itemProps4.xml><?xml version="1.0" encoding="utf-8"?>
<ds:datastoreItem xmlns:ds="http://schemas.openxmlformats.org/officeDocument/2006/customXml" ds:itemID="{C3153608-3410-4F8A-BE27-0C0FBD2321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First Class Back Office Guide</Template>
  <TotalTime>3932</TotalTime>
  <Words>1649</Words>
  <Application>Microsoft Office PowerPoint</Application>
  <PresentationFormat>On-screen Show (16:9)</PresentationFormat>
  <Paragraphs>181</Paragraphs>
  <Slides>27</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ＭＳ Ｐゴシック</vt:lpstr>
      <vt:lpstr>Arial</vt:lpstr>
      <vt:lpstr>Calibri</vt:lpstr>
      <vt:lpstr>Helvetica 55 Roman</vt:lpstr>
      <vt:lpstr>Helvetica 75</vt:lpstr>
      <vt:lpstr>Helvetica 75 Bold</vt:lpstr>
      <vt:lpstr>Wingdings</vt:lpstr>
      <vt:lpstr>First Class Back Office Guide</vt:lpstr>
      <vt:lpstr>Orange Template - Black</vt:lpstr>
      <vt:lpstr>    Orange Egypt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mobinil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Sahar Samir  Abdelfatah</dc:creator>
  <cp:keywords>General Business Use</cp:keywords>
  <cp:lastModifiedBy>Ahmed Mohamed Bahaa El Din</cp:lastModifiedBy>
  <cp:revision>402</cp:revision>
  <cp:lastPrinted>2013-05-24T16:35:47Z</cp:lastPrinted>
  <dcterms:created xsi:type="dcterms:W3CDTF">2016-04-03T10:36:17Z</dcterms:created>
  <dcterms:modified xsi:type="dcterms:W3CDTF">2023-09-14T11:08:40Z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7c608b88-eaaa-4c4a-9f90-8cc7e35d2245</vt:lpwstr>
  </property>
  <property fmtid="{D5CDD505-2E9C-101B-9397-08002B2CF9AE}" pid="3" name="bjSaver">
    <vt:lpwstr>jMBMZNLOF7QR3t0tpDZJ+Wh+f0n0DO/l</vt:lpwstr>
  </property>
  <property fmtid="{D5CDD505-2E9C-101B-9397-08002B2CF9AE}" pid="4" name="bjDocumentLabelXML">
    <vt:lpwstr>&lt;?xml version="1.0" encoding="us-ascii"?&gt;&lt;sisl xmlns:xsd="http://www.w3.org/2001/XMLSchema" xmlns:xsi="http://www.w3.org/2001/XMLSchema-instance" sislVersion="0" policy="5bc6518d-5b46-4b84-b25d-10ff01fec322" origin="userSelected" xmlns="http://www.boldonj</vt:lpwstr>
  </property>
  <property fmtid="{D5CDD505-2E9C-101B-9397-08002B2CF9AE}" pid="5" name="bjDocumentLabelXML-0">
    <vt:lpwstr>ames.com/2008/01/sie/internal/label"&gt;&lt;element uid="184012ea-d81c-407a-9260-4deada1aab73" value="" /&gt;&lt;/sisl&gt;</vt:lpwstr>
  </property>
  <property fmtid="{D5CDD505-2E9C-101B-9397-08002B2CF9AE}" pid="6" name="bjDocumentSecurityLabel">
    <vt:lpwstr>Classification:General Business Use</vt:lpwstr>
  </property>
  <property fmtid="{D5CDD505-2E9C-101B-9397-08002B2CF9AE}" pid="7" name="ContentTypeId">
    <vt:lpwstr>0x010100A44CDE35934EF24E868D3761F6ED2530</vt:lpwstr>
  </property>
</Properties>
</file>