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C84A9-7A0B-40A4-BE40-BB86067F2B80}" type="datetimeFigureOut">
              <a:rPr lang="en-US" smtClean="0"/>
              <a:t>3/31/2018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F71A8-AAC5-4FF7-AF5D-0AB41435F0A8}" type="slidenum">
              <a:rPr lang="en-US" smtClean="0"/>
              <a:t>‹#›</a:t>
            </a:fld>
            <a:endParaRPr lang="en-US"/>
          </a:p>
        </p:txBody>
      </p:sp>
    </p:spTree>
    <p:extLst>
      <p:ext uri="{BB962C8B-B14F-4D97-AF65-F5344CB8AC3E}">
        <p14:creationId xmlns:p14="http://schemas.microsoft.com/office/powerpoint/2010/main" val="78027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8092-268D-4648-BE01-EEE3A8045164}"/>
              </a:ext>
            </a:extLst>
          </p:cNvPr>
          <p:cNvSpPr>
            <a:spLocks noGrp="1"/>
          </p:cNvSpPr>
          <p:nvPr>
            <p:ph type="ctrTitle"/>
          </p:nvPr>
        </p:nvSpPr>
        <p:spPr/>
        <p:txBody>
          <a:bodyPr>
            <a:normAutofit fontScale="90000"/>
          </a:bodyPr>
          <a:lstStyle/>
          <a:p>
            <a:r>
              <a:rPr lang="es-MX" dirty="0"/>
              <a:t>Creación de un índice para medir la salud de los trabajadores de una empresa</a:t>
            </a:r>
            <a:endParaRPr lang="en-US" dirty="0"/>
          </a:p>
        </p:txBody>
      </p:sp>
      <p:sp>
        <p:nvSpPr>
          <p:cNvPr id="3" name="Subtitle 2">
            <a:extLst>
              <a:ext uri="{FF2B5EF4-FFF2-40B4-BE49-F238E27FC236}">
                <a16:creationId xmlns:a16="http://schemas.microsoft.com/office/drawing/2014/main" id="{8C3D3F81-A5C0-481C-9A80-85617EA7A8BB}"/>
              </a:ext>
            </a:extLst>
          </p:cNvPr>
          <p:cNvSpPr>
            <a:spLocks noGrp="1"/>
          </p:cNvSpPr>
          <p:nvPr>
            <p:ph type="subTitle" idx="1"/>
          </p:nvPr>
        </p:nvSpPr>
        <p:spPr/>
        <p:txBody>
          <a:bodyPr/>
          <a:lstStyle/>
          <a:p>
            <a:r>
              <a:rPr lang="es-MX" dirty="0"/>
              <a:t>J. Antonio García </a:t>
            </a:r>
            <a:r>
              <a:rPr lang="es-MX" dirty="0" err="1"/>
              <a:t>Ramirez</a:t>
            </a:r>
            <a:r>
              <a:rPr lang="es-MX" dirty="0"/>
              <a:t>.</a:t>
            </a:r>
            <a:endParaRPr lang="en-US" dirty="0"/>
          </a:p>
        </p:txBody>
      </p:sp>
    </p:spTree>
    <p:extLst>
      <p:ext uri="{BB962C8B-B14F-4D97-AF65-F5344CB8AC3E}">
        <p14:creationId xmlns:p14="http://schemas.microsoft.com/office/powerpoint/2010/main" val="60858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2680-DEC2-448C-85C3-0C5188F96562}"/>
              </a:ext>
            </a:extLst>
          </p:cNvPr>
          <p:cNvSpPr>
            <a:spLocks noGrp="1"/>
          </p:cNvSpPr>
          <p:nvPr>
            <p:ph type="title"/>
          </p:nvPr>
        </p:nvSpPr>
        <p:spPr>
          <a:xfrm>
            <a:off x="1890945" y="624110"/>
            <a:ext cx="9613668" cy="1280890"/>
          </a:xfrm>
        </p:spPr>
        <p:txBody>
          <a:bodyPr>
            <a:normAutofit fontScale="90000"/>
          </a:bodyPr>
          <a:lstStyle/>
          <a:p>
            <a:r>
              <a:rPr lang="es-MX" b="1" dirty="0"/>
              <a:t>Objetivo</a:t>
            </a:r>
            <a:r>
              <a:rPr lang="es-MX" dirty="0"/>
              <a:t>: </a:t>
            </a:r>
            <a:r>
              <a:rPr lang="es-MX" sz="2700" dirty="0"/>
              <a:t>Construir un índice que refleje la salud de un trabajador en una empresa con la finalidad de identificar casos, individuos, de manera anticipada  y así reducir costos por absentismo y atención sanitaria.</a:t>
            </a:r>
            <a:br>
              <a:rPr lang="es-MX" sz="2700" dirty="0"/>
            </a:br>
            <a:endParaRPr lang="en-US" sz="2700" dirty="0"/>
          </a:p>
        </p:txBody>
      </p:sp>
      <p:sp>
        <p:nvSpPr>
          <p:cNvPr id="3" name="Content Placeholder 2">
            <a:extLst>
              <a:ext uri="{FF2B5EF4-FFF2-40B4-BE49-F238E27FC236}">
                <a16:creationId xmlns:a16="http://schemas.microsoft.com/office/drawing/2014/main" id="{A8A69861-BC20-4A4D-80A0-D29E55C2CC7D}"/>
              </a:ext>
            </a:extLst>
          </p:cNvPr>
          <p:cNvSpPr>
            <a:spLocks noGrp="1"/>
          </p:cNvSpPr>
          <p:nvPr>
            <p:ph idx="1"/>
          </p:nvPr>
        </p:nvSpPr>
        <p:spPr>
          <a:xfrm>
            <a:off x="1890945" y="2612994"/>
            <a:ext cx="8915400" cy="3777622"/>
          </a:xfrm>
        </p:spPr>
        <p:txBody>
          <a:bodyPr/>
          <a:lstStyle/>
          <a:p>
            <a:r>
              <a:rPr lang="es-MX" sz="2400" b="1" dirty="0">
                <a:solidFill>
                  <a:schemeClr val="tx1">
                    <a:lumMod val="85000"/>
                    <a:lumOff val="15000"/>
                  </a:schemeClr>
                </a:solidFill>
                <a:latin typeface="+mj-lt"/>
                <a:ea typeface="+mj-ea"/>
                <a:cs typeface="+mj-cs"/>
              </a:rPr>
              <a:t>Objetivos secundarios:</a:t>
            </a:r>
          </a:p>
          <a:p>
            <a:pPr lvl="1"/>
            <a:r>
              <a:rPr lang="es-MX" dirty="0"/>
              <a:t>Identificar grupos de trabajadores con características similares, para que los esfuerzos en materia de salud y otras políticas de la empresa estén mejor dirigidos y se optimicen los recursos.</a:t>
            </a:r>
          </a:p>
          <a:p>
            <a:pPr marL="457200" lvl="1" indent="0">
              <a:buNone/>
            </a:pPr>
            <a:endParaRPr lang="es-MX" dirty="0"/>
          </a:p>
          <a:p>
            <a:pPr lvl="1"/>
            <a:r>
              <a:rPr lang="es-MX" dirty="0"/>
              <a:t>Proveer a la empresa de una evaluación global del estado de buena salud de toda la empresa en conjunto.</a:t>
            </a:r>
          </a:p>
          <a:p>
            <a:pPr lvl="1"/>
            <a:endParaRPr lang="en-US" dirty="0"/>
          </a:p>
        </p:txBody>
      </p:sp>
    </p:spTree>
    <p:extLst>
      <p:ext uri="{BB962C8B-B14F-4D97-AF65-F5344CB8AC3E}">
        <p14:creationId xmlns:p14="http://schemas.microsoft.com/office/powerpoint/2010/main" val="123645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4684-C411-4D7D-BF2C-279071374806}"/>
              </a:ext>
            </a:extLst>
          </p:cNvPr>
          <p:cNvSpPr>
            <a:spLocks noGrp="1"/>
          </p:cNvSpPr>
          <p:nvPr>
            <p:ph type="title"/>
          </p:nvPr>
        </p:nvSpPr>
        <p:spPr/>
        <p:txBody>
          <a:bodyPr>
            <a:normAutofit fontScale="90000"/>
          </a:bodyPr>
          <a:lstStyle/>
          <a:p>
            <a:r>
              <a:rPr lang="es-MX" dirty="0"/>
              <a:t>Insumos con los que se trabajo (obtención y características de los datos)</a:t>
            </a:r>
            <a:endParaRPr lang="en-US" dirty="0"/>
          </a:p>
        </p:txBody>
      </p:sp>
      <p:sp>
        <p:nvSpPr>
          <p:cNvPr id="3" name="Content Placeholder 2">
            <a:extLst>
              <a:ext uri="{FF2B5EF4-FFF2-40B4-BE49-F238E27FC236}">
                <a16:creationId xmlns:a16="http://schemas.microsoft.com/office/drawing/2014/main" id="{0E68009F-BF67-4B2B-921E-0CAB1530A572}"/>
              </a:ext>
            </a:extLst>
          </p:cNvPr>
          <p:cNvSpPr>
            <a:spLocks noGrp="1"/>
          </p:cNvSpPr>
          <p:nvPr>
            <p:ph idx="1"/>
          </p:nvPr>
        </p:nvSpPr>
        <p:spPr/>
        <p:txBody>
          <a:bodyPr/>
          <a:lstStyle/>
          <a:p>
            <a:r>
              <a:rPr lang="es-MX" dirty="0"/>
              <a:t>Se trabajo con una muestra, de la cual se desconoce el proceso de muestreo que la genero.</a:t>
            </a:r>
          </a:p>
          <a:p>
            <a:r>
              <a:rPr lang="es-MX" dirty="0"/>
              <a:t>La muestra consta de 400 trabajadores y 29 variables, de las cuales solo seis variables son numéricas (</a:t>
            </a:r>
            <a:r>
              <a:rPr lang="es-MX" dirty="0" err="1"/>
              <a:t>a.k.a</a:t>
            </a:r>
            <a:r>
              <a:rPr lang="es-MX" dirty="0"/>
              <a:t> continuas) y las restantes son de tipo ordinal o nominal.</a:t>
            </a:r>
          </a:p>
          <a:p>
            <a:r>
              <a:rPr lang="es-MX" dirty="0"/>
              <a:t>En promedio la muestra tiene una altura de 172.7cm, un peso de 76.20 (así que en promedio la muestra presenta problemas de sobrepeso pues su índice de masa corporal excede al 25 recomendado.  </a:t>
            </a:r>
          </a:p>
          <a:p>
            <a:r>
              <a:rPr lang="es-MX" dirty="0"/>
              <a:t>El 52% de la muestra presenta hipertensión, el 37% son mujeres, la edad promedio de los trabajadores es de 37.6 años y su antigüedad promedio es de 5 años. Es importante destacar que el 43% de los empleados requieren de más de 45 minutos para el trayecto de casa-trabajo.</a:t>
            </a:r>
            <a:endParaRPr lang="en-US" dirty="0"/>
          </a:p>
        </p:txBody>
      </p:sp>
      <p:sp>
        <p:nvSpPr>
          <p:cNvPr id="4" name="Footer Placeholder 3">
            <a:extLst>
              <a:ext uri="{FF2B5EF4-FFF2-40B4-BE49-F238E27FC236}">
                <a16:creationId xmlns:a16="http://schemas.microsoft.com/office/drawing/2014/main" id="{A24AA5F9-C8C9-4621-857D-62032700627A}"/>
              </a:ext>
            </a:extLst>
          </p:cNvPr>
          <p:cNvSpPr>
            <a:spLocks noGrp="1"/>
          </p:cNvSpPr>
          <p:nvPr>
            <p:ph type="ftr" sz="quarter" idx="11"/>
          </p:nvPr>
        </p:nvSpPr>
        <p:spPr/>
        <p:txBody>
          <a:bodyPr/>
          <a:lstStyle/>
          <a:p>
            <a:r>
              <a:rPr lang="es-ES"/>
              <a:t>Sin embargo existen técnicas para trabajar con las encuestas que presentan sesgo, para un trabajo futuro.</a:t>
            </a:r>
            <a:endParaRPr lang="en-US" dirty="0"/>
          </a:p>
        </p:txBody>
      </p:sp>
    </p:spTree>
    <p:extLst>
      <p:ext uri="{BB962C8B-B14F-4D97-AF65-F5344CB8AC3E}">
        <p14:creationId xmlns:p14="http://schemas.microsoft.com/office/powerpoint/2010/main" val="355567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76EB-6B2E-420A-89C8-C1D3F0E43EAE}"/>
              </a:ext>
            </a:extLst>
          </p:cNvPr>
          <p:cNvSpPr>
            <a:spLocks noGrp="1"/>
          </p:cNvSpPr>
          <p:nvPr>
            <p:ph type="title"/>
          </p:nvPr>
        </p:nvSpPr>
        <p:spPr>
          <a:xfrm>
            <a:off x="2592925" y="624110"/>
            <a:ext cx="8911687" cy="830617"/>
          </a:xfrm>
        </p:spPr>
        <p:txBody>
          <a:bodyPr/>
          <a:lstStyle/>
          <a:p>
            <a:r>
              <a:rPr lang="es-MX" dirty="0"/>
              <a:t>Construcción del: ‘</a:t>
            </a:r>
            <a:r>
              <a:rPr lang="es-MX" dirty="0" err="1"/>
              <a:t>Indice_salud</a:t>
            </a:r>
            <a:r>
              <a:rPr lang="es-MX" dirty="0"/>
              <a:t>’</a:t>
            </a:r>
            <a:endParaRPr lang="en-US" dirty="0"/>
          </a:p>
        </p:txBody>
      </p:sp>
      <p:sp>
        <p:nvSpPr>
          <p:cNvPr id="3" name="Content Placeholder 2">
            <a:extLst>
              <a:ext uri="{FF2B5EF4-FFF2-40B4-BE49-F238E27FC236}">
                <a16:creationId xmlns:a16="http://schemas.microsoft.com/office/drawing/2014/main" id="{F1714FE8-B537-4169-A409-98E16D14709F}"/>
              </a:ext>
            </a:extLst>
          </p:cNvPr>
          <p:cNvSpPr>
            <a:spLocks noGrp="1"/>
          </p:cNvSpPr>
          <p:nvPr>
            <p:ph idx="1"/>
          </p:nvPr>
        </p:nvSpPr>
        <p:spPr/>
        <p:txBody>
          <a:bodyPr>
            <a:normAutofit lnSpcReduction="10000"/>
          </a:bodyPr>
          <a:lstStyle/>
          <a:p>
            <a:r>
              <a:rPr lang="es-MX" dirty="0"/>
              <a:t>Considerando que la salud es un tema en donde intervienen agentes propios de la persona y agentes externos se partió de utilizar todas las variables de las que se dispone, en el caso de la ordinales y nominales se codificaron como variables </a:t>
            </a:r>
            <a:r>
              <a:rPr lang="es-MX" dirty="0" err="1"/>
              <a:t>dummie</a:t>
            </a:r>
            <a:r>
              <a:rPr lang="es-MX" dirty="0"/>
              <a:t>. Posteriormente se realizo PCA sobre la matriz de covarianzas de los datos (cuidando mantener las variables numéricas intactas). Se utiliza una matriz de covarianzas en vista de que aunque las escalas de las variables son diferentes estas reflejan información de diferentes tipos. Así se obtiene una suma ponderada de todas las variables que define el indicador el cual contiene más del 50% de la información de todas las variables utilizadas, por cuestiones de interpretabilidad se estandarizo este indicador para que se mueva en un rango de 0 a 100 y se interprete como un porcentaje. En vista de la correlación negativa con la variable que mide la presión sistólica interpretamos este indicador como una medida de buena salud.</a:t>
            </a:r>
            <a:endParaRPr lang="en-US" dirty="0"/>
          </a:p>
        </p:txBody>
      </p:sp>
      <p:sp>
        <p:nvSpPr>
          <p:cNvPr id="4" name="Footer Placeholder 3">
            <a:extLst>
              <a:ext uri="{FF2B5EF4-FFF2-40B4-BE49-F238E27FC236}">
                <a16:creationId xmlns:a16="http://schemas.microsoft.com/office/drawing/2014/main" id="{D1F49F47-5AF5-4E70-990B-0CA5FB0A5183}"/>
              </a:ext>
            </a:extLst>
          </p:cNvPr>
          <p:cNvSpPr>
            <a:spLocks noGrp="1"/>
          </p:cNvSpPr>
          <p:nvPr>
            <p:ph type="ftr" sz="quarter" idx="11"/>
          </p:nvPr>
        </p:nvSpPr>
        <p:spPr/>
        <p:txBody>
          <a:bodyPr/>
          <a:lstStyle/>
          <a:p>
            <a:r>
              <a:rPr lang="es-ES"/>
              <a:t>Sí bien esto puede mejorarse utilizando métodos de kernel, estos resultados serían un poco menos sencillos de transmitir</a:t>
            </a:r>
            <a:endParaRPr lang="en-US" dirty="0"/>
          </a:p>
        </p:txBody>
      </p:sp>
    </p:spTree>
    <p:extLst>
      <p:ext uri="{BB962C8B-B14F-4D97-AF65-F5344CB8AC3E}">
        <p14:creationId xmlns:p14="http://schemas.microsoft.com/office/powerpoint/2010/main" val="37837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D4AA-87FA-46E0-B008-68BAA29FEDAB}"/>
              </a:ext>
            </a:extLst>
          </p:cNvPr>
          <p:cNvSpPr>
            <a:spLocks noGrp="1"/>
          </p:cNvSpPr>
          <p:nvPr>
            <p:ph type="title"/>
          </p:nvPr>
        </p:nvSpPr>
        <p:spPr>
          <a:xfrm>
            <a:off x="1551709" y="624110"/>
            <a:ext cx="9952903" cy="1280890"/>
          </a:xfrm>
        </p:spPr>
        <p:txBody>
          <a:bodyPr>
            <a:normAutofit fontScale="90000"/>
          </a:bodyPr>
          <a:lstStyle/>
          <a:p>
            <a:r>
              <a:rPr lang="es-MX" dirty="0"/>
              <a:t>Distribución del Indicador de salud y medida de evaluación global para la empresa</a:t>
            </a:r>
            <a:endParaRPr lang="en-US" dirty="0"/>
          </a:p>
        </p:txBody>
      </p:sp>
      <p:pic>
        <p:nvPicPr>
          <p:cNvPr id="4" name="Content Placeholder 3">
            <a:extLst>
              <a:ext uri="{FF2B5EF4-FFF2-40B4-BE49-F238E27FC236}">
                <a16:creationId xmlns:a16="http://schemas.microsoft.com/office/drawing/2014/main" id="{5D103334-101F-4A39-9131-8A4E086ECB03}"/>
              </a:ext>
            </a:extLst>
          </p:cNvPr>
          <p:cNvPicPr>
            <a:picLocks noGrp="1" noChangeAspect="1"/>
          </p:cNvPicPr>
          <p:nvPr>
            <p:ph idx="1"/>
          </p:nvPr>
        </p:nvPicPr>
        <p:blipFill>
          <a:blip r:embed="rId2"/>
          <a:stretch>
            <a:fillRect/>
          </a:stretch>
        </p:blipFill>
        <p:spPr>
          <a:xfrm>
            <a:off x="900545" y="1905000"/>
            <a:ext cx="6027065" cy="3778250"/>
          </a:xfrm>
          <a:prstGeom prst="rect">
            <a:avLst/>
          </a:prstGeom>
        </p:spPr>
      </p:pic>
      <p:sp>
        <p:nvSpPr>
          <p:cNvPr id="5" name="Title 1">
            <a:extLst>
              <a:ext uri="{FF2B5EF4-FFF2-40B4-BE49-F238E27FC236}">
                <a16:creationId xmlns:a16="http://schemas.microsoft.com/office/drawing/2014/main" id="{472BC7C8-FC94-4800-97C3-25D35A6F4C40}"/>
              </a:ext>
            </a:extLst>
          </p:cNvPr>
          <p:cNvSpPr txBox="1">
            <a:spLocks/>
          </p:cNvSpPr>
          <p:nvPr/>
        </p:nvSpPr>
        <p:spPr>
          <a:xfrm>
            <a:off x="6927611" y="1905000"/>
            <a:ext cx="4710208" cy="3678382"/>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800" dirty="0"/>
              <a:t>En esta figura podemos apreciar como se comporta el indicador de buena salud en la muestra que se nos presenta, que al ser de un tamaño mayor a 300 podemos realizar inferencia con ella. El punto rojo representa la mediana de la distribución, es decir donde se tiene la misma probabilidad de una lado que del otro, como un centro de masa.  En este caso la mediana vale 45.6% por lo que la salud de la empresa esta más orientada al lado negativo que al positivo. Es importante destacar que en esta grafica hay varias modas (los puntos más altos) lo que quiere decir que la muestra presenta comportamientos diferentes y que podemos estar viendo en esta grafica inclusive tres fenómenos que conviven y participan en el índice.</a:t>
            </a:r>
          </a:p>
          <a:p>
            <a:endParaRPr lang="en-US" sz="1800" dirty="0"/>
          </a:p>
        </p:txBody>
      </p:sp>
    </p:spTree>
    <p:extLst>
      <p:ext uri="{BB962C8B-B14F-4D97-AF65-F5344CB8AC3E}">
        <p14:creationId xmlns:p14="http://schemas.microsoft.com/office/powerpoint/2010/main" val="2217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6A6E-4F33-44F3-8BFA-4DA33756BE0D}"/>
              </a:ext>
            </a:extLst>
          </p:cNvPr>
          <p:cNvSpPr>
            <a:spLocks noGrp="1"/>
          </p:cNvSpPr>
          <p:nvPr>
            <p:ph type="title"/>
          </p:nvPr>
        </p:nvSpPr>
        <p:spPr>
          <a:xfrm>
            <a:off x="1759527" y="624110"/>
            <a:ext cx="9745085" cy="1280890"/>
          </a:xfrm>
        </p:spPr>
        <p:txBody>
          <a:bodyPr/>
          <a:lstStyle/>
          <a:p>
            <a:r>
              <a:rPr lang="es-MX" dirty="0"/>
              <a:t>Generación de grupos de empleados</a:t>
            </a:r>
            <a:endParaRPr lang="en-US" dirty="0"/>
          </a:p>
        </p:txBody>
      </p:sp>
      <p:sp>
        <p:nvSpPr>
          <p:cNvPr id="3" name="Content Placeholder 2">
            <a:extLst>
              <a:ext uri="{FF2B5EF4-FFF2-40B4-BE49-F238E27FC236}">
                <a16:creationId xmlns:a16="http://schemas.microsoft.com/office/drawing/2014/main" id="{4E6FCA4A-DCB1-464B-8319-07AF82FB0261}"/>
              </a:ext>
            </a:extLst>
          </p:cNvPr>
          <p:cNvSpPr>
            <a:spLocks noGrp="1"/>
          </p:cNvSpPr>
          <p:nvPr>
            <p:ph idx="1"/>
          </p:nvPr>
        </p:nvSpPr>
        <p:spPr>
          <a:xfrm>
            <a:off x="1080656" y="1648691"/>
            <a:ext cx="3866028" cy="4262531"/>
          </a:xfrm>
        </p:spPr>
        <p:txBody>
          <a:bodyPr>
            <a:normAutofit fontScale="92500" lnSpcReduction="10000"/>
          </a:bodyPr>
          <a:lstStyle/>
          <a:p>
            <a:r>
              <a:rPr lang="es-MX" dirty="0"/>
              <a:t>Después de analizar el numero optimo de grupos que pueden formarse de detecto que 8 pero en particular 9 grupos son identificables.</a:t>
            </a:r>
          </a:p>
          <a:p>
            <a:r>
              <a:rPr lang="es-MX" dirty="0"/>
              <a:t>Estos nueve grupos se  obtuvieron considerando la naturaleza de las variables nominales y definen grupos de empleados parecidos, es decir con características semejantes que permitirán encaminar mejor las políticas de salud y otras más para lograr un mejor aprovechamiento de los recursos y lograr una atención más personalizada.</a:t>
            </a:r>
            <a:endParaRPr lang="en-US" dirty="0"/>
          </a:p>
        </p:txBody>
      </p:sp>
      <p:pic>
        <p:nvPicPr>
          <p:cNvPr id="4" name="Picture 3">
            <a:extLst>
              <a:ext uri="{FF2B5EF4-FFF2-40B4-BE49-F238E27FC236}">
                <a16:creationId xmlns:a16="http://schemas.microsoft.com/office/drawing/2014/main" id="{150BA366-CB9C-46D1-A10C-85639EBAF3EC}"/>
              </a:ext>
            </a:extLst>
          </p:cNvPr>
          <p:cNvPicPr>
            <a:picLocks noChangeAspect="1"/>
          </p:cNvPicPr>
          <p:nvPr/>
        </p:nvPicPr>
        <p:blipFill>
          <a:blip r:embed="rId2"/>
          <a:stretch>
            <a:fillRect/>
          </a:stretch>
        </p:blipFill>
        <p:spPr>
          <a:xfrm>
            <a:off x="4946684" y="1382424"/>
            <a:ext cx="7066939" cy="3826885"/>
          </a:xfrm>
          <a:prstGeom prst="rect">
            <a:avLst/>
          </a:prstGeom>
        </p:spPr>
      </p:pic>
      <p:sp>
        <p:nvSpPr>
          <p:cNvPr id="5" name="Footer Placeholder 4">
            <a:extLst>
              <a:ext uri="{FF2B5EF4-FFF2-40B4-BE49-F238E27FC236}">
                <a16:creationId xmlns:a16="http://schemas.microsoft.com/office/drawing/2014/main" id="{0368C7E1-0020-4291-BA6F-D270837D94B9}"/>
              </a:ext>
            </a:extLst>
          </p:cNvPr>
          <p:cNvSpPr>
            <a:spLocks noGrp="1"/>
          </p:cNvSpPr>
          <p:nvPr>
            <p:ph type="ftr" sz="quarter" idx="11"/>
          </p:nvPr>
        </p:nvSpPr>
        <p:spPr/>
        <p:txBody>
          <a:bodyPr/>
          <a:lstStyle/>
          <a:p>
            <a:r>
              <a:rPr lang="es-ES"/>
              <a:t>La segmentación también se incluye en el archivo de salida</a:t>
            </a:r>
            <a:endParaRPr lang="en-US" dirty="0"/>
          </a:p>
        </p:txBody>
      </p:sp>
    </p:spTree>
    <p:extLst>
      <p:ext uri="{BB962C8B-B14F-4D97-AF65-F5344CB8AC3E}">
        <p14:creationId xmlns:p14="http://schemas.microsoft.com/office/powerpoint/2010/main" val="14208691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TotalTime>
  <Words>726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Wisp</vt:lpstr>
      <vt:lpstr>Creación de un índice para medir la salud de los trabajadores de una empresa</vt:lpstr>
      <vt:lpstr>Objetivo: Construir un índice que refleje la salud de un trabajador en una empresa con la finalidad de identificar casos, individuos, de manera anticipada  y así reducir costos por absentismo y atención sanitaria. </vt:lpstr>
      <vt:lpstr>Insumos con los que se trabajo (obtención y características de los datos)</vt:lpstr>
      <vt:lpstr>Construcción del: ‘Indice_salud’</vt:lpstr>
      <vt:lpstr>Distribución del Indicador de salud y medida de evaluación global para la empresa</vt:lpstr>
      <vt:lpstr>Generación de grupos de empleados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un índice para medir la salud de los trabajadores de una empresa</dc:title>
  <dc:creator>Fou .</dc:creator>
  <cp:lastModifiedBy>Fou .</cp:lastModifiedBy>
  <cp:revision>6</cp:revision>
  <dcterms:created xsi:type="dcterms:W3CDTF">2018-03-31T06:07:40Z</dcterms:created>
  <dcterms:modified xsi:type="dcterms:W3CDTF">2018-03-31T07:03:59Z</dcterms:modified>
</cp:coreProperties>
</file>