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Cambria" panose="02040503050406030204" pitchFamily="18" charset="0"/>
                <a:ea typeface="Cambria" panose="02040503050406030204" pitchFamily="18" charset="0"/>
                <a:cs typeface="Arial" panose="020B0604020202020204" pitchFamily="34" charset="0"/>
              </a:rPr>
              <a:t>EcoBIci</a:t>
            </a:r>
            <a:endParaRPr lang="en-US" dirty="0">
              <a:latin typeface="Cambria" panose="02040503050406030204" pitchFamily="18" charset="0"/>
              <a:ea typeface="Cambria" panose="02040503050406030204" pitchFamily="18" charset="0"/>
              <a:cs typeface="Arial" panose="020B0604020202020204" pitchFamily="34" charset="0"/>
            </a:endParaRPr>
          </a:p>
        </p:txBody>
      </p:sp>
      <p:sp>
        <p:nvSpPr>
          <p:cNvPr id="3" name="Subtitle 2"/>
          <p:cNvSpPr>
            <a:spLocks noGrp="1"/>
          </p:cNvSpPr>
          <p:nvPr>
            <p:ph type="subTitle" idx="1"/>
          </p:nvPr>
        </p:nvSpPr>
        <p:spPr/>
        <p:txBody>
          <a:bodyPr/>
          <a:lstStyle/>
          <a:p>
            <a:r>
              <a:rPr lang="es-MX" dirty="0" smtClean="0">
                <a:solidFill>
                  <a:schemeClr val="tx1">
                    <a:lumMod val="95000"/>
                  </a:schemeClr>
                </a:solidFill>
              </a:rPr>
              <a:t>Sistema de Transporte Público</a:t>
            </a:r>
            <a:endParaRPr lang="en-US" dirty="0">
              <a:solidFill>
                <a:schemeClr val="tx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990850"/>
            <a:ext cx="4292600" cy="3219450"/>
          </a:xfrm>
          <a:prstGeom prst="rect">
            <a:avLst/>
          </a:prstGeom>
        </p:spPr>
      </p:pic>
    </p:spTree>
    <p:extLst>
      <p:ext uri="{BB962C8B-B14F-4D97-AF65-F5344CB8AC3E}">
        <p14:creationId xmlns:p14="http://schemas.microsoft.com/office/powerpoint/2010/main" val="776313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062" y="427566"/>
            <a:ext cx="11349038" cy="5740400"/>
          </a:xfrm>
        </p:spPr>
        <p:txBody>
          <a:bodyPr>
            <a:noAutofit/>
          </a:bodyPr>
          <a:lstStyle/>
          <a:p>
            <a:pPr marL="0" indent="0">
              <a:buNone/>
            </a:pPr>
            <a:r>
              <a:rPr lang="es-ES" sz="5400" dirty="0" err="1">
                <a:solidFill>
                  <a:schemeClr val="tx1"/>
                </a:solidFill>
              </a:rPr>
              <a:t>EcoBici</a:t>
            </a:r>
            <a:r>
              <a:rPr lang="es-ES" sz="5400" dirty="0">
                <a:solidFill>
                  <a:schemeClr val="tx1"/>
                </a:solidFill>
              </a:rPr>
              <a:t> </a:t>
            </a:r>
            <a:r>
              <a:rPr lang="es-ES" sz="2400" dirty="0">
                <a:solidFill>
                  <a:schemeClr val="tx1"/>
                </a:solidFill>
              </a:rPr>
              <a:t>(Ciudad de México)</a:t>
            </a:r>
          </a:p>
          <a:p>
            <a:pPr marL="0" indent="0">
              <a:buNone/>
            </a:pPr>
            <a:r>
              <a:rPr lang="es-ES" sz="2400" dirty="0" smtClean="0">
                <a:solidFill>
                  <a:schemeClr val="tx1"/>
                </a:solidFill>
              </a:rPr>
              <a:t>Es </a:t>
            </a:r>
            <a:r>
              <a:rPr lang="es-ES" sz="2400" dirty="0">
                <a:solidFill>
                  <a:schemeClr val="tx1"/>
                </a:solidFill>
              </a:rPr>
              <a:t>un sistema de bicicletas compartidas de la Ciudad de México, </a:t>
            </a:r>
          </a:p>
          <a:p>
            <a:pPr marL="0" indent="0">
              <a:buNone/>
            </a:pPr>
            <a:r>
              <a:rPr lang="es-ES" sz="2400" dirty="0">
                <a:solidFill>
                  <a:schemeClr val="tx1"/>
                </a:solidFill>
              </a:rPr>
              <a:t>complementando la red de transporte público de la ciudad.</a:t>
            </a:r>
          </a:p>
          <a:p>
            <a:pPr marL="0" indent="0">
              <a:buNone/>
            </a:pPr>
            <a:r>
              <a:rPr lang="es-ES" sz="2400" dirty="0">
                <a:solidFill>
                  <a:schemeClr val="tx1"/>
                </a:solidFill>
              </a:rPr>
              <a:t>En </a:t>
            </a:r>
            <a:r>
              <a:rPr lang="es-ES" sz="2400" dirty="0" smtClean="0">
                <a:solidFill>
                  <a:schemeClr val="tx1"/>
                </a:solidFill>
              </a:rPr>
              <a:t>2018 hay 452 </a:t>
            </a:r>
            <a:r>
              <a:rPr lang="es-ES" sz="2400" dirty="0">
                <a:solidFill>
                  <a:schemeClr val="tx1"/>
                </a:solidFill>
              </a:rPr>
              <a:t>estaciones con </a:t>
            </a:r>
            <a:r>
              <a:rPr lang="es-ES" sz="2400" dirty="0" smtClean="0">
                <a:solidFill>
                  <a:schemeClr val="tx1"/>
                </a:solidFill>
              </a:rPr>
              <a:t>8,156 bicicletas </a:t>
            </a:r>
            <a:r>
              <a:rPr lang="es-ES" sz="2400" dirty="0">
                <a:solidFill>
                  <a:schemeClr val="tx1"/>
                </a:solidFill>
              </a:rPr>
              <a:t>con un promedio </a:t>
            </a:r>
          </a:p>
          <a:p>
            <a:pPr marL="0" indent="0">
              <a:buNone/>
            </a:pPr>
            <a:r>
              <a:rPr lang="es-ES" sz="2400" dirty="0">
                <a:solidFill>
                  <a:schemeClr val="tx1"/>
                </a:solidFill>
              </a:rPr>
              <a:t>de </a:t>
            </a:r>
            <a:r>
              <a:rPr lang="es-ES" sz="2400" dirty="0" smtClean="0">
                <a:solidFill>
                  <a:schemeClr val="tx1"/>
                </a:solidFill>
              </a:rPr>
              <a:t>165,000 viajes a la semana y </a:t>
            </a:r>
            <a:r>
              <a:rPr lang="es-ES" sz="2400" dirty="0">
                <a:solidFill>
                  <a:schemeClr val="tx1"/>
                </a:solidFill>
              </a:rPr>
              <a:t>95,780 </a:t>
            </a:r>
            <a:r>
              <a:rPr lang="es-ES" sz="2400" dirty="0" smtClean="0">
                <a:solidFill>
                  <a:schemeClr val="tx1"/>
                </a:solidFill>
              </a:rPr>
              <a:t>(quizá más) miembros registrados</a:t>
            </a:r>
            <a:r>
              <a:rPr lang="es-ES" sz="2400" dirty="0">
                <a:solidFill>
                  <a:schemeClr val="tx1"/>
                </a:solidFill>
              </a:rPr>
              <a:t>.</a:t>
            </a:r>
          </a:p>
          <a:p>
            <a:pPr marL="0" indent="0">
              <a:buNone/>
            </a:pPr>
            <a:endParaRPr lang="es-ES" sz="2400" dirty="0">
              <a:solidFill>
                <a:schemeClr val="tx1"/>
              </a:solidFill>
            </a:endParaRPr>
          </a:p>
          <a:p>
            <a:pPr marL="0" indent="0">
              <a:buNone/>
            </a:pPr>
            <a:r>
              <a:rPr lang="es-ES" sz="2400" dirty="0">
                <a:solidFill>
                  <a:schemeClr val="tx1"/>
                </a:solidFill>
              </a:rPr>
              <a:t>El sistema es operado por </a:t>
            </a:r>
            <a:r>
              <a:rPr lang="es-ES" sz="2400" i="1" dirty="0">
                <a:solidFill>
                  <a:schemeClr val="tx1"/>
                </a:solidFill>
              </a:rPr>
              <a:t>Clear </a:t>
            </a:r>
            <a:r>
              <a:rPr lang="es-ES" sz="2400" i="1" dirty="0" err="1">
                <a:solidFill>
                  <a:schemeClr val="tx1"/>
                </a:solidFill>
              </a:rPr>
              <a:t>Channel</a:t>
            </a:r>
            <a:r>
              <a:rPr lang="es-ES" sz="2400" i="1" dirty="0">
                <a:solidFill>
                  <a:schemeClr val="tx1"/>
                </a:solidFill>
              </a:rPr>
              <a:t> </a:t>
            </a:r>
            <a:r>
              <a:rPr lang="es-ES" sz="2400" i="1" dirty="0" err="1">
                <a:solidFill>
                  <a:schemeClr val="tx1"/>
                </a:solidFill>
              </a:rPr>
              <a:t>Outdoors</a:t>
            </a:r>
            <a:r>
              <a:rPr lang="es-ES" sz="2400" i="1" dirty="0">
                <a:solidFill>
                  <a:schemeClr val="tx1"/>
                </a:solidFill>
              </a:rPr>
              <a:t> </a:t>
            </a:r>
            <a:r>
              <a:rPr lang="es-ES" sz="2400" dirty="0">
                <a:solidFill>
                  <a:schemeClr val="tx1"/>
                </a:solidFill>
              </a:rPr>
              <a:t>a través de su </a:t>
            </a:r>
          </a:p>
          <a:p>
            <a:pPr marL="0" indent="0">
              <a:buNone/>
            </a:pPr>
            <a:r>
              <a:rPr lang="es-ES" sz="2400" dirty="0">
                <a:solidFill>
                  <a:schemeClr val="tx1"/>
                </a:solidFill>
              </a:rPr>
              <a:t>división </a:t>
            </a:r>
            <a:r>
              <a:rPr lang="es-ES" sz="2400" dirty="0" smtClean="0">
                <a:solidFill>
                  <a:schemeClr val="tx1"/>
                </a:solidFill>
              </a:rPr>
              <a:t>SmartBike3</a:t>
            </a:r>
            <a:r>
              <a:rPr lang="es-ES" sz="2400" dirty="0">
                <a:solidFill>
                  <a:schemeClr val="tx1"/>
                </a:solidFill>
              </a:rPr>
              <a:t>​ quien alrededor del mundo ha implementado </a:t>
            </a:r>
          </a:p>
          <a:p>
            <a:pPr marL="0" indent="0">
              <a:buNone/>
            </a:pPr>
            <a:r>
              <a:rPr lang="es-ES" sz="2400" dirty="0">
                <a:solidFill>
                  <a:schemeClr val="tx1"/>
                </a:solidFill>
              </a:rPr>
              <a:t>sistemas similares en España, Francia, Noruega, Suecia e Italia.</a:t>
            </a:r>
            <a:endParaRPr lang="en-US"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1900" y="5477933"/>
            <a:ext cx="2070100" cy="1380067"/>
          </a:xfrm>
          <a:prstGeom prst="rect">
            <a:avLst/>
          </a:prstGeom>
        </p:spPr>
      </p:pic>
    </p:spTree>
    <p:extLst>
      <p:ext uri="{BB962C8B-B14F-4D97-AF65-F5344CB8AC3E}">
        <p14:creationId xmlns:p14="http://schemas.microsoft.com/office/powerpoint/2010/main" val="745387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612" y="495300"/>
            <a:ext cx="9742488" cy="5588000"/>
          </a:xfrm>
        </p:spPr>
        <p:txBody>
          <a:bodyPr>
            <a:normAutofit/>
          </a:bodyPr>
          <a:lstStyle/>
          <a:p>
            <a:r>
              <a:rPr lang="es-ES" sz="2400" dirty="0">
                <a:solidFill>
                  <a:schemeClr val="tx1"/>
                </a:solidFill>
              </a:rPr>
              <a:t>U</a:t>
            </a:r>
            <a:r>
              <a:rPr lang="es-ES" sz="2400" dirty="0" smtClean="0">
                <a:solidFill>
                  <a:schemeClr val="tx1"/>
                </a:solidFill>
              </a:rPr>
              <a:t>na </a:t>
            </a:r>
            <a:r>
              <a:rPr lang="es-ES" sz="2400" dirty="0">
                <a:solidFill>
                  <a:schemeClr val="tx1"/>
                </a:solidFill>
              </a:rPr>
              <a:t>identificación oficial vigente y una tarjeta bancaria, y realizar un pago en función de su plan (que puede ser diario hasta anual) que oscila entre los </a:t>
            </a:r>
            <a:r>
              <a:rPr lang="es-ES" sz="2400" dirty="0" smtClean="0">
                <a:solidFill>
                  <a:schemeClr val="tx1"/>
                </a:solidFill>
              </a:rPr>
              <a:t>$</a:t>
            </a:r>
            <a:r>
              <a:rPr lang="es-ES" sz="2400" dirty="0">
                <a:solidFill>
                  <a:schemeClr val="tx1"/>
                </a:solidFill>
              </a:rPr>
              <a:t>99.00MN y los </a:t>
            </a:r>
            <a:r>
              <a:rPr lang="es-ES" sz="2400" dirty="0" smtClean="0">
                <a:solidFill>
                  <a:schemeClr val="tx1"/>
                </a:solidFill>
              </a:rPr>
              <a:t>$</a:t>
            </a:r>
            <a:r>
              <a:rPr lang="es-ES" sz="2400" dirty="0">
                <a:solidFill>
                  <a:schemeClr val="tx1"/>
                </a:solidFill>
              </a:rPr>
              <a:t>439.00MN</a:t>
            </a:r>
            <a:r>
              <a:rPr lang="es-ES" sz="2400" dirty="0" smtClean="0">
                <a:solidFill>
                  <a:schemeClr val="tx1"/>
                </a:solidFill>
              </a:rPr>
              <a:t>.</a:t>
            </a:r>
          </a:p>
          <a:p>
            <a:endParaRPr lang="es-ES" sz="2400" dirty="0">
              <a:solidFill>
                <a:schemeClr val="tx1"/>
              </a:solidFill>
            </a:endParaRPr>
          </a:p>
          <a:p>
            <a:r>
              <a:rPr lang="es-ES" sz="2400" dirty="0" smtClean="0">
                <a:solidFill>
                  <a:schemeClr val="tx1"/>
                </a:solidFill>
              </a:rPr>
              <a:t>Tomar </a:t>
            </a:r>
            <a:r>
              <a:rPr lang="es-ES" sz="2400" dirty="0">
                <a:solidFill>
                  <a:schemeClr val="tx1"/>
                </a:solidFill>
              </a:rPr>
              <a:t>una bicicleta de cualquier </a:t>
            </a:r>
            <a:r>
              <a:rPr lang="es-ES" sz="2400" dirty="0" err="1">
                <a:solidFill>
                  <a:schemeClr val="tx1"/>
                </a:solidFill>
              </a:rPr>
              <a:t>cicloestación</a:t>
            </a:r>
            <a:r>
              <a:rPr lang="es-ES" sz="2400" dirty="0">
                <a:solidFill>
                  <a:schemeClr val="tx1"/>
                </a:solidFill>
              </a:rPr>
              <a:t> y devolverla en la más cercana a su destino en trayectos ilimitados con duración máxima de 45 minutos</a:t>
            </a:r>
            <a:r>
              <a:rPr lang="es-ES" sz="2400" dirty="0" smtClean="0">
                <a:solidFill>
                  <a:schemeClr val="tx1"/>
                </a:solidFill>
              </a:rPr>
              <a:t>.</a:t>
            </a:r>
          </a:p>
          <a:p>
            <a:pPr marL="0" indent="0">
              <a:buNone/>
            </a:pPr>
            <a:endParaRPr lang="es-ES" sz="2400" dirty="0">
              <a:solidFill>
                <a:schemeClr val="tx1"/>
              </a:solidFill>
            </a:endParaRPr>
          </a:p>
          <a:p>
            <a:r>
              <a:rPr lang="es-ES" sz="2400" dirty="0">
                <a:solidFill>
                  <a:schemeClr val="tx1"/>
                </a:solidFill>
              </a:rPr>
              <a:t>El horario de servicio de ECOBICI es de lunes a domingo de 05:00 am a 00:30 am.</a:t>
            </a:r>
            <a:endParaRPr lang="en-US"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8467" y="5324475"/>
            <a:ext cx="2023533" cy="1517650"/>
          </a:xfrm>
          <a:prstGeom prst="rect">
            <a:avLst/>
          </a:prstGeom>
        </p:spPr>
      </p:pic>
    </p:spTree>
    <p:extLst>
      <p:ext uri="{BB962C8B-B14F-4D97-AF65-F5344CB8AC3E}">
        <p14:creationId xmlns:p14="http://schemas.microsoft.com/office/powerpoint/2010/main" val="3274612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s-ES" sz="2400" dirty="0" smtClean="0">
                <a:solidFill>
                  <a:schemeClr val="tx1"/>
                </a:solidFill>
              </a:rPr>
              <a:t>Objetivo: </a:t>
            </a:r>
            <a:br>
              <a:rPr lang="es-ES" sz="2400" dirty="0" smtClean="0">
                <a:solidFill>
                  <a:schemeClr val="tx1"/>
                </a:solidFill>
              </a:rPr>
            </a:br>
            <a:r>
              <a:rPr lang="es-ES" sz="2400" dirty="0" smtClean="0">
                <a:solidFill>
                  <a:schemeClr val="tx1"/>
                </a:solidFill>
              </a:rPr>
              <a:t>Efectuar </a:t>
            </a:r>
            <a:r>
              <a:rPr lang="es-ES" sz="2400" dirty="0">
                <a:solidFill>
                  <a:schemeClr val="tx1"/>
                </a:solidFill>
              </a:rPr>
              <a:t>un análisis espacial y temporal de la dinámica del servicio ECOBICI a partir del mes de enero del 2017 a octubre del presente año en las tres alcaldías de CDMX que cuentan con el servicio, esto es factible en vista de que el sistema de ECOBICI proporciona información que puede ser </a:t>
            </a:r>
            <a:r>
              <a:rPr lang="es-ES" sz="2400" dirty="0" err="1" smtClean="0">
                <a:solidFill>
                  <a:schemeClr val="tx1"/>
                </a:solidFill>
              </a:rPr>
              <a:t>aero</a:t>
            </a:r>
            <a:r>
              <a:rPr lang="es-ES" sz="2400" dirty="0" smtClean="0">
                <a:solidFill>
                  <a:schemeClr val="tx1"/>
                </a:solidFill>
              </a:rPr>
              <a:t>-referenciada </a:t>
            </a:r>
            <a:r>
              <a:rPr lang="es-ES" sz="2400" dirty="0">
                <a:solidFill>
                  <a:schemeClr val="tx1"/>
                </a:solidFill>
              </a:rPr>
              <a:t>de manera abierta a través de su portal y de su </a:t>
            </a:r>
            <a:r>
              <a:rPr lang="es-ES" sz="2400" dirty="0" smtClean="0">
                <a:solidFill>
                  <a:schemeClr val="tx1"/>
                </a:solidFill>
              </a:rPr>
              <a:t>API.</a:t>
            </a:r>
            <a:endParaRPr lang="en-US"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810" y="4301067"/>
            <a:ext cx="3820190" cy="2548036"/>
          </a:xfrm>
          <a:prstGeom prst="rect">
            <a:avLst/>
          </a:prstGeom>
        </p:spPr>
      </p:pic>
    </p:spTree>
    <p:extLst>
      <p:ext uri="{BB962C8B-B14F-4D97-AF65-F5344CB8AC3E}">
        <p14:creationId xmlns:p14="http://schemas.microsoft.com/office/powerpoint/2010/main" val="782476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312" y="266700"/>
            <a:ext cx="10936288" cy="4876800"/>
          </a:xfrm>
        </p:spPr>
        <p:txBody>
          <a:bodyPr>
            <a:normAutofit/>
          </a:bodyPr>
          <a:lstStyle/>
          <a:p>
            <a:pPr marL="0" indent="0">
              <a:buNone/>
            </a:pPr>
            <a:r>
              <a:rPr lang="es-MX" sz="2400" dirty="0" smtClean="0">
                <a:solidFill>
                  <a:schemeClr val="tx1">
                    <a:lumMod val="95000"/>
                  </a:schemeClr>
                </a:solidFill>
              </a:rPr>
              <a:t>Flujo de Trabajo</a:t>
            </a:r>
          </a:p>
          <a:p>
            <a:pPr marL="0" indent="0">
              <a:buNone/>
            </a:pPr>
            <a:r>
              <a:rPr lang="es-MX" sz="2400" dirty="0" smtClean="0">
                <a:solidFill>
                  <a:schemeClr val="tx1">
                    <a:lumMod val="95000"/>
                  </a:schemeClr>
                </a:solidFill>
              </a:rPr>
              <a:t>1) Adquisición de datos: </a:t>
            </a:r>
            <a:r>
              <a:rPr lang="es-ES" sz="2400" dirty="0">
                <a:solidFill>
                  <a:schemeClr val="tx1">
                    <a:lumMod val="95000"/>
                  </a:schemeClr>
                </a:solidFill>
              </a:rPr>
              <a:t>‘ETL.R’ contiene el código requerido para descargar y guardar localmente los </a:t>
            </a:r>
            <a:r>
              <a:rPr lang="es-ES" sz="2400" dirty="0" smtClean="0">
                <a:solidFill>
                  <a:schemeClr val="tx1">
                    <a:lumMod val="95000"/>
                  </a:schemeClr>
                </a:solidFill>
              </a:rPr>
              <a:t>datos.</a:t>
            </a:r>
          </a:p>
          <a:p>
            <a:pPr marL="0" indent="0">
              <a:buNone/>
            </a:pPr>
            <a:r>
              <a:rPr lang="es-ES" sz="2400" dirty="0" smtClean="0">
                <a:solidFill>
                  <a:schemeClr val="tx1">
                    <a:lumMod val="95000"/>
                  </a:schemeClr>
                </a:solidFill>
              </a:rPr>
              <a:t>2) Homogeneización de datos.</a:t>
            </a:r>
          </a:p>
          <a:p>
            <a:pPr marL="0" indent="0">
              <a:buNone/>
            </a:pPr>
            <a:r>
              <a:rPr lang="es-ES" sz="2400" dirty="0" smtClean="0">
                <a:solidFill>
                  <a:schemeClr val="tx1">
                    <a:lumMod val="95000"/>
                  </a:schemeClr>
                </a:solidFill>
              </a:rPr>
              <a:t>3) Delimitación de ventana del tiempo:</a:t>
            </a:r>
          </a:p>
          <a:p>
            <a:pPr marL="0" indent="0">
              <a:buNone/>
            </a:pPr>
            <a:r>
              <a:rPr lang="es-ES" sz="2400" dirty="0" smtClean="0">
                <a:solidFill>
                  <a:schemeClr val="tx1">
                    <a:lumMod val="95000"/>
                  </a:schemeClr>
                </a:solidFill>
              </a:rPr>
              <a:t> Se </a:t>
            </a:r>
            <a:r>
              <a:rPr lang="es-ES" sz="2400" dirty="0">
                <a:solidFill>
                  <a:schemeClr val="tx1">
                    <a:lumMod val="95000"/>
                  </a:schemeClr>
                </a:solidFill>
              </a:rPr>
              <a:t>realizó la prueba de cambios estructurales en 15 días anteriores al final del año 2016 y 15 días posteriores al inicio de 2017 donde todas sugieren un cambio estructural con confianza de </a:t>
            </a:r>
            <a:r>
              <a:rPr lang="es-ES" sz="2400" dirty="0" smtClean="0">
                <a:solidFill>
                  <a:schemeClr val="tx1">
                    <a:lumMod val="95000"/>
                  </a:schemeClr>
                </a:solidFill>
              </a:rPr>
              <a:t>95%. Delimitamos </a:t>
            </a:r>
            <a:r>
              <a:rPr lang="es-ES" sz="2400" dirty="0">
                <a:solidFill>
                  <a:schemeClr val="tx1">
                    <a:lumMod val="95000"/>
                  </a:schemeClr>
                </a:solidFill>
              </a:rPr>
              <a:t>el siguiente análisis espacio temporal </a:t>
            </a:r>
            <a:r>
              <a:rPr lang="es-ES" sz="2400" dirty="0" smtClean="0">
                <a:solidFill>
                  <a:schemeClr val="tx1">
                    <a:lumMod val="95000"/>
                  </a:schemeClr>
                </a:solidFill>
              </a:rPr>
              <a:t>de </a:t>
            </a:r>
            <a:r>
              <a:rPr lang="es-ES" sz="2400" dirty="0">
                <a:solidFill>
                  <a:schemeClr val="tx1">
                    <a:lumMod val="95000"/>
                  </a:schemeClr>
                </a:solidFill>
              </a:rPr>
              <a:t>enero de 2017 a octubre 2018. </a:t>
            </a:r>
            <a:endParaRPr lang="en-US" sz="2400" dirty="0">
              <a:solidFill>
                <a:schemeClr val="tx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0" y="4762500"/>
            <a:ext cx="2095500" cy="2095500"/>
          </a:xfrm>
          <a:prstGeom prst="rect">
            <a:avLst/>
          </a:prstGeom>
        </p:spPr>
      </p:pic>
    </p:spTree>
    <p:extLst>
      <p:ext uri="{BB962C8B-B14F-4D97-AF65-F5344CB8AC3E}">
        <p14:creationId xmlns:p14="http://schemas.microsoft.com/office/powerpoint/2010/main" val="6434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05" y="728363"/>
            <a:ext cx="8148991" cy="4143555"/>
          </a:xfrm>
          <a:prstGeom prst="rect">
            <a:avLst/>
          </a:prstGeom>
        </p:spPr>
      </p:pic>
      <p:sp>
        <p:nvSpPr>
          <p:cNvPr id="5" name="TextBox 4"/>
          <p:cNvSpPr txBox="1"/>
          <p:nvPr/>
        </p:nvSpPr>
        <p:spPr>
          <a:xfrm>
            <a:off x="718802" y="266698"/>
            <a:ext cx="9764096" cy="461665"/>
          </a:xfrm>
          <a:prstGeom prst="rect">
            <a:avLst/>
          </a:prstGeom>
          <a:noFill/>
        </p:spPr>
        <p:txBody>
          <a:bodyPr wrap="square" rtlCol="0">
            <a:spAutoFit/>
          </a:bodyPr>
          <a:lstStyle/>
          <a:p>
            <a:r>
              <a:rPr lang="es-MX" sz="2400" dirty="0" smtClean="0"/>
              <a:t>Datos homogeneizados: 16.5 millones de registros</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3796" y="4757557"/>
            <a:ext cx="3418204" cy="2097088"/>
          </a:xfrm>
          <a:prstGeom prst="rect">
            <a:avLst/>
          </a:prstGeom>
        </p:spPr>
      </p:pic>
    </p:spTree>
    <p:extLst>
      <p:ext uri="{BB962C8B-B14F-4D97-AF65-F5344CB8AC3E}">
        <p14:creationId xmlns:p14="http://schemas.microsoft.com/office/powerpoint/2010/main" val="3975944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712" y="215900"/>
            <a:ext cx="8231188" cy="736599"/>
          </a:xfrm>
        </p:spPr>
        <p:txBody>
          <a:bodyPr/>
          <a:lstStyle/>
          <a:p>
            <a:r>
              <a:rPr lang="es-MX" sz="2400" dirty="0" smtClean="0">
                <a:solidFill>
                  <a:schemeClr val="tx1"/>
                </a:solidFill>
              </a:rPr>
              <a:t>4) </a:t>
            </a:r>
            <a:r>
              <a:rPr lang="es-MX" sz="2400" dirty="0" err="1" smtClean="0">
                <a:solidFill>
                  <a:schemeClr val="tx1"/>
                </a:solidFill>
              </a:rPr>
              <a:t>Enálisis</a:t>
            </a:r>
            <a:r>
              <a:rPr lang="es-MX" sz="2400" dirty="0" smtClean="0">
                <a:solidFill>
                  <a:schemeClr val="tx1"/>
                </a:solidFill>
              </a:rPr>
              <a:t> exploratorio</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2" y="728820"/>
            <a:ext cx="10058400" cy="5461137"/>
          </a:xfrm>
          <a:prstGeom prst="rect">
            <a:avLst/>
          </a:prstGeom>
        </p:spPr>
      </p:pic>
    </p:spTree>
    <p:extLst>
      <p:ext uri="{BB962C8B-B14F-4D97-AF65-F5344CB8AC3E}">
        <p14:creationId xmlns:p14="http://schemas.microsoft.com/office/powerpoint/2010/main" val="4028015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13" y="1482842"/>
            <a:ext cx="11715202" cy="4028958"/>
          </a:xfrm>
        </p:spPr>
      </p:pic>
    </p:spTree>
    <p:extLst>
      <p:ext uri="{BB962C8B-B14F-4D97-AF65-F5344CB8AC3E}">
        <p14:creationId xmlns:p14="http://schemas.microsoft.com/office/powerpoint/2010/main" val="3308126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13" y="1038112"/>
            <a:ext cx="11796572" cy="4092688"/>
          </a:xfrm>
        </p:spPr>
      </p:pic>
    </p:spTree>
    <p:extLst>
      <p:ext uri="{BB962C8B-B14F-4D97-AF65-F5344CB8AC3E}">
        <p14:creationId xmlns:p14="http://schemas.microsoft.com/office/powerpoint/2010/main" val="273245296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68</TotalTime>
  <Words>274</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Century Gothic</vt:lpstr>
      <vt:lpstr>Wingdings 3</vt:lpstr>
      <vt:lpstr>Slice</vt:lpstr>
      <vt:lpstr>EcoBIci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EcoBIci</dc:title>
  <dc:creator>Windows User</dc:creator>
  <cp:lastModifiedBy>Windows User</cp:lastModifiedBy>
  <cp:revision>10</cp:revision>
  <dcterms:created xsi:type="dcterms:W3CDTF">2018-12-12T11:06:09Z</dcterms:created>
  <dcterms:modified xsi:type="dcterms:W3CDTF">2018-12-12T12:15:02Z</dcterms:modified>
</cp:coreProperties>
</file>