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0000CC"/>
    <a:srgbClr val="CCFFCC"/>
    <a:srgbClr val="FFCC00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540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C786D-6183-4333-813E-769D0C4DC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2FC19A-8A61-4D77-BDEF-B07365DBC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25CA4-5F67-434C-A4D0-374E1F8BE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4FD6-2E1C-4314-8039-A7990C740B0D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43B11-3190-49A2-9F78-B5FFB2D1D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04D30-4B13-4458-B18F-591EE77A9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9073-CC9E-49C1-89D4-C09DB87005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44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5E41B-346D-4900-931E-6617527D0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BBA26C-103C-4859-ACC7-27D6911F8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056A2-B628-466E-9145-68EA9EE7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4FD6-2E1C-4314-8039-A7990C740B0D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82923-8141-469B-AE61-773C295FD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61F58-FFD2-4986-86C1-264DEB690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9073-CC9E-49C1-89D4-C09DB87005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3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3F8A5C-31EB-4EE1-937E-D5940D754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89DC1B-F6E3-43CC-B844-E68837841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064EC-A307-4F32-ADF5-623EAFF1B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4FD6-2E1C-4314-8039-A7990C740B0D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2704E-F593-47D2-9038-3A7741A18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39501-1014-401F-9BC9-B5FC046DD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9073-CC9E-49C1-89D4-C09DB87005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4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31542-64D1-430E-808F-916717DF6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6344E-EFDD-43A4-9F02-ACF4A8EBC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CF527-9ADC-451A-BD29-8FF17B3B8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4FD6-2E1C-4314-8039-A7990C740B0D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2CB71-31A6-452A-B09C-72FE2B0DC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ADE06-B3D7-412F-B240-8870B60F7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9073-CC9E-49C1-89D4-C09DB87005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33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14D08-9C2D-42A4-8F88-48AD9445A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82737-3488-4B06-9056-CC3135620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7A58-BE33-4A03-8FA7-01D9209E4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4FD6-2E1C-4314-8039-A7990C740B0D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4EF14-7C77-4D85-8426-19F8CD07A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84371-39F2-48AB-8CF6-591867AE8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9073-CC9E-49C1-89D4-C09DB87005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35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F12AD-0B3D-4EC4-AA85-708A3425B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F2BFA-BC28-4DE2-BD98-D2093914AC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38DCA-B857-43D1-A507-0150D5C18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5C5B2-60B5-4FC7-B950-7AE9C969C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4FD6-2E1C-4314-8039-A7990C740B0D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F277A-4611-4B6B-85B7-11CFFECB1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A8BB4-993F-49F3-AEE6-000A5F848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9073-CC9E-49C1-89D4-C09DB87005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92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4C9CB-2CB8-4605-9F48-6BA1E6FAB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2FFF1-10CD-4F27-8B77-64CB8A3BA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DE958-91F6-4D83-88ED-B4C3DF3BC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6F828F-3D52-4F6A-AD5F-EFF894F93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064CC9-A827-4C67-AC11-A24C711826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0DDE0A-F522-4D4C-99A8-A5F9BA5FC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4FD6-2E1C-4314-8039-A7990C740B0D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AA4CFE-E965-439E-9300-27E6DBD8D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CDCF37-874C-497A-AD84-1F7B0DF00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9073-CC9E-49C1-89D4-C09DB87005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25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AB9FD-937E-4171-9449-2A68AA64B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9D28FB-F8DD-4C99-8F9A-7C7EFFB66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4FD6-2E1C-4314-8039-A7990C740B0D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1FA85-3C67-42E1-8C0D-9EA0A888D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AB6CA7-0E4C-43F6-9A7F-FF92F3149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9073-CC9E-49C1-89D4-C09DB87005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35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965359-C560-45B2-881E-EA2850846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4FD6-2E1C-4314-8039-A7990C740B0D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4DC09E-ED98-4731-9BAA-EC12CDBC2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6440E8-5252-4EC7-BB11-43CE496D5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9073-CC9E-49C1-89D4-C09DB87005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18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08E6D-3260-4889-81C4-DE252156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CF160-B88F-4C05-BDD6-DF11400EA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CB7C01-B4E4-4E2A-A9FD-CA9D08A87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48DDD-99D0-436E-9018-07F5B0452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4FD6-2E1C-4314-8039-A7990C740B0D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CFF03-954D-4B4A-B9C9-07219473E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E4AB8-507C-4857-A01E-8C1304ED3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9073-CC9E-49C1-89D4-C09DB87005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6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8E702-CF9F-4DBA-80AB-E256C755B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25A7E2-895C-4C75-8768-43E9D15FC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C847A-BE7D-4DF9-B9E1-6CAFDB1ED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D0DAC-EEAA-4837-8EBA-2267988E5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4FD6-2E1C-4314-8039-A7990C740B0D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98A2D-D245-4396-BFC9-2BFB8B90E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E5F20-89A8-4A4A-BFAF-506E8BCD8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9073-CC9E-49C1-89D4-C09DB87005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44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4FAB88-8FBC-4E86-A0FD-D19BE8996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87CF5-A297-4B09-87A3-A01C0D769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A5A7E-1CAE-4633-8B7F-7F2BC046D5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B4FD6-2E1C-4314-8039-A7990C740B0D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12493-8E3A-435E-8BEF-6D4B14072C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82243-32E9-4CD6-9686-03A16D5701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99073-CC9E-49C1-89D4-C09DB87005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66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Flowchart: Document 3">
                <a:extLst>
                  <a:ext uri="{FF2B5EF4-FFF2-40B4-BE49-F238E27FC236}">
                    <a16:creationId xmlns:a16="http://schemas.microsoft.com/office/drawing/2014/main" id="{4A055A6F-3F45-4020-897A-E5B7EEE11B03}"/>
                  </a:ext>
                </a:extLst>
              </p:cNvPr>
              <p:cNvSpPr/>
              <p:nvPr/>
            </p:nvSpPr>
            <p:spPr>
              <a:xfrm>
                <a:off x="1354991" y="971062"/>
                <a:ext cx="1573823" cy="1397976"/>
              </a:xfrm>
              <a:prstGeom prst="flowChartDocument">
                <a:avLst/>
              </a:prstGeom>
              <a:solidFill>
                <a:schemeClr val="bg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accent1"/>
                    </a:solidFill>
                  </a:rPr>
                  <a:t>Read image in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MX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s-MX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s-MX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endParaRPr lang="es-MX" b="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4" name="Flowchart: Document 3">
                <a:extLst>
                  <a:ext uri="{FF2B5EF4-FFF2-40B4-BE49-F238E27FC236}">
                    <a16:creationId xmlns:a16="http://schemas.microsoft.com/office/drawing/2014/main" id="{4A055A6F-3F45-4020-897A-E5B7EEE11B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991" y="971062"/>
                <a:ext cx="1573823" cy="1397976"/>
              </a:xfrm>
              <a:prstGeom prst="flowChartDocument">
                <a:avLst/>
              </a:prstGeom>
              <a:blipFill>
                <a:blip r:embed="rId2"/>
                <a:stretch>
                  <a:fillRect r="-1873"/>
                </a:stretch>
              </a:blipFill>
              <a:ln w="571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5C736B46-683C-4D57-BE12-F8F919CD0577}"/>
                  </a:ext>
                </a:extLst>
              </p:cNvPr>
              <p:cNvSpPr/>
              <p:nvPr/>
            </p:nvSpPr>
            <p:spPr>
              <a:xfrm>
                <a:off x="6199555" y="957874"/>
                <a:ext cx="1846385" cy="1222130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accent2"/>
                    </a:solidFill>
                  </a:rPr>
                  <a:t>Calculate weight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d>
                          <m:dPr>
                            <m:ctrlPr>
                              <a:rPr lang="es-MX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s-MX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s-MX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×(</m:t>
                        </m:r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5C736B46-683C-4D57-BE12-F8F919CD0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555" y="957874"/>
                <a:ext cx="1846385" cy="122213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A6CC84C-A09E-412B-B56C-99ECCBADFA09}"/>
                  </a:ext>
                </a:extLst>
              </p:cNvPr>
              <p:cNvSpPr/>
              <p:nvPr/>
            </p:nvSpPr>
            <p:spPr>
              <a:xfrm>
                <a:off x="5812694" y="2887785"/>
                <a:ext cx="2620106" cy="1793630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/>
                    </a:solidFill>
                  </a:rPr>
                  <a:t>Solve (3) and save the three eigenvectors associated with the </a:t>
                </a:r>
                <a:r>
                  <a:rPr lang="es-MX" dirty="0">
                    <a:solidFill>
                      <a:schemeClr val="accent2"/>
                    </a:solidFill>
                  </a:rPr>
                  <a:t>3 smallest eigenvalues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(Lanczos)</a:t>
                </a:r>
              </a:p>
            </p:txBody>
          </p:sp>
        </mc:Choice>
        <mc:Fallback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A6CC84C-A09E-412B-B56C-99ECCBADF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2694" y="2887785"/>
                <a:ext cx="2620106" cy="179363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1DF53438-0B2E-48B0-9AE8-3E4881953BAA}"/>
                  </a:ext>
                </a:extLst>
              </p:cNvPr>
              <p:cNvSpPr/>
              <p:nvPr/>
            </p:nvSpPr>
            <p:spPr>
              <a:xfrm>
                <a:off x="3632199" y="905120"/>
                <a:ext cx="1644163" cy="1301261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accent1"/>
                    </a:solidFill>
                  </a:rPr>
                  <a:t>Preprocess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MX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s-MX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s-MX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s-MX" dirty="0">
                    <a:solidFill>
                      <a:schemeClr val="accent1"/>
                    </a:solidFill>
                  </a:rPr>
                  <a:t> and get </a:t>
                </a:r>
                <a14:m>
                  <m:oMath xmlns:m="http://schemas.openxmlformats.org/officeDocument/2006/math">
                    <m:r>
                      <a:rPr lang="es-MX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1DF53438-0B2E-48B0-9AE8-3E4881953B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199" y="905120"/>
                <a:ext cx="1644163" cy="130126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571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D217984-7BE7-4381-A636-32B8ACB55E38}"/>
                  </a:ext>
                </a:extLst>
              </p:cNvPr>
              <p:cNvSpPr/>
              <p:nvPr/>
            </p:nvSpPr>
            <p:spPr>
              <a:xfrm>
                <a:off x="2568329" y="3221893"/>
                <a:ext cx="2303586" cy="1419958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1"/>
                    </a:solidFill>
                  </a:rPr>
                  <a:t>Apply kmeans to the entries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MX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,{</m:t>
                    </m:r>
                    <m:sSub>
                      <m:sSubPr>
                        <m:ctrlPr>
                          <a:rPr lang="es-MX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MX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MX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MX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MX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get 2 and 3 groups </a:t>
                </a:r>
              </a:p>
            </p:txBody>
          </p:sp>
        </mc:Choice>
        <mc:Fallback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D217984-7BE7-4381-A636-32B8ACB55E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329" y="3221893"/>
                <a:ext cx="2303586" cy="141995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571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C045AABC-076B-4308-891E-3C620F1C744D}"/>
                  </a:ext>
                </a:extLst>
              </p:cNvPr>
              <p:cNvSpPr/>
              <p:nvPr/>
            </p:nvSpPr>
            <p:spPr>
              <a:xfrm>
                <a:off x="2928814" y="5288085"/>
                <a:ext cx="1604598" cy="106386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accent1"/>
                    </a:solidFill>
                  </a:rPr>
                  <a:t>Apply groups to </a:t>
                </a:r>
                <a14:m>
                  <m:oMath xmlns:m="http://schemas.openxmlformats.org/officeDocument/2006/math">
                    <m:r>
                      <a:rPr lang="es-MX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s-MX" dirty="0">
                    <a:solidFill>
                      <a:schemeClr val="accent1"/>
                    </a:solidFill>
                  </a:rPr>
                  <a:t> 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C045AABC-076B-4308-891E-3C620F1C74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814" y="5288085"/>
                <a:ext cx="1604598" cy="1063869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571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Arrow: Right 23">
            <a:extLst>
              <a:ext uri="{FF2B5EF4-FFF2-40B4-BE49-F238E27FC236}">
                <a16:creationId xmlns:a16="http://schemas.microsoft.com/office/drawing/2014/main" id="{52E3CF39-80F8-432C-AB75-2B114EDB64C8}"/>
              </a:ext>
            </a:extLst>
          </p:cNvPr>
          <p:cNvSpPr/>
          <p:nvPr/>
        </p:nvSpPr>
        <p:spPr>
          <a:xfrm>
            <a:off x="2928814" y="1366715"/>
            <a:ext cx="703385" cy="20222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EE42DBC8-46A3-4445-9407-F4F923C19013}"/>
              </a:ext>
            </a:extLst>
          </p:cNvPr>
          <p:cNvSpPr/>
          <p:nvPr/>
        </p:nvSpPr>
        <p:spPr>
          <a:xfrm>
            <a:off x="5276362" y="1366715"/>
            <a:ext cx="923193" cy="20222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4DA48B52-3877-4712-892A-9208BAEDF5F0}"/>
              </a:ext>
            </a:extLst>
          </p:cNvPr>
          <p:cNvSpPr/>
          <p:nvPr/>
        </p:nvSpPr>
        <p:spPr>
          <a:xfrm>
            <a:off x="6990862" y="2206381"/>
            <a:ext cx="193430" cy="655027"/>
          </a:xfrm>
          <a:prstGeom prst="down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Left 27">
            <a:extLst>
              <a:ext uri="{FF2B5EF4-FFF2-40B4-BE49-F238E27FC236}">
                <a16:creationId xmlns:a16="http://schemas.microsoft.com/office/drawing/2014/main" id="{9C7E5B94-5AC5-4A47-A20B-0167A19B4E16}"/>
              </a:ext>
            </a:extLst>
          </p:cNvPr>
          <p:cNvSpPr/>
          <p:nvPr/>
        </p:nvSpPr>
        <p:spPr>
          <a:xfrm>
            <a:off x="4871915" y="3657112"/>
            <a:ext cx="940779" cy="202224"/>
          </a:xfrm>
          <a:prstGeom prst="lef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A25E7D9F-DBD8-44E1-B7F0-7821A13424CF}"/>
              </a:ext>
            </a:extLst>
          </p:cNvPr>
          <p:cNvSpPr/>
          <p:nvPr/>
        </p:nvSpPr>
        <p:spPr>
          <a:xfrm>
            <a:off x="3632199" y="4681415"/>
            <a:ext cx="219809" cy="60667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8B7DCE3-262C-4174-AC91-6426708CCDEC}"/>
              </a:ext>
            </a:extLst>
          </p:cNvPr>
          <p:cNvSpPr txBox="1"/>
          <p:nvPr/>
        </p:nvSpPr>
        <p:spPr>
          <a:xfrm>
            <a:off x="8786958" y="1340955"/>
            <a:ext cx="27962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current workflow that was used in the </a:t>
            </a:r>
            <a:r>
              <a:rPr lang="en-US" dirty="0" err="1"/>
              <a:t>NormalizedCut</a:t>
            </a:r>
            <a:r>
              <a:rPr lang="en-US" dirty="0"/>
              <a:t> </a:t>
            </a:r>
            <a:r>
              <a:rPr lang="en-US" dirty="0" err="1"/>
              <a:t>miniproject</a:t>
            </a:r>
            <a:r>
              <a:rPr lang="en-US" dirty="0"/>
              <a:t> using the Lanczos algorithm (performed by Antonio)</a:t>
            </a:r>
          </a:p>
          <a:p>
            <a:endParaRPr lang="en-US" dirty="0"/>
          </a:p>
          <a:p>
            <a:r>
              <a:rPr lang="en-US" dirty="0"/>
              <a:t>The orange steps were coded in C and the blue ones in R</a:t>
            </a:r>
          </a:p>
          <a:p>
            <a:endParaRPr lang="es-MX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8C69A79-2C10-47FC-ADAE-D4155CBD9089}"/>
              </a:ext>
            </a:extLst>
          </p:cNvPr>
          <p:cNvSpPr/>
          <p:nvPr/>
        </p:nvSpPr>
        <p:spPr>
          <a:xfrm>
            <a:off x="436719" y="104718"/>
            <a:ext cx="426321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Original approach</a:t>
            </a:r>
            <a:endParaRPr lang="es-E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7617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Flowchart: Document 3">
                <a:extLst>
                  <a:ext uri="{FF2B5EF4-FFF2-40B4-BE49-F238E27FC236}">
                    <a16:creationId xmlns:a16="http://schemas.microsoft.com/office/drawing/2014/main" id="{4A055A6F-3F45-4020-897A-E5B7EEE11B03}"/>
                  </a:ext>
                </a:extLst>
              </p:cNvPr>
              <p:cNvSpPr/>
              <p:nvPr/>
            </p:nvSpPr>
            <p:spPr>
              <a:xfrm>
                <a:off x="162683" y="101400"/>
                <a:ext cx="1573823" cy="1397976"/>
              </a:xfrm>
              <a:prstGeom prst="flowChartDocument">
                <a:avLst/>
              </a:prstGeom>
              <a:solidFill>
                <a:schemeClr val="bg1"/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accent2"/>
                    </a:solidFill>
                  </a:rPr>
                  <a:t>Read image in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>
                            <a:solidFill>
                              <a:schemeClr val="accent2"/>
                            </a:solidFill>
                          </a:rPr>
                        </m:ctrlPr>
                      </m:sSubPr>
                      <m:e>
                        <m:r>
                          <a:rPr lang="es-MX">
                            <a:solidFill>
                              <a:schemeClr val="accent2"/>
                            </a:solidFill>
                          </a:rPr>
                          <m:t>𝑀</m:t>
                        </m:r>
                      </m:e>
                      <m:sub>
                        <m:r>
                          <a:rPr lang="es-MX">
                            <a:solidFill>
                              <a:schemeClr val="accent2"/>
                            </a:solidFill>
                          </a:rPr>
                          <m:t>h</m:t>
                        </m:r>
                        <m:r>
                          <a:rPr lang="es-MX">
                            <a:solidFill>
                              <a:schemeClr val="accent2"/>
                            </a:solidFill>
                          </a:rPr>
                          <m:t>×</m:t>
                        </m:r>
                        <m:r>
                          <a:rPr lang="es-MX">
                            <a:solidFill>
                              <a:schemeClr val="accent2"/>
                            </a:solidFill>
                          </a:rPr>
                          <m:t>𝑤</m:t>
                        </m:r>
                      </m:sub>
                    </m:sSub>
                  </m:oMath>
                </a14:m>
                <a:endParaRPr lang="es-MX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4" name="Flowchart: Document 3">
                <a:extLst>
                  <a:ext uri="{FF2B5EF4-FFF2-40B4-BE49-F238E27FC236}">
                    <a16:creationId xmlns:a16="http://schemas.microsoft.com/office/drawing/2014/main" id="{4A055A6F-3F45-4020-897A-E5B7EEE11B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83" y="101400"/>
                <a:ext cx="1573823" cy="1397976"/>
              </a:xfrm>
              <a:prstGeom prst="flowChartDocument">
                <a:avLst/>
              </a:prstGeom>
              <a:blipFill>
                <a:blip r:embed="rId2"/>
                <a:stretch>
                  <a:fillRect r="-1498"/>
                </a:stretch>
              </a:blipFill>
              <a:ln w="571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5C736B46-683C-4D57-BE12-F8F919CD0577}"/>
                  </a:ext>
                </a:extLst>
              </p:cNvPr>
              <p:cNvSpPr/>
              <p:nvPr/>
            </p:nvSpPr>
            <p:spPr>
              <a:xfrm>
                <a:off x="4948970" y="55018"/>
                <a:ext cx="2544029" cy="148984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accent2"/>
                    </a:solidFill>
                  </a:rPr>
                  <a:t>Calculate weight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d>
                          <m:dPr>
                            <m:ctrlPr>
                              <a:rPr lang="es-MX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s-MX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s-MX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×(</m:t>
                        </m:r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accent2"/>
                    </a:solidFill>
                  </a:rPr>
                  <a:t>and write to master node´s disk in sparse format ‘matrix.txt’</a:t>
                </a:r>
              </a:p>
            </p:txBody>
          </p:sp>
        </mc:Choice>
        <mc:Fallback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5C736B46-683C-4D57-BE12-F8F919CD0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970" y="55018"/>
                <a:ext cx="2544029" cy="1489849"/>
              </a:xfrm>
              <a:prstGeom prst="roundRect">
                <a:avLst/>
              </a:prstGeom>
              <a:blipFill>
                <a:blip r:embed="rId3"/>
                <a:stretch>
                  <a:fillRect t="-395" b="-4348"/>
                </a:stretch>
              </a:blipFill>
              <a:ln w="571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A6CC84C-A09E-412B-B56C-99ECCBADFA09}"/>
                  </a:ext>
                </a:extLst>
              </p:cNvPr>
              <p:cNvSpPr/>
              <p:nvPr/>
            </p:nvSpPr>
            <p:spPr>
              <a:xfrm>
                <a:off x="8744758" y="4182293"/>
                <a:ext cx="3351675" cy="2064282"/>
              </a:xfrm>
              <a:prstGeom prst="roundRect">
                <a:avLst/>
              </a:prstGeom>
              <a:noFill/>
              <a:ln w="57150">
                <a:solidFill>
                  <a:srgbClr val="33CC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B050"/>
                    </a:solidFill>
                  </a:rPr>
                  <a:t>Solve (3): First invert W (by QR decomposition) and save the three eigenvectors associated with the </a:t>
                </a:r>
                <a:r>
                  <a:rPr lang="es-MX" b="1" dirty="0">
                    <a:solidFill>
                      <a:srgbClr val="00B050"/>
                    </a:solidFill>
                  </a:rPr>
                  <a:t>3 smallest eigenvalues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1">
                            <a:solidFill>
                              <a:srgbClr val="00B050"/>
                            </a:solidFill>
                          </a:rPr>
                        </m:ctrlPr>
                      </m:sSubPr>
                      <m:e>
                        <m:r>
                          <a:rPr lang="es-MX" b="1">
                            <a:solidFill>
                              <a:srgbClr val="00B050"/>
                            </a:solidFill>
                          </a:rPr>
                          <m:t>𝑌</m:t>
                        </m:r>
                      </m:e>
                      <m:sub>
                        <m:r>
                          <a:rPr lang="es-MX" b="1">
                            <a:solidFill>
                              <a:srgbClr val="00B050"/>
                            </a:solidFill>
                          </a:rPr>
                          <m:t>1</m:t>
                        </m:r>
                      </m:sub>
                    </m:sSub>
                    <m:r>
                      <a:rPr lang="es-MX" b="1">
                        <a:solidFill>
                          <a:srgbClr val="00B050"/>
                        </a:solidFill>
                      </a:rPr>
                      <m:t>,</m:t>
                    </m:r>
                    <m:sSub>
                      <m:sSubPr>
                        <m:ctrlPr>
                          <a:rPr lang="es-MX" b="1">
                            <a:solidFill>
                              <a:srgbClr val="00B050"/>
                            </a:solidFill>
                          </a:rPr>
                        </m:ctrlPr>
                      </m:sSubPr>
                      <m:e>
                        <m:r>
                          <a:rPr lang="es-MX" b="1">
                            <a:solidFill>
                              <a:srgbClr val="00B050"/>
                            </a:solidFill>
                          </a:rPr>
                          <m:t>𝑌</m:t>
                        </m:r>
                      </m:e>
                      <m:sub>
                        <m:r>
                          <a:rPr lang="es-MX" b="1">
                            <a:solidFill>
                              <a:srgbClr val="00B050"/>
                            </a:solidFill>
                          </a:rPr>
                          <m:t>2</m:t>
                        </m:r>
                      </m:sub>
                    </m:sSub>
                    <m:r>
                      <a:rPr lang="es-MX" b="1">
                        <a:solidFill>
                          <a:srgbClr val="00B050"/>
                        </a:solidFill>
                      </a:rPr>
                      <m:t>, </m:t>
                    </m:r>
                    <m:sSub>
                      <m:sSubPr>
                        <m:ctrlPr>
                          <a:rPr lang="es-MX" b="1">
                            <a:solidFill>
                              <a:srgbClr val="00B050"/>
                            </a:solidFill>
                          </a:rPr>
                        </m:ctrlPr>
                      </m:sSubPr>
                      <m:e>
                        <m:r>
                          <a:rPr lang="es-MX" b="1">
                            <a:solidFill>
                              <a:srgbClr val="00B050"/>
                            </a:solidFill>
                          </a:rPr>
                          <m:t>𝑌</m:t>
                        </m:r>
                      </m:e>
                      <m:sub>
                        <m:r>
                          <a:rPr lang="es-MX" b="1">
                            <a:solidFill>
                              <a:srgbClr val="00B050"/>
                            </a:solidFill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00B050"/>
                    </a:solidFill>
                  </a:rPr>
                  <a:t> (Lanczos by way PCA implemented in PySpark)</a:t>
                </a:r>
              </a:p>
            </p:txBody>
          </p:sp>
        </mc:Choice>
        <mc:Fallback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A6CC84C-A09E-412B-B56C-99ECCBADF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758" y="4182293"/>
                <a:ext cx="3351675" cy="206428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rgbClr val="33CC33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1DF53438-0B2E-48B0-9AE8-3E4881953BAA}"/>
                  </a:ext>
                </a:extLst>
              </p:cNvPr>
              <p:cNvSpPr/>
              <p:nvPr/>
            </p:nvSpPr>
            <p:spPr>
              <a:xfrm>
                <a:off x="2571048" y="98854"/>
                <a:ext cx="1644163" cy="1301261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accent2"/>
                    </a:solidFill>
                  </a:rPr>
                  <a:t>Preprocess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>
                            <a:solidFill>
                              <a:schemeClr val="accent2"/>
                            </a:solidFill>
                          </a:rPr>
                        </m:ctrlPr>
                      </m:sSubPr>
                      <m:e>
                        <m:r>
                          <a:rPr lang="es-MX">
                            <a:solidFill>
                              <a:schemeClr val="accent2"/>
                            </a:solidFill>
                          </a:rPr>
                          <m:t>𝑀</m:t>
                        </m:r>
                      </m:e>
                      <m:sub>
                        <m:r>
                          <a:rPr lang="es-MX">
                            <a:solidFill>
                              <a:schemeClr val="accent2"/>
                            </a:solidFill>
                          </a:rPr>
                          <m:t>h</m:t>
                        </m:r>
                        <m:r>
                          <a:rPr lang="es-MX">
                            <a:solidFill>
                              <a:schemeClr val="accent2"/>
                            </a:solidFill>
                          </a:rPr>
                          <m:t>×</m:t>
                        </m:r>
                        <m:r>
                          <a:rPr lang="es-MX">
                            <a:solidFill>
                              <a:schemeClr val="accent2"/>
                            </a:solidFill>
                          </a:rPr>
                          <m:t>𝑤</m:t>
                        </m:r>
                      </m:sub>
                    </m:sSub>
                  </m:oMath>
                </a14:m>
                <a:r>
                  <a:rPr lang="es-MX" dirty="0">
                    <a:solidFill>
                      <a:schemeClr val="accent2"/>
                    </a:solidFill>
                  </a:rPr>
                  <a:t> and get </a:t>
                </a:r>
                <a14:m>
                  <m:oMath xmlns:m="http://schemas.openxmlformats.org/officeDocument/2006/math">
                    <m:r>
                      <a:rPr lang="es-MX">
                        <a:solidFill>
                          <a:schemeClr val="accent2"/>
                        </a:solidFill>
                      </a:rPr>
                      <m:t>𝑀</m:t>
                    </m:r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1DF53438-0B2E-48B0-9AE8-3E4881953B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048" y="98854"/>
                <a:ext cx="1644163" cy="130126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571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D217984-7BE7-4381-A636-32B8ACB55E38}"/>
                  </a:ext>
                </a:extLst>
              </p:cNvPr>
              <p:cNvSpPr/>
              <p:nvPr/>
            </p:nvSpPr>
            <p:spPr>
              <a:xfrm>
                <a:off x="2617076" y="5214434"/>
                <a:ext cx="2303586" cy="1419958"/>
              </a:xfrm>
              <a:prstGeom prst="roundRect">
                <a:avLst/>
              </a:prstGeom>
              <a:noFill/>
              <a:ln w="57150">
                <a:solidFill>
                  <a:srgbClr val="33CC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B050"/>
                    </a:solidFill>
                  </a:rPr>
                  <a:t>Apply kmeans to the entries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1">
                            <a:solidFill>
                              <a:srgbClr val="00B050"/>
                            </a:solidFill>
                          </a:rPr>
                        </m:ctrlPr>
                      </m:sSubPr>
                      <m:e>
                        <m:r>
                          <a:rPr lang="es-MX" b="1">
                            <a:solidFill>
                              <a:srgbClr val="00B050"/>
                            </a:solidFill>
                          </a:rPr>
                          <m:t>𝑌</m:t>
                        </m:r>
                      </m:e>
                      <m:sub>
                        <m:r>
                          <a:rPr lang="es-MX" b="1">
                            <a:solidFill>
                              <a:srgbClr val="00B050"/>
                            </a:solidFill>
                          </a:rPr>
                          <m:t>2</m:t>
                        </m:r>
                      </m:sub>
                    </m:sSub>
                    <m:r>
                      <a:rPr lang="es-MX" b="1">
                        <a:solidFill>
                          <a:srgbClr val="00B050"/>
                        </a:solidFill>
                      </a:rPr>
                      <m:t>,{</m:t>
                    </m:r>
                    <m:sSub>
                      <m:sSubPr>
                        <m:ctrlPr>
                          <a:rPr lang="es-MX" b="1">
                            <a:solidFill>
                              <a:srgbClr val="00B050"/>
                            </a:solidFill>
                          </a:rPr>
                        </m:ctrlPr>
                      </m:sSubPr>
                      <m:e>
                        <m:r>
                          <a:rPr lang="es-MX" b="1">
                            <a:solidFill>
                              <a:srgbClr val="00B050"/>
                            </a:solidFill>
                          </a:rPr>
                          <m:t>𝑌</m:t>
                        </m:r>
                      </m:e>
                      <m:sub>
                        <m:r>
                          <a:rPr lang="es-MX" b="1">
                            <a:solidFill>
                              <a:srgbClr val="00B050"/>
                            </a:solidFill>
                          </a:rPr>
                          <m:t>2</m:t>
                        </m:r>
                      </m:sub>
                    </m:sSub>
                    <m:r>
                      <a:rPr lang="es-MX" b="1">
                        <a:solidFill>
                          <a:srgbClr val="00B050"/>
                        </a:solidFill>
                      </a:rPr>
                      <m:t>,</m:t>
                    </m:r>
                    <m:sSub>
                      <m:sSubPr>
                        <m:ctrlPr>
                          <a:rPr lang="es-MX" b="1">
                            <a:solidFill>
                              <a:srgbClr val="00B050"/>
                            </a:solidFill>
                          </a:rPr>
                        </m:ctrlPr>
                      </m:sSubPr>
                      <m:e>
                        <m:r>
                          <a:rPr lang="es-MX" b="1">
                            <a:solidFill>
                              <a:srgbClr val="00B050"/>
                            </a:solidFill>
                          </a:rPr>
                          <m:t>𝑌</m:t>
                        </m:r>
                      </m:e>
                      <m:sub>
                        <m:r>
                          <a:rPr lang="es-MX" b="1">
                            <a:solidFill>
                              <a:srgbClr val="00B050"/>
                            </a:solidFill>
                          </a:rPr>
                          <m:t>3</m:t>
                        </m:r>
                      </m:sub>
                    </m:sSub>
                    <m:r>
                      <a:rPr lang="es-MX" b="1">
                        <a:solidFill>
                          <a:srgbClr val="00B050"/>
                        </a:solidFill>
                      </a:rPr>
                      <m:t>}</m:t>
                    </m:r>
                  </m:oMath>
                </a14:m>
                <a:r>
                  <a:rPr lang="en-US" b="1" dirty="0">
                    <a:solidFill>
                      <a:srgbClr val="00B050"/>
                    </a:solidFill>
                  </a:rPr>
                  <a:t> to get 2 and 3 groups </a:t>
                </a:r>
              </a:p>
            </p:txBody>
          </p:sp>
        </mc:Choice>
        <mc:Fallback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D217984-7BE7-4381-A636-32B8ACB55E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076" y="5214434"/>
                <a:ext cx="2303586" cy="141995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57150">
                <a:solidFill>
                  <a:srgbClr val="33CC33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C045AABC-076B-4308-891E-3C620F1C744D}"/>
                  </a:ext>
                </a:extLst>
              </p:cNvPr>
              <p:cNvSpPr/>
              <p:nvPr/>
            </p:nvSpPr>
            <p:spPr>
              <a:xfrm>
                <a:off x="541368" y="4326996"/>
                <a:ext cx="1604598" cy="1063869"/>
              </a:xfrm>
              <a:prstGeom prst="roundRect">
                <a:avLst/>
              </a:prstGeom>
              <a:noFill/>
              <a:ln w="57150">
                <a:solidFill>
                  <a:srgbClr val="33CC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b="1" dirty="0">
                    <a:solidFill>
                      <a:srgbClr val="00B050"/>
                    </a:solidFill>
                  </a:rPr>
                  <a:t>Apply groups to </a:t>
                </a:r>
                <a14:m>
                  <m:oMath xmlns:m="http://schemas.openxmlformats.org/officeDocument/2006/math">
                    <m:r>
                      <a:rPr lang="es-MX" b="1">
                        <a:solidFill>
                          <a:srgbClr val="00B050"/>
                        </a:solidFill>
                      </a:rPr>
                      <m:t>𝑀</m:t>
                    </m:r>
                  </m:oMath>
                </a14:m>
                <a:r>
                  <a:rPr lang="es-MX" b="1" dirty="0">
                    <a:solidFill>
                      <a:srgbClr val="00B050"/>
                    </a:solidFill>
                  </a:rPr>
                  <a:t> 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C045AABC-076B-4308-891E-3C620F1C74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68" y="4326996"/>
                <a:ext cx="1604598" cy="1063869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57150">
                <a:solidFill>
                  <a:srgbClr val="33CC33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row: Right 24">
            <a:extLst>
              <a:ext uri="{FF2B5EF4-FFF2-40B4-BE49-F238E27FC236}">
                <a16:creationId xmlns:a16="http://schemas.microsoft.com/office/drawing/2014/main" id="{EE42DBC8-46A3-4445-9407-F4F923C19013}"/>
              </a:ext>
            </a:extLst>
          </p:cNvPr>
          <p:cNvSpPr/>
          <p:nvPr/>
        </p:nvSpPr>
        <p:spPr>
          <a:xfrm>
            <a:off x="1762146" y="593305"/>
            <a:ext cx="810746" cy="20708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4DA48B52-3877-4712-892A-9208BAEDF5F0}"/>
              </a:ext>
            </a:extLst>
          </p:cNvPr>
          <p:cNvSpPr/>
          <p:nvPr/>
        </p:nvSpPr>
        <p:spPr>
          <a:xfrm>
            <a:off x="7168662" y="2409581"/>
            <a:ext cx="193430" cy="655027"/>
          </a:xfrm>
          <a:prstGeom prst="down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A25E7D9F-DBD8-44E1-B7F0-7821A13424CF}"/>
              </a:ext>
            </a:extLst>
          </p:cNvPr>
          <p:cNvSpPr/>
          <p:nvPr/>
        </p:nvSpPr>
        <p:spPr>
          <a:xfrm rot="5400000">
            <a:off x="6759943" y="4060100"/>
            <a:ext cx="219809" cy="384175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8B7DCE3-262C-4174-AC91-6426708CCDEC}"/>
              </a:ext>
            </a:extLst>
          </p:cNvPr>
          <p:cNvSpPr txBox="1"/>
          <p:nvPr/>
        </p:nvSpPr>
        <p:spPr>
          <a:xfrm>
            <a:off x="11963" y="2181813"/>
            <a:ext cx="2796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approach in which Kenny is working. If invert W es very expensive we present Approach 2</a:t>
            </a:r>
            <a:endParaRPr lang="es-MX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D1C7660-9089-413A-B875-49CC2195E5C0}"/>
              </a:ext>
            </a:extLst>
          </p:cNvPr>
          <p:cNvSpPr/>
          <p:nvPr/>
        </p:nvSpPr>
        <p:spPr>
          <a:xfrm>
            <a:off x="5641559" y="3135285"/>
            <a:ext cx="1795953" cy="13979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39D924C-AB8E-4B05-AE36-AF2FDAD94E9E}"/>
              </a:ext>
            </a:extLst>
          </p:cNvPr>
          <p:cNvSpPr/>
          <p:nvPr/>
        </p:nvSpPr>
        <p:spPr>
          <a:xfrm>
            <a:off x="5641559" y="2480259"/>
            <a:ext cx="1795953" cy="65502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82059C5-98B3-493F-ABE0-B4581CC975DE}"/>
              </a:ext>
            </a:extLst>
          </p:cNvPr>
          <p:cNvSpPr/>
          <p:nvPr/>
        </p:nvSpPr>
        <p:spPr>
          <a:xfrm>
            <a:off x="5641558" y="1990136"/>
            <a:ext cx="1795953" cy="49012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83C2171-361A-4AA2-8AD8-125B233F93E0}"/>
              </a:ext>
            </a:extLst>
          </p:cNvPr>
          <p:cNvSpPr txBox="1"/>
          <p:nvPr/>
        </p:nvSpPr>
        <p:spPr>
          <a:xfrm>
            <a:off x="5695210" y="3464941"/>
            <a:ext cx="168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accent5">
                    <a:lumMod val="50000"/>
                  </a:schemeClr>
                </a:solidFill>
              </a:rPr>
              <a:t>Apache Hadoop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5B86EF0-6336-44ED-8FC0-CD5DF61B6105}"/>
              </a:ext>
            </a:extLst>
          </p:cNvPr>
          <p:cNvSpPr txBox="1"/>
          <p:nvPr/>
        </p:nvSpPr>
        <p:spPr>
          <a:xfrm>
            <a:off x="5725470" y="2625247"/>
            <a:ext cx="1658388" cy="369332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CC00"/>
                </a:solidFill>
              </a:rPr>
              <a:t>Apache Spark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65C0F6C-8960-4CDA-BD6F-FD3DB09F3D88}"/>
              </a:ext>
            </a:extLst>
          </p:cNvPr>
          <p:cNvSpPr txBox="1"/>
          <p:nvPr/>
        </p:nvSpPr>
        <p:spPr>
          <a:xfrm>
            <a:off x="6045388" y="2058176"/>
            <a:ext cx="133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00B050"/>
                </a:solidFill>
              </a:rPr>
              <a:t>PySpark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D8E82E8-8936-4B79-8943-DE41DAFC91B0}"/>
              </a:ext>
            </a:extLst>
          </p:cNvPr>
          <p:cNvSpPr/>
          <p:nvPr/>
        </p:nvSpPr>
        <p:spPr>
          <a:xfrm>
            <a:off x="5344021" y="1839824"/>
            <a:ext cx="2500467" cy="3806210"/>
          </a:xfrm>
          <a:prstGeom prst="rect">
            <a:avLst/>
          </a:prstGeom>
          <a:noFill/>
          <a:ln w="762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D04C2488-F7B8-46CF-9A53-B09E35F4CAEA}"/>
                  </a:ext>
                </a:extLst>
              </p:cNvPr>
              <p:cNvSpPr txBox="1"/>
              <p:nvPr/>
            </p:nvSpPr>
            <p:spPr>
              <a:xfrm>
                <a:off x="5386233" y="4591931"/>
                <a:ext cx="250046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Set up cluster with one master node and </a:t>
                </a:r>
                <a14:m>
                  <m:oMath xmlns:m="http://schemas.openxmlformats.org/officeDocument/2006/math">
                    <m:r>
                      <a:rPr lang="es-MX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s-MX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 slave nodes</a:t>
                </a:r>
                <a:endParaRPr lang="es-MX" b="1" dirty="0"/>
              </a:p>
            </p:txBody>
          </p:sp>
        </mc:Choice>
        <mc:Fallback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D04C2488-F7B8-46CF-9A53-B09E35F4C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233" y="4591931"/>
                <a:ext cx="2500467" cy="923330"/>
              </a:xfrm>
              <a:prstGeom prst="rect">
                <a:avLst/>
              </a:prstGeom>
              <a:blipFill>
                <a:blip r:embed="rId8"/>
                <a:stretch>
                  <a:fillRect l="-2195" t="-3289" b="-921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ángulo 30">
            <a:extLst>
              <a:ext uri="{FF2B5EF4-FFF2-40B4-BE49-F238E27FC236}">
                <a16:creationId xmlns:a16="http://schemas.microsoft.com/office/drawing/2014/main" id="{326646F4-965E-4998-A447-D84A46C7D7DA}"/>
              </a:ext>
            </a:extLst>
          </p:cNvPr>
          <p:cNvSpPr/>
          <p:nvPr/>
        </p:nvSpPr>
        <p:spPr>
          <a:xfrm>
            <a:off x="8412261" y="137748"/>
            <a:ext cx="2437835" cy="1397976"/>
          </a:xfrm>
          <a:prstGeom prst="rect">
            <a:avLst/>
          </a:prstGeom>
          <a:noFill/>
          <a:ln w="762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Arrow: Right 23">
            <a:extLst>
              <a:ext uri="{FF2B5EF4-FFF2-40B4-BE49-F238E27FC236}">
                <a16:creationId xmlns:a16="http://schemas.microsoft.com/office/drawing/2014/main" id="{ED5DE68C-9390-48F8-BC68-904020B7B351}"/>
              </a:ext>
            </a:extLst>
          </p:cNvPr>
          <p:cNvSpPr/>
          <p:nvPr/>
        </p:nvSpPr>
        <p:spPr>
          <a:xfrm>
            <a:off x="4211527" y="598164"/>
            <a:ext cx="703385" cy="20222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24">
            <a:extLst>
              <a:ext uri="{FF2B5EF4-FFF2-40B4-BE49-F238E27FC236}">
                <a16:creationId xmlns:a16="http://schemas.microsoft.com/office/drawing/2014/main" id="{118E2286-6D91-45C5-9803-D02D26844CC9}"/>
              </a:ext>
            </a:extLst>
          </p:cNvPr>
          <p:cNvSpPr/>
          <p:nvPr/>
        </p:nvSpPr>
        <p:spPr>
          <a:xfrm>
            <a:off x="7548256" y="645942"/>
            <a:ext cx="810746" cy="20708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onector: angular 36">
            <a:extLst>
              <a:ext uri="{FF2B5EF4-FFF2-40B4-BE49-F238E27FC236}">
                <a16:creationId xmlns:a16="http://schemas.microsoft.com/office/drawing/2014/main" id="{5884224C-4D80-4C53-AAAF-6559F58B9599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 rot="16200000" flipH="1">
            <a:off x="6260142" y="1505710"/>
            <a:ext cx="294957" cy="373270"/>
          </a:xfrm>
          <a:prstGeom prst="bentConnector3">
            <a:avLst>
              <a:gd name="adj1" fmla="val 50000"/>
            </a:avLst>
          </a:prstGeom>
          <a:ln w="31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2203EB61-EEB5-4608-A060-2A439256AB43}"/>
              </a:ext>
            </a:extLst>
          </p:cNvPr>
          <p:cNvSpPr txBox="1"/>
          <p:nvPr/>
        </p:nvSpPr>
        <p:spPr>
          <a:xfrm>
            <a:off x="8520717" y="315743"/>
            <a:ext cx="2220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Distribute the ‘matrix.txt’ file to the cluster nodes</a:t>
            </a:r>
            <a:endParaRPr lang="es-MX" b="1" dirty="0">
              <a:solidFill>
                <a:schemeClr val="accent5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Flowchart: Document 3">
                <a:extLst>
                  <a:ext uri="{FF2B5EF4-FFF2-40B4-BE49-F238E27FC236}">
                    <a16:creationId xmlns:a16="http://schemas.microsoft.com/office/drawing/2014/main" id="{8B85CA5D-E86E-4B38-AC01-5EF2B127CFE7}"/>
                  </a:ext>
                </a:extLst>
              </p:cNvPr>
              <p:cNvSpPr/>
              <p:nvPr/>
            </p:nvSpPr>
            <p:spPr>
              <a:xfrm>
                <a:off x="10522610" y="1900101"/>
                <a:ext cx="1573823" cy="1397976"/>
              </a:xfrm>
              <a:prstGeom prst="flowChartDocument">
                <a:avLst/>
              </a:prstGeom>
              <a:noFill/>
              <a:ln w="57150">
                <a:solidFill>
                  <a:srgbClr val="33CC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b="1" dirty="0">
                    <a:solidFill>
                      <a:srgbClr val="00B050"/>
                    </a:solidFill>
                  </a:rPr>
                  <a:t>Read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1">
                            <a:solidFill>
                              <a:srgbClr val="00B050"/>
                            </a:solidFill>
                          </a:rPr>
                        </m:ctrlPr>
                      </m:sSubPr>
                      <m:e>
                        <m:r>
                          <a:rPr lang="es-MX" b="1">
                            <a:solidFill>
                              <a:srgbClr val="00B050"/>
                            </a:solidFill>
                          </a:rPr>
                          <m:t>𝑊</m:t>
                        </m:r>
                      </m:e>
                      <m:sub>
                        <m:d>
                          <m:dPr>
                            <m:ctrlPr>
                              <a:rPr lang="es-MX" b="1">
                                <a:solidFill>
                                  <a:srgbClr val="00B050"/>
                                </a:solidFill>
                              </a:rPr>
                            </m:ctrlPr>
                          </m:dPr>
                          <m:e>
                            <m:r>
                              <a:rPr lang="es-MX" b="1">
                                <a:solidFill>
                                  <a:srgbClr val="00B050"/>
                                </a:solidFill>
                              </a:rPr>
                              <m:t>h</m:t>
                            </m:r>
                            <m:r>
                              <a:rPr lang="es-MX" b="1">
                                <a:solidFill>
                                  <a:srgbClr val="00B050"/>
                                </a:solidFill>
                              </a:rPr>
                              <m:t>×</m:t>
                            </m:r>
                            <m:r>
                              <a:rPr lang="es-MX" b="1">
                                <a:solidFill>
                                  <a:srgbClr val="00B050"/>
                                </a:solidFill>
                              </a:rPr>
                              <m:t>𝑤</m:t>
                            </m:r>
                          </m:e>
                        </m:d>
                        <m:r>
                          <a:rPr lang="es-MX" b="1">
                            <a:solidFill>
                              <a:srgbClr val="00B050"/>
                            </a:solidFill>
                          </a:rPr>
                          <m:t>×(</m:t>
                        </m:r>
                        <m:r>
                          <a:rPr lang="es-MX" b="1">
                            <a:solidFill>
                              <a:srgbClr val="00B050"/>
                            </a:solidFill>
                          </a:rPr>
                          <m:t>h</m:t>
                        </m:r>
                        <m:r>
                          <a:rPr lang="es-MX" b="1">
                            <a:solidFill>
                              <a:srgbClr val="00B050"/>
                            </a:solidFill>
                          </a:rPr>
                          <m:t>×</m:t>
                        </m:r>
                        <m:r>
                          <a:rPr lang="es-MX" b="1">
                            <a:solidFill>
                              <a:srgbClr val="00B050"/>
                            </a:solidFill>
                          </a:rPr>
                          <m:t>𝑤</m:t>
                        </m:r>
                        <m:r>
                          <a:rPr lang="es-MX" b="1">
                            <a:solidFill>
                              <a:srgbClr val="00B050"/>
                            </a:solidFill>
                          </a:rPr>
                          <m:t>)</m:t>
                        </m:r>
                      </m:sub>
                    </m:sSub>
                    <m:r>
                      <a:rPr lang="es-MX" b="1">
                        <a:solidFill>
                          <a:srgbClr val="00B050"/>
                        </a:solidFill>
                      </a:rPr>
                      <m:t> </m:t>
                    </m:r>
                  </m:oMath>
                </a14:m>
                <a:r>
                  <a:rPr lang="es-MX" b="1" dirty="0">
                    <a:solidFill>
                      <a:srgbClr val="00B050"/>
                    </a:solidFill>
                  </a:rPr>
                  <a:t>from nodes</a:t>
                </a:r>
              </a:p>
            </p:txBody>
          </p:sp>
        </mc:Choice>
        <mc:Fallback>
          <p:sp>
            <p:nvSpPr>
              <p:cNvPr id="39" name="Flowchart: Document 3">
                <a:extLst>
                  <a:ext uri="{FF2B5EF4-FFF2-40B4-BE49-F238E27FC236}">
                    <a16:creationId xmlns:a16="http://schemas.microsoft.com/office/drawing/2014/main" id="{8B85CA5D-E86E-4B38-AC01-5EF2B127CF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2610" y="1900101"/>
                <a:ext cx="1573823" cy="1397976"/>
              </a:xfrm>
              <a:prstGeom prst="flowChartDocument">
                <a:avLst/>
              </a:prstGeom>
              <a:blipFill>
                <a:blip r:embed="rId9"/>
                <a:stretch>
                  <a:fillRect/>
                </a:stretch>
              </a:blipFill>
              <a:ln w="57150">
                <a:solidFill>
                  <a:srgbClr val="33CC33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row: Right 24">
            <a:extLst>
              <a:ext uri="{FF2B5EF4-FFF2-40B4-BE49-F238E27FC236}">
                <a16:creationId xmlns:a16="http://schemas.microsoft.com/office/drawing/2014/main" id="{C550095C-5041-48F7-9273-FDC6A6A5BEC1}"/>
              </a:ext>
            </a:extLst>
          </p:cNvPr>
          <p:cNvSpPr/>
          <p:nvPr/>
        </p:nvSpPr>
        <p:spPr>
          <a:xfrm rot="5400000">
            <a:off x="11031437" y="3527354"/>
            <a:ext cx="810746" cy="20708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24">
            <a:extLst>
              <a:ext uri="{FF2B5EF4-FFF2-40B4-BE49-F238E27FC236}">
                <a16:creationId xmlns:a16="http://schemas.microsoft.com/office/drawing/2014/main" id="{C0A8AD8A-3BF6-4AC3-BE0F-0D2EC2FA0F6C}"/>
              </a:ext>
            </a:extLst>
          </p:cNvPr>
          <p:cNvSpPr/>
          <p:nvPr/>
        </p:nvSpPr>
        <p:spPr>
          <a:xfrm rot="5400000">
            <a:off x="11019155" y="1174214"/>
            <a:ext cx="997136" cy="20708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DD6C3B26-D32F-4B13-BE00-D77BB1210E95}"/>
              </a:ext>
            </a:extLst>
          </p:cNvPr>
          <p:cNvSpPr/>
          <p:nvPr/>
        </p:nvSpPr>
        <p:spPr>
          <a:xfrm>
            <a:off x="10850094" y="779187"/>
            <a:ext cx="733071" cy="1237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2" name="Conector: angular 51">
            <a:extLst>
              <a:ext uri="{FF2B5EF4-FFF2-40B4-BE49-F238E27FC236}">
                <a16:creationId xmlns:a16="http://schemas.microsoft.com/office/drawing/2014/main" id="{60613499-4D3A-4557-95FF-79444FA4DF03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7917969" y="2599089"/>
            <a:ext cx="2604641" cy="547890"/>
          </a:xfrm>
          <a:prstGeom prst="bentConnector3">
            <a:avLst>
              <a:gd name="adj1" fmla="val 50000"/>
            </a:avLst>
          </a:prstGeom>
          <a:ln w="31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ángulo 61">
            <a:extLst>
              <a:ext uri="{FF2B5EF4-FFF2-40B4-BE49-F238E27FC236}">
                <a16:creationId xmlns:a16="http://schemas.microsoft.com/office/drawing/2014/main" id="{CC6EBC43-2191-453F-938F-7D34F4713F29}"/>
              </a:ext>
            </a:extLst>
          </p:cNvPr>
          <p:cNvSpPr/>
          <p:nvPr/>
        </p:nvSpPr>
        <p:spPr>
          <a:xfrm>
            <a:off x="1604963" y="5857200"/>
            <a:ext cx="984571" cy="1237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Arrow: Right 24">
            <a:extLst>
              <a:ext uri="{FF2B5EF4-FFF2-40B4-BE49-F238E27FC236}">
                <a16:creationId xmlns:a16="http://schemas.microsoft.com/office/drawing/2014/main" id="{0AE6EDE5-1EBF-4E3B-85DB-16F821BFA233}"/>
              </a:ext>
            </a:extLst>
          </p:cNvPr>
          <p:cNvSpPr/>
          <p:nvPr/>
        </p:nvSpPr>
        <p:spPr>
          <a:xfrm rot="16200000">
            <a:off x="1347883" y="5611097"/>
            <a:ext cx="532678" cy="20708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45765D65-DE6F-41F9-9DB1-C9EA2BE614FB}"/>
              </a:ext>
            </a:extLst>
          </p:cNvPr>
          <p:cNvSpPr/>
          <p:nvPr/>
        </p:nvSpPr>
        <p:spPr>
          <a:xfrm>
            <a:off x="144881" y="1553642"/>
            <a:ext cx="281089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s-ES" sz="4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Approach 1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7DBB6376-4308-4D31-B1DC-4E75B995F987}"/>
              </a:ext>
            </a:extLst>
          </p:cNvPr>
          <p:cNvSpPr txBox="1"/>
          <p:nvPr/>
        </p:nvSpPr>
        <p:spPr>
          <a:xfrm>
            <a:off x="2370764" y="3160040"/>
            <a:ext cx="279620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orange steps were coded in C, the blue ones are Hadoop processes  and the green ones are coded using PySpark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42859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Flowchart: Document 3">
                <a:extLst>
                  <a:ext uri="{FF2B5EF4-FFF2-40B4-BE49-F238E27FC236}">
                    <a16:creationId xmlns:a16="http://schemas.microsoft.com/office/drawing/2014/main" id="{4A055A6F-3F45-4020-897A-E5B7EEE11B03}"/>
                  </a:ext>
                </a:extLst>
              </p:cNvPr>
              <p:cNvSpPr/>
              <p:nvPr/>
            </p:nvSpPr>
            <p:spPr>
              <a:xfrm>
                <a:off x="162683" y="101400"/>
                <a:ext cx="1573823" cy="1397976"/>
              </a:xfrm>
              <a:prstGeom prst="flowChartDocument">
                <a:avLst/>
              </a:prstGeom>
              <a:solidFill>
                <a:schemeClr val="bg1"/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accent2"/>
                    </a:solidFill>
                  </a:rPr>
                  <a:t>Read image in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>
                            <a:solidFill>
                              <a:schemeClr val="accent2"/>
                            </a:solidFill>
                          </a:rPr>
                        </m:ctrlPr>
                      </m:sSubPr>
                      <m:e>
                        <m:r>
                          <a:rPr lang="es-MX">
                            <a:solidFill>
                              <a:schemeClr val="accent2"/>
                            </a:solidFill>
                          </a:rPr>
                          <m:t>𝑀</m:t>
                        </m:r>
                      </m:e>
                      <m:sub>
                        <m:r>
                          <a:rPr lang="es-MX">
                            <a:solidFill>
                              <a:schemeClr val="accent2"/>
                            </a:solidFill>
                          </a:rPr>
                          <m:t>h</m:t>
                        </m:r>
                        <m:r>
                          <a:rPr lang="es-MX">
                            <a:solidFill>
                              <a:schemeClr val="accent2"/>
                            </a:solidFill>
                          </a:rPr>
                          <m:t>×</m:t>
                        </m:r>
                        <m:r>
                          <a:rPr lang="es-MX">
                            <a:solidFill>
                              <a:schemeClr val="accent2"/>
                            </a:solidFill>
                          </a:rPr>
                          <m:t>𝑤</m:t>
                        </m:r>
                      </m:sub>
                    </m:sSub>
                  </m:oMath>
                </a14:m>
                <a:endParaRPr lang="es-MX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4" name="Flowchart: Document 3">
                <a:extLst>
                  <a:ext uri="{FF2B5EF4-FFF2-40B4-BE49-F238E27FC236}">
                    <a16:creationId xmlns:a16="http://schemas.microsoft.com/office/drawing/2014/main" id="{4A055A6F-3F45-4020-897A-E5B7EEE11B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83" y="101400"/>
                <a:ext cx="1573823" cy="1397976"/>
              </a:xfrm>
              <a:prstGeom prst="flowChartDocument">
                <a:avLst/>
              </a:prstGeom>
              <a:blipFill>
                <a:blip r:embed="rId2"/>
                <a:stretch>
                  <a:fillRect r="-1498"/>
                </a:stretch>
              </a:blipFill>
              <a:ln w="571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5C736B46-683C-4D57-BE12-F8F919CD0577}"/>
                  </a:ext>
                </a:extLst>
              </p:cNvPr>
              <p:cNvSpPr/>
              <p:nvPr/>
            </p:nvSpPr>
            <p:spPr>
              <a:xfrm>
                <a:off x="4771324" y="55463"/>
                <a:ext cx="2544029" cy="148984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accent2"/>
                    </a:solidFill>
                  </a:rPr>
                  <a:t>Calculate weight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d>
                          <m:dPr>
                            <m:ctrlPr>
                              <a:rPr lang="es-MX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s-MX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s-MX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×(</m:t>
                        </m:r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accent2"/>
                    </a:solidFill>
                  </a:rPr>
                  <a:t>and write to master node´s disk in sparse format ‘matrix.txt’</a:t>
                </a:r>
              </a:p>
            </p:txBody>
          </p:sp>
        </mc:Choice>
        <mc:Fallback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5C736B46-683C-4D57-BE12-F8F919CD0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324" y="55463"/>
                <a:ext cx="2544029" cy="1489849"/>
              </a:xfrm>
              <a:prstGeom prst="roundRect">
                <a:avLst/>
              </a:prstGeom>
              <a:blipFill>
                <a:blip r:embed="rId3"/>
                <a:stretch>
                  <a:fillRect t="-395" b="-4348"/>
                </a:stretch>
              </a:blipFill>
              <a:ln w="571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A6CC84C-A09E-412B-B56C-99ECCBADFA09}"/>
                  </a:ext>
                </a:extLst>
              </p:cNvPr>
              <p:cNvSpPr/>
              <p:nvPr/>
            </p:nvSpPr>
            <p:spPr>
              <a:xfrm>
                <a:off x="8368558" y="5371543"/>
                <a:ext cx="3760772" cy="1348678"/>
              </a:xfrm>
              <a:prstGeom prst="roundRect">
                <a:avLst/>
              </a:prstGeom>
              <a:noFill/>
              <a:ln w="57150">
                <a:solidFill>
                  <a:srgbClr val="33CC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B050"/>
                    </a:solidFill>
                  </a:rPr>
                  <a:t>Solve (3): Using implicitly Lanczos and save the three eigenvectors associated with the </a:t>
                </a:r>
                <a:r>
                  <a:rPr lang="es-MX" b="1" dirty="0">
                    <a:solidFill>
                      <a:srgbClr val="00B050"/>
                    </a:solidFill>
                  </a:rPr>
                  <a:t>3 smallest eigenvalues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1">
                            <a:solidFill>
                              <a:srgbClr val="00B050"/>
                            </a:solidFill>
                          </a:rPr>
                        </m:ctrlPr>
                      </m:sSubPr>
                      <m:e>
                        <m:r>
                          <a:rPr lang="es-MX" b="1">
                            <a:solidFill>
                              <a:srgbClr val="00B050"/>
                            </a:solidFill>
                          </a:rPr>
                          <m:t>𝑌</m:t>
                        </m:r>
                      </m:e>
                      <m:sub>
                        <m:r>
                          <a:rPr lang="es-MX" b="1">
                            <a:solidFill>
                              <a:srgbClr val="00B050"/>
                            </a:solidFill>
                          </a:rPr>
                          <m:t>1</m:t>
                        </m:r>
                      </m:sub>
                    </m:sSub>
                    <m:r>
                      <a:rPr lang="es-MX" b="1">
                        <a:solidFill>
                          <a:srgbClr val="00B050"/>
                        </a:solidFill>
                      </a:rPr>
                      <m:t>,</m:t>
                    </m:r>
                    <m:sSub>
                      <m:sSubPr>
                        <m:ctrlPr>
                          <a:rPr lang="es-MX" b="1">
                            <a:solidFill>
                              <a:srgbClr val="00B050"/>
                            </a:solidFill>
                          </a:rPr>
                        </m:ctrlPr>
                      </m:sSubPr>
                      <m:e>
                        <m:r>
                          <a:rPr lang="es-MX" b="1">
                            <a:solidFill>
                              <a:srgbClr val="00B050"/>
                            </a:solidFill>
                          </a:rPr>
                          <m:t>𝑌</m:t>
                        </m:r>
                      </m:e>
                      <m:sub>
                        <m:r>
                          <a:rPr lang="es-MX" b="1">
                            <a:solidFill>
                              <a:srgbClr val="00B050"/>
                            </a:solidFill>
                          </a:rPr>
                          <m:t>2</m:t>
                        </m:r>
                      </m:sub>
                    </m:sSub>
                    <m:r>
                      <a:rPr lang="es-MX" b="1">
                        <a:solidFill>
                          <a:srgbClr val="00B050"/>
                        </a:solidFill>
                      </a:rPr>
                      <m:t>, </m:t>
                    </m:r>
                    <m:sSub>
                      <m:sSubPr>
                        <m:ctrlPr>
                          <a:rPr lang="es-MX" b="1">
                            <a:solidFill>
                              <a:srgbClr val="00B050"/>
                            </a:solidFill>
                          </a:rPr>
                        </m:ctrlPr>
                      </m:sSubPr>
                      <m:e>
                        <m:r>
                          <a:rPr lang="es-MX" b="1">
                            <a:solidFill>
                              <a:srgbClr val="00B050"/>
                            </a:solidFill>
                          </a:rPr>
                          <m:t>𝑌</m:t>
                        </m:r>
                      </m:e>
                      <m:sub>
                        <m:r>
                          <a:rPr lang="es-MX" b="1">
                            <a:solidFill>
                              <a:srgbClr val="00B050"/>
                            </a:solidFill>
                          </a:rPr>
                          <m:t>3</m:t>
                        </m:r>
                      </m:sub>
                    </m:sSub>
                  </m:oMath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A6CC84C-A09E-412B-B56C-99ECCBADF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8558" y="5371543"/>
                <a:ext cx="3760772" cy="134867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rgbClr val="33CC33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1DF53438-0B2E-48B0-9AE8-3E4881953BAA}"/>
                  </a:ext>
                </a:extLst>
              </p:cNvPr>
              <p:cNvSpPr/>
              <p:nvPr/>
            </p:nvSpPr>
            <p:spPr>
              <a:xfrm>
                <a:off x="2454624" y="101400"/>
                <a:ext cx="1644163" cy="1301261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accent2"/>
                    </a:solidFill>
                  </a:rPr>
                  <a:t>Preprocess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>
                            <a:solidFill>
                              <a:schemeClr val="accent2"/>
                            </a:solidFill>
                          </a:rPr>
                        </m:ctrlPr>
                      </m:sSubPr>
                      <m:e>
                        <m:r>
                          <a:rPr lang="es-MX">
                            <a:solidFill>
                              <a:schemeClr val="accent2"/>
                            </a:solidFill>
                          </a:rPr>
                          <m:t>𝑀</m:t>
                        </m:r>
                      </m:e>
                      <m:sub>
                        <m:r>
                          <a:rPr lang="es-MX">
                            <a:solidFill>
                              <a:schemeClr val="accent2"/>
                            </a:solidFill>
                          </a:rPr>
                          <m:t>h</m:t>
                        </m:r>
                        <m:r>
                          <a:rPr lang="es-MX">
                            <a:solidFill>
                              <a:schemeClr val="accent2"/>
                            </a:solidFill>
                          </a:rPr>
                          <m:t>×</m:t>
                        </m:r>
                        <m:r>
                          <a:rPr lang="es-MX">
                            <a:solidFill>
                              <a:schemeClr val="accent2"/>
                            </a:solidFill>
                          </a:rPr>
                          <m:t>𝑤</m:t>
                        </m:r>
                      </m:sub>
                    </m:sSub>
                  </m:oMath>
                </a14:m>
                <a:r>
                  <a:rPr lang="es-MX" dirty="0">
                    <a:solidFill>
                      <a:schemeClr val="accent2"/>
                    </a:solidFill>
                  </a:rPr>
                  <a:t> and get </a:t>
                </a:r>
                <a14:m>
                  <m:oMath xmlns:m="http://schemas.openxmlformats.org/officeDocument/2006/math">
                    <m:r>
                      <a:rPr lang="es-MX">
                        <a:solidFill>
                          <a:schemeClr val="accent2"/>
                        </a:solidFill>
                      </a:rPr>
                      <m:t>𝑀</m:t>
                    </m:r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1DF53438-0B2E-48B0-9AE8-3E4881953B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624" y="101400"/>
                <a:ext cx="1644163" cy="130126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571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D217984-7BE7-4381-A636-32B8ACB55E38}"/>
                  </a:ext>
                </a:extLst>
              </p:cNvPr>
              <p:cNvSpPr/>
              <p:nvPr/>
            </p:nvSpPr>
            <p:spPr>
              <a:xfrm>
                <a:off x="2183696" y="5300263"/>
                <a:ext cx="2303586" cy="1419958"/>
              </a:xfrm>
              <a:prstGeom prst="roundRect">
                <a:avLst/>
              </a:prstGeom>
              <a:noFill/>
              <a:ln w="57150">
                <a:solidFill>
                  <a:srgbClr val="33CC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B050"/>
                    </a:solidFill>
                  </a:rPr>
                  <a:t>Apply kmeans to the entries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1">
                            <a:solidFill>
                              <a:srgbClr val="00B050"/>
                            </a:solidFill>
                          </a:rPr>
                        </m:ctrlPr>
                      </m:sSubPr>
                      <m:e>
                        <m:r>
                          <a:rPr lang="es-MX" b="1">
                            <a:solidFill>
                              <a:srgbClr val="00B050"/>
                            </a:solidFill>
                          </a:rPr>
                          <m:t>𝑌</m:t>
                        </m:r>
                      </m:e>
                      <m:sub>
                        <m:r>
                          <a:rPr lang="es-MX" b="1">
                            <a:solidFill>
                              <a:srgbClr val="00B050"/>
                            </a:solidFill>
                          </a:rPr>
                          <m:t>2</m:t>
                        </m:r>
                      </m:sub>
                    </m:sSub>
                    <m:r>
                      <a:rPr lang="es-MX" b="1">
                        <a:solidFill>
                          <a:srgbClr val="00B050"/>
                        </a:solidFill>
                      </a:rPr>
                      <m:t>,{</m:t>
                    </m:r>
                    <m:sSub>
                      <m:sSubPr>
                        <m:ctrlPr>
                          <a:rPr lang="es-MX" b="1">
                            <a:solidFill>
                              <a:srgbClr val="00B050"/>
                            </a:solidFill>
                          </a:rPr>
                        </m:ctrlPr>
                      </m:sSubPr>
                      <m:e>
                        <m:r>
                          <a:rPr lang="es-MX" b="1">
                            <a:solidFill>
                              <a:srgbClr val="00B050"/>
                            </a:solidFill>
                          </a:rPr>
                          <m:t>𝑌</m:t>
                        </m:r>
                      </m:e>
                      <m:sub>
                        <m:r>
                          <a:rPr lang="es-MX" b="1">
                            <a:solidFill>
                              <a:srgbClr val="00B050"/>
                            </a:solidFill>
                          </a:rPr>
                          <m:t>2</m:t>
                        </m:r>
                      </m:sub>
                    </m:sSub>
                    <m:r>
                      <a:rPr lang="es-MX" b="1">
                        <a:solidFill>
                          <a:srgbClr val="00B050"/>
                        </a:solidFill>
                      </a:rPr>
                      <m:t>,</m:t>
                    </m:r>
                    <m:sSub>
                      <m:sSubPr>
                        <m:ctrlPr>
                          <a:rPr lang="es-MX" b="1">
                            <a:solidFill>
                              <a:srgbClr val="00B050"/>
                            </a:solidFill>
                          </a:rPr>
                        </m:ctrlPr>
                      </m:sSubPr>
                      <m:e>
                        <m:r>
                          <a:rPr lang="es-MX" b="1">
                            <a:solidFill>
                              <a:srgbClr val="00B050"/>
                            </a:solidFill>
                          </a:rPr>
                          <m:t>𝑌</m:t>
                        </m:r>
                      </m:e>
                      <m:sub>
                        <m:r>
                          <a:rPr lang="es-MX" b="1">
                            <a:solidFill>
                              <a:srgbClr val="00B050"/>
                            </a:solidFill>
                          </a:rPr>
                          <m:t>3</m:t>
                        </m:r>
                      </m:sub>
                    </m:sSub>
                    <m:r>
                      <a:rPr lang="es-MX" b="1">
                        <a:solidFill>
                          <a:srgbClr val="00B050"/>
                        </a:solidFill>
                      </a:rPr>
                      <m:t>}</m:t>
                    </m:r>
                  </m:oMath>
                </a14:m>
                <a:r>
                  <a:rPr lang="en-US" b="1" dirty="0">
                    <a:solidFill>
                      <a:srgbClr val="00B050"/>
                    </a:solidFill>
                  </a:rPr>
                  <a:t> to get 2 and 3 groups </a:t>
                </a:r>
              </a:p>
            </p:txBody>
          </p:sp>
        </mc:Choice>
        <mc:Fallback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D217984-7BE7-4381-A636-32B8ACB55E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696" y="5300263"/>
                <a:ext cx="2303586" cy="141995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57150">
                <a:solidFill>
                  <a:srgbClr val="33CC33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C045AABC-076B-4308-891E-3C620F1C744D}"/>
                  </a:ext>
                </a:extLst>
              </p:cNvPr>
              <p:cNvSpPr/>
              <p:nvPr/>
            </p:nvSpPr>
            <p:spPr>
              <a:xfrm>
                <a:off x="307658" y="3344723"/>
                <a:ext cx="1604598" cy="1063869"/>
              </a:xfrm>
              <a:prstGeom prst="roundRect">
                <a:avLst/>
              </a:prstGeom>
              <a:noFill/>
              <a:ln w="57150">
                <a:solidFill>
                  <a:srgbClr val="33CC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b="1" dirty="0">
                    <a:solidFill>
                      <a:srgbClr val="00B050"/>
                    </a:solidFill>
                  </a:rPr>
                  <a:t>Apply groups to </a:t>
                </a:r>
                <a14:m>
                  <m:oMath xmlns:m="http://schemas.openxmlformats.org/officeDocument/2006/math">
                    <m:r>
                      <a:rPr lang="es-MX" b="1">
                        <a:solidFill>
                          <a:srgbClr val="00B050"/>
                        </a:solidFill>
                      </a:rPr>
                      <m:t>𝑀</m:t>
                    </m:r>
                  </m:oMath>
                </a14:m>
                <a:r>
                  <a:rPr lang="es-MX" b="1" dirty="0">
                    <a:solidFill>
                      <a:srgbClr val="00B050"/>
                    </a:solidFill>
                  </a:rPr>
                  <a:t> 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C045AABC-076B-4308-891E-3C620F1C74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658" y="3344723"/>
                <a:ext cx="1604598" cy="1063869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57150">
                <a:solidFill>
                  <a:srgbClr val="33CC33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row: Right 24">
            <a:extLst>
              <a:ext uri="{FF2B5EF4-FFF2-40B4-BE49-F238E27FC236}">
                <a16:creationId xmlns:a16="http://schemas.microsoft.com/office/drawing/2014/main" id="{EE42DBC8-46A3-4445-9407-F4F923C19013}"/>
              </a:ext>
            </a:extLst>
          </p:cNvPr>
          <p:cNvSpPr/>
          <p:nvPr/>
        </p:nvSpPr>
        <p:spPr>
          <a:xfrm>
            <a:off x="1762146" y="593305"/>
            <a:ext cx="645774" cy="20708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4DA48B52-3877-4712-892A-9208BAEDF5F0}"/>
              </a:ext>
            </a:extLst>
          </p:cNvPr>
          <p:cNvSpPr/>
          <p:nvPr/>
        </p:nvSpPr>
        <p:spPr>
          <a:xfrm>
            <a:off x="7168662" y="2409581"/>
            <a:ext cx="193430" cy="655027"/>
          </a:xfrm>
          <a:prstGeom prst="down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A25E7D9F-DBD8-44E1-B7F0-7821A13424CF}"/>
              </a:ext>
            </a:extLst>
          </p:cNvPr>
          <p:cNvSpPr/>
          <p:nvPr/>
        </p:nvSpPr>
        <p:spPr>
          <a:xfrm rot="5400000">
            <a:off x="6337775" y="4107646"/>
            <a:ext cx="219809" cy="384175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8B7DCE3-262C-4174-AC91-6426708CCDEC}"/>
              </a:ext>
            </a:extLst>
          </p:cNvPr>
          <p:cNvSpPr txBox="1"/>
          <p:nvPr/>
        </p:nvSpPr>
        <p:spPr>
          <a:xfrm>
            <a:off x="345746" y="2387891"/>
            <a:ext cx="2796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another approach in which Kenny is working. </a:t>
            </a:r>
            <a:endParaRPr lang="es-MX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D1C7660-9089-413A-B875-49CC2195E5C0}"/>
              </a:ext>
            </a:extLst>
          </p:cNvPr>
          <p:cNvSpPr/>
          <p:nvPr/>
        </p:nvSpPr>
        <p:spPr>
          <a:xfrm>
            <a:off x="5641559" y="3135285"/>
            <a:ext cx="1795953" cy="13979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39D924C-AB8E-4B05-AE36-AF2FDAD94E9E}"/>
              </a:ext>
            </a:extLst>
          </p:cNvPr>
          <p:cNvSpPr/>
          <p:nvPr/>
        </p:nvSpPr>
        <p:spPr>
          <a:xfrm>
            <a:off x="5641559" y="2480259"/>
            <a:ext cx="1795953" cy="65502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82059C5-98B3-493F-ABE0-B4581CC975DE}"/>
              </a:ext>
            </a:extLst>
          </p:cNvPr>
          <p:cNvSpPr/>
          <p:nvPr/>
        </p:nvSpPr>
        <p:spPr>
          <a:xfrm>
            <a:off x="5641558" y="1990136"/>
            <a:ext cx="1795953" cy="49012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83C2171-361A-4AA2-8AD8-125B233F93E0}"/>
              </a:ext>
            </a:extLst>
          </p:cNvPr>
          <p:cNvSpPr txBox="1"/>
          <p:nvPr/>
        </p:nvSpPr>
        <p:spPr>
          <a:xfrm>
            <a:off x="5695210" y="3464941"/>
            <a:ext cx="168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accent5">
                    <a:lumMod val="50000"/>
                  </a:schemeClr>
                </a:solidFill>
              </a:rPr>
              <a:t>Apache Hadoop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5B86EF0-6336-44ED-8FC0-CD5DF61B6105}"/>
              </a:ext>
            </a:extLst>
          </p:cNvPr>
          <p:cNvSpPr txBox="1"/>
          <p:nvPr/>
        </p:nvSpPr>
        <p:spPr>
          <a:xfrm>
            <a:off x="5725470" y="2625247"/>
            <a:ext cx="1658388" cy="369332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CC00"/>
                </a:solidFill>
              </a:rPr>
              <a:t>Apache Spark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65C0F6C-8960-4CDA-BD6F-FD3DB09F3D88}"/>
              </a:ext>
            </a:extLst>
          </p:cNvPr>
          <p:cNvSpPr txBox="1"/>
          <p:nvPr/>
        </p:nvSpPr>
        <p:spPr>
          <a:xfrm>
            <a:off x="6045388" y="2058176"/>
            <a:ext cx="133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00B050"/>
                </a:solidFill>
              </a:rPr>
              <a:t>PySpark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D8E82E8-8936-4B79-8943-DE41DAFC91B0}"/>
              </a:ext>
            </a:extLst>
          </p:cNvPr>
          <p:cNvSpPr/>
          <p:nvPr/>
        </p:nvSpPr>
        <p:spPr>
          <a:xfrm>
            <a:off x="5344021" y="1839824"/>
            <a:ext cx="2500467" cy="3806210"/>
          </a:xfrm>
          <a:prstGeom prst="rect">
            <a:avLst/>
          </a:prstGeom>
          <a:noFill/>
          <a:ln w="762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D04C2488-F7B8-46CF-9A53-B09E35F4CAEA}"/>
                  </a:ext>
                </a:extLst>
              </p:cNvPr>
              <p:cNvSpPr txBox="1"/>
              <p:nvPr/>
            </p:nvSpPr>
            <p:spPr>
              <a:xfrm>
                <a:off x="5386233" y="4591931"/>
                <a:ext cx="250046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Set up cluster with one master node and </a:t>
                </a:r>
                <a14:m>
                  <m:oMath xmlns:m="http://schemas.openxmlformats.org/officeDocument/2006/math">
                    <m:r>
                      <a:rPr lang="es-MX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s-MX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 slave nodes</a:t>
                </a:r>
                <a:endParaRPr lang="es-MX" b="1" dirty="0"/>
              </a:p>
            </p:txBody>
          </p:sp>
        </mc:Choice>
        <mc:Fallback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D04C2488-F7B8-46CF-9A53-B09E35F4C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233" y="4591931"/>
                <a:ext cx="2500467" cy="923330"/>
              </a:xfrm>
              <a:prstGeom prst="rect">
                <a:avLst/>
              </a:prstGeom>
              <a:blipFill>
                <a:blip r:embed="rId8"/>
                <a:stretch>
                  <a:fillRect l="-2195" t="-3289" b="-921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ángulo 30">
            <a:extLst>
              <a:ext uri="{FF2B5EF4-FFF2-40B4-BE49-F238E27FC236}">
                <a16:creationId xmlns:a16="http://schemas.microsoft.com/office/drawing/2014/main" id="{326646F4-965E-4998-A447-D84A46C7D7DA}"/>
              </a:ext>
            </a:extLst>
          </p:cNvPr>
          <p:cNvSpPr/>
          <p:nvPr/>
        </p:nvSpPr>
        <p:spPr>
          <a:xfrm>
            <a:off x="8005861" y="99648"/>
            <a:ext cx="2437835" cy="1397976"/>
          </a:xfrm>
          <a:prstGeom prst="rect">
            <a:avLst/>
          </a:prstGeom>
          <a:noFill/>
          <a:ln w="762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Arrow: Right 23">
            <a:extLst>
              <a:ext uri="{FF2B5EF4-FFF2-40B4-BE49-F238E27FC236}">
                <a16:creationId xmlns:a16="http://schemas.microsoft.com/office/drawing/2014/main" id="{ED5DE68C-9390-48F8-BC68-904020B7B351}"/>
              </a:ext>
            </a:extLst>
          </p:cNvPr>
          <p:cNvSpPr/>
          <p:nvPr/>
        </p:nvSpPr>
        <p:spPr>
          <a:xfrm>
            <a:off x="4123293" y="609894"/>
            <a:ext cx="605378" cy="20222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24">
            <a:extLst>
              <a:ext uri="{FF2B5EF4-FFF2-40B4-BE49-F238E27FC236}">
                <a16:creationId xmlns:a16="http://schemas.microsoft.com/office/drawing/2014/main" id="{118E2286-6D91-45C5-9803-D02D26844CC9}"/>
              </a:ext>
            </a:extLst>
          </p:cNvPr>
          <p:cNvSpPr/>
          <p:nvPr/>
        </p:nvSpPr>
        <p:spPr>
          <a:xfrm>
            <a:off x="7315353" y="640632"/>
            <a:ext cx="649359" cy="20708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onector: angular 36">
            <a:extLst>
              <a:ext uri="{FF2B5EF4-FFF2-40B4-BE49-F238E27FC236}">
                <a16:creationId xmlns:a16="http://schemas.microsoft.com/office/drawing/2014/main" id="{5884224C-4D80-4C53-AAAF-6559F58B9599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 rot="16200000" flipH="1">
            <a:off x="6171541" y="1417110"/>
            <a:ext cx="294512" cy="550916"/>
          </a:xfrm>
          <a:prstGeom prst="bentConnector3">
            <a:avLst>
              <a:gd name="adj1" fmla="val 50000"/>
            </a:avLst>
          </a:prstGeom>
          <a:ln w="31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2203EB61-EEB5-4608-A060-2A439256AB43}"/>
              </a:ext>
            </a:extLst>
          </p:cNvPr>
          <p:cNvSpPr txBox="1"/>
          <p:nvPr/>
        </p:nvSpPr>
        <p:spPr>
          <a:xfrm>
            <a:off x="8114317" y="277643"/>
            <a:ext cx="2220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Distribute the ‘matrix.txt’ file to the cluster nodes</a:t>
            </a:r>
            <a:endParaRPr lang="es-MX" b="1" dirty="0">
              <a:solidFill>
                <a:schemeClr val="accent5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Flowchart: Document 3">
                <a:extLst>
                  <a:ext uri="{FF2B5EF4-FFF2-40B4-BE49-F238E27FC236}">
                    <a16:creationId xmlns:a16="http://schemas.microsoft.com/office/drawing/2014/main" id="{8B85CA5D-E86E-4B38-AC01-5EF2B127CFE7}"/>
                  </a:ext>
                </a:extLst>
              </p:cNvPr>
              <p:cNvSpPr/>
              <p:nvPr/>
            </p:nvSpPr>
            <p:spPr>
              <a:xfrm>
                <a:off x="10611267" y="1050845"/>
                <a:ext cx="1573823" cy="1397976"/>
              </a:xfrm>
              <a:prstGeom prst="flowChartDocument">
                <a:avLst/>
              </a:prstGeom>
              <a:noFill/>
              <a:ln w="57150">
                <a:solidFill>
                  <a:srgbClr val="33CC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b="1" dirty="0">
                    <a:solidFill>
                      <a:srgbClr val="00B050"/>
                    </a:solidFill>
                  </a:rPr>
                  <a:t>Read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1">
                            <a:solidFill>
                              <a:srgbClr val="00B050"/>
                            </a:solidFill>
                          </a:rPr>
                        </m:ctrlPr>
                      </m:sSubPr>
                      <m:e>
                        <m:r>
                          <a:rPr lang="es-MX" b="1">
                            <a:solidFill>
                              <a:srgbClr val="00B050"/>
                            </a:solidFill>
                          </a:rPr>
                          <m:t>𝑊</m:t>
                        </m:r>
                      </m:e>
                      <m:sub>
                        <m:d>
                          <m:dPr>
                            <m:ctrlPr>
                              <a:rPr lang="es-MX" b="1">
                                <a:solidFill>
                                  <a:srgbClr val="00B050"/>
                                </a:solidFill>
                              </a:rPr>
                            </m:ctrlPr>
                          </m:dPr>
                          <m:e>
                            <m:r>
                              <a:rPr lang="es-MX" b="1">
                                <a:solidFill>
                                  <a:srgbClr val="00B050"/>
                                </a:solidFill>
                              </a:rPr>
                              <m:t>h</m:t>
                            </m:r>
                            <m:r>
                              <a:rPr lang="es-MX" b="1">
                                <a:solidFill>
                                  <a:srgbClr val="00B050"/>
                                </a:solidFill>
                              </a:rPr>
                              <m:t>×</m:t>
                            </m:r>
                            <m:r>
                              <a:rPr lang="es-MX" b="1">
                                <a:solidFill>
                                  <a:srgbClr val="00B050"/>
                                </a:solidFill>
                              </a:rPr>
                              <m:t>𝑤</m:t>
                            </m:r>
                          </m:e>
                        </m:d>
                        <m:r>
                          <a:rPr lang="es-MX" b="1">
                            <a:solidFill>
                              <a:srgbClr val="00B050"/>
                            </a:solidFill>
                          </a:rPr>
                          <m:t>×(</m:t>
                        </m:r>
                        <m:r>
                          <a:rPr lang="es-MX" b="1">
                            <a:solidFill>
                              <a:srgbClr val="00B050"/>
                            </a:solidFill>
                          </a:rPr>
                          <m:t>h</m:t>
                        </m:r>
                        <m:r>
                          <a:rPr lang="es-MX" b="1">
                            <a:solidFill>
                              <a:srgbClr val="00B050"/>
                            </a:solidFill>
                          </a:rPr>
                          <m:t>×</m:t>
                        </m:r>
                        <m:r>
                          <a:rPr lang="es-MX" b="1">
                            <a:solidFill>
                              <a:srgbClr val="00B050"/>
                            </a:solidFill>
                          </a:rPr>
                          <m:t>𝑤</m:t>
                        </m:r>
                        <m:r>
                          <a:rPr lang="es-MX" b="1">
                            <a:solidFill>
                              <a:srgbClr val="00B050"/>
                            </a:solidFill>
                          </a:rPr>
                          <m:t>)</m:t>
                        </m:r>
                      </m:sub>
                    </m:sSub>
                    <m:r>
                      <a:rPr lang="es-MX" b="1">
                        <a:solidFill>
                          <a:srgbClr val="00B050"/>
                        </a:solidFill>
                      </a:rPr>
                      <m:t> </m:t>
                    </m:r>
                  </m:oMath>
                </a14:m>
                <a:r>
                  <a:rPr lang="es-MX" b="1" dirty="0">
                    <a:solidFill>
                      <a:srgbClr val="00B050"/>
                    </a:solidFill>
                  </a:rPr>
                  <a:t>from nodes</a:t>
                </a:r>
              </a:p>
            </p:txBody>
          </p:sp>
        </mc:Choice>
        <mc:Fallback>
          <p:sp>
            <p:nvSpPr>
              <p:cNvPr id="39" name="Flowchart: Document 3">
                <a:extLst>
                  <a:ext uri="{FF2B5EF4-FFF2-40B4-BE49-F238E27FC236}">
                    <a16:creationId xmlns:a16="http://schemas.microsoft.com/office/drawing/2014/main" id="{8B85CA5D-E86E-4B38-AC01-5EF2B127CF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1267" y="1050845"/>
                <a:ext cx="1573823" cy="1397976"/>
              </a:xfrm>
              <a:prstGeom prst="flowChartDocument">
                <a:avLst/>
              </a:prstGeom>
              <a:blipFill>
                <a:blip r:embed="rId9"/>
                <a:stretch>
                  <a:fillRect/>
                </a:stretch>
              </a:blipFill>
              <a:ln w="57150">
                <a:solidFill>
                  <a:srgbClr val="33CC33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row: Right 24">
            <a:extLst>
              <a:ext uri="{FF2B5EF4-FFF2-40B4-BE49-F238E27FC236}">
                <a16:creationId xmlns:a16="http://schemas.microsoft.com/office/drawing/2014/main" id="{C550095C-5041-48F7-9273-FDC6A6A5BEC1}"/>
              </a:ext>
            </a:extLst>
          </p:cNvPr>
          <p:cNvSpPr/>
          <p:nvPr/>
        </p:nvSpPr>
        <p:spPr>
          <a:xfrm rot="5400000">
            <a:off x="11169589" y="2570309"/>
            <a:ext cx="664259" cy="20708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24">
            <a:extLst>
              <a:ext uri="{FF2B5EF4-FFF2-40B4-BE49-F238E27FC236}">
                <a16:creationId xmlns:a16="http://schemas.microsoft.com/office/drawing/2014/main" id="{C0A8AD8A-3BF6-4AC3-BE0F-0D2EC2FA0F6C}"/>
              </a:ext>
            </a:extLst>
          </p:cNvPr>
          <p:cNvSpPr/>
          <p:nvPr/>
        </p:nvSpPr>
        <p:spPr>
          <a:xfrm rot="5400000">
            <a:off x="11026432" y="521666"/>
            <a:ext cx="743490" cy="20708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DD6C3B26-D32F-4B13-BE00-D77BB1210E95}"/>
              </a:ext>
            </a:extLst>
          </p:cNvPr>
          <p:cNvSpPr/>
          <p:nvPr/>
        </p:nvSpPr>
        <p:spPr>
          <a:xfrm>
            <a:off x="10418701" y="253462"/>
            <a:ext cx="914567" cy="1237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2" name="Conector: angular 51">
            <a:extLst>
              <a:ext uri="{FF2B5EF4-FFF2-40B4-BE49-F238E27FC236}">
                <a16:creationId xmlns:a16="http://schemas.microsoft.com/office/drawing/2014/main" id="{60613499-4D3A-4557-95FF-79444FA4DF03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7866270" y="1749833"/>
            <a:ext cx="2744997" cy="527403"/>
          </a:xfrm>
          <a:prstGeom prst="bentConnector3">
            <a:avLst>
              <a:gd name="adj1" fmla="val 50000"/>
            </a:avLst>
          </a:prstGeom>
          <a:ln w="31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ángulo 61">
            <a:extLst>
              <a:ext uri="{FF2B5EF4-FFF2-40B4-BE49-F238E27FC236}">
                <a16:creationId xmlns:a16="http://schemas.microsoft.com/office/drawing/2014/main" id="{CC6EBC43-2191-453F-938F-7D34F4713F29}"/>
              </a:ext>
            </a:extLst>
          </p:cNvPr>
          <p:cNvSpPr/>
          <p:nvPr/>
        </p:nvSpPr>
        <p:spPr>
          <a:xfrm>
            <a:off x="904875" y="5904845"/>
            <a:ext cx="1259061" cy="1237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Arrow: Right 24">
            <a:extLst>
              <a:ext uri="{FF2B5EF4-FFF2-40B4-BE49-F238E27FC236}">
                <a16:creationId xmlns:a16="http://schemas.microsoft.com/office/drawing/2014/main" id="{0AE6EDE5-1EBF-4E3B-85DB-16F821BFA233}"/>
              </a:ext>
            </a:extLst>
          </p:cNvPr>
          <p:cNvSpPr/>
          <p:nvPr/>
        </p:nvSpPr>
        <p:spPr>
          <a:xfrm rot="16200000">
            <a:off x="249914" y="5078614"/>
            <a:ext cx="1419959" cy="20708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45765D65-DE6F-41F9-9DB1-C9EA2BE614FB}"/>
              </a:ext>
            </a:extLst>
          </p:cNvPr>
          <p:cNvSpPr/>
          <p:nvPr/>
        </p:nvSpPr>
        <p:spPr>
          <a:xfrm>
            <a:off x="331056" y="1654914"/>
            <a:ext cx="281089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s-ES" sz="4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Approach 2</a:t>
            </a:r>
          </a:p>
        </p:txBody>
      </p:sp>
      <p:sp>
        <p:nvSpPr>
          <p:cNvPr id="34" name="Rectangle: Rounded Corners 8">
            <a:extLst>
              <a:ext uri="{FF2B5EF4-FFF2-40B4-BE49-F238E27FC236}">
                <a16:creationId xmlns:a16="http://schemas.microsoft.com/office/drawing/2014/main" id="{2BAA54A6-B4CB-4EFE-A9A5-F07A99AA7153}"/>
              </a:ext>
            </a:extLst>
          </p:cNvPr>
          <p:cNvSpPr/>
          <p:nvPr/>
        </p:nvSpPr>
        <p:spPr>
          <a:xfrm>
            <a:off x="9567359" y="3147809"/>
            <a:ext cx="2624641" cy="1444122"/>
          </a:xfrm>
          <a:prstGeom prst="roundRect">
            <a:avLst/>
          </a:prstGeom>
          <a:noFill/>
          <a:ln w="57150"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Code our implementation of  implicitly restarted Lanczos method</a:t>
            </a:r>
          </a:p>
          <a:p>
            <a:pPr algn="ctr"/>
            <a:r>
              <a:rPr lang="en-US" b="1" dirty="0">
                <a:solidFill>
                  <a:srgbClr val="00B050"/>
                </a:solidFill>
              </a:rPr>
              <a:t>with PySpark’ libraries</a:t>
            </a:r>
          </a:p>
        </p:txBody>
      </p:sp>
      <p:sp>
        <p:nvSpPr>
          <p:cNvPr id="36" name="Arrow: Right 24">
            <a:extLst>
              <a:ext uri="{FF2B5EF4-FFF2-40B4-BE49-F238E27FC236}">
                <a16:creationId xmlns:a16="http://schemas.microsoft.com/office/drawing/2014/main" id="{D77550EF-53A3-4960-9863-53DC1E9F1DEE}"/>
              </a:ext>
            </a:extLst>
          </p:cNvPr>
          <p:cNvSpPr/>
          <p:nvPr/>
        </p:nvSpPr>
        <p:spPr>
          <a:xfrm rot="5400000">
            <a:off x="10543854" y="4878195"/>
            <a:ext cx="664259" cy="20708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BAF8AE0A-AC13-4651-80F5-4AF9A3FF8FFF}"/>
              </a:ext>
            </a:extLst>
          </p:cNvPr>
          <p:cNvSpPr txBox="1"/>
          <p:nvPr/>
        </p:nvSpPr>
        <p:spPr>
          <a:xfrm>
            <a:off x="2370764" y="3160040"/>
            <a:ext cx="279620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orange steps were coded in C, the blue ones are Hadoop processes  and the green ones are coded using PySpark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26083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Flowchart: Document 3">
                <a:extLst>
                  <a:ext uri="{FF2B5EF4-FFF2-40B4-BE49-F238E27FC236}">
                    <a16:creationId xmlns:a16="http://schemas.microsoft.com/office/drawing/2014/main" id="{4A055A6F-3F45-4020-897A-E5B7EEE11B03}"/>
                  </a:ext>
                </a:extLst>
              </p:cNvPr>
              <p:cNvSpPr/>
              <p:nvPr/>
            </p:nvSpPr>
            <p:spPr>
              <a:xfrm>
                <a:off x="162683" y="101400"/>
                <a:ext cx="1573823" cy="1397976"/>
              </a:xfrm>
              <a:prstGeom prst="flowChartDocument">
                <a:avLst/>
              </a:prstGeom>
              <a:solidFill>
                <a:schemeClr val="bg1"/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accent2"/>
                    </a:solidFill>
                  </a:rPr>
                  <a:t>Read image in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>
                            <a:solidFill>
                              <a:schemeClr val="accent2"/>
                            </a:solidFill>
                          </a:rPr>
                        </m:ctrlPr>
                      </m:sSubPr>
                      <m:e>
                        <m:r>
                          <a:rPr lang="es-MX">
                            <a:solidFill>
                              <a:schemeClr val="accent2"/>
                            </a:solidFill>
                          </a:rPr>
                          <m:t>𝑀</m:t>
                        </m:r>
                      </m:e>
                      <m:sub>
                        <m:r>
                          <a:rPr lang="es-MX">
                            <a:solidFill>
                              <a:schemeClr val="accent2"/>
                            </a:solidFill>
                          </a:rPr>
                          <m:t>h</m:t>
                        </m:r>
                        <m:r>
                          <a:rPr lang="es-MX">
                            <a:solidFill>
                              <a:schemeClr val="accent2"/>
                            </a:solidFill>
                          </a:rPr>
                          <m:t>×</m:t>
                        </m:r>
                        <m:r>
                          <a:rPr lang="es-MX">
                            <a:solidFill>
                              <a:schemeClr val="accent2"/>
                            </a:solidFill>
                          </a:rPr>
                          <m:t>𝑤</m:t>
                        </m:r>
                      </m:sub>
                    </m:sSub>
                  </m:oMath>
                </a14:m>
                <a:endParaRPr lang="es-MX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4" name="Flowchart: Document 3">
                <a:extLst>
                  <a:ext uri="{FF2B5EF4-FFF2-40B4-BE49-F238E27FC236}">
                    <a16:creationId xmlns:a16="http://schemas.microsoft.com/office/drawing/2014/main" id="{4A055A6F-3F45-4020-897A-E5B7EEE11B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83" y="101400"/>
                <a:ext cx="1573823" cy="1397976"/>
              </a:xfrm>
              <a:prstGeom prst="flowChartDocument">
                <a:avLst/>
              </a:prstGeom>
              <a:blipFill>
                <a:blip r:embed="rId2"/>
                <a:stretch>
                  <a:fillRect r="-1498"/>
                </a:stretch>
              </a:blipFill>
              <a:ln w="571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A6CC84C-A09E-412B-B56C-99ECCBADFA09}"/>
                  </a:ext>
                </a:extLst>
              </p:cNvPr>
              <p:cNvSpPr/>
              <p:nvPr/>
            </p:nvSpPr>
            <p:spPr>
              <a:xfrm>
                <a:off x="8923948" y="2485155"/>
                <a:ext cx="3147060" cy="1846609"/>
              </a:xfrm>
              <a:prstGeom prst="roundRect">
                <a:avLst/>
              </a:prstGeom>
              <a:noFill/>
              <a:ln w="57150">
                <a:solidFill>
                  <a:srgbClr val="33CC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B050"/>
                    </a:solidFill>
                  </a:rPr>
                  <a:t>Solve (3): Using implicitly Lanczos and save the three eigenvectors associated with the </a:t>
                </a:r>
                <a:r>
                  <a:rPr lang="es-MX" b="1" dirty="0">
                    <a:solidFill>
                      <a:srgbClr val="00B050"/>
                    </a:solidFill>
                  </a:rPr>
                  <a:t>3 smallest eigenvalues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1">
                            <a:solidFill>
                              <a:srgbClr val="00B050"/>
                            </a:solidFill>
                          </a:rPr>
                        </m:ctrlPr>
                      </m:sSubPr>
                      <m:e>
                        <m:r>
                          <a:rPr lang="es-MX" b="1">
                            <a:solidFill>
                              <a:srgbClr val="00B050"/>
                            </a:solidFill>
                          </a:rPr>
                          <m:t>𝑌</m:t>
                        </m:r>
                      </m:e>
                      <m:sub>
                        <m:r>
                          <a:rPr lang="es-MX" b="1">
                            <a:solidFill>
                              <a:srgbClr val="00B050"/>
                            </a:solidFill>
                          </a:rPr>
                          <m:t>1</m:t>
                        </m:r>
                      </m:sub>
                    </m:sSub>
                    <m:r>
                      <a:rPr lang="es-MX" b="1">
                        <a:solidFill>
                          <a:srgbClr val="00B050"/>
                        </a:solidFill>
                      </a:rPr>
                      <m:t>,</m:t>
                    </m:r>
                    <m:sSub>
                      <m:sSubPr>
                        <m:ctrlPr>
                          <a:rPr lang="es-MX" b="1">
                            <a:solidFill>
                              <a:srgbClr val="00B050"/>
                            </a:solidFill>
                          </a:rPr>
                        </m:ctrlPr>
                      </m:sSubPr>
                      <m:e>
                        <m:r>
                          <a:rPr lang="es-MX" b="1">
                            <a:solidFill>
                              <a:srgbClr val="00B050"/>
                            </a:solidFill>
                          </a:rPr>
                          <m:t>𝑌</m:t>
                        </m:r>
                      </m:e>
                      <m:sub>
                        <m:r>
                          <a:rPr lang="es-MX" b="1">
                            <a:solidFill>
                              <a:srgbClr val="00B050"/>
                            </a:solidFill>
                          </a:rPr>
                          <m:t>2</m:t>
                        </m:r>
                      </m:sub>
                    </m:sSub>
                    <m:r>
                      <a:rPr lang="es-MX" b="1">
                        <a:solidFill>
                          <a:srgbClr val="00B050"/>
                        </a:solidFill>
                      </a:rPr>
                      <m:t>, </m:t>
                    </m:r>
                    <m:sSub>
                      <m:sSubPr>
                        <m:ctrlPr>
                          <a:rPr lang="es-MX" b="1">
                            <a:solidFill>
                              <a:srgbClr val="00B050"/>
                            </a:solidFill>
                          </a:rPr>
                        </m:ctrlPr>
                      </m:sSubPr>
                      <m:e>
                        <m:r>
                          <a:rPr lang="es-MX" b="1">
                            <a:solidFill>
                              <a:srgbClr val="00B050"/>
                            </a:solidFill>
                          </a:rPr>
                          <m:t>𝑌</m:t>
                        </m:r>
                      </m:e>
                      <m:sub>
                        <m:r>
                          <a:rPr lang="es-MX" b="1">
                            <a:solidFill>
                              <a:srgbClr val="00B050"/>
                            </a:solidFill>
                          </a:rPr>
                          <m:t>3</m:t>
                        </m:r>
                      </m:sub>
                    </m:sSub>
                  </m:oMath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A6CC84C-A09E-412B-B56C-99ECCBADF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948" y="2485155"/>
                <a:ext cx="3147060" cy="1846609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solidFill>
                  <a:srgbClr val="33CC33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1DF53438-0B2E-48B0-9AE8-3E4881953BAA}"/>
                  </a:ext>
                </a:extLst>
              </p:cNvPr>
              <p:cNvSpPr/>
              <p:nvPr/>
            </p:nvSpPr>
            <p:spPr>
              <a:xfrm>
                <a:off x="2454624" y="101400"/>
                <a:ext cx="1644163" cy="1301261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accent2"/>
                    </a:solidFill>
                  </a:rPr>
                  <a:t>Preprocess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>
                            <a:solidFill>
                              <a:schemeClr val="accent2"/>
                            </a:solidFill>
                          </a:rPr>
                        </m:ctrlPr>
                      </m:sSubPr>
                      <m:e>
                        <m:r>
                          <a:rPr lang="es-MX">
                            <a:solidFill>
                              <a:schemeClr val="accent2"/>
                            </a:solidFill>
                          </a:rPr>
                          <m:t>𝑀</m:t>
                        </m:r>
                      </m:e>
                      <m:sub>
                        <m:r>
                          <a:rPr lang="es-MX">
                            <a:solidFill>
                              <a:schemeClr val="accent2"/>
                            </a:solidFill>
                          </a:rPr>
                          <m:t>h</m:t>
                        </m:r>
                        <m:r>
                          <a:rPr lang="es-MX">
                            <a:solidFill>
                              <a:schemeClr val="accent2"/>
                            </a:solidFill>
                          </a:rPr>
                          <m:t>×</m:t>
                        </m:r>
                        <m:r>
                          <a:rPr lang="es-MX">
                            <a:solidFill>
                              <a:schemeClr val="accent2"/>
                            </a:solidFill>
                          </a:rPr>
                          <m:t>𝑤</m:t>
                        </m:r>
                      </m:sub>
                    </m:sSub>
                  </m:oMath>
                </a14:m>
                <a:r>
                  <a:rPr lang="es-MX" dirty="0">
                    <a:solidFill>
                      <a:schemeClr val="accent2"/>
                    </a:solidFill>
                  </a:rPr>
                  <a:t> and get </a:t>
                </a:r>
                <a14:m>
                  <m:oMath xmlns:m="http://schemas.openxmlformats.org/officeDocument/2006/math">
                    <m:r>
                      <a:rPr lang="es-MX">
                        <a:solidFill>
                          <a:schemeClr val="accent2"/>
                        </a:solidFill>
                      </a:rPr>
                      <m:t>𝑀</m:t>
                    </m:r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1DF53438-0B2E-48B0-9AE8-3E4881953B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624" y="101400"/>
                <a:ext cx="1644163" cy="1301261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D217984-7BE7-4381-A636-32B8ACB55E38}"/>
                  </a:ext>
                </a:extLst>
              </p:cNvPr>
              <p:cNvSpPr/>
              <p:nvPr/>
            </p:nvSpPr>
            <p:spPr>
              <a:xfrm>
                <a:off x="9032062" y="5182155"/>
                <a:ext cx="2303586" cy="1419958"/>
              </a:xfrm>
              <a:prstGeom prst="roundRect">
                <a:avLst/>
              </a:prstGeom>
              <a:noFill/>
              <a:ln w="57150">
                <a:solidFill>
                  <a:srgbClr val="33CC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B050"/>
                    </a:solidFill>
                  </a:rPr>
                  <a:t>Apply kmeans to the entries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1">
                            <a:solidFill>
                              <a:srgbClr val="00B050"/>
                            </a:solidFill>
                          </a:rPr>
                        </m:ctrlPr>
                      </m:sSubPr>
                      <m:e>
                        <m:r>
                          <a:rPr lang="es-MX" b="1">
                            <a:solidFill>
                              <a:srgbClr val="00B050"/>
                            </a:solidFill>
                          </a:rPr>
                          <m:t>𝑌</m:t>
                        </m:r>
                      </m:e>
                      <m:sub>
                        <m:r>
                          <a:rPr lang="es-MX" b="1">
                            <a:solidFill>
                              <a:srgbClr val="00B050"/>
                            </a:solidFill>
                          </a:rPr>
                          <m:t>2</m:t>
                        </m:r>
                      </m:sub>
                    </m:sSub>
                    <m:r>
                      <a:rPr lang="es-MX" b="1">
                        <a:solidFill>
                          <a:srgbClr val="00B050"/>
                        </a:solidFill>
                      </a:rPr>
                      <m:t>,{</m:t>
                    </m:r>
                    <m:sSub>
                      <m:sSubPr>
                        <m:ctrlPr>
                          <a:rPr lang="es-MX" b="1">
                            <a:solidFill>
                              <a:srgbClr val="00B050"/>
                            </a:solidFill>
                          </a:rPr>
                        </m:ctrlPr>
                      </m:sSubPr>
                      <m:e>
                        <m:r>
                          <a:rPr lang="es-MX" b="1">
                            <a:solidFill>
                              <a:srgbClr val="00B050"/>
                            </a:solidFill>
                          </a:rPr>
                          <m:t>𝑌</m:t>
                        </m:r>
                      </m:e>
                      <m:sub>
                        <m:r>
                          <a:rPr lang="es-MX" b="1">
                            <a:solidFill>
                              <a:srgbClr val="00B050"/>
                            </a:solidFill>
                          </a:rPr>
                          <m:t>2</m:t>
                        </m:r>
                      </m:sub>
                    </m:sSub>
                    <m:r>
                      <a:rPr lang="es-MX" b="1">
                        <a:solidFill>
                          <a:srgbClr val="00B050"/>
                        </a:solidFill>
                      </a:rPr>
                      <m:t>,</m:t>
                    </m:r>
                    <m:sSub>
                      <m:sSubPr>
                        <m:ctrlPr>
                          <a:rPr lang="es-MX" b="1">
                            <a:solidFill>
                              <a:srgbClr val="00B050"/>
                            </a:solidFill>
                          </a:rPr>
                        </m:ctrlPr>
                      </m:sSubPr>
                      <m:e>
                        <m:r>
                          <a:rPr lang="es-MX" b="1">
                            <a:solidFill>
                              <a:srgbClr val="00B050"/>
                            </a:solidFill>
                          </a:rPr>
                          <m:t>𝑌</m:t>
                        </m:r>
                      </m:e>
                      <m:sub>
                        <m:r>
                          <a:rPr lang="es-MX" b="1">
                            <a:solidFill>
                              <a:srgbClr val="00B050"/>
                            </a:solidFill>
                          </a:rPr>
                          <m:t>3</m:t>
                        </m:r>
                      </m:sub>
                    </m:sSub>
                    <m:r>
                      <a:rPr lang="es-MX" b="1">
                        <a:solidFill>
                          <a:srgbClr val="00B050"/>
                        </a:solidFill>
                      </a:rPr>
                      <m:t>}</m:t>
                    </m:r>
                  </m:oMath>
                </a14:m>
                <a:r>
                  <a:rPr lang="en-US" b="1" dirty="0">
                    <a:solidFill>
                      <a:srgbClr val="00B050"/>
                    </a:solidFill>
                  </a:rPr>
                  <a:t> to get 2 and 3 groups </a:t>
                </a:r>
              </a:p>
            </p:txBody>
          </p:sp>
        </mc:Choice>
        <mc:Fallback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D217984-7BE7-4381-A636-32B8ACB55E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062" y="5182155"/>
                <a:ext cx="2303586" cy="1419958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57150">
                <a:solidFill>
                  <a:srgbClr val="33CC33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C045AABC-076B-4308-891E-3C620F1C744D}"/>
                  </a:ext>
                </a:extLst>
              </p:cNvPr>
              <p:cNvSpPr/>
              <p:nvPr/>
            </p:nvSpPr>
            <p:spPr>
              <a:xfrm>
                <a:off x="5915186" y="5305635"/>
                <a:ext cx="1604598" cy="1063869"/>
              </a:xfrm>
              <a:prstGeom prst="roundRect">
                <a:avLst/>
              </a:prstGeom>
              <a:noFill/>
              <a:ln w="57150">
                <a:solidFill>
                  <a:srgbClr val="33CC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b="1" dirty="0">
                    <a:solidFill>
                      <a:srgbClr val="00B050"/>
                    </a:solidFill>
                  </a:rPr>
                  <a:t>Apply groups to </a:t>
                </a:r>
                <a14:m>
                  <m:oMath xmlns:m="http://schemas.openxmlformats.org/officeDocument/2006/math">
                    <m:r>
                      <a:rPr lang="es-MX" b="1">
                        <a:solidFill>
                          <a:srgbClr val="00B050"/>
                        </a:solidFill>
                      </a:rPr>
                      <m:t>𝑀</m:t>
                    </m:r>
                  </m:oMath>
                </a14:m>
                <a:r>
                  <a:rPr lang="es-MX" b="1" dirty="0">
                    <a:solidFill>
                      <a:srgbClr val="00B050"/>
                    </a:solidFill>
                  </a:rPr>
                  <a:t> 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C045AABC-076B-4308-891E-3C620F1C74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186" y="5305635"/>
                <a:ext cx="1604598" cy="1063869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57150">
                <a:solidFill>
                  <a:srgbClr val="33CC33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row: Right 24">
            <a:extLst>
              <a:ext uri="{FF2B5EF4-FFF2-40B4-BE49-F238E27FC236}">
                <a16:creationId xmlns:a16="http://schemas.microsoft.com/office/drawing/2014/main" id="{EE42DBC8-46A3-4445-9407-F4F923C19013}"/>
              </a:ext>
            </a:extLst>
          </p:cNvPr>
          <p:cNvSpPr/>
          <p:nvPr/>
        </p:nvSpPr>
        <p:spPr>
          <a:xfrm>
            <a:off x="1762146" y="593305"/>
            <a:ext cx="645774" cy="20708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8B7DCE3-262C-4174-AC91-6426708CCDEC}"/>
              </a:ext>
            </a:extLst>
          </p:cNvPr>
          <p:cNvSpPr txBox="1"/>
          <p:nvPr/>
        </p:nvSpPr>
        <p:spPr>
          <a:xfrm>
            <a:off x="584220" y="3685433"/>
            <a:ext cx="2796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approach in which Antonio is working. </a:t>
            </a:r>
            <a:endParaRPr lang="es-MX" dirty="0"/>
          </a:p>
        </p:txBody>
      </p:sp>
      <p:sp>
        <p:nvSpPr>
          <p:cNvPr id="32" name="Arrow: Right 23">
            <a:extLst>
              <a:ext uri="{FF2B5EF4-FFF2-40B4-BE49-F238E27FC236}">
                <a16:creationId xmlns:a16="http://schemas.microsoft.com/office/drawing/2014/main" id="{ED5DE68C-9390-48F8-BC68-904020B7B351}"/>
              </a:ext>
            </a:extLst>
          </p:cNvPr>
          <p:cNvSpPr/>
          <p:nvPr/>
        </p:nvSpPr>
        <p:spPr>
          <a:xfrm>
            <a:off x="4123293" y="609894"/>
            <a:ext cx="605378" cy="20222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24">
            <a:extLst>
              <a:ext uri="{FF2B5EF4-FFF2-40B4-BE49-F238E27FC236}">
                <a16:creationId xmlns:a16="http://schemas.microsoft.com/office/drawing/2014/main" id="{C550095C-5041-48F7-9273-FDC6A6A5BEC1}"/>
              </a:ext>
            </a:extLst>
          </p:cNvPr>
          <p:cNvSpPr/>
          <p:nvPr/>
        </p:nvSpPr>
        <p:spPr>
          <a:xfrm rot="5400000">
            <a:off x="9882913" y="1486227"/>
            <a:ext cx="1675478" cy="20708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DD6C3B26-D32F-4B13-BE00-D77BB1210E95}"/>
              </a:ext>
            </a:extLst>
          </p:cNvPr>
          <p:cNvSpPr/>
          <p:nvPr/>
        </p:nvSpPr>
        <p:spPr>
          <a:xfrm>
            <a:off x="8756356" y="752030"/>
            <a:ext cx="1902119" cy="1237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Arrow: Right 24">
            <a:extLst>
              <a:ext uri="{FF2B5EF4-FFF2-40B4-BE49-F238E27FC236}">
                <a16:creationId xmlns:a16="http://schemas.microsoft.com/office/drawing/2014/main" id="{0AE6EDE5-1EBF-4E3B-85DB-16F821BFA233}"/>
              </a:ext>
            </a:extLst>
          </p:cNvPr>
          <p:cNvSpPr/>
          <p:nvPr/>
        </p:nvSpPr>
        <p:spPr>
          <a:xfrm rot="10800000">
            <a:off x="7612103" y="5734028"/>
            <a:ext cx="1419959" cy="20708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45765D65-DE6F-41F9-9DB1-C9EA2BE614FB}"/>
              </a:ext>
            </a:extLst>
          </p:cNvPr>
          <p:cNvSpPr/>
          <p:nvPr/>
        </p:nvSpPr>
        <p:spPr>
          <a:xfrm>
            <a:off x="457154" y="3014721"/>
            <a:ext cx="281089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s-ES" sz="4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Approach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: Rounded Corners 8">
                <a:extLst>
                  <a:ext uri="{FF2B5EF4-FFF2-40B4-BE49-F238E27FC236}">
                    <a16:creationId xmlns:a16="http://schemas.microsoft.com/office/drawing/2014/main" id="{2BAA54A6-B4CB-4EFE-A9A5-F07A99AA7153}"/>
                  </a:ext>
                </a:extLst>
              </p:cNvPr>
              <p:cNvSpPr/>
              <p:nvPr/>
            </p:nvSpPr>
            <p:spPr>
              <a:xfrm>
                <a:off x="4796613" y="73483"/>
                <a:ext cx="3947588" cy="2225217"/>
              </a:xfrm>
              <a:prstGeom prst="roundRect">
                <a:avLst/>
              </a:prstGeom>
              <a:noFill/>
              <a:ln w="57150">
                <a:solidFill>
                  <a:srgbClr val="33CC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B050"/>
                    </a:solidFill>
                  </a:rPr>
                  <a:t>Schedule our own implementation of implicitly restarted Lanczos method</a:t>
                </a:r>
              </a:p>
              <a:p>
                <a:pPr algn="ctr"/>
                <a:r>
                  <a:rPr lang="en-US" b="1" dirty="0">
                    <a:solidFill>
                      <a:srgbClr val="00B050"/>
                    </a:solidFill>
                  </a:rPr>
                  <a:t>with GPU frameworks (pytorch, keras, CUDA) WITHOUT STORE </a:t>
                </a:r>
                <a:r>
                  <a:rPr lang="es-MX" b="1" dirty="0">
                    <a:solidFill>
                      <a:srgbClr val="00B050"/>
                    </a:solidFill>
                  </a:rPr>
                  <a:t>weight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1">
                            <a:solidFill>
                              <a:srgbClr val="00B050"/>
                            </a:solidFill>
                          </a:rPr>
                        </m:ctrlPr>
                      </m:sSubPr>
                      <m:e>
                        <m:r>
                          <a:rPr lang="es-MX" b="1">
                            <a:solidFill>
                              <a:srgbClr val="00B050"/>
                            </a:solidFill>
                          </a:rPr>
                          <m:t>𝑊</m:t>
                        </m:r>
                      </m:e>
                      <m:sub>
                        <m:d>
                          <m:dPr>
                            <m:ctrlPr>
                              <a:rPr lang="es-MX" b="1">
                                <a:solidFill>
                                  <a:srgbClr val="00B050"/>
                                </a:solidFill>
                              </a:rPr>
                            </m:ctrlPr>
                          </m:dPr>
                          <m:e>
                            <m:r>
                              <a:rPr lang="es-MX" b="1">
                                <a:solidFill>
                                  <a:srgbClr val="00B050"/>
                                </a:solidFill>
                              </a:rPr>
                              <m:t>h</m:t>
                            </m:r>
                            <m:r>
                              <a:rPr lang="es-MX" b="1">
                                <a:solidFill>
                                  <a:srgbClr val="00B050"/>
                                </a:solidFill>
                              </a:rPr>
                              <m:t>×</m:t>
                            </m:r>
                            <m:r>
                              <a:rPr lang="es-MX" b="1">
                                <a:solidFill>
                                  <a:srgbClr val="00B050"/>
                                </a:solidFill>
                              </a:rPr>
                              <m:t>𝑤</m:t>
                            </m:r>
                          </m:e>
                        </m:d>
                        <m:r>
                          <a:rPr lang="es-MX" b="1">
                            <a:solidFill>
                              <a:srgbClr val="00B050"/>
                            </a:solidFill>
                          </a:rPr>
                          <m:t>×(</m:t>
                        </m:r>
                        <m:r>
                          <a:rPr lang="es-MX" b="1">
                            <a:solidFill>
                              <a:srgbClr val="00B050"/>
                            </a:solidFill>
                          </a:rPr>
                          <m:t>h</m:t>
                        </m:r>
                        <m:r>
                          <a:rPr lang="es-MX" b="1">
                            <a:solidFill>
                              <a:srgbClr val="00B050"/>
                            </a:solidFill>
                          </a:rPr>
                          <m:t>×</m:t>
                        </m:r>
                        <m:r>
                          <a:rPr lang="es-MX" b="1">
                            <a:solidFill>
                              <a:srgbClr val="00B050"/>
                            </a:solidFill>
                          </a:rPr>
                          <m:t>𝑤</m:t>
                        </m:r>
                        <m:r>
                          <a:rPr lang="es-MX" b="1">
                            <a:solidFill>
                              <a:srgbClr val="00B050"/>
                            </a:solidFill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00B050"/>
                    </a:solidFill>
                  </a:rPr>
                  <a:t> instead of storing it recalculate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1">
                            <a:solidFill>
                              <a:srgbClr val="00B050"/>
                            </a:solidFill>
                          </a:rPr>
                        </m:ctrlPr>
                      </m:sSubPr>
                      <m:e>
                        <m:r>
                          <a:rPr lang="es-MX" b="1">
                            <a:solidFill>
                              <a:srgbClr val="00B050"/>
                            </a:solidFill>
                          </a:rPr>
                          <m:t>𝑊</m:t>
                        </m:r>
                      </m:e>
                      <m:sub>
                        <m:d>
                          <m:dPr>
                            <m:ctrlPr>
                              <a:rPr lang="es-MX" b="1">
                                <a:solidFill>
                                  <a:srgbClr val="00B050"/>
                                </a:solidFill>
                              </a:rPr>
                            </m:ctrlPr>
                          </m:dPr>
                          <m:e>
                            <m:r>
                              <a:rPr lang="es-MX" b="1">
                                <a:solidFill>
                                  <a:srgbClr val="00B050"/>
                                </a:solidFill>
                              </a:rPr>
                              <m:t>h</m:t>
                            </m:r>
                            <m:r>
                              <a:rPr lang="es-MX" b="1">
                                <a:solidFill>
                                  <a:srgbClr val="00B050"/>
                                </a:solidFill>
                              </a:rPr>
                              <m:t>×</m:t>
                            </m:r>
                            <m:r>
                              <a:rPr lang="es-MX" b="1">
                                <a:solidFill>
                                  <a:srgbClr val="00B050"/>
                                </a:solidFill>
                              </a:rPr>
                              <m:t>𝑤</m:t>
                            </m:r>
                          </m:e>
                        </m:d>
                        <m:r>
                          <a:rPr lang="es-MX" b="1">
                            <a:solidFill>
                              <a:srgbClr val="00B050"/>
                            </a:solidFill>
                          </a:rPr>
                          <m:t>×(</m:t>
                        </m:r>
                        <m:r>
                          <a:rPr lang="es-MX" b="1">
                            <a:solidFill>
                              <a:srgbClr val="00B050"/>
                            </a:solidFill>
                          </a:rPr>
                          <m:t>h</m:t>
                        </m:r>
                        <m:r>
                          <a:rPr lang="es-MX" b="1">
                            <a:solidFill>
                              <a:srgbClr val="00B050"/>
                            </a:solidFill>
                          </a:rPr>
                          <m:t>×</m:t>
                        </m:r>
                        <m:r>
                          <a:rPr lang="es-MX" b="1">
                            <a:solidFill>
                              <a:srgbClr val="00B050"/>
                            </a:solidFill>
                          </a:rPr>
                          <m:t>𝑤</m:t>
                        </m:r>
                        <m:r>
                          <a:rPr lang="es-MX" b="1">
                            <a:solidFill>
                              <a:srgbClr val="00B050"/>
                            </a:solidFill>
                          </a:rPr>
                          <m:t>)</m:t>
                        </m:r>
                      </m:sub>
                    </m:sSub>
                    <m:r>
                      <a:rPr lang="es-MX" b="1">
                        <a:solidFill>
                          <a:srgbClr val="00B050"/>
                        </a:solidFill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rgbClr val="00B050"/>
                    </a:solidFill>
                  </a:rPr>
                  <a:t> in each iteration of Lanczos</a:t>
                </a:r>
              </a:p>
            </p:txBody>
          </p:sp>
        </mc:Choice>
        <mc:Fallback>
          <p:sp>
            <p:nvSpPr>
              <p:cNvPr id="34" name="Rectangle: Rounded Corners 8">
                <a:extLst>
                  <a:ext uri="{FF2B5EF4-FFF2-40B4-BE49-F238E27FC236}">
                    <a16:creationId xmlns:a16="http://schemas.microsoft.com/office/drawing/2014/main" id="{2BAA54A6-B4CB-4EFE-A9A5-F07A99AA71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613" y="73483"/>
                <a:ext cx="3947588" cy="2225217"/>
              </a:xfrm>
              <a:prstGeom prst="roundRect">
                <a:avLst/>
              </a:prstGeom>
              <a:blipFill>
                <a:blip r:embed="rId7"/>
                <a:stretch>
                  <a:fillRect t="-2941" b="-5615"/>
                </a:stretch>
              </a:blipFill>
              <a:ln w="57150">
                <a:solidFill>
                  <a:srgbClr val="33CC33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Arrow: Right 24">
            <a:extLst>
              <a:ext uri="{FF2B5EF4-FFF2-40B4-BE49-F238E27FC236}">
                <a16:creationId xmlns:a16="http://schemas.microsoft.com/office/drawing/2014/main" id="{1A32F2C1-3129-4009-918F-0EDC84EED8E4}"/>
              </a:ext>
            </a:extLst>
          </p:cNvPr>
          <p:cNvSpPr/>
          <p:nvPr/>
        </p:nvSpPr>
        <p:spPr>
          <a:xfrm rot="5400000">
            <a:off x="10238701" y="4607488"/>
            <a:ext cx="839546" cy="20708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3FD25196-6481-4845-9C62-AB178369FB51}"/>
              </a:ext>
            </a:extLst>
          </p:cNvPr>
          <p:cNvSpPr txBox="1"/>
          <p:nvPr/>
        </p:nvSpPr>
        <p:spPr>
          <a:xfrm>
            <a:off x="584219" y="4566602"/>
            <a:ext cx="27962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orange steps will coded in C and the green ones will coded using  a GPU environment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5600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534</Words>
  <Application>Microsoft Office PowerPoint</Application>
  <PresentationFormat>Panorámica</PresentationFormat>
  <Paragraphs>54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Fou .</dc:creator>
  <cp:lastModifiedBy>DELL</cp:lastModifiedBy>
  <cp:revision>17</cp:revision>
  <dcterms:created xsi:type="dcterms:W3CDTF">2018-04-16T03:57:01Z</dcterms:created>
  <dcterms:modified xsi:type="dcterms:W3CDTF">2018-06-01T01:22:49Z</dcterms:modified>
</cp:coreProperties>
</file>