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64" r:id="rId4"/>
    <p:sldId id="262" r:id="rId5"/>
    <p:sldId id="266" r:id="rId6"/>
    <p:sldId id="273" r:id="rId7"/>
    <p:sldId id="263" r:id="rId8"/>
    <p:sldId id="265" r:id="rId9"/>
    <p:sldId id="272" r:id="rId10"/>
    <p:sldId id="268" r:id="rId11"/>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4521" autoAdjust="0"/>
    <p:restoredTop sz="94157" autoAdjust="0"/>
  </p:normalViewPr>
  <p:slideViewPr>
    <p:cSldViewPr>
      <p:cViewPr>
        <p:scale>
          <a:sx n="100" d="100"/>
          <a:sy n="100" d="100"/>
        </p:scale>
        <p:origin x="-1482" y="16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579882-EEE7-4C8D-B38E-892A52867B77}" type="datetimeFigureOut">
              <a:rPr lang="en-US" smtClean="0"/>
              <a:pPr/>
              <a:t>10/14/2010</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F05EF-B203-4A85-AC21-57E9E7B8D04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9F05EF-B203-4A85-AC21-57E9E7B8D04C}"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9F05EF-B203-4A85-AC21-57E9E7B8D04C}"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9F05EF-B203-4A85-AC21-57E9E7B8D04C}" type="slidenum">
              <a:rPr lang="en-US" smtClean="0"/>
              <a:pPr/>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9F05EF-B203-4A85-AC21-57E9E7B8D04C}"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B7ADE-CC6E-4280-A3A9-6E2DB832C6A2}" type="datetimeFigureOut">
              <a:rPr lang="en-US" smtClean="0"/>
              <a:pPr/>
              <a:t>10/14/2010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E5F9AC-4569-4120-828B-C9A0FBFA8F5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alpha val="67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B7B7ADE-CC6E-4280-A3A9-6E2DB832C6A2}" type="datetimeFigureOut">
              <a:rPr lang="en-US" smtClean="0"/>
              <a:pPr/>
              <a:t>10/14/2010</a:t>
            </a:fld>
            <a:endParaRPr lang="en-US" dirty="0"/>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E2E5F9AC-4569-4120-828B-C9A0FBFA8F5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50000"/>
          </a:schemeClr>
        </a:solidFill>
        <a:effectLst/>
      </p:bgPr>
    </p:bg>
    <p:spTree>
      <p:nvGrpSpPr>
        <p:cNvPr id="1" name=""/>
        <p:cNvGrpSpPr/>
        <p:nvPr/>
      </p:nvGrpSpPr>
      <p:grpSpPr>
        <a:xfrm>
          <a:off x="0" y="0"/>
          <a:ext cx="0" cy="0"/>
          <a:chOff x="0" y="0"/>
          <a:chExt cx="0" cy="0"/>
        </a:xfrm>
      </p:grpSpPr>
      <p:sp>
        <p:nvSpPr>
          <p:cNvPr id="9" name="Rectangle 8"/>
          <p:cNvSpPr/>
          <p:nvPr/>
        </p:nvSpPr>
        <p:spPr>
          <a:xfrm>
            <a:off x="1143000" y="3276600"/>
            <a:ext cx="4876800" cy="2590800"/>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1"/>
            <a:ext cx="3429000" cy="1066799"/>
          </a:xfrm>
        </p:spPr>
        <p:txBody>
          <a:bodyPr>
            <a:normAutofit/>
          </a:bodyPr>
          <a:lstStyle/>
          <a:p>
            <a:r>
              <a:rPr lang="es-MX" sz="4800" dirty="0" smtClean="0">
                <a:solidFill>
                  <a:schemeClr val="accent1"/>
                </a:solidFill>
                <a:latin typeface="Rockwell Extra Bold" pitchFamily="18" charset="0"/>
              </a:rPr>
              <a:t>CIMAT</a:t>
            </a:r>
            <a:endParaRPr lang="en-US" sz="4800" dirty="0">
              <a:solidFill>
                <a:schemeClr val="accent1"/>
              </a:solidFill>
              <a:latin typeface="Rockwell Extra Bold" pitchFamily="18" charset="0"/>
            </a:endParaRPr>
          </a:p>
        </p:txBody>
      </p:sp>
      <p:sp>
        <p:nvSpPr>
          <p:cNvPr id="4" name="Rectangle 3"/>
          <p:cNvSpPr/>
          <p:nvPr/>
        </p:nvSpPr>
        <p:spPr>
          <a:xfrm>
            <a:off x="0" y="0"/>
            <a:ext cx="4572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133600"/>
            <a:ext cx="457200" cy="4524315"/>
          </a:xfrm>
          <a:prstGeom prst="rect">
            <a:avLst/>
          </a:prstGeom>
          <a:noFill/>
        </p:spPr>
        <p:txBody>
          <a:bodyPr wrap="square" rtlCol="0">
            <a:spAutoFit/>
          </a:bodyPr>
          <a:lstStyle/>
          <a:p>
            <a:pPr algn="ctr"/>
            <a:r>
              <a:rPr lang="es-MX" sz="2400" b="1" dirty="0" smtClean="0">
                <a:solidFill>
                  <a:schemeClr val="bg1">
                    <a:lumMod val="75000"/>
                  </a:schemeClr>
                </a:solidFill>
                <a:latin typeface="Rockwell Extra Bold" pitchFamily="18" charset="0"/>
              </a:rPr>
              <a:t>Repor</a:t>
            </a:r>
          </a:p>
          <a:p>
            <a:pPr algn="ctr"/>
            <a:r>
              <a:rPr lang="es-MX" sz="2400" b="1" dirty="0" smtClean="0">
                <a:solidFill>
                  <a:schemeClr val="bg1">
                    <a:lumMod val="75000"/>
                  </a:schemeClr>
                </a:solidFill>
                <a:latin typeface="Rockwell Extra Bold" pitchFamily="18" charset="0"/>
              </a:rPr>
              <a:t>te</a:t>
            </a:r>
          </a:p>
          <a:p>
            <a:pPr algn="ctr"/>
            <a:endParaRPr lang="es-MX" sz="2400" b="1" dirty="0">
              <a:solidFill>
                <a:schemeClr val="bg1">
                  <a:lumMod val="75000"/>
                </a:schemeClr>
              </a:solidFill>
              <a:latin typeface="Rockwell Extra Bold" pitchFamily="18" charset="0"/>
            </a:endParaRPr>
          </a:p>
          <a:p>
            <a:pPr algn="ctr"/>
            <a:r>
              <a:rPr lang="es-MX" sz="2400" b="1" dirty="0" smtClean="0">
                <a:solidFill>
                  <a:schemeClr val="bg1">
                    <a:lumMod val="75000"/>
                  </a:schemeClr>
                </a:solidFill>
                <a:latin typeface="Rockwell Extra Bold" pitchFamily="18" charset="0"/>
              </a:rPr>
              <a:t>INPC</a:t>
            </a:r>
            <a:endParaRPr lang="en-US" sz="2400" b="1" dirty="0">
              <a:solidFill>
                <a:schemeClr val="bg1">
                  <a:lumMod val="75000"/>
                </a:schemeClr>
              </a:solidFill>
              <a:latin typeface="Rockwell Extra Bold" pitchFamily="18" charset="0"/>
            </a:endParaRPr>
          </a:p>
        </p:txBody>
      </p:sp>
      <p:cxnSp>
        <p:nvCxnSpPr>
          <p:cNvPr id="7" name="Straight Connector 6"/>
          <p:cNvCxnSpPr/>
          <p:nvPr/>
        </p:nvCxnSpPr>
        <p:spPr>
          <a:xfrm>
            <a:off x="457200" y="8763000"/>
            <a:ext cx="64008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8743890"/>
            <a:ext cx="6248400" cy="400110"/>
          </a:xfrm>
          <a:prstGeom prst="rect">
            <a:avLst/>
          </a:prstGeom>
          <a:noFill/>
        </p:spPr>
        <p:txBody>
          <a:bodyPr wrap="square" rtlCol="0">
            <a:spAutoFit/>
          </a:bodyPr>
          <a:lstStyle/>
          <a:p>
            <a:r>
              <a:rPr lang="es-MX" sz="1000" dirty="0" smtClean="0"/>
              <a:t>Disclaimer..</a:t>
            </a:r>
          </a:p>
          <a:p>
            <a:r>
              <a:rPr lang="es-MX" sz="1000" dirty="0" smtClean="0"/>
              <a:t>CIMAT 2010</a:t>
            </a:r>
            <a:endParaRPr lang="en-US" sz="1000" dirty="0"/>
          </a:p>
        </p:txBody>
      </p:sp>
      <p:sp>
        <p:nvSpPr>
          <p:cNvPr id="10" name="TextBox 9"/>
          <p:cNvSpPr txBox="1"/>
          <p:nvPr/>
        </p:nvSpPr>
        <p:spPr>
          <a:xfrm>
            <a:off x="1295400" y="3352800"/>
            <a:ext cx="4495800" cy="2246769"/>
          </a:xfrm>
          <a:prstGeom prst="rect">
            <a:avLst/>
          </a:prstGeom>
          <a:noFill/>
        </p:spPr>
        <p:txBody>
          <a:bodyPr wrap="square" rtlCol="0">
            <a:spAutoFit/>
          </a:bodyPr>
          <a:lstStyle/>
          <a:p>
            <a:pPr algn="just"/>
            <a:r>
              <a:rPr lang="es-MX" sz="1400" b="1" dirty="0" smtClean="0">
                <a:solidFill>
                  <a:schemeClr val="accent1">
                    <a:lumMod val="75000"/>
                  </a:schemeClr>
                </a:solidFill>
                <a:latin typeface="Arial Narrow" pitchFamily="34" charset="0"/>
              </a:rPr>
              <a:t>Considerando la interacción existente entre la estructura de costos de la economía,  relaciones en el mercado de dinero y las condiciones de  demanda en el mercado, tres ejes potenciales en la dinámica inflacionaria, se espera un crecimiento puntual del 3.09% del Índice Nacional de Precios al Consumidor (INPC) para el periodo de cierre del año del 2010 (Octubre – Diciembre), esto en la Frontera Norte de México.  Asimismo, la tasa de inflación anual, se espera se encuentre estable en alrededor de un 3% dadas las relaciones multivariadas existentes entre los mercados considerados.</a:t>
            </a:r>
            <a:endParaRPr lang="en-US" sz="1400" b="1" dirty="0">
              <a:solidFill>
                <a:schemeClr val="accent1">
                  <a:lumMod val="75000"/>
                </a:schemeClr>
              </a:solidFill>
              <a:latin typeface="Arial Narrow"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3429000" cy="1066799"/>
          </a:xfrm>
        </p:spPr>
        <p:txBody>
          <a:bodyPr>
            <a:normAutofit/>
          </a:bodyPr>
          <a:lstStyle/>
          <a:p>
            <a:r>
              <a:rPr lang="es-MX" sz="4800" dirty="0" smtClean="0">
                <a:solidFill>
                  <a:schemeClr val="accent1"/>
                </a:solidFill>
                <a:latin typeface="Rockwell Extra Bold" pitchFamily="18" charset="0"/>
              </a:rPr>
              <a:t>CIMAT</a:t>
            </a:r>
            <a:endParaRPr lang="en-US" sz="4800" dirty="0">
              <a:solidFill>
                <a:schemeClr val="accent1"/>
              </a:solidFill>
              <a:latin typeface="Rockwell Extra Bold" pitchFamily="18" charset="0"/>
            </a:endParaRPr>
          </a:p>
        </p:txBody>
      </p:sp>
      <p:sp>
        <p:nvSpPr>
          <p:cNvPr id="4" name="Rectangle 3"/>
          <p:cNvSpPr/>
          <p:nvPr/>
        </p:nvSpPr>
        <p:spPr>
          <a:xfrm>
            <a:off x="0" y="0"/>
            <a:ext cx="4572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133600"/>
            <a:ext cx="457200" cy="4524315"/>
          </a:xfrm>
          <a:prstGeom prst="rect">
            <a:avLst/>
          </a:prstGeom>
          <a:noFill/>
        </p:spPr>
        <p:txBody>
          <a:bodyPr wrap="square" rtlCol="0">
            <a:spAutoFit/>
          </a:bodyPr>
          <a:lstStyle/>
          <a:p>
            <a:pPr algn="ctr"/>
            <a:r>
              <a:rPr lang="es-MX" sz="2400" b="1" dirty="0" smtClean="0">
                <a:solidFill>
                  <a:schemeClr val="bg1">
                    <a:lumMod val="75000"/>
                  </a:schemeClr>
                </a:solidFill>
                <a:latin typeface="Rockwell Extra Bold" pitchFamily="18" charset="0"/>
              </a:rPr>
              <a:t>Repor</a:t>
            </a:r>
          </a:p>
          <a:p>
            <a:pPr algn="ctr"/>
            <a:r>
              <a:rPr lang="es-MX" sz="2400" b="1" dirty="0" smtClean="0">
                <a:solidFill>
                  <a:schemeClr val="bg1">
                    <a:lumMod val="75000"/>
                  </a:schemeClr>
                </a:solidFill>
                <a:latin typeface="Rockwell Extra Bold" pitchFamily="18" charset="0"/>
              </a:rPr>
              <a:t>te</a:t>
            </a:r>
          </a:p>
          <a:p>
            <a:pPr algn="ctr"/>
            <a:endParaRPr lang="es-MX" sz="2400" b="1" dirty="0">
              <a:solidFill>
                <a:schemeClr val="bg1">
                  <a:lumMod val="75000"/>
                </a:schemeClr>
              </a:solidFill>
              <a:latin typeface="Rockwell Extra Bold" pitchFamily="18" charset="0"/>
            </a:endParaRPr>
          </a:p>
          <a:p>
            <a:pPr algn="ctr"/>
            <a:r>
              <a:rPr lang="es-MX" sz="2400" b="1" dirty="0" smtClean="0">
                <a:solidFill>
                  <a:schemeClr val="bg1">
                    <a:lumMod val="75000"/>
                  </a:schemeClr>
                </a:solidFill>
                <a:latin typeface="Rockwell Extra Bold" pitchFamily="18" charset="0"/>
              </a:rPr>
              <a:t>INPC</a:t>
            </a:r>
            <a:endParaRPr lang="en-US" sz="2400" b="1" dirty="0">
              <a:solidFill>
                <a:schemeClr val="bg1">
                  <a:lumMod val="75000"/>
                </a:schemeClr>
              </a:solidFill>
              <a:latin typeface="Rockwell Extra Bold" pitchFamily="18" charset="0"/>
            </a:endParaRPr>
          </a:p>
        </p:txBody>
      </p:sp>
      <p:cxnSp>
        <p:nvCxnSpPr>
          <p:cNvPr id="7" name="Straight Connector 6"/>
          <p:cNvCxnSpPr/>
          <p:nvPr/>
        </p:nvCxnSpPr>
        <p:spPr>
          <a:xfrm>
            <a:off x="457200" y="8763000"/>
            <a:ext cx="64008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8743890"/>
            <a:ext cx="6248400" cy="400110"/>
          </a:xfrm>
          <a:prstGeom prst="rect">
            <a:avLst/>
          </a:prstGeom>
          <a:noFill/>
        </p:spPr>
        <p:txBody>
          <a:bodyPr wrap="square" rtlCol="0">
            <a:spAutoFit/>
          </a:bodyPr>
          <a:lstStyle/>
          <a:p>
            <a:r>
              <a:rPr lang="es-MX" sz="1000" dirty="0" smtClean="0"/>
              <a:t>Disclaimer..</a:t>
            </a:r>
          </a:p>
          <a:p>
            <a:r>
              <a:rPr lang="es-MX" sz="1000" dirty="0" smtClean="0"/>
              <a:t>CIMAT 2010</a:t>
            </a:r>
            <a:endParaRPr lang="en-US" sz="1000" dirty="0"/>
          </a:p>
        </p:txBody>
      </p:sp>
      <p:sp>
        <p:nvSpPr>
          <p:cNvPr id="10" name="TextBox 9"/>
          <p:cNvSpPr txBox="1"/>
          <p:nvPr/>
        </p:nvSpPr>
        <p:spPr>
          <a:xfrm>
            <a:off x="1828800" y="1524000"/>
            <a:ext cx="3276600" cy="307777"/>
          </a:xfrm>
          <a:prstGeom prst="rect">
            <a:avLst/>
          </a:prstGeom>
          <a:noFill/>
        </p:spPr>
        <p:txBody>
          <a:bodyPr wrap="square" rtlCol="0">
            <a:spAutoFit/>
          </a:bodyPr>
          <a:lstStyle/>
          <a:p>
            <a:r>
              <a:rPr lang="es-MX" sz="1400" b="1" dirty="0" smtClean="0">
                <a:solidFill>
                  <a:schemeClr val="accent1">
                    <a:lumMod val="75000"/>
                  </a:schemeClr>
                </a:solidFill>
                <a:latin typeface="Arial Narrow" pitchFamily="34" charset="0"/>
              </a:rPr>
              <a:t>Variables de mercado utilizadas </a:t>
            </a:r>
            <a:r>
              <a:rPr lang="es-MX" sz="1400" dirty="0" smtClean="0">
                <a:latin typeface="Arial Narrow" pitchFamily="34" charset="0"/>
              </a:rPr>
              <a:t>(Anexo 4)</a:t>
            </a:r>
            <a:endParaRPr lang="en-US" sz="1400" dirty="0">
              <a:latin typeface="Arial Narrow" pitchFamily="34" charset="0"/>
            </a:endParaRPr>
          </a:p>
        </p:txBody>
      </p:sp>
      <p:cxnSp>
        <p:nvCxnSpPr>
          <p:cNvPr id="13" name="Straight Connector 12"/>
          <p:cNvCxnSpPr/>
          <p:nvPr/>
        </p:nvCxnSpPr>
        <p:spPr>
          <a:xfrm rot="10800000">
            <a:off x="1752600" y="1905000"/>
            <a:ext cx="3276600"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81200" y="1981200"/>
            <a:ext cx="2895600" cy="2554545"/>
          </a:xfrm>
          <a:prstGeom prst="rect">
            <a:avLst/>
          </a:prstGeom>
          <a:noFill/>
        </p:spPr>
        <p:txBody>
          <a:bodyPr wrap="square" rtlCol="0">
            <a:spAutoFit/>
          </a:bodyPr>
          <a:lstStyle/>
          <a:p>
            <a:pPr algn="just"/>
            <a:r>
              <a:rPr lang="es-MX" sz="1400" b="1" dirty="0" smtClean="0">
                <a:solidFill>
                  <a:schemeClr val="accent1">
                    <a:lumMod val="75000"/>
                  </a:schemeClr>
                </a:solidFill>
                <a:latin typeface="Arial Narrow" pitchFamily="34" charset="0"/>
              </a:rPr>
              <a:t>Mercado de Costos</a:t>
            </a:r>
          </a:p>
          <a:p>
            <a:pPr algn="just">
              <a:buFont typeface="Arial" pitchFamily="34" charset="0"/>
              <a:buChar char="•"/>
            </a:pPr>
            <a:r>
              <a:rPr lang="es-MX" sz="1100" b="1" dirty="0" smtClean="0">
                <a:solidFill>
                  <a:schemeClr val="accent1">
                    <a:lumMod val="75000"/>
                  </a:schemeClr>
                </a:solidFill>
                <a:latin typeface="Arial Narrow" pitchFamily="34" charset="0"/>
              </a:rPr>
              <a:t>Salarios reales</a:t>
            </a:r>
          </a:p>
          <a:p>
            <a:pPr algn="just">
              <a:buFont typeface="Arial" pitchFamily="34" charset="0"/>
              <a:buChar char="•"/>
            </a:pPr>
            <a:r>
              <a:rPr lang="es-MX" sz="1100" b="1" dirty="0" smtClean="0">
                <a:solidFill>
                  <a:schemeClr val="accent1">
                    <a:lumMod val="75000"/>
                  </a:schemeClr>
                </a:solidFill>
                <a:latin typeface="Arial Narrow" pitchFamily="34" charset="0"/>
              </a:rPr>
              <a:t>Índice Nacional de Precios al Consumidor de los Estados Unidos</a:t>
            </a:r>
          </a:p>
          <a:p>
            <a:pPr algn="just">
              <a:buFont typeface="Arial" pitchFamily="34" charset="0"/>
              <a:buChar char="•"/>
            </a:pPr>
            <a:r>
              <a:rPr lang="es-MX" sz="1100" b="1" dirty="0" smtClean="0">
                <a:solidFill>
                  <a:schemeClr val="accent1">
                    <a:lumMod val="75000"/>
                  </a:schemeClr>
                </a:solidFill>
                <a:latin typeface="Arial Narrow" pitchFamily="34" charset="0"/>
              </a:rPr>
              <a:t>Índice de producción industrial de los Estados Unidos</a:t>
            </a:r>
          </a:p>
          <a:p>
            <a:pPr algn="just">
              <a:buFont typeface="Arial" pitchFamily="34" charset="0"/>
              <a:buChar char="•"/>
            </a:pPr>
            <a:r>
              <a:rPr lang="es-MX" sz="1100" b="1" dirty="0" smtClean="0">
                <a:solidFill>
                  <a:schemeClr val="accent1">
                    <a:lumMod val="75000"/>
                  </a:schemeClr>
                </a:solidFill>
                <a:latin typeface="Arial Narrow" pitchFamily="34" charset="0"/>
              </a:rPr>
              <a:t>Tipo de cambio nominal</a:t>
            </a:r>
          </a:p>
          <a:p>
            <a:pPr algn="just"/>
            <a:endParaRPr lang="es-MX" sz="1100" b="1" dirty="0" smtClean="0">
              <a:solidFill>
                <a:schemeClr val="accent1">
                  <a:lumMod val="75000"/>
                </a:schemeClr>
              </a:solidFill>
              <a:latin typeface="Arial Narrow" pitchFamily="34" charset="0"/>
            </a:endParaRPr>
          </a:p>
          <a:p>
            <a:pPr algn="just"/>
            <a:r>
              <a:rPr lang="es-MX" sz="1400" b="1" dirty="0" smtClean="0">
                <a:solidFill>
                  <a:schemeClr val="accent1">
                    <a:lumMod val="75000"/>
                  </a:schemeClr>
                </a:solidFill>
                <a:latin typeface="Arial Narrow" pitchFamily="34" charset="0"/>
              </a:rPr>
              <a:t>Mercado Monetario</a:t>
            </a:r>
          </a:p>
          <a:p>
            <a:pPr algn="just">
              <a:buFont typeface="Arial" pitchFamily="34" charset="0"/>
              <a:buChar char="•"/>
            </a:pPr>
            <a:r>
              <a:rPr lang="es-MX" sz="1100" b="1" dirty="0" smtClean="0">
                <a:solidFill>
                  <a:schemeClr val="accent1">
                    <a:lumMod val="75000"/>
                  </a:schemeClr>
                </a:solidFill>
                <a:latin typeface="Arial Narrow" pitchFamily="34" charset="0"/>
              </a:rPr>
              <a:t>Billetes y monedas</a:t>
            </a:r>
          </a:p>
          <a:p>
            <a:pPr algn="just">
              <a:buFont typeface="Arial" pitchFamily="34" charset="0"/>
              <a:buChar char="•"/>
            </a:pPr>
            <a:r>
              <a:rPr lang="es-MX" sz="1100" b="1" dirty="0" smtClean="0">
                <a:solidFill>
                  <a:schemeClr val="accent1">
                    <a:lumMod val="75000"/>
                  </a:schemeClr>
                </a:solidFill>
                <a:latin typeface="Arial Narrow" pitchFamily="34" charset="0"/>
              </a:rPr>
              <a:t>Índice global de la actividad económica</a:t>
            </a:r>
          </a:p>
          <a:p>
            <a:pPr algn="just">
              <a:buFont typeface="Arial" pitchFamily="34" charset="0"/>
              <a:buChar char="•"/>
            </a:pPr>
            <a:r>
              <a:rPr lang="es-MX" sz="1100" b="1" dirty="0" smtClean="0">
                <a:solidFill>
                  <a:schemeClr val="accent1">
                    <a:lumMod val="75000"/>
                  </a:schemeClr>
                </a:solidFill>
                <a:latin typeface="Arial Narrow" pitchFamily="34" charset="0"/>
              </a:rPr>
              <a:t>Tasa de interés interbancaria a 28 días</a:t>
            </a:r>
          </a:p>
          <a:p>
            <a:pPr algn="just">
              <a:buFont typeface="Arial" pitchFamily="34" charset="0"/>
              <a:buChar char="•"/>
            </a:pPr>
            <a:r>
              <a:rPr lang="es-MX" sz="1100" b="1" dirty="0" smtClean="0">
                <a:solidFill>
                  <a:schemeClr val="accent1">
                    <a:lumMod val="75000"/>
                  </a:schemeClr>
                </a:solidFill>
                <a:latin typeface="Arial Narrow" pitchFamily="34" charset="0"/>
              </a:rPr>
              <a:t>Tasa de interés interbancaria a 91 días</a:t>
            </a:r>
          </a:p>
          <a:p>
            <a:pPr algn="just"/>
            <a:r>
              <a:rPr lang="es-MX" sz="1100" b="1" dirty="0" smtClean="0">
                <a:solidFill>
                  <a:schemeClr val="accent1">
                    <a:lumMod val="75000"/>
                  </a:schemeClr>
                </a:solidFill>
                <a:latin typeface="Arial Narrow" pitchFamily="34" charset="0"/>
              </a:rPr>
              <a:t> </a:t>
            </a:r>
            <a:endParaRPr lang="en-US" sz="1100" b="1" dirty="0">
              <a:solidFill>
                <a:schemeClr val="accent1">
                  <a:lumMod val="75000"/>
                </a:schemeClr>
              </a:solidFill>
              <a:latin typeface="Arial Narrow" pitchFamily="34" charset="0"/>
            </a:endParaRPr>
          </a:p>
        </p:txBody>
      </p:sp>
      <p:sp>
        <p:nvSpPr>
          <p:cNvPr id="25" name="TextBox 24"/>
          <p:cNvSpPr txBox="1"/>
          <p:nvPr/>
        </p:nvSpPr>
        <p:spPr>
          <a:xfrm>
            <a:off x="533399" y="4188023"/>
            <a:ext cx="6193367" cy="307777"/>
          </a:xfrm>
          <a:prstGeom prst="rect">
            <a:avLst/>
          </a:prstGeom>
          <a:noFill/>
        </p:spPr>
        <p:txBody>
          <a:bodyPr wrap="square" rtlCol="0">
            <a:spAutoFit/>
          </a:bodyPr>
          <a:lstStyle/>
          <a:p>
            <a:r>
              <a:rPr lang="es-MX" sz="1400" dirty="0" smtClean="0">
                <a:latin typeface="Arial Narrow" pitchFamily="34" charset="0"/>
              </a:rPr>
              <a:t> </a:t>
            </a:r>
            <a:endParaRPr lang="en-US" sz="1400" dirty="0">
              <a:latin typeface="Arial Narrow" pitchFamily="34" charset="0"/>
            </a:endParaRPr>
          </a:p>
        </p:txBody>
      </p:sp>
      <p:sp>
        <p:nvSpPr>
          <p:cNvPr id="21" name="TextBox 20"/>
          <p:cNvSpPr txBox="1"/>
          <p:nvPr/>
        </p:nvSpPr>
        <p:spPr>
          <a:xfrm>
            <a:off x="1981200" y="4407694"/>
            <a:ext cx="2895600" cy="1231106"/>
          </a:xfrm>
          <a:prstGeom prst="rect">
            <a:avLst/>
          </a:prstGeom>
          <a:noFill/>
        </p:spPr>
        <p:txBody>
          <a:bodyPr wrap="square" rtlCol="0">
            <a:spAutoFit/>
          </a:bodyPr>
          <a:lstStyle/>
          <a:p>
            <a:pPr algn="just"/>
            <a:r>
              <a:rPr lang="es-MX" sz="1400" b="1" dirty="0" smtClean="0">
                <a:solidFill>
                  <a:schemeClr val="accent1">
                    <a:lumMod val="75000"/>
                  </a:schemeClr>
                </a:solidFill>
                <a:latin typeface="Arial Narrow" pitchFamily="34" charset="0"/>
              </a:rPr>
              <a:t>Mercado de Demanda</a:t>
            </a:r>
          </a:p>
          <a:p>
            <a:pPr algn="just">
              <a:buFont typeface="Arial" pitchFamily="34" charset="0"/>
              <a:buChar char="•"/>
            </a:pPr>
            <a:r>
              <a:rPr lang="es-MX" sz="1200" b="1" dirty="0" smtClean="0">
                <a:solidFill>
                  <a:schemeClr val="accent1">
                    <a:lumMod val="75000"/>
                  </a:schemeClr>
                </a:solidFill>
                <a:latin typeface="Arial Narrow" pitchFamily="34" charset="0"/>
              </a:rPr>
              <a:t>IGAE de actividades económicas primarias, secundarias y terciarias</a:t>
            </a:r>
          </a:p>
          <a:p>
            <a:pPr algn="just">
              <a:buFont typeface="Arial" pitchFamily="34" charset="0"/>
              <a:buChar char="•"/>
            </a:pPr>
            <a:r>
              <a:rPr lang="es-MX" sz="1200" b="1" dirty="0" smtClean="0">
                <a:solidFill>
                  <a:schemeClr val="accent1">
                    <a:lumMod val="75000"/>
                  </a:schemeClr>
                </a:solidFill>
                <a:latin typeface="Arial Narrow" pitchFamily="34" charset="0"/>
              </a:rPr>
              <a:t>Actividad Industrial: Minería, Manufactura, Construcción y Energía</a:t>
            </a:r>
          </a:p>
          <a:p>
            <a:pPr algn="just">
              <a:buFont typeface="Arial" pitchFamily="34" charset="0"/>
              <a:buChar char="•"/>
            </a:pPr>
            <a:r>
              <a:rPr lang="es-MX" sz="1200" b="1" dirty="0" smtClean="0">
                <a:solidFill>
                  <a:schemeClr val="accent1">
                    <a:lumMod val="75000"/>
                  </a:schemeClr>
                </a:solidFill>
                <a:latin typeface="Arial Narrow" pitchFamily="34" charset="0"/>
              </a:rPr>
              <a:t>Tasa de Desempleo Abierta</a:t>
            </a:r>
            <a:r>
              <a:rPr lang="es-MX" sz="1100" b="1" dirty="0" smtClean="0">
                <a:solidFill>
                  <a:schemeClr val="accent1">
                    <a:lumMod val="75000"/>
                  </a:schemeClr>
                </a:solidFill>
                <a:latin typeface="Arial Narrow" pitchFamily="34" charset="0"/>
              </a:rPr>
              <a:t> </a:t>
            </a:r>
            <a:endParaRPr lang="en-US" sz="1100" b="1" dirty="0">
              <a:solidFill>
                <a:schemeClr val="accent1">
                  <a:lumMod val="75000"/>
                </a:schemeClr>
              </a:solidFill>
              <a:latin typeface="Arial Narrow" pitchFamily="34" charset="0"/>
            </a:endParaRPr>
          </a:p>
        </p:txBody>
      </p:sp>
      <p:sp>
        <p:nvSpPr>
          <p:cNvPr id="23" name="Rounded Rectangle 22"/>
          <p:cNvSpPr/>
          <p:nvPr/>
        </p:nvSpPr>
        <p:spPr>
          <a:xfrm>
            <a:off x="1752600" y="1447800"/>
            <a:ext cx="3276600" cy="457200"/>
          </a:xfrm>
          <a:prstGeom prst="round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3429000" cy="1066799"/>
          </a:xfrm>
        </p:spPr>
        <p:txBody>
          <a:bodyPr>
            <a:normAutofit/>
          </a:bodyPr>
          <a:lstStyle/>
          <a:p>
            <a:r>
              <a:rPr lang="es-MX" sz="4800" dirty="0" smtClean="0">
                <a:solidFill>
                  <a:schemeClr val="accent1"/>
                </a:solidFill>
                <a:latin typeface="Rockwell Extra Bold" pitchFamily="18" charset="0"/>
              </a:rPr>
              <a:t>CIMAT</a:t>
            </a:r>
            <a:endParaRPr lang="en-US" sz="4800" dirty="0">
              <a:solidFill>
                <a:schemeClr val="accent1"/>
              </a:solidFill>
              <a:latin typeface="Rockwell Extra Bold" pitchFamily="18" charset="0"/>
            </a:endParaRPr>
          </a:p>
        </p:txBody>
      </p:sp>
      <p:sp>
        <p:nvSpPr>
          <p:cNvPr id="4" name="Rectangle 3"/>
          <p:cNvSpPr/>
          <p:nvPr/>
        </p:nvSpPr>
        <p:spPr>
          <a:xfrm>
            <a:off x="0" y="0"/>
            <a:ext cx="4572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133600"/>
            <a:ext cx="457200" cy="4524315"/>
          </a:xfrm>
          <a:prstGeom prst="rect">
            <a:avLst/>
          </a:prstGeom>
          <a:noFill/>
        </p:spPr>
        <p:txBody>
          <a:bodyPr wrap="square" rtlCol="0">
            <a:spAutoFit/>
          </a:bodyPr>
          <a:lstStyle/>
          <a:p>
            <a:pPr algn="ctr"/>
            <a:r>
              <a:rPr lang="es-MX" sz="2400" b="1" dirty="0" smtClean="0">
                <a:solidFill>
                  <a:schemeClr val="bg1">
                    <a:lumMod val="75000"/>
                  </a:schemeClr>
                </a:solidFill>
                <a:latin typeface="Rockwell Extra Bold" pitchFamily="18" charset="0"/>
              </a:rPr>
              <a:t>Repor</a:t>
            </a:r>
          </a:p>
          <a:p>
            <a:pPr algn="ctr"/>
            <a:r>
              <a:rPr lang="es-MX" sz="2400" b="1" dirty="0" smtClean="0">
                <a:solidFill>
                  <a:schemeClr val="bg1">
                    <a:lumMod val="75000"/>
                  </a:schemeClr>
                </a:solidFill>
                <a:latin typeface="Rockwell Extra Bold" pitchFamily="18" charset="0"/>
              </a:rPr>
              <a:t>te</a:t>
            </a:r>
          </a:p>
          <a:p>
            <a:pPr algn="ctr"/>
            <a:endParaRPr lang="es-MX" sz="2400" b="1" dirty="0">
              <a:solidFill>
                <a:schemeClr val="bg1">
                  <a:lumMod val="75000"/>
                </a:schemeClr>
              </a:solidFill>
              <a:latin typeface="Rockwell Extra Bold" pitchFamily="18" charset="0"/>
            </a:endParaRPr>
          </a:p>
          <a:p>
            <a:pPr algn="ctr"/>
            <a:r>
              <a:rPr lang="es-MX" sz="2400" b="1" dirty="0" smtClean="0">
                <a:solidFill>
                  <a:schemeClr val="bg1">
                    <a:lumMod val="75000"/>
                  </a:schemeClr>
                </a:solidFill>
                <a:latin typeface="Rockwell Extra Bold" pitchFamily="18" charset="0"/>
              </a:rPr>
              <a:t>INPC</a:t>
            </a:r>
            <a:endParaRPr lang="en-US" sz="2400" b="1" dirty="0">
              <a:solidFill>
                <a:schemeClr val="bg1">
                  <a:lumMod val="75000"/>
                </a:schemeClr>
              </a:solidFill>
              <a:latin typeface="Rockwell Extra Bold" pitchFamily="18" charset="0"/>
            </a:endParaRPr>
          </a:p>
        </p:txBody>
      </p:sp>
      <p:cxnSp>
        <p:nvCxnSpPr>
          <p:cNvPr id="7" name="Straight Connector 6"/>
          <p:cNvCxnSpPr/>
          <p:nvPr/>
        </p:nvCxnSpPr>
        <p:spPr>
          <a:xfrm>
            <a:off x="457200" y="8763000"/>
            <a:ext cx="64008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8743890"/>
            <a:ext cx="6248400" cy="400110"/>
          </a:xfrm>
          <a:prstGeom prst="rect">
            <a:avLst/>
          </a:prstGeom>
          <a:noFill/>
        </p:spPr>
        <p:txBody>
          <a:bodyPr wrap="square" rtlCol="0">
            <a:spAutoFit/>
          </a:bodyPr>
          <a:lstStyle/>
          <a:p>
            <a:r>
              <a:rPr lang="es-MX" sz="1000" dirty="0" smtClean="0"/>
              <a:t>Disclaimer..</a:t>
            </a:r>
          </a:p>
          <a:p>
            <a:r>
              <a:rPr lang="es-MX" sz="1000" dirty="0" smtClean="0"/>
              <a:t>CIMAT 2010</a:t>
            </a:r>
            <a:endParaRPr lang="en-US" sz="1000" dirty="0"/>
          </a:p>
        </p:txBody>
      </p:sp>
      <p:cxnSp>
        <p:nvCxnSpPr>
          <p:cNvPr id="9" name="Straight Connector 8"/>
          <p:cNvCxnSpPr/>
          <p:nvPr/>
        </p:nvCxnSpPr>
        <p:spPr>
          <a:xfrm rot="5400000">
            <a:off x="1524000" y="6324600"/>
            <a:ext cx="4267200"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3"/>
          <p:cNvPicPr>
            <a:picLocks noChangeAspect="1" noChangeArrowheads="1"/>
          </p:cNvPicPr>
          <p:nvPr/>
        </p:nvPicPr>
        <p:blipFill>
          <a:blip r:embed="rId2" cstate="print"/>
          <a:srcRect/>
          <a:stretch>
            <a:fillRect/>
          </a:stretch>
        </p:blipFill>
        <p:spPr bwMode="auto">
          <a:xfrm>
            <a:off x="1578430" y="914400"/>
            <a:ext cx="4212770" cy="2743200"/>
          </a:xfrm>
          <a:prstGeom prst="rect">
            <a:avLst/>
          </a:prstGeom>
          <a:noFill/>
          <a:ln w="9525">
            <a:noFill/>
            <a:miter lim="800000"/>
            <a:headEnd/>
            <a:tailEnd/>
          </a:ln>
          <a:effectLst/>
        </p:spPr>
      </p:pic>
      <p:sp>
        <p:nvSpPr>
          <p:cNvPr id="16" name="TextBox 15"/>
          <p:cNvSpPr txBox="1"/>
          <p:nvPr/>
        </p:nvSpPr>
        <p:spPr>
          <a:xfrm>
            <a:off x="533400" y="4191001"/>
            <a:ext cx="2895600" cy="3262432"/>
          </a:xfrm>
          <a:prstGeom prst="rect">
            <a:avLst/>
          </a:prstGeom>
          <a:noFill/>
        </p:spPr>
        <p:txBody>
          <a:bodyPr wrap="square" rtlCol="0">
            <a:spAutoFit/>
          </a:bodyPr>
          <a:lstStyle/>
          <a:p>
            <a:pPr algn="just"/>
            <a:r>
              <a:rPr lang="es-MX" sz="1200" b="1" dirty="0">
                <a:solidFill>
                  <a:schemeClr val="accent1">
                    <a:lumMod val="75000"/>
                  </a:schemeClr>
                </a:solidFill>
                <a:latin typeface="Arial Narrow" pitchFamily="34" charset="0"/>
              </a:rPr>
              <a:t>Actualmente para realizar la proyección </a:t>
            </a:r>
            <a:r>
              <a:rPr lang="es-MX" sz="1200" b="1" dirty="0" smtClean="0">
                <a:solidFill>
                  <a:schemeClr val="accent1">
                    <a:lumMod val="75000"/>
                  </a:schemeClr>
                </a:solidFill>
                <a:latin typeface="Arial Narrow" pitchFamily="34" charset="0"/>
              </a:rPr>
              <a:t>de </a:t>
            </a:r>
            <a:r>
              <a:rPr lang="es-MX" sz="1200" b="1" dirty="0">
                <a:solidFill>
                  <a:schemeClr val="accent1">
                    <a:lumMod val="75000"/>
                  </a:schemeClr>
                </a:solidFill>
                <a:latin typeface="Arial Narrow" pitchFamily="34" charset="0"/>
              </a:rPr>
              <a:t>la inflación se necesita una herramienta analítica capaz de incluir  los fundamentales económicos de manera multivariada</a:t>
            </a:r>
            <a:r>
              <a:rPr lang="es-MX" sz="1200" b="1" dirty="0" smtClean="0">
                <a:solidFill>
                  <a:schemeClr val="accent1">
                    <a:lumMod val="75000"/>
                  </a:schemeClr>
                </a:solidFill>
                <a:latin typeface="Arial Narrow" pitchFamily="34" charset="0"/>
              </a:rPr>
              <a:t>. El modelo del pronóstico de inflación del CIMAT incluye este análisis partiendo de la interacción del mercado monetario, la estructura de costos, y la demanda del mercado.</a:t>
            </a:r>
          </a:p>
          <a:p>
            <a:pPr algn="just"/>
            <a:r>
              <a:rPr lang="es-MX" sz="1200" b="1" dirty="0" smtClean="0">
                <a:solidFill>
                  <a:schemeClr val="accent1">
                    <a:lumMod val="75000"/>
                  </a:schemeClr>
                </a:solidFill>
                <a:latin typeface="Arial Narrow" pitchFamily="34" charset="0"/>
              </a:rPr>
              <a:t> </a:t>
            </a:r>
          </a:p>
          <a:p>
            <a:pPr algn="just"/>
            <a:r>
              <a:rPr lang="es-MX" sz="1200" b="1" dirty="0" smtClean="0">
                <a:solidFill>
                  <a:schemeClr val="accent1">
                    <a:lumMod val="75000"/>
                  </a:schemeClr>
                </a:solidFill>
                <a:latin typeface="Arial Narrow" pitchFamily="34" charset="0"/>
              </a:rPr>
              <a:t>El modelo construido con una base del </a:t>
            </a:r>
            <a:r>
              <a:rPr lang="es-MX" sz="1200" b="1" i="1" dirty="0" smtClean="0">
                <a:solidFill>
                  <a:schemeClr val="accent1">
                    <a:lumMod val="75000"/>
                  </a:schemeClr>
                </a:solidFill>
                <a:effectLst>
                  <a:outerShdw blurRad="38100" dist="38100" dir="2700000" algn="tl">
                    <a:srgbClr val="000000">
                      <a:alpha val="43137"/>
                    </a:srgbClr>
                  </a:outerShdw>
                </a:effectLst>
                <a:latin typeface="Arial Narrow" pitchFamily="34" charset="0"/>
              </a:rPr>
              <a:t>0.51%</a:t>
            </a:r>
            <a:r>
              <a:rPr lang="es-MX" sz="1200" b="1" dirty="0" smtClean="0">
                <a:solidFill>
                  <a:schemeClr val="accent1">
                    <a:lumMod val="75000"/>
                  </a:schemeClr>
                </a:solidFill>
                <a:latin typeface="Arial Narrow" pitchFamily="34" charset="0"/>
              </a:rPr>
              <a:t> de error en seis semestres pronosticados fuera de muestra, contiene una alta precisión controlada, dada por la interacción de los mercados cuyo reflejo se ve asociado en los intervalos de predicción</a:t>
            </a:r>
            <a:endParaRPr lang="es-MX" sz="1200" b="1" dirty="0">
              <a:solidFill>
                <a:schemeClr val="accent1">
                  <a:lumMod val="75000"/>
                </a:schemeClr>
              </a:solidFill>
              <a:latin typeface="Arial Narrow" pitchFamily="34" charset="0"/>
            </a:endParaRPr>
          </a:p>
          <a:p>
            <a:r>
              <a:rPr lang="es-MX" sz="1400" dirty="0" smtClean="0">
                <a:latin typeface="Arial Narrow" pitchFamily="34" charset="0"/>
              </a:rPr>
              <a:t> </a:t>
            </a:r>
            <a:endParaRPr lang="en-US" sz="1400" dirty="0">
              <a:latin typeface="Arial Narrow" pitchFamily="34" charset="0"/>
            </a:endParaRPr>
          </a:p>
        </p:txBody>
      </p:sp>
      <p:sp>
        <p:nvSpPr>
          <p:cNvPr id="17" name="TextBox 16"/>
          <p:cNvSpPr txBox="1"/>
          <p:nvPr/>
        </p:nvSpPr>
        <p:spPr>
          <a:xfrm>
            <a:off x="3733800" y="4191000"/>
            <a:ext cx="2895600" cy="4739759"/>
          </a:xfrm>
          <a:prstGeom prst="rect">
            <a:avLst/>
          </a:prstGeom>
          <a:noFill/>
        </p:spPr>
        <p:txBody>
          <a:bodyPr wrap="square" rtlCol="0">
            <a:spAutoFit/>
          </a:bodyPr>
          <a:lstStyle/>
          <a:p>
            <a:pPr algn="just"/>
            <a:r>
              <a:rPr lang="es-MX" sz="1200" b="1" dirty="0">
                <a:solidFill>
                  <a:schemeClr val="accent1">
                    <a:lumMod val="75000"/>
                  </a:schemeClr>
                </a:solidFill>
                <a:latin typeface="Arial Narrow" pitchFamily="34" charset="0"/>
              </a:rPr>
              <a:t>Tomando los resultados del modelo CIMAT, con la proyección de doce meses, se espera que el INPC de la región Frontera Norte tenga </a:t>
            </a:r>
            <a:r>
              <a:rPr lang="es-MX" sz="1200" b="1" dirty="0" smtClean="0">
                <a:solidFill>
                  <a:schemeClr val="accent1">
                    <a:lumMod val="75000"/>
                  </a:schemeClr>
                </a:solidFill>
                <a:latin typeface="Arial Narrow" pitchFamily="34" charset="0"/>
              </a:rPr>
              <a:t>una recuperación de carácter cíclico, cuyo crecimiento que se caracteriza a inicios de año, está presente, pero la magnitud de crecimiento tiende a ser menor que en el mismo periodo del año anterior.</a:t>
            </a:r>
          </a:p>
          <a:p>
            <a:pPr algn="just"/>
            <a:endParaRPr lang="es-MX" sz="1200" b="1" dirty="0" smtClean="0">
              <a:solidFill>
                <a:schemeClr val="accent1">
                  <a:lumMod val="75000"/>
                </a:schemeClr>
              </a:solidFill>
              <a:latin typeface="Arial Narrow" pitchFamily="34" charset="0"/>
            </a:endParaRPr>
          </a:p>
          <a:p>
            <a:pPr algn="just"/>
            <a:r>
              <a:rPr lang="es-MX" sz="1200" b="1" dirty="0" smtClean="0">
                <a:solidFill>
                  <a:schemeClr val="accent1">
                    <a:lumMod val="75000"/>
                  </a:schemeClr>
                </a:solidFill>
                <a:latin typeface="Arial Narrow" pitchFamily="34" charset="0"/>
              </a:rPr>
              <a:t>De esta manera, para el trimestre Octubre-Diciembre 2010 se observa una alza del 3.09% en los precios de esta región. Tal aumento se explica por el comportamiento de los indicadores de mercado, ya que el incremento del índice de costos y monetario son suficientes para compensar la caída del índice de demanda y así el resultado total es la inflación (ver gráfica de la proyección de los indicadores). </a:t>
            </a:r>
          </a:p>
          <a:p>
            <a:pPr algn="just"/>
            <a:endParaRPr lang="es-MX" sz="1200" b="1" dirty="0" smtClean="0">
              <a:solidFill>
                <a:schemeClr val="accent1">
                  <a:lumMod val="75000"/>
                </a:schemeClr>
              </a:solidFill>
              <a:latin typeface="Arial Narrow" pitchFamily="34" charset="0"/>
            </a:endParaRPr>
          </a:p>
          <a:p>
            <a:pPr algn="just"/>
            <a:r>
              <a:rPr lang="es-MX" sz="1200" b="1" dirty="0" smtClean="0">
                <a:solidFill>
                  <a:schemeClr val="accent1">
                    <a:lumMod val="75000"/>
                  </a:schemeClr>
                </a:solidFill>
                <a:latin typeface="Arial Narrow" pitchFamily="34" charset="0"/>
              </a:rPr>
              <a:t>El crecimiento de la base monetaria en el último trimestre del año impulsa al indicador de éste mercado, situación que prevalece en el marco de la teoría económica </a:t>
            </a:r>
            <a:endParaRPr lang="es-MX" sz="1200" b="1" dirty="0">
              <a:solidFill>
                <a:schemeClr val="accent1">
                  <a:lumMod val="75000"/>
                </a:schemeClr>
              </a:solidFill>
              <a:latin typeface="Arial Narrow" pitchFamily="34" charset="0"/>
            </a:endParaRPr>
          </a:p>
          <a:p>
            <a:endParaRPr lang="en-US" sz="1400" dirty="0">
              <a:latin typeface="Arial Narrow" pitchFamily="34" charset="0"/>
            </a:endParaRPr>
          </a:p>
        </p:txBody>
      </p:sp>
      <p:sp>
        <p:nvSpPr>
          <p:cNvPr id="18" name="TextBox 17"/>
          <p:cNvSpPr txBox="1"/>
          <p:nvPr/>
        </p:nvSpPr>
        <p:spPr>
          <a:xfrm>
            <a:off x="1828800" y="3581400"/>
            <a:ext cx="3810000" cy="246221"/>
          </a:xfrm>
          <a:prstGeom prst="rect">
            <a:avLst/>
          </a:prstGeom>
          <a:noFill/>
        </p:spPr>
        <p:txBody>
          <a:bodyPr wrap="square" rtlCol="0">
            <a:spAutoFit/>
          </a:bodyPr>
          <a:lstStyle/>
          <a:p>
            <a:r>
              <a:rPr lang="es-MX" sz="1000" dirty="0" smtClean="0"/>
              <a:t>Fuente: Banco de México, y estimaciones propias de CIMAT.</a:t>
            </a:r>
            <a:endParaRPr lang="en-US" sz="1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3429000" cy="1066799"/>
          </a:xfrm>
        </p:spPr>
        <p:txBody>
          <a:bodyPr>
            <a:normAutofit/>
          </a:bodyPr>
          <a:lstStyle/>
          <a:p>
            <a:r>
              <a:rPr lang="es-MX" sz="4800" dirty="0" smtClean="0">
                <a:solidFill>
                  <a:schemeClr val="accent1"/>
                </a:solidFill>
                <a:latin typeface="Rockwell Extra Bold" pitchFamily="18" charset="0"/>
              </a:rPr>
              <a:t>CIMAT</a:t>
            </a:r>
            <a:endParaRPr lang="en-US" sz="4800" dirty="0">
              <a:solidFill>
                <a:schemeClr val="accent1"/>
              </a:solidFill>
              <a:latin typeface="Rockwell Extra Bold" pitchFamily="18" charset="0"/>
            </a:endParaRPr>
          </a:p>
        </p:txBody>
      </p:sp>
      <p:sp>
        <p:nvSpPr>
          <p:cNvPr id="4" name="Rectangle 3"/>
          <p:cNvSpPr/>
          <p:nvPr/>
        </p:nvSpPr>
        <p:spPr>
          <a:xfrm>
            <a:off x="0" y="0"/>
            <a:ext cx="4572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133600"/>
            <a:ext cx="457200" cy="4524315"/>
          </a:xfrm>
          <a:prstGeom prst="rect">
            <a:avLst/>
          </a:prstGeom>
          <a:noFill/>
        </p:spPr>
        <p:txBody>
          <a:bodyPr wrap="square" rtlCol="0">
            <a:spAutoFit/>
          </a:bodyPr>
          <a:lstStyle/>
          <a:p>
            <a:pPr algn="ctr"/>
            <a:r>
              <a:rPr lang="es-MX" sz="2400" b="1" dirty="0" smtClean="0">
                <a:solidFill>
                  <a:schemeClr val="bg1">
                    <a:lumMod val="75000"/>
                  </a:schemeClr>
                </a:solidFill>
                <a:latin typeface="Rockwell Extra Bold" pitchFamily="18" charset="0"/>
              </a:rPr>
              <a:t>Repor</a:t>
            </a:r>
          </a:p>
          <a:p>
            <a:pPr algn="ctr"/>
            <a:r>
              <a:rPr lang="es-MX" sz="2400" b="1" dirty="0" smtClean="0">
                <a:solidFill>
                  <a:schemeClr val="bg1">
                    <a:lumMod val="75000"/>
                  </a:schemeClr>
                </a:solidFill>
                <a:latin typeface="Rockwell Extra Bold" pitchFamily="18" charset="0"/>
              </a:rPr>
              <a:t>te</a:t>
            </a:r>
          </a:p>
          <a:p>
            <a:pPr algn="ctr"/>
            <a:endParaRPr lang="es-MX" sz="2400" b="1" dirty="0">
              <a:solidFill>
                <a:schemeClr val="bg1">
                  <a:lumMod val="75000"/>
                </a:schemeClr>
              </a:solidFill>
              <a:latin typeface="Rockwell Extra Bold" pitchFamily="18" charset="0"/>
            </a:endParaRPr>
          </a:p>
          <a:p>
            <a:pPr algn="ctr"/>
            <a:r>
              <a:rPr lang="es-MX" sz="2400" b="1" dirty="0" smtClean="0">
                <a:solidFill>
                  <a:schemeClr val="bg1">
                    <a:lumMod val="75000"/>
                  </a:schemeClr>
                </a:solidFill>
                <a:latin typeface="Rockwell Extra Bold" pitchFamily="18" charset="0"/>
              </a:rPr>
              <a:t>INPC</a:t>
            </a:r>
            <a:endParaRPr lang="en-US" sz="2400" b="1" dirty="0">
              <a:solidFill>
                <a:schemeClr val="bg1">
                  <a:lumMod val="75000"/>
                </a:schemeClr>
              </a:solidFill>
              <a:latin typeface="Rockwell Extra Bold" pitchFamily="18" charset="0"/>
            </a:endParaRPr>
          </a:p>
        </p:txBody>
      </p:sp>
      <p:cxnSp>
        <p:nvCxnSpPr>
          <p:cNvPr id="7" name="Straight Connector 6"/>
          <p:cNvCxnSpPr/>
          <p:nvPr/>
        </p:nvCxnSpPr>
        <p:spPr>
          <a:xfrm>
            <a:off x="457200" y="8763000"/>
            <a:ext cx="64008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8743890"/>
            <a:ext cx="6248400" cy="400110"/>
          </a:xfrm>
          <a:prstGeom prst="rect">
            <a:avLst/>
          </a:prstGeom>
          <a:noFill/>
        </p:spPr>
        <p:txBody>
          <a:bodyPr wrap="square" rtlCol="0">
            <a:spAutoFit/>
          </a:bodyPr>
          <a:lstStyle/>
          <a:p>
            <a:r>
              <a:rPr lang="es-MX" sz="1000" dirty="0" smtClean="0"/>
              <a:t>Disclaimer..</a:t>
            </a:r>
          </a:p>
          <a:p>
            <a:r>
              <a:rPr lang="es-MX" sz="1000" dirty="0" smtClean="0"/>
              <a:t>CIMAT 2010</a:t>
            </a:r>
            <a:endParaRPr lang="en-US" sz="1000" dirty="0"/>
          </a:p>
        </p:txBody>
      </p:sp>
      <p:sp>
        <p:nvSpPr>
          <p:cNvPr id="10" name="TextBox 9"/>
          <p:cNvSpPr txBox="1"/>
          <p:nvPr/>
        </p:nvSpPr>
        <p:spPr>
          <a:xfrm>
            <a:off x="914400" y="6781800"/>
            <a:ext cx="5410200" cy="246221"/>
          </a:xfrm>
          <a:prstGeom prst="rect">
            <a:avLst/>
          </a:prstGeom>
          <a:noFill/>
        </p:spPr>
        <p:txBody>
          <a:bodyPr wrap="square" rtlCol="0">
            <a:spAutoFit/>
          </a:bodyPr>
          <a:lstStyle/>
          <a:p>
            <a:r>
              <a:rPr lang="es-MX" sz="1000" dirty="0" smtClean="0"/>
              <a:t>Fuente: Banco de México, y en </a:t>
            </a:r>
            <a:r>
              <a:rPr lang="es-MX" sz="1000" b="1" dirty="0" smtClean="0"/>
              <a:t>Negritas </a:t>
            </a:r>
            <a:r>
              <a:rPr lang="es-MX" sz="1000" dirty="0" smtClean="0"/>
              <a:t>las estimaciones propias de CIMAT.</a:t>
            </a:r>
            <a:endParaRPr lang="en-US" sz="1000" dirty="0"/>
          </a:p>
        </p:txBody>
      </p:sp>
      <p:graphicFrame>
        <p:nvGraphicFramePr>
          <p:cNvPr id="11" name="Table 10"/>
          <p:cNvGraphicFramePr>
            <a:graphicFrameLocks noGrp="1"/>
          </p:cNvGraphicFramePr>
          <p:nvPr/>
        </p:nvGraphicFramePr>
        <p:xfrm>
          <a:off x="914400" y="2514600"/>
          <a:ext cx="5486400" cy="4208796"/>
        </p:xfrm>
        <a:graphic>
          <a:graphicData uri="http://schemas.openxmlformats.org/drawingml/2006/table">
            <a:tbl>
              <a:tblPr firstRow="1" bandRow="1">
                <a:tableStyleId>{6E25E649-3F16-4E02-A733-19D2CDBF48F0}</a:tableStyleId>
              </a:tblPr>
              <a:tblGrid>
                <a:gridCol w="914400"/>
                <a:gridCol w="1097280"/>
                <a:gridCol w="731520"/>
                <a:gridCol w="914400"/>
                <a:gridCol w="1097280"/>
                <a:gridCol w="731520"/>
              </a:tblGrid>
              <a:tr h="838200">
                <a:tc>
                  <a:txBody>
                    <a:bodyPr/>
                    <a:lstStyle/>
                    <a:p>
                      <a:r>
                        <a:rPr lang="es-MX" sz="1200" dirty="0" smtClean="0">
                          <a:latin typeface="Arial Narrow" pitchFamily="34" charset="0"/>
                        </a:rPr>
                        <a:t>Fecha</a:t>
                      </a:r>
                      <a:endParaRPr lang="en-US" sz="1200" dirty="0">
                        <a:latin typeface="Arial Narrow" pitchFamily="34" charset="0"/>
                      </a:endParaRPr>
                    </a:p>
                  </a:txBody>
                  <a:tcPr/>
                </a:tc>
                <a:tc>
                  <a:txBody>
                    <a:bodyPr/>
                    <a:lstStyle/>
                    <a:p>
                      <a:r>
                        <a:rPr lang="es-MX" sz="1200" dirty="0" smtClean="0">
                          <a:latin typeface="Arial Narrow" pitchFamily="34" charset="0"/>
                        </a:rPr>
                        <a:t>INPC</a:t>
                      </a:r>
                      <a:r>
                        <a:rPr lang="es-MX" sz="1200" baseline="0" dirty="0" smtClean="0">
                          <a:latin typeface="Arial Narrow" pitchFamily="34" charset="0"/>
                        </a:rPr>
                        <a:t> Frontera Norte</a:t>
                      </a:r>
                      <a:endParaRPr lang="en-US" sz="1200" dirty="0">
                        <a:latin typeface="Arial Narrow" pitchFamily="34" charset="0"/>
                      </a:endParaRPr>
                    </a:p>
                  </a:txBody>
                  <a:tcPr/>
                </a:tc>
                <a:tc>
                  <a:txBody>
                    <a:bodyPr/>
                    <a:lstStyle/>
                    <a:p>
                      <a:r>
                        <a:rPr lang="es-MX" sz="1200" dirty="0" smtClean="0">
                          <a:latin typeface="Arial Narrow" pitchFamily="34" charset="0"/>
                        </a:rPr>
                        <a:t>Inflación Anual Frontera Norte </a:t>
                      </a:r>
                      <a:r>
                        <a:rPr lang="es-MX" sz="1100" dirty="0" smtClean="0">
                          <a:latin typeface="Arial Narrow" pitchFamily="34" charset="0"/>
                        </a:rPr>
                        <a:t>(%)</a:t>
                      </a:r>
                      <a:endParaRPr lang="en-US" sz="1200" dirty="0">
                        <a:latin typeface="Arial Narrow" pitchFamily="34" charset="0"/>
                      </a:endParaRPr>
                    </a:p>
                  </a:txBody>
                  <a:tcPr/>
                </a:tc>
                <a:tc>
                  <a:txBody>
                    <a:bodyPr/>
                    <a:lstStyle/>
                    <a:p>
                      <a:r>
                        <a:rPr lang="es-MX" sz="1200" dirty="0" smtClean="0">
                          <a:latin typeface="Arial Narrow" pitchFamily="34" charset="0"/>
                        </a:rPr>
                        <a:t>Fecha</a:t>
                      </a:r>
                      <a:endParaRPr lang="en-US" sz="1200" dirty="0">
                        <a:latin typeface="Arial Narrow"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smtClean="0">
                          <a:latin typeface="Arial Narrow" pitchFamily="34" charset="0"/>
                        </a:rPr>
                        <a:t>INPC</a:t>
                      </a:r>
                      <a:r>
                        <a:rPr lang="es-MX" sz="1200" baseline="0" dirty="0" smtClean="0">
                          <a:latin typeface="Arial Narrow" pitchFamily="34" charset="0"/>
                        </a:rPr>
                        <a:t> frontera Norte</a:t>
                      </a:r>
                      <a:endParaRPr lang="en-US" sz="1200" dirty="0" smtClean="0">
                        <a:latin typeface="Arial Narrow"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smtClean="0">
                          <a:latin typeface="Arial Narrow" pitchFamily="34" charset="0"/>
                        </a:rPr>
                        <a:t>Inflación Anual Frontera Norte </a:t>
                      </a:r>
                      <a:r>
                        <a:rPr lang="es-MX" sz="1100" dirty="0" smtClean="0">
                          <a:latin typeface="Arial Narrow" pitchFamily="34" charset="0"/>
                        </a:rPr>
                        <a:t>(%)</a:t>
                      </a:r>
                      <a:endParaRPr lang="en-US" sz="1200" dirty="0" smtClean="0">
                        <a:latin typeface="Arial Narrow" pitchFamily="34" charset="0"/>
                      </a:endParaRPr>
                    </a:p>
                  </a:txBody>
                  <a:tcPr/>
                </a:tc>
              </a:tr>
              <a:tr h="280883">
                <a:tc>
                  <a:txBody>
                    <a:bodyPr/>
                    <a:lstStyle/>
                    <a:p>
                      <a:pPr algn="ctr" fontAlgn="b"/>
                      <a:r>
                        <a:rPr lang="en-US" sz="1200" b="0" u="none" strike="noStrike" dirty="0">
                          <a:solidFill>
                            <a:schemeClr val="accent1">
                              <a:lumMod val="75000"/>
                            </a:schemeClr>
                          </a:solidFill>
                          <a:latin typeface="Arial Narrow" pitchFamily="34" charset="0"/>
                        </a:rPr>
                        <a:t>Jan-10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ctr"/>
                      <a:r>
                        <a:rPr lang="en-US" sz="1200" b="0" i="0" u="none" strike="noStrike" dirty="0">
                          <a:solidFill>
                            <a:schemeClr val="accent1">
                              <a:lumMod val="75000"/>
                            </a:schemeClr>
                          </a:solidFill>
                          <a:latin typeface="Arial Narrow" pitchFamily="34" charset="0"/>
                        </a:rPr>
                        <a:t>137.824</a:t>
                      </a:r>
                    </a:p>
                  </a:txBody>
                  <a:tcPr marL="9525" marR="9525" marT="9525" marB="0" anchor="ctr"/>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a:solidFill>
                            <a:schemeClr val="accent1">
                              <a:lumMod val="75000"/>
                            </a:schemeClr>
                          </a:solidFill>
                          <a:latin typeface="Arial Narrow" pitchFamily="34" charset="0"/>
                        </a:rPr>
                        <a:t>Jan-11</a:t>
                      </a:r>
                      <a:endParaRPr lang="en-US" sz="1200" b="1" i="0" u="none" strike="noStrike" dirty="0">
                        <a:solidFill>
                          <a:schemeClr val="accent1">
                            <a:lumMod val="75000"/>
                          </a:schemeClr>
                        </a:solidFill>
                        <a:latin typeface="Arial Narrow" pitchFamily="34" charset="0"/>
                      </a:endParaRPr>
                    </a:p>
                  </a:txBody>
                  <a:tcPr marL="9525" marR="9525" marT="9525" marB="0" anchor="ctr"/>
                </a:tc>
                <a:tc>
                  <a:txBody>
                    <a:bodyPr/>
                    <a:lstStyle/>
                    <a:p>
                      <a:pPr algn="ctr" fontAlgn="b"/>
                      <a:r>
                        <a:rPr lang="en-US" sz="1200" b="1" i="0" u="none" strike="noStrike" dirty="0">
                          <a:solidFill>
                            <a:schemeClr val="accent1">
                              <a:lumMod val="75000"/>
                            </a:schemeClr>
                          </a:solidFill>
                          <a:latin typeface="Arial Narrow" pitchFamily="34" charset="0"/>
                        </a:rPr>
                        <a:t>140.865</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2.206</a:t>
                      </a: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Feb-10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ctr"/>
                      <a:r>
                        <a:rPr lang="en-US" sz="1200" b="0" i="0" u="none" strike="noStrike" dirty="0">
                          <a:solidFill>
                            <a:schemeClr val="accent1">
                              <a:lumMod val="75000"/>
                            </a:schemeClr>
                          </a:solidFill>
                          <a:latin typeface="Arial Narrow" pitchFamily="34" charset="0"/>
                        </a:rPr>
                        <a:t>138.495</a:t>
                      </a:r>
                    </a:p>
                  </a:txBody>
                  <a:tcPr marL="9525" marR="9525" marT="9525" marB="0" anchor="ctr"/>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a:solidFill>
                            <a:schemeClr val="accent1">
                              <a:lumMod val="75000"/>
                            </a:schemeClr>
                          </a:solidFill>
                          <a:latin typeface="Arial Narrow" pitchFamily="34" charset="0"/>
                        </a:rPr>
                        <a:t>Feb-11</a:t>
                      </a:r>
                      <a:endParaRPr lang="en-US" sz="1200" b="1" i="0" u="none" strike="noStrike" dirty="0">
                        <a:solidFill>
                          <a:schemeClr val="accent1">
                            <a:lumMod val="75000"/>
                          </a:schemeClr>
                        </a:solidFill>
                        <a:latin typeface="Arial Narrow" pitchFamily="34" charset="0"/>
                      </a:endParaRPr>
                    </a:p>
                  </a:txBody>
                  <a:tcPr marL="9525" marR="9525" marT="9525" marB="0" anchor="ctr"/>
                </a:tc>
                <a:tc>
                  <a:txBody>
                    <a:bodyPr/>
                    <a:lstStyle/>
                    <a:p>
                      <a:pPr algn="ctr" fontAlgn="b"/>
                      <a:r>
                        <a:rPr lang="en-US" sz="1200" b="1" i="0" u="none" strike="noStrike" dirty="0">
                          <a:solidFill>
                            <a:schemeClr val="accent1">
                              <a:lumMod val="75000"/>
                            </a:schemeClr>
                          </a:solidFill>
                          <a:latin typeface="Arial Narrow" pitchFamily="34" charset="0"/>
                        </a:rPr>
                        <a:t>141.589</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2.234</a:t>
                      </a: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Mar-10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ctr"/>
                      <a:r>
                        <a:rPr lang="en-US" sz="1200" b="0" i="0" u="none" strike="noStrike" dirty="0">
                          <a:solidFill>
                            <a:schemeClr val="accent1">
                              <a:lumMod val="75000"/>
                            </a:schemeClr>
                          </a:solidFill>
                          <a:latin typeface="Arial Narrow" pitchFamily="34" charset="0"/>
                        </a:rPr>
                        <a:t>139.141</a:t>
                      </a:r>
                    </a:p>
                  </a:txBody>
                  <a:tcPr marL="9525" marR="9525" marT="9525" marB="0" anchor="ctr"/>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a:solidFill>
                            <a:schemeClr val="accent1">
                              <a:lumMod val="75000"/>
                            </a:schemeClr>
                          </a:solidFill>
                          <a:latin typeface="Arial Narrow" pitchFamily="34" charset="0"/>
                        </a:rPr>
                        <a:t>Mar-11</a:t>
                      </a:r>
                      <a:endParaRPr lang="en-US" sz="1200" b="1" i="0" u="none" strike="noStrike" dirty="0">
                        <a:solidFill>
                          <a:schemeClr val="accent1">
                            <a:lumMod val="75000"/>
                          </a:schemeClr>
                        </a:solidFill>
                        <a:latin typeface="Arial Narrow" pitchFamily="34" charset="0"/>
                      </a:endParaRPr>
                    </a:p>
                  </a:txBody>
                  <a:tcPr marL="9525" marR="9525" marT="9525" marB="0" anchor="ctr"/>
                </a:tc>
                <a:tc>
                  <a:txBody>
                    <a:bodyPr/>
                    <a:lstStyle/>
                    <a:p>
                      <a:pPr algn="ctr" fontAlgn="b"/>
                      <a:r>
                        <a:rPr lang="en-US" sz="1200" b="1" i="0" u="none" strike="noStrike" dirty="0">
                          <a:solidFill>
                            <a:schemeClr val="accent1">
                              <a:lumMod val="75000"/>
                            </a:schemeClr>
                          </a:solidFill>
                          <a:latin typeface="Arial Narrow" pitchFamily="34" charset="0"/>
                        </a:rPr>
                        <a:t>142.306</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2.275</a:t>
                      </a: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Apr-10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ctr"/>
                      <a:r>
                        <a:rPr lang="en-US" sz="1200" b="0" i="0" u="none" strike="noStrike" dirty="0">
                          <a:solidFill>
                            <a:schemeClr val="accent1">
                              <a:lumMod val="75000"/>
                            </a:schemeClr>
                          </a:solidFill>
                          <a:latin typeface="Arial Narrow" pitchFamily="34" charset="0"/>
                        </a:rPr>
                        <a:t>139.165</a:t>
                      </a:r>
                    </a:p>
                  </a:txBody>
                  <a:tcPr marL="9525" marR="9525" marT="9525" marB="0" anchor="ctr"/>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a:solidFill>
                            <a:schemeClr val="accent1">
                              <a:lumMod val="75000"/>
                            </a:schemeClr>
                          </a:solidFill>
                          <a:latin typeface="Arial Narrow" pitchFamily="34" charset="0"/>
                        </a:rPr>
                        <a:t>Apr-11</a:t>
                      </a:r>
                      <a:endParaRPr lang="en-US" sz="1200" b="1" i="0" u="none" strike="noStrike" dirty="0">
                        <a:solidFill>
                          <a:schemeClr val="accent1">
                            <a:lumMod val="75000"/>
                          </a:schemeClr>
                        </a:solidFill>
                        <a:latin typeface="Arial Narrow" pitchFamily="34" charset="0"/>
                      </a:endParaRPr>
                    </a:p>
                  </a:txBody>
                  <a:tcPr marL="9525" marR="9525" marT="9525" marB="0" anchor="ctr"/>
                </a:tc>
                <a:tc>
                  <a:txBody>
                    <a:bodyPr/>
                    <a:lstStyle/>
                    <a:p>
                      <a:pPr algn="ctr" fontAlgn="b"/>
                      <a:r>
                        <a:rPr lang="en-US" sz="1200" b="1" i="0" u="none" strike="noStrike" dirty="0">
                          <a:solidFill>
                            <a:schemeClr val="accent1">
                              <a:lumMod val="75000"/>
                            </a:schemeClr>
                          </a:solidFill>
                          <a:latin typeface="Arial Narrow" pitchFamily="34" charset="0"/>
                        </a:rPr>
                        <a:t>142.208</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2.187</a:t>
                      </a: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May-10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ctr"/>
                      <a:r>
                        <a:rPr lang="en-US" sz="1200" b="0" i="0" u="none" strike="noStrike" dirty="0">
                          <a:solidFill>
                            <a:schemeClr val="accent1">
                              <a:lumMod val="75000"/>
                            </a:schemeClr>
                          </a:solidFill>
                          <a:latin typeface="Arial Narrow" pitchFamily="34" charset="0"/>
                        </a:rPr>
                        <a:t>135.966</a:t>
                      </a:r>
                    </a:p>
                  </a:txBody>
                  <a:tcPr marL="9525" marR="9525" marT="9525" marB="0" anchor="ctr"/>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a:solidFill>
                            <a:schemeClr val="accent1">
                              <a:lumMod val="75000"/>
                            </a:schemeClr>
                          </a:solidFill>
                          <a:latin typeface="Arial Narrow" pitchFamily="34" charset="0"/>
                        </a:rPr>
                        <a:t>May-11</a:t>
                      </a:r>
                      <a:endParaRPr lang="en-US" sz="1200" b="1" i="0" u="none" strike="noStrike" dirty="0">
                        <a:solidFill>
                          <a:schemeClr val="accent1">
                            <a:lumMod val="75000"/>
                          </a:schemeClr>
                        </a:solidFill>
                        <a:latin typeface="Arial Narrow" pitchFamily="34" charset="0"/>
                      </a:endParaRPr>
                    </a:p>
                  </a:txBody>
                  <a:tcPr marL="9525" marR="9525" marT="9525" marB="0" anchor="ctr"/>
                </a:tc>
                <a:tc>
                  <a:txBody>
                    <a:bodyPr/>
                    <a:lstStyle/>
                    <a:p>
                      <a:pPr algn="ctr" fontAlgn="b"/>
                      <a:r>
                        <a:rPr lang="en-US" sz="1200" b="1" i="0" u="none" strike="noStrike" dirty="0">
                          <a:solidFill>
                            <a:schemeClr val="accent1">
                              <a:lumMod val="75000"/>
                            </a:schemeClr>
                          </a:solidFill>
                          <a:latin typeface="Arial Narrow" pitchFamily="34" charset="0"/>
                        </a:rPr>
                        <a:t>140.565</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3.383</a:t>
                      </a: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Jun-10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ctr"/>
                      <a:r>
                        <a:rPr lang="en-US" sz="1200" b="0" i="0" u="none" strike="noStrike" dirty="0">
                          <a:solidFill>
                            <a:schemeClr val="accent1">
                              <a:lumMod val="75000"/>
                            </a:schemeClr>
                          </a:solidFill>
                          <a:latin typeface="Arial Narrow" pitchFamily="34" charset="0"/>
                        </a:rPr>
                        <a:t>135.897</a:t>
                      </a:r>
                    </a:p>
                  </a:txBody>
                  <a:tcPr marL="9525" marR="9525" marT="9525" marB="0" anchor="ctr"/>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smtClean="0">
                          <a:solidFill>
                            <a:schemeClr val="accent1">
                              <a:lumMod val="75000"/>
                            </a:schemeClr>
                          </a:solidFill>
                          <a:latin typeface="Arial Narrow" pitchFamily="34" charset="0"/>
                        </a:rPr>
                        <a:t>Jun-11</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200" b="1" i="0" u="none" strike="noStrike" dirty="0">
                          <a:solidFill>
                            <a:schemeClr val="accent1">
                              <a:lumMod val="75000"/>
                            </a:schemeClr>
                          </a:solidFill>
                          <a:latin typeface="Arial Narrow" pitchFamily="34" charset="0"/>
                        </a:rPr>
                        <a:t>140.898</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3.680</a:t>
                      </a: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Jul-10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ctr"/>
                      <a:r>
                        <a:rPr lang="en-US" sz="1200" b="0" i="0" u="none" strike="noStrike" dirty="0">
                          <a:solidFill>
                            <a:schemeClr val="accent1">
                              <a:lumMod val="75000"/>
                            </a:schemeClr>
                          </a:solidFill>
                          <a:latin typeface="Arial Narrow" pitchFamily="34" charset="0"/>
                        </a:rPr>
                        <a:t>136.141</a:t>
                      </a:r>
                    </a:p>
                  </a:txBody>
                  <a:tcPr marL="9525" marR="9525" marT="9525" marB="0" anchor="ctr"/>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smtClean="0">
                          <a:solidFill>
                            <a:schemeClr val="accent1">
                              <a:lumMod val="75000"/>
                            </a:schemeClr>
                          </a:solidFill>
                          <a:latin typeface="Arial Narrow" pitchFamily="34" charset="0"/>
                        </a:rPr>
                        <a:t>Jul-11</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200" b="1" i="0" u="none" strike="noStrike" dirty="0">
                          <a:solidFill>
                            <a:schemeClr val="accent1">
                              <a:lumMod val="75000"/>
                            </a:schemeClr>
                          </a:solidFill>
                          <a:latin typeface="Arial Narrow" pitchFamily="34" charset="0"/>
                        </a:rPr>
                        <a:t>141.242</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3.747</a:t>
                      </a: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Aug-10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ctr"/>
                      <a:r>
                        <a:rPr lang="en-US" sz="1200" b="0" i="0" u="none" strike="noStrike" dirty="0">
                          <a:solidFill>
                            <a:schemeClr val="accent1">
                              <a:lumMod val="75000"/>
                            </a:schemeClr>
                          </a:solidFill>
                          <a:latin typeface="Arial Narrow" pitchFamily="34" charset="0"/>
                        </a:rPr>
                        <a:t>136.431</a:t>
                      </a:r>
                    </a:p>
                  </a:txBody>
                  <a:tcPr marL="9525" marR="9525" marT="9525" marB="0" anchor="ctr"/>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smtClean="0">
                          <a:solidFill>
                            <a:schemeClr val="accent1">
                              <a:lumMod val="75000"/>
                            </a:schemeClr>
                          </a:solidFill>
                          <a:latin typeface="Arial Narrow" pitchFamily="34" charset="0"/>
                        </a:rPr>
                        <a:t>Aug-11</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200" b="1" i="0" u="none" strike="noStrike" dirty="0">
                          <a:solidFill>
                            <a:schemeClr val="accent1">
                              <a:lumMod val="75000"/>
                            </a:schemeClr>
                          </a:solidFill>
                          <a:latin typeface="Arial Narrow" pitchFamily="34" charset="0"/>
                        </a:rPr>
                        <a:t>141.433</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3.666</a:t>
                      </a: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Sep-10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ctr"/>
                      <a:r>
                        <a:rPr lang="en-US" sz="1200" b="0" i="0" u="none" strike="noStrike" dirty="0">
                          <a:solidFill>
                            <a:schemeClr val="accent1">
                              <a:lumMod val="75000"/>
                            </a:schemeClr>
                          </a:solidFill>
                          <a:latin typeface="Arial Narrow" pitchFamily="34" charset="0"/>
                        </a:rPr>
                        <a:t>136.972</a:t>
                      </a:r>
                    </a:p>
                  </a:txBody>
                  <a:tcPr marL="9525" marR="9525" marT="9525" marB="0" anchor="ctr"/>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smtClean="0">
                          <a:solidFill>
                            <a:schemeClr val="accent1">
                              <a:lumMod val="75000"/>
                            </a:schemeClr>
                          </a:solidFill>
                          <a:latin typeface="Arial Narrow" pitchFamily="34" charset="0"/>
                        </a:rPr>
                        <a:t>Sep-11</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200" b="1" i="0" u="none" strike="noStrike" dirty="0">
                          <a:solidFill>
                            <a:schemeClr val="accent1">
                              <a:lumMod val="75000"/>
                            </a:schemeClr>
                          </a:solidFill>
                          <a:latin typeface="Arial Narrow" pitchFamily="34" charset="0"/>
                        </a:rPr>
                        <a:t>141.993</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3.665</a:t>
                      </a:r>
                    </a:p>
                  </a:txBody>
                  <a:tcPr marL="9525" marR="9525" marT="9525" marB="0" anchor="b"/>
                </a:tc>
              </a:tr>
              <a:tr h="280883">
                <a:tc>
                  <a:txBody>
                    <a:bodyPr/>
                    <a:lstStyle/>
                    <a:p>
                      <a:pPr algn="ctr" fontAlgn="b"/>
                      <a:r>
                        <a:rPr lang="en-US" sz="1200" b="1" u="none" strike="noStrike" dirty="0">
                          <a:solidFill>
                            <a:schemeClr val="accent1">
                              <a:lumMod val="75000"/>
                            </a:schemeClr>
                          </a:solidFill>
                          <a:latin typeface="Arial Narrow" pitchFamily="34" charset="0"/>
                        </a:rPr>
                        <a:t>Oct-10</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200" b="1" i="0" u="none" strike="noStrike" dirty="0">
                          <a:solidFill>
                            <a:schemeClr val="accent1">
                              <a:lumMod val="75000"/>
                            </a:schemeClr>
                          </a:solidFill>
                          <a:latin typeface="Arial Narrow" pitchFamily="34" charset="0"/>
                        </a:rPr>
                        <a:t>137.915</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3.627</a:t>
                      </a:r>
                    </a:p>
                  </a:txBody>
                  <a:tcPr marL="9525" marR="9525" marT="9525"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r>
              <a:tr h="280883">
                <a:tc>
                  <a:txBody>
                    <a:bodyPr/>
                    <a:lstStyle/>
                    <a:p>
                      <a:pPr algn="ctr" fontAlgn="b"/>
                      <a:r>
                        <a:rPr lang="en-US" sz="1200" b="1" u="none" strike="noStrike" dirty="0">
                          <a:solidFill>
                            <a:schemeClr val="accent1">
                              <a:lumMod val="75000"/>
                            </a:schemeClr>
                          </a:solidFill>
                          <a:latin typeface="Arial Narrow" pitchFamily="34" charset="0"/>
                        </a:rPr>
                        <a:t>Nov-10</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200" b="1" i="0" u="none" strike="noStrike" dirty="0">
                          <a:solidFill>
                            <a:schemeClr val="accent1">
                              <a:lumMod val="75000"/>
                            </a:schemeClr>
                          </a:solidFill>
                          <a:latin typeface="Arial Narrow" pitchFamily="34" charset="0"/>
                        </a:rPr>
                        <a:t>140.126</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2.857</a:t>
                      </a:r>
                    </a:p>
                  </a:txBody>
                  <a:tcPr marL="9525" marR="9525" marT="9525"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r>
              <a:tr h="280883">
                <a:tc>
                  <a:txBody>
                    <a:bodyPr/>
                    <a:lstStyle/>
                    <a:p>
                      <a:pPr algn="ctr" fontAlgn="b"/>
                      <a:r>
                        <a:rPr lang="en-US" sz="1200" b="1" u="none" strike="noStrike" dirty="0">
                          <a:solidFill>
                            <a:schemeClr val="accent1">
                              <a:lumMod val="75000"/>
                            </a:schemeClr>
                          </a:solidFill>
                          <a:latin typeface="Arial Narrow" pitchFamily="34" charset="0"/>
                        </a:rPr>
                        <a:t>Dec-10</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200" b="1" i="0" u="none" strike="noStrike" dirty="0">
                          <a:solidFill>
                            <a:schemeClr val="accent1">
                              <a:lumMod val="75000"/>
                            </a:schemeClr>
                          </a:solidFill>
                          <a:latin typeface="Arial Narrow" pitchFamily="34" charset="0"/>
                        </a:rPr>
                        <a:t>140.437</a:t>
                      </a:r>
                    </a:p>
                  </a:txBody>
                  <a:tcPr marL="9525" marR="9525" marT="9525" marB="0" anchor="ctr"/>
                </a:tc>
                <a:tc>
                  <a:txBody>
                    <a:bodyPr/>
                    <a:lstStyle/>
                    <a:p>
                      <a:pPr marL="0" algn="ctr" defTabSz="914400" rtl="0" eaLnBrk="1" fontAlgn="b" latinLnBrk="0" hangingPunct="1"/>
                      <a:r>
                        <a:rPr lang="en-US" sz="1200" b="1" i="0" u="none" strike="noStrike" kern="1200" dirty="0">
                          <a:solidFill>
                            <a:schemeClr val="accent1">
                              <a:lumMod val="75000"/>
                            </a:schemeClr>
                          </a:solidFill>
                          <a:latin typeface="Arial Narrow" pitchFamily="34" charset="0"/>
                          <a:ea typeface="+mn-ea"/>
                          <a:cs typeface="+mn-cs"/>
                        </a:rPr>
                        <a:t>2.780</a:t>
                      </a:r>
                    </a:p>
                  </a:txBody>
                  <a:tcPr marL="9525" marR="9525" marT="9525"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r>
            </a:tbl>
          </a:graphicData>
        </a:graphic>
      </p:graphicFrame>
      <p:sp>
        <p:nvSpPr>
          <p:cNvPr id="12" name="Rounded Rectangle 11"/>
          <p:cNvSpPr/>
          <p:nvPr/>
        </p:nvSpPr>
        <p:spPr>
          <a:xfrm>
            <a:off x="914400" y="1981200"/>
            <a:ext cx="5562600" cy="457200"/>
          </a:xfrm>
          <a:prstGeom prst="round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14400" y="2054423"/>
            <a:ext cx="3733800" cy="307777"/>
          </a:xfrm>
          <a:prstGeom prst="rect">
            <a:avLst/>
          </a:prstGeom>
          <a:noFill/>
        </p:spPr>
        <p:txBody>
          <a:bodyPr wrap="square" rtlCol="0">
            <a:spAutoFit/>
          </a:bodyPr>
          <a:lstStyle/>
          <a:p>
            <a:r>
              <a:rPr lang="es-MX" sz="1400" b="1" dirty="0" smtClean="0">
                <a:latin typeface="Arial Narrow" pitchFamily="34" charset="0"/>
              </a:rPr>
              <a:t>INPC e inflación anual de la frontera norte</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3429000" cy="1066799"/>
          </a:xfrm>
        </p:spPr>
        <p:txBody>
          <a:bodyPr>
            <a:normAutofit/>
          </a:bodyPr>
          <a:lstStyle/>
          <a:p>
            <a:r>
              <a:rPr lang="es-MX" sz="4800" dirty="0" smtClean="0">
                <a:solidFill>
                  <a:schemeClr val="accent1"/>
                </a:solidFill>
                <a:latin typeface="Rockwell Extra Bold" pitchFamily="18" charset="0"/>
              </a:rPr>
              <a:t>CIMAT</a:t>
            </a:r>
            <a:endParaRPr lang="en-US" sz="4800" dirty="0">
              <a:solidFill>
                <a:schemeClr val="accent1"/>
              </a:solidFill>
              <a:latin typeface="Rockwell Extra Bold" pitchFamily="18" charset="0"/>
            </a:endParaRPr>
          </a:p>
        </p:txBody>
      </p:sp>
      <p:sp>
        <p:nvSpPr>
          <p:cNvPr id="4" name="Rectangle 3"/>
          <p:cNvSpPr/>
          <p:nvPr/>
        </p:nvSpPr>
        <p:spPr>
          <a:xfrm>
            <a:off x="0" y="0"/>
            <a:ext cx="4572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133600"/>
            <a:ext cx="457200" cy="4524315"/>
          </a:xfrm>
          <a:prstGeom prst="rect">
            <a:avLst/>
          </a:prstGeom>
          <a:noFill/>
        </p:spPr>
        <p:txBody>
          <a:bodyPr wrap="square" rtlCol="0">
            <a:spAutoFit/>
          </a:bodyPr>
          <a:lstStyle/>
          <a:p>
            <a:pPr algn="ctr"/>
            <a:r>
              <a:rPr lang="es-MX" sz="2400" b="1" dirty="0" smtClean="0">
                <a:solidFill>
                  <a:schemeClr val="bg1">
                    <a:lumMod val="75000"/>
                  </a:schemeClr>
                </a:solidFill>
                <a:latin typeface="Rockwell Extra Bold" pitchFamily="18" charset="0"/>
              </a:rPr>
              <a:t>Repor</a:t>
            </a:r>
          </a:p>
          <a:p>
            <a:pPr algn="ctr"/>
            <a:r>
              <a:rPr lang="es-MX" sz="2400" b="1" dirty="0" smtClean="0">
                <a:solidFill>
                  <a:schemeClr val="bg1">
                    <a:lumMod val="75000"/>
                  </a:schemeClr>
                </a:solidFill>
                <a:latin typeface="Rockwell Extra Bold" pitchFamily="18" charset="0"/>
              </a:rPr>
              <a:t>te</a:t>
            </a:r>
          </a:p>
          <a:p>
            <a:pPr algn="ctr"/>
            <a:endParaRPr lang="es-MX" sz="2400" b="1" dirty="0">
              <a:solidFill>
                <a:schemeClr val="bg1">
                  <a:lumMod val="75000"/>
                </a:schemeClr>
              </a:solidFill>
              <a:latin typeface="Rockwell Extra Bold" pitchFamily="18" charset="0"/>
            </a:endParaRPr>
          </a:p>
          <a:p>
            <a:pPr algn="ctr"/>
            <a:r>
              <a:rPr lang="es-MX" sz="2400" b="1" dirty="0" smtClean="0">
                <a:solidFill>
                  <a:schemeClr val="bg1">
                    <a:lumMod val="75000"/>
                  </a:schemeClr>
                </a:solidFill>
                <a:latin typeface="Rockwell Extra Bold" pitchFamily="18" charset="0"/>
              </a:rPr>
              <a:t>INPC</a:t>
            </a:r>
            <a:endParaRPr lang="en-US" sz="2400" b="1" dirty="0">
              <a:solidFill>
                <a:schemeClr val="bg1">
                  <a:lumMod val="75000"/>
                </a:schemeClr>
              </a:solidFill>
              <a:latin typeface="Rockwell Extra Bold" pitchFamily="18" charset="0"/>
            </a:endParaRPr>
          </a:p>
        </p:txBody>
      </p:sp>
      <p:cxnSp>
        <p:nvCxnSpPr>
          <p:cNvPr id="7" name="Straight Connector 6"/>
          <p:cNvCxnSpPr/>
          <p:nvPr/>
        </p:nvCxnSpPr>
        <p:spPr>
          <a:xfrm>
            <a:off x="457200" y="8763000"/>
            <a:ext cx="64008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8743890"/>
            <a:ext cx="6248400" cy="400110"/>
          </a:xfrm>
          <a:prstGeom prst="rect">
            <a:avLst/>
          </a:prstGeom>
          <a:noFill/>
        </p:spPr>
        <p:txBody>
          <a:bodyPr wrap="square" rtlCol="0">
            <a:spAutoFit/>
          </a:bodyPr>
          <a:lstStyle/>
          <a:p>
            <a:r>
              <a:rPr lang="es-MX" sz="1000" dirty="0" smtClean="0"/>
              <a:t>Disclaimer..</a:t>
            </a:r>
          </a:p>
          <a:p>
            <a:r>
              <a:rPr lang="es-MX" sz="1000" dirty="0" smtClean="0"/>
              <a:t>CIMAT 2010</a:t>
            </a:r>
            <a:endParaRPr lang="en-US" sz="1000" dirty="0"/>
          </a:p>
        </p:txBody>
      </p:sp>
      <p:pic>
        <p:nvPicPr>
          <p:cNvPr id="9" name="Picture 2"/>
          <p:cNvPicPr>
            <a:picLocks noChangeAspect="1" noChangeArrowheads="1"/>
          </p:cNvPicPr>
          <p:nvPr/>
        </p:nvPicPr>
        <p:blipFill>
          <a:blip r:embed="rId2" cstate="print"/>
          <a:srcRect/>
          <a:stretch>
            <a:fillRect/>
          </a:stretch>
        </p:blipFill>
        <p:spPr bwMode="auto">
          <a:xfrm>
            <a:off x="1581912" y="914400"/>
            <a:ext cx="4045404" cy="2743200"/>
          </a:xfrm>
          <a:prstGeom prst="rect">
            <a:avLst/>
          </a:prstGeom>
          <a:noFill/>
          <a:ln w="9525">
            <a:noFill/>
            <a:miter lim="800000"/>
            <a:headEnd/>
            <a:tailEnd/>
          </a:ln>
          <a:effectLst/>
        </p:spPr>
      </p:pic>
      <p:sp>
        <p:nvSpPr>
          <p:cNvPr id="10" name="TextBox 9"/>
          <p:cNvSpPr txBox="1"/>
          <p:nvPr/>
        </p:nvSpPr>
        <p:spPr>
          <a:xfrm>
            <a:off x="1828800" y="3505200"/>
            <a:ext cx="3810000" cy="246221"/>
          </a:xfrm>
          <a:prstGeom prst="rect">
            <a:avLst/>
          </a:prstGeom>
          <a:noFill/>
        </p:spPr>
        <p:txBody>
          <a:bodyPr wrap="square" rtlCol="0">
            <a:spAutoFit/>
          </a:bodyPr>
          <a:lstStyle/>
          <a:p>
            <a:r>
              <a:rPr lang="es-MX" sz="1000" dirty="0" smtClean="0"/>
              <a:t>Fuente: Banco de México, y estimaciones propias de CIMAT.</a:t>
            </a:r>
            <a:endParaRPr lang="en-US" sz="1000" dirty="0"/>
          </a:p>
        </p:txBody>
      </p:sp>
      <p:cxnSp>
        <p:nvCxnSpPr>
          <p:cNvPr id="11" name="Straight Connector 10"/>
          <p:cNvCxnSpPr/>
          <p:nvPr/>
        </p:nvCxnSpPr>
        <p:spPr>
          <a:xfrm rot="5400000">
            <a:off x="2781300" y="5067300"/>
            <a:ext cx="1752600"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4191001"/>
            <a:ext cx="2895600" cy="1969770"/>
          </a:xfrm>
          <a:prstGeom prst="rect">
            <a:avLst/>
          </a:prstGeom>
          <a:noFill/>
        </p:spPr>
        <p:txBody>
          <a:bodyPr wrap="square" rtlCol="0">
            <a:spAutoFit/>
          </a:bodyPr>
          <a:lstStyle/>
          <a:p>
            <a:pPr algn="just"/>
            <a:r>
              <a:rPr lang="es-MX" sz="1200" b="1" dirty="0" smtClean="0">
                <a:solidFill>
                  <a:schemeClr val="accent1">
                    <a:lumMod val="75000"/>
                  </a:schemeClr>
                </a:solidFill>
                <a:latin typeface="Arial Narrow" pitchFamily="34" charset="0"/>
              </a:rPr>
              <a:t>Cabe destacar, que para el mes de Octubre 2010, se espera un incremento del 3.63% la cual decae fuertemente en los primeros meses del año, donde observando los demás indicadores, están asociados a la estabilidad de la demanda  en los periodos de inicio del año del 2011. Más adelante, notamos que los pesos de largo plazo, están asociados a la dinámica permanente de la inflación.</a:t>
            </a:r>
            <a:endParaRPr lang="es-MX" sz="1200" b="1" dirty="0">
              <a:solidFill>
                <a:schemeClr val="accent1">
                  <a:lumMod val="75000"/>
                </a:schemeClr>
              </a:solidFill>
              <a:latin typeface="Arial Narrow" pitchFamily="34" charset="0"/>
            </a:endParaRPr>
          </a:p>
          <a:p>
            <a:r>
              <a:rPr lang="es-MX" sz="1400" dirty="0" smtClean="0">
                <a:latin typeface="Arial Narrow" pitchFamily="34" charset="0"/>
              </a:rPr>
              <a:t> </a:t>
            </a:r>
            <a:endParaRPr lang="en-US" sz="1400" dirty="0">
              <a:latin typeface="Arial Narrow" pitchFamily="34" charset="0"/>
            </a:endParaRPr>
          </a:p>
        </p:txBody>
      </p:sp>
      <p:sp>
        <p:nvSpPr>
          <p:cNvPr id="13" name="TextBox 12"/>
          <p:cNvSpPr txBox="1"/>
          <p:nvPr/>
        </p:nvSpPr>
        <p:spPr>
          <a:xfrm>
            <a:off x="3733800" y="4191000"/>
            <a:ext cx="2895600" cy="1969770"/>
          </a:xfrm>
          <a:prstGeom prst="rect">
            <a:avLst/>
          </a:prstGeom>
          <a:noFill/>
        </p:spPr>
        <p:txBody>
          <a:bodyPr wrap="square" rtlCol="0">
            <a:spAutoFit/>
          </a:bodyPr>
          <a:lstStyle/>
          <a:p>
            <a:pPr algn="just"/>
            <a:r>
              <a:rPr lang="es-MX" sz="1200" b="1" dirty="0" smtClean="0">
                <a:solidFill>
                  <a:schemeClr val="accent1">
                    <a:lumMod val="75000"/>
                  </a:schemeClr>
                </a:solidFill>
                <a:latin typeface="Arial Narrow" pitchFamily="34" charset="0"/>
              </a:rPr>
              <a:t>Observemos qué, si consideramos el periodo de muestra, la estructura de costos está fuertemente asociada al INPC, y cuando la demanda se incrementa, la inflación parece decaer (basados en la composición del índice) y finalmente, el indicador del mercado monetario es base fundamental para explicar las alzas generalizadas de los precios en el largo plazo</a:t>
            </a:r>
            <a:endParaRPr lang="es-MX" sz="1200" b="1" dirty="0">
              <a:solidFill>
                <a:schemeClr val="accent1">
                  <a:lumMod val="75000"/>
                </a:schemeClr>
              </a:solidFill>
              <a:latin typeface="Arial Narrow" pitchFamily="34" charset="0"/>
            </a:endParaRPr>
          </a:p>
          <a:p>
            <a:endParaRPr lang="en-US" sz="1400" dirty="0">
              <a:latin typeface="Arial Narrow" pitchFamily="34" charset="0"/>
            </a:endParaRPr>
          </a:p>
        </p:txBody>
      </p:sp>
      <p:pic>
        <p:nvPicPr>
          <p:cNvPr id="15" name="Picture 2"/>
          <p:cNvPicPr>
            <a:picLocks noChangeArrowheads="1"/>
          </p:cNvPicPr>
          <p:nvPr/>
        </p:nvPicPr>
        <p:blipFill>
          <a:blip r:embed="rId3" cstate="print"/>
          <a:srcRect/>
          <a:stretch>
            <a:fillRect/>
          </a:stretch>
        </p:blipFill>
        <p:spPr bwMode="auto">
          <a:xfrm>
            <a:off x="1581912" y="5943600"/>
            <a:ext cx="4023360" cy="2743200"/>
          </a:xfrm>
          <a:prstGeom prst="rect">
            <a:avLst/>
          </a:prstGeom>
          <a:noFill/>
          <a:ln w="9525">
            <a:noFill/>
            <a:miter lim="800000"/>
            <a:headEnd/>
            <a:tailEnd/>
          </a:ln>
          <a:effectLst/>
        </p:spPr>
      </p:pic>
      <p:sp>
        <p:nvSpPr>
          <p:cNvPr id="17" name="TextBox 16"/>
          <p:cNvSpPr txBox="1"/>
          <p:nvPr/>
        </p:nvSpPr>
        <p:spPr>
          <a:xfrm>
            <a:off x="1905000" y="8534400"/>
            <a:ext cx="3810000" cy="246221"/>
          </a:xfrm>
          <a:prstGeom prst="rect">
            <a:avLst/>
          </a:prstGeom>
          <a:noFill/>
        </p:spPr>
        <p:txBody>
          <a:bodyPr wrap="square" rtlCol="0">
            <a:spAutoFit/>
          </a:bodyPr>
          <a:lstStyle/>
          <a:p>
            <a:r>
              <a:rPr lang="es-MX" sz="1000" dirty="0" smtClean="0"/>
              <a:t>Fuente: Banco de México, y estimaciones propias de CIMAT.</a:t>
            </a:r>
            <a:endParaRPr lang="en-US" sz="1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3429000" cy="1066799"/>
          </a:xfrm>
        </p:spPr>
        <p:txBody>
          <a:bodyPr>
            <a:normAutofit/>
          </a:bodyPr>
          <a:lstStyle/>
          <a:p>
            <a:r>
              <a:rPr lang="es-MX" sz="4800" dirty="0" smtClean="0">
                <a:solidFill>
                  <a:schemeClr val="accent1"/>
                </a:solidFill>
                <a:latin typeface="Rockwell Extra Bold" pitchFamily="18" charset="0"/>
              </a:rPr>
              <a:t>CIMAT</a:t>
            </a:r>
            <a:endParaRPr lang="en-US" sz="4800" dirty="0">
              <a:solidFill>
                <a:schemeClr val="accent1"/>
              </a:solidFill>
              <a:latin typeface="Rockwell Extra Bold" pitchFamily="18" charset="0"/>
            </a:endParaRPr>
          </a:p>
        </p:txBody>
      </p:sp>
      <p:sp>
        <p:nvSpPr>
          <p:cNvPr id="4" name="Rectangle 3"/>
          <p:cNvSpPr/>
          <p:nvPr/>
        </p:nvSpPr>
        <p:spPr>
          <a:xfrm>
            <a:off x="0" y="0"/>
            <a:ext cx="4572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133600"/>
            <a:ext cx="457200" cy="4524315"/>
          </a:xfrm>
          <a:prstGeom prst="rect">
            <a:avLst/>
          </a:prstGeom>
          <a:noFill/>
        </p:spPr>
        <p:txBody>
          <a:bodyPr wrap="square" rtlCol="0">
            <a:spAutoFit/>
          </a:bodyPr>
          <a:lstStyle/>
          <a:p>
            <a:pPr algn="ctr"/>
            <a:r>
              <a:rPr lang="es-MX" sz="2400" b="1" dirty="0" smtClean="0">
                <a:solidFill>
                  <a:schemeClr val="bg1">
                    <a:lumMod val="75000"/>
                  </a:schemeClr>
                </a:solidFill>
                <a:latin typeface="Rockwell Extra Bold" pitchFamily="18" charset="0"/>
              </a:rPr>
              <a:t>Repor</a:t>
            </a:r>
          </a:p>
          <a:p>
            <a:pPr algn="ctr"/>
            <a:r>
              <a:rPr lang="es-MX" sz="2400" b="1" dirty="0" smtClean="0">
                <a:solidFill>
                  <a:schemeClr val="bg1">
                    <a:lumMod val="75000"/>
                  </a:schemeClr>
                </a:solidFill>
                <a:latin typeface="Rockwell Extra Bold" pitchFamily="18" charset="0"/>
              </a:rPr>
              <a:t>te</a:t>
            </a:r>
          </a:p>
          <a:p>
            <a:pPr algn="ctr"/>
            <a:endParaRPr lang="es-MX" sz="2400" b="1" dirty="0">
              <a:solidFill>
                <a:schemeClr val="bg1">
                  <a:lumMod val="75000"/>
                </a:schemeClr>
              </a:solidFill>
              <a:latin typeface="Rockwell Extra Bold" pitchFamily="18" charset="0"/>
            </a:endParaRPr>
          </a:p>
          <a:p>
            <a:pPr algn="ctr"/>
            <a:r>
              <a:rPr lang="es-MX" sz="2400" b="1" dirty="0" smtClean="0">
                <a:solidFill>
                  <a:schemeClr val="bg1">
                    <a:lumMod val="75000"/>
                  </a:schemeClr>
                </a:solidFill>
                <a:latin typeface="Rockwell Extra Bold" pitchFamily="18" charset="0"/>
              </a:rPr>
              <a:t>INPC</a:t>
            </a:r>
            <a:endParaRPr lang="en-US" sz="2400" b="1" dirty="0">
              <a:solidFill>
                <a:schemeClr val="bg1">
                  <a:lumMod val="75000"/>
                </a:schemeClr>
              </a:solidFill>
              <a:latin typeface="Rockwell Extra Bold" pitchFamily="18" charset="0"/>
            </a:endParaRPr>
          </a:p>
        </p:txBody>
      </p:sp>
      <p:cxnSp>
        <p:nvCxnSpPr>
          <p:cNvPr id="7" name="Straight Connector 6"/>
          <p:cNvCxnSpPr/>
          <p:nvPr/>
        </p:nvCxnSpPr>
        <p:spPr>
          <a:xfrm>
            <a:off x="457200" y="8763000"/>
            <a:ext cx="64008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8743890"/>
            <a:ext cx="6248400" cy="400110"/>
          </a:xfrm>
          <a:prstGeom prst="rect">
            <a:avLst/>
          </a:prstGeom>
          <a:noFill/>
        </p:spPr>
        <p:txBody>
          <a:bodyPr wrap="square" rtlCol="0">
            <a:spAutoFit/>
          </a:bodyPr>
          <a:lstStyle/>
          <a:p>
            <a:r>
              <a:rPr lang="es-MX" sz="1000" dirty="0" smtClean="0"/>
              <a:t>Disclaimer..</a:t>
            </a:r>
          </a:p>
          <a:p>
            <a:r>
              <a:rPr lang="es-MX" sz="1000" dirty="0" smtClean="0"/>
              <a:t>CIMAT 2010</a:t>
            </a:r>
            <a:endParaRPr lang="en-US" sz="1000" dirty="0"/>
          </a:p>
        </p:txBody>
      </p:sp>
      <p:sp>
        <p:nvSpPr>
          <p:cNvPr id="10" name="TextBox 9"/>
          <p:cNvSpPr txBox="1"/>
          <p:nvPr/>
        </p:nvSpPr>
        <p:spPr>
          <a:xfrm>
            <a:off x="457200" y="8211979"/>
            <a:ext cx="5410200" cy="246221"/>
          </a:xfrm>
          <a:prstGeom prst="rect">
            <a:avLst/>
          </a:prstGeom>
          <a:noFill/>
        </p:spPr>
        <p:txBody>
          <a:bodyPr wrap="square" rtlCol="0">
            <a:spAutoFit/>
          </a:bodyPr>
          <a:lstStyle/>
          <a:p>
            <a:r>
              <a:rPr lang="es-MX" sz="1000" dirty="0" smtClean="0"/>
              <a:t>Fuente: Pronóstico CIMAT .</a:t>
            </a:r>
            <a:endParaRPr lang="en-US" sz="1000" dirty="0"/>
          </a:p>
        </p:txBody>
      </p:sp>
      <p:sp>
        <p:nvSpPr>
          <p:cNvPr id="12" name="Rounded Rectangle 11"/>
          <p:cNvSpPr/>
          <p:nvPr/>
        </p:nvSpPr>
        <p:spPr>
          <a:xfrm>
            <a:off x="533400" y="1066800"/>
            <a:ext cx="6019800" cy="457200"/>
          </a:xfrm>
          <a:prstGeom prst="round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33400" y="1140023"/>
            <a:ext cx="5867400" cy="461665"/>
          </a:xfrm>
          <a:prstGeom prst="rect">
            <a:avLst/>
          </a:prstGeom>
          <a:noFill/>
        </p:spPr>
        <p:txBody>
          <a:bodyPr wrap="square" rtlCol="0">
            <a:spAutoFit/>
          </a:bodyPr>
          <a:lstStyle/>
          <a:p>
            <a:r>
              <a:rPr lang="es-MX" sz="1200" b="1" dirty="0" smtClean="0">
                <a:latin typeface="Arial Narrow" pitchFamily="34" charset="0"/>
              </a:rPr>
              <a:t>Mapa de la inflación trimestral Octubre-Diciembre 2010 y la inflación anual Octubre 2010-Septiembre 2011</a:t>
            </a:r>
            <a:endParaRPr lang="en-US" sz="1200" dirty="0">
              <a:latin typeface="Arial Narrow" pitchFamily="34" charset="0"/>
            </a:endParaRPr>
          </a:p>
        </p:txBody>
      </p:sp>
      <p:pic>
        <p:nvPicPr>
          <p:cNvPr id="17" name="Picture 16" descr="mapa2.png"/>
          <p:cNvPicPr>
            <a:picLocks noChangeAspect="1"/>
          </p:cNvPicPr>
          <p:nvPr/>
        </p:nvPicPr>
        <p:blipFill>
          <a:blip r:embed="rId2" cstate="print"/>
          <a:stretch>
            <a:fillRect/>
          </a:stretch>
        </p:blipFill>
        <p:spPr>
          <a:xfrm>
            <a:off x="533400" y="1600200"/>
            <a:ext cx="3810000" cy="2436813"/>
          </a:xfrm>
          <a:prstGeom prst="rect">
            <a:avLst/>
          </a:prstGeom>
        </p:spPr>
      </p:pic>
      <p:pic>
        <p:nvPicPr>
          <p:cNvPr id="18" name="Picture 17" descr="mapa1.png"/>
          <p:cNvPicPr>
            <a:picLocks noChangeAspect="1"/>
          </p:cNvPicPr>
          <p:nvPr/>
        </p:nvPicPr>
        <p:blipFill>
          <a:blip r:embed="rId3" cstate="print"/>
          <a:stretch>
            <a:fillRect/>
          </a:stretch>
        </p:blipFill>
        <p:spPr>
          <a:xfrm>
            <a:off x="533400" y="4267200"/>
            <a:ext cx="3810000" cy="2485549"/>
          </a:xfrm>
          <a:prstGeom prst="rect">
            <a:avLst/>
          </a:prstGeom>
        </p:spPr>
      </p:pic>
      <p:pic>
        <p:nvPicPr>
          <p:cNvPr id="19" name="Picture 3"/>
          <p:cNvPicPr>
            <a:picLocks noChangeAspect="1" noChangeArrowheads="1"/>
          </p:cNvPicPr>
          <p:nvPr/>
        </p:nvPicPr>
        <p:blipFill>
          <a:blip r:embed="rId4" cstate="print"/>
          <a:srcRect/>
          <a:stretch>
            <a:fillRect/>
          </a:stretch>
        </p:blipFill>
        <p:spPr bwMode="auto">
          <a:xfrm>
            <a:off x="533400" y="6934200"/>
            <a:ext cx="3810000" cy="1292141"/>
          </a:xfrm>
          <a:prstGeom prst="rect">
            <a:avLst/>
          </a:prstGeom>
          <a:noFill/>
          <a:ln w="9525">
            <a:noFill/>
            <a:miter lim="800000"/>
            <a:headEnd/>
            <a:tailEnd/>
          </a:ln>
          <a:effectLst/>
        </p:spPr>
      </p:pic>
      <p:sp>
        <p:nvSpPr>
          <p:cNvPr id="20" name="TextBox 19"/>
          <p:cNvSpPr txBox="1"/>
          <p:nvPr/>
        </p:nvSpPr>
        <p:spPr>
          <a:xfrm>
            <a:off x="4495800" y="1600200"/>
            <a:ext cx="2133600" cy="276999"/>
          </a:xfrm>
          <a:prstGeom prst="rect">
            <a:avLst/>
          </a:prstGeom>
          <a:noFill/>
        </p:spPr>
        <p:txBody>
          <a:bodyPr wrap="square" rtlCol="0">
            <a:spAutoFit/>
          </a:bodyPr>
          <a:lstStyle/>
          <a:p>
            <a:pPr algn="just"/>
            <a:endParaRPr lang="en-US" sz="1200" b="1" dirty="0">
              <a:solidFill>
                <a:schemeClr val="tx2">
                  <a:lumMod val="75000"/>
                </a:schemeClr>
              </a:solidFill>
              <a:latin typeface="Arial Narrow" pitchFamily="34" charset="0"/>
            </a:endParaRPr>
          </a:p>
        </p:txBody>
      </p:sp>
      <p:sp>
        <p:nvSpPr>
          <p:cNvPr id="21" name="TextBox 20"/>
          <p:cNvSpPr txBox="1"/>
          <p:nvPr/>
        </p:nvSpPr>
        <p:spPr>
          <a:xfrm>
            <a:off x="4495800" y="1632228"/>
            <a:ext cx="2209800" cy="7325082"/>
          </a:xfrm>
          <a:prstGeom prst="rect">
            <a:avLst/>
          </a:prstGeom>
          <a:noFill/>
        </p:spPr>
        <p:txBody>
          <a:bodyPr wrap="square" rtlCol="0">
            <a:spAutoFit/>
          </a:bodyPr>
          <a:lstStyle/>
          <a:p>
            <a:pPr algn="just"/>
            <a:r>
              <a:rPr lang="es-MX" sz="1200" b="1" dirty="0" smtClean="0">
                <a:solidFill>
                  <a:schemeClr val="accent1">
                    <a:lumMod val="75000"/>
                  </a:schemeClr>
                </a:solidFill>
                <a:latin typeface="Arial Narrow" pitchFamily="34" charset="0"/>
              </a:rPr>
              <a:t>Para el último trimestre del año 2010 se espera que la región de México/ Área metropolitana sea la que tenga mayor inflación, comparada con las otras regiones. Con estos mapas se puede ver la evolución de la inflación regional del país para el siguiente trimestre y la inflación anual para los siguientes doce meses. </a:t>
            </a:r>
          </a:p>
          <a:p>
            <a:pPr algn="just"/>
            <a:endParaRPr lang="es-MX" sz="1200" b="1" dirty="0" smtClean="0">
              <a:solidFill>
                <a:schemeClr val="accent1">
                  <a:lumMod val="75000"/>
                </a:schemeClr>
              </a:solidFill>
              <a:latin typeface="Arial Narrow" pitchFamily="34" charset="0"/>
            </a:endParaRPr>
          </a:p>
          <a:p>
            <a:pPr algn="just"/>
            <a:r>
              <a:rPr lang="es-MX" sz="1200" b="1" dirty="0" smtClean="0">
                <a:solidFill>
                  <a:schemeClr val="accent1">
                    <a:lumMod val="75000"/>
                  </a:schemeClr>
                </a:solidFill>
                <a:latin typeface="Arial Narrow" pitchFamily="34" charset="0"/>
              </a:rPr>
              <a:t>Entre más tenue sea el color menor es la inflación esperada. Para el cierre del año (trimestre Octubre-Diciembre 2010) se espera que la región Noreste y la región Frontera Norte tengan las tasas de inflación más bajas del país, 2.41 y 3.09 respectivamente. </a:t>
            </a:r>
          </a:p>
          <a:p>
            <a:pPr algn="just"/>
            <a:endParaRPr lang="es-MX" sz="1200" b="1" dirty="0" smtClean="0">
              <a:solidFill>
                <a:schemeClr val="accent1">
                  <a:lumMod val="75000"/>
                </a:schemeClr>
              </a:solidFill>
              <a:latin typeface="Arial Narrow" pitchFamily="34" charset="0"/>
            </a:endParaRPr>
          </a:p>
          <a:p>
            <a:pPr algn="just"/>
            <a:r>
              <a:rPr lang="es-MX" sz="1200" b="1" dirty="0" smtClean="0">
                <a:solidFill>
                  <a:schemeClr val="accent1">
                    <a:lumMod val="75000"/>
                  </a:schemeClr>
                </a:solidFill>
                <a:latin typeface="Arial Narrow" pitchFamily="34" charset="0"/>
              </a:rPr>
              <a:t>Si se analiza la inflación anual las dos tasas regionales más altas son:  México/ Área metropolitana, 4.0% y región Centro Norte con 3.56%. Las dos más bajas serían las regiones Noreste y Noroeste, con 2.53% y 3.00%.</a:t>
            </a:r>
          </a:p>
          <a:p>
            <a:pPr algn="just"/>
            <a:endParaRPr lang="es-MX" sz="1200" b="1" dirty="0" smtClean="0">
              <a:solidFill>
                <a:schemeClr val="accent1">
                  <a:lumMod val="75000"/>
                </a:schemeClr>
              </a:solidFill>
              <a:latin typeface="Arial Narrow" pitchFamily="34" charset="0"/>
            </a:endParaRPr>
          </a:p>
          <a:p>
            <a:pPr algn="just"/>
            <a:r>
              <a:rPr lang="es-MX" sz="1200" b="1" dirty="0" smtClean="0">
                <a:solidFill>
                  <a:schemeClr val="accent1">
                    <a:lumMod val="75000"/>
                  </a:schemeClr>
                </a:solidFill>
                <a:latin typeface="Arial Narrow" pitchFamily="34" charset="0"/>
              </a:rPr>
              <a:t>Finalmente, a nivel nacional se espera una inflación trimestral del 3.7% para Octubre-Diciembre 2010 y un promedio anual del 3.25% para Octubre 2010 – Septiembre 2011. Observemos el siguiente cuadro</a:t>
            </a:r>
          </a:p>
          <a:p>
            <a:pPr algn="just"/>
            <a:endParaRPr lang="es-MX" sz="1200" b="1" dirty="0" smtClean="0">
              <a:solidFill>
                <a:schemeClr val="accent1">
                  <a:lumMod val="75000"/>
                </a:schemeClr>
              </a:solidFill>
              <a:latin typeface="Arial Narrow" pitchFamily="34" charset="0"/>
            </a:endParaRPr>
          </a:p>
          <a:p>
            <a:pPr algn="just"/>
            <a:endParaRPr lang="es-MX" sz="1200" b="1" dirty="0">
              <a:solidFill>
                <a:schemeClr val="accent1">
                  <a:lumMod val="75000"/>
                </a:schemeClr>
              </a:solidFill>
              <a:latin typeface="Arial Narrow" pitchFamily="34" charset="0"/>
            </a:endParaRPr>
          </a:p>
          <a:p>
            <a:endParaRPr lang="en-US" sz="1400" b="1" dirty="0">
              <a:solidFill>
                <a:schemeClr val="accent1">
                  <a:lumMod val="75000"/>
                </a:schemeClr>
              </a:solidFill>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3429000" cy="1066799"/>
          </a:xfrm>
        </p:spPr>
        <p:txBody>
          <a:bodyPr>
            <a:normAutofit/>
          </a:bodyPr>
          <a:lstStyle/>
          <a:p>
            <a:r>
              <a:rPr lang="es-MX" sz="4800" dirty="0" smtClean="0">
                <a:solidFill>
                  <a:schemeClr val="accent1"/>
                </a:solidFill>
                <a:latin typeface="Rockwell Extra Bold" pitchFamily="18" charset="0"/>
              </a:rPr>
              <a:t>CIMAT</a:t>
            </a:r>
            <a:endParaRPr lang="en-US" sz="4800" dirty="0">
              <a:solidFill>
                <a:schemeClr val="accent1"/>
              </a:solidFill>
              <a:latin typeface="Rockwell Extra Bold" pitchFamily="18" charset="0"/>
            </a:endParaRPr>
          </a:p>
        </p:txBody>
      </p:sp>
      <p:sp>
        <p:nvSpPr>
          <p:cNvPr id="4" name="Rectangle 3"/>
          <p:cNvSpPr/>
          <p:nvPr/>
        </p:nvSpPr>
        <p:spPr>
          <a:xfrm>
            <a:off x="0" y="0"/>
            <a:ext cx="4572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133600"/>
            <a:ext cx="457200" cy="4524315"/>
          </a:xfrm>
          <a:prstGeom prst="rect">
            <a:avLst/>
          </a:prstGeom>
          <a:noFill/>
        </p:spPr>
        <p:txBody>
          <a:bodyPr wrap="square" rtlCol="0">
            <a:spAutoFit/>
          </a:bodyPr>
          <a:lstStyle/>
          <a:p>
            <a:pPr algn="ctr"/>
            <a:r>
              <a:rPr lang="es-MX" sz="2400" b="1" dirty="0" smtClean="0">
                <a:solidFill>
                  <a:schemeClr val="bg1">
                    <a:lumMod val="75000"/>
                  </a:schemeClr>
                </a:solidFill>
                <a:latin typeface="Rockwell Extra Bold" pitchFamily="18" charset="0"/>
              </a:rPr>
              <a:t>Repor</a:t>
            </a:r>
          </a:p>
          <a:p>
            <a:pPr algn="ctr"/>
            <a:r>
              <a:rPr lang="es-MX" sz="2400" b="1" dirty="0" smtClean="0">
                <a:solidFill>
                  <a:schemeClr val="bg1">
                    <a:lumMod val="75000"/>
                  </a:schemeClr>
                </a:solidFill>
                <a:latin typeface="Rockwell Extra Bold" pitchFamily="18" charset="0"/>
              </a:rPr>
              <a:t>te</a:t>
            </a:r>
          </a:p>
          <a:p>
            <a:pPr algn="ctr"/>
            <a:endParaRPr lang="es-MX" sz="2400" b="1" dirty="0">
              <a:solidFill>
                <a:schemeClr val="bg1">
                  <a:lumMod val="75000"/>
                </a:schemeClr>
              </a:solidFill>
              <a:latin typeface="Rockwell Extra Bold" pitchFamily="18" charset="0"/>
            </a:endParaRPr>
          </a:p>
          <a:p>
            <a:pPr algn="ctr"/>
            <a:r>
              <a:rPr lang="es-MX" sz="2400" b="1" dirty="0" smtClean="0">
                <a:solidFill>
                  <a:schemeClr val="bg1">
                    <a:lumMod val="75000"/>
                  </a:schemeClr>
                </a:solidFill>
                <a:latin typeface="Rockwell Extra Bold" pitchFamily="18" charset="0"/>
              </a:rPr>
              <a:t>INPC</a:t>
            </a:r>
            <a:endParaRPr lang="en-US" sz="2400" b="1" dirty="0">
              <a:solidFill>
                <a:schemeClr val="bg1">
                  <a:lumMod val="75000"/>
                </a:schemeClr>
              </a:solidFill>
              <a:latin typeface="Rockwell Extra Bold" pitchFamily="18" charset="0"/>
            </a:endParaRPr>
          </a:p>
        </p:txBody>
      </p:sp>
      <p:cxnSp>
        <p:nvCxnSpPr>
          <p:cNvPr id="7" name="Straight Connector 6"/>
          <p:cNvCxnSpPr/>
          <p:nvPr/>
        </p:nvCxnSpPr>
        <p:spPr>
          <a:xfrm>
            <a:off x="457200" y="8763000"/>
            <a:ext cx="64008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8743890"/>
            <a:ext cx="6248400" cy="400110"/>
          </a:xfrm>
          <a:prstGeom prst="rect">
            <a:avLst/>
          </a:prstGeom>
          <a:noFill/>
        </p:spPr>
        <p:txBody>
          <a:bodyPr wrap="square" rtlCol="0">
            <a:spAutoFit/>
          </a:bodyPr>
          <a:lstStyle/>
          <a:p>
            <a:r>
              <a:rPr lang="es-MX" sz="1000" dirty="0" smtClean="0"/>
              <a:t>Disclaimer..</a:t>
            </a:r>
          </a:p>
          <a:p>
            <a:r>
              <a:rPr lang="es-MX" sz="1000" dirty="0" smtClean="0"/>
              <a:t>CIMAT 2010</a:t>
            </a:r>
            <a:endParaRPr lang="en-US" sz="1000" dirty="0"/>
          </a:p>
        </p:txBody>
      </p:sp>
      <p:sp>
        <p:nvSpPr>
          <p:cNvPr id="10" name="TextBox 9"/>
          <p:cNvSpPr txBox="1"/>
          <p:nvPr/>
        </p:nvSpPr>
        <p:spPr>
          <a:xfrm>
            <a:off x="914400" y="6781800"/>
            <a:ext cx="5410200" cy="246221"/>
          </a:xfrm>
          <a:prstGeom prst="rect">
            <a:avLst/>
          </a:prstGeom>
          <a:noFill/>
        </p:spPr>
        <p:txBody>
          <a:bodyPr wrap="square" rtlCol="0">
            <a:spAutoFit/>
          </a:bodyPr>
          <a:lstStyle/>
          <a:p>
            <a:r>
              <a:rPr lang="es-MX" sz="1000" dirty="0" smtClean="0"/>
              <a:t>Fuente: Banco de México, y en </a:t>
            </a:r>
            <a:r>
              <a:rPr lang="es-MX" sz="1000" b="1" dirty="0" smtClean="0"/>
              <a:t>Negritas </a:t>
            </a:r>
            <a:r>
              <a:rPr lang="es-MX" sz="1000" dirty="0" smtClean="0"/>
              <a:t>las estimaciones propias de CIMAT.</a:t>
            </a:r>
            <a:endParaRPr lang="en-US" sz="1000" dirty="0"/>
          </a:p>
        </p:txBody>
      </p:sp>
      <p:graphicFrame>
        <p:nvGraphicFramePr>
          <p:cNvPr id="11" name="Table 10"/>
          <p:cNvGraphicFramePr>
            <a:graphicFrameLocks noGrp="1"/>
          </p:cNvGraphicFramePr>
          <p:nvPr/>
        </p:nvGraphicFramePr>
        <p:xfrm>
          <a:off x="914400" y="2514600"/>
          <a:ext cx="5486400" cy="4208796"/>
        </p:xfrm>
        <a:graphic>
          <a:graphicData uri="http://schemas.openxmlformats.org/drawingml/2006/table">
            <a:tbl>
              <a:tblPr firstRow="1" bandRow="1">
                <a:tableStyleId>{6E25E649-3F16-4E02-A733-19D2CDBF48F0}</a:tableStyleId>
              </a:tblPr>
              <a:tblGrid>
                <a:gridCol w="914400"/>
                <a:gridCol w="1097280"/>
                <a:gridCol w="731520"/>
                <a:gridCol w="914400"/>
                <a:gridCol w="1097280"/>
                <a:gridCol w="731520"/>
              </a:tblGrid>
              <a:tr h="838200">
                <a:tc>
                  <a:txBody>
                    <a:bodyPr/>
                    <a:lstStyle/>
                    <a:p>
                      <a:r>
                        <a:rPr lang="es-MX" sz="1200" dirty="0" smtClean="0">
                          <a:latin typeface="Arial Narrow" pitchFamily="34" charset="0"/>
                        </a:rPr>
                        <a:t>Fecha</a:t>
                      </a:r>
                      <a:endParaRPr lang="en-US" sz="1200" dirty="0">
                        <a:latin typeface="Arial Narrow" pitchFamily="34" charset="0"/>
                      </a:endParaRPr>
                    </a:p>
                  </a:txBody>
                  <a:tcPr/>
                </a:tc>
                <a:tc>
                  <a:txBody>
                    <a:bodyPr/>
                    <a:lstStyle/>
                    <a:p>
                      <a:r>
                        <a:rPr lang="es-MX" sz="1200" dirty="0" smtClean="0">
                          <a:latin typeface="Arial Narrow" pitchFamily="34" charset="0"/>
                        </a:rPr>
                        <a:t>INPC</a:t>
                      </a:r>
                      <a:r>
                        <a:rPr lang="es-MX" sz="1200" baseline="0" dirty="0" smtClean="0">
                          <a:latin typeface="Arial Narrow" pitchFamily="34" charset="0"/>
                        </a:rPr>
                        <a:t> Nacional</a:t>
                      </a:r>
                      <a:endParaRPr lang="en-US" sz="1200" dirty="0">
                        <a:latin typeface="Arial Narrow" pitchFamily="34" charset="0"/>
                      </a:endParaRPr>
                    </a:p>
                  </a:txBody>
                  <a:tcPr/>
                </a:tc>
                <a:tc>
                  <a:txBody>
                    <a:bodyPr/>
                    <a:lstStyle/>
                    <a:p>
                      <a:r>
                        <a:rPr lang="es-MX" sz="1200" dirty="0" smtClean="0">
                          <a:latin typeface="Arial Narrow" pitchFamily="34" charset="0"/>
                        </a:rPr>
                        <a:t>Inflación Anual Nacional</a:t>
                      </a:r>
                      <a:r>
                        <a:rPr lang="es-MX" sz="1100" dirty="0" smtClean="0">
                          <a:latin typeface="Arial Narrow" pitchFamily="34" charset="0"/>
                        </a:rPr>
                        <a:t>(%)</a:t>
                      </a:r>
                      <a:endParaRPr lang="en-US" sz="1200" dirty="0">
                        <a:latin typeface="Arial Narrow" pitchFamily="34" charset="0"/>
                      </a:endParaRPr>
                    </a:p>
                  </a:txBody>
                  <a:tcPr/>
                </a:tc>
                <a:tc>
                  <a:txBody>
                    <a:bodyPr/>
                    <a:lstStyle/>
                    <a:p>
                      <a:r>
                        <a:rPr lang="es-MX" sz="1200" dirty="0" smtClean="0">
                          <a:latin typeface="Arial Narrow" pitchFamily="34" charset="0"/>
                        </a:rPr>
                        <a:t>Fecha</a:t>
                      </a:r>
                      <a:endParaRPr lang="en-US" sz="1200" dirty="0">
                        <a:latin typeface="Arial Narrow"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smtClean="0">
                          <a:latin typeface="Arial Narrow" pitchFamily="34" charset="0"/>
                        </a:rPr>
                        <a:t>INPC</a:t>
                      </a:r>
                      <a:r>
                        <a:rPr lang="es-MX" sz="1200" baseline="0" dirty="0" smtClean="0">
                          <a:latin typeface="Arial Narrow" pitchFamily="34" charset="0"/>
                        </a:rPr>
                        <a:t> Nacional</a:t>
                      </a:r>
                      <a:endParaRPr lang="en-US" sz="1200" dirty="0" smtClean="0">
                        <a:latin typeface="Arial Narrow"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smtClean="0">
                          <a:latin typeface="Arial Narrow" pitchFamily="34" charset="0"/>
                        </a:rPr>
                        <a:t>Inflación Anual Nacional</a:t>
                      </a:r>
                      <a:r>
                        <a:rPr lang="es-MX" sz="1100" dirty="0" smtClean="0">
                          <a:latin typeface="Arial Narrow" pitchFamily="34" charset="0"/>
                        </a:rPr>
                        <a:t>(%)</a:t>
                      </a:r>
                      <a:endParaRPr lang="en-US" sz="1200" dirty="0" smtClean="0">
                        <a:latin typeface="Arial Narrow" pitchFamily="34" charset="0"/>
                      </a:endParaRPr>
                    </a:p>
                  </a:txBody>
                  <a:tcPr/>
                </a:tc>
              </a:tr>
              <a:tr h="280883">
                <a:tc>
                  <a:txBody>
                    <a:bodyPr/>
                    <a:lstStyle/>
                    <a:p>
                      <a:pPr algn="ctr" fontAlgn="b"/>
                      <a:r>
                        <a:rPr lang="en-US" sz="1200" b="0" u="none" strike="noStrike" dirty="0">
                          <a:solidFill>
                            <a:schemeClr val="accent1">
                              <a:lumMod val="75000"/>
                            </a:schemeClr>
                          </a:solidFill>
                          <a:latin typeface="Arial Narrow" pitchFamily="34" charset="0"/>
                        </a:rPr>
                        <a:t>Jan-10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0" i="0" u="none" strike="noStrike">
                          <a:solidFill>
                            <a:schemeClr val="accent2">
                              <a:lumMod val="50000"/>
                            </a:schemeClr>
                          </a:solidFill>
                          <a:latin typeface="Arial Narrow" pitchFamily="34" charset="0"/>
                        </a:rPr>
                        <a:t>140.047</a:t>
                      </a:r>
                    </a:p>
                  </a:txBody>
                  <a:tcPr marL="9525" marR="9525" marT="9525" marB="0" anchor="b"/>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a:solidFill>
                            <a:schemeClr val="accent1">
                              <a:lumMod val="75000"/>
                            </a:schemeClr>
                          </a:solidFill>
                          <a:latin typeface="Arial Narrow" pitchFamily="34" charset="0"/>
                        </a:rPr>
                        <a:t>Jan-11</a:t>
                      </a:r>
                      <a:endParaRPr lang="en-US" sz="1200" b="1" i="0" u="none" strike="noStrike" dirty="0">
                        <a:solidFill>
                          <a:schemeClr val="accent1">
                            <a:lumMod val="75000"/>
                          </a:schemeClr>
                        </a:solidFill>
                        <a:latin typeface="Arial Narrow" pitchFamily="34" charset="0"/>
                      </a:endParaRPr>
                    </a:p>
                  </a:txBody>
                  <a:tcPr marL="9525" marR="9525" marT="9525" marB="0" anchor="ctr"/>
                </a:tc>
                <a:tc>
                  <a:txBody>
                    <a:bodyPr/>
                    <a:lstStyle/>
                    <a:p>
                      <a:pPr algn="ctr" fontAlgn="b"/>
                      <a:r>
                        <a:rPr lang="en-US" sz="1100" b="1" i="0" u="none" strike="noStrike" dirty="0" smtClean="0">
                          <a:solidFill>
                            <a:schemeClr val="accent2">
                              <a:lumMod val="50000"/>
                            </a:schemeClr>
                          </a:solidFill>
                          <a:latin typeface="Arial Narrow" pitchFamily="34" charset="0"/>
                        </a:rPr>
                        <a:t>143.897</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2.749</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Feb-10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0" i="0" u="none" strike="noStrike">
                          <a:solidFill>
                            <a:schemeClr val="accent2">
                              <a:lumMod val="50000"/>
                            </a:schemeClr>
                          </a:solidFill>
                          <a:latin typeface="Arial Narrow" pitchFamily="34" charset="0"/>
                        </a:rPr>
                        <a:t>140.857</a:t>
                      </a:r>
                    </a:p>
                  </a:txBody>
                  <a:tcPr marL="9525" marR="9525" marT="9525" marB="0" anchor="b"/>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a:solidFill>
                            <a:schemeClr val="accent1">
                              <a:lumMod val="75000"/>
                            </a:schemeClr>
                          </a:solidFill>
                          <a:latin typeface="Arial Narrow" pitchFamily="34" charset="0"/>
                        </a:rPr>
                        <a:t>Feb-11</a:t>
                      </a:r>
                      <a:endParaRPr lang="en-US" sz="1200" b="1" i="0" u="none" strike="noStrike" dirty="0">
                        <a:solidFill>
                          <a:schemeClr val="accent1">
                            <a:lumMod val="75000"/>
                          </a:schemeClr>
                        </a:solidFill>
                        <a:latin typeface="Arial Narrow" pitchFamily="34" charset="0"/>
                      </a:endParaRPr>
                    </a:p>
                  </a:txBody>
                  <a:tcPr marL="9525" marR="9525" marT="9525" marB="0" anchor="ctr"/>
                </a:tc>
                <a:tc>
                  <a:txBody>
                    <a:bodyPr/>
                    <a:lstStyle/>
                    <a:p>
                      <a:pPr algn="ctr" fontAlgn="b"/>
                      <a:r>
                        <a:rPr lang="en-US" sz="1100" b="1" i="0" u="none" strike="noStrike" dirty="0" smtClean="0">
                          <a:solidFill>
                            <a:schemeClr val="accent2">
                              <a:lumMod val="50000"/>
                            </a:schemeClr>
                          </a:solidFill>
                          <a:latin typeface="Arial Narrow" pitchFamily="34" charset="0"/>
                        </a:rPr>
                        <a:t>144.280</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2.430</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Mar-10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0" i="0" u="none" strike="noStrike">
                          <a:solidFill>
                            <a:schemeClr val="accent2">
                              <a:lumMod val="50000"/>
                            </a:schemeClr>
                          </a:solidFill>
                          <a:latin typeface="Arial Narrow" pitchFamily="34" charset="0"/>
                        </a:rPr>
                        <a:t>141.857</a:t>
                      </a:r>
                    </a:p>
                  </a:txBody>
                  <a:tcPr marL="9525" marR="9525" marT="9525" marB="0" anchor="b"/>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a:solidFill>
                            <a:schemeClr val="accent1">
                              <a:lumMod val="75000"/>
                            </a:schemeClr>
                          </a:solidFill>
                          <a:latin typeface="Arial Narrow" pitchFamily="34" charset="0"/>
                        </a:rPr>
                        <a:t>Mar-11</a:t>
                      </a:r>
                      <a:endParaRPr lang="en-US" sz="1200" b="1" i="0" u="none" strike="noStrike" dirty="0">
                        <a:solidFill>
                          <a:schemeClr val="accent1">
                            <a:lumMod val="75000"/>
                          </a:schemeClr>
                        </a:solidFill>
                        <a:latin typeface="Arial Narrow" pitchFamily="34" charset="0"/>
                      </a:endParaRPr>
                    </a:p>
                  </a:txBody>
                  <a:tcPr marL="9525" marR="9525" marT="9525" marB="0" anchor="ctr"/>
                </a:tc>
                <a:tc>
                  <a:txBody>
                    <a:bodyPr/>
                    <a:lstStyle/>
                    <a:p>
                      <a:pPr algn="ctr" fontAlgn="b"/>
                      <a:r>
                        <a:rPr lang="en-US" sz="1100" b="1" i="0" u="none" strike="noStrike" dirty="0" smtClean="0">
                          <a:solidFill>
                            <a:schemeClr val="accent2">
                              <a:lumMod val="50000"/>
                            </a:schemeClr>
                          </a:solidFill>
                          <a:latin typeface="Arial Narrow" pitchFamily="34" charset="0"/>
                        </a:rPr>
                        <a:t>144.824</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2.092</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Apr-10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0" i="0" u="none" strike="noStrike">
                          <a:solidFill>
                            <a:schemeClr val="accent2">
                              <a:lumMod val="50000"/>
                            </a:schemeClr>
                          </a:solidFill>
                          <a:latin typeface="Arial Narrow" pitchFamily="34" charset="0"/>
                        </a:rPr>
                        <a:t>141.405</a:t>
                      </a:r>
                    </a:p>
                  </a:txBody>
                  <a:tcPr marL="9525" marR="9525" marT="9525" marB="0" anchor="b"/>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a:solidFill>
                            <a:schemeClr val="accent1">
                              <a:lumMod val="75000"/>
                            </a:schemeClr>
                          </a:solidFill>
                          <a:latin typeface="Arial Narrow" pitchFamily="34" charset="0"/>
                        </a:rPr>
                        <a:t>Apr-11</a:t>
                      </a:r>
                      <a:endParaRPr lang="en-US" sz="1200" b="1" i="0" u="none" strike="noStrike" dirty="0">
                        <a:solidFill>
                          <a:schemeClr val="accent1">
                            <a:lumMod val="75000"/>
                          </a:schemeClr>
                        </a:solidFill>
                        <a:latin typeface="Arial Narrow" pitchFamily="34" charset="0"/>
                      </a:endParaRPr>
                    </a:p>
                  </a:txBody>
                  <a:tcPr marL="9525" marR="9525" marT="9525" marB="0" anchor="ctr"/>
                </a:tc>
                <a:tc>
                  <a:txBody>
                    <a:bodyPr/>
                    <a:lstStyle/>
                    <a:p>
                      <a:pPr algn="ctr" fontAlgn="b"/>
                      <a:r>
                        <a:rPr lang="en-US" sz="1100" b="1" i="0" u="none" strike="noStrike" dirty="0" smtClean="0">
                          <a:solidFill>
                            <a:schemeClr val="accent2">
                              <a:lumMod val="50000"/>
                            </a:schemeClr>
                          </a:solidFill>
                          <a:latin typeface="Arial Narrow" pitchFamily="34" charset="0"/>
                        </a:rPr>
                        <a:t>145.219</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2.697</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May-10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0" i="0" u="none" strike="noStrike">
                          <a:solidFill>
                            <a:schemeClr val="accent2">
                              <a:lumMod val="50000"/>
                            </a:schemeClr>
                          </a:solidFill>
                          <a:latin typeface="Arial Narrow" pitchFamily="34" charset="0"/>
                        </a:rPr>
                        <a:t>140.514</a:t>
                      </a:r>
                    </a:p>
                  </a:txBody>
                  <a:tcPr marL="9525" marR="9525" marT="9525" marB="0" anchor="b"/>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a:solidFill>
                            <a:schemeClr val="accent1">
                              <a:lumMod val="75000"/>
                            </a:schemeClr>
                          </a:solidFill>
                          <a:latin typeface="Arial Narrow" pitchFamily="34" charset="0"/>
                        </a:rPr>
                        <a:t>May-11</a:t>
                      </a:r>
                      <a:endParaRPr lang="en-US" sz="1200" b="1" i="0" u="none" strike="noStrike" dirty="0">
                        <a:solidFill>
                          <a:schemeClr val="accent1">
                            <a:lumMod val="75000"/>
                          </a:schemeClr>
                        </a:solidFill>
                        <a:latin typeface="Arial Narrow" pitchFamily="34" charset="0"/>
                      </a:endParaRPr>
                    </a:p>
                  </a:txBody>
                  <a:tcPr marL="9525" marR="9525" marT="9525" marB="0" anchor="ctr"/>
                </a:tc>
                <a:tc>
                  <a:txBody>
                    <a:bodyPr/>
                    <a:lstStyle/>
                    <a:p>
                      <a:pPr algn="ctr" fontAlgn="b"/>
                      <a:r>
                        <a:rPr lang="en-US" sz="1100" b="1" i="0" u="none" strike="noStrike" dirty="0" smtClean="0">
                          <a:solidFill>
                            <a:schemeClr val="accent2">
                              <a:lumMod val="50000"/>
                            </a:schemeClr>
                          </a:solidFill>
                          <a:latin typeface="Arial Narrow" pitchFamily="34" charset="0"/>
                        </a:rPr>
                        <a:t>145.246</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3.368</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Jun-10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0" i="0" u="none" strike="noStrike" dirty="0" smtClean="0">
                          <a:solidFill>
                            <a:schemeClr val="accent2">
                              <a:lumMod val="50000"/>
                            </a:schemeClr>
                          </a:solidFill>
                          <a:latin typeface="Arial Narrow" pitchFamily="34" charset="0"/>
                        </a:rPr>
                        <a:t>140.470</a:t>
                      </a:r>
                      <a:endParaRPr lang="en-US" sz="1100" b="0"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smtClean="0">
                          <a:solidFill>
                            <a:schemeClr val="accent1">
                              <a:lumMod val="75000"/>
                            </a:schemeClr>
                          </a:solidFill>
                          <a:latin typeface="Arial Narrow" pitchFamily="34" charset="0"/>
                        </a:rPr>
                        <a:t>Jun-11</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1" i="0" u="none" strike="noStrike" dirty="0" smtClean="0">
                          <a:solidFill>
                            <a:schemeClr val="accent2">
                              <a:lumMod val="50000"/>
                            </a:schemeClr>
                          </a:solidFill>
                          <a:latin typeface="Arial Narrow" pitchFamily="34" charset="0"/>
                        </a:rPr>
                        <a:t>145.537</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3.607</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Jul-10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0" i="0" u="none" strike="noStrike">
                          <a:solidFill>
                            <a:schemeClr val="accent2">
                              <a:lumMod val="50000"/>
                            </a:schemeClr>
                          </a:solidFill>
                          <a:latin typeface="Arial Narrow" pitchFamily="34" charset="0"/>
                        </a:rPr>
                        <a:t>140.775</a:t>
                      </a:r>
                    </a:p>
                  </a:txBody>
                  <a:tcPr marL="9525" marR="9525" marT="9525" marB="0" anchor="b"/>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smtClean="0">
                          <a:solidFill>
                            <a:schemeClr val="accent1">
                              <a:lumMod val="75000"/>
                            </a:schemeClr>
                          </a:solidFill>
                          <a:latin typeface="Arial Narrow" pitchFamily="34" charset="0"/>
                        </a:rPr>
                        <a:t>Jul-11</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1" i="0" u="none" strike="noStrike" dirty="0" smtClean="0">
                          <a:solidFill>
                            <a:schemeClr val="accent2">
                              <a:lumMod val="50000"/>
                            </a:schemeClr>
                          </a:solidFill>
                          <a:latin typeface="Arial Narrow" pitchFamily="34" charset="0"/>
                        </a:rPr>
                        <a:t>145.979</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3.697</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Aug-10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0" i="0" u="none" strike="noStrike">
                          <a:solidFill>
                            <a:schemeClr val="accent2">
                              <a:lumMod val="50000"/>
                            </a:schemeClr>
                          </a:solidFill>
                          <a:latin typeface="Arial Narrow" pitchFamily="34" charset="0"/>
                        </a:rPr>
                        <a:t>141.166</a:t>
                      </a:r>
                    </a:p>
                  </a:txBody>
                  <a:tcPr marL="9525" marR="9525" marT="9525" marB="0" anchor="b"/>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smtClean="0">
                          <a:solidFill>
                            <a:schemeClr val="accent1">
                              <a:lumMod val="75000"/>
                            </a:schemeClr>
                          </a:solidFill>
                          <a:latin typeface="Arial Narrow" pitchFamily="34" charset="0"/>
                        </a:rPr>
                        <a:t>Aug-11</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1" i="0" u="none" strike="noStrike" dirty="0" smtClean="0">
                          <a:solidFill>
                            <a:schemeClr val="accent2">
                              <a:lumMod val="50000"/>
                            </a:schemeClr>
                          </a:solidFill>
                          <a:latin typeface="Arial Narrow" pitchFamily="34" charset="0"/>
                        </a:rPr>
                        <a:t>146.403</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3.709</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b"/>
                </a:tc>
              </a:tr>
              <a:tr h="280883">
                <a:tc>
                  <a:txBody>
                    <a:bodyPr/>
                    <a:lstStyle/>
                    <a:p>
                      <a:pPr algn="ctr" fontAlgn="b"/>
                      <a:r>
                        <a:rPr lang="en-US" sz="1200" b="0" u="none" strike="noStrike" dirty="0">
                          <a:solidFill>
                            <a:schemeClr val="accent1">
                              <a:lumMod val="75000"/>
                            </a:schemeClr>
                          </a:solidFill>
                          <a:latin typeface="Arial Narrow" pitchFamily="34" charset="0"/>
                        </a:rPr>
                        <a:t>Sep-10</a:t>
                      </a:r>
                      <a:endParaRPr lang="en-US" sz="1200" b="0"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0" i="0" u="none" strike="noStrike" dirty="0">
                          <a:solidFill>
                            <a:schemeClr val="accent2">
                              <a:lumMod val="50000"/>
                            </a:schemeClr>
                          </a:solidFill>
                          <a:latin typeface="Arial Narrow" pitchFamily="34" charset="0"/>
                        </a:rPr>
                        <a:t>141.906</a:t>
                      </a:r>
                    </a:p>
                  </a:txBody>
                  <a:tcPr marL="9525" marR="9525" marT="9525" marB="0" anchor="b"/>
                </a:tc>
                <a:tc>
                  <a:txBody>
                    <a:bodyPr/>
                    <a:lstStyle/>
                    <a:p>
                      <a:pPr marL="0" algn="ctr" defTabSz="914400" rtl="0" eaLnBrk="1" fontAlgn="b" latinLnBrk="0" hangingPunct="1"/>
                      <a:endParaRPr lang="en-US" sz="1200" b="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r>
                        <a:rPr lang="en-US" sz="1200" b="1" u="none" strike="noStrike" dirty="0" smtClean="0">
                          <a:solidFill>
                            <a:schemeClr val="accent1">
                              <a:lumMod val="75000"/>
                            </a:schemeClr>
                          </a:solidFill>
                          <a:latin typeface="Arial Narrow" pitchFamily="34" charset="0"/>
                        </a:rPr>
                        <a:t>Sep-11</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1" i="0" u="none" strike="noStrike" dirty="0" smtClean="0">
                          <a:solidFill>
                            <a:schemeClr val="accent2">
                              <a:lumMod val="50000"/>
                            </a:schemeClr>
                          </a:solidFill>
                          <a:latin typeface="Arial Narrow" pitchFamily="34" charset="0"/>
                        </a:rPr>
                        <a:t>146.982</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3.577</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b"/>
                </a:tc>
              </a:tr>
              <a:tr h="280883">
                <a:tc>
                  <a:txBody>
                    <a:bodyPr/>
                    <a:lstStyle/>
                    <a:p>
                      <a:pPr algn="ctr" fontAlgn="b"/>
                      <a:r>
                        <a:rPr lang="en-US" sz="1200" b="1" u="none" strike="noStrike" dirty="0">
                          <a:solidFill>
                            <a:schemeClr val="accent1">
                              <a:lumMod val="75000"/>
                            </a:schemeClr>
                          </a:solidFill>
                          <a:latin typeface="Arial Narrow" pitchFamily="34" charset="0"/>
                        </a:rPr>
                        <a:t>Oct-10</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1" i="0" u="none" strike="noStrike" dirty="0" smtClean="0">
                          <a:solidFill>
                            <a:schemeClr val="accent2">
                              <a:lumMod val="50000"/>
                            </a:schemeClr>
                          </a:solidFill>
                          <a:latin typeface="Arial Narrow" pitchFamily="34" charset="0"/>
                        </a:rPr>
                        <a:t>142.417</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3.759</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r>
              <a:tr h="280883">
                <a:tc>
                  <a:txBody>
                    <a:bodyPr/>
                    <a:lstStyle/>
                    <a:p>
                      <a:pPr algn="ctr" fontAlgn="b"/>
                      <a:r>
                        <a:rPr lang="en-US" sz="1200" b="1" u="none" strike="noStrike" dirty="0">
                          <a:solidFill>
                            <a:schemeClr val="accent1">
                              <a:lumMod val="75000"/>
                            </a:schemeClr>
                          </a:solidFill>
                          <a:latin typeface="Arial Narrow" pitchFamily="34" charset="0"/>
                        </a:rPr>
                        <a:t>Nov-10</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1" i="0" u="none" strike="noStrike" dirty="0" smtClean="0">
                          <a:solidFill>
                            <a:schemeClr val="accent2">
                              <a:lumMod val="50000"/>
                            </a:schemeClr>
                          </a:solidFill>
                          <a:latin typeface="Arial Narrow" pitchFamily="34" charset="0"/>
                        </a:rPr>
                        <a:t>143.151</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3.755</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r>
              <a:tr h="280883">
                <a:tc>
                  <a:txBody>
                    <a:bodyPr/>
                    <a:lstStyle/>
                    <a:p>
                      <a:pPr algn="ctr" fontAlgn="b"/>
                      <a:r>
                        <a:rPr lang="en-US" sz="1200" b="1" u="none" strike="noStrike" dirty="0">
                          <a:solidFill>
                            <a:schemeClr val="accent1">
                              <a:lumMod val="75000"/>
                            </a:schemeClr>
                          </a:solidFill>
                          <a:latin typeface="Arial Narrow" pitchFamily="34" charset="0"/>
                        </a:rPr>
                        <a:t>Dec-10</a:t>
                      </a:r>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r>
                        <a:rPr lang="en-US" sz="1100" b="1" i="0" u="none" strike="noStrike" dirty="0" smtClean="0">
                          <a:solidFill>
                            <a:schemeClr val="accent2">
                              <a:lumMod val="50000"/>
                            </a:schemeClr>
                          </a:solidFill>
                          <a:latin typeface="Arial Narrow" pitchFamily="34" charset="0"/>
                        </a:rPr>
                        <a:t>143.508</a:t>
                      </a:r>
                      <a:endParaRPr lang="en-US" sz="1100" b="1" i="0" u="none" strike="noStrike" dirty="0">
                        <a:solidFill>
                          <a:schemeClr val="accent2">
                            <a:lumMod val="50000"/>
                          </a:schemeClr>
                        </a:solidFill>
                        <a:latin typeface="Arial Narrow" pitchFamily="34" charset="0"/>
                      </a:endParaRPr>
                    </a:p>
                  </a:txBody>
                  <a:tcPr marL="9525" marR="9525" marT="9525" marB="0" anchor="b"/>
                </a:tc>
                <a:tc>
                  <a:txBody>
                    <a:bodyPr/>
                    <a:lstStyle/>
                    <a:p>
                      <a:pPr marL="0" algn="ctr" defTabSz="914400" rtl="0" eaLnBrk="1" fontAlgn="b" latinLnBrk="0" hangingPunct="1"/>
                      <a:r>
                        <a:rPr lang="en-US" sz="1200" b="1" i="0" u="none" strike="noStrike" kern="1200" dirty="0" smtClean="0">
                          <a:solidFill>
                            <a:schemeClr val="accent1">
                              <a:lumMod val="75000"/>
                            </a:schemeClr>
                          </a:solidFill>
                          <a:latin typeface="Arial Narrow" pitchFamily="34" charset="0"/>
                          <a:ea typeface="+mn-ea"/>
                          <a:cs typeface="+mn-cs"/>
                        </a:rPr>
                        <a:t>3.585</a:t>
                      </a:r>
                      <a:endParaRPr lang="en-US" sz="1200" b="1" i="0" u="none" strike="noStrike" kern="1200" dirty="0">
                        <a:solidFill>
                          <a:schemeClr val="accent1">
                            <a:lumMod val="75000"/>
                          </a:schemeClr>
                        </a:solidFill>
                        <a:latin typeface="Arial Narrow" pitchFamily="34" charset="0"/>
                        <a:ea typeface="+mn-ea"/>
                        <a:cs typeface="+mn-cs"/>
                      </a:endParaRPr>
                    </a:p>
                  </a:txBody>
                  <a:tcPr marL="9525" marR="9525" marT="9525"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c>
                  <a:txBody>
                    <a:bodyPr/>
                    <a:lstStyle/>
                    <a:p>
                      <a:pPr algn="ctr" fontAlgn="b"/>
                      <a:endParaRPr lang="en-US" sz="1200" b="1" i="0" u="none" strike="noStrike" dirty="0">
                        <a:solidFill>
                          <a:schemeClr val="accent1">
                            <a:lumMod val="75000"/>
                          </a:schemeClr>
                        </a:solidFill>
                        <a:latin typeface="Arial Narrow" pitchFamily="34" charset="0"/>
                      </a:endParaRPr>
                    </a:p>
                  </a:txBody>
                  <a:tcPr marL="0" marR="0" marT="0" marB="0" anchor="ctr"/>
                </a:tc>
              </a:tr>
            </a:tbl>
          </a:graphicData>
        </a:graphic>
      </p:graphicFrame>
      <p:sp>
        <p:nvSpPr>
          <p:cNvPr id="12" name="Rounded Rectangle 11"/>
          <p:cNvSpPr/>
          <p:nvPr/>
        </p:nvSpPr>
        <p:spPr>
          <a:xfrm>
            <a:off x="914400" y="1981200"/>
            <a:ext cx="5562600" cy="457200"/>
          </a:xfrm>
          <a:prstGeom prst="round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14400" y="2054423"/>
            <a:ext cx="3733800" cy="307777"/>
          </a:xfrm>
          <a:prstGeom prst="rect">
            <a:avLst/>
          </a:prstGeom>
          <a:noFill/>
        </p:spPr>
        <p:txBody>
          <a:bodyPr wrap="square" rtlCol="0">
            <a:spAutoFit/>
          </a:bodyPr>
          <a:lstStyle/>
          <a:p>
            <a:r>
              <a:rPr lang="es-MX" sz="1400" b="1" dirty="0" smtClean="0">
                <a:latin typeface="Arial Narrow" pitchFamily="34" charset="0"/>
              </a:rPr>
              <a:t>INPC e inflación anual a Nivel Nacional</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3429000" cy="1066799"/>
          </a:xfrm>
        </p:spPr>
        <p:txBody>
          <a:bodyPr>
            <a:normAutofit/>
          </a:bodyPr>
          <a:lstStyle/>
          <a:p>
            <a:r>
              <a:rPr lang="es-MX" sz="4800" dirty="0" smtClean="0">
                <a:solidFill>
                  <a:schemeClr val="accent1"/>
                </a:solidFill>
                <a:latin typeface="Rockwell Extra Bold" pitchFamily="18" charset="0"/>
              </a:rPr>
              <a:t>CIMAT</a:t>
            </a:r>
            <a:endParaRPr lang="en-US" sz="4800" dirty="0">
              <a:solidFill>
                <a:schemeClr val="accent1"/>
              </a:solidFill>
              <a:latin typeface="Rockwell Extra Bold" pitchFamily="18" charset="0"/>
            </a:endParaRPr>
          </a:p>
        </p:txBody>
      </p:sp>
      <p:sp>
        <p:nvSpPr>
          <p:cNvPr id="4" name="Rectangle 3"/>
          <p:cNvSpPr/>
          <p:nvPr/>
        </p:nvSpPr>
        <p:spPr>
          <a:xfrm>
            <a:off x="0" y="0"/>
            <a:ext cx="4572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133600"/>
            <a:ext cx="457200" cy="4524315"/>
          </a:xfrm>
          <a:prstGeom prst="rect">
            <a:avLst/>
          </a:prstGeom>
          <a:noFill/>
        </p:spPr>
        <p:txBody>
          <a:bodyPr wrap="square" rtlCol="0">
            <a:spAutoFit/>
          </a:bodyPr>
          <a:lstStyle/>
          <a:p>
            <a:pPr algn="ctr"/>
            <a:r>
              <a:rPr lang="es-MX" sz="2400" b="1" dirty="0" smtClean="0">
                <a:solidFill>
                  <a:schemeClr val="bg1">
                    <a:lumMod val="75000"/>
                  </a:schemeClr>
                </a:solidFill>
                <a:latin typeface="Rockwell Extra Bold" pitchFamily="18" charset="0"/>
              </a:rPr>
              <a:t>Repor</a:t>
            </a:r>
          </a:p>
          <a:p>
            <a:pPr algn="ctr"/>
            <a:r>
              <a:rPr lang="es-MX" sz="2400" b="1" dirty="0" smtClean="0">
                <a:solidFill>
                  <a:schemeClr val="bg1">
                    <a:lumMod val="75000"/>
                  </a:schemeClr>
                </a:solidFill>
                <a:latin typeface="Rockwell Extra Bold" pitchFamily="18" charset="0"/>
              </a:rPr>
              <a:t>te</a:t>
            </a:r>
          </a:p>
          <a:p>
            <a:pPr algn="ctr"/>
            <a:endParaRPr lang="es-MX" sz="2400" b="1" dirty="0">
              <a:solidFill>
                <a:schemeClr val="bg1">
                  <a:lumMod val="75000"/>
                </a:schemeClr>
              </a:solidFill>
              <a:latin typeface="Rockwell Extra Bold" pitchFamily="18" charset="0"/>
            </a:endParaRPr>
          </a:p>
          <a:p>
            <a:pPr algn="ctr"/>
            <a:r>
              <a:rPr lang="es-MX" sz="2400" b="1" dirty="0" smtClean="0">
                <a:solidFill>
                  <a:schemeClr val="bg1">
                    <a:lumMod val="75000"/>
                  </a:schemeClr>
                </a:solidFill>
                <a:latin typeface="Rockwell Extra Bold" pitchFamily="18" charset="0"/>
              </a:rPr>
              <a:t>INPC</a:t>
            </a:r>
            <a:endParaRPr lang="en-US" sz="2400" b="1" dirty="0">
              <a:solidFill>
                <a:schemeClr val="bg1">
                  <a:lumMod val="75000"/>
                </a:schemeClr>
              </a:solidFill>
              <a:latin typeface="Rockwell Extra Bold" pitchFamily="18" charset="0"/>
            </a:endParaRPr>
          </a:p>
        </p:txBody>
      </p:sp>
      <p:cxnSp>
        <p:nvCxnSpPr>
          <p:cNvPr id="7" name="Straight Connector 6"/>
          <p:cNvCxnSpPr/>
          <p:nvPr/>
        </p:nvCxnSpPr>
        <p:spPr>
          <a:xfrm>
            <a:off x="457200" y="8763000"/>
            <a:ext cx="64008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8743890"/>
            <a:ext cx="6248400" cy="400110"/>
          </a:xfrm>
          <a:prstGeom prst="rect">
            <a:avLst/>
          </a:prstGeom>
          <a:noFill/>
        </p:spPr>
        <p:txBody>
          <a:bodyPr wrap="square" rtlCol="0">
            <a:spAutoFit/>
          </a:bodyPr>
          <a:lstStyle/>
          <a:p>
            <a:r>
              <a:rPr lang="es-MX" sz="1000" dirty="0" smtClean="0"/>
              <a:t>Disclaimer..</a:t>
            </a:r>
          </a:p>
          <a:p>
            <a:r>
              <a:rPr lang="es-MX" sz="1000" dirty="0" smtClean="0"/>
              <a:t>CIMAT 2010</a:t>
            </a:r>
            <a:endParaRPr lang="en-US" sz="1000" dirty="0"/>
          </a:p>
        </p:txBody>
      </p:sp>
      <p:cxnSp>
        <p:nvCxnSpPr>
          <p:cNvPr id="9" name="Straight Connector 8"/>
          <p:cNvCxnSpPr/>
          <p:nvPr/>
        </p:nvCxnSpPr>
        <p:spPr>
          <a:xfrm rot="5400000">
            <a:off x="1714500" y="3162300"/>
            <a:ext cx="3886200"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3400" y="1219201"/>
            <a:ext cx="2895600" cy="307777"/>
          </a:xfrm>
          <a:prstGeom prst="rect">
            <a:avLst/>
          </a:prstGeom>
          <a:noFill/>
        </p:spPr>
        <p:txBody>
          <a:bodyPr wrap="square" rtlCol="0">
            <a:spAutoFit/>
          </a:bodyPr>
          <a:lstStyle/>
          <a:p>
            <a:r>
              <a:rPr lang="es-MX" sz="1400" b="1" dirty="0" smtClean="0">
                <a:latin typeface="Arial Narrow" pitchFamily="34" charset="0"/>
              </a:rPr>
              <a:t>Metodología</a:t>
            </a:r>
            <a:r>
              <a:rPr lang="es-MX" sz="1400" dirty="0" smtClean="0">
                <a:latin typeface="Arial Narrow" pitchFamily="34" charset="0"/>
              </a:rPr>
              <a:t> (Anexo 1)</a:t>
            </a:r>
            <a:endParaRPr lang="en-US" sz="1400" dirty="0">
              <a:latin typeface="Arial Narrow" pitchFamily="34" charset="0"/>
            </a:endParaRPr>
          </a:p>
        </p:txBody>
      </p:sp>
      <p:sp>
        <p:nvSpPr>
          <p:cNvPr id="11" name="TextBox 10"/>
          <p:cNvSpPr txBox="1"/>
          <p:nvPr/>
        </p:nvSpPr>
        <p:spPr>
          <a:xfrm>
            <a:off x="3733800" y="1219200"/>
            <a:ext cx="2895600" cy="2192908"/>
          </a:xfrm>
          <a:prstGeom prst="rect">
            <a:avLst/>
          </a:prstGeom>
          <a:noFill/>
        </p:spPr>
        <p:txBody>
          <a:bodyPr wrap="square" rtlCol="0">
            <a:spAutoFit/>
          </a:bodyPr>
          <a:lstStyle/>
          <a:p>
            <a:pPr algn="just"/>
            <a:r>
              <a:rPr lang="es-MX" sz="1050" b="1" dirty="0" smtClean="0">
                <a:solidFill>
                  <a:schemeClr val="accent1">
                    <a:lumMod val="75000"/>
                  </a:schemeClr>
                </a:solidFill>
                <a:latin typeface="Arial Narrow" pitchFamily="34" charset="0"/>
              </a:rPr>
              <a:t>El modelo para el pronóstico del INPC captura las dinámicas de corto y largo plazo, que a su vez captura la tendencia común entre las variables que satisfacen una combinación lineal predecible. El resultado se  presenta en la siguiente tabla, en donde los coeficientes indican los resultados esperados por la teoría económica. El mercado de demanda influye negativamente el INPC, causado por la relación desempleo-inflación (un estilo de curva de Phillips).</a:t>
            </a:r>
          </a:p>
          <a:p>
            <a:pPr algn="just"/>
            <a:r>
              <a:rPr lang="es-MX" sz="1050" b="1" dirty="0" smtClean="0">
                <a:solidFill>
                  <a:schemeClr val="accent1">
                    <a:lumMod val="75000"/>
                  </a:schemeClr>
                </a:solidFill>
                <a:latin typeface="Arial Narrow" pitchFamily="34" charset="0"/>
              </a:rPr>
              <a:t>Metodológicamente, se busca la tendencia común que “mejor” se relacione con la normalización asociada a pronosticar, en este caso el INPC</a:t>
            </a:r>
          </a:p>
        </p:txBody>
      </p:sp>
      <p:cxnSp>
        <p:nvCxnSpPr>
          <p:cNvPr id="13" name="Straight Connector 12"/>
          <p:cNvCxnSpPr/>
          <p:nvPr/>
        </p:nvCxnSpPr>
        <p:spPr>
          <a:xfrm rot="10800000">
            <a:off x="609600" y="1524000"/>
            <a:ext cx="1524000"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33400" y="1219200"/>
            <a:ext cx="2895600" cy="457200"/>
          </a:xfrm>
          <a:prstGeom prst="round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33400" y="1749623"/>
            <a:ext cx="2895600" cy="3308598"/>
          </a:xfrm>
          <a:prstGeom prst="rect">
            <a:avLst/>
          </a:prstGeom>
          <a:noFill/>
        </p:spPr>
        <p:txBody>
          <a:bodyPr wrap="square" rtlCol="0">
            <a:spAutoFit/>
          </a:bodyPr>
          <a:lstStyle/>
          <a:p>
            <a:pPr algn="just"/>
            <a:r>
              <a:rPr lang="es-MX" sz="1100" b="1" dirty="0" smtClean="0">
                <a:solidFill>
                  <a:schemeClr val="accent1">
                    <a:lumMod val="75000"/>
                  </a:schemeClr>
                </a:solidFill>
                <a:latin typeface="Arial Narrow" pitchFamily="34" charset="0"/>
              </a:rPr>
              <a:t>Partiendo de la teoría económica respecto al estudio de los fundamentales de la inflación, el modelo parte de la interacción de tres mercados: Monetario, Costos y Demanda.  El monetario incluye tasas de interés, base monetaria, entre otros. El mercado de costos se refiere a la relación con sus socios comerciales, (que para el caso mexicano es significativo considerar solo a EUA) así, se relacionan los costos de los insumos y productos del mercado mexicano. Por último esta el mercado de demanda, este incluye la información tanto estructural como coyuntural de los distintos sectores así como el desempleo. </a:t>
            </a:r>
          </a:p>
          <a:p>
            <a:pPr algn="just"/>
            <a:r>
              <a:rPr lang="es-MX" sz="1100" b="1" dirty="0" smtClean="0">
                <a:solidFill>
                  <a:schemeClr val="accent1">
                    <a:lumMod val="75000"/>
                  </a:schemeClr>
                </a:solidFill>
                <a:latin typeface="Arial Narrow" pitchFamily="34" charset="0"/>
              </a:rPr>
              <a:t>Empleando una técnica multivariada  se reduce la dimensión, creando un índice para cada mercado que mejor predice el comportamiento del INPC (Ver anexo 2). En la siguiente gráfica se puede ver como convergen de una manera cíclica con el INPC de la frontera norte.</a:t>
            </a:r>
            <a:endParaRPr lang="en-US" sz="1100" b="1" dirty="0">
              <a:solidFill>
                <a:schemeClr val="accent1">
                  <a:lumMod val="75000"/>
                </a:schemeClr>
              </a:solidFill>
              <a:latin typeface="Arial Narrow" pitchFamily="34" charset="0"/>
            </a:endParaRPr>
          </a:p>
        </p:txBody>
      </p:sp>
      <p:pic>
        <p:nvPicPr>
          <p:cNvPr id="21" name="Picture 4"/>
          <p:cNvPicPr>
            <a:picLocks noChangeAspect="1" noChangeArrowheads="1"/>
          </p:cNvPicPr>
          <p:nvPr/>
        </p:nvPicPr>
        <p:blipFill>
          <a:blip r:embed="rId3" cstate="print"/>
          <a:srcRect/>
          <a:stretch>
            <a:fillRect/>
          </a:stretch>
        </p:blipFill>
        <p:spPr bwMode="auto">
          <a:xfrm>
            <a:off x="1593398" y="5410200"/>
            <a:ext cx="4045402" cy="2743200"/>
          </a:xfrm>
          <a:prstGeom prst="rect">
            <a:avLst/>
          </a:prstGeom>
          <a:noFill/>
          <a:ln w="9525">
            <a:noFill/>
            <a:miter lim="800000"/>
            <a:headEnd/>
            <a:tailEnd/>
          </a:ln>
          <a:effectLst/>
        </p:spPr>
      </p:pic>
      <p:sp>
        <p:nvSpPr>
          <p:cNvPr id="22" name="TextBox 21"/>
          <p:cNvSpPr txBox="1"/>
          <p:nvPr/>
        </p:nvSpPr>
        <p:spPr>
          <a:xfrm>
            <a:off x="1752600" y="8153400"/>
            <a:ext cx="3810000" cy="246221"/>
          </a:xfrm>
          <a:prstGeom prst="rect">
            <a:avLst/>
          </a:prstGeom>
          <a:noFill/>
        </p:spPr>
        <p:txBody>
          <a:bodyPr wrap="square" rtlCol="0">
            <a:spAutoFit/>
          </a:bodyPr>
          <a:lstStyle/>
          <a:p>
            <a:r>
              <a:rPr lang="es-MX" sz="1000" dirty="0" smtClean="0"/>
              <a:t>Fuente: Banxico e INEGI. Estimaciones propias de CIMAT</a:t>
            </a:r>
            <a:endParaRPr lang="en-US" sz="1000" dirty="0"/>
          </a:p>
        </p:txBody>
      </p:sp>
      <p:graphicFrame>
        <p:nvGraphicFramePr>
          <p:cNvPr id="23" name="Table 22"/>
          <p:cNvGraphicFramePr>
            <a:graphicFrameLocks noGrp="1"/>
          </p:cNvGraphicFramePr>
          <p:nvPr/>
        </p:nvGraphicFramePr>
        <p:xfrm>
          <a:off x="3886200" y="3962400"/>
          <a:ext cx="2743200" cy="1219200"/>
        </p:xfrm>
        <a:graphic>
          <a:graphicData uri="http://schemas.openxmlformats.org/drawingml/2006/table">
            <a:tbl>
              <a:tblPr firstRow="1" bandRow="1">
                <a:tableStyleId>{69CF1AB2-1976-4502-BF36-3FF5EA218861}</a:tableStyleId>
              </a:tblPr>
              <a:tblGrid>
                <a:gridCol w="1371600"/>
                <a:gridCol w="1371600"/>
              </a:tblGrid>
              <a:tr h="304800">
                <a:tc>
                  <a:txBody>
                    <a:bodyPr/>
                    <a:lstStyle/>
                    <a:p>
                      <a:pPr algn="ctr"/>
                      <a:r>
                        <a:rPr lang="es-MX" sz="1200" b="1" dirty="0" smtClean="0">
                          <a:latin typeface="Arial Narrow" pitchFamily="34" charset="0"/>
                        </a:rPr>
                        <a:t>Costos</a:t>
                      </a:r>
                      <a:endParaRPr lang="en-US" sz="1200" b="1" dirty="0">
                        <a:latin typeface="Arial Narrow" pitchFamily="34" charset="0"/>
                      </a:endParaRPr>
                    </a:p>
                  </a:txBody>
                  <a:tcPr anchor="ctr"/>
                </a:tc>
                <a:tc>
                  <a:txBody>
                    <a:bodyPr/>
                    <a:lstStyle/>
                    <a:p>
                      <a:pPr algn="ctr" fontAlgn="b"/>
                      <a:r>
                        <a:rPr lang="en-US" sz="1200" b="1" i="0" u="none" strike="noStrike" dirty="0" smtClean="0">
                          <a:solidFill>
                            <a:srgbClr val="000000"/>
                          </a:solidFill>
                          <a:latin typeface="Arial Narrow" pitchFamily="34" charset="0"/>
                        </a:rPr>
                        <a:t>23.07</a:t>
                      </a:r>
                      <a:endParaRPr lang="en-US" sz="1200" b="1" i="0" u="none" strike="noStrike" dirty="0">
                        <a:solidFill>
                          <a:srgbClr val="000000"/>
                        </a:solidFill>
                        <a:latin typeface="Arial Narrow" pitchFamily="34" charset="0"/>
                      </a:endParaRPr>
                    </a:p>
                  </a:txBody>
                  <a:tcPr marL="9525" marR="9525" marT="9525" marB="0" anchor="ctr"/>
                </a:tc>
              </a:tr>
              <a:tr h="304800">
                <a:tc>
                  <a:txBody>
                    <a:bodyPr/>
                    <a:lstStyle/>
                    <a:p>
                      <a:pPr algn="ctr"/>
                      <a:r>
                        <a:rPr lang="es-MX" sz="1200" b="1" dirty="0" smtClean="0">
                          <a:latin typeface="Arial Narrow" pitchFamily="34" charset="0"/>
                        </a:rPr>
                        <a:t>Monetario</a:t>
                      </a:r>
                    </a:p>
                  </a:txBody>
                  <a:tcPr anchor="ctr"/>
                </a:tc>
                <a:tc>
                  <a:txBody>
                    <a:bodyPr/>
                    <a:lstStyle/>
                    <a:p>
                      <a:pPr algn="ctr" fontAlgn="b"/>
                      <a:r>
                        <a:rPr lang="en-US" sz="1200" b="1" i="0" u="none" strike="noStrike" dirty="0" smtClean="0">
                          <a:solidFill>
                            <a:srgbClr val="000000"/>
                          </a:solidFill>
                          <a:latin typeface="Arial Narrow" pitchFamily="34" charset="0"/>
                        </a:rPr>
                        <a:t>25.15</a:t>
                      </a:r>
                      <a:endParaRPr lang="en-US" sz="1200" b="1" i="0" u="none" strike="noStrike" dirty="0">
                        <a:solidFill>
                          <a:srgbClr val="000000"/>
                        </a:solidFill>
                        <a:latin typeface="Arial Narrow" pitchFamily="34" charset="0"/>
                      </a:endParaRPr>
                    </a:p>
                  </a:txBody>
                  <a:tcPr marL="9525" marR="9525" marT="9525" marB="0" anchor="ctr"/>
                </a:tc>
              </a:tr>
              <a:tr h="304800">
                <a:tc>
                  <a:txBody>
                    <a:bodyPr/>
                    <a:lstStyle/>
                    <a:p>
                      <a:pPr algn="ctr"/>
                      <a:r>
                        <a:rPr lang="es-MX" sz="1200" b="1" dirty="0" smtClean="0">
                          <a:latin typeface="Arial Narrow" pitchFamily="34" charset="0"/>
                        </a:rPr>
                        <a:t>Demanda</a:t>
                      </a:r>
                      <a:endParaRPr lang="en-US" sz="1200" b="1" dirty="0">
                        <a:latin typeface="Arial Narrow" pitchFamily="34" charset="0"/>
                      </a:endParaRPr>
                    </a:p>
                  </a:txBody>
                  <a:tcPr anchor="ctr"/>
                </a:tc>
                <a:tc>
                  <a:txBody>
                    <a:bodyPr/>
                    <a:lstStyle/>
                    <a:p>
                      <a:pPr algn="ctr" fontAlgn="b"/>
                      <a:r>
                        <a:rPr lang="en-US" sz="1200" b="1" i="0" u="none" strike="noStrike" dirty="0">
                          <a:solidFill>
                            <a:srgbClr val="000000"/>
                          </a:solidFill>
                          <a:latin typeface="Arial Narrow" pitchFamily="34" charset="0"/>
                        </a:rPr>
                        <a:t>-</a:t>
                      </a:r>
                      <a:r>
                        <a:rPr lang="en-US" sz="1200" b="1" i="0" u="none" strike="noStrike" dirty="0" smtClean="0">
                          <a:solidFill>
                            <a:srgbClr val="000000"/>
                          </a:solidFill>
                          <a:latin typeface="Arial Narrow" pitchFamily="34" charset="0"/>
                        </a:rPr>
                        <a:t>18.67</a:t>
                      </a:r>
                      <a:endParaRPr lang="en-US" sz="1200" b="1" i="0" u="none" strike="noStrike" dirty="0">
                        <a:solidFill>
                          <a:srgbClr val="000000"/>
                        </a:solidFill>
                        <a:latin typeface="Arial Narrow" pitchFamily="34" charset="0"/>
                      </a:endParaRPr>
                    </a:p>
                  </a:txBody>
                  <a:tcPr marL="9525" marR="9525" marT="9525" marB="0" anchor="ctr"/>
                </a:tc>
              </a:tr>
              <a:tr h="304800">
                <a:tc>
                  <a:txBody>
                    <a:bodyPr/>
                    <a:lstStyle/>
                    <a:p>
                      <a:pPr algn="ctr"/>
                      <a:r>
                        <a:rPr lang="es-MX" sz="1200" b="1" dirty="0" smtClean="0">
                          <a:latin typeface="Arial Narrow" pitchFamily="34" charset="0"/>
                        </a:rPr>
                        <a:t>Tendencia</a:t>
                      </a:r>
                      <a:endParaRPr lang="en-US" sz="1200" b="1" dirty="0">
                        <a:latin typeface="Arial Narrow" pitchFamily="34" charset="0"/>
                      </a:endParaRPr>
                    </a:p>
                  </a:txBody>
                  <a:tcPr anchor="ctr"/>
                </a:tc>
                <a:tc>
                  <a:txBody>
                    <a:bodyPr/>
                    <a:lstStyle/>
                    <a:p>
                      <a:pPr algn="ctr" fontAlgn="b"/>
                      <a:r>
                        <a:rPr lang="en-US" sz="1200" b="1" i="0" u="none" strike="noStrike" dirty="0">
                          <a:solidFill>
                            <a:srgbClr val="000000"/>
                          </a:solidFill>
                          <a:latin typeface="Arial Narrow" pitchFamily="34" charset="0"/>
                        </a:rPr>
                        <a:t>-</a:t>
                      </a:r>
                      <a:r>
                        <a:rPr lang="en-US" sz="1200" b="1" i="0" u="none" strike="noStrike" dirty="0" smtClean="0">
                          <a:solidFill>
                            <a:srgbClr val="000000"/>
                          </a:solidFill>
                          <a:latin typeface="Arial Narrow" pitchFamily="34" charset="0"/>
                        </a:rPr>
                        <a:t>0.06</a:t>
                      </a:r>
                      <a:endParaRPr lang="en-US" sz="1200" b="1" i="0" u="none" strike="noStrike" dirty="0">
                        <a:solidFill>
                          <a:srgbClr val="000000"/>
                        </a:solidFill>
                        <a:latin typeface="Arial Narrow" pitchFamily="34" charset="0"/>
                      </a:endParaRPr>
                    </a:p>
                  </a:txBody>
                  <a:tcPr marL="9525" marR="9525" marT="9525" marB="0" anchor="ctr"/>
                </a:tc>
              </a:tr>
            </a:tbl>
          </a:graphicData>
        </a:graphic>
      </p:graphicFrame>
      <p:sp>
        <p:nvSpPr>
          <p:cNvPr id="25" name="TextBox 24"/>
          <p:cNvSpPr txBox="1"/>
          <p:nvPr/>
        </p:nvSpPr>
        <p:spPr>
          <a:xfrm>
            <a:off x="3962400" y="3578423"/>
            <a:ext cx="2895600" cy="307777"/>
          </a:xfrm>
          <a:prstGeom prst="rect">
            <a:avLst/>
          </a:prstGeom>
          <a:noFill/>
        </p:spPr>
        <p:txBody>
          <a:bodyPr wrap="square" rtlCol="0">
            <a:spAutoFit/>
          </a:bodyPr>
          <a:lstStyle/>
          <a:p>
            <a:r>
              <a:rPr lang="es-MX" sz="1400" dirty="0" smtClean="0">
                <a:latin typeface="Arial Narrow" pitchFamily="34" charset="0"/>
              </a:rPr>
              <a:t> </a:t>
            </a:r>
            <a:endParaRPr lang="en-US" sz="1400" dirty="0">
              <a:latin typeface="Arial Narrow" pitchFamily="34" charset="0"/>
            </a:endParaRPr>
          </a:p>
        </p:txBody>
      </p:sp>
      <p:cxnSp>
        <p:nvCxnSpPr>
          <p:cNvPr id="27" name="Straight Connector 26"/>
          <p:cNvCxnSpPr/>
          <p:nvPr/>
        </p:nvCxnSpPr>
        <p:spPr>
          <a:xfrm>
            <a:off x="3886200" y="3962400"/>
            <a:ext cx="2743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86200" y="3505200"/>
            <a:ext cx="2743200" cy="461665"/>
          </a:xfrm>
          <a:prstGeom prst="rect">
            <a:avLst/>
          </a:prstGeom>
          <a:noFill/>
        </p:spPr>
        <p:txBody>
          <a:bodyPr wrap="square" rtlCol="0">
            <a:spAutoFit/>
          </a:bodyPr>
          <a:lstStyle/>
          <a:p>
            <a:r>
              <a:rPr lang="es-MX" sz="1200" b="1" dirty="0" smtClean="0">
                <a:latin typeface="Arial Narrow" pitchFamily="34" charset="0"/>
              </a:rPr>
              <a:t>Tendencias Comunes</a:t>
            </a:r>
          </a:p>
          <a:p>
            <a:r>
              <a:rPr lang="es-MX" sz="1200" dirty="0" smtClean="0">
                <a:latin typeface="Arial Narrow" pitchFamily="34" charset="0"/>
              </a:rPr>
              <a:t>Coeficientes Normalizados</a:t>
            </a:r>
            <a:r>
              <a:rPr lang="es-MX" sz="1200" b="1" dirty="0" smtClean="0">
                <a:latin typeface="Arial Narrow" pitchFamily="34" charset="0"/>
              </a:rPr>
              <a:t> </a:t>
            </a:r>
            <a:endParaRPr lang="en-US" sz="1200" b="1" dirty="0">
              <a:latin typeface="Arial Narrow"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3429000" cy="1066799"/>
          </a:xfrm>
        </p:spPr>
        <p:txBody>
          <a:bodyPr>
            <a:normAutofit/>
          </a:bodyPr>
          <a:lstStyle/>
          <a:p>
            <a:r>
              <a:rPr lang="es-MX" sz="4800" dirty="0" smtClean="0">
                <a:solidFill>
                  <a:schemeClr val="accent1"/>
                </a:solidFill>
                <a:latin typeface="Rockwell Extra Bold" pitchFamily="18" charset="0"/>
              </a:rPr>
              <a:t>CIMAT</a:t>
            </a:r>
            <a:endParaRPr lang="en-US" sz="4800" dirty="0">
              <a:solidFill>
                <a:schemeClr val="accent1"/>
              </a:solidFill>
              <a:latin typeface="Rockwell Extra Bold" pitchFamily="18" charset="0"/>
            </a:endParaRPr>
          </a:p>
        </p:txBody>
      </p:sp>
      <p:sp>
        <p:nvSpPr>
          <p:cNvPr id="4" name="Rectangle 3"/>
          <p:cNvSpPr/>
          <p:nvPr/>
        </p:nvSpPr>
        <p:spPr>
          <a:xfrm>
            <a:off x="0" y="0"/>
            <a:ext cx="4572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133600"/>
            <a:ext cx="457200" cy="4524315"/>
          </a:xfrm>
          <a:prstGeom prst="rect">
            <a:avLst/>
          </a:prstGeom>
          <a:noFill/>
        </p:spPr>
        <p:txBody>
          <a:bodyPr wrap="square" rtlCol="0">
            <a:spAutoFit/>
          </a:bodyPr>
          <a:lstStyle/>
          <a:p>
            <a:pPr algn="ctr"/>
            <a:r>
              <a:rPr lang="es-MX" sz="2400" b="1" dirty="0" smtClean="0">
                <a:solidFill>
                  <a:schemeClr val="bg1">
                    <a:lumMod val="75000"/>
                  </a:schemeClr>
                </a:solidFill>
                <a:latin typeface="Rockwell Extra Bold" pitchFamily="18" charset="0"/>
              </a:rPr>
              <a:t>Repor</a:t>
            </a:r>
          </a:p>
          <a:p>
            <a:pPr algn="ctr"/>
            <a:r>
              <a:rPr lang="es-MX" sz="2400" b="1" dirty="0" smtClean="0">
                <a:solidFill>
                  <a:schemeClr val="bg1">
                    <a:lumMod val="75000"/>
                  </a:schemeClr>
                </a:solidFill>
                <a:latin typeface="Rockwell Extra Bold" pitchFamily="18" charset="0"/>
              </a:rPr>
              <a:t>te</a:t>
            </a:r>
          </a:p>
          <a:p>
            <a:pPr algn="ctr"/>
            <a:endParaRPr lang="es-MX" sz="2400" b="1" dirty="0">
              <a:solidFill>
                <a:schemeClr val="bg1">
                  <a:lumMod val="75000"/>
                </a:schemeClr>
              </a:solidFill>
              <a:latin typeface="Rockwell Extra Bold" pitchFamily="18" charset="0"/>
            </a:endParaRPr>
          </a:p>
          <a:p>
            <a:pPr algn="ctr"/>
            <a:r>
              <a:rPr lang="es-MX" sz="2400" b="1" dirty="0" smtClean="0">
                <a:solidFill>
                  <a:schemeClr val="bg1">
                    <a:lumMod val="75000"/>
                  </a:schemeClr>
                </a:solidFill>
                <a:latin typeface="Rockwell Extra Bold" pitchFamily="18" charset="0"/>
              </a:rPr>
              <a:t>INPC</a:t>
            </a:r>
            <a:endParaRPr lang="en-US" sz="2400" b="1" dirty="0">
              <a:solidFill>
                <a:schemeClr val="bg1">
                  <a:lumMod val="75000"/>
                </a:schemeClr>
              </a:solidFill>
              <a:latin typeface="Rockwell Extra Bold" pitchFamily="18" charset="0"/>
            </a:endParaRPr>
          </a:p>
        </p:txBody>
      </p:sp>
      <p:cxnSp>
        <p:nvCxnSpPr>
          <p:cNvPr id="7" name="Straight Connector 6"/>
          <p:cNvCxnSpPr/>
          <p:nvPr/>
        </p:nvCxnSpPr>
        <p:spPr>
          <a:xfrm>
            <a:off x="457200" y="8763000"/>
            <a:ext cx="64008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8743890"/>
            <a:ext cx="6248400" cy="400110"/>
          </a:xfrm>
          <a:prstGeom prst="rect">
            <a:avLst/>
          </a:prstGeom>
          <a:noFill/>
        </p:spPr>
        <p:txBody>
          <a:bodyPr wrap="square" rtlCol="0">
            <a:spAutoFit/>
          </a:bodyPr>
          <a:lstStyle/>
          <a:p>
            <a:r>
              <a:rPr lang="es-MX" sz="1000" dirty="0" smtClean="0"/>
              <a:t>Disclaimer..</a:t>
            </a:r>
          </a:p>
          <a:p>
            <a:r>
              <a:rPr lang="es-MX" sz="1000" dirty="0" smtClean="0"/>
              <a:t>CIMAT 2010</a:t>
            </a:r>
            <a:endParaRPr lang="en-US" sz="1000" dirty="0"/>
          </a:p>
        </p:txBody>
      </p:sp>
      <p:cxnSp>
        <p:nvCxnSpPr>
          <p:cNvPr id="9" name="Straight Connector 8"/>
          <p:cNvCxnSpPr/>
          <p:nvPr/>
        </p:nvCxnSpPr>
        <p:spPr>
          <a:xfrm rot="5400000">
            <a:off x="2133600" y="2743200"/>
            <a:ext cx="3048000"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3400" y="1143001"/>
            <a:ext cx="2895600" cy="307777"/>
          </a:xfrm>
          <a:prstGeom prst="rect">
            <a:avLst/>
          </a:prstGeom>
          <a:noFill/>
        </p:spPr>
        <p:txBody>
          <a:bodyPr wrap="square" rtlCol="0">
            <a:spAutoFit/>
          </a:bodyPr>
          <a:lstStyle/>
          <a:p>
            <a:r>
              <a:rPr lang="es-MX" sz="1400" b="1" dirty="0" smtClean="0">
                <a:latin typeface="Arial Narrow" pitchFamily="34" charset="0"/>
              </a:rPr>
              <a:t>Índices de mercado</a:t>
            </a:r>
            <a:r>
              <a:rPr lang="es-MX" sz="1400" dirty="0" smtClean="0">
                <a:latin typeface="Arial Narrow" pitchFamily="34" charset="0"/>
              </a:rPr>
              <a:t> (Anexo 2)</a:t>
            </a:r>
            <a:endParaRPr lang="en-US" sz="1400" dirty="0">
              <a:latin typeface="Arial Narrow" pitchFamily="34" charset="0"/>
            </a:endParaRPr>
          </a:p>
        </p:txBody>
      </p:sp>
      <p:sp>
        <p:nvSpPr>
          <p:cNvPr id="11" name="TextBox 10"/>
          <p:cNvSpPr txBox="1"/>
          <p:nvPr/>
        </p:nvSpPr>
        <p:spPr>
          <a:xfrm>
            <a:off x="3733800" y="990600"/>
            <a:ext cx="2895600" cy="3493264"/>
          </a:xfrm>
          <a:prstGeom prst="rect">
            <a:avLst/>
          </a:prstGeom>
          <a:noFill/>
        </p:spPr>
        <p:txBody>
          <a:bodyPr wrap="square" rtlCol="0">
            <a:spAutoFit/>
          </a:bodyPr>
          <a:lstStyle/>
          <a:p>
            <a:pPr algn="just"/>
            <a:r>
              <a:rPr lang="es-MX" sz="1100" b="1" dirty="0" smtClean="0">
                <a:solidFill>
                  <a:schemeClr val="accent1">
                    <a:lumMod val="75000"/>
                  </a:schemeClr>
                </a:solidFill>
                <a:latin typeface="Arial Narrow" pitchFamily="34" charset="0"/>
              </a:rPr>
              <a:t>Los resultados del mercado monetario, cumplen con la teoría monetaria clásica de la inflación: la base monetaria se relaciona positivamente con la inflación y las tasas de interés negativamente.</a:t>
            </a:r>
          </a:p>
          <a:p>
            <a:pPr algn="just"/>
            <a:r>
              <a:rPr lang="es-MX" sz="1100" b="1" dirty="0" smtClean="0">
                <a:solidFill>
                  <a:schemeClr val="accent1">
                    <a:lumMod val="75000"/>
                  </a:schemeClr>
                </a:solidFill>
                <a:latin typeface="Arial Narrow" pitchFamily="34" charset="0"/>
              </a:rPr>
              <a:t>Analizando el gráfico de pesos del indicador del mercado demanda sobre el INPC se puede observar que los factores “cargan” de manera positiva, en otras palabras, al activarse la economía se relaciona más con una alza en los precios. Se le da énfasis al factor desempleo, que aunque se observe que cargue positivamente,  la tendencia común total del indicador demanda tiene coeficiente negativo (ver anexo 1). Este abrupto, es causado por el fuerte peso del desempleo en el indicador demanda y su relación inversa con la inflación debido al poco consumo y a la producción decreciente que reduce la demanda de insumos causando que bajen los precios.</a:t>
            </a:r>
          </a:p>
          <a:p>
            <a:pPr algn="just"/>
            <a:endParaRPr lang="en-US" sz="1200" dirty="0">
              <a:latin typeface="Arial Narrow" pitchFamily="34" charset="0"/>
            </a:endParaRPr>
          </a:p>
        </p:txBody>
      </p:sp>
      <p:cxnSp>
        <p:nvCxnSpPr>
          <p:cNvPr id="13" name="Straight Connector 12"/>
          <p:cNvCxnSpPr/>
          <p:nvPr/>
        </p:nvCxnSpPr>
        <p:spPr>
          <a:xfrm rot="10800000">
            <a:off x="609600" y="1447800"/>
            <a:ext cx="1981200"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33400" y="1066800"/>
            <a:ext cx="2895600" cy="457200"/>
          </a:xfrm>
          <a:prstGeom prst="round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33400" y="1600200"/>
            <a:ext cx="2895600" cy="2123658"/>
          </a:xfrm>
          <a:prstGeom prst="rect">
            <a:avLst/>
          </a:prstGeom>
          <a:noFill/>
        </p:spPr>
        <p:txBody>
          <a:bodyPr wrap="square" rtlCol="0">
            <a:spAutoFit/>
          </a:bodyPr>
          <a:lstStyle/>
          <a:p>
            <a:pPr algn="just"/>
            <a:r>
              <a:rPr lang="es-MX" sz="1100" b="1" dirty="0" smtClean="0">
                <a:solidFill>
                  <a:schemeClr val="accent1">
                    <a:lumMod val="75000"/>
                  </a:schemeClr>
                </a:solidFill>
                <a:latin typeface="Arial Narrow" pitchFamily="34" charset="0"/>
              </a:rPr>
              <a:t>Los índices de mercado son el resultado de una técnica multivariada que conjuga el efecto de las variables incluidas en cada mercado con la inflación a estimar. Este método genera componentes de acuerdo al peso de las cargas correspondientes. Cada componente de cada indicador representa un peso significativo sobre la inflación. Para el indicador del mercado de costos los dos componentes con más peso son: el IPC de EUA y el índice industrial de EUA. Como principal socio comercial, se espera una relación de este tipo entre las dos economías.</a:t>
            </a:r>
            <a:endParaRPr lang="en-US" sz="1100" b="1" dirty="0">
              <a:solidFill>
                <a:schemeClr val="accent1">
                  <a:lumMod val="75000"/>
                </a:schemeClr>
              </a:solidFill>
              <a:latin typeface="Arial Narrow" pitchFamily="34" charset="0"/>
            </a:endParaRPr>
          </a:p>
        </p:txBody>
      </p:sp>
      <p:sp>
        <p:nvSpPr>
          <p:cNvPr id="25" name="TextBox 24"/>
          <p:cNvSpPr txBox="1"/>
          <p:nvPr/>
        </p:nvSpPr>
        <p:spPr>
          <a:xfrm>
            <a:off x="533399" y="4188023"/>
            <a:ext cx="6193367" cy="307777"/>
          </a:xfrm>
          <a:prstGeom prst="rect">
            <a:avLst/>
          </a:prstGeom>
          <a:noFill/>
        </p:spPr>
        <p:txBody>
          <a:bodyPr wrap="square" rtlCol="0">
            <a:spAutoFit/>
          </a:bodyPr>
          <a:lstStyle/>
          <a:p>
            <a:r>
              <a:rPr lang="es-MX" sz="1400" dirty="0" smtClean="0">
                <a:latin typeface="Arial Narrow" pitchFamily="34" charset="0"/>
              </a:rPr>
              <a:t> </a:t>
            </a:r>
            <a:endParaRPr lang="en-US" sz="1400" dirty="0">
              <a:latin typeface="Arial Narrow" pitchFamily="34" charset="0"/>
            </a:endParaRPr>
          </a:p>
        </p:txBody>
      </p:sp>
      <p:cxnSp>
        <p:nvCxnSpPr>
          <p:cNvPr id="27" name="Straight Connector 26"/>
          <p:cNvCxnSpPr/>
          <p:nvPr/>
        </p:nvCxnSpPr>
        <p:spPr>
          <a:xfrm>
            <a:off x="533400" y="4572000"/>
            <a:ext cx="6172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3400" y="4114800"/>
            <a:ext cx="5867400" cy="646331"/>
          </a:xfrm>
          <a:prstGeom prst="rect">
            <a:avLst/>
          </a:prstGeom>
          <a:noFill/>
        </p:spPr>
        <p:txBody>
          <a:bodyPr wrap="square" rtlCol="0">
            <a:spAutoFit/>
          </a:bodyPr>
          <a:lstStyle/>
          <a:p>
            <a:r>
              <a:rPr lang="es-MX" sz="1200" b="1" dirty="0" smtClean="0">
                <a:latin typeface="Arial Narrow" pitchFamily="34" charset="0"/>
              </a:rPr>
              <a:t>Pesos de los distintos indicadores de mercado</a:t>
            </a:r>
          </a:p>
          <a:p>
            <a:r>
              <a:rPr lang="es-MX" sz="1200" b="1" dirty="0" smtClean="0">
                <a:latin typeface="Arial Narrow" pitchFamily="34" charset="0"/>
              </a:rPr>
              <a:t>Respecto al INPC región Frontera Norte</a:t>
            </a:r>
          </a:p>
          <a:p>
            <a:endParaRPr lang="en-US" sz="1200" b="1" dirty="0">
              <a:latin typeface="Arial Narrow" pitchFamily="34" charset="0"/>
            </a:endParaRPr>
          </a:p>
        </p:txBody>
      </p:sp>
      <p:pic>
        <p:nvPicPr>
          <p:cNvPr id="20" name="Picture 2"/>
          <p:cNvPicPr>
            <a:picLocks noChangeAspect="1" noChangeArrowheads="1"/>
          </p:cNvPicPr>
          <p:nvPr/>
        </p:nvPicPr>
        <p:blipFill>
          <a:blip r:embed="rId3" cstate="print"/>
          <a:srcRect/>
          <a:stretch>
            <a:fillRect/>
          </a:stretch>
        </p:blipFill>
        <p:spPr bwMode="auto">
          <a:xfrm>
            <a:off x="381001" y="4572000"/>
            <a:ext cx="3200400" cy="2209800"/>
          </a:xfrm>
          <a:prstGeom prst="rect">
            <a:avLst/>
          </a:prstGeom>
          <a:noFill/>
          <a:ln w="9525">
            <a:noFill/>
            <a:miter lim="800000"/>
            <a:headEnd/>
            <a:tailEnd/>
          </a:ln>
          <a:effectLst/>
        </p:spPr>
      </p:pic>
      <p:pic>
        <p:nvPicPr>
          <p:cNvPr id="24" name="Picture 2"/>
          <p:cNvPicPr>
            <a:picLocks noChangeAspect="1" noChangeArrowheads="1"/>
          </p:cNvPicPr>
          <p:nvPr/>
        </p:nvPicPr>
        <p:blipFill>
          <a:blip r:embed="rId4" cstate="print"/>
          <a:srcRect/>
          <a:stretch>
            <a:fillRect/>
          </a:stretch>
        </p:blipFill>
        <p:spPr bwMode="auto">
          <a:xfrm>
            <a:off x="3418115" y="4495800"/>
            <a:ext cx="3439885" cy="2438400"/>
          </a:xfrm>
          <a:prstGeom prst="rect">
            <a:avLst/>
          </a:prstGeom>
          <a:noFill/>
          <a:ln w="9525">
            <a:noFill/>
            <a:miter lim="800000"/>
            <a:headEnd/>
            <a:tailEnd/>
          </a:ln>
          <a:effectLst/>
        </p:spPr>
      </p:pic>
      <p:pic>
        <p:nvPicPr>
          <p:cNvPr id="26" name="Picture 2"/>
          <p:cNvPicPr>
            <a:picLocks noChangeAspect="1" noChangeArrowheads="1"/>
          </p:cNvPicPr>
          <p:nvPr/>
        </p:nvPicPr>
        <p:blipFill>
          <a:blip r:embed="rId5" cstate="print"/>
          <a:srcRect/>
          <a:stretch>
            <a:fillRect/>
          </a:stretch>
        </p:blipFill>
        <p:spPr bwMode="auto">
          <a:xfrm>
            <a:off x="1371600" y="6705600"/>
            <a:ext cx="3886200" cy="2212848"/>
          </a:xfrm>
          <a:prstGeom prst="rect">
            <a:avLst/>
          </a:prstGeom>
          <a:noFill/>
          <a:ln w="9525">
            <a:noFill/>
            <a:miter lim="800000"/>
            <a:headEnd/>
            <a:tailEnd/>
          </a:ln>
          <a:effectLst/>
        </p:spPr>
      </p:pic>
      <p:sp>
        <p:nvSpPr>
          <p:cNvPr id="33" name="TextBox 32"/>
          <p:cNvSpPr txBox="1"/>
          <p:nvPr/>
        </p:nvSpPr>
        <p:spPr>
          <a:xfrm>
            <a:off x="533400" y="7924800"/>
            <a:ext cx="990600" cy="615553"/>
          </a:xfrm>
          <a:prstGeom prst="rect">
            <a:avLst/>
          </a:prstGeom>
          <a:noFill/>
        </p:spPr>
        <p:txBody>
          <a:bodyPr wrap="square" rtlCol="0">
            <a:spAutoFit/>
          </a:bodyPr>
          <a:lstStyle/>
          <a:p>
            <a:r>
              <a:rPr lang="es-MX" sz="850" dirty="0" smtClean="0"/>
              <a:t>Fuente: Resultados a partir del modelo CIMAT.</a:t>
            </a:r>
            <a:endParaRPr lang="en-US" sz="850" dirty="0"/>
          </a:p>
        </p:txBody>
      </p:sp>
      <p:pic>
        <p:nvPicPr>
          <p:cNvPr id="2050" name="Picture 2"/>
          <p:cNvPicPr>
            <a:picLocks noChangeAspect="1" noChangeArrowheads="1"/>
          </p:cNvPicPr>
          <p:nvPr/>
        </p:nvPicPr>
        <p:blipFill>
          <a:blip r:embed="rId6" cstate="print"/>
          <a:srcRect/>
          <a:stretch>
            <a:fillRect/>
          </a:stretch>
        </p:blipFill>
        <p:spPr bwMode="auto">
          <a:xfrm>
            <a:off x="5334000" y="4876800"/>
            <a:ext cx="1295400" cy="654177"/>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cstate="print"/>
          <a:srcRect/>
          <a:stretch>
            <a:fillRect/>
          </a:stretch>
        </p:blipFill>
        <p:spPr bwMode="auto">
          <a:xfrm>
            <a:off x="2209800" y="4922081"/>
            <a:ext cx="1223962" cy="640519"/>
          </a:xfrm>
          <a:prstGeom prst="rect">
            <a:avLst/>
          </a:prstGeom>
          <a:noFill/>
          <a:ln w="9525">
            <a:noFill/>
            <a:miter lim="800000"/>
            <a:headEnd/>
            <a:tailEnd/>
          </a:ln>
          <a:effectLst/>
        </p:spPr>
      </p:pic>
      <p:pic>
        <p:nvPicPr>
          <p:cNvPr id="2052" name="Picture 4"/>
          <p:cNvPicPr>
            <a:picLocks noChangeAspect="1" noChangeArrowheads="1"/>
          </p:cNvPicPr>
          <p:nvPr/>
        </p:nvPicPr>
        <p:blipFill>
          <a:blip r:embed="rId8" cstate="print"/>
          <a:srcRect/>
          <a:stretch>
            <a:fillRect/>
          </a:stretch>
        </p:blipFill>
        <p:spPr bwMode="auto">
          <a:xfrm>
            <a:off x="5029200" y="7103195"/>
            <a:ext cx="1400228" cy="11264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3429000" cy="1066799"/>
          </a:xfrm>
        </p:spPr>
        <p:txBody>
          <a:bodyPr>
            <a:normAutofit/>
          </a:bodyPr>
          <a:lstStyle/>
          <a:p>
            <a:r>
              <a:rPr lang="es-MX" sz="4800" dirty="0" smtClean="0">
                <a:solidFill>
                  <a:schemeClr val="accent1"/>
                </a:solidFill>
                <a:latin typeface="Rockwell Extra Bold" pitchFamily="18" charset="0"/>
              </a:rPr>
              <a:t>CIMAT</a:t>
            </a:r>
            <a:endParaRPr lang="en-US" sz="4800" dirty="0">
              <a:solidFill>
                <a:schemeClr val="accent1"/>
              </a:solidFill>
              <a:latin typeface="Rockwell Extra Bold" pitchFamily="18" charset="0"/>
            </a:endParaRPr>
          </a:p>
        </p:txBody>
      </p:sp>
      <p:sp>
        <p:nvSpPr>
          <p:cNvPr id="4" name="Rectangle 3"/>
          <p:cNvSpPr/>
          <p:nvPr/>
        </p:nvSpPr>
        <p:spPr>
          <a:xfrm>
            <a:off x="0" y="0"/>
            <a:ext cx="4572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2133600"/>
            <a:ext cx="457200" cy="4524315"/>
          </a:xfrm>
          <a:prstGeom prst="rect">
            <a:avLst/>
          </a:prstGeom>
          <a:noFill/>
        </p:spPr>
        <p:txBody>
          <a:bodyPr wrap="square" rtlCol="0">
            <a:spAutoFit/>
          </a:bodyPr>
          <a:lstStyle/>
          <a:p>
            <a:pPr algn="ctr"/>
            <a:r>
              <a:rPr lang="es-MX" sz="2400" b="1" dirty="0" smtClean="0">
                <a:solidFill>
                  <a:schemeClr val="bg1">
                    <a:lumMod val="75000"/>
                  </a:schemeClr>
                </a:solidFill>
                <a:latin typeface="Rockwell Extra Bold" pitchFamily="18" charset="0"/>
              </a:rPr>
              <a:t>Repor</a:t>
            </a:r>
          </a:p>
          <a:p>
            <a:pPr algn="ctr"/>
            <a:r>
              <a:rPr lang="es-MX" sz="2400" b="1" dirty="0" smtClean="0">
                <a:solidFill>
                  <a:schemeClr val="bg1">
                    <a:lumMod val="75000"/>
                  </a:schemeClr>
                </a:solidFill>
                <a:latin typeface="Rockwell Extra Bold" pitchFamily="18" charset="0"/>
              </a:rPr>
              <a:t>te</a:t>
            </a:r>
          </a:p>
          <a:p>
            <a:pPr algn="ctr"/>
            <a:endParaRPr lang="es-MX" sz="2400" b="1" dirty="0">
              <a:solidFill>
                <a:schemeClr val="bg1">
                  <a:lumMod val="75000"/>
                </a:schemeClr>
              </a:solidFill>
              <a:latin typeface="Rockwell Extra Bold" pitchFamily="18" charset="0"/>
            </a:endParaRPr>
          </a:p>
          <a:p>
            <a:pPr algn="ctr"/>
            <a:r>
              <a:rPr lang="es-MX" sz="2400" b="1" dirty="0" smtClean="0">
                <a:solidFill>
                  <a:schemeClr val="bg1">
                    <a:lumMod val="75000"/>
                  </a:schemeClr>
                </a:solidFill>
                <a:latin typeface="Rockwell Extra Bold" pitchFamily="18" charset="0"/>
              </a:rPr>
              <a:t>INPC</a:t>
            </a:r>
            <a:endParaRPr lang="en-US" sz="2400" b="1" dirty="0">
              <a:solidFill>
                <a:schemeClr val="bg1">
                  <a:lumMod val="75000"/>
                </a:schemeClr>
              </a:solidFill>
              <a:latin typeface="Rockwell Extra Bold" pitchFamily="18" charset="0"/>
            </a:endParaRPr>
          </a:p>
        </p:txBody>
      </p:sp>
      <p:cxnSp>
        <p:nvCxnSpPr>
          <p:cNvPr id="7" name="Straight Connector 6"/>
          <p:cNvCxnSpPr/>
          <p:nvPr/>
        </p:nvCxnSpPr>
        <p:spPr>
          <a:xfrm>
            <a:off x="457200" y="8763000"/>
            <a:ext cx="64008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8743890"/>
            <a:ext cx="6248400" cy="400110"/>
          </a:xfrm>
          <a:prstGeom prst="rect">
            <a:avLst/>
          </a:prstGeom>
          <a:noFill/>
        </p:spPr>
        <p:txBody>
          <a:bodyPr wrap="square" rtlCol="0">
            <a:spAutoFit/>
          </a:bodyPr>
          <a:lstStyle/>
          <a:p>
            <a:r>
              <a:rPr lang="es-MX" sz="1000" dirty="0" smtClean="0"/>
              <a:t>Disclaimer..</a:t>
            </a:r>
          </a:p>
          <a:p>
            <a:r>
              <a:rPr lang="es-MX" sz="1000" dirty="0" smtClean="0"/>
              <a:t>CIMAT 2010</a:t>
            </a:r>
            <a:endParaRPr lang="en-US" sz="1000" dirty="0"/>
          </a:p>
        </p:txBody>
      </p:sp>
      <p:cxnSp>
        <p:nvCxnSpPr>
          <p:cNvPr id="9" name="Straight Connector 8"/>
          <p:cNvCxnSpPr/>
          <p:nvPr/>
        </p:nvCxnSpPr>
        <p:spPr>
          <a:xfrm rot="5400000">
            <a:off x="1600200" y="2209800"/>
            <a:ext cx="4114800"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3400" y="914400"/>
            <a:ext cx="2895600" cy="307777"/>
          </a:xfrm>
          <a:prstGeom prst="rect">
            <a:avLst/>
          </a:prstGeom>
          <a:noFill/>
        </p:spPr>
        <p:txBody>
          <a:bodyPr wrap="square" rtlCol="0">
            <a:spAutoFit/>
          </a:bodyPr>
          <a:lstStyle/>
          <a:p>
            <a:r>
              <a:rPr lang="es-MX" sz="1400" b="1" dirty="0" smtClean="0">
                <a:latin typeface="Arial Narrow" pitchFamily="34" charset="0"/>
              </a:rPr>
              <a:t>Selección del modelo </a:t>
            </a:r>
            <a:r>
              <a:rPr lang="es-MX" sz="1400" dirty="0" smtClean="0">
                <a:latin typeface="Arial Narrow" pitchFamily="34" charset="0"/>
              </a:rPr>
              <a:t>(Anexo 3)</a:t>
            </a:r>
            <a:endParaRPr lang="en-US" sz="1400" dirty="0">
              <a:latin typeface="Arial Narrow" pitchFamily="34" charset="0"/>
            </a:endParaRPr>
          </a:p>
        </p:txBody>
      </p:sp>
      <p:cxnSp>
        <p:nvCxnSpPr>
          <p:cNvPr id="13" name="Straight Connector 12"/>
          <p:cNvCxnSpPr/>
          <p:nvPr/>
        </p:nvCxnSpPr>
        <p:spPr>
          <a:xfrm rot="10800000">
            <a:off x="609600" y="1371600"/>
            <a:ext cx="2743200"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33400" y="838200"/>
            <a:ext cx="2895600" cy="457200"/>
          </a:xfrm>
          <a:prstGeom prst="round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33400" y="1356479"/>
            <a:ext cx="2895600" cy="3016210"/>
          </a:xfrm>
          <a:prstGeom prst="rect">
            <a:avLst/>
          </a:prstGeom>
          <a:noFill/>
        </p:spPr>
        <p:txBody>
          <a:bodyPr wrap="square" rtlCol="0">
            <a:spAutoFit/>
          </a:bodyPr>
          <a:lstStyle/>
          <a:p>
            <a:pPr algn="just"/>
            <a:r>
              <a:rPr lang="es-MX" sz="1000" b="1" dirty="0" smtClean="0">
                <a:solidFill>
                  <a:schemeClr val="accent1">
                    <a:lumMod val="75000"/>
                  </a:schemeClr>
                </a:solidFill>
                <a:latin typeface="Arial Narrow" pitchFamily="34" charset="0"/>
              </a:rPr>
              <a:t>La selección del pronóstico está dada por factores estadísticos y económicos. Dentro de los primeros nos centramos en modelos que minimicen o maximicen ciertos criterios (dispersión, exactitud, variabilidad, intervalos de predicción, etc.) todos ellos, según aplique el caso, son pruebas fuera de muestra. Dentro de los segundos están modelos que buscan maximizar tendencias estocásticas comunes, guiando al pronóstico según la condición de equilibrio de mercado. Asimismo, existen modelos que satisfacen la función de verosimilitud en su especificación econométrica.</a:t>
            </a:r>
          </a:p>
          <a:p>
            <a:pPr algn="just"/>
            <a:r>
              <a:rPr lang="es-MX" sz="1000" b="1" dirty="0" smtClean="0">
                <a:solidFill>
                  <a:schemeClr val="accent1">
                    <a:lumMod val="75000"/>
                  </a:schemeClr>
                </a:solidFill>
                <a:latin typeface="Arial Narrow" pitchFamily="34" charset="0"/>
              </a:rPr>
              <a:t>Se prueban un total de  363 modelos, lo cual es parametrizable  según sea el caso o problema abordado y todos ellos deben cumplir con la condición específica de estacionariedad. Centrándonos en el modelo de exactitud fuera de muestra observamos  que su error promedio fue de </a:t>
            </a:r>
            <a:r>
              <a:rPr lang="es-MX" sz="1000" b="1" u="sng" dirty="0" smtClean="0">
                <a:solidFill>
                  <a:schemeClr val="accent1">
                    <a:lumMod val="75000"/>
                  </a:schemeClr>
                </a:solidFill>
                <a:latin typeface="Arial Narrow" pitchFamily="34" charset="0"/>
              </a:rPr>
              <a:t>0.51%</a:t>
            </a:r>
            <a:endParaRPr lang="en-US" sz="1000" b="1" u="sng" dirty="0">
              <a:solidFill>
                <a:schemeClr val="accent1">
                  <a:lumMod val="75000"/>
                </a:schemeClr>
              </a:solidFill>
              <a:latin typeface="Arial Narrow" pitchFamily="34" charset="0"/>
            </a:endParaRPr>
          </a:p>
        </p:txBody>
      </p:sp>
      <p:sp>
        <p:nvSpPr>
          <p:cNvPr id="25" name="TextBox 24"/>
          <p:cNvSpPr txBox="1"/>
          <p:nvPr/>
        </p:nvSpPr>
        <p:spPr>
          <a:xfrm>
            <a:off x="533399" y="4188023"/>
            <a:ext cx="6193367" cy="307777"/>
          </a:xfrm>
          <a:prstGeom prst="rect">
            <a:avLst/>
          </a:prstGeom>
          <a:noFill/>
        </p:spPr>
        <p:txBody>
          <a:bodyPr wrap="square" rtlCol="0">
            <a:spAutoFit/>
          </a:bodyPr>
          <a:lstStyle/>
          <a:p>
            <a:r>
              <a:rPr lang="es-MX" sz="1400" dirty="0" smtClean="0">
                <a:latin typeface="Arial Narrow" pitchFamily="34" charset="0"/>
              </a:rPr>
              <a:t> </a:t>
            </a:r>
            <a:endParaRPr lang="en-US" sz="1400" dirty="0">
              <a:latin typeface="Arial Narrow" pitchFamily="34" charset="0"/>
            </a:endParaRPr>
          </a:p>
        </p:txBody>
      </p:sp>
      <p:cxnSp>
        <p:nvCxnSpPr>
          <p:cNvPr id="27" name="Straight Connector 26"/>
          <p:cNvCxnSpPr/>
          <p:nvPr/>
        </p:nvCxnSpPr>
        <p:spPr>
          <a:xfrm>
            <a:off x="533400" y="4648200"/>
            <a:ext cx="6172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3400" y="4292025"/>
            <a:ext cx="5867400" cy="584775"/>
          </a:xfrm>
          <a:prstGeom prst="rect">
            <a:avLst/>
          </a:prstGeom>
          <a:noFill/>
        </p:spPr>
        <p:txBody>
          <a:bodyPr wrap="square" rtlCol="0">
            <a:spAutoFit/>
          </a:bodyPr>
          <a:lstStyle/>
          <a:p>
            <a:r>
              <a:rPr lang="es-MX" sz="1000" b="1" dirty="0" smtClean="0">
                <a:latin typeface="Arial Narrow" pitchFamily="34" charset="0"/>
              </a:rPr>
              <a:t>Criterio de Porcentaje Absoluto de Error fuera de </a:t>
            </a:r>
          </a:p>
          <a:p>
            <a:r>
              <a:rPr lang="es-MX" sz="1000" b="1" dirty="0" smtClean="0">
                <a:latin typeface="Arial Narrow" pitchFamily="34" charset="0"/>
              </a:rPr>
              <a:t>muestra</a:t>
            </a:r>
          </a:p>
          <a:p>
            <a:endParaRPr lang="en-US" sz="1200" b="1" dirty="0">
              <a:latin typeface="Arial Narrow" pitchFamily="34" charset="0"/>
            </a:endParaRPr>
          </a:p>
        </p:txBody>
      </p:sp>
      <p:sp>
        <p:nvSpPr>
          <p:cNvPr id="33" name="TextBox 32"/>
          <p:cNvSpPr txBox="1"/>
          <p:nvPr/>
        </p:nvSpPr>
        <p:spPr>
          <a:xfrm>
            <a:off x="457200" y="7924800"/>
            <a:ext cx="1371600" cy="553998"/>
          </a:xfrm>
          <a:prstGeom prst="rect">
            <a:avLst/>
          </a:prstGeom>
          <a:noFill/>
        </p:spPr>
        <p:txBody>
          <a:bodyPr wrap="square" rtlCol="0">
            <a:spAutoFit/>
          </a:bodyPr>
          <a:lstStyle/>
          <a:p>
            <a:r>
              <a:rPr lang="es-MX" sz="1000" dirty="0" smtClean="0"/>
              <a:t>Fuente: Resultados a partir del modelo CIMAT.</a:t>
            </a:r>
            <a:endParaRPr lang="en-US" sz="1000" dirty="0"/>
          </a:p>
        </p:txBody>
      </p:sp>
      <p:pic>
        <p:nvPicPr>
          <p:cNvPr id="1026" name="Picture 2"/>
          <p:cNvPicPr>
            <a:picLocks noChangeAspect="1" noChangeArrowheads="1"/>
          </p:cNvPicPr>
          <p:nvPr/>
        </p:nvPicPr>
        <p:blipFill>
          <a:blip r:embed="rId3" cstate="print"/>
          <a:srcRect/>
          <a:stretch>
            <a:fillRect/>
          </a:stretch>
        </p:blipFill>
        <p:spPr bwMode="auto">
          <a:xfrm>
            <a:off x="3755799" y="990600"/>
            <a:ext cx="3102201" cy="27051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1832054" y="7229475"/>
            <a:ext cx="4187746" cy="11525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1900238" y="4683291"/>
            <a:ext cx="4043362" cy="24033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TotalTime>
  <Words>1837</Words>
  <Application>Microsoft Office PowerPoint</Application>
  <PresentationFormat>On-screen Show (4:3)</PresentationFormat>
  <Paragraphs>274</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CIMAT</vt:lpstr>
      <vt:lpstr>CIMAT</vt:lpstr>
      <vt:lpstr>CIMAT</vt:lpstr>
      <vt:lpstr>CIMAT</vt:lpstr>
      <vt:lpstr>CIMAT</vt:lpstr>
      <vt:lpstr>CIMAT</vt:lpstr>
      <vt:lpstr>CIMAT</vt:lpstr>
      <vt:lpstr>CIMAT</vt:lpstr>
      <vt:lpstr>CIMAT</vt:lpstr>
      <vt:lpstr>CIMAT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CIMAT</dc:title>
  <dc:creator>sergio hdz salinas</dc:creator>
  <cp:lastModifiedBy>Fco</cp:lastModifiedBy>
  <cp:revision>46</cp:revision>
  <dcterms:created xsi:type="dcterms:W3CDTF">2010-10-13T00:24:44Z</dcterms:created>
  <dcterms:modified xsi:type="dcterms:W3CDTF">2010-10-14T20:22:24Z</dcterms:modified>
</cp:coreProperties>
</file>