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4" r:id="rId1"/>
    <p:sldMasterId id="2147484312" r:id="rId2"/>
    <p:sldMasterId id="2147484323" r:id="rId3"/>
    <p:sldMasterId id="2147484334" r:id="rId4"/>
    <p:sldMasterId id="2147484345" r:id="rId5"/>
    <p:sldMasterId id="2147484356" r:id="rId6"/>
    <p:sldMasterId id="2147487890" r:id="rId7"/>
  </p:sldMasterIdLst>
  <p:notesMasterIdLst>
    <p:notesMasterId r:id="rId46"/>
  </p:notesMasterIdLst>
  <p:handoutMasterIdLst>
    <p:handoutMasterId r:id="rId47"/>
  </p:handoutMasterIdLst>
  <p:sldIdLst>
    <p:sldId id="3615" r:id="rId8"/>
    <p:sldId id="3616" r:id="rId9"/>
    <p:sldId id="3647" r:id="rId10"/>
    <p:sldId id="3648" r:id="rId11"/>
    <p:sldId id="3654" r:id="rId12"/>
    <p:sldId id="3652" r:id="rId13"/>
    <p:sldId id="3653" r:id="rId14"/>
    <p:sldId id="3655" r:id="rId15"/>
    <p:sldId id="3617" r:id="rId16"/>
    <p:sldId id="3618" r:id="rId17"/>
    <p:sldId id="3619" r:id="rId18"/>
    <p:sldId id="3620" r:id="rId19"/>
    <p:sldId id="3621" r:id="rId20"/>
    <p:sldId id="3622" r:id="rId21"/>
    <p:sldId id="3651" r:id="rId22"/>
    <p:sldId id="3623" r:id="rId23"/>
    <p:sldId id="3635" r:id="rId24"/>
    <p:sldId id="3624" r:id="rId25"/>
    <p:sldId id="3636" r:id="rId26"/>
    <p:sldId id="3625" r:id="rId27"/>
    <p:sldId id="3637" r:id="rId28"/>
    <p:sldId id="3626" r:id="rId29"/>
    <p:sldId id="3638" r:id="rId30"/>
    <p:sldId id="3627" r:id="rId31"/>
    <p:sldId id="3639" r:id="rId32"/>
    <p:sldId id="3628" r:id="rId33"/>
    <p:sldId id="3640" r:id="rId34"/>
    <p:sldId id="3629" r:id="rId35"/>
    <p:sldId id="3641" r:id="rId36"/>
    <p:sldId id="3630" r:id="rId37"/>
    <p:sldId id="3642" r:id="rId38"/>
    <p:sldId id="3631" r:id="rId39"/>
    <p:sldId id="3643" r:id="rId40"/>
    <p:sldId id="3632" r:id="rId41"/>
    <p:sldId id="3644" r:id="rId42"/>
    <p:sldId id="3633" r:id="rId43"/>
    <p:sldId id="3645" r:id="rId44"/>
    <p:sldId id="3634" r:id="rId45"/>
  </p:sldIdLst>
  <p:sldSz cx="9144000" cy="6858000" type="screen4x3"/>
  <p:notesSz cx="7010400" cy="92964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pos="2971" userDrawn="1">
          <p15:clr>
            <a:srgbClr val="A4A3A4"/>
          </p15:clr>
        </p15:guide>
        <p15:guide id="5" pos="340" userDrawn="1">
          <p15:clr>
            <a:srgbClr val="A4A3A4"/>
          </p15:clr>
        </p15:guide>
        <p15:guide id="6" pos="5465" userDrawn="1">
          <p15:clr>
            <a:srgbClr val="A4A3A4"/>
          </p15:clr>
        </p15:guide>
        <p15:guide id="7" pos="204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5050"/>
    <a:srgbClr val="F3FFFD"/>
    <a:srgbClr val="CCFF99"/>
    <a:srgbClr val="CC9900"/>
    <a:srgbClr val="00D2C2"/>
    <a:srgbClr val="00D9C8"/>
    <a:srgbClr val="00D2C8"/>
    <a:srgbClr val="00E2D5"/>
    <a:srgbClr val="00D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2518" autoAdjust="0"/>
  </p:normalViewPr>
  <p:slideViewPr>
    <p:cSldViewPr>
      <p:cViewPr varScale="1">
        <p:scale>
          <a:sx n="127" d="100"/>
          <a:sy n="127" d="100"/>
        </p:scale>
        <p:origin x="1440" y="120"/>
      </p:cViewPr>
      <p:guideLst>
        <p:guide orient="horz" pos="618"/>
        <p:guide orient="horz" pos="4110"/>
        <p:guide pos="2971"/>
        <p:guide pos="340"/>
        <p:guide pos="5465"/>
        <p:guide pos="204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820"/>
          </a:xfrm>
          <a:prstGeom prst="rect">
            <a:avLst/>
          </a:prstGeom>
        </p:spPr>
        <p:txBody>
          <a:bodyPr vert="horz" lIns="93153" tIns="46577" rIns="93153" bIns="465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4820"/>
          </a:xfrm>
          <a:prstGeom prst="rect">
            <a:avLst/>
          </a:prstGeom>
        </p:spPr>
        <p:txBody>
          <a:bodyPr vert="horz" lIns="93153" tIns="46577" rIns="93153" bIns="465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E665ED-F221-4918-BCCC-905C90AE41A2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3" tIns="46577" rIns="93153" bIns="465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3" tIns="46577" rIns="93153" bIns="465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D17BF73-D678-47D6-ADF3-3225B7C83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358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820"/>
          </a:xfrm>
          <a:prstGeom prst="rect">
            <a:avLst/>
          </a:prstGeom>
        </p:spPr>
        <p:txBody>
          <a:bodyPr vert="horz" lIns="93153" tIns="46577" rIns="93153" bIns="465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4820"/>
          </a:xfrm>
          <a:prstGeom prst="rect">
            <a:avLst/>
          </a:prstGeom>
        </p:spPr>
        <p:txBody>
          <a:bodyPr vert="horz" lIns="93153" tIns="46577" rIns="93153" bIns="465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210F1B3-C40C-4581-81F3-E77687C58982}" type="datetimeFigureOut">
              <a:rPr lang="es-MX"/>
              <a:pPr>
                <a:defRPr/>
              </a:pPr>
              <a:t>11/10/2018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3" tIns="46577" rIns="93153" bIns="46577" rtlCol="0" anchor="ctr"/>
          <a:lstStyle/>
          <a:p>
            <a:pPr lvl="0"/>
            <a:endParaRPr lang="es-MX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3" tIns="46577" rIns="93153" bIns="4657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MX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3" tIns="46577" rIns="93153" bIns="465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3" tIns="46577" rIns="93153" bIns="465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2AC95AF-36AB-4218-BE45-62B4A1CD76CC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5082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43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541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54805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61429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4511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15067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82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4731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57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36119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95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2937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8151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94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21567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3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3121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92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04167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6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295621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4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27476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692626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31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891903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423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72299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37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761407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73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2175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9996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3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0441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38653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32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2963" y="222250"/>
            <a:ext cx="5494337" cy="4121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34970" y="8745527"/>
            <a:ext cx="3010323" cy="460375"/>
          </a:xfrm>
          <a:prstGeom prst="rect">
            <a:avLst/>
          </a:prstGeom>
        </p:spPr>
        <p:txBody>
          <a:bodyPr lIns="92289" tIns="46145" rIns="92289" bIns="4614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CB2A9-30E9-4E50-A792-779275BB4A5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3467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7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3EF06-787E-4529-9E01-D18D283F6F07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0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5" y="139703"/>
            <a:ext cx="8624887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000" y="1143000"/>
            <a:ext cx="4216400" cy="5105400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143003"/>
            <a:ext cx="421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2800" y="3771903"/>
            <a:ext cx="421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1D6F72EE-D998-4062-9C71-B1B7D17FA6E2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5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7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3EF06-787E-4529-9E01-D18D283F6F07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41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D7FE-C981-46E5-9CDB-E0F24725AD3B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74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2" y="1143003"/>
            <a:ext cx="4278313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143003"/>
            <a:ext cx="4279900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8359E-A0D0-46EB-A638-8FA9ECD0C08F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51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8D849-50A2-4A0D-8D89-2F611950B4DA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7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E541B-F529-4D63-BC5C-EA12FC9E19F0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5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5" y="139703"/>
            <a:ext cx="8624887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002" y="1143003"/>
            <a:ext cx="4278313" cy="538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143003"/>
            <a:ext cx="4279900" cy="538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C9F8B-3D58-4497-B594-BAA4A2D7A1C4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39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724400" y="6172200"/>
            <a:ext cx="3581400" cy="609600"/>
          </a:xfrm>
        </p:spPr>
        <p:txBody>
          <a:bodyPr/>
          <a:lstStyle>
            <a:lvl1pPr algn="l">
              <a:defRPr sz="1400" b="1">
                <a:solidFill>
                  <a:srgbClr val="015B7F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Powering reliable solutions for you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82000" y="6172200"/>
            <a:ext cx="533400" cy="609600"/>
          </a:xfrm>
        </p:spPr>
        <p:txBody>
          <a:bodyPr/>
          <a:lstStyle>
            <a:lvl1pPr>
              <a:defRPr sz="1400">
                <a:solidFill>
                  <a:srgbClr val="015B7F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2F599E67-963C-4F13-BFA3-EFAAC3FBF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40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724400" y="6172200"/>
            <a:ext cx="3581400" cy="609600"/>
          </a:xfrm>
        </p:spPr>
        <p:txBody>
          <a:bodyPr/>
          <a:lstStyle>
            <a:lvl1pPr algn="l">
              <a:defRPr sz="1400" b="1">
                <a:solidFill>
                  <a:srgbClr val="015B7F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Powering reliable solutions for you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382000" y="6172200"/>
            <a:ext cx="533400" cy="609600"/>
          </a:xfrm>
        </p:spPr>
        <p:txBody>
          <a:bodyPr/>
          <a:lstStyle>
            <a:lvl1pPr>
              <a:defRPr sz="1400">
                <a:solidFill>
                  <a:srgbClr val="015B7F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B71AB174-63E3-496F-9753-240D3340F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27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AA8-BD0D-470D-83B9-17F4781D7EF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8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D7FE-C981-46E5-9CDB-E0F24725AD3B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14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5" y="139703"/>
            <a:ext cx="8624887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000" y="1143000"/>
            <a:ext cx="4216400" cy="5105400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143003"/>
            <a:ext cx="421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2800" y="3771903"/>
            <a:ext cx="421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1D6F72EE-D998-4062-9C71-B1B7D17FA6E2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575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7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3EF06-787E-4529-9E01-D18D283F6F07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67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D7FE-C981-46E5-9CDB-E0F24725AD3B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45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2" y="1143003"/>
            <a:ext cx="4278313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143003"/>
            <a:ext cx="4279900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8359E-A0D0-46EB-A638-8FA9ECD0C08F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094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8D849-50A2-4A0D-8D89-2F611950B4DA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886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E541B-F529-4D63-BC5C-EA12FC9E19F0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42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5" y="139703"/>
            <a:ext cx="8624887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002" y="1143003"/>
            <a:ext cx="4278313" cy="538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143003"/>
            <a:ext cx="4279900" cy="538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C9F8B-3D58-4497-B594-BAA4A2D7A1C4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23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724400" y="6172200"/>
            <a:ext cx="3581400" cy="609600"/>
          </a:xfrm>
        </p:spPr>
        <p:txBody>
          <a:bodyPr/>
          <a:lstStyle>
            <a:lvl1pPr algn="l">
              <a:defRPr sz="1400" b="1">
                <a:solidFill>
                  <a:srgbClr val="015B7F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Powering reliable solutions for you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82000" y="6172200"/>
            <a:ext cx="533400" cy="609600"/>
          </a:xfrm>
        </p:spPr>
        <p:txBody>
          <a:bodyPr/>
          <a:lstStyle>
            <a:lvl1pPr>
              <a:defRPr sz="1400">
                <a:solidFill>
                  <a:srgbClr val="015B7F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2F599E67-963C-4F13-BFA3-EFAAC3FBF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74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724400" y="6172200"/>
            <a:ext cx="3581400" cy="609600"/>
          </a:xfrm>
        </p:spPr>
        <p:txBody>
          <a:bodyPr/>
          <a:lstStyle>
            <a:lvl1pPr algn="l">
              <a:defRPr sz="1400" b="1">
                <a:solidFill>
                  <a:srgbClr val="015B7F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Powering reliable solutions for you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382000" y="6172200"/>
            <a:ext cx="533400" cy="609600"/>
          </a:xfrm>
        </p:spPr>
        <p:txBody>
          <a:bodyPr/>
          <a:lstStyle>
            <a:lvl1pPr>
              <a:defRPr sz="1400">
                <a:solidFill>
                  <a:srgbClr val="015B7F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B71AB174-63E3-496F-9753-240D3340F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355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AA8-BD0D-470D-83B9-17F4781D7EF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3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2" y="1143003"/>
            <a:ext cx="4278313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143003"/>
            <a:ext cx="4279900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8359E-A0D0-46EB-A638-8FA9ECD0C08F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316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5" y="139703"/>
            <a:ext cx="8624887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000" y="1143000"/>
            <a:ext cx="4216400" cy="5105400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143003"/>
            <a:ext cx="421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2800" y="3771903"/>
            <a:ext cx="421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1D6F72EE-D998-4062-9C71-B1B7D17FA6E2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081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6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3EF06-787E-4529-9E01-D18D283F6F07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34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D7FE-C981-46E5-9CDB-E0F24725AD3B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68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2" y="1143003"/>
            <a:ext cx="4278313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143003"/>
            <a:ext cx="4279900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8359E-A0D0-46EB-A638-8FA9ECD0C08F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60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8D849-50A2-4A0D-8D89-2F611950B4DA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3845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E541B-F529-4D63-BC5C-EA12FC9E19F0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3642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5" y="139703"/>
            <a:ext cx="8624887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002" y="1143003"/>
            <a:ext cx="4278313" cy="538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143003"/>
            <a:ext cx="4279900" cy="538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C9F8B-3D58-4497-B594-BAA4A2D7A1C4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377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724400" y="6172200"/>
            <a:ext cx="3581400" cy="609600"/>
          </a:xfrm>
        </p:spPr>
        <p:txBody>
          <a:bodyPr/>
          <a:lstStyle>
            <a:lvl1pPr algn="l">
              <a:defRPr sz="1400" b="1">
                <a:solidFill>
                  <a:srgbClr val="015B7F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Powering reliable solutions for you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82000" y="6172200"/>
            <a:ext cx="533400" cy="609600"/>
          </a:xfrm>
        </p:spPr>
        <p:txBody>
          <a:bodyPr/>
          <a:lstStyle>
            <a:lvl1pPr>
              <a:defRPr sz="1400">
                <a:solidFill>
                  <a:srgbClr val="015B7F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2F599E67-963C-4F13-BFA3-EFAAC3FBF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23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724400" y="6172200"/>
            <a:ext cx="3581400" cy="609600"/>
          </a:xfrm>
        </p:spPr>
        <p:txBody>
          <a:bodyPr/>
          <a:lstStyle>
            <a:lvl1pPr algn="l">
              <a:defRPr sz="1400" b="1">
                <a:solidFill>
                  <a:srgbClr val="015B7F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Powering reliable solutions for you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382000" y="6172200"/>
            <a:ext cx="533400" cy="609600"/>
          </a:xfrm>
        </p:spPr>
        <p:txBody>
          <a:bodyPr/>
          <a:lstStyle>
            <a:lvl1pPr>
              <a:defRPr sz="1400">
                <a:solidFill>
                  <a:srgbClr val="015B7F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B71AB174-63E3-496F-9753-240D3340F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164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AA8-BD0D-470D-83B9-17F4781D7EF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2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8D849-50A2-4A0D-8D89-2F611950B4DA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438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5" y="139703"/>
            <a:ext cx="8624887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000" y="1143000"/>
            <a:ext cx="4216400" cy="5105400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143003"/>
            <a:ext cx="421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2800" y="3771903"/>
            <a:ext cx="421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1D6F72EE-D998-4062-9C71-B1B7D17FA6E2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192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6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3EF06-787E-4529-9E01-D18D283F6F07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005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D7FE-C981-46E5-9CDB-E0F24725AD3B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60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2" y="1143003"/>
            <a:ext cx="4278313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143003"/>
            <a:ext cx="4279900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8359E-A0D0-46EB-A638-8FA9ECD0C08F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039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8D849-50A2-4A0D-8D89-2F611950B4DA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479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E541B-F529-4D63-BC5C-EA12FC9E19F0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925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5" y="139703"/>
            <a:ext cx="8624887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002" y="1143003"/>
            <a:ext cx="4278313" cy="538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143003"/>
            <a:ext cx="4279900" cy="538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C9F8B-3D58-4497-B594-BAA4A2D7A1C4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936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724400" y="6172200"/>
            <a:ext cx="3581400" cy="609600"/>
          </a:xfrm>
        </p:spPr>
        <p:txBody>
          <a:bodyPr/>
          <a:lstStyle>
            <a:lvl1pPr algn="l">
              <a:defRPr sz="1400" b="1">
                <a:solidFill>
                  <a:srgbClr val="015B7F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Powering reliable solutions for you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82000" y="6172200"/>
            <a:ext cx="533400" cy="609600"/>
          </a:xfrm>
        </p:spPr>
        <p:txBody>
          <a:bodyPr/>
          <a:lstStyle>
            <a:lvl1pPr>
              <a:defRPr sz="1400">
                <a:solidFill>
                  <a:srgbClr val="015B7F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2F599E67-963C-4F13-BFA3-EFAAC3FBF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768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724400" y="6172200"/>
            <a:ext cx="3581400" cy="609600"/>
          </a:xfrm>
        </p:spPr>
        <p:txBody>
          <a:bodyPr/>
          <a:lstStyle>
            <a:lvl1pPr algn="l">
              <a:defRPr sz="1400" b="1">
                <a:solidFill>
                  <a:srgbClr val="015B7F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Powering reliable solutions for you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382000" y="6172200"/>
            <a:ext cx="533400" cy="609600"/>
          </a:xfrm>
        </p:spPr>
        <p:txBody>
          <a:bodyPr/>
          <a:lstStyle>
            <a:lvl1pPr>
              <a:defRPr sz="1400">
                <a:solidFill>
                  <a:srgbClr val="015B7F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B71AB174-63E3-496F-9753-240D3340F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960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AA8-BD0D-470D-83B9-17F4781D7EF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4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E541B-F529-4D63-BC5C-EA12FC9E19F0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550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5" y="139703"/>
            <a:ext cx="8624887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000" y="1143000"/>
            <a:ext cx="4216400" cy="5105400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143003"/>
            <a:ext cx="421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2800" y="3771903"/>
            <a:ext cx="421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1D6F72EE-D998-4062-9C71-B1B7D17FA6E2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41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3EF06-787E-4529-9E01-D18D283F6F07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0053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D7FE-C981-46E5-9CDB-E0F24725AD3B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608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2" y="1143003"/>
            <a:ext cx="4278313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143003"/>
            <a:ext cx="4279900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8359E-A0D0-46EB-A638-8FA9ECD0C08F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03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8D849-50A2-4A0D-8D89-2F611950B4DA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479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E541B-F529-4D63-BC5C-EA12FC9E19F0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925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5" y="139703"/>
            <a:ext cx="8624887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002" y="1143003"/>
            <a:ext cx="4278313" cy="538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143003"/>
            <a:ext cx="4279900" cy="538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C9F8B-3D58-4497-B594-BAA4A2D7A1C4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936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724400" y="6172200"/>
            <a:ext cx="3581400" cy="609600"/>
          </a:xfrm>
        </p:spPr>
        <p:txBody>
          <a:bodyPr/>
          <a:lstStyle>
            <a:lvl1pPr algn="l">
              <a:defRPr sz="1400" b="1">
                <a:solidFill>
                  <a:srgbClr val="015B7F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Powering reliable solutions for you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82000" y="6172200"/>
            <a:ext cx="533400" cy="609600"/>
          </a:xfrm>
        </p:spPr>
        <p:txBody>
          <a:bodyPr/>
          <a:lstStyle>
            <a:lvl1pPr>
              <a:defRPr sz="1400">
                <a:solidFill>
                  <a:srgbClr val="015B7F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2F599E67-963C-4F13-BFA3-EFAAC3FBF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768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724400" y="6172200"/>
            <a:ext cx="3581400" cy="609600"/>
          </a:xfrm>
        </p:spPr>
        <p:txBody>
          <a:bodyPr/>
          <a:lstStyle>
            <a:lvl1pPr algn="l">
              <a:defRPr sz="1400" b="1">
                <a:solidFill>
                  <a:srgbClr val="015B7F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Powering reliable solutions for you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382000" y="6172200"/>
            <a:ext cx="533400" cy="609600"/>
          </a:xfrm>
        </p:spPr>
        <p:txBody>
          <a:bodyPr/>
          <a:lstStyle>
            <a:lvl1pPr>
              <a:defRPr sz="1400">
                <a:solidFill>
                  <a:srgbClr val="015B7F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B71AB174-63E3-496F-9753-240D3340F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960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AA8-BD0D-470D-83B9-17F4781D7EF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4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5" y="139703"/>
            <a:ext cx="8624887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002" y="1143003"/>
            <a:ext cx="4278313" cy="538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143003"/>
            <a:ext cx="4279900" cy="538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C9F8B-3D58-4497-B594-BAA4A2D7A1C4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636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5" y="139703"/>
            <a:ext cx="8624887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000" y="1143000"/>
            <a:ext cx="4216400" cy="5105400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143003"/>
            <a:ext cx="421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2800" y="3771903"/>
            <a:ext cx="421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i="1"/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</a:rPr>
              <a:t>Powering reliable solutions for you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fld id="{1D6F72EE-D998-4062-9C71-B1B7D17FA6E2}" type="slidenum">
              <a:rPr lang="en-US">
                <a:solidFill>
                  <a:srgbClr val="5E574E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412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590A-026C-4F62-A7D8-A368E15B9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2B944-9DCD-4929-B16A-A0AFDCBB0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AA24-436E-4B0E-AAB7-82B04CFD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58AE-7AE6-4216-BC78-EA5A073C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A3B1-7E9E-43D0-B59C-5BCB08E2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409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0403-17EA-4D2C-B963-D5630709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D109-5424-444E-9330-9BB52475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86B3-7ED1-4F5D-AB61-78E69569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C33F-202C-4C8E-B903-3B4E7C97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1421-F788-4F4A-8D2E-9F61AB87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351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076C-FD0D-4C51-AE3C-71BE796E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535D3-486A-4320-BA0F-A9FDF4615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817E-3308-45EE-A472-D9BDFD94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9C795-9262-4A2F-9DA7-325619E5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60EA1-5BF2-42FC-8001-BAF3DCBC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007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888D-37AD-4D73-B530-AB7DBD0A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2721C-A378-4517-8920-A377DEE22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C24F4-23E4-4593-A879-85FC8DB3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23C5A-8406-44D8-96DA-E03D3413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32EF9-E8A1-4A7F-90C3-87B299FF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992CB-FF3F-493F-8EE3-08894348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0385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689E-55F4-4E03-AEC1-B8759C80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3F971-82BC-4648-A4D9-0892ECC4B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3EB7B-0628-4258-AFBA-DA4144DF1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7B4BF-2919-46D2-A95C-0B2C20110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75AA4-1DF5-469C-82EB-9D88C6CF7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7B801-9834-44B3-AE7A-BB913287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E9C12-AE63-4D88-A195-5FA41EFC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04929-F0E8-43D5-B3DE-73BD7E7A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492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16DE-55A9-4A89-AD5D-D70C0ADB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8B60C-2C08-41FC-B326-837645CC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F787E-D316-4924-8778-35743AD7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AA1E8-940A-47DE-AC35-BD7DBE5D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275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65843-871A-47C1-A759-201F2130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952B1-485F-4AE7-A228-CA27A6FB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7867A-31FC-45FA-A09F-70CD8E54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8744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6DD5-DF5A-4419-A994-66D96561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E310-0F9A-4B96-8AAE-2135F1B2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EA67D-BC79-40E9-B12C-DC2778EC5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03EE9-4837-47CE-9154-EFC3A1D4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60810-1156-43EB-9265-36A18A9B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74F3A-3A58-4166-9B16-D259D7B1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061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0910-DDE3-4DA4-8C10-F4A21D0A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8A47D-782E-46C4-B510-1FEE0A472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C6A7D-2593-4617-879C-6BBF147DB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72BC3-846F-4099-B8A2-8CBC72D8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F191B-A65F-417A-AFF9-B67175B1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91031-CB8E-40C1-BEE5-437D9D80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6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724400" y="6172200"/>
            <a:ext cx="3581400" cy="609600"/>
          </a:xfrm>
        </p:spPr>
        <p:txBody>
          <a:bodyPr/>
          <a:lstStyle>
            <a:lvl1pPr algn="l">
              <a:defRPr sz="1400" b="1">
                <a:solidFill>
                  <a:srgbClr val="015B7F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Powering reliable solutions for you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82000" y="6172200"/>
            <a:ext cx="533400" cy="609600"/>
          </a:xfrm>
        </p:spPr>
        <p:txBody>
          <a:bodyPr/>
          <a:lstStyle>
            <a:lvl1pPr>
              <a:defRPr sz="1400">
                <a:solidFill>
                  <a:srgbClr val="015B7F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2F599E67-963C-4F13-BFA3-EFAAC3FBF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85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E6FB-D5F7-4D8D-B02E-3527A8AA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22796-6272-430E-A3C5-9C023AA7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FF519-A528-4B0E-8C1A-577045FC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0D8F2-DCF4-4BA6-97FA-F7CCB7AF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5DF8F-6DF9-40CE-B343-AED2F06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654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CCD0A-871A-43D6-925C-68099BBB5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1D8E-FF99-4BAE-B6B4-5986F6A00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5C63-9C93-4418-885C-C0EE3999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407A-A1EE-4EA6-B0BF-347ED477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317E9-FE6C-4A4C-B933-412F240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9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724400" y="6172200"/>
            <a:ext cx="3581400" cy="609600"/>
          </a:xfrm>
        </p:spPr>
        <p:txBody>
          <a:bodyPr/>
          <a:lstStyle>
            <a:lvl1pPr algn="l">
              <a:defRPr sz="1400" b="1">
                <a:solidFill>
                  <a:srgbClr val="015B7F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Powering reliable solutions for you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382000" y="6172200"/>
            <a:ext cx="533400" cy="609600"/>
          </a:xfrm>
        </p:spPr>
        <p:txBody>
          <a:bodyPr/>
          <a:lstStyle>
            <a:lvl1pPr>
              <a:defRPr sz="1400">
                <a:solidFill>
                  <a:srgbClr val="015B7F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fld id="{B71AB174-63E3-496F-9753-240D3340F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1AA8-BD0D-470D-83B9-17F4781D7EF1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143003"/>
            <a:ext cx="8710613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24677"/>
            <a:ext cx="1905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  <a:cs typeface="+mn-cs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77"/>
            <a:ext cx="2895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  <a:cs typeface="+mn-cs"/>
              </a:rPr>
              <a:t>Powering reliable solutions for you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8200" y="6524677"/>
            <a:ext cx="1905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89E835BE-EF58-4C07-852F-D1BA45C5E45B}" type="slidenum">
              <a:rPr lang="en-US">
                <a:solidFill>
                  <a:srgbClr val="5E574E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14315" y="139703"/>
            <a:ext cx="5437806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título del patrón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195263" y="1066800"/>
            <a:ext cx="876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09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143003"/>
            <a:ext cx="8710613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24675"/>
            <a:ext cx="1905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  <a:cs typeface="+mn-cs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75"/>
            <a:ext cx="2895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  <a:cs typeface="+mn-cs"/>
              </a:rPr>
              <a:t>Powering reliable solutions for you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8200" y="6524675"/>
            <a:ext cx="1905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89E835BE-EF58-4C07-852F-D1BA45C5E45B}" type="slidenum">
              <a:rPr lang="en-US">
                <a:solidFill>
                  <a:srgbClr val="5E574E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14315" y="139703"/>
            <a:ext cx="5437806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título del patrón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195263" y="1066800"/>
            <a:ext cx="876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91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143003"/>
            <a:ext cx="8710613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24673"/>
            <a:ext cx="1905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  <a:cs typeface="+mn-cs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73"/>
            <a:ext cx="2895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  <a:cs typeface="+mn-cs"/>
              </a:rPr>
              <a:t>Powering reliable solutions for you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8200" y="6524673"/>
            <a:ext cx="1905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89E835BE-EF58-4C07-852F-D1BA45C5E45B}" type="slidenum">
              <a:rPr lang="en-US">
                <a:solidFill>
                  <a:srgbClr val="5E574E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14315" y="139703"/>
            <a:ext cx="5437806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título del patrón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195263" y="1066800"/>
            <a:ext cx="876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46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143003"/>
            <a:ext cx="8710613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24667"/>
            <a:ext cx="1905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  <a:cs typeface="+mn-cs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67"/>
            <a:ext cx="2895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  <a:cs typeface="+mn-cs"/>
              </a:rPr>
              <a:t>Powering reliable solutions for you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8200" y="6524667"/>
            <a:ext cx="1905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89E835BE-EF58-4C07-852F-D1BA45C5E45B}" type="slidenum">
              <a:rPr lang="en-US">
                <a:solidFill>
                  <a:srgbClr val="5E574E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14315" y="139703"/>
            <a:ext cx="5437806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título del patrón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195263" y="1066800"/>
            <a:ext cx="876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14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143003"/>
            <a:ext cx="8710613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24661"/>
            <a:ext cx="1905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  <a:cs typeface="+mn-cs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61"/>
            <a:ext cx="2895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  <a:cs typeface="+mn-cs"/>
              </a:rPr>
              <a:t>Powering reliable solutions for you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8200" y="6524661"/>
            <a:ext cx="1905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89E835BE-EF58-4C07-852F-D1BA45C5E45B}" type="slidenum">
              <a:rPr lang="en-US">
                <a:solidFill>
                  <a:srgbClr val="5E574E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14315" y="139703"/>
            <a:ext cx="5437806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título del patrón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195263" y="1066800"/>
            <a:ext cx="876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22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143003"/>
            <a:ext cx="8710613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24655"/>
            <a:ext cx="1905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  <a:cs typeface="+mn-cs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55"/>
            <a:ext cx="2895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  <a:cs typeface="+mn-cs"/>
              </a:rPr>
              <a:t>Powering reliable solutions for you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8200" y="6524655"/>
            <a:ext cx="1905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89E835BE-EF58-4C07-852F-D1BA45C5E45B}" type="slidenum">
              <a:rPr lang="en-US">
                <a:solidFill>
                  <a:srgbClr val="5E574E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14315" y="139703"/>
            <a:ext cx="5437806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título del patrón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195263" y="1066800"/>
            <a:ext cx="876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s-MX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22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Wingdings" pitchFamily="2" charset="2"/>
        <a:buChar char="§"/>
        <a:tabLst>
          <a:tab pos="346075" algn="l"/>
        </a:tabLst>
        <a:defRPr kumimoji="1" sz="1000" b="1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9D1F1-5EC8-4311-BDD6-E90C4863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BCF1-B143-4982-8FD4-0202DC3B2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2A7F5-DE4F-454F-8A5B-19E99D504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5E574E"/>
              </a:solidFill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5748-DD0B-44E2-B6A6-44D7CD479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5E574E"/>
                </a:solidFill>
                <a:cs typeface="+mn-cs"/>
              </a:rPr>
              <a:t>Powering reliable solutions for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E286A-6FBD-4AB8-8A2D-CDB5B2A4A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E835BE-EF58-4C07-852F-D1BA45C5E45B}" type="slidenum">
              <a:rPr lang="en-US" smtClean="0">
                <a:solidFill>
                  <a:srgbClr val="5E574E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5E574E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52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891" r:id="rId1"/>
    <p:sldLayoutId id="2147487892" r:id="rId2"/>
    <p:sldLayoutId id="2147487893" r:id="rId3"/>
    <p:sldLayoutId id="2147487894" r:id="rId4"/>
    <p:sldLayoutId id="2147487895" r:id="rId5"/>
    <p:sldLayoutId id="2147487896" r:id="rId6"/>
    <p:sldLayoutId id="2147487897" r:id="rId7"/>
    <p:sldLayoutId id="2147487898" r:id="rId8"/>
    <p:sldLayoutId id="2147487899" r:id="rId9"/>
    <p:sldLayoutId id="2147487900" r:id="rId10"/>
    <p:sldLayoutId id="214748790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2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2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2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2.xml"/><Relationship Id="rId5" Type="http://schemas.openxmlformats.org/officeDocument/2006/relationships/slide" Target="slide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2.xml"/><Relationship Id="rId4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2.xml"/><Relationship Id="rId5" Type="http://schemas.openxmlformats.org/officeDocument/2006/relationships/slide" Target="slide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32.xml"/><Relationship Id="rId3" Type="http://schemas.openxmlformats.org/officeDocument/2006/relationships/slide" Target="slide3.xml"/><Relationship Id="rId7" Type="http://schemas.openxmlformats.org/officeDocument/2006/relationships/slide" Target="slide20.xml"/><Relationship Id="rId12" Type="http://schemas.openxmlformats.org/officeDocument/2006/relationships/slide" Target="slide3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18.xml"/><Relationship Id="rId11" Type="http://schemas.openxmlformats.org/officeDocument/2006/relationships/slide" Target="slide28.xml"/><Relationship Id="rId5" Type="http://schemas.openxmlformats.org/officeDocument/2006/relationships/slide" Target="slide16.xml"/><Relationship Id="rId15" Type="http://schemas.openxmlformats.org/officeDocument/2006/relationships/slide" Target="slide38.xml"/><Relationship Id="rId10" Type="http://schemas.openxmlformats.org/officeDocument/2006/relationships/slide" Target="slide26.xml"/><Relationship Id="rId4" Type="http://schemas.openxmlformats.org/officeDocument/2006/relationships/slide" Target="slide6.xml"/><Relationship Id="rId9" Type="http://schemas.openxmlformats.org/officeDocument/2006/relationships/slide" Target="slide24.xml"/><Relationship Id="rId14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2.xml"/><Relationship Id="rId5" Type="http://schemas.openxmlformats.org/officeDocument/2006/relationships/slide" Target="slide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2.xml"/><Relationship Id="rId4" Type="http://schemas.openxmlformats.org/officeDocument/2006/relationships/slide" Target="slid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2.xml"/><Relationship Id="rId5" Type="http://schemas.openxmlformats.org/officeDocument/2006/relationships/slide" Target="slide6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2.xml"/><Relationship Id="rId4" Type="http://schemas.openxmlformats.org/officeDocument/2006/relationships/slide" Target="slid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2.xml"/><Relationship Id="rId4" Type="http://schemas.openxmlformats.org/officeDocument/2006/relationships/slide" Target="sl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2.xml"/><Relationship Id="rId5" Type="http://schemas.openxmlformats.org/officeDocument/2006/relationships/slide" Target="slide6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2.xml"/><Relationship Id="rId4" Type="http://schemas.openxmlformats.org/officeDocument/2006/relationships/slide" Target="slid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2.xml"/><Relationship Id="rId4" Type="http://schemas.openxmlformats.org/officeDocument/2006/relationships/slide" Target="slid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.png"/><Relationship Id="rId7" Type="http://schemas.openxmlformats.org/officeDocument/2006/relationships/slide" Target="slide2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16.xml"/><Relationship Id="rId11" Type="http://schemas.openxmlformats.org/officeDocument/2006/relationships/slide" Target="slide32.xml"/><Relationship Id="rId5" Type="http://schemas.openxmlformats.org/officeDocument/2006/relationships/slide" Target="slide10.xml"/><Relationship Id="rId10" Type="http://schemas.openxmlformats.org/officeDocument/2006/relationships/slide" Target="slide30.xml"/><Relationship Id="rId4" Type="http://schemas.openxmlformats.org/officeDocument/2006/relationships/slide" Target="slide9.xml"/><Relationship Id="rId9" Type="http://schemas.openxmlformats.org/officeDocument/2006/relationships/slide" Target="slide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image" Target="../media/image3.png"/><Relationship Id="rId7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Relationship Id="rId6" Type="http://schemas.openxmlformats.org/officeDocument/2006/relationships/slide" Target="slide16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slide" Target="slide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08" y="188640"/>
            <a:ext cx="15001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Content Placeholder 3"/>
          <p:cNvSpPr>
            <a:spLocks noGrp="1"/>
          </p:cNvSpPr>
          <p:nvPr/>
        </p:nvSpPr>
        <p:spPr>
          <a:xfrm>
            <a:off x="323528" y="2348880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Manual de Uso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6AD16F-F04B-4376-ABCE-9B093A691533}"/>
              </a:ext>
            </a:extLst>
          </p:cNvPr>
          <p:cNvSpPr/>
          <p:nvPr/>
        </p:nvSpPr>
        <p:spPr>
          <a:xfrm>
            <a:off x="7956376" y="6237312"/>
            <a:ext cx="78298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050" b="1" dirty="0"/>
              <a:t>Rev1</a:t>
            </a:r>
            <a:endParaRPr lang="en-US" sz="1050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2BA5CF4-3AB9-4434-B8B3-17F53A3DDA69}"/>
              </a:ext>
            </a:extLst>
          </p:cNvPr>
          <p:cNvSpPr>
            <a:spLocks noGrp="1"/>
          </p:cNvSpPr>
          <p:nvPr/>
        </p:nvSpPr>
        <p:spPr>
          <a:xfrm>
            <a:off x="323528" y="2924944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Optimizador PT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2C6C15-C82E-4769-A2F1-7EC695B3D8A0}"/>
              </a:ext>
            </a:extLst>
          </p:cNvPr>
          <p:cNvSpPr/>
          <p:nvPr/>
        </p:nvSpPr>
        <p:spPr>
          <a:xfrm>
            <a:off x="323528" y="6467237"/>
            <a:ext cx="8559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Powering reliable solutions for you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EB4A4845-E7EE-413E-B5CC-17F68F1D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0404C3A-7A48-44A8-AB98-AC488105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8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851" y="153152"/>
            <a:ext cx="8351838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Datos Mínimos para Optimización</a:t>
            </a:r>
            <a:endParaRPr lang="en-US" sz="2400" cap="al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85B66-6E13-403B-A1E8-004207B482DE}"/>
              </a:ext>
            </a:extLst>
          </p:cNvPr>
          <p:cNvSpPr/>
          <p:nvPr/>
        </p:nvSpPr>
        <p:spPr>
          <a:xfrm>
            <a:off x="427060" y="852782"/>
            <a:ext cx="274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Información de Devanados</a:t>
            </a:r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8F8398-6647-41CE-8998-6010A0B0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1" y="1827903"/>
            <a:ext cx="846747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CBAC6-504E-4569-80BE-3D99A8A9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Arrow: Curved Down 29">
            <a:hlinkClick r:id="rId4" action="ppaction://hlinksldjump"/>
            <a:extLst>
              <a:ext uri="{FF2B5EF4-FFF2-40B4-BE49-F238E27FC236}">
                <a16:creationId xmlns:a16="http://schemas.microsoft.com/office/drawing/2014/main" id="{EE97973F-C2C3-4F96-8964-C8B20F524480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F7939-164B-4214-B0D6-6C06428E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B6A7B-4DA4-4125-8C03-8681D0739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79" y="2117535"/>
            <a:ext cx="2160241" cy="40877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EA53CE-2633-4CFB-A3E6-36180E5C2406}"/>
              </a:ext>
            </a:extLst>
          </p:cNvPr>
          <p:cNvCxnSpPr>
            <a:cxnSpLocks/>
          </p:cNvCxnSpPr>
          <p:nvPr/>
        </p:nvCxnSpPr>
        <p:spPr>
          <a:xfrm flipV="1">
            <a:off x="1835696" y="1711239"/>
            <a:ext cx="0" cy="391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4771FCD-A78A-4FDE-AB8C-86116119E969}"/>
              </a:ext>
            </a:extLst>
          </p:cNvPr>
          <p:cNvSpPr/>
          <p:nvPr/>
        </p:nvSpPr>
        <p:spPr>
          <a:xfrm>
            <a:off x="954339" y="1280352"/>
            <a:ext cx="2216164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Indicar los pasos de Enfriamiento y el tipo de enfriamiento por Etapa.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B3F216C-EED0-4EBA-B443-33E66E51CB0D}"/>
              </a:ext>
            </a:extLst>
          </p:cNvPr>
          <p:cNvSpPr/>
          <p:nvPr/>
        </p:nvSpPr>
        <p:spPr>
          <a:xfrm>
            <a:off x="836160" y="1179144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6</a:t>
            </a:r>
            <a:endParaRPr lang="en-US" sz="12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DBFF98-2DD9-4D4C-B7D4-B43D2BD5718B}"/>
              </a:ext>
            </a:extLst>
          </p:cNvPr>
          <p:cNvSpPr/>
          <p:nvPr/>
        </p:nvSpPr>
        <p:spPr>
          <a:xfrm>
            <a:off x="3978297" y="1269633"/>
            <a:ext cx="1568092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Seleccionar la Elevación pedida para el diseño.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72B4AD-B78F-46E9-B9DB-1F30795C5DEA}"/>
              </a:ext>
            </a:extLst>
          </p:cNvPr>
          <p:cNvSpPr/>
          <p:nvPr/>
        </p:nvSpPr>
        <p:spPr>
          <a:xfrm>
            <a:off x="3860118" y="1168425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7</a:t>
            </a:r>
            <a:endParaRPr lang="en-US" sz="1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9D15F6-5949-4C13-AB48-97668C5F7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564904"/>
            <a:ext cx="2448264" cy="1968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F3AE40-ABB0-4288-A7BF-EA72FCE654C6}"/>
              </a:ext>
            </a:extLst>
          </p:cNvPr>
          <p:cNvCxnSpPr>
            <a:cxnSpLocks/>
          </p:cNvCxnSpPr>
          <p:nvPr/>
        </p:nvCxnSpPr>
        <p:spPr>
          <a:xfrm flipV="1">
            <a:off x="4644010" y="1711239"/>
            <a:ext cx="0" cy="94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7DB6D7-74E7-41D5-B6DF-D2D753799BA4}"/>
              </a:ext>
            </a:extLst>
          </p:cNvPr>
          <p:cNvCxnSpPr>
            <a:cxnSpLocks/>
          </p:cNvCxnSpPr>
          <p:nvPr/>
        </p:nvCxnSpPr>
        <p:spPr>
          <a:xfrm>
            <a:off x="3851696" y="2661326"/>
            <a:ext cx="7923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E204905-2BBD-4D1F-ADFC-59B486EF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6" y="2796339"/>
            <a:ext cx="2952314" cy="89028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CC3926-D86D-4B8E-B7FC-D74341B0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2796339"/>
            <a:ext cx="2520278" cy="89028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BE5D39-D673-4AAC-A4A2-C987D9AE38AF}"/>
              </a:ext>
            </a:extLst>
          </p:cNvPr>
          <p:cNvCxnSpPr>
            <a:cxnSpLocks/>
          </p:cNvCxnSpPr>
          <p:nvPr/>
        </p:nvCxnSpPr>
        <p:spPr>
          <a:xfrm>
            <a:off x="2411760" y="3683259"/>
            <a:ext cx="0" cy="19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D2EA783-CD9D-45E0-A4F7-9452082E5590}"/>
              </a:ext>
            </a:extLst>
          </p:cNvPr>
          <p:cNvSpPr/>
          <p:nvPr/>
        </p:nvSpPr>
        <p:spPr>
          <a:xfrm>
            <a:off x="5370023" y="3897943"/>
            <a:ext cx="1866271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Especificar </a:t>
            </a:r>
            <a:r>
              <a:rPr lang="es-ES" sz="1100" dirty="0" err="1"/>
              <a:t>Conexíon</a:t>
            </a:r>
            <a:r>
              <a:rPr lang="es-ES" sz="1100" dirty="0"/>
              <a:t>, Voltaje y BIL para H, X, Y (si aplica)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3CECB73-B56B-4A23-8316-8F5966C6E4B5}"/>
              </a:ext>
            </a:extLst>
          </p:cNvPr>
          <p:cNvSpPr/>
          <p:nvPr/>
        </p:nvSpPr>
        <p:spPr>
          <a:xfrm>
            <a:off x="5251844" y="3796735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9</a:t>
            </a:r>
            <a:endParaRPr lang="en-US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2DB93D-CC94-429E-947E-DCDE01C22E1D}"/>
              </a:ext>
            </a:extLst>
          </p:cNvPr>
          <p:cNvCxnSpPr>
            <a:cxnSpLocks/>
          </p:cNvCxnSpPr>
          <p:nvPr/>
        </p:nvCxnSpPr>
        <p:spPr>
          <a:xfrm>
            <a:off x="5796136" y="3697990"/>
            <a:ext cx="0" cy="19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AF0DA86-4F50-4221-94F0-882D582DB934}"/>
              </a:ext>
            </a:extLst>
          </p:cNvPr>
          <p:cNvSpPr/>
          <p:nvPr/>
        </p:nvSpPr>
        <p:spPr>
          <a:xfrm>
            <a:off x="835056" y="5844283"/>
            <a:ext cx="1120606" cy="261610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Capturar %Z H-X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669A839-BD58-48A8-BF48-66413F9840C6}"/>
              </a:ext>
            </a:extLst>
          </p:cNvPr>
          <p:cNvSpPr/>
          <p:nvPr/>
        </p:nvSpPr>
        <p:spPr>
          <a:xfrm>
            <a:off x="716877" y="5721183"/>
            <a:ext cx="261610" cy="261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bIns="0" rtlCol="0" anchor="ctr"/>
          <a:lstStyle/>
          <a:p>
            <a:pPr algn="ctr"/>
            <a:r>
              <a:rPr lang="es-MX" sz="1100" b="1" dirty="0"/>
              <a:t>  10</a:t>
            </a:r>
            <a:endParaRPr lang="en-US" sz="1100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00FC4D0-ABEF-4F8D-A82A-A4BC186DD27C}"/>
              </a:ext>
            </a:extLst>
          </p:cNvPr>
          <p:cNvSpPr/>
          <p:nvPr/>
        </p:nvSpPr>
        <p:spPr>
          <a:xfrm>
            <a:off x="627898" y="3877611"/>
            <a:ext cx="2217738" cy="261610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Capturar las capacidades por etapa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616EDC8-C3BD-4B48-8522-9A01857ED582}"/>
              </a:ext>
            </a:extLst>
          </p:cNvPr>
          <p:cNvSpPr/>
          <p:nvPr/>
        </p:nvSpPr>
        <p:spPr>
          <a:xfrm>
            <a:off x="509719" y="3776403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8</a:t>
            </a:r>
            <a:endParaRPr lang="en-US" sz="12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44EFD73-FF69-487C-B43D-FC49FF091577}"/>
              </a:ext>
            </a:extLst>
          </p:cNvPr>
          <p:cNvSpPr/>
          <p:nvPr/>
        </p:nvSpPr>
        <p:spPr>
          <a:xfrm>
            <a:off x="2864490" y="5579909"/>
            <a:ext cx="1628208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Indicar si es Sellado o con Tanque Conservador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D0DAD3-8235-4605-853A-5D636ECCF481}"/>
              </a:ext>
            </a:extLst>
          </p:cNvPr>
          <p:cNvSpPr/>
          <p:nvPr/>
        </p:nvSpPr>
        <p:spPr>
          <a:xfrm>
            <a:off x="2746311" y="5456809"/>
            <a:ext cx="261610" cy="261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bIns="0" rtlCol="0" anchor="ctr"/>
          <a:lstStyle/>
          <a:p>
            <a:pPr algn="ctr"/>
            <a:r>
              <a:rPr lang="es-MX" sz="1100" b="1" dirty="0"/>
              <a:t>   11</a:t>
            </a:r>
            <a:endParaRPr lang="en-US" sz="11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E90640-D58A-4A4D-869A-7FBD41D66FBA}"/>
              </a:ext>
            </a:extLst>
          </p:cNvPr>
          <p:cNvSpPr/>
          <p:nvPr/>
        </p:nvSpPr>
        <p:spPr>
          <a:xfrm>
            <a:off x="4834195" y="5781164"/>
            <a:ext cx="3482222" cy="600164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Establecer si lleva CSC o CBC en AT-BT y sus características</a:t>
            </a:r>
          </a:p>
          <a:p>
            <a:r>
              <a:rPr lang="es-ES" sz="1100" dirty="0"/>
              <a:t>(Linear o Reversible, Si lleva Circuito Extra y si es Resistivo o Reactivo)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238B597-D52F-4A20-AFA0-30FDB291EB4E}"/>
              </a:ext>
            </a:extLst>
          </p:cNvPr>
          <p:cNvSpPr/>
          <p:nvPr/>
        </p:nvSpPr>
        <p:spPr>
          <a:xfrm>
            <a:off x="4716016" y="5658064"/>
            <a:ext cx="261610" cy="261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bIns="0" rtlCol="0" anchor="ctr"/>
          <a:lstStyle/>
          <a:p>
            <a:pPr algn="ctr"/>
            <a:r>
              <a:rPr lang="es-MX" sz="1100" b="1" dirty="0"/>
              <a:t>   12</a:t>
            </a:r>
            <a:endParaRPr lang="en-US" sz="1100" b="1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8D0DB6-50DC-48F0-8482-4D27F1A133A2}"/>
              </a:ext>
            </a:extLst>
          </p:cNvPr>
          <p:cNvCxnSpPr>
            <a:cxnSpLocks/>
          </p:cNvCxnSpPr>
          <p:nvPr/>
        </p:nvCxnSpPr>
        <p:spPr>
          <a:xfrm>
            <a:off x="1475656" y="5154068"/>
            <a:ext cx="0" cy="6902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9923906-FC07-4760-8F29-41324352F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4219809"/>
            <a:ext cx="1218422" cy="9342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712ADA9-7D09-4FAB-B956-3E1A29CBA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279" y="4228281"/>
            <a:ext cx="1909145" cy="43088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C7EC38B-96D5-4E4C-B807-9FF5B70606CE}"/>
              </a:ext>
            </a:extLst>
          </p:cNvPr>
          <p:cNvCxnSpPr>
            <a:cxnSpLocks/>
          </p:cNvCxnSpPr>
          <p:nvPr/>
        </p:nvCxnSpPr>
        <p:spPr>
          <a:xfrm>
            <a:off x="4427984" y="4659169"/>
            <a:ext cx="0" cy="9207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5DBBFCC-8B2D-4486-A0EA-1427EC271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4433803"/>
            <a:ext cx="3600397" cy="43088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B76B593-5B24-4433-B788-2A03D1346EB8}"/>
              </a:ext>
            </a:extLst>
          </p:cNvPr>
          <p:cNvCxnSpPr>
            <a:cxnSpLocks/>
          </p:cNvCxnSpPr>
          <p:nvPr/>
        </p:nvCxnSpPr>
        <p:spPr>
          <a:xfrm>
            <a:off x="7809697" y="4864691"/>
            <a:ext cx="0" cy="9207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31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850" y="153152"/>
            <a:ext cx="8351838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Datos Mínimos para Optimización</a:t>
            </a:r>
            <a:endParaRPr lang="en-US" sz="2400" cap="al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2FD057-6F91-400D-ABB0-BEF3B8901A5C}"/>
              </a:ext>
            </a:extLst>
          </p:cNvPr>
          <p:cNvSpPr/>
          <p:nvPr/>
        </p:nvSpPr>
        <p:spPr>
          <a:xfrm>
            <a:off x="467544" y="878148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Accesorios</a:t>
            </a:r>
            <a:endParaRPr 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CA9D0A-6D0A-4BF3-A51A-58D422C3E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74441"/>
            <a:ext cx="8214978" cy="335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512C6-6939-40DE-A285-0EF965BA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Arrow: Curved Down 14">
            <a:hlinkClick r:id="rId4" action="ppaction://hlinksldjump"/>
            <a:extLst>
              <a:ext uri="{FF2B5EF4-FFF2-40B4-BE49-F238E27FC236}">
                <a16:creationId xmlns:a16="http://schemas.microsoft.com/office/drawing/2014/main" id="{55AB4F73-2A0F-4D33-A1AB-369979D53DEB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7CC91-A329-43AC-A01D-94088463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318CA1-0588-4109-87C1-9DB910016122}"/>
              </a:ext>
            </a:extLst>
          </p:cNvPr>
          <p:cNvSpPr/>
          <p:nvPr/>
        </p:nvSpPr>
        <p:spPr>
          <a:xfrm>
            <a:off x="2699792" y="1608734"/>
            <a:ext cx="1803434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Especificar la ubicación y el segmento de cada boquilla.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2C078F-3AB9-4A3A-BB76-DA517C0DAC80}"/>
              </a:ext>
            </a:extLst>
          </p:cNvPr>
          <p:cNvSpPr/>
          <p:nvPr/>
        </p:nvSpPr>
        <p:spPr>
          <a:xfrm>
            <a:off x="2581613" y="1485634"/>
            <a:ext cx="261610" cy="261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bIns="0" rtlCol="0" anchor="ctr"/>
          <a:lstStyle/>
          <a:p>
            <a:pPr algn="ctr"/>
            <a:r>
              <a:rPr lang="es-MX" sz="1100" b="1" dirty="0"/>
              <a:t>   13</a:t>
            </a:r>
            <a:endParaRPr lang="en-US" sz="1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91E4C9-5585-45A2-B394-F01D98B9F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411" y="3089809"/>
            <a:ext cx="1909145" cy="296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B9AFAC-C837-4E9C-B31D-B8A730E59BB4}"/>
              </a:ext>
            </a:extLst>
          </p:cNvPr>
          <p:cNvCxnSpPr>
            <a:cxnSpLocks/>
          </p:cNvCxnSpPr>
          <p:nvPr/>
        </p:nvCxnSpPr>
        <p:spPr>
          <a:xfrm flipV="1">
            <a:off x="3491880" y="2039621"/>
            <a:ext cx="0" cy="10308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74E76-868C-44F7-84F5-135118041B8D}"/>
              </a:ext>
            </a:extLst>
          </p:cNvPr>
          <p:cNvSpPr/>
          <p:nvPr/>
        </p:nvSpPr>
        <p:spPr>
          <a:xfrm>
            <a:off x="5705787" y="2226271"/>
            <a:ext cx="1628208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Cargar todas las boquillas necesarias.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BECF80-0EE8-4219-B2F6-64CBCF735960}"/>
              </a:ext>
            </a:extLst>
          </p:cNvPr>
          <p:cNvSpPr/>
          <p:nvPr/>
        </p:nvSpPr>
        <p:spPr>
          <a:xfrm>
            <a:off x="5587608" y="2103171"/>
            <a:ext cx="261610" cy="261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bIns="0" rtlCol="0" anchor="ctr"/>
          <a:lstStyle/>
          <a:p>
            <a:pPr algn="ctr"/>
            <a:r>
              <a:rPr lang="es-MX" sz="1100" b="1" dirty="0"/>
              <a:t>   14</a:t>
            </a:r>
            <a:endParaRPr lang="en-US" sz="11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65F551-D292-45FC-AC3C-DE2FACF06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250" y="3075241"/>
            <a:ext cx="2107995" cy="296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740569-9DFF-41EB-9C21-0F1ED3886E97}"/>
              </a:ext>
            </a:extLst>
          </p:cNvPr>
          <p:cNvCxnSpPr>
            <a:cxnSpLocks/>
          </p:cNvCxnSpPr>
          <p:nvPr/>
        </p:nvCxnSpPr>
        <p:spPr>
          <a:xfrm flipV="1">
            <a:off x="6413719" y="2657158"/>
            <a:ext cx="0" cy="3987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9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528" y="153152"/>
            <a:ext cx="8352160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Datos Mínimos para Optimización</a:t>
            </a:r>
            <a:endParaRPr lang="en-US" sz="2400" cap="al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2FD057-6F91-400D-ABB0-BEF3B8901A5C}"/>
              </a:ext>
            </a:extLst>
          </p:cNvPr>
          <p:cNvSpPr/>
          <p:nvPr/>
        </p:nvSpPr>
        <p:spPr>
          <a:xfrm>
            <a:off x="433367" y="865517"/>
            <a:ext cx="245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Configurables Eléctricos</a:t>
            </a:r>
            <a:endParaRPr lang="en-US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BFF0987-0DF6-4EBF-BE04-7D6E658B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18702"/>
            <a:ext cx="7128792" cy="524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E8187-FBFD-4ED8-A20A-27CBA8BE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Arrow: Curved Down 23">
            <a:hlinkClick r:id="rId4" action="ppaction://hlinksldjump"/>
            <a:extLst>
              <a:ext uri="{FF2B5EF4-FFF2-40B4-BE49-F238E27FC236}">
                <a16:creationId xmlns:a16="http://schemas.microsoft.com/office/drawing/2014/main" id="{06D91F54-BD41-49BD-BABF-6B5B2671A0B6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FDD173-3507-4D20-A532-02876789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34F4EB-E3B5-4F47-A818-95D93DE00190}"/>
              </a:ext>
            </a:extLst>
          </p:cNvPr>
          <p:cNvSpPr/>
          <p:nvPr/>
        </p:nvSpPr>
        <p:spPr>
          <a:xfrm>
            <a:off x="685358" y="1278422"/>
            <a:ext cx="2198301" cy="261610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Seleccione los arreglos a Optimizar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8A297E-6CA1-44EA-8C61-5A741E63D84B}"/>
              </a:ext>
            </a:extLst>
          </p:cNvPr>
          <p:cNvSpPr/>
          <p:nvPr/>
        </p:nvSpPr>
        <p:spPr>
          <a:xfrm>
            <a:off x="567180" y="1155322"/>
            <a:ext cx="261610" cy="261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bIns="0" rtlCol="0" anchor="ctr"/>
          <a:lstStyle/>
          <a:p>
            <a:pPr algn="ctr"/>
            <a:r>
              <a:rPr lang="es-MX" sz="1100" b="1" dirty="0"/>
              <a:t>   15</a:t>
            </a:r>
            <a:endParaRPr lang="en-US" sz="11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3AD38-9FEF-443E-9172-9D93AF403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820149"/>
            <a:ext cx="2676759" cy="4228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36A43E-0763-4221-A98A-19F6F4B3D374}"/>
              </a:ext>
            </a:extLst>
          </p:cNvPr>
          <p:cNvCxnSpPr>
            <a:cxnSpLocks/>
          </p:cNvCxnSpPr>
          <p:nvPr/>
        </p:nvCxnSpPr>
        <p:spPr>
          <a:xfrm flipV="1">
            <a:off x="2339752" y="1540032"/>
            <a:ext cx="0" cy="2801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3BD92D-847D-4E7C-962E-9D09896B1705}"/>
              </a:ext>
            </a:extLst>
          </p:cNvPr>
          <p:cNvSpPr/>
          <p:nvPr/>
        </p:nvSpPr>
        <p:spPr>
          <a:xfrm>
            <a:off x="2903264" y="4340997"/>
            <a:ext cx="1152128" cy="600164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Seleccione la configuración de BIL por arreglo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F709C49-7DD9-47A1-BBF3-39EACFA31E6D}"/>
              </a:ext>
            </a:extLst>
          </p:cNvPr>
          <p:cNvSpPr/>
          <p:nvPr/>
        </p:nvSpPr>
        <p:spPr>
          <a:xfrm>
            <a:off x="2785085" y="4217897"/>
            <a:ext cx="261610" cy="261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bIns="0" rtlCol="0" anchor="ctr"/>
          <a:lstStyle/>
          <a:p>
            <a:pPr algn="ctr"/>
            <a:r>
              <a:rPr lang="es-MX" sz="1100" b="1" dirty="0"/>
              <a:t>   16</a:t>
            </a:r>
            <a:endParaRPr lang="en-US" sz="11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8E7451-A02D-4DAF-82EF-7CAD451D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9" y="3717034"/>
            <a:ext cx="1152128" cy="19222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192BD-FB4F-4AE0-B884-2EB0CAD87620}"/>
              </a:ext>
            </a:extLst>
          </p:cNvPr>
          <p:cNvCxnSpPr>
            <a:cxnSpLocks/>
          </p:cNvCxnSpPr>
          <p:nvPr/>
        </p:nvCxnSpPr>
        <p:spPr>
          <a:xfrm flipV="1">
            <a:off x="2568331" y="4567730"/>
            <a:ext cx="3349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093FD2F-0614-46EB-B3C5-E5A0A748A8D8}"/>
              </a:ext>
            </a:extLst>
          </p:cNvPr>
          <p:cNvSpPr/>
          <p:nvPr/>
        </p:nvSpPr>
        <p:spPr>
          <a:xfrm>
            <a:off x="2573587" y="2619243"/>
            <a:ext cx="1657824" cy="598406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Indicar los tipos de lámina a evaluar, así como los tipos de Núcleo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8333188-4E38-4419-8249-80865C8403DD}"/>
              </a:ext>
            </a:extLst>
          </p:cNvPr>
          <p:cNvSpPr/>
          <p:nvPr/>
        </p:nvSpPr>
        <p:spPr>
          <a:xfrm>
            <a:off x="2455408" y="2496143"/>
            <a:ext cx="261610" cy="261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bIns="0" rtlCol="0" anchor="ctr"/>
          <a:lstStyle/>
          <a:p>
            <a:pPr algn="ctr"/>
            <a:r>
              <a:rPr lang="es-MX" sz="1100" b="1" dirty="0"/>
              <a:t>   17</a:t>
            </a:r>
            <a:endParaRPr lang="en-US" sz="11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92348-67AB-4678-89C6-4FF0706C733E}"/>
              </a:ext>
            </a:extLst>
          </p:cNvPr>
          <p:cNvCxnSpPr>
            <a:cxnSpLocks/>
          </p:cNvCxnSpPr>
          <p:nvPr/>
        </p:nvCxnSpPr>
        <p:spPr>
          <a:xfrm>
            <a:off x="4006902" y="1765770"/>
            <a:ext cx="0" cy="861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4F1340-4486-40FB-B397-D5D84941C968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4006902" y="1765770"/>
            <a:ext cx="4566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F0B5902-92BC-4D11-BF3C-B513EB320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535" y="1406998"/>
            <a:ext cx="1862726" cy="71754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B008AC-785B-488B-BAD9-F63D2D500415}"/>
              </a:ext>
            </a:extLst>
          </p:cNvPr>
          <p:cNvSpPr/>
          <p:nvPr/>
        </p:nvSpPr>
        <p:spPr>
          <a:xfrm>
            <a:off x="5986322" y="837873"/>
            <a:ext cx="2595583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Para el </a:t>
            </a:r>
            <a:r>
              <a:rPr lang="es-ES" sz="1100" dirty="0" err="1"/>
              <a:t>Miter</a:t>
            </a:r>
            <a:r>
              <a:rPr lang="es-ES" sz="1100" dirty="0"/>
              <a:t> 3P, especificar si es truncado (achatado) o No truncado (No achatado)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342754-EBD8-4749-91CE-79E19426CE0F}"/>
              </a:ext>
            </a:extLst>
          </p:cNvPr>
          <p:cNvSpPr/>
          <p:nvPr/>
        </p:nvSpPr>
        <p:spPr>
          <a:xfrm>
            <a:off x="5868144" y="714773"/>
            <a:ext cx="261610" cy="261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bIns="0" rtlCol="0" anchor="ctr"/>
          <a:lstStyle/>
          <a:p>
            <a:pPr algn="ctr"/>
            <a:r>
              <a:rPr lang="es-MX" sz="1100" b="1" dirty="0"/>
              <a:t>   18</a:t>
            </a:r>
            <a:endParaRPr lang="en-US" sz="11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7FDA91-66D5-4110-9540-7758A0E08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770" y="1441067"/>
            <a:ext cx="1080573" cy="34676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482C1D-197A-4D26-BF30-D294AADBF405}"/>
              </a:ext>
            </a:extLst>
          </p:cNvPr>
          <p:cNvCxnSpPr>
            <a:cxnSpLocks/>
          </p:cNvCxnSpPr>
          <p:nvPr/>
        </p:nvCxnSpPr>
        <p:spPr>
          <a:xfrm flipV="1">
            <a:off x="6691820" y="1268760"/>
            <a:ext cx="0" cy="172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568420C-3E2D-41BD-9676-9917D8A08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705318"/>
            <a:ext cx="1204161" cy="34676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C38AE6-2E48-4094-9B4A-DC41558CD134}"/>
              </a:ext>
            </a:extLst>
          </p:cNvPr>
          <p:cNvSpPr/>
          <p:nvPr/>
        </p:nvSpPr>
        <p:spPr>
          <a:xfrm>
            <a:off x="7031447" y="1960135"/>
            <a:ext cx="1550458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Cargar las pruebas para las unidades GEGS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219D8B3-8095-45C7-981F-65C99E329D50}"/>
              </a:ext>
            </a:extLst>
          </p:cNvPr>
          <p:cNvSpPr/>
          <p:nvPr/>
        </p:nvSpPr>
        <p:spPr>
          <a:xfrm>
            <a:off x="6913268" y="1837035"/>
            <a:ext cx="261610" cy="261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bIns="0" rtlCol="0" anchor="ctr"/>
          <a:lstStyle/>
          <a:p>
            <a:pPr algn="ctr"/>
            <a:r>
              <a:rPr lang="es-MX" sz="1100" b="1" dirty="0"/>
              <a:t>   19</a:t>
            </a:r>
            <a:endParaRPr lang="en-US" sz="110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7A7403-4147-4BF3-8B67-C43F07EF56B2}"/>
              </a:ext>
            </a:extLst>
          </p:cNvPr>
          <p:cNvCxnSpPr>
            <a:cxnSpLocks/>
          </p:cNvCxnSpPr>
          <p:nvPr/>
        </p:nvCxnSpPr>
        <p:spPr>
          <a:xfrm flipV="1">
            <a:off x="7668343" y="2391022"/>
            <a:ext cx="0" cy="314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3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973" y="153152"/>
            <a:ext cx="8351715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Datos Mínimos para Optimización</a:t>
            </a:r>
            <a:endParaRPr lang="en-US" sz="2400" cap="al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2FD057-6F91-400D-ABB0-BEF3B8901A5C}"/>
              </a:ext>
            </a:extLst>
          </p:cNvPr>
          <p:cNvSpPr/>
          <p:nvPr/>
        </p:nvSpPr>
        <p:spPr>
          <a:xfrm>
            <a:off x="444031" y="861763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Pruebas</a:t>
            </a:r>
            <a:endParaRPr lang="en-US" b="1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33E26842-09D3-4CD6-9C40-59DFD2618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10" y="1196752"/>
            <a:ext cx="25463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EDC214D-F736-4B64-B849-092A5D057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1" y="2410837"/>
            <a:ext cx="5951929" cy="396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D96D3B2-C7A3-4EB5-9D2F-D06C6217F9A5}"/>
              </a:ext>
            </a:extLst>
          </p:cNvPr>
          <p:cNvSpPr/>
          <p:nvPr/>
        </p:nvSpPr>
        <p:spPr>
          <a:xfrm>
            <a:off x="444031" y="2061385"/>
            <a:ext cx="168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Trazado Interno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66FB5-1B0A-4026-8097-8F6826FD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Arrow: Curved Down 16">
            <a:hlinkClick r:id="rId5" action="ppaction://hlinksldjump"/>
            <a:extLst>
              <a:ext uri="{FF2B5EF4-FFF2-40B4-BE49-F238E27FC236}">
                <a16:creationId xmlns:a16="http://schemas.microsoft.com/office/drawing/2014/main" id="{23BC889C-B721-42A7-9963-59F7A967B756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F4047-03FE-461A-A787-52B61FAA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1E3D89-B8C6-4A39-B9C3-0F514FF84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669" y="4552323"/>
            <a:ext cx="803371" cy="34676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25ABC-A771-4A43-9B2A-23CF760986DD}"/>
              </a:ext>
            </a:extLst>
          </p:cNvPr>
          <p:cNvSpPr/>
          <p:nvPr/>
        </p:nvSpPr>
        <p:spPr>
          <a:xfrm>
            <a:off x="6945970" y="4468197"/>
            <a:ext cx="1550458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Definir el tipo de CSC a usar (ORTO,DTW,DTUB)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DDC53F-2634-49FC-813A-F33084BD849F}"/>
              </a:ext>
            </a:extLst>
          </p:cNvPr>
          <p:cNvSpPr/>
          <p:nvPr/>
        </p:nvSpPr>
        <p:spPr>
          <a:xfrm>
            <a:off x="6827791" y="4345097"/>
            <a:ext cx="261610" cy="261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bIns="0" rtlCol="0" anchor="ctr"/>
          <a:lstStyle/>
          <a:p>
            <a:pPr algn="ctr"/>
            <a:r>
              <a:rPr lang="es-MX" sz="1100" b="1" dirty="0"/>
              <a:t>   21</a:t>
            </a:r>
            <a:endParaRPr lang="en-US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FE12B2-306B-4CA4-A54C-92A2526D757A}"/>
              </a:ext>
            </a:extLst>
          </p:cNvPr>
          <p:cNvCxnSpPr>
            <a:cxnSpLocks/>
          </p:cNvCxnSpPr>
          <p:nvPr/>
        </p:nvCxnSpPr>
        <p:spPr>
          <a:xfrm>
            <a:off x="4932040" y="4725144"/>
            <a:ext cx="20162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86C3D83-E5B8-4579-BAFC-C98749808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87" y="1340768"/>
            <a:ext cx="1204161" cy="21544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C6D031-4B64-4CA0-BE93-2EBD5AB4F061}"/>
              </a:ext>
            </a:extLst>
          </p:cNvPr>
          <p:cNvSpPr/>
          <p:nvPr/>
        </p:nvSpPr>
        <p:spPr>
          <a:xfrm>
            <a:off x="3563888" y="1125326"/>
            <a:ext cx="1849201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Si el impulso de maniobra no es necesario se digita un 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1CFC99-D903-4E21-BCE2-D7F635ABB9E9}"/>
              </a:ext>
            </a:extLst>
          </p:cNvPr>
          <p:cNvSpPr/>
          <p:nvPr/>
        </p:nvSpPr>
        <p:spPr>
          <a:xfrm>
            <a:off x="3445710" y="1002226"/>
            <a:ext cx="261610" cy="261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bIns="0" rtlCol="0" anchor="ctr"/>
          <a:lstStyle/>
          <a:p>
            <a:pPr algn="ctr"/>
            <a:r>
              <a:rPr lang="es-MX" sz="1100" b="1" dirty="0"/>
              <a:t>   20</a:t>
            </a:r>
            <a:endParaRPr lang="en-US" sz="11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32471A-5C31-4EC9-99CC-9069AB7F6A59}"/>
              </a:ext>
            </a:extLst>
          </p:cNvPr>
          <p:cNvCxnSpPr>
            <a:cxnSpLocks/>
          </p:cNvCxnSpPr>
          <p:nvPr/>
        </p:nvCxnSpPr>
        <p:spPr>
          <a:xfrm>
            <a:off x="1784548" y="1412776"/>
            <a:ext cx="17793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5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973" y="153152"/>
            <a:ext cx="8351715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Datos Mínimos para Optimización</a:t>
            </a:r>
            <a:endParaRPr lang="en-US" sz="2400" cap="al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2FD057-6F91-400D-ABB0-BEF3B8901A5C}"/>
              </a:ext>
            </a:extLst>
          </p:cNvPr>
          <p:cNvSpPr/>
          <p:nvPr/>
        </p:nvSpPr>
        <p:spPr>
          <a:xfrm>
            <a:off x="459030" y="866478"/>
            <a:ext cx="1817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Diseño Mecánico</a:t>
            </a:r>
            <a:endParaRPr lang="en-US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5F8130E-18AD-4DB8-BC31-E79E08337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98377"/>
            <a:ext cx="7239717" cy="105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D34FBE5-CCF2-4AD9-8DB9-8632E8F7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58358"/>
            <a:ext cx="7252237" cy="274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ED2134-EC63-4FFC-9C36-943BFF3701FB}"/>
              </a:ext>
            </a:extLst>
          </p:cNvPr>
          <p:cNvSpPr/>
          <p:nvPr/>
        </p:nvSpPr>
        <p:spPr>
          <a:xfrm>
            <a:off x="459030" y="2564904"/>
            <a:ext cx="1180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Conceptos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D8610-CD7B-43C3-BA60-9E19E639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Arrow: Curved Down 19">
            <a:hlinkClick r:id="rId5" action="ppaction://hlinksldjump"/>
            <a:extLst>
              <a:ext uri="{FF2B5EF4-FFF2-40B4-BE49-F238E27FC236}">
                <a16:creationId xmlns:a16="http://schemas.microsoft.com/office/drawing/2014/main" id="{F63E4A8B-CFAB-465F-A6B4-7A09056125FB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F4920-0093-42EF-B72F-82E6C16D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D71DC5-66FC-4DA4-9BD2-901366EB6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582" y="1769945"/>
            <a:ext cx="5090762" cy="5789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22FD98-3754-40DF-9EA7-64573A00A0A7}"/>
              </a:ext>
            </a:extLst>
          </p:cNvPr>
          <p:cNvSpPr/>
          <p:nvPr/>
        </p:nvSpPr>
        <p:spPr>
          <a:xfrm>
            <a:off x="2915816" y="863133"/>
            <a:ext cx="4032448" cy="261610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Definir la ubicación de los accesorios (CBC, Gabinete, ENA, etc.).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5B9DB7-EFDB-4E00-8C73-A09C87C1465B}"/>
              </a:ext>
            </a:extLst>
          </p:cNvPr>
          <p:cNvSpPr/>
          <p:nvPr/>
        </p:nvSpPr>
        <p:spPr>
          <a:xfrm>
            <a:off x="2797637" y="740033"/>
            <a:ext cx="261610" cy="261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bIns="0" rtlCol="0" anchor="ctr"/>
          <a:lstStyle/>
          <a:p>
            <a:pPr algn="ctr"/>
            <a:r>
              <a:rPr lang="es-MX" sz="1100" b="1" dirty="0"/>
              <a:t>   22</a:t>
            </a:r>
            <a:endParaRPr lang="en-US" sz="11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881234-B729-4462-A639-B65B4648140E}"/>
              </a:ext>
            </a:extLst>
          </p:cNvPr>
          <p:cNvCxnSpPr>
            <a:cxnSpLocks/>
          </p:cNvCxnSpPr>
          <p:nvPr/>
        </p:nvCxnSpPr>
        <p:spPr>
          <a:xfrm flipV="1">
            <a:off x="3131840" y="1124744"/>
            <a:ext cx="0" cy="645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A78556F-3372-43C8-B1E1-4C6FE899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92" y="3123657"/>
            <a:ext cx="776872" cy="52005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1971FE-5955-410F-B57B-663DB193FBBD}"/>
              </a:ext>
            </a:extLst>
          </p:cNvPr>
          <p:cNvCxnSpPr>
            <a:cxnSpLocks/>
          </p:cNvCxnSpPr>
          <p:nvPr/>
        </p:nvCxnSpPr>
        <p:spPr>
          <a:xfrm>
            <a:off x="1373317" y="3643714"/>
            <a:ext cx="0" cy="6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3A41A-21C0-4D85-AF46-D31FE6FF39AF}"/>
              </a:ext>
            </a:extLst>
          </p:cNvPr>
          <p:cNvSpPr/>
          <p:nvPr/>
        </p:nvSpPr>
        <p:spPr>
          <a:xfrm>
            <a:off x="977326" y="4286272"/>
            <a:ext cx="2597865" cy="261610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Seleccionar los conceptos para Optimizar.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5367E5-1EDF-4B9A-B798-4FBB223F175F}"/>
              </a:ext>
            </a:extLst>
          </p:cNvPr>
          <p:cNvSpPr/>
          <p:nvPr/>
        </p:nvSpPr>
        <p:spPr>
          <a:xfrm>
            <a:off x="859147" y="4163172"/>
            <a:ext cx="261610" cy="261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bIns="0" rtlCol="0" anchor="ctr"/>
          <a:lstStyle/>
          <a:p>
            <a:pPr algn="ctr"/>
            <a:r>
              <a:rPr lang="es-MX" sz="1100" b="1" dirty="0"/>
              <a:t>   23</a:t>
            </a:r>
            <a:endParaRPr lang="en-US" sz="11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5AF012-B3DD-4FF5-9383-1BFDBA88F986}"/>
              </a:ext>
            </a:extLst>
          </p:cNvPr>
          <p:cNvSpPr/>
          <p:nvPr/>
        </p:nvSpPr>
        <p:spPr>
          <a:xfrm>
            <a:off x="5220072" y="4704442"/>
            <a:ext cx="2664295" cy="261610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Presionar </a:t>
            </a:r>
            <a:r>
              <a:rPr lang="es-ES" sz="1100" i="1" dirty="0"/>
              <a:t>Enviar a Optimizar </a:t>
            </a:r>
            <a:r>
              <a:rPr lang="es-ES" sz="1100" dirty="0"/>
              <a:t>para finalizar.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243CDD4-FDAA-4F52-BF33-24BD7D40A53A}"/>
              </a:ext>
            </a:extLst>
          </p:cNvPr>
          <p:cNvSpPr/>
          <p:nvPr/>
        </p:nvSpPr>
        <p:spPr>
          <a:xfrm>
            <a:off x="5101893" y="4581342"/>
            <a:ext cx="261610" cy="261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bIns="0" rtlCol="0" anchor="ctr"/>
          <a:lstStyle/>
          <a:p>
            <a:pPr algn="ctr"/>
            <a:r>
              <a:rPr lang="es-MX" sz="1100" b="1" dirty="0"/>
              <a:t>   24</a:t>
            </a:r>
            <a:endParaRPr lang="en-US" sz="11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8B82C4-2B6A-4A19-8AEE-527E8F2D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288" y="5517232"/>
            <a:ext cx="826987" cy="25393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FD15C6-11F0-4082-9F58-853C21B80C52}"/>
              </a:ext>
            </a:extLst>
          </p:cNvPr>
          <p:cNvCxnSpPr>
            <a:cxnSpLocks/>
          </p:cNvCxnSpPr>
          <p:nvPr/>
        </p:nvCxnSpPr>
        <p:spPr>
          <a:xfrm flipV="1">
            <a:off x="7668344" y="4966052"/>
            <a:ext cx="0" cy="551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91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160CF-A1C0-4108-A485-3E1AA6D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B771A-E3A4-4773-A26D-D812B5AB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9BB8978-03C2-4B7F-8F0E-215907A76DC9}"/>
              </a:ext>
            </a:extLst>
          </p:cNvPr>
          <p:cNvSpPr>
            <a:spLocks noGrp="1"/>
          </p:cNvSpPr>
          <p:nvPr/>
        </p:nvSpPr>
        <p:spPr>
          <a:xfrm>
            <a:off x="323528" y="2924944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34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Evaluaciones, Límite de Pérdidas y Eficiencia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189FA73-41E7-44E8-BF9E-E1376F9AD0FE}"/>
              </a:ext>
            </a:extLst>
          </p:cNvPr>
          <p:cNvSpPr>
            <a:spLocks noGrp="1"/>
          </p:cNvSpPr>
          <p:nvPr/>
        </p:nvSpPr>
        <p:spPr>
          <a:xfrm>
            <a:off x="323528" y="2348880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Configuraciones Adicionales</a:t>
            </a:r>
          </a:p>
        </p:txBody>
      </p:sp>
      <p:pic>
        <p:nvPicPr>
          <p:cNvPr id="11" name="Picture 52">
            <a:extLst>
              <a:ext uri="{FF2B5EF4-FFF2-40B4-BE49-F238E27FC236}">
                <a16:creationId xmlns:a16="http://schemas.microsoft.com/office/drawing/2014/main" id="{25158F42-2004-47DA-AD71-A3F7D1611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08" y="188640"/>
            <a:ext cx="15001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045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973" y="153152"/>
            <a:ext cx="8351715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Evaluaciones, Límite de Pérdidas y Eficiencia</a:t>
            </a:r>
            <a:endParaRPr lang="en-US" sz="2400" cap="al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013FA-2004-4F5D-A424-F6AA8D105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40"/>
          <a:stretch/>
        </p:blipFill>
        <p:spPr>
          <a:xfrm>
            <a:off x="268743" y="2401695"/>
            <a:ext cx="8391729" cy="2899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7EE7-6D31-4A29-B3B2-3DBA3426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Arrow: Curved Down 25">
            <a:hlinkClick r:id="rId4" action="ppaction://hlinksldjump"/>
            <a:extLst>
              <a:ext uri="{FF2B5EF4-FFF2-40B4-BE49-F238E27FC236}">
                <a16:creationId xmlns:a16="http://schemas.microsoft.com/office/drawing/2014/main" id="{A08BEFB6-5DE3-4314-A98F-B78DCBACF843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36806-AEA3-43C8-8D05-B484E965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592054-EC6A-4398-8083-48FC125D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751" y="2638384"/>
            <a:ext cx="1080012" cy="63416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273D15-7B1A-4FBD-B6A9-BC0D5B20427F}"/>
              </a:ext>
            </a:extLst>
          </p:cNvPr>
          <p:cNvCxnSpPr>
            <a:cxnSpLocks/>
          </p:cNvCxnSpPr>
          <p:nvPr/>
        </p:nvCxnSpPr>
        <p:spPr>
          <a:xfrm flipV="1">
            <a:off x="1691680" y="1760012"/>
            <a:ext cx="0" cy="8783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3E208C4-C8A2-44C5-ABF3-875B48CA000E}"/>
              </a:ext>
            </a:extLst>
          </p:cNvPr>
          <p:cNvSpPr/>
          <p:nvPr/>
        </p:nvSpPr>
        <p:spPr>
          <a:xfrm>
            <a:off x="472368" y="1329125"/>
            <a:ext cx="1567821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Capturar los factores de evaluación de Fe y Cu.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1AB862-DCF1-452D-9347-565E93DD8F9B}"/>
              </a:ext>
            </a:extLst>
          </p:cNvPr>
          <p:cNvSpPr/>
          <p:nvPr/>
        </p:nvSpPr>
        <p:spPr>
          <a:xfrm>
            <a:off x="354189" y="1227917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1</a:t>
            </a:r>
            <a:endParaRPr lang="en-US" sz="1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DE646B-6228-4F3E-A522-61DA4931FE31}"/>
              </a:ext>
            </a:extLst>
          </p:cNvPr>
          <p:cNvSpPr/>
          <p:nvPr/>
        </p:nvSpPr>
        <p:spPr>
          <a:xfrm>
            <a:off x="2273236" y="1583356"/>
            <a:ext cx="1374589" cy="600164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Establecer al paso de la evaluación de las pérdidas de Cu.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088CB4-AB31-420A-915E-33577ACB8A80}"/>
              </a:ext>
            </a:extLst>
          </p:cNvPr>
          <p:cNvSpPr/>
          <p:nvPr/>
        </p:nvSpPr>
        <p:spPr>
          <a:xfrm>
            <a:off x="2155057" y="1482148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2</a:t>
            </a:r>
            <a:endParaRPr lang="en-US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89D770-E6B0-4783-8D87-9926904D80AF}"/>
              </a:ext>
            </a:extLst>
          </p:cNvPr>
          <p:cNvCxnSpPr>
            <a:cxnSpLocks/>
          </p:cNvCxnSpPr>
          <p:nvPr/>
        </p:nvCxnSpPr>
        <p:spPr>
          <a:xfrm flipV="1">
            <a:off x="2960531" y="2183520"/>
            <a:ext cx="0" cy="8556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34AA8F7-7039-4377-9858-56A6090BD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720" y="3051891"/>
            <a:ext cx="631499" cy="20544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ECDB1C-C340-4A74-91F5-25D30806D711}"/>
              </a:ext>
            </a:extLst>
          </p:cNvPr>
          <p:cNvSpPr/>
          <p:nvPr/>
        </p:nvSpPr>
        <p:spPr>
          <a:xfrm>
            <a:off x="3855304" y="1887647"/>
            <a:ext cx="1940828" cy="600164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Hacer </a:t>
            </a:r>
            <a:r>
              <a:rPr lang="es-ES" sz="1100" dirty="0" err="1"/>
              <a:t>click</a:t>
            </a:r>
            <a:r>
              <a:rPr lang="es-ES" sz="1100" dirty="0"/>
              <a:t> en el </a:t>
            </a:r>
            <a:r>
              <a:rPr lang="es-ES" sz="1100" dirty="0" err="1"/>
              <a:t>check</a:t>
            </a:r>
            <a:r>
              <a:rPr lang="es-ES" sz="1100" dirty="0"/>
              <a:t> de Totales para activar la captura del límite de pérdidas totales.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A2774D-4B51-40D7-BE94-5E741289D60B}"/>
              </a:ext>
            </a:extLst>
          </p:cNvPr>
          <p:cNvSpPr/>
          <p:nvPr/>
        </p:nvSpPr>
        <p:spPr>
          <a:xfrm>
            <a:off x="3737125" y="1786439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3</a:t>
            </a:r>
            <a:endParaRPr lang="en-US" sz="12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C81650-61BA-451F-9987-57644E667070}"/>
              </a:ext>
            </a:extLst>
          </p:cNvPr>
          <p:cNvCxnSpPr>
            <a:cxnSpLocks/>
          </p:cNvCxnSpPr>
          <p:nvPr/>
        </p:nvCxnSpPr>
        <p:spPr>
          <a:xfrm flipV="1">
            <a:off x="3923928" y="2496909"/>
            <a:ext cx="0" cy="54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925C079-BCFC-4311-A8B5-E197C753C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474" y="3024483"/>
            <a:ext cx="155462" cy="21817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D31483-64BD-4E55-B34A-0E6A030D5AA5}"/>
              </a:ext>
            </a:extLst>
          </p:cNvPr>
          <p:cNvSpPr/>
          <p:nvPr/>
        </p:nvSpPr>
        <p:spPr>
          <a:xfrm>
            <a:off x="4569305" y="3411889"/>
            <a:ext cx="1442853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Capturar las pérdidas totales especificadas.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1B63CD7-9FE0-499E-86F5-C53B9AF43AC3}"/>
              </a:ext>
            </a:extLst>
          </p:cNvPr>
          <p:cNvSpPr/>
          <p:nvPr/>
        </p:nvSpPr>
        <p:spPr>
          <a:xfrm>
            <a:off x="4451126" y="3310681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4</a:t>
            </a:r>
            <a:endParaRPr lang="en-US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35AB4E-B9E5-48FB-80C1-6F11C0DAB44A}"/>
              </a:ext>
            </a:extLst>
          </p:cNvPr>
          <p:cNvCxnSpPr>
            <a:cxnSpLocks/>
          </p:cNvCxnSpPr>
          <p:nvPr/>
        </p:nvCxnSpPr>
        <p:spPr>
          <a:xfrm>
            <a:off x="4860032" y="3216713"/>
            <a:ext cx="0" cy="2035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8123405-0F90-4D3B-AFFC-F202C0D69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95" y="3020406"/>
            <a:ext cx="923833" cy="21817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606B4A-06D0-4604-862F-D5EF46FFD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134" y="2773486"/>
            <a:ext cx="1066025" cy="21817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306C2A-7C02-415C-86B2-C0890A2741CE}"/>
              </a:ext>
            </a:extLst>
          </p:cNvPr>
          <p:cNvSpPr/>
          <p:nvPr/>
        </p:nvSpPr>
        <p:spPr>
          <a:xfrm>
            <a:off x="6183470" y="2068000"/>
            <a:ext cx="1940828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Establecer el paso al que se especifica el límite KW totales.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010FBA8-22A6-482A-998B-374E673250CA}"/>
              </a:ext>
            </a:extLst>
          </p:cNvPr>
          <p:cNvSpPr/>
          <p:nvPr/>
        </p:nvSpPr>
        <p:spPr>
          <a:xfrm>
            <a:off x="6065291" y="1966792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5</a:t>
            </a:r>
            <a:endParaRPr lang="en-US" sz="1200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AFBF705-F327-44D8-96E2-EEA467B34DCF}"/>
              </a:ext>
            </a:extLst>
          </p:cNvPr>
          <p:cNvCxnSpPr>
            <a:cxnSpLocks/>
          </p:cNvCxnSpPr>
          <p:nvPr/>
        </p:nvCxnSpPr>
        <p:spPr>
          <a:xfrm flipH="1" flipV="1">
            <a:off x="6299455" y="2496909"/>
            <a:ext cx="1" cy="388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C6F74D9-6D3F-4B32-AA7C-F4C97BB8AC3A}"/>
              </a:ext>
            </a:extLst>
          </p:cNvPr>
          <p:cNvCxnSpPr>
            <a:cxnSpLocks/>
          </p:cNvCxnSpPr>
          <p:nvPr/>
        </p:nvCxnSpPr>
        <p:spPr>
          <a:xfrm flipV="1">
            <a:off x="6027999" y="2882573"/>
            <a:ext cx="27145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ACF9417-8059-4DCF-9E37-D4E9F9DB6273}"/>
              </a:ext>
            </a:extLst>
          </p:cNvPr>
          <p:cNvSpPr/>
          <p:nvPr/>
        </p:nvSpPr>
        <p:spPr>
          <a:xfrm>
            <a:off x="6574095" y="4095808"/>
            <a:ext cx="2017757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Capturar los límites de Perdidas de Fe y CU respectivamente.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6F8E0DA-1526-437C-A847-2B121CD75055}"/>
              </a:ext>
            </a:extLst>
          </p:cNvPr>
          <p:cNvSpPr/>
          <p:nvPr/>
        </p:nvSpPr>
        <p:spPr>
          <a:xfrm>
            <a:off x="6455917" y="3994600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6</a:t>
            </a:r>
            <a:endParaRPr lang="en-US" sz="12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4A3D00-43B9-447B-9B18-61674079122D}"/>
              </a:ext>
            </a:extLst>
          </p:cNvPr>
          <p:cNvCxnSpPr>
            <a:cxnSpLocks/>
          </p:cNvCxnSpPr>
          <p:nvPr/>
        </p:nvCxnSpPr>
        <p:spPr>
          <a:xfrm>
            <a:off x="7299798" y="3272550"/>
            <a:ext cx="0" cy="8205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7524123-76DB-4C77-ADC3-4CBB7E07E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567" y="2802231"/>
            <a:ext cx="923833" cy="45510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BBB32D-9D99-44F7-92E7-B9C64BC50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486" y="4054412"/>
            <a:ext cx="1294234" cy="21817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F9B861C-A20D-42E6-96AC-AC1C7E8D30B5}"/>
              </a:ext>
            </a:extLst>
          </p:cNvPr>
          <p:cNvCxnSpPr>
            <a:cxnSpLocks/>
          </p:cNvCxnSpPr>
          <p:nvPr/>
        </p:nvCxnSpPr>
        <p:spPr>
          <a:xfrm>
            <a:off x="2749172" y="4172641"/>
            <a:ext cx="15905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545A91A-C4D2-42E5-979E-064F009F9396}"/>
              </a:ext>
            </a:extLst>
          </p:cNvPr>
          <p:cNvSpPr/>
          <p:nvPr/>
        </p:nvSpPr>
        <p:spPr>
          <a:xfrm>
            <a:off x="4339715" y="3951818"/>
            <a:ext cx="2017757" cy="600164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Establecer el paso al que se especifica el porcentaje de eficiencia a garantizar.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D6EF9F-CF82-418D-89D0-C431C20352E8}"/>
              </a:ext>
            </a:extLst>
          </p:cNvPr>
          <p:cNvSpPr/>
          <p:nvPr/>
        </p:nvSpPr>
        <p:spPr>
          <a:xfrm>
            <a:off x="4221537" y="3850610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7</a:t>
            </a:r>
            <a:endParaRPr lang="en-US" sz="1200" b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C7C53F6-8087-489F-9F54-4F7721A9E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938" y="4336516"/>
            <a:ext cx="1294234" cy="21817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595EAF9-6CA9-4113-BE22-7C7E8E81D3BA}"/>
              </a:ext>
            </a:extLst>
          </p:cNvPr>
          <p:cNvCxnSpPr>
            <a:cxnSpLocks/>
          </p:cNvCxnSpPr>
          <p:nvPr/>
        </p:nvCxnSpPr>
        <p:spPr>
          <a:xfrm>
            <a:off x="2699792" y="4551982"/>
            <a:ext cx="0" cy="277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FBC9E7F-6FA2-4874-AE2C-7FF612BB4D23}"/>
              </a:ext>
            </a:extLst>
          </p:cNvPr>
          <p:cNvSpPr/>
          <p:nvPr/>
        </p:nvSpPr>
        <p:spPr>
          <a:xfrm>
            <a:off x="2443498" y="4822673"/>
            <a:ext cx="2992598" cy="261610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Capturar el porcentaje de eficiencia a garantizar.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A9EE435-E79E-4368-824F-2E98D5715528}"/>
              </a:ext>
            </a:extLst>
          </p:cNvPr>
          <p:cNvSpPr/>
          <p:nvPr/>
        </p:nvSpPr>
        <p:spPr>
          <a:xfrm>
            <a:off x="2325320" y="4721465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8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3929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160CF-A1C0-4108-A485-3E1AA6D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DDD74-59E5-4C3E-A781-5B854A5A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034983D-858D-4B93-85E4-E150BB7BCEE1}"/>
              </a:ext>
            </a:extLst>
          </p:cNvPr>
          <p:cNvSpPr>
            <a:spLocks noGrp="1"/>
          </p:cNvSpPr>
          <p:nvPr/>
        </p:nvSpPr>
        <p:spPr>
          <a:xfrm>
            <a:off x="323528" y="2924944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Devanado Cerca al Núcleo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F4ADA4E-06A7-4F39-8A1F-EB1D8B7DB97C}"/>
              </a:ext>
            </a:extLst>
          </p:cNvPr>
          <p:cNvSpPr>
            <a:spLocks noGrp="1"/>
          </p:cNvSpPr>
          <p:nvPr/>
        </p:nvSpPr>
        <p:spPr>
          <a:xfrm>
            <a:off x="323528" y="2348880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Configuraciones Adicionales</a:t>
            </a:r>
          </a:p>
        </p:txBody>
      </p:sp>
      <p:pic>
        <p:nvPicPr>
          <p:cNvPr id="9" name="Picture 52">
            <a:extLst>
              <a:ext uri="{FF2B5EF4-FFF2-40B4-BE49-F238E27FC236}">
                <a16:creationId xmlns:a16="http://schemas.microsoft.com/office/drawing/2014/main" id="{C2E6A3A3-2DF8-4F5E-8990-36CCBD029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08" y="188640"/>
            <a:ext cx="15001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66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4DAEEE2-9DF4-461B-97CE-2F789260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16" y="4025021"/>
            <a:ext cx="8172400" cy="2205132"/>
          </a:xfrm>
          <a:prstGeom prst="rect">
            <a:avLst/>
          </a:prstGeom>
        </p:spPr>
      </p:pic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973" y="153152"/>
            <a:ext cx="8351715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Devanado cercano al núcleo</a:t>
            </a:r>
            <a:endParaRPr lang="en-US" sz="2400" cap="al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68F25-3833-46A6-B277-2E95DA801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16" y="922536"/>
            <a:ext cx="8127828" cy="2519627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3EE83A4-D699-4B41-97E7-724785D3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Arrow: Curved Down 25">
            <a:hlinkClick r:id="rId5" action="ppaction://hlinksldjump"/>
            <a:extLst>
              <a:ext uri="{FF2B5EF4-FFF2-40B4-BE49-F238E27FC236}">
                <a16:creationId xmlns:a16="http://schemas.microsoft.com/office/drawing/2014/main" id="{842A8841-3C29-4A41-9123-DF800F899C04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004B2-17C6-4DDF-9AF1-00A22FAE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613CA-0E58-4417-A46E-C9C1B76E8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44" y="2157485"/>
            <a:ext cx="2048928" cy="19139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E3C87C-49B9-46A4-A5A8-A23F0F459B43}"/>
              </a:ext>
            </a:extLst>
          </p:cNvPr>
          <p:cNvCxnSpPr>
            <a:cxnSpLocks/>
          </p:cNvCxnSpPr>
          <p:nvPr/>
        </p:nvCxnSpPr>
        <p:spPr>
          <a:xfrm>
            <a:off x="3203848" y="2369104"/>
            <a:ext cx="0" cy="1157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4EF67-C26C-417E-BFCE-1B884F7704D3}"/>
              </a:ext>
            </a:extLst>
          </p:cNvPr>
          <p:cNvSpPr/>
          <p:nvPr/>
        </p:nvSpPr>
        <p:spPr>
          <a:xfrm>
            <a:off x="1907653" y="3526448"/>
            <a:ext cx="2376313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Definir si el PRIMARIO o SECUNDARIO está mas cerca al núcleo.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0BC166-5B06-47DB-8F72-74C688D57C99}"/>
              </a:ext>
            </a:extLst>
          </p:cNvPr>
          <p:cNvSpPr/>
          <p:nvPr/>
        </p:nvSpPr>
        <p:spPr>
          <a:xfrm>
            <a:off x="1789474" y="3425240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1</a:t>
            </a:r>
            <a:endParaRPr lang="en-US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738999-EE61-4717-89D4-AAF88F769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365" y="2157390"/>
            <a:ext cx="2464781" cy="46177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29603A-6878-4B23-845A-1790E2648AB3}"/>
              </a:ext>
            </a:extLst>
          </p:cNvPr>
          <p:cNvCxnSpPr>
            <a:cxnSpLocks/>
          </p:cNvCxnSpPr>
          <p:nvPr/>
        </p:nvCxnSpPr>
        <p:spPr>
          <a:xfrm>
            <a:off x="5803064" y="2638498"/>
            <a:ext cx="0" cy="2864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C3A1CBA-6D15-455F-920E-9D628F755A36}"/>
              </a:ext>
            </a:extLst>
          </p:cNvPr>
          <p:cNvSpPr/>
          <p:nvPr/>
        </p:nvSpPr>
        <p:spPr>
          <a:xfrm>
            <a:off x="5553648" y="2921791"/>
            <a:ext cx="3001807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/>
              <a:t>Para el devanado primario más cercano al núcleo, seleccionar una opción de voltaje primario.</a:t>
            </a:r>
            <a:endParaRPr lang="es-ES" sz="11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435083-A738-4682-A747-06981EB1F3DF}"/>
              </a:ext>
            </a:extLst>
          </p:cNvPr>
          <p:cNvSpPr/>
          <p:nvPr/>
        </p:nvSpPr>
        <p:spPr>
          <a:xfrm>
            <a:off x="5435469" y="2820583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2</a:t>
            </a:r>
            <a:endParaRPr lang="en-US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D71E62-C2A8-4D4C-B4CF-D20D8726C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4653564"/>
            <a:ext cx="1152128" cy="28760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D9E825-F6BB-4C9E-B08F-1CB5ADF69FAA}"/>
              </a:ext>
            </a:extLst>
          </p:cNvPr>
          <p:cNvSpPr/>
          <p:nvPr/>
        </p:nvSpPr>
        <p:spPr>
          <a:xfrm>
            <a:off x="5108577" y="3834621"/>
            <a:ext cx="2698745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Capturar el valor que corresponda según la opción indicada en la sección de Devanados.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CFE4C1-3B95-4904-ABFA-90299E2F4FC3}"/>
              </a:ext>
            </a:extLst>
          </p:cNvPr>
          <p:cNvSpPr/>
          <p:nvPr/>
        </p:nvSpPr>
        <p:spPr>
          <a:xfrm>
            <a:off x="4990398" y="3733413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3</a:t>
            </a:r>
            <a:endParaRPr lang="en-US" sz="12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AB1EBB-3B35-4CDA-A000-1E6F4DF6FA63}"/>
              </a:ext>
            </a:extLst>
          </p:cNvPr>
          <p:cNvCxnSpPr>
            <a:cxnSpLocks/>
          </p:cNvCxnSpPr>
          <p:nvPr/>
        </p:nvCxnSpPr>
        <p:spPr>
          <a:xfrm flipV="1">
            <a:off x="7445899" y="4269038"/>
            <a:ext cx="0" cy="394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82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160CF-A1C0-4108-A485-3E1AA6D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233DA-AF47-4F48-8BEB-49A22D97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1CF898D-F1C7-45D5-943D-370D1533EDA1}"/>
              </a:ext>
            </a:extLst>
          </p:cNvPr>
          <p:cNvSpPr>
            <a:spLocks noGrp="1"/>
          </p:cNvSpPr>
          <p:nvPr/>
        </p:nvSpPr>
        <p:spPr>
          <a:xfrm>
            <a:off x="323528" y="2924944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4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Elevación Especial de Temperatura</a:t>
            </a:r>
            <a:endParaRPr kumimoji="0" lang="es-MX" sz="40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3A234B9-1E17-4FE5-BDF1-E10D87753B12}"/>
              </a:ext>
            </a:extLst>
          </p:cNvPr>
          <p:cNvSpPr>
            <a:spLocks noGrp="1"/>
          </p:cNvSpPr>
          <p:nvPr/>
        </p:nvSpPr>
        <p:spPr>
          <a:xfrm>
            <a:off x="323528" y="2348880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Configuraciones Adicionales</a:t>
            </a:r>
          </a:p>
        </p:txBody>
      </p:sp>
      <p:pic>
        <p:nvPicPr>
          <p:cNvPr id="9" name="Picture 52">
            <a:extLst>
              <a:ext uri="{FF2B5EF4-FFF2-40B4-BE49-F238E27FC236}">
                <a16:creationId xmlns:a16="http://schemas.microsoft.com/office/drawing/2014/main" id="{A2EA1933-4DE5-4BE7-AC31-54E9D316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08" y="188640"/>
            <a:ext cx="15001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36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850" y="153152"/>
            <a:ext cx="8362950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i="0" u="none" strike="noStrike" kern="0" cap="all" spc="0" normalizeH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</a:rPr>
              <a:t>Índice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082EF-D22C-4919-BE92-CBD5CD158569}"/>
              </a:ext>
            </a:extLst>
          </p:cNvPr>
          <p:cNvSpPr txBox="1"/>
          <p:nvPr/>
        </p:nvSpPr>
        <p:spPr>
          <a:xfrm>
            <a:off x="466776" y="90872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+mn-lt"/>
                <a:hlinkClick r:id="rId3" action="ppaction://hlinksldjump"/>
              </a:rPr>
              <a:t>Listado de Variables por Pantalla</a:t>
            </a:r>
            <a:endParaRPr lang="es-MX" dirty="0">
              <a:latin typeface="+mn-lt"/>
              <a:hlinkClick r:id="rId4" action="ppaction://hlinksldjump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+mn-lt"/>
                <a:hlinkClick r:id="rId4" action="ppaction://hlinksldjump"/>
              </a:rPr>
              <a:t>Datos Obligatorios para Optimización</a:t>
            </a:r>
            <a:endParaRPr lang="es-MX" dirty="0"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+mn-lt"/>
                <a:hlinkClick r:id="rId5" action="ppaction://hlinksldjump"/>
              </a:rPr>
              <a:t>Evaluaciones y Límites de Pérdidas y Eficiencia</a:t>
            </a:r>
            <a:endParaRPr lang="es-MX" dirty="0"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+mn-lt"/>
                <a:hlinkClick r:id="rId6" action="ppaction://hlinksldjump"/>
              </a:rPr>
              <a:t>Devanado Cercano al Núcleo</a:t>
            </a:r>
            <a:endParaRPr lang="es-MX" dirty="0"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+mn-lt"/>
                <a:hlinkClick r:id="rId7" action="ppaction://hlinksldjump"/>
              </a:rPr>
              <a:t>Elevación Especial de Temperatura</a:t>
            </a:r>
            <a:endParaRPr lang="es-MX" dirty="0"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+mn-lt"/>
                <a:hlinkClick r:id="rId8" action="ppaction://hlinksldjump"/>
              </a:rPr>
              <a:t>Limitantes de Ruido</a:t>
            </a:r>
            <a:endParaRPr lang="es-MX" dirty="0"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+mn-lt"/>
                <a:hlinkClick r:id="rId9" action="ppaction://hlinksldjump"/>
              </a:rPr>
              <a:t>Datos del Terciario</a:t>
            </a:r>
            <a:endParaRPr lang="es-MX" dirty="0"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+mn-lt"/>
                <a:hlinkClick r:id="rId10" action="ppaction://hlinksldjump"/>
              </a:rPr>
              <a:t>Sobrecarga</a:t>
            </a:r>
            <a:endParaRPr lang="es-MX" dirty="0"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+mn-lt"/>
                <a:hlinkClick r:id="rId11" action="ppaction://hlinksldjump"/>
              </a:rPr>
              <a:t>Bloqueo de Segmentos</a:t>
            </a:r>
            <a:endParaRPr lang="es-MX" dirty="0"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+mn-lt"/>
                <a:hlinkClick r:id="rId12" action="ppaction://hlinksldjump"/>
              </a:rPr>
              <a:t>Impedancias del Sistema</a:t>
            </a:r>
            <a:endParaRPr lang="es-MX" dirty="0"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+mn-lt"/>
                <a:hlinkClick r:id="rId13" action="ppaction://hlinksldjump"/>
              </a:rPr>
              <a:t>Free </a:t>
            </a:r>
            <a:r>
              <a:rPr lang="es-MX" dirty="0" err="1">
                <a:latin typeface="+mn-lt"/>
                <a:hlinkClick r:id="rId13" action="ppaction://hlinksldjump"/>
              </a:rPr>
              <a:t>Buckling</a:t>
            </a:r>
            <a:r>
              <a:rPr lang="es-MX" dirty="0">
                <a:latin typeface="+mn-lt"/>
                <a:hlinkClick r:id="rId13" action="ppaction://hlinksldjump"/>
              </a:rPr>
              <a:t> y Voltaje </a:t>
            </a:r>
            <a:r>
              <a:rPr lang="es-MX" dirty="0" err="1">
                <a:latin typeface="+mn-lt"/>
                <a:hlinkClick r:id="rId13" action="ppaction://hlinksldjump"/>
              </a:rPr>
              <a:t>Prefalla</a:t>
            </a:r>
            <a:endParaRPr lang="es-MX" dirty="0"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+mn-lt"/>
                <a:hlinkClick r:id="rId14" action="ppaction://hlinksldjump"/>
              </a:rPr>
              <a:t>Garantías</a:t>
            </a:r>
            <a:endParaRPr lang="es-MX" dirty="0"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+mn-lt"/>
                <a:hlinkClick r:id="rId14" action="ppaction://hlinksldjump"/>
              </a:rPr>
              <a:t>Límites de J y Tipo de Conductor</a:t>
            </a:r>
            <a:endParaRPr lang="es-MX" dirty="0"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+mn-lt"/>
                <a:hlinkClick r:id="rId15" action="ppaction://hlinksldjump"/>
              </a:rPr>
              <a:t>Uso de Colectores y Bobinas de 2 Capas</a:t>
            </a:r>
            <a:endParaRPr lang="es-MX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089F5-9D02-4937-8369-14551861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  <a:latin typeface="+mn-lt"/>
              </a:rPr>
              <a:pPr/>
              <a:t>2</a:t>
            </a:fld>
            <a:endParaRPr lang="es-MX" dirty="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7B49D-B5B1-4BD9-AF13-B61E42C8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04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528" y="153152"/>
            <a:ext cx="8352160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Elevación especial de Temperatura</a:t>
            </a:r>
            <a:endParaRPr lang="en-US" sz="2400" cap="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2050E-4650-4E26-AFB8-5FFE50F3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343" y="877045"/>
            <a:ext cx="6264696" cy="15898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280E79-7612-4810-95A9-9230ADB0F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636912"/>
            <a:ext cx="7529462" cy="3549405"/>
          </a:xfrm>
          <a:prstGeom prst="rect">
            <a:avLst/>
          </a:prstGeo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8B49881-414A-42E8-ADA3-5EE9111C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" name="Arrow: Curved Down 38">
            <a:hlinkClick r:id="rId5" action="ppaction://hlinksldjump"/>
            <a:extLst>
              <a:ext uri="{FF2B5EF4-FFF2-40B4-BE49-F238E27FC236}">
                <a16:creationId xmlns:a16="http://schemas.microsoft.com/office/drawing/2014/main" id="{A1E8C95F-F8FE-4600-A4E3-2615C0382421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79A5F-650A-4597-83CB-DC278BE4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62B11E-7368-4E4A-A4D9-385C8185A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752" y="2238730"/>
            <a:ext cx="2426197" cy="19139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0AD928-B8D6-48F0-A959-AF2FEAD46834}"/>
              </a:ext>
            </a:extLst>
          </p:cNvPr>
          <p:cNvCxnSpPr>
            <a:cxnSpLocks/>
          </p:cNvCxnSpPr>
          <p:nvPr/>
        </p:nvCxnSpPr>
        <p:spPr>
          <a:xfrm>
            <a:off x="6021362" y="1430515"/>
            <a:ext cx="9465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722101-C7F0-47BD-8601-1C5B7524B648}"/>
              </a:ext>
            </a:extLst>
          </p:cNvPr>
          <p:cNvSpPr/>
          <p:nvPr/>
        </p:nvSpPr>
        <p:spPr>
          <a:xfrm>
            <a:off x="6967891" y="1163610"/>
            <a:ext cx="1623531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Capturar la temperatura ambiente promedio.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0CC8BC-3887-4976-AB32-8219E1F757B0}"/>
              </a:ext>
            </a:extLst>
          </p:cNvPr>
          <p:cNvSpPr/>
          <p:nvPr/>
        </p:nvSpPr>
        <p:spPr>
          <a:xfrm>
            <a:off x="6849712" y="1062402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1</a:t>
            </a:r>
            <a:endParaRPr lang="en-US" sz="1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3E5B10-B4A4-4B98-B89F-79CAE43BEBBC}"/>
              </a:ext>
            </a:extLst>
          </p:cNvPr>
          <p:cNvCxnSpPr>
            <a:cxnSpLocks/>
          </p:cNvCxnSpPr>
          <p:nvPr/>
        </p:nvCxnSpPr>
        <p:spPr>
          <a:xfrm flipV="1">
            <a:off x="6021362" y="1424734"/>
            <a:ext cx="1" cy="813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7F32FC-0280-4F8A-A6DC-D387A53BB16F}"/>
              </a:ext>
            </a:extLst>
          </p:cNvPr>
          <p:cNvCxnSpPr>
            <a:cxnSpLocks/>
          </p:cNvCxnSpPr>
          <p:nvPr/>
        </p:nvCxnSpPr>
        <p:spPr>
          <a:xfrm flipV="1">
            <a:off x="1614362" y="4556487"/>
            <a:ext cx="0" cy="1172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EC934EF-1BE2-452E-8B45-E6975236C4A8}"/>
              </a:ext>
            </a:extLst>
          </p:cNvPr>
          <p:cNvSpPr/>
          <p:nvPr/>
        </p:nvSpPr>
        <p:spPr>
          <a:xfrm>
            <a:off x="670219" y="4115201"/>
            <a:ext cx="1068681" cy="441285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Hacer </a:t>
            </a:r>
            <a:r>
              <a:rPr lang="es-ES" sz="1100" dirty="0" err="1"/>
              <a:t>click</a:t>
            </a:r>
            <a:r>
              <a:rPr lang="es-ES" sz="1100" dirty="0"/>
              <a:t> </a:t>
            </a:r>
            <a:r>
              <a:rPr lang="es-ES" sz="1100" i="1" dirty="0"/>
              <a:t>en Límites ENFTO</a:t>
            </a:r>
            <a:r>
              <a:rPr lang="es-ES" sz="1100" dirty="0"/>
              <a:t>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5C7291-302E-4A1E-BAEC-453EFBBF3A07}"/>
              </a:ext>
            </a:extLst>
          </p:cNvPr>
          <p:cNvSpPr/>
          <p:nvPr/>
        </p:nvSpPr>
        <p:spPr>
          <a:xfrm>
            <a:off x="552040" y="4013994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2</a:t>
            </a:r>
            <a:endParaRPr lang="en-US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0CE8A-6840-4960-8AF7-0591F10CD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5597816"/>
            <a:ext cx="898264" cy="2616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956293-5B3F-488B-8B57-E9EFD4405CBB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5403453" y="4640158"/>
            <a:ext cx="7115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87B5799-70DE-469B-86BF-1C0ACEAB5951}"/>
              </a:ext>
            </a:extLst>
          </p:cNvPr>
          <p:cNvSpPr/>
          <p:nvPr/>
        </p:nvSpPr>
        <p:spPr>
          <a:xfrm>
            <a:off x="6115050" y="4437051"/>
            <a:ext cx="2190525" cy="430882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Editar el HSR y TOR por paso de ser requerido y presionar aceptar.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D3494D-3B2F-4657-B574-DA3EBE56E4EC}"/>
              </a:ext>
            </a:extLst>
          </p:cNvPr>
          <p:cNvSpPr/>
          <p:nvPr/>
        </p:nvSpPr>
        <p:spPr>
          <a:xfrm>
            <a:off x="5996871" y="4335844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3</a:t>
            </a:r>
            <a:endParaRPr lang="en-US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11EB6B-09CB-42F3-8F61-E417D52AE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189" y="4509353"/>
            <a:ext cx="898264" cy="2616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C17C5E-C985-431C-A56F-E36F4809B9FC}"/>
              </a:ext>
            </a:extLst>
          </p:cNvPr>
          <p:cNvCxnSpPr>
            <a:cxnSpLocks/>
          </p:cNvCxnSpPr>
          <p:nvPr/>
        </p:nvCxnSpPr>
        <p:spPr>
          <a:xfrm flipH="1">
            <a:off x="1614362" y="5728621"/>
            <a:ext cx="18775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33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160CF-A1C0-4108-A485-3E1AA6D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717A4-AB1A-4C8B-8775-11C0A72D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CA4951C-C814-4275-AD08-44C6B2AC129B}"/>
              </a:ext>
            </a:extLst>
          </p:cNvPr>
          <p:cNvSpPr>
            <a:spLocks noGrp="1"/>
          </p:cNvSpPr>
          <p:nvPr/>
        </p:nvSpPr>
        <p:spPr>
          <a:xfrm>
            <a:off x="323528" y="2924944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Limitantes de Ruido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22E66D0-FED4-4040-A122-E1AE405215B1}"/>
              </a:ext>
            </a:extLst>
          </p:cNvPr>
          <p:cNvSpPr>
            <a:spLocks noGrp="1"/>
          </p:cNvSpPr>
          <p:nvPr/>
        </p:nvSpPr>
        <p:spPr>
          <a:xfrm>
            <a:off x="323528" y="2348880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Configuraciones Adicionales</a:t>
            </a:r>
          </a:p>
        </p:txBody>
      </p:sp>
      <p:pic>
        <p:nvPicPr>
          <p:cNvPr id="9" name="Picture 52">
            <a:extLst>
              <a:ext uri="{FF2B5EF4-FFF2-40B4-BE49-F238E27FC236}">
                <a16:creationId xmlns:a16="http://schemas.microsoft.com/office/drawing/2014/main" id="{9C9D8030-8FB6-485B-B369-2B00576B9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08" y="188640"/>
            <a:ext cx="15001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91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973" y="153152"/>
            <a:ext cx="8351715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Limitantes de Ruido</a:t>
            </a:r>
            <a:endParaRPr lang="en-US" sz="2400" cap="al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AE479-2785-4505-AA4F-3F751C88E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16239"/>
            <a:ext cx="8114127" cy="185124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11849BF-9332-4997-A8FC-DB3C0D09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Arrow: Curved Down 22">
            <a:hlinkClick r:id="rId4" action="ppaction://hlinksldjump"/>
            <a:extLst>
              <a:ext uri="{FF2B5EF4-FFF2-40B4-BE49-F238E27FC236}">
                <a16:creationId xmlns:a16="http://schemas.microsoft.com/office/drawing/2014/main" id="{4957F6BE-B98D-4C8E-8357-744B41C3D170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9FB41-A6A5-4791-A21F-790F9C15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E6BCC4-8F1B-4365-AE11-1A5B6169AC16}"/>
              </a:ext>
            </a:extLst>
          </p:cNvPr>
          <p:cNvCxnSpPr>
            <a:cxnSpLocks/>
          </p:cNvCxnSpPr>
          <p:nvPr/>
        </p:nvCxnSpPr>
        <p:spPr>
          <a:xfrm flipV="1">
            <a:off x="3131840" y="1948372"/>
            <a:ext cx="0" cy="658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744DDE1-44F5-4EB3-9D2E-B9ED89FEF327}"/>
              </a:ext>
            </a:extLst>
          </p:cNvPr>
          <p:cNvSpPr/>
          <p:nvPr/>
        </p:nvSpPr>
        <p:spPr>
          <a:xfrm>
            <a:off x="1285876" y="1351351"/>
            <a:ext cx="2522280" cy="597021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Al hacer </a:t>
            </a:r>
            <a:r>
              <a:rPr lang="es-ES" sz="1100" dirty="0" err="1"/>
              <a:t>click</a:t>
            </a:r>
            <a:r>
              <a:rPr lang="es-ES" sz="1100" dirty="0"/>
              <a:t> en calcular, se establecerán los límites de ruido según la tabla de NEMA en casa paso.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FD900B-BB26-4B7C-926E-CCBA8EDB9A0D}"/>
              </a:ext>
            </a:extLst>
          </p:cNvPr>
          <p:cNvSpPr/>
          <p:nvPr/>
        </p:nvSpPr>
        <p:spPr>
          <a:xfrm>
            <a:off x="1167697" y="1263778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1</a:t>
            </a:r>
            <a:endParaRPr lang="en-US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5EB97-4D27-44C8-BCB8-202C8CD85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606652"/>
            <a:ext cx="610231" cy="18564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E64280-20CE-41DA-B0B6-F014203303ED}"/>
              </a:ext>
            </a:extLst>
          </p:cNvPr>
          <p:cNvCxnSpPr>
            <a:cxnSpLocks/>
          </p:cNvCxnSpPr>
          <p:nvPr/>
        </p:nvCxnSpPr>
        <p:spPr>
          <a:xfrm>
            <a:off x="4283968" y="3224347"/>
            <a:ext cx="0" cy="10699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77BD20-D560-4CAE-84D2-8E3CC4B63708}"/>
              </a:ext>
            </a:extLst>
          </p:cNvPr>
          <p:cNvSpPr/>
          <p:nvPr/>
        </p:nvSpPr>
        <p:spPr>
          <a:xfrm>
            <a:off x="3958094" y="4294257"/>
            <a:ext cx="2846154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Si se requieren valores específicos, se pueden capturar directamente al paso indicado.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058BEE-6746-4569-AB4B-4FDC3DF3C72E}"/>
              </a:ext>
            </a:extLst>
          </p:cNvPr>
          <p:cNvSpPr/>
          <p:nvPr/>
        </p:nvSpPr>
        <p:spPr>
          <a:xfrm>
            <a:off x="3839916" y="4206684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2</a:t>
            </a:r>
            <a:endParaRPr lang="en-US" sz="12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71B02E-1689-4B2D-AAAB-884849D67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606651"/>
            <a:ext cx="610231" cy="61769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11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160CF-A1C0-4108-A485-3E1AA6D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62F7E-F115-4F89-B6C9-74F2D5C6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A28F15A-6249-43FA-91DC-EE3FD8450642}"/>
              </a:ext>
            </a:extLst>
          </p:cNvPr>
          <p:cNvSpPr>
            <a:spLocks noGrp="1"/>
          </p:cNvSpPr>
          <p:nvPr/>
        </p:nvSpPr>
        <p:spPr>
          <a:xfrm>
            <a:off x="323528" y="2924944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Datos del Terciario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E857CC6-FF80-4143-ABB0-11A4C4BD430B}"/>
              </a:ext>
            </a:extLst>
          </p:cNvPr>
          <p:cNvSpPr>
            <a:spLocks noGrp="1"/>
          </p:cNvSpPr>
          <p:nvPr/>
        </p:nvSpPr>
        <p:spPr>
          <a:xfrm>
            <a:off x="323528" y="2348880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Configuraciones Adicionales</a:t>
            </a:r>
          </a:p>
        </p:txBody>
      </p:sp>
      <p:pic>
        <p:nvPicPr>
          <p:cNvPr id="9" name="Picture 52">
            <a:extLst>
              <a:ext uri="{FF2B5EF4-FFF2-40B4-BE49-F238E27FC236}">
                <a16:creationId xmlns:a16="http://schemas.microsoft.com/office/drawing/2014/main" id="{46D6DA8E-A5BB-4EB5-BEB2-C4A264003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08" y="188640"/>
            <a:ext cx="15001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267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973" y="153152"/>
            <a:ext cx="8351715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Datos del Terciario</a:t>
            </a:r>
            <a:endParaRPr lang="en-US" sz="2400" cap="al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CCA80-C8C6-4F02-8A28-C502E59A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0" y="919204"/>
            <a:ext cx="8047577" cy="16193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6A1E41-5038-41DD-84C4-5A87CEE80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50" y="2851183"/>
            <a:ext cx="8061087" cy="213533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EFA217A-F717-4FE0-9925-54C54A555943}"/>
              </a:ext>
            </a:extLst>
          </p:cNvPr>
          <p:cNvSpPr txBox="1"/>
          <p:nvPr/>
        </p:nvSpPr>
        <p:spPr>
          <a:xfrm>
            <a:off x="233418" y="5683895"/>
            <a:ext cx="8193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u="sng" dirty="0">
                <a:solidFill>
                  <a:srgbClr val="993300"/>
                </a:solidFill>
              </a:rPr>
              <a:t>NOTA</a:t>
            </a:r>
          </a:p>
          <a:p>
            <a:r>
              <a:rPr lang="es-MX" sz="1400" dirty="0">
                <a:solidFill>
                  <a:srgbClr val="993300"/>
                </a:solidFill>
              </a:rPr>
              <a:t>La omisión de establecer si el terciario es “enterrado no enterrado” y “Exterior o Interior” afecta directamente al diseño resultante.</a:t>
            </a:r>
            <a:endParaRPr lang="en-US" sz="1400" dirty="0">
              <a:solidFill>
                <a:srgbClr val="993300"/>
              </a:solidFill>
            </a:endParaRP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E9AD778-00BB-40CF-BA82-C6F505C3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2" name="Arrow: Curved Down 41">
            <a:hlinkClick r:id="rId5" action="ppaction://hlinksldjump"/>
            <a:extLst>
              <a:ext uri="{FF2B5EF4-FFF2-40B4-BE49-F238E27FC236}">
                <a16:creationId xmlns:a16="http://schemas.microsoft.com/office/drawing/2014/main" id="{36DBC06E-4AFE-4BA0-9822-6894032643B2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A9AD7-2FAC-4BE7-9B72-3917621F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864E6C-2B9A-4C9F-BDF0-8FA4CD697EEF}"/>
              </a:ext>
            </a:extLst>
          </p:cNvPr>
          <p:cNvCxnSpPr>
            <a:cxnSpLocks/>
          </p:cNvCxnSpPr>
          <p:nvPr/>
        </p:nvCxnSpPr>
        <p:spPr>
          <a:xfrm flipV="1">
            <a:off x="7884368" y="1021324"/>
            <a:ext cx="0" cy="851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821F120-0757-46AE-962F-1A3DE1BC0F7A}"/>
              </a:ext>
            </a:extLst>
          </p:cNvPr>
          <p:cNvSpPr/>
          <p:nvPr/>
        </p:nvSpPr>
        <p:spPr>
          <a:xfrm>
            <a:off x="6263457" y="759714"/>
            <a:ext cx="2016220" cy="261610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Definir la unidad lleva Terciario.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858035-DC0B-4B86-8F31-FCC97889EB7F}"/>
              </a:ext>
            </a:extLst>
          </p:cNvPr>
          <p:cNvSpPr/>
          <p:nvPr/>
        </p:nvSpPr>
        <p:spPr>
          <a:xfrm>
            <a:off x="6145278" y="672141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1</a:t>
            </a:r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F31625-6FDE-42CF-ADDF-BAB01DDF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44" y="1872999"/>
            <a:ext cx="911592" cy="26161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73DAC0-5A95-49B7-A0A1-404A1466156C}"/>
              </a:ext>
            </a:extLst>
          </p:cNvPr>
          <p:cNvCxnSpPr>
            <a:cxnSpLocks/>
          </p:cNvCxnSpPr>
          <p:nvPr/>
        </p:nvCxnSpPr>
        <p:spPr>
          <a:xfrm>
            <a:off x="1763688" y="4663966"/>
            <a:ext cx="0" cy="4724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F7C66AA-3161-4BBF-9C0F-59225D7CCD25}"/>
              </a:ext>
            </a:extLst>
          </p:cNvPr>
          <p:cNvSpPr/>
          <p:nvPr/>
        </p:nvSpPr>
        <p:spPr>
          <a:xfrm>
            <a:off x="983125" y="5136459"/>
            <a:ext cx="2580763" cy="261610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Definir la capacidad a operar del Terciario.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919A48-91A2-4F4C-8FE1-2F674A663AD0}"/>
              </a:ext>
            </a:extLst>
          </p:cNvPr>
          <p:cNvSpPr/>
          <p:nvPr/>
        </p:nvSpPr>
        <p:spPr>
          <a:xfrm>
            <a:off x="864947" y="5048886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2</a:t>
            </a:r>
            <a:endParaRPr 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95DE9D-FB36-4103-A3BF-545527439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3738335"/>
            <a:ext cx="3060340" cy="92563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E0D272-89D3-4560-9720-5BB0667DE9D2}"/>
              </a:ext>
            </a:extLst>
          </p:cNvPr>
          <p:cNvCxnSpPr>
            <a:cxnSpLocks/>
          </p:cNvCxnSpPr>
          <p:nvPr/>
        </p:nvCxnSpPr>
        <p:spPr>
          <a:xfrm>
            <a:off x="5505802" y="4664752"/>
            <a:ext cx="0" cy="647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178AA09-D3E4-4021-AFA1-BF1445DB6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049" y="3739121"/>
            <a:ext cx="696119" cy="92563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6E0486-F8AD-4E47-8E40-01B0E70694D5}"/>
              </a:ext>
            </a:extLst>
          </p:cNvPr>
          <p:cNvSpPr/>
          <p:nvPr/>
        </p:nvSpPr>
        <p:spPr>
          <a:xfrm>
            <a:off x="4330139" y="5312125"/>
            <a:ext cx="1343214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Capturar el voltaje y BIL del terciario.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DAAF0B-1AAB-4C66-BBA8-9F8F5795D831}"/>
              </a:ext>
            </a:extLst>
          </p:cNvPr>
          <p:cNvSpPr/>
          <p:nvPr/>
        </p:nvSpPr>
        <p:spPr>
          <a:xfrm>
            <a:off x="4211960" y="5224553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3</a:t>
            </a:r>
            <a:endParaRPr lang="en-US" sz="12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64ACAA-15CD-476D-9DA4-CEDF20101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905" y="4638456"/>
            <a:ext cx="911592" cy="40383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06B26C-8EDA-4B96-944C-0A61A8049EA8}"/>
              </a:ext>
            </a:extLst>
          </p:cNvPr>
          <p:cNvSpPr/>
          <p:nvPr/>
        </p:nvSpPr>
        <p:spPr>
          <a:xfrm>
            <a:off x="6275679" y="5414729"/>
            <a:ext cx="2304257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Definir si el terciario es enterrado o no enterrado, y exterior o interior.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E5D8F7B-B1DE-4364-AB2C-B854EB4A6B90}"/>
              </a:ext>
            </a:extLst>
          </p:cNvPr>
          <p:cNvSpPr/>
          <p:nvPr/>
        </p:nvSpPr>
        <p:spPr>
          <a:xfrm>
            <a:off x="6157501" y="5327156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4</a:t>
            </a:r>
            <a:endParaRPr lang="en-US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D2BD29-008E-4BCD-B6A2-B58F74BB1DE5}"/>
              </a:ext>
            </a:extLst>
          </p:cNvPr>
          <p:cNvCxnSpPr>
            <a:cxnSpLocks/>
          </p:cNvCxnSpPr>
          <p:nvPr/>
        </p:nvCxnSpPr>
        <p:spPr>
          <a:xfrm>
            <a:off x="8388424" y="5048886"/>
            <a:ext cx="0" cy="3658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61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160CF-A1C0-4108-A485-3E1AA6D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A22EB-7482-403A-9243-7E664DA3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9F695E6-7CFF-41CA-A625-A78163FC477B}"/>
              </a:ext>
            </a:extLst>
          </p:cNvPr>
          <p:cNvSpPr>
            <a:spLocks noGrp="1"/>
          </p:cNvSpPr>
          <p:nvPr/>
        </p:nvSpPr>
        <p:spPr>
          <a:xfrm>
            <a:off x="323528" y="2924944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Sobrecarga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C1EA9C5-5B79-4BBC-8441-55A4915FC769}"/>
              </a:ext>
            </a:extLst>
          </p:cNvPr>
          <p:cNvSpPr>
            <a:spLocks noGrp="1"/>
          </p:cNvSpPr>
          <p:nvPr/>
        </p:nvSpPr>
        <p:spPr>
          <a:xfrm>
            <a:off x="323528" y="2348880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Configuraciones Adicionales</a:t>
            </a:r>
          </a:p>
        </p:txBody>
      </p:sp>
      <p:pic>
        <p:nvPicPr>
          <p:cNvPr id="9" name="Picture 52">
            <a:extLst>
              <a:ext uri="{FF2B5EF4-FFF2-40B4-BE49-F238E27FC236}">
                <a16:creationId xmlns:a16="http://schemas.microsoft.com/office/drawing/2014/main" id="{B8358C40-1977-4555-8F2B-E00EC4CCE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08" y="188640"/>
            <a:ext cx="15001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258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973" y="153152"/>
            <a:ext cx="8351715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Sobrecarga</a:t>
            </a:r>
            <a:endParaRPr lang="en-US" sz="2400" cap="al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36055-D591-43DB-A301-6E59D20C5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55553"/>
            <a:ext cx="8280920" cy="267126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AB6013-5996-4163-8D83-D8BB7B8C8273}"/>
              </a:ext>
            </a:extLst>
          </p:cNvPr>
          <p:cNvSpPr txBox="1"/>
          <p:nvPr/>
        </p:nvSpPr>
        <p:spPr>
          <a:xfrm>
            <a:off x="251520" y="5692039"/>
            <a:ext cx="8424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u="sng" dirty="0">
                <a:solidFill>
                  <a:srgbClr val="993300"/>
                </a:solidFill>
              </a:rPr>
              <a:t>NOTA</a:t>
            </a:r>
          </a:p>
          <a:p>
            <a:r>
              <a:rPr lang="es-ES" sz="1400" dirty="0">
                <a:solidFill>
                  <a:srgbClr val="993300"/>
                </a:solidFill>
              </a:rPr>
              <a:t>Actualmente solo hay posibilidad de establecer 3 diferentes perfiles de sobrecarga por diseño a optimizar. </a:t>
            </a:r>
            <a:endParaRPr lang="en-US" sz="1400" u="sng" dirty="0"/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A1DAC391-0424-4969-972E-5E8715C7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6" name="Arrow: Curved Down 55">
            <a:hlinkClick r:id="rId4" action="ppaction://hlinksldjump"/>
            <a:extLst>
              <a:ext uri="{FF2B5EF4-FFF2-40B4-BE49-F238E27FC236}">
                <a16:creationId xmlns:a16="http://schemas.microsoft.com/office/drawing/2014/main" id="{EF9D1ED3-E777-4D73-B39C-3538F240A3C1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4C558-AAA2-4B79-B615-3C06880B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FF76A5-38CA-4BEE-8731-0EF32C2F3F5E}"/>
              </a:ext>
            </a:extLst>
          </p:cNvPr>
          <p:cNvCxnSpPr>
            <a:cxnSpLocks/>
          </p:cNvCxnSpPr>
          <p:nvPr/>
        </p:nvCxnSpPr>
        <p:spPr>
          <a:xfrm flipV="1">
            <a:off x="3923928" y="1210259"/>
            <a:ext cx="0" cy="867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545E27E-2AA8-4377-8F67-B4BA1EEFEF0E}"/>
              </a:ext>
            </a:extLst>
          </p:cNvPr>
          <p:cNvSpPr/>
          <p:nvPr/>
        </p:nvSpPr>
        <p:spPr>
          <a:xfrm>
            <a:off x="3383874" y="948649"/>
            <a:ext cx="2376251" cy="261610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Hacer </a:t>
            </a:r>
            <a:r>
              <a:rPr lang="es-ES" sz="1100" dirty="0" err="1"/>
              <a:t>click</a:t>
            </a:r>
            <a:r>
              <a:rPr lang="es-ES" sz="1100" dirty="0"/>
              <a:t> en el botón de </a:t>
            </a:r>
            <a:r>
              <a:rPr lang="es-ES" sz="1100" i="1" dirty="0" err="1"/>
              <a:t>SobreCarga</a:t>
            </a:r>
            <a:r>
              <a:rPr lang="es-ES" sz="1100" dirty="0"/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7E1033-6F47-4759-802C-94B6635F4C73}"/>
              </a:ext>
            </a:extLst>
          </p:cNvPr>
          <p:cNvSpPr/>
          <p:nvPr/>
        </p:nvSpPr>
        <p:spPr>
          <a:xfrm>
            <a:off x="3265696" y="861076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1</a:t>
            </a:r>
            <a:endParaRPr lang="en-US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255C38-39A4-4271-AEAA-7CDEE9C1F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538" y="2077800"/>
            <a:ext cx="656446" cy="19468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693D63-D38E-43A0-9C26-04B4166828F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290265" y="1727614"/>
            <a:ext cx="0" cy="13274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3C083C1-8421-4893-B33F-89F9C50DA43C}"/>
              </a:ext>
            </a:extLst>
          </p:cNvPr>
          <p:cNvSpPr/>
          <p:nvPr/>
        </p:nvSpPr>
        <p:spPr>
          <a:xfrm>
            <a:off x="534341" y="1127450"/>
            <a:ext cx="2473160" cy="600164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Al activar la casilla Perfil de Sobrecarga, se habilitará la sección a la derecha para alimentar las entradas por perfil.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2405909-C398-40E0-9B07-9AB50B10DE2E}"/>
              </a:ext>
            </a:extLst>
          </p:cNvPr>
          <p:cNvSpPr/>
          <p:nvPr/>
        </p:nvSpPr>
        <p:spPr>
          <a:xfrm>
            <a:off x="416163" y="1039877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2</a:t>
            </a:r>
            <a:endParaRPr lang="en-US" sz="12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8BE7B8-FA12-4817-A290-42E178B03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36" y="3055099"/>
            <a:ext cx="1090857" cy="19468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387FA9-207D-44C8-BE9D-E0AF6C537992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6126134" y="1782036"/>
            <a:ext cx="0" cy="14608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93CAB03-3F09-4228-B61E-D5EDE383ED93}"/>
              </a:ext>
            </a:extLst>
          </p:cNvPr>
          <p:cNvSpPr/>
          <p:nvPr/>
        </p:nvSpPr>
        <p:spPr>
          <a:xfrm>
            <a:off x="5495721" y="1536844"/>
            <a:ext cx="2040991" cy="261610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Establecer las constantes N y M.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AAD6AFF-5B6A-45EA-AFB5-0D0BBB3F32E2}"/>
              </a:ext>
            </a:extLst>
          </p:cNvPr>
          <p:cNvSpPr/>
          <p:nvPr/>
        </p:nvSpPr>
        <p:spPr>
          <a:xfrm>
            <a:off x="5377544" y="1449271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3</a:t>
            </a:r>
            <a:endParaRPr lang="en-US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D9C312-FDD7-4AF6-8874-0A33EBEA9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044" y="3242855"/>
            <a:ext cx="924180" cy="41576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455C1A-31C1-4FB7-90C1-B730E5841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706" y="3783750"/>
            <a:ext cx="1477573" cy="19468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C135F4-EF7E-4984-AE8D-5A463654A794}"/>
              </a:ext>
            </a:extLst>
          </p:cNvPr>
          <p:cNvCxnSpPr>
            <a:cxnSpLocks/>
          </p:cNvCxnSpPr>
          <p:nvPr/>
        </p:nvCxnSpPr>
        <p:spPr>
          <a:xfrm>
            <a:off x="2527706" y="3992122"/>
            <a:ext cx="0" cy="380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04E4D-9FC9-4B4C-ADF0-F72509CD17B9}"/>
              </a:ext>
            </a:extLst>
          </p:cNvPr>
          <p:cNvSpPr/>
          <p:nvPr/>
        </p:nvSpPr>
        <p:spPr>
          <a:xfrm>
            <a:off x="1017770" y="4372564"/>
            <a:ext cx="1747974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Seleccionar la carga PU especificada por el cliente.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1489DC0-ED78-4220-9279-73B1F77AFB7C}"/>
              </a:ext>
            </a:extLst>
          </p:cNvPr>
          <p:cNvSpPr/>
          <p:nvPr/>
        </p:nvSpPr>
        <p:spPr>
          <a:xfrm>
            <a:off x="899592" y="4284991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4</a:t>
            </a:r>
            <a:endParaRPr lang="en-US" sz="12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FDF07F-2063-4D83-BE2F-B50765B47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539" y="3776800"/>
            <a:ext cx="1477573" cy="19468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260741-C27D-44FB-8CA8-D314C6C2DCEF}"/>
              </a:ext>
            </a:extLst>
          </p:cNvPr>
          <p:cNvCxnSpPr>
            <a:cxnSpLocks/>
          </p:cNvCxnSpPr>
          <p:nvPr/>
        </p:nvCxnSpPr>
        <p:spPr>
          <a:xfrm>
            <a:off x="4211960" y="3971489"/>
            <a:ext cx="0" cy="687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7A0E4DB-214E-417B-AB3D-D4E0197BE061}"/>
              </a:ext>
            </a:extLst>
          </p:cNvPr>
          <p:cNvSpPr/>
          <p:nvPr/>
        </p:nvSpPr>
        <p:spPr>
          <a:xfrm>
            <a:off x="3106001" y="4667808"/>
            <a:ext cx="1842965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Especificar el número de horas a la carga especificada.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095A93-05DA-41FB-96CB-E53E8126972E}"/>
              </a:ext>
            </a:extLst>
          </p:cNvPr>
          <p:cNvSpPr/>
          <p:nvPr/>
        </p:nvSpPr>
        <p:spPr>
          <a:xfrm>
            <a:off x="2987824" y="4580235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5</a:t>
            </a:r>
            <a:endParaRPr lang="en-US" sz="12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EA224-15C0-401D-ABDC-93A1D7E5D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688" y="3776800"/>
            <a:ext cx="1212848" cy="19468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25EECF-7A5D-42B0-95F5-9DBBC820E730}"/>
              </a:ext>
            </a:extLst>
          </p:cNvPr>
          <p:cNvCxnSpPr>
            <a:cxnSpLocks/>
          </p:cNvCxnSpPr>
          <p:nvPr/>
        </p:nvCxnSpPr>
        <p:spPr>
          <a:xfrm>
            <a:off x="5865945" y="3971489"/>
            <a:ext cx="2199" cy="8593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D7F9E0B-B5C1-4D36-94D0-32110E99F6E8}"/>
              </a:ext>
            </a:extLst>
          </p:cNvPr>
          <p:cNvSpPr/>
          <p:nvPr/>
        </p:nvSpPr>
        <p:spPr>
          <a:xfrm>
            <a:off x="5266242" y="4830821"/>
            <a:ext cx="1576244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Definir la hora de inicio de la sobrecarga.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16FAC7B-7D9C-47C1-B3C2-74CC20690FDA}"/>
              </a:ext>
            </a:extLst>
          </p:cNvPr>
          <p:cNvSpPr/>
          <p:nvPr/>
        </p:nvSpPr>
        <p:spPr>
          <a:xfrm>
            <a:off x="5148064" y="4743248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6</a:t>
            </a:r>
            <a:endParaRPr lang="en-US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75E9BD-DCD4-4995-A847-8F388D89A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3776800"/>
            <a:ext cx="1622717" cy="19468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C108A5D-4B06-47FB-898C-FBA22C73567B}"/>
              </a:ext>
            </a:extLst>
          </p:cNvPr>
          <p:cNvCxnSpPr>
            <a:cxnSpLocks/>
          </p:cNvCxnSpPr>
          <p:nvPr/>
        </p:nvCxnSpPr>
        <p:spPr>
          <a:xfrm>
            <a:off x="7712066" y="3962155"/>
            <a:ext cx="0" cy="1124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B019A3C-E76F-470D-9E19-7A2A753C065F}"/>
              </a:ext>
            </a:extLst>
          </p:cNvPr>
          <p:cNvSpPr/>
          <p:nvPr/>
        </p:nvSpPr>
        <p:spPr>
          <a:xfrm>
            <a:off x="7181934" y="5086345"/>
            <a:ext cx="1493754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Capturar el TOT y HSR Objetivo.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E991A72-D938-4F63-9666-C5649C93A262}"/>
              </a:ext>
            </a:extLst>
          </p:cNvPr>
          <p:cNvSpPr/>
          <p:nvPr/>
        </p:nvSpPr>
        <p:spPr>
          <a:xfrm>
            <a:off x="7063756" y="4998772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7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06615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160CF-A1C0-4108-A485-3E1AA6D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0BE9A-8565-4DE0-B5F9-3C6A3B53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C831826-2F54-4109-8C4C-DA48EF73FDBD}"/>
              </a:ext>
            </a:extLst>
          </p:cNvPr>
          <p:cNvSpPr>
            <a:spLocks noGrp="1"/>
          </p:cNvSpPr>
          <p:nvPr/>
        </p:nvSpPr>
        <p:spPr>
          <a:xfrm>
            <a:off x="323528" y="2924944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Bloqueo de Segmentos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02E9357-EC58-44F0-AAD3-729DF9D5A41C}"/>
              </a:ext>
            </a:extLst>
          </p:cNvPr>
          <p:cNvSpPr>
            <a:spLocks noGrp="1"/>
          </p:cNvSpPr>
          <p:nvPr/>
        </p:nvSpPr>
        <p:spPr>
          <a:xfrm>
            <a:off x="323528" y="2348880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Configuraciones Adicionales</a:t>
            </a:r>
          </a:p>
        </p:txBody>
      </p:sp>
      <p:pic>
        <p:nvPicPr>
          <p:cNvPr id="11" name="Picture 52">
            <a:extLst>
              <a:ext uri="{FF2B5EF4-FFF2-40B4-BE49-F238E27FC236}">
                <a16:creationId xmlns:a16="http://schemas.microsoft.com/office/drawing/2014/main" id="{A8A65C65-DEFD-4855-BFF4-2328DFCB3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08" y="188640"/>
            <a:ext cx="15001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257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973" y="153152"/>
            <a:ext cx="8351715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Bloqueo de Segmentos</a:t>
            </a:r>
            <a:endParaRPr lang="en-US" sz="2400" cap="al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43203-F8B5-4CCA-8D2D-23DD894FA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836712"/>
            <a:ext cx="7416824" cy="5505271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B792F70-AE03-4EF7-ABE7-B5A4A797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Arrow: Curved Down 33">
            <a:hlinkClick r:id="rId4" action="ppaction://hlinksldjump"/>
            <a:extLst>
              <a:ext uri="{FF2B5EF4-FFF2-40B4-BE49-F238E27FC236}">
                <a16:creationId xmlns:a16="http://schemas.microsoft.com/office/drawing/2014/main" id="{341A958B-348A-458E-9E7B-81FAED55E5F3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D4649-5051-4248-866B-E6DB750B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847256-40F8-4FB1-8292-02D15D8DF7D5}"/>
              </a:ext>
            </a:extLst>
          </p:cNvPr>
          <p:cNvCxnSpPr>
            <a:cxnSpLocks/>
          </p:cNvCxnSpPr>
          <p:nvPr/>
        </p:nvCxnSpPr>
        <p:spPr>
          <a:xfrm flipV="1">
            <a:off x="7524327" y="2591908"/>
            <a:ext cx="0" cy="900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3E8615-D35F-4BD3-96EA-AF3C3CF0A7CF}"/>
              </a:ext>
            </a:extLst>
          </p:cNvPr>
          <p:cNvSpPr/>
          <p:nvPr/>
        </p:nvSpPr>
        <p:spPr>
          <a:xfrm>
            <a:off x="6588224" y="2161021"/>
            <a:ext cx="1728192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Seleccionar los segmentos deseados a bloquear.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29CC53-E4B6-47FB-A4E0-3A891F74A3DD}"/>
              </a:ext>
            </a:extLst>
          </p:cNvPr>
          <p:cNvSpPr/>
          <p:nvPr/>
        </p:nvSpPr>
        <p:spPr>
          <a:xfrm>
            <a:off x="6470045" y="2073448"/>
            <a:ext cx="239718" cy="239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1</a:t>
            </a:r>
            <a:endParaRPr lang="en-US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C72CE0-A96F-4BAA-A74A-1E2EE8332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830" y="3492002"/>
            <a:ext cx="1628549" cy="36512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25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160CF-A1C0-4108-A485-3E1AA6D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2160E-7A05-4444-8965-0A2880BB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C98CCBE-4FF5-44F9-B0C5-F6C38935450E}"/>
              </a:ext>
            </a:extLst>
          </p:cNvPr>
          <p:cNvSpPr>
            <a:spLocks noGrp="1"/>
          </p:cNvSpPr>
          <p:nvPr/>
        </p:nvSpPr>
        <p:spPr>
          <a:xfrm>
            <a:off x="323528" y="2924944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Impedancias del Sistema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C8FDFD8-42A0-4963-910D-AA132D191045}"/>
              </a:ext>
            </a:extLst>
          </p:cNvPr>
          <p:cNvSpPr>
            <a:spLocks noGrp="1"/>
          </p:cNvSpPr>
          <p:nvPr/>
        </p:nvSpPr>
        <p:spPr>
          <a:xfrm>
            <a:off x="323528" y="2348880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Configuraciones Adicionales</a:t>
            </a:r>
          </a:p>
        </p:txBody>
      </p:sp>
      <p:pic>
        <p:nvPicPr>
          <p:cNvPr id="9" name="Picture 52">
            <a:extLst>
              <a:ext uri="{FF2B5EF4-FFF2-40B4-BE49-F238E27FC236}">
                <a16:creationId xmlns:a16="http://schemas.microsoft.com/office/drawing/2014/main" id="{A4A40DCF-BC9B-4631-89EB-A44CE2F9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08" y="188640"/>
            <a:ext cx="15001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26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850" y="153152"/>
            <a:ext cx="8352606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Listado de variables por pantalla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85B66-6E13-403B-A1E8-004207B482DE}"/>
              </a:ext>
            </a:extLst>
          </p:cNvPr>
          <p:cNvSpPr/>
          <p:nvPr/>
        </p:nvSpPr>
        <p:spPr>
          <a:xfrm>
            <a:off x="432184" y="893945"/>
            <a:ext cx="81359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/>
              <a:t>Listado de variables para el optimizador por pantalla:</a:t>
            </a:r>
            <a:endParaRPr lang="en-US" sz="1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40CC0-9A27-4478-846D-0FAEC8DE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F9592-C4C5-49B1-B016-F35B996E58A2}"/>
              </a:ext>
            </a:extLst>
          </p:cNvPr>
          <p:cNvSpPr/>
          <p:nvPr/>
        </p:nvSpPr>
        <p:spPr>
          <a:xfrm>
            <a:off x="4363370" y="1574109"/>
            <a:ext cx="40316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indent="-274320">
              <a:buSzPct val="80000"/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548640" indent="-274320">
              <a:buSzPct val="80000"/>
              <a:buFont typeface="Wingdings" panose="05000000000000000000" pitchFamily="2" charset="2"/>
              <a:buChar char="§"/>
            </a:pPr>
            <a:r>
              <a:rPr lang="es-MX" sz="1600" dirty="0"/>
              <a:t>Norma</a:t>
            </a:r>
          </a:p>
          <a:p>
            <a:pPr marL="548640" indent="-274320">
              <a:buSzPct val="80000"/>
              <a:buFont typeface="Wingdings" panose="05000000000000000000" pitchFamily="2" charset="2"/>
              <a:buChar char="§"/>
            </a:pPr>
            <a:r>
              <a:rPr lang="es-MX" sz="1600" dirty="0"/>
              <a:t>Terciario</a:t>
            </a:r>
          </a:p>
          <a:p>
            <a:pPr marL="548640" indent="-274320">
              <a:buSzPct val="80000"/>
              <a:buFont typeface="Wingdings" panose="05000000000000000000" pitchFamily="2" charset="2"/>
              <a:buChar char="§"/>
            </a:pPr>
            <a:r>
              <a:rPr lang="es-MX" sz="1600" dirty="0"/>
              <a:t>Devanado más cercano al núcleo</a:t>
            </a:r>
          </a:p>
          <a:p>
            <a:pPr marL="548640" indent="-274320">
              <a:buSzPct val="80000"/>
              <a:buFont typeface="Wingdings" panose="05000000000000000000" pitchFamily="2" charset="2"/>
              <a:buChar char="§"/>
            </a:pPr>
            <a:r>
              <a:rPr lang="es-MX" sz="1600" dirty="0"/>
              <a:t>Voltaje primario definido por</a:t>
            </a:r>
          </a:p>
          <a:p>
            <a:pPr marL="548640" indent="-274320">
              <a:buSzPct val="80000"/>
              <a:buFont typeface="Wingdings" panose="05000000000000000000" pitchFamily="2" charset="2"/>
              <a:buChar char="§"/>
            </a:pPr>
            <a:r>
              <a:rPr lang="es-MX" sz="1600" dirty="0"/>
              <a:t>Ambiente promedio a 24 horas</a:t>
            </a:r>
          </a:p>
          <a:p>
            <a:pPr marL="548640" indent="-274320">
              <a:buSzPct val="80000"/>
              <a:buFont typeface="Wingdings" panose="05000000000000000000" pitchFamily="2" charset="2"/>
              <a:buChar char="§"/>
            </a:pPr>
            <a:r>
              <a:rPr lang="es-MX" sz="1600" dirty="0"/>
              <a:t>MSNM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C30AC-8A5E-41B8-91F9-4DE3CA4A0AEB}"/>
              </a:ext>
            </a:extLst>
          </p:cNvPr>
          <p:cNvSpPr/>
          <p:nvPr/>
        </p:nvSpPr>
        <p:spPr>
          <a:xfrm>
            <a:off x="4363371" y="4005064"/>
            <a:ext cx="40324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indent="-274320">
              <a:buSzPct val="80000"/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548640" indent="-274320">
              <a:buSzPct val="80000"/>
              <a:buFont typeface="Wingdings" panose="05000000000000000000" pitchFamily="2" charset="2"/>
              <a:buChar char="§"/>
            </a:pPr>
            <a:r>
              <a:rPr lang="es-MX" sz="1600" dirty="0"/>
              <a:t>Voltaje </a:t>
            </a:r>
            <a:r>
              <a:rPr lang="es-MX" sz="1600" dirty="0" err="1"/>
              <a:t>prefalla</a:t>
            </a:r>
            <a:endParaRPr lang="es-MX" sz="1600" dirty="0"/>
          </a:p>
          <a:p>
            <a:pPr marL="548640" indent="-274320">
              <a:buSzPct val="80000"/>
              <a:buFont typeface="Wingdings" panose="05000000000000000000" pitchFamily="2" charset="2"/>
              <a:buChar char="§"/>
            </a:pPr>
            <a:r>
              <a:rPr lang="es-MX" sz="1600" dirty="0"/>
              <a:t>Voltaje del sistema AT</a:t>
            </a:r>
          </a:p>
          <a:p>
            <a:pPr marL="548640" indent="-274320">
              <a:buSzPct val="80000"/>
              <a:buFont typeface="Wingdings" panose="05000000000000000000" pitchFamily="2" charset="2"/>
              <a:buChar char="§"/>
            </a:pPr>
            <a:r>
              <a:rPr lang="es-MX" sz="1600" dirty="0"/>
              <a:t>Terciario enterrado</a:t>
            </a:r>
          </a:p>
          <a:p>
            <a:pPr marL="548640" indent="-274320">
              <a:buSzPct val="80000"/>
              <a:buFont typeface="Wingdings" panose="05000000000000000000" pitchFamily="2" charset="2"/>
              <a:buChar char="§"/>
            </a:pPr>
            <a:r>
              <a:rPr lang="es-MX" sz="1600" dirty="0"/>
              <a:t>Terciario exterior</a:t>
            </a:r>
          </a:p>
          <a:p>
            <a:pPr marL="548640" indent="-274320">
              <a:buSzPct val="80000"/>
              <a:buFont typeface="Wingdings" panose="05000000000000000000" pitchFamily="2" charset="2"/>
              <a:buChar char="§"/>
            </a:pPr>
            <a:r>
              <a:rPr lang="es-MX" sz="1600" dirty="0"/>
              <a:t>% Z H-X</a:t>
            </a:r>
          </a:p>
          <a:p>
            <a:pPr marL="548640" indent="-274320">
              <a:buSzPct val="80000"/>
              <a:buFont typeface="Wingdings" panose="05000000000000000000" pitchFamily="2" charset="2"/>
              <a:buChar char="§"/>
            </a:pPr>
            <a:r>
              <a:rPr lang="es-MX" sz="1600" dirty="0"/>
              <a:t>Tipo de preservación</a:t>
            </a:r>
          </a:p>
          <a:p>
            <a:pPr marL="548640" indent="-274320">
              <a:buSzPct val="80000"/>
              <a:buFont typeface="Wingdings" panose="05000000000000000000" pitchFamily="2" charset="2"/>
              <a:buChar char="§"/>
            </a:pPr>
            <a:r>
              <a:rPr lang="es-MX" sz="1600" dirty="0"/>
              <a:t>Derivaciones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A15E-5A68-4461-8399-45F96ADE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2313B-19DB-4DF6-965E-3BB70B562868}"/>
              </a:ext>
            </a:extLst>
          </p:cNvPr>
          <p:cNvSpPr/>
          <p:nvPr/>
        </p:nvSpPr>
        <p:spPr>
          <a:xfrm>
            <a:off x="748950" y="4005064"/>
            <a:ext cx="51674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993300"/>
                </a:solidFill>
              </a:rPr>
              <a:t>Datos Principales</a:t>
            </a:r>
          </a:p>
          <a:p>
            <a:pPr marL="548640" lvl="1" indent="-182880">
              <a:buSzPct val="70000"/>
              <a:buFont typeface="Wingdings" panose="05000000000000000000" pitchFamily="2" charset="2"/>
              <a:buChar char="§"/>
            </a:pPr>
            <a:r>
              <a:rPr lang="es-MX" sz="1600" dirty="0"/>
              <a:t>Número de cotización	</a:t>
            </a:r>
          </a:p>
          <a:p>
            <a:pPr marL="548640" lvl="1" indent="-182880">
              <a:buSzPct val="70000"/>
              <a:buFont typeface="Wingdings" panose="05000000000000000000" pitchFamily="2" charset="2"/>
              <a:buChar char="§"/>
            </a:pPr>
            <a:r>
              <a:rPr lang="es-MX" sz="1600" dirty="0"/>
              <a:t>Consecutivo</a:t>
            </a:r>
          </a:p>
          <a:p>
            <a:pPr marL="548640" lvl="1" indent="-182880">
              <a:buSzPct val="70000"/>
              <a:buFont typeface="Wingdings" panose="05000000000000000000" pitchFamily="2" charset="2"/>
              <a:buChar char="§"/>
            </a:pPr>
            <a:r>
              <a:rPr lang="es-MX" sz="1600" dirty="0"/>
              <a:t>Partida</a:t>
            </a:r>
          </a:p>
          <a:p>
            <a:pPr marL="548640" lvl="1" indent="-182880">
              <a:buSzPct val="70000"/>
              <a:buFont typeface="Wingdings" panose="05000000000000000000" pitchFamily="2" charset="2"/>
              <a:buChar char="§"/>
            </a:pPr>
            <a:r>
              <a:rPr lang="es-MX" sz="1600" dirty="0"/>
              <a:t>Tipo de aparato</a:t>
            </a:r>
          </a:p>
          <a:p>
            <a:pPr marL="548640" lvl="1" indent="-182880">
              <a:buSzPct val="70000"/>
              <a:buFont typeface="Wingdings" panose="05000000000000000000" pitchFamily="2" charset="2"/>
              <a:buChar char="§"/>
            </a:pPr>
            <a:r>
              <a:rPr lang="es-MX" sz="1600" dirty="0"/>
              <a:t>Frecuencia</a:t>
            </a:r>
          </a:p>
          <a:p>
            <a:pPr marL="548640" lvl="1" indent="-182880">
              <a:buSzPct val="70000"/>
              <a:buFont typeface="Wingdings" panose="05000000000000000000" pitchFamily="2" charset="2"/>
              <a:buChar char="§"/>
            </a:pPr>
            <a:r>
              <a:rPr lang="es-MX" sz="1600" dirty="0"/>
              <a:t>Fases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328E6-EFEF-4EAE-9147-050C62913436}"/>
              </a:ext>
            </a:extLst>
          </p:cNvPr>
          <p:cNvSpPr/>
          <p:nvPr/>
        </p:nvSpPr>
        <p:spPr>
          <a:xfrm>
            <a:off x="748950" y="1574109"/>
            <a:ext cx="34063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993300"/>
                </a:solidFill>
              </a:rPr>
              <a:t>Devanados</a:t>
            </a:r>
          </a:p>
          <a:p>
            <a:pPr marL="651510" lvl="1" indent="-285750">
              <a:buSzPct val="70000"/>
              <a:buFont typeface="Wingdings" panose="05000000000000000000" pitchFamily="2" charset="2"/>
              <a:buChar char="§"/>
            </a:pPr>
            <a:r>
              <a:rPr lang="es-MX" sz="1600" dirty="0"/>
              <a:t>Pasos de enfriamiento</a:t>
            </a:r>
          </a:p>
          <a:p>
            <a:pPr marL="651510" lvl="1" indent="-285750">
              <a:buSzPct val="70000"/>
              <a:buFont typeface="Wingdings" panose="05000000000000000000" pitchFamily="2" charset="2"/>
              <a:buChar char="§"/>
            </a:pPr>
            <a:r>
              <a:rPr lang="es-MX" sz="1600" dirty="0"/>
              <a:t>Tipo de enfriamiento</a:t>
            </a:r>
          </a:p>
          <a:p>
            <a:pPr marL="651510" lvl="1" indent="-285750">
              <a:buSzPct val="70000"/>
              <a:buFont typeface="Wingdings" panose="05000000000000000000" pitchFamily="2" charset="2"/>
              <a:buChar char="§"/>
            </a:pPr>
            <a:r>
              <a:rPr lang="es-MX" sz="1600" dirty="0"/>
              <a:t>Elevación de temperatura</a:t>
            </a:r>
          </a:p>
          <a:p>
            <a:pPr marL="651510" lvl="1" indent="-285750">
              <a:buSzPct val="70000"/>
              <a:buFont typeface="Wingdings" panose="05000000000000000000" pitchFamily="2" charset="2"/>
              <a:buChar char="§"/>
            </a:pPr>
            <a:r>
              <a:rPr lang="es-MX" sz="1600" dirty="0"/>
              <a:t>Capacidades</a:t>
            </a:r>
          </a:p>
          <a:p>
            <a:pPr marL="651510" lvl="1" indent="-285750">
              <a:buSzPct val="70000"/>
              <a:buFont typeface="Wingdings" panose="05000000000000000000" pitchFamily="2" charset="2"/>
              <a:buChar char="§"/>
            </a:pPr>
            <a:r>
              <a:rPr lang="es-MX" sz="1600" dirty="0"/>
              <a:t>Sobrecarga</a:t>
            </a:r>
          </a:p>
          <a:p>
            <a:pPr marL="651510" lvl="1" indent="-285750">
              <a:buSzPct val="70000"/>
              <a:buFont typeface="Wingdings" panose="05000000000000000000" pitchFamily="2" charset="2"/>
              <a:buChar char="§"/>
            </a:pPr>
            <a:r>
              <a:rPr lang="es-MX" sz="1600" dirty="0"/>
              <a:t>Tipo de conexión</a:t>
            </a:r>
          </a:p>
          <a:p>
            <a:pPr marL="651510" lvl="1" indent="-285750">
              <a:buSzPct val="70000"/>
              <a:buFont typeface="Wingdings" panose="05000000000000000000" pitchFamily="2" charset="2"/>
              <a:buChar char="§"/>
            </a:pPr>
            <a:r>
              <a:rPr lang="es-MX" sz="1600" dirty="0"/>
              <a:t>Voltaje de línea</a:t>
            </a:r>
          </a:p>
          <a:p>
            <a:pPr marL="651510" lvl="1" indent="-285750">
              <a:buSzPct val="70000"/>
              <a:buFont typeface="Wingdings" panose="05000000000000000000" pitchFamily="2" charset="2"/>
              <a:buChar char="§"/>
            </a:pPr>
            <a:r>
              <a:rPr lang="es-MX" sz="1600" dirty="0"/>
              <a:t>BIL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92C27-1DF3-436D-B262-24A56F373352}"/>
              </a:ext>
            </a:extLst>
          </p:cNvPr>
          <p:cNvSpPr/>
          <p:nvPr/>
        </p:nvSpPr>
        <p:spPr>
          <a:xfrm>
            <a:off x="432184" y="1312723"/>
            <a:ext cx="1863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b="1" dirty="0"/>
              <a:t>Resumen de Diseño</a:t>
            </a:r>
          </a:p>
        </p:txBody>
      </p:sp>
    </p:spTree>
    <p:extLst>
      <p:ext uri="{BB962C8B-B14F-4D97-AF65-F5344CB8AC3E}">
        <p14:creationId xmlns:p14="http://schemas.microsoft.com/office/powerpoint/2010/main" val="1006536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973" y="153152"/>
            <a:ext cx="8351715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Impedancias del Sistema</a:t>
            </a:r>
            <a:endParaRPr lang="en-US" sz="2400" cap="all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1A472EB-9E32-45E9-9999-B5A40CB4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Arrow: Curved Down 20">
            <a:hlinkClick r:id="rId3" action="ppaction://hlinksldjump"/>
            <a:extLst>
              <a:ext uri="{FF2B5EF4-FFF2-40B4-BE49-F238E27FC236}">
                <a16:creationId xmlns:a16="http://schemas.microsoft.com/office/drawing/2014/main" id="{E4DAC1EE-9C05-497F-A455-6958C4B3AD8B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06752-8B1D-43D7-A579-763221E7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32B771-2595-41A5-AF4B-7DE0E7EDA70B}"/>
              </a:ext>
            </a:extLst>
          </p:cNvPr>
          <p:cNvGrpSpPr/>
          <p:nvPr/>
        </p:nvGrpSpPr>
        <p:grpSpPr>
          <a:xfrm>
            <a:off x="1126524" y="739829"/>
            <a:ext cx="6890951" cy="4631794"/>
            <a:chOff x="683568" y="397177"/>
            <a:chExt cx="7416824" cy="4985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A43203-F8B5-4CCA-8D2D-23DD894FA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738"/>
            <a:stretch/>
          </p:blipFill>
          <p:spPr>
            <a:xfrm>
              <a:off x="683568" y="908720"/>
              <a:ext cx="7416824" cy="4473720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AF9F7DD-1445-43E9-8807-0E4DE41B8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4088" y="746360"/>
              <a:ext cx="0" cy="10264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DDBC03-0DE4-4927-8401-AE8AB6FAD76F}"/>
                </a:ext>
              </a:extLst>
            </p:cNvPr>
            <p:cNvSpPr/>
            <p:nvPr/>
          </p:nvSpPr>
          <p:spPr>
            <a:xfrm>
              <a:off x="4325265" y="484750"/>
              <a:ext cx="3399352" cy="28157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s-ES" sz="1100" dirty="0"/>
                <a:t>Capturar las impedancias del sistema para el diseño.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772B34-63EE-4351-AC54-4A68446D738E}"/>
                </a:ext>
              </a:extLst>
            </p:cNvPr>
            <p:cNvSpPr/>
            <p:nvPr/>
          </p:nvSpPr>
          <p:spPr>
            <a:xfrm>
              <a:off x="4207086" y="397177"/>
              <a:ext cx="239718" cy="2397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/>
                <a:t>1</a:t>
              </a:r>
              <a:endParaRPr lang="en-US" sz="12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8A93DF-85E6-4D5F-BBC0-76AD68D1B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961" y="1772816"/>
              <a:ext cx="3384370" cy="570282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ADACFA0-FF78-4C73-9FDC-F6923123DF26}"/>
              </a:ext>
            </a:extLst>
          </p:cNvPr>
          <p:cNvSpPr txBox="1"/>
          <p:nvPr/>
        </p:nvSpPr>
        <p:spPr>
          <a:xfrm>
            <a:off x="251520" y="5692039"/>
            <a:ext cx="8424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u="sng" dirty="0">
                <a:solidFill>
                  <a:srgbClr val="993300"/>
                </a:solidFill>
              </a:rPr>
              <a:t>NOTA</a:t>
            </a:r>
          </a:p>
          <a:p>
            <a:r>
              <a:rPr lang="es-ES" sz="1400" dirty="0">
                <a:solidFill>
                  <a:srgbClr val="993300"/>
                </a:solidFill>
              </a:rPr>
              <a:t>La omisión de establecer las impedancias del sistema afecta directamente al diseño resultante.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076647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160CF-A1C0-4108-A485-3E1AA6D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B547D-9559-4D09-9253-601A2378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FFB343A-7E72-48FF-A106-3DF3ADD784A5}"/>
              </a:ext>
            </a:extLst>
          </p:cNvPr>
          <p:cNvSpPr>
            <a:spLocks noGrp="1"/>
          </p:cNvSpPr>
          <p:nvPr/>
        </p:nvSpPr>
        <p:spPr>
          <a:xfrm>
            <a:off x="323528" y="2924944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Free </a:t>
            </a:r>
            <a:r>
              <a:rPr kumimoji="0" lang="es-MX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Buckling</a:t>
            </a:r>
            <a:r>
              <a:rPr kumimoji="0" lang="es-MX" sz="48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y Voltaje </a:t>
            </a:r>
            <a:r>
              <a:rPr kumimoji="0" lang="es-MX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Prefalla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2681A2E-AEA3-4471-B6CE-E01C80160D0E}"/>
              </a:ext>
            </a:extLst>
          </p:cNvPr>
          <p:cNvSpPr>
            <a:spLocks noGrp="1"/>
          </p:cNvSpPr>
          <p:nvPr/>
        </p:nvSpPr>
        <p:spPr>
          <a:xfrm>
            <a:off x="323528" y="2348880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Configuraciones Adicionales</a:t>
            </a:r>
          </a:p>
        </p:txBody>
      </p:sp>
      <p:pic>
        <p:nvPicPr>
          <p:cNvPr id="9" name="Picture 52">
            <a:extLst>
              <a:ext uri="{FF2B5EF4-FFF2-40B4-BE49-F238E27FC236}">
                <a16:creationId xmlns:a16="http://schemas.microsoft.com/office/drawing/2014/main" id="{DBE2DDE4-CFA9-491D-A4F6-9E49D585D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08" y="188640"/>
            <a:ext cx="15001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082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973" y="153152"/>
            <a:ext cx="8351715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Free </a:t>
            </a:r>
            <a:r>
              <a:rPr lang="es-MX" sz="2400" cap="all" dirty="0" err="1"/>
              <a:t>Buckling</a:t>
            </a:r>
            <a:r>
              <a:rPr lang="es-MX" sz="2400" cap="all" dirty="0"/>
              <a:t> y Voltaje </a:t>
            </a:r>
            <a:r>
              <a:rPr lang="es-MX" sz="2400" cap="all" dirty="0" err="1"/>
              <a:t>Prefalla</a:t>
            </a:r>
            <a:endParaRPr lang="es-MX" sz="2400" cap="al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E80DF6-8260-44C0-BCF7-762E69DD7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6" y="1011294"/>
            <a:ext cx="8061087" cy="2135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76E3C9-C412-4DD9-92B0-80B3307BA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199" y="4041361"/>
            <a:ext cx="3886528" cy="1957095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DF9D2BA-B58C-4CF9-A9A0-4BE491AE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Arrow: Curved Down 36">
            <a:hlinkClick r:id="rId5" action="ppaction://hlinksldjump"/>
            <a:extLst>
              <a:ext uri="{FF2B5EF4-FFF2-40B4-BE49-F238E27FC236}">
                <a16:creationId xmlns:a16="http://schemas.microsoft.com/office/drawing/2014/main" id="{B4221032-F0D4-42C6-9FAA-6A90977076A5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57BCD-CFBC-46BB-A01C-EA53D8B6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62AE5-B836-49FF-9213-F904EBCA5D55}"/>
              </a:ext>
            </a:extLst>
          </p:cNvPr>
          <p:cNvCxnSpPr>
            <a:cxnSpLocks/>
          </p:cNvCxnSpPr>
          <p:nvPr/>
        </p:nvCxnSpPr>
        <p:spPr>
          <a:xfrm flipV="1">
            <a:off x="4832340" y="1102605"/>
            <a:ext cx="0" cy="49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07C97A1-C4E8-4709-8FCA-4011F8DB0408}"/>
              </a:ext>
            </a:extLst>
          </p:cNvPr>
          <p:cNvSpPr/>
          <p:nvPr/>
        </p:nvSpPr>
        <p:spPr>
          <a:xfrm>
            <a:off x="3867173" y="859544"/>
            <a:ext cx="3153098" cy="261610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Establecer el voltaje </a:t>
            </a:r>
            <a:r>
              <a:rPr lang="es-ES" sz="1100" dirty="0" err="1"/>
              <a:t>prefalla</a:t>
            </a:r>
            <a:r>
              <a:rPr lang="es-ES" sz="1100" dirty="0"/>
              <a:t> definido para el diseño.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130FB3-A124-4527-B8D7-BEE8C4D521D7}"/>
              </a:ext>
            </a:extLst>
          </p:cNvPr>
          <p:cNvSpPr/>
          <p:nvPr/>
        </p:nvSpPr>
        <p:spPr>
          <a:xfrm>
            <a:off x="3757373" y="778180"/>
            <a:ext cx="222721" cy="222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1</a:t>
            </a:r>
            <a:endParaRPr lang="en-US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F4296B-AD4C-428F-820D-E0C91E85E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855" y="1596701"/>
            <a:ext cx="1192281" cy="33117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2E39B-2012-453A-8D70-A08D24184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813" y="5474094"/>
            <a:ext cx="848083" cy="37261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274329-C12F-4521-A7B3-8932858C2806}"/>
              </a:ext>
            </a:extLst>
          </p:cNvPr>
          <p:cNvCxnSpPr>
            <a:cxnSpLocks/>
          </p:cNvCxnSpPr>
          <p:nvPr/>
        </p:nvCxnSpPr>
        <p:spPr>
          <a:xfrm flipV="1">
            <a:off x="2843808" y="3789040"/>
            <a:ext cx="0" cy="1685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66A58F3-5AAB-4BCA-A45B-F77696E604BA}"/>
              </a:ext>
            </a:extLst>
          </p:cNvPr>
          <p:cNvSpPr/>
          <p:nvPr/>
        </p:nvSpPr>
        <p:spPr>
          <a:xfrm>
            <a:off x="2555776" y="3348045"/>
            <a:ext cx="3672408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En la sección de corto circuito de la pantalla configurables eléctrico se define si aplica Free </a:t>
            </a:r>
            <a:r>
              <a:rPr lang="es-ES" sz="1100" dirty="0" err="1"/>
              <a:t>Buckling</a:t>
            </a:r>
            <a:r>
              <a:rPr lang="es-ES" sz="1100" dirty="0"/>
              <a:t> al diseño.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4C62F8-E5A1-425D-A4E3-3ABB594AB952}"/>
              </a:ext>
            </a:extLst>
          </p:cNvPr>
          <p:cNvSpPr/>
          <p:nvPr/>
        </p:nvSpPr>
        <p:spPr>
          <a:xfrm>
            <a:off x="2445976" y="3266681"/>
            <a:ext cx="222721" cy="222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69370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160CF-A1C0-4108-A485-3E1AA6D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CF4E1-92D9-4F1C-8F59-9C82108F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56EFF6A-6BB9-4B7E-8582-8B551E654164}"/>
              </a:ext>
            </a:extLst>
          </p:cNvPr>
          <p:cNvSpPr>
            <a:spLocks noGrp="1"/>
          </p:cNvSpPr>
          <p:nvPr/>
        </p:nvSpPr>
        <p:spPr>
          <a:xfrm>
            <a:off x="323528" y="2924944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Garantías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8EDBA0E-0057-472E-8F7A-32303CDC7337}"/>
              </a:ext>
            </a:extLst>
          </p:cNvPr>
          <p:cNvSpPr>
            <a:spLocks noGrp="1"/>
          </p:cNvSpPr>
          <p:nvPr/>
        </p:nvSpPr>
        <p:spPr>
          <a:xfrm>
            <a:off x="323528" y="2348880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Configuraciones Adicionales</a:t>
            </a:r>
          </a:p>
        </p:txBody>
      </p:sp>
      <p:pic>
        <p:nvPicPr>
          <p:cNvPr id="9" name="Picture 52">
            <a:extLst>
              <a:ext uri="{FF2B5EF4-FFF2-40B4-BE49-F238E27FC236}">
                <a16:creationId xmlns:a16="http://schemas.microsoft.com/office/drawing/2014/main" id="{22A03DE5-1B77-45CF-93F0-53747BCF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08" y="188640"/>
            <a:ext cx="15001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788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973" y="153152"/>
            <a:ext cx="8351715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Garantías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A678AD-8334-47F4-BE22-0280059D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764704"/>
            <a:ext cx="7416824" cy="5505271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4269622-CB8D-4EFC-A90A-C3F45734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Arrow: Curved Down 28">
            <a:hlinkClick r:id="rId4" action="ppaction://hlinksldjump"/>
            <a:extLst>
              <a:ext uri="{FF2B5EF4-FFF2-40B4-BE49-F238E27FC236}">
                <a16:creationId xmlns:a16="http://schemas.microsoft.com/office/drawing/2014/main" id="{0DF20E47-892C-4D12-9EE5-C69342C71AF7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C8571-B53F-4918-A55E-4051D88A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F177B1-EBDA-4EBF-B208-F0BCD1DEF2A4}"/>
              </a:ext>
            </a:extLst>
          </p:cNvPr>
          <p:cNvCxnSpPr>
            <a:cxnSpLocks/>
          </p:cNvCxnSpPr>
          <p:nvPr/>
        </p:nvCxnSpPr>
        <p:spPr>
          <a:xfrm>
            <a:off x="6067093" y="3320447"/>
            <a:ext cx="7371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81B930-7064-4BED-A4C0-A9FF18CFC82E}"/>
              </a:ext>
            </a:extLst>
          </p:cNvPr>
          <p:cNvSpPr/>
          <p:nvPr/>
        </p:nvSpPr>
        <p:spPr>
          <a:xfrm>
            <a:off x="6804248" y="2955602"/>
            <a:ext cx="1830894" cy="600164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En esta sección se capturan los límites a garantizar para el diseño.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A66D1E-109A-4C00-88C4-C2938EA03590}"/>
              </a:ext>
            </a:extLst>
          </p:cNvPr>
          <p:cNvSpPr/>
          <p:nvPr/>
        </p:nvSpPr>
        <p:spPr>
          <a:xfrm>
            <a:off x="6694448" y="2874238"/>
            <a:ext cx="222721" cy="222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1</a:t>
            </a:r>
            <a:endParaRPr lang="en-US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4D2FAA-F2C9-4C96-A26A-E1491F745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199" y="2606729"/>
            <a:ext cx="1830894" cy="96626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6765CB-7583-4287-8AE5-A0D9A0AD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336" y="5524224"/>
            <a:ext cx="2310896" cy="20903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F9209A-B0F9-4F61-8623-FE1625A8A8DE}"/>
              </a:ext>
            </a:extLst>
          </p:cNvPr>
          <p:cNvCxnSpPr>
            <a:cxnSpLocks/>
          </p:cNvCxnSpPr>
          <p:nvPr/>
        </p:nvCxnSpPr>
        <p:spPr>
          <a:xfrm flipH="1">
            <a:off x="3347864" y="5661248"/>
            <a:ext cx="1001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0849FBF-FCDC-49F0-A382-5384C4C1B33F}"/>
              </a:ext>
            </a:extLst>
          </p:cNvPr>
          <p:cNvSpPr/>
          <p:nvPr/>
        </p:nvSpPr>
        <p:spPr>
          <a:xfrm>
            <a:off x="1009391" y="5421124"/>
            <a:ext cx="2338471" cy="600164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Establecer  los límites de densidad de flujo (Teslas) a probar, el límite superior no debe exceder la garantía.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EC1255-3744-447C-97D6-8DF63322A8F5}"/>
              </a:ext>
            </a:extLst>
          </p:cNvPr>
          <p:cNvSpPr/>
          <p:nvPr/>
        </p:nvSpPr>
        <p:spPr>
          <a:xfrm>
            <a:off x="899592" y="5339760"/>
            <a:ext cx="222721" cy="222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2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31433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160CF-A1C0-4108-A485-3E1AA6D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CC12F-CE33-47D2-A9F1-248DCBDF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F8E067C-004E-4337-BC85-76FD4E10CA79}"/>
              </a:ext>
            </a:extLst>
          </p:cNvPr>
          <p:cNvSpPr>
            <a:spLocks noGrp="1"/>
          </p:cNvSpPr>
          <p:nvPr/>
        </p:nvSpPr>
        <p:spPr>
          <a:xfrm>
            <a:off x="323528" y="2924944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Límites de J y Tipo de Conductor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A68FCE7-88F4-49FC-8EBF-DF27B3954CC9}"/>
              </a:ext>
            </a:extLst>
          </p:cNvPr>
          <p:cNvSpPr>
            <a:spLocks noGrp="1"/>
          </p:cNvSpPr>
          <p:nvPr/>
        </p:nvSpPr>
        <p:spPr>
          <a:xfrm>
            <a:off x="323528" y="2348880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Configuraciones Adicionales</a:t>
            </a:r>
          </a:p>
        </p:txBody>
      </p:sp>
      <p:pic>
        <p:nvPicPr>
          <p:cNvPr id="9" name="Picture 52">
            <a:extLst>
              <a:ext uri="{FF2B5EF4-FFF2-40B4-BE49-F238E27FC236}">
                <a16:creationId xmlns:a16="http://schemas.microsoft.com/office/drawing/2014/main" id="{A62F7D33-5D6B-4C7A-AF71-5CFDA80F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08" y="188640"/>
            <a:ext cx="15001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153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528" y="153152"/>
            <a:ext cx="8352160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Límites de J y Tipo de Conductor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A678AD-8334-47F4-BE22-0280059D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08720"/>
            <a:ext cx="7416824" cy="550527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C0D79-1D64-46C6-A4AB-3C4F0AEB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Arrow: Curved Down 20">
            <a:hlinkClick r:id="rId4" action="ppaction://hlinksldjump"/>
            <a:extLst>
              <a:ext uri="{FF2B5EF4-FFF2-40B4-BE49-F238E27FC236}">
                <a16:creationId xmlns:a16="http://schemas.microsoft.com/office/drawing/2014/main" id="{46E2E534-5E30-4DCA-87DF-67C976287AA5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12061-C114-442A-97EB-257A06A1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9ABEE2-464C-45D7-8077-26BE36917925}"/>
              </a:ext>
            </a:extLst>
          </p:cNvPr>
          <p:cNvCxnSpPr>
            <a:cxnSpLocks/>
          </p:cNvCxnSpPr>
          <p:nvPr/>
        </p:nvCxnSpPr>
        <p:spPr>
          <a:xfrm flipH="1" flipV="1">
            <a:off x="6094926" y="3526963"/>
            <a:ext cx="1" cy="609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7C01BBC-236C-4EE8-9ABF-C462A6F38419}"/>
              </a:ext>
            </a:extLst>
          </p:cNvPr>
          <p:cNvSpPr/>
          <p:nvPr/>
        </p:nvSpPr>
        <p:spPr>
          <a:xfrm>
            <a:off x="5982005" y="3096076"/>
            <a:ext cx="2190396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En esta sección se define el tipo de conductor deseado por bobina.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14CA25-6041-4032-B98F-A0925812C545}"/>
              </a:ext>
            </a:extLst>
          </p:cNvPr>
          <p:cNvSpPr/>
          <p:nvPr/>
        </p:nvSpPr>
        <p:spPr>
          <a:xfrm>
            <a:off x="5872205" y="3014712"/>
            <a:ext cx="222721" cy="222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*</a:t>
            </a:r>
            <a:endParaRPr lang="en-US" sz="1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B093D5-B023-457D-9873-B9BBB9162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306" y="4136851"/>
            <a:ext cx="594486" cy="123636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7E023D-7F49-4F32-8CBD-99AAEEA06B87}"/>
              </a:ext>
            </a:extLst>
          </p:cNvPr>
          <p:cNvCxnSpPr>
            <a:cxnSpLocks/>
          </p:cNvCxnSpPr>
          <p:nvPr/>
        </p:nvCxnSpPr>
        <p:spPr>
          <a:xfrm flipH="1">
            <a:off x="4045596" y="5687498"/>
            <a:ext cx="37667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9B25A6C-075C-4479-B143-666455279B58}"/>
              </a:ext>
            </a:extLst>
          </p:cNvPr>
          <p:cNvSpPr/>
          <p:nvPr/>
        </p:nvSpPr>
        <p:spPr>
          <a:xfrm>
            <a:off x="2012303" y="5493992"/>
            <a:ext cx="2033293" cy="769441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En esta sección se puede limitar los rangos de densidad de corriente a evaluar por bobina,</a:t>
            </a:r>
          </a:p>
          <a:p>
            <a:r>
              <a:rPr lang="es-ES" sz="1100" dirty="0"/>
              <a:t>(Default 0.5 – 5.0).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93CB3-3740-418B-A779-EEDD3A175B90}"/>
              </a:ext>
            </a:extLst>
          </p:cNvPr>
          <p:cNvSpPr/>
          <p:nvPr/>
        </p:nvSpPr>
        <p:spPr>
          <a:xfrm>
            <a:off x="1902503" y="5412628"/>
            <a:ext cx="222721" cy="222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*</a:t>
            </a:r>
            <a:endParaRPr lang="en-US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9D2C3-D121-450F-B0B0-3E438CD64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411" y="3973410"/>
            <a:ext cx="1194945" cy="139980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87246E-8C50-407A-867F-803708A233CE}"/>
              </a:ext>
            </a:extLst>
          </p:cNvPr>
          <p:cNvCxnSpPr>
            <a:cxnSpLocks/>
          </p:cNvCxnSpPr>
          <p:nvPr/>
        </p:nvCxnSpPr>
        <p:spPr>
          <a:xfrm flipV="1">
            <a:off x="7801644" y="5351454"/>
            <a:ext cx="0" cy="33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3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160CF-A1C0-4108-A485-3E1AA6D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6F4AD-C216-474B-B2F2-814602F5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52">
            <a:extLst>
              <a:ext uri="{FF2B5EF4-FFF2-40B4-BE49-F238E27FC236}">
                <a16:creationId xmlns:a16="http://schemas.microsoft.com/office/drawing/2014/main" id="{6B4D0333-E612-4F7C-A7D5-9596A055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08" y="188640"/>
            <a:ext cx="15001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0EBDAF-329A-4DA9-A7A8-B9806B8EEB39}"/>
              </a:ext>
            </a:extLst>
          </p:cNvPr>
          <p:cNvSpPr>
            <a:spLocks noGrp="1"/>
          </p:cNvSpPr>
          <p:nvPr/>
        </p:nvSpPr>
        <p:spPr>
          <a:xfrm>
            <a:off x="323528" y="2924944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Uso de Colectores y Bobinas de 2 Capas</a:t>
            </a:r>
            <a:endParaRPr kumimoji="0" lang="es-MX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D8F30B9-3566-4FF7-BACF-65AC094DEA2B}"/>
              </a:ext>
            </a:extLst>
          </p:cNvPr>
          <p:cNvSpPr>
            <a:spLocks noGrp="1"/>
          </p:cNvSpPr>
          <p:nvPr/>
        </p:nvSpPr>
        <p:spPr>
          <a:xfrm>
            <a:off x="323528" y="2348880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Configuraciones Adicionales</a:t>
            </a:r>
          </a:p>
        </p:txBody>
      </p:sp>
    </p:spTree>
    <p:extLst>
      <p:ext uri="{BB962C8B-B14F-4D97-AF65-F5344CB8AC3E}">
        <p14:creationId xmlns:p14="http://schemas.microsoft.com/office/powerpoint/2010/main" val="4001552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646249D-AA31-4BF3-9984-41107A475331}"/>
              </a:ext>
            </a:extLst>
          </p:cNvPr>
          <p:cNvSpPr txBox="1"/>
          <p:nvPr/>
        </p:nvSpPr>
        <p:spPr>
          <a:xfrm>
            <a:off x="251520" y="5692039"/>
            <a:ext cx="8424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u="sng" dirty="0">
                <a:solidFill>
                  <a:srgbClr val="993300"/>
                </a:solidFill>
              </a:rPr>
              <a:t>NOTA</a:t>
            </a:r>
          </a:p>
          <a:p>
            <a:r>
              <a:rPr lang="es-ES" sz="1400" dirty="0">
                <a:solidFill>
                  <a:srgbClr val="993300"/>
                </a:solidFill>
              </a:rPr>
              <a:t>Restringir el uso de colectores impacta directamente en el resultado del diseño, por lo que no se recomienda restringir su uso a menos que se especifique por cliente.</a:t>
            </a:r>
            <a:endParaRPr lang="en-US" sz="1400" u="sng" dirty="0"/>
          </a:p>
        </p:txBody>
      </p:sp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973" y="153152"/>
            <a:ext cx="8351715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Uso de Colectores y Bobinas de 2 Capas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A678AD-8334-47F4-BE22-0280059D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6" y="908787"/>
            <a:ext cx="6557412" cy="4867357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8DCEFF73-A698-42F2-A748-DBF08FAF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Arrow: Curved Down 32">
            <a:hlinkClick r:id="rId4" action="ppaction://hlinksldjump"/>
            <a:extLst>
              <a:ext uri="{FF2B5EF4-FFF2-40B4-BE49-F238E27FC236}">
                <a16:creationId xmlns:a16="http://schemas.microsoft.com/office/drawing/2014/main" id="{E749C636-42F8-47A9-A7A3-BA3A11A44FAF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BEDA8-9460-4B87-ABD5-22416E52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163D11-BEB2-4DB2-AA68-90627476C3C8}"/>
              </a:ext>
            </a:extLst>
          </p:cNvPr>
          <p:cNvCxnSpPr>
            <a:cxnSpLocks/>
          </p:cNvCxnSpPr>
          <p:nvPr/>
        </p:nvCxnSpPr>
        <p:spPr>
          <a:xfrm flipH="1">
            <a:off x="4309750" y="5278509"/>
            <a:ext cx="24594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C7894-C82D-411E-9337-66943794B4D0}"/>
              </a:ext>
            </a:extLst>
          </p:cNvPr>
          <p:cNvSpPr/>
          <p:nvPr/>
        </p:nvSpPr>
        <p:spPr>
          <a:xfrm>
            <a:off x="776134" y="5086345"/>
            <a:ext cx="3528392" cy="430887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En esta opción se permite al usuario definir si se agregan, quitan o se evalúa el uso de colectores de flujo disperso.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3C3E6E-07FB-497E-8943-D18C09DE99B5}"/>
              </a:ext>
            </a:extLst>
          </p:cNvPr>
          <p:cNvSpPr/>
          <p:nvPr/>
        </p:nvSpPr>
        <p:spPr>
          <a:xfrm>
            <a:off x="666335" y="5004981"/>
            <a:ext cx="222721" cy="222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*</a:t>
            </a:r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ED8A03-5987-4CA0-8F46-53982B44C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204" y="5204091"/>
            <a:ext cx="971148" cy="13106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B53570-D846-4B93-B2C8-663E67234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204" y="5377689"/>
            <a:ext cx="971148" cy="13106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5D0E77-2477-4486-B587-661A8F9AADB0}"/>
              </a:ext>
            </a:extLst>
          </p:cNvPr>
          <p:cNvSpPr/>
          <p:nvPr/>
        </p:nvSpPr>
        <p:spPr>
          <a:xfrm>
            <a:off x="7275584" y="4223753"/>
            <a:ext cx="1397865" cy="598262"/>
          </a:xfrm>
          <a:prstGeom prst="rect">
            <a:avLst/>
          </a:prstGeom>
          <a:solidFill>
            <a:schemeClr val="dk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100" dirty="0"/>
              <a:t>Definir el uso de bobinas de 2 capas para BT helicoidales.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6566FA-55B7-4B53-8E94-91FF8626358C}"/>
              </a:ext>
            </a:extLst>
          </p:cNvPr>
          <p:cNvSpPr/>
          <p:nvPr/>
        </p:nvSpPr>
        <p:spPr>
          <a:xfrm>
            <a:off x="7165785" y="4142389"/>
            <a:ext cx="222721" cy="222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*</a:t>
            </a:r>
            <a:endParaRPr lang="en-US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8A721D-B877-44C4-A0BC-7B64D13AB62C}"/>
              </a:ext>
            </a:extLst>
          </p:cNvPr>
          <p:cNvCxnSpPr>
            <a:cxnSpLocks/>
          </p:cNvCxnSpPr>
          <p:nvPr/>
        </p:nvCxnSpPr>
        <p:spPr>
          <a:xfrm flipV="1">
            <a:off x="8023160" y="4831780"/>
            <a:ext cx="5224" cy="622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2E4CFE-084A-4153-A087-4D6710A0DEBF}"/>
              </a:ext>
            </a:extLst>
          </p:cNvPr>
          <p:cNvCxnSpPr>
            <a:cxnSpLocks/>
          </p:cNvCxnSpPr>
          <p:nvPr/>
        </p:nvCxnSpPr>
        <p:spPr>
          <a:xfrm>
            <a:off x="7740352" y="5451931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850" y="153152"/>
            <a:ext cx="8351838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Listado de variables por pantalla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40CC0-9A27-4478-846D-0FAEC8DE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D262-C07F-4866-A4F3-9BEA2364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CADA5-E618-40B5-A915-163357210399}"/>
              </a:ext>
            </a:extLst>
          </p:cNvPr>
          <p:cNvSpPr/>
          <p:nvPr/>
        </p:nvSpPr>
        <p:spPr>
          <a:xfrm>
            <a:off x="467544" y="865887"/>
            <a:ext cx="34063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74320"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993300"/>
                </a:solidFill>
              </a:rPr>
              <a:t>Pérdidas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Evaluación de pérdidas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Límites de pérdidas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Porcentaje de eficiencia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Corriente de excitación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endParaRPr lang="es-ES" sz="1600" dirty="0"/>
          </a:p>
          <a:p>
            <a:pPr indent="-274320"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993300"/>
                </a:solidFill>
              </a:rPr>
              <a:t>Requisitos Especiales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Nivel de ruido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endParaRPr lang="es-ES" sz="1600" dirty="0"/>
          </a:p>
          <a:p>
            <a:pPr indent="-274320"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993300"/>
                </a:solidFill>
              </a:rPr>
              <a:t>Trazado Interno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Modelo de CSC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endParaRPr lang="es-ES" sz="1600" dirty="0"/>
          </a:p>
          <a:p>
            <a:pPr indent="-274320"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993300"/>
                </a:solidFill>
              </a:rPr>
              <a:t>Diseño Mecánico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MX" sz="1600" dirty="0"/>
              <a:t>Ubicación de accesorios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MX" sz="1600" dirty="0"/>
              <a:t>Tablero DV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endParaRPr lang="es-ES" sz="1600" dirty="0"/>
          </a:p>
          <a:p>
            <a:pPr indent="-194310">
              <a:buSzPct val="70000"/>
            </a:pPr>
            <a:r>
              <a:rPr lang="es-ES" sz="1600" b="1" dirty="0"/>
              <a:t>Accesorios</a:t>
            </a:r>
          </a:p>
          <a:p>
            <a:pPr indent="-274320"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993300"/>
                </a:solidFill>
              </a:rPr>
              <a:t>Boquillas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Ubicación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Segmento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endParaRPr lang="es-MX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157001-E7FB-4C2A-A18E-FABE6362138D}"/>
              </a:ext>
            </a:extLst>
          </p:cNvPr>
          <p:cNvSpPr/>
          <p:nvPr/>
        </p:nvSpPr>
        <p:spPr>
          <a:xfrm>
            <a:off x="4644008" y="865887"/>
            <a:ext cx="34063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74320"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993300"/>
                </a:solidFill>
              </a:rPr>
              <a:t>Configurables Eléctricos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Tipo de arreglo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BIL por arreglo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Tipos de lámina del núcleo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Tipo de núcleo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Núcleo achatado – No achatado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Impedancias del sistema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Free </a:t>
            </a:r>
            <a:r>
              <a:rPr lang="es-ES" sz="1600" dirty="0" err="1"/>
              <a:t>buckling</a:t>
            </a:r>
            <a:endParaRPr lang="es-ES" sz="1600" dirty="0"/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Pruebas para unidades GEGS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Garantías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Bloqueo de segmentos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Tipo de conductor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Densidades de corriente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Rango de diámetros de núcleo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Rangos de densidad de flujo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Uso de CTC perforado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Uso de colectores</a:t>
            </a:r>
          </a:p>
          <a:p>
            <a:pPr marL="548640" lvl="1" indent="-285750">
              <a:buSzPct val="70000"/>
              <a:buFont typeface="Wingdings" panose="05000000000000000000" pitchFamily="2" charset="2"/>
              <a:buChar char="§"/>
            </a:pPr>
            <a:r>
              <a:rPr lang="es-ES" sz="1600" dirty="0"/>
              <a:t>Evaluar uso de 2 capas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56401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3AD3214-59E8-49B5-8C68-B8433E3765EB}"/>
              </a:ext>
            </a:extLst>
          </p:cNvPr>
          <p:cNvSpPr>
            <a:spLocks noGrp="1"/>
          </p:cNvSpPr>
          <p:nvPr/>
        </p:nvSpPr>
        <p:spPr>
          <a:xfrm>
            <a:off x="323528" y="2924944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Cotizaciones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160CF-A1C0-4108-A485-3E1AA6D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4B029-4720-4FBE-BF81-4DEDF108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3E1C1F5-7970-49A5-A5EF-96B2755742B9}"/>
              </a:ext>
            </a:extLst>
          </p:cNvPr>
          <p:cNvSpPr>
            <a:spLocks noGrp="1"/>
          </p:cNvSpPr>
          <p:nvPr/>
        </p:nvSpPr>
        <p:spPr>
          <a:xfrm>
            <a:off x="323528" y="2348880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Ejemplos</a:t>
            </a:r>
          </a:p>
        </p:txBody>
      </p:sp>
      <p:pic>
        <p:nvPicPr>
          <p:cNvPr id="8" name="Picture 52">
            <a:extLst>
              <a:ext uri="{FF2B5EF4-FFF2-40B4-BE49-F238E27FC236}">
                <a16:creationId xmlns:a16="http://schemas.microsoft.com/office/drawing/2014/main" id="{FF9AF854-CD48-43A8-9BE1-FEDCCCD2D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08" y="188640"/>
            <a:ext cx="15001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54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BDA83A0-4AE3-4FAE-9A8E-F801A850C497}"/>
              </a:ext>
            </a:extLst>
          </p:cNvPr>
          <p:cNvGrpSpPr/>
          <p:nvPr/>
        </p:nvGrpSpPr>
        <p:grpSpPr>
          <a:xfrm>
            <a:off x="3917841" y="717674"/>
            <a:ext cx="4731058" cy="5663654"/>
            <a:chOff x="3059832" y="875258"/>
            <a:chExt cx="4731058" cy="56636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532E4F-D107-497B-800A-46F82475F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9832" y="875258"/>
              <a:ext cx="4731058" cy="5663654"/>
            </a:xfrm>
            <a:prstGeom prst="rect">
              <a:avLst/>
            </a:prstGeom>
          </p:spPr>
        </p:pic>
        <p:sp>
          <p:nvSpPr>
            <p:cNvPr id="24" name="Rectangle: Rounded Corners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7BECB431-50D3-496D-8982-BF1405135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265" y="1830194"/>
              <a:ext cx="3019760" cy="43204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: Rounded Corners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30A9AB72-4CE8-46E4-975D-277031BC9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689" y="2407400"/>
              <a:ext cx="3024336" cy="36004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: Rounded Corners 25">
              <a:hlinkClick r:id="rId4" action="ppaction://hlinksldjump"/>
              <a:extLst>
                <a:ext uri="{FF2B5EF4-FFF2-40B4-BE49-F238E27FC236}">
                  <a16:creationId xmlns:a16="http://schemas.microsoft.com/office/drawing/2014/main" id="{F1416566-89EB-4B5E-A3FB-00F19DAA9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689" y="2757639"/>
              <a:ext cx="3024336" cy="9529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: Rounded Corners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6A29AA1D-9FA8-4F49-B0B3-1A9CAC135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222" y="2852936"/>
              <a:ext cx="3024336" cy="74980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: Rounded Corners 27">
              <a:hlinkClick r:id="rId6" action="ppaction://hlinksldjump"/>
              <a:extLst>
                <a:ext uri="{FF2B5EF4-FFF2-40B4-BE49-F238E27FC236}">
                  <a16:creationId xmlns:a16="http://schemas.microsoft.com/office/drawing/2014/main" id="{1EBA14D3-AA1B-4516-9844-5C014CC36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102" y="3602744"/>
              <a:ext cx="3024336" cy="4743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: Rounded Corners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E7EE52A2-1CCD-4D52-9F42-A228272D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689" y="4083856"/>
              <a:ext cx="3024336" cy="3532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: Rounded Corners 32">
              <a:hlinkClick r:id="rId4" action="ppaction://hlinksldjump"/>
              <a:extLst>
                <a:ext uri="{FF2B5EF4-FFF2-40B4-BE49-F238E27FC236}">
                  <a16:creationId xmlns:a16="http://schemas.microsoft.com/office/drawing/2014/main" id="{9EA9EE26-50D1-4CD4-8C70-822E20757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689" y="4529094"/>
              <a:ext cx="3019760" cy="124042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: Rounded Corners 33">
              <a:hlinkClick r:id="rId4" action="ppaction://hlinksldjump"/>
              <a:extLst>
                <a:ext uri="{FF2B5EF4-FFF2-40B4-BE49-F238E27FC236}">
                  <a16:creationId xmlns:a16="http://schemas.microsoft.com/office/drawing/2014/main" id="{96B9CD01-051C-49A1-BCB7-2662FD4C7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211" y="5003930"/>
              <a:ext cx="3019760" cy="43204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: Rounded Corners 34">
              <a:hlinkClick r:id="rId4" action="ppaction://hlinksldjump"/>
              <a:extLst>
                <a:ext uri="{FF2B5EF4-FFF2-40B4-BE49-F238E27FC236}">
                  <a16:creationId xmlns:a16="http://schemas.microsoft.com/office/drawing/2014/main" id="{B4D18D11-2220-4703-82F4-34346522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848" y="1422022"/>
              <a:ext cx="4587042" cy="22560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: Rounded Corners 36">
              <a:hlinkClick r:id="rId4" action="ppaction://hlinksldjump"/>
              <a:extLst>
                <a:ext uri="{FF2B5EF4-FFF2-40B4-BE49-F238E27FC236}">
                  <a16:creationId xmlns:a16="http://schemas.microsoft.com/office/drawing/2014/main" id="{FC3964A4-5B06-4E1E-9BD4-6EFCE4082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218" y="1105131"/>
              <a:ext cx="3240360" cy="22490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: Rounded Corners 40">
              <a:hlinkClick r:id="rId7" action="ppaction://hlinksldjump"/>
              <a:extLst>
                <a:ext uri="{FF2B5EF4-FFF2-40B4-BE49-F238E27FC236}">
                  <a16:creationId xmlns:a16="http://schemas.microsoft.com/office/drawing/2014/main" id="{2F6E03A3-1413-4DF8-AEBB-772243F68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211" y="5571532"/>
              <a:ext cx="3019760" cy="1038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: Rounded Corners 43">
              <a:hlinkClick r:id="rId6" action="ppaction://hlinksldjump"/>
              <a:extLst>
                <a:ext uri="{FF2B5EF4-FFF2-40B4-BE49-F238E27FC236}">
                  <a16:creationId xmlns:a16="http://schemas.microsoft.com/office/drawing/2014/main" id="{9FB72C0D-F178-4BAC-B485-BCC257D2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689" y="5765632"/>
              <a:ext cx="3024336" cy="10115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: Rounded Corners 44">
              <a:hlinkClick r:id="rId8" action="ppaction://hlinksldjump"/>
              <a:extLst>
                <a:ext uri="{FF2B5EF4-FFF2-40B4-BE49-F238E27FC236}">
                  <a16:creationId xmlns:a16="http://schemas.microsoft.com/office/drawing/2014/main" id="{A670877A-1FF0-4D39-84B8-B9764C53C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8239" y="2378608"/>
              <a:ext cx="1521351" cy="906376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: Rounded Corners 45">
              <a:hlinkClick r:id="rId9" action="ppaction://hlinksldjump"/>
              <a:extLst>
                <a:ext uri="{FF2B5EF4-FFF2-40B4-BE49-F238E27FC236}">
                  <a16:creationId xmlns:a16="http://schemas.microsoft.com/office/drawing/2014/main" id="{7F2FE4A8-B668-4E34-A1DF-8B3C90604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222" y="5866790"/>
              <a:ext cx="2998749" cy="672122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: Rounded Corners 47">
              <a:hlinkClick r:id="rId10" action="ppaction://hlinksldjump"/>
              <a:extLst>
                <a:ext uri="{FF2B5EF4-FFF2-40B4-BE49-F238E27FC236}">
                  <a16:creationId xmlns:a16="http://schemas.microsoft.com/office/drawing/2014/main" id="{3AD0F2B3-7461-4F87-B92C-81329E30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984" y="5675347"/>
              <a:ext cx="864096" cy="8895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: Rounded Corners 48">
              <a:hlinkClick r:id="rId11" action="ppaction://hlinksldjump"/>
              <a:extLst>
                <a:ext uri="{FF2B5EF4-FFF2-40B4-BE49-F238E27FC236}">
                  <a16:creationId xmlns:a16="http://schemas.microsoft.com/office/drawing/2014/main" id="{5D67A9C9-77A1-49B2-83B7-A80DC40AD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65" y="5668032"/>
              <a:ext cx="812891" cy="96274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973" y="153152"/>
            <a:ext cx="8351715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Datos Obligatorios para Optimización</a:t>
            </a:r>
            <a:endParaRPr lang="en-US" sz="2400" cap="al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40CC0-9A27-4478-846D-0FAEC8DE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D289F-21DF-48C4-B904-D3B2B48E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6AE19B-8C0F-4B57-B2AE-A6399C508394}"/>
              </a:ext>
            </a:extLst>
          </p:cNvPr>
          <p:cNvSpPr/>
          <p:nvPr/>
        </p:nvSpPr>
        <p:spPr>
          <a:xfrm>
            <a:off x="539750" y="3281075"/>
            <a:ext cx="246329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993300"/>
                </a:solidFill>
              </a:rPr>
              <a:t>Ejemplo de llenado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Datos cotización 2251991A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5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528" y="153152"/>
            <a:ext cx="8352160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Datos Obligatorios para Optimización</a:t>
            </a:r>
            <a:endParaRPr lang="en-US" sz="2400" cap="al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40CC0-9A27-4478-846D-0FAEC8DE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F8BEAF0-609E-49F0-8DA4-D195A9B95E98}"/>
              </a:ext>
            </a:extLst>
          </p:cNvPr>
          <p:cNvGrpSpPr/>
          <p:nvPr/>
        </p:nvGrpSpPr>
        <p:grpSpPr>
          <a:xfrm>
            <a:off x="3851920" y="748362"/>
            <a:ext cx="4823768" cy="5632966"/>
            <a:chOff x="2911239" y="723384"/>
            <a:chExt cx="4818705" cy="59980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1E3732-CF39-4548-9D42-0009FBEDD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5816" y="834802"/>
              <a:ext cx="4814128" cy="5886673"/>
            </a:xfrm>
            <a:prstGeom prst="rect">
              <a:avLst/>
            </a:prstGeom>
          </p:spPr>
        </p:pic>
        <p:sp>
          <p:nvSpPr>
            <p:cNvPr id="30" name="Rectangle: Rounded Corners 29">
              <a:hlinkClick r:id="rId4" action="ppaction://hlinksldjump"/>
              <a:extLst>
                <a:ext uri="{FF2B5EF4-FFF2-40B4-BE49-F238E27FC236}">
                  <a16:creationId xmlns:a16="http://schemas.microsoft.com/office/drawing/2014/main" id="{BB0E183B-DD36-4CB3-9682-CACC7E93E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816" y="1499345"/>
              <a:ext cx="3019760" cy="43204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: Rounded Corners 31">
              <a:hlinkClick r:id="rId5" action="ppaction://hlinksldjump"/>
              <a:extLst>
                <a:ext uri="{FF2B5EF4-FFF2-40B4-BE49-F238E27FC236}">
                  <a16:creationId xmlns:a16="http://schemas.microsoft.com/office/drawing/2014/main" id="{1DCA1BDB-1B0C-476D-964E-F30785A1E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446" y="2130149"/>
              <a:ext cx="3024336" cy="47097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: Rounded Corners 35">
              <a:hlinkClick r:id="rId4" action="ppaction://hlinksldjump"/>
              <a:extLst>
                <a:ext uri="{FF2B5EF4-FFF2-40B4-BE49-F238E27FC236}">
                  <a16:creationId xmlns:a16="http://schemas.microsoft.com/office/drawing/2014/main" id="{739F2A8D-9F40-4491-AFCB-7B87E8D90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816" y="2602452"/>
              <a:ext cx="3024336" cy="130123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: Rounded Corners 37">
              <a:hlinkClick r:id="rId5" action="ppaction://hlinksldjump"/>
              <a:extLst>
                <a:ext uri="{FF2B5EF4-FFF2-40B4-BE49-F238E27FC236}">
                  <a16:creationId xmlns:a16="http://schemas.microsoft.com/office/drawing/2014/main" id="{498D1295-C4B3-4DB8-91C0-D5C1C6D18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544" y="2725259"/>
              <a:ext cx="3024336" cy="87279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: Rounded Corners 38">
              <a:hlinkClick r:id="rId6" action="ppaction://hlinksldjump"/>
              <a:extLst>
                <a:ext uri="{FF2B5EF4-FFF2-40B4-BE49-F238E27FC236}">
                  <a16:creationId xmlns:a16="http://schemas.microsoft.com/office/drawing/2014/main" id="{E4DCE728-B599-4CDF-A224-65EF19E5B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940" y="3621325"/>
              <a:ext cx="3024336" cy="4521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: Rounded Corners 42">
              <a:hlinkClick r:id="rId4" action="ppaction://hlinksldjump"/>
              <a:extLst>
                <a:ext uri="{FF2B5EF4-FFF2-40B4-BE49-F238E27FC236}">
                  <a16:creationId xmlns:a16="http://schemas.microsoft.com/office/drawing/2014/main" id="{2817BD9E-1618-487D-8BB3-7D0ACEC34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816" y="4561234"/>
              <a:ext cx="3084662" cy="41272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: Rounded Corners 46">
              <a:hlinkClick r:id="rId4" action="ppaction://hlinksldjump"/>
              <a:extLst>
                <a:ext uri="{FF2B5EF4-FFF2-40B4-BE49-F238E27FC236}">
                  <a16:creationId xmlns:a16="http://schemas.microsoft.com/office/drawing/2014/main" id="{B50DBDFD-5241-4575-9902-C9E80CC5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605" y="1077240"/>
              <a:ext cx="4587042" cy="20070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: Rounded Corners 49">
              <a:hlinkClick r:id="rId4" action="ppaction://hlinksldjump"/>
              <a:extLst>
                <a:ext uri="{FF2B5EF4-FFF2-40B4-BE49-F238E27FC236}">
                  <a16:creationId xmlns:a16="http://schemas.microsoft.com/office/drawing/2014/main" id="{EA956B87-3075-4FC0-A661-675274839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325" y="723384"/>
              <a:ext cx="3337986" cy="22490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: Rounded Corners 52">
              <a:hlinkClick r:id="rId7" action="ppaction://hlinksldjump"/>
              <a:extLst>
                <a:ext uri="{FF2B5EF4-FFF2-40B4-BE49-F238E27FC236}">
                  <a16:creationId xmlns:a16="http://schemas.microsoft.com/office/drawing/2014/main" id="{699E1E6D-05BA-4F5C-9868-7B4FE63A6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9556" y="1474078"/>
              <a:ext cx="1720388" cy="1075948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: Rounded Corners 55">
              <a:hlinkClick r:id="rId8" action="ppaction://hlinksldjump"/>
              <a:extLst>
                <a:ext uri="{FF2B5EF4-FFF2-40B4-BE49-F238E27FC236}">
                  <a16:creationId xmlns:a16="http://schemas.microsoft.com/office/drawing/2014/main" id="{62F7BE66-E05D-453A-9714-99F44BD70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522" y="5329857"/>
              <a:ext cx="812891" cy="96274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: Rounded Corners 56">
              <a:hlinkClick r:id="rId5" action="ppaction://hlinksldjump"/>
              <a:extLst>
                <a:ext uri="{FF2B5EF4-FFF2-40B4-BE49-F238E27FC236}">
                  <a16:creationId xmlns:a16="http://schemas.microsoft.com/office/drawing/2014/main" id="{8B443F88-D4CA-4480-91D8-B36B875D1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446" y="4081948"/>
              <a:ext cx="3024336" cy="2831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: Rounded Corners 57">
              <a:hlinkClick r:id="rId4" action="ppaction://hlinksldjump"/>
              <a:extLst>
                <a:ext uri="{FF2B5EF4-FFF2-40B4-BE49-F238E27FC236}">
                  <a16:creationId xmlns:a16="http://schemas.microsoft.com/office/drawing/2014/main" id="{4933272A-0CF8-4CE4-95D3-4368BFBA0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239" y="5105411"/>
              <a:ext cx="3084661" cy="43204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: Rounded Corners 58">
              <a:hlinkClick r:id="rId9" action="ppaction://hlinksldjump"/>
              <a:extLst>
                <a:ext uri="{FF2B5EF4-FFF2-40B4-BE49-F238E27FC236}">
                  <a16:creationId xmlns:a16="http://schemas.microsoft.com/office/drawing/2014/main" id="{F6796533-17C8-4422-8713-488595BA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859" y="6023198"/>
              <a:ext cx="3059042" cy="11141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: Rounded Corners 59">
              <a:hlinkClick r:id="rId8" action="ppaction://hlinksldjump"/>
              <a:extLst>
                <a:ext uri="{FF2B5EF4-FFF2-40B4-BE49-F238E27FC236}">
                  <a16:creationId xmlns:a16="http://schemas.microsoft.com/office/drawing/2014/main" id="{42DA491A-E5D5-420F-A83A-37076809A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678" y="3557230"/>
              <a:ext cx="1697266" cy="271255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: Rounded Corners 61">
              <a:hlinkClick r:id="rId7" action="ppaction://hlinksldjump"/>
              <a:extLst>
                <a:ext uri="{FF2B5EF4-FFF2-40B4-BE49-F238E27FC236}">
                  <a16:creationId xmlns:a16="http://schemas.microsoft.com/office/drawing/2014/main" id="{5BC61C46-4C72-4152-9FCB-9E62D1C4B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012" y="3843115"/>
              <a:ext cx="1697266" cy="111418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129D6-4B0D-49CE-AD10-09204927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2CFD44-F0A2-47BE-89F0-49ED34789029}"/>
              </a:ext>
            </a:extLst>
          </p:cNvPr>
          <p:cNvSpPr/>
          <p:nvPr/>
        </p:nvSpPr>
        <p:spPr>
          <a:xfrm>
            <a:off x="539750" y="3281075"/>
            <a:ext cx="246329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993300"/>
                </a:solidFill>
              </a:rPr>
              <a:t>Ejemplo de llenado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Datos cotización 2273671A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7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3160CF-A1C0-4108-A485-3E1AA6D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66119-8D10-4693-B370-5672B603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397CA46-D8CC-4FD6-8370-9799E119AE3D}"/>
              </a:ext>
            </a:extLst>
          </p:cNvPr>
          <p:cNvSpPr>
            <a:spLocks noGrp="1"/>
          </p:cNvSpPr>
          <p:nvPr/>
        </p:nvSpPr>
        <p:spPr>
          <a:xfrm>
            <a:off x="323528" y="2924944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Optimización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4DBAEC0-49D6-4DC8-9FBF-CED62C90E3C9}"/>
              </a:ext>
            </a:extLst>
          </p:cNvPr>
          <p:cNvSpPr>
            <a:spLocks noGrp="1"/>
          </p:cNvSpPr>
          <p:nvPr/>
        </p:nvSpPr>
        <p:spPr>
          <a:xfrm>
            <a:off x="323528" y="2348880"/>
            <a:ext cx="8459691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4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Datos Obligatorios</a:t>
            </a:r>
          </a:p>
        </p:txBody>
      </p:sp>
      <p:pic>
        <p:nvPicPr>
          <p:cNvPr id="8" name="Picture 52">
            <a:extLst>
              <a:ext uri="{FF2B5EF4-FFF2-40B4-BE49-F238E27FC236}">
                <a16:creationId xmlns:a16="http://schemas.microsoft.com/office/drawing/2014/main" id="{38DFD967-6605-4438-A770-68308381D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08" y="188640"/>
            <a:ext cx="15001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35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jpeg;base64,/9j/4AAQSkZJRgABAQAAAQABAAD/2wBDAAkGBwgHBgkIBwgKCgkLDRYPDQwMDRsUFRAWIB0iIiAdHx8kKDQsJCYxJx8fLT0tMTU3Ojo6Iys/RD84QzQ5Ojf/2wBDAQoKCg0MDRoPDxo3JR8lNzc3Nzc3Nzc3Nzc3Nzc3Nzc3Nzc3Nzc3Nzc3Nzc3Nzc3Nzc3Nzc3Nzc3Nzc3Nzc3Nzf/wAARCABjAQYDASIAAhEBAxEB/8QAHAABAAMAAwEBAAAAAAAAAAAAAAUGBwEDBAII/8QARxAAAQMDAgIHBQUFAwsFAAAAAQIDBAAFEQYSITEHE0FhcYGRFCJRocEXUpOx0RUjMkLSM1NUFiRDYnKCkrLC4fAlNVVzov/EABoBAQACAwEAAAAAAAAAAAAAAAADBAECBgX/xAAqEQEAAgECBgAEBwAAAAAAAAAAAQIDBBEFEhMhMVEGFVORIiNBYYHB8f/aAAwDAQACEQMRAD8A2mc8mPDfeVybbUs+QzX51S4sgFSjk8Tx7e2t31k/7Ppe5OZwSwpI8+H1rB+XCq2onw6n4ep+C9v3h9b1fePrTer7x9a+aVXdHs+t6vvH1pvV94+tfNKHZ9b1fePrXG9X3j61xShMLV0bNKf1ZHJJIbbWv5Y+tbOKyroiY33me8f9HHCM/wC0rP8A01qwGKuYY2o4rjl+bVzHqIc0pSpXkFKUoFKUoFKUoFKUoFKUoFKUoFKUoFKUoFKUoFKUoFKUoKh0oSOp0o4jPF55tA7+OT8gap2hdHsX6K/LnqeSylQQ11ZxuI/iPhyHrVh6V+tkRrTBjgqefl+6kdp2kD5qq0W6JG05p9tjISxEZKlq+OOKj5nJqGa733nw9rHqbabQVrjna15n7K3K6NbOiM8tl2X1iUKKcuAjOOHZVL0LYGNQXJ6PMU4ltpneerODnIH61rtkmm52SFNUnBkMJcKfhkcqp/RlAMa76hUR/Zvhgd2FLJ/NNJpHNCTBxDUV0+aL3nmjbb77S9f2aWTHF2Z+IP0qA1Po222yTaY8Rb5XMlBtQWvOE9uOFX/UFpduzLTbNylQerXuKo6sFXDGD3VTBZ3YWvbJDfuUy4AIXIKpKydmArGPEj5UtSvpppNZntva2ae0TO3f9In+En9mlk/vZn4o/SvLP6MYC2VewTX2nQPd6zC0k9/I1cb0zKftUtmCrZJW0pLSt23CjyOeyvLpaHcYNmaYu8n2iUCoqcKt2BngMnnj41tyU8bK1eIauKc/V7xPj+1f6MLVItYuzcxsofS+ltQ+ICQQR3e9nzq9V0RlNL3uM4O5RClDtI4fLGPKu+t615Y2VNTmtnyzkt5l8OuIaaW44oJQgFSlHkAOdZ670jyEur6qA0poKOwqcIJTngTw+FSvSNdvZLWmA0rD0vIVjsbHP14D1rO/Yli1quCiQgyAynvO0kn8vWsoGu6YvBvlqTMU2lte9SFISc4IP6YqP1dqhVgcjNMsIfcdSVKClkbR2H1z6VF9FsnMafEJ/hcS4keIwf8AlFVnW872/UkopVuQzhlHdt5/MmguelNXPX25ORHorbISyXApCyc4KRj/APVefUOuHLZdnYUWK28lrAUtSyPexkjh8OXjmqlpacLNeHX3+BbYdSUHtVjgPUCod1TjylyHSVKWvKlntUeJoNd0lfXb9DefdYQyW3dgCFE54A9vjVcndIUiNNkMNQWVttOqQlZcPvAEjNeno1cDVinrJwEPE58EA1nTqy6tbp/nUVE+PGgvDPSJMdebaTbWMrWEj94e04+FSOpNaP2e6rgsxGnghKSVqWQckZqH01KstyvUWI3p9LSySrrva1q2lIJztwO0D1qB1W/7RqO4OdgeKB/u8PpQWRPSPKyN1tZI7QHSD+VW7Tt/jX6MpxhKm3GyA40o5KfPtFZZc1Wg22Ai3trEwJ/zpZ3AE47/AKVZejltyLEu1yWFBhDWATyUUgqP0oPuV0iSWpLzTcBlaULUlKusPEA4zyq13G/RrVbGZdwVtccQCGUcVKOMkD9ax2G0p+VHZPFTriEjvJIH1qQ1PcV3O8SHVKPVIUW2U54JQnh9M+dBY3+keWXf3FvZS3nhvWSflirfpi7uXq1pmOMBklak7QrIOO2q5aNAxHLahy5PPe0uoCsNqADeezvqWOzR+lHAXA4toq6s4xvUpR28PPj4GgjtQa6Vbbq9DiRW30tYSpalke92jh8P1r3aR1S5f5Ehl6O2yppIUnYsncM4P0rNIUR24uS3CpRLTDkh1Xxx9ST+dTPR5J6jUzSM4S+0tvx/mHzTQX/Vl8VYLc3JbaS8tx4NhKjgcic/KoPT+uV3O7Mw5MVphLuUpWlZPvdg866OlN/LdvjjtUtwjwAA/M1Qmy6wWpCco2r3IX/rAg8PA4oNS1dql2wSWGWY6Hy4grO5RGOOBy867NP6ldudsemPxggh7qm221ElZxnt5dvkDVD1hck3adFlo/hXEQdv3VZVuHkauejLcXdJR9i+qdU4t1K8ZGclPEdoIyPOglIt/acyZKUsJwCF7iRxGQDuSk5xx5Y58aV1safSpvqpSGkxwQQy0o4KsAbicDsHLHaaUCVbfbtUxJbwyzCjqKQRwLizgegSfUV7bv8As9yKqJc3m0NPggoW5t3CqBrbV13tuon4cCSlthpCBjYD7xGTz8RVLvF4nXp5t65PdcttO1HugADyqG2WK7w97TcIz54pe1tq7dvbd7W3EYgMs25STFbTsb2q3AAdma8djt/sMy8OAYEmZ1o80Iz881j9r1VebVETEgyg2wgkpT1YOMnJ/OvZ/l5qP/HJ/CT+lY61W1uCaqJtFbRMT/rUb9brtOfaVbLybehKSFpDAXvPxyarWnocxPSFIFwnqnOxIW3rlNhONxBAwPP1qp/5d6j/AMePwk/pXij6ou8a4SZ7MoCTJADq9gOQOXCsTlrMpsPCtVTHakzXvG0e/Pvbfw1rWl8dsFm9sjttuOl1LaUuZxxznl3A1ns3pHvchhTbSI0fcMb0IO4eGTULd9SXa8R0MXCSHWkL3hIQBxwRnh4mogjIwOOeFa3yzM9lvRcIxYsf59YmzeNFsqZ0vbkrJUtTIWoqOSVKO4knt4mplaghJUogJSMknsFdFuZ9ngx2f7tpKfQUuMdqXCfjyFqQy4gpcUlW33e3j2cKsx4clltzZLW9zLHdSXRV4vL8oZLROxlP+oOA9efnXW9Lni1ogPNrRDbX1gBaI94/E4760KNpfTMaQ0+2+CtpQWkKkgjIORkVNXBm3XmIqA+8hxDhBKW3RuODnhjwrKNmmibom1T5Tqz7piuEA9qkgKH5GvDp+Mq5X+EyslRceCnM/wA2PeV+Rq+HR+mEqKS+UkHBHtWMVJWjS1ptctE2EHS4EkJKnSoYI5igy/UTPs9+uDZ/xCz6kn61J6jtv7JsVnjODEh0uPPeJ24HkMCrvOsFgkXVU6U4kSd4WpJfATkY5p8q7L1bLJenGlzpKFKaBCdkgJ5+fdQVXS7/ALPoe/OA4PvJSfgVICR+dU6KppuS2t9suMpUCtAVjcntGeytdY0ta2bXIt7Qe9mkKC1/vCSSMYwfhwFRbmktLNubHZJS591UsA0Hg0fcLM7egIFnXFdDS1KdL5XtSBx4elUd1SpUtaxxU86T5qV/3rVrfp2x2la3mHC2X2lNbnH+aTzxmvJH0tpmO8083IwttQUMygRkHPGgzm5xF225PxFYJYcKRuH8QzwJHh+daPNukaRoF+VEbQyhbHVFpsYDaidpSB2V6Lnp+w3iauXIeCnto3luRgADhkgeVcNWGwtW163plkRnlpWpPtQ5j4fDkPSgz3SUf2jUtvQeIS6Fn/dyr6V5bzCdt90lRXkEKbcOM9oPI+BBrUbLpmzQJaZtu3KcSCAeu3jjXqvtntVzbQq6IQkp4JdKtih3Z+lBQY2vLpHgIjBqO44hAQl5YJVgcASM4Jprq6uSXYltU7v9kbT16x/O8QM5/wDO01ZoWjNOh9Km33JC0ndsMgH1CccK7pOirEpTkiSp8Faita1yCBknic+NBnMGVPiRZCIraupkt7XFdTuCk+OPGviyyfY7vDkk4S28gq8M8flmtigOW4Rm4UOQwttDfVpQhwKOAMVCjQNi2gBEjGOx80FY6TX+svzTAPBqOn1USfyApHs3tugDLQnLrL7jySOZQMJV/wAufKrjctI2u5zFS5YkKdUEgkOkcgAPyqUt1tj2+3twY6T1CAQAs5yCSTn1NBhme/hW2aaY9lsFvZIwUx0Z8SMn5mok6CsZz+7kDPYHjVmbQG0hKRhIAAFB90pSgwTWD/tOp7k5nI68p9Bj6VD1d5fR1qCRLffK4GXXVL/t19pJ+5311fZrf/v2/wDHX/RVOcd5mZ2dzg1+kx4q06kdoiFNpVy+zW//AH4H46/6KfZrf/vwPx1/0Vjp39JfmWk+pCm0q5fZrf8A78D8df8ART7Nb/8Afgfjr/op07+j5lpPqQpteu0MGTd4LGMh2Q2kju3DPyzVn+zW/wD34H46/wCipHTmgbxb77DmTFQiwy5uVsdUVcuGAUis1xW37wizcT0vSty3jfZp6RUJrR4MaYuBzgra6v8A4jj8iamxVT6TH+r0+hrtekJT6An6VccMzW3wX7jMbiREJU86TtSSBnAJPE9wNXbR+mbjaLuZ1xYS200yvBStKuJ8D8M1TbZa5l1eWzBZ6xaU7lAqAwPPxFXWxWyVp7TV8fmthp1bZ2+8DwCSBy7yaCgvlcmQ4oDLjyyeXao/963aMyliO0yj+FtAQPADFYlZUNm7wkvLQhsPIKlLOAAD2mtk/a8BbTy48yM8pttThS26lR2jmcA0GO35/wBpvc94kHc+vBx2A4qTj6KvbyWnBFb6teDnrU8j286gG0reWhIyp1xQGPion9at+n9LXWDd2ZcqKlDbAUvdvSeISccj8cUH3rTU765Dlrtjimo7PuOOIOC4RzGewDl31WGbRcZMYyWIL7jI5uJQTn9fKvGlW5aVu5OSCv4n41szN7szFsaebmx0R0oG1O8ZA+GOee6gzu5QJj9isiIsR11puOt5a0IyBvV+iarqEFxQQhO5SiAlIHEknFbLqSQiNpmc8gbR7OQkYxgq4Dh4msr0yx7RqC3s9hfSfTj9KCRgQJVrst6kTIrrClMIYR1iMbtyxnHoKhbbbpFzlCLCbC3iCoJJA4DnxNaJ0nv7LIwyD/ayAT4AE/nis6gzJUB4yITqmXNpRvSOOD2fL5UCNJlWqZ1rC1MyGVEHaccRzB+I7qu/SVLLtqtKCAC8S8U45YSP6qr+k7CL9PUHpKUNskLdQTlxwZ7OHqe+pLpNdSq7RI6RgNMcAOzJP6Cg6NDS2bW3dbm+nKY7KEpSOalKJwB/w1D3S6T79NCpC1urUrDbDYJA7kj/AMNfRQpvTKFgHZImqyf9lAwPVSqlejyVBi3lapy0NrU0UtLcOAD28TyOKDz2GzTI2pLYidCdZC3spK04BwCr6Vro5V4WrlAkzREYkNPvpSXCEEK2jlxI5HjXuHKg5pSlApSlApSlBxSuaUClKUClKUCuMca5pQcVTekW33G5JgtW+I4+lsrW4U4wDwA5nxq51VtXapcsMphhqKh8uIKyVOFO3jgdlBQk6Xv6c7bbIGfgoD61YYdkurGjLjFMN4zJUhGGyRnYCnvxjgfWuPtIk9tsZx/9x/SrJprVUW+72+r9mkNp3KbUrIKfiDwyKDOjpa/Z/wDa3/VP61Naf0/dYcS7uOwHW3nIhZZTwyoqIzjj3Cpi86/ixXVM22P7YpPAule1Ge7gSajo/SNIDgMm2tKb7eqWQoevA/Kgrw0tfuH/AKW/kduU5B9antG2C7Rr+zIuER5plCVHctQxnGB299T151giJaolxtrKZTL7hbIWopKFYzg8OfA1zpPVTl/lyGHYiGerbCwUrKs8cfCgrWpdFTmJjr9qZL8ZxRUG0kbm88xg8xUXbNMXd+ayF219DXWJ6xTiNoCc8efOrTetfLgXKTFjQW322VbA4XSNxA48MfHhU9eL8m26fbufVpWt1KC22VYBKsHn4Z9KDr1tFly9POxYDKnnXFoBSnH8IUD9KqujNO3OHqBiTNhOMstJWdyiOZTgdvfUpZNazLrPDAtzSGwhTjjgdJ2JAyTy8B51H/aPJ/8AjGfxj+lBIdIduuNzXBbgRHH22wtSynHAnGOZqIt2lJ6tOXNuTDWiWVocYQcZVtB5ce3cRUnZtdSbldI0I25pAeXtKg6Tgc88u6vi56+dhXGTFagNuIZcKAtTpBOD8MUEPp+06htF3jzE2x/alWHRlPvIPMc/Pyr06xst4uWoZD8eA84zhCW1jGCNo7/jmvQ10kOhQ621oKO3Y+c/MVdbNdI94gomRSdisgpVzSRzBoK5A0wqVoxu3TEliVvU6nPHq15OM92PzqlTNK3uK4W1W953nhTKd4Pp9a2bFMCgpPR5Y5ttemSJ0ZTBWlKWwvGSMknl5Vd6YpQKUpQKUpQKUpQKUpQKUpQKUpQKUpQcGso6RXw7qVbfYyyhPmfe+orVzWK6qf8AaNRXF3OQXikHuT7o/Kg7CbINNpSQtd3UvmAoBIz254cvhUU0841vLTikFaShRScZSeYq9W/o9bkw477twcQp1tK1IDQ93IyRnNefWumGLTa4j1vQottKUl9xRyo7sYJPw4Hu40EPpLTxv8t0OulqOyAXFJAJOc4Az4V6NZ6cZsSoy4rzi2nsgpcPFJH0rxac1BIsD7q2WkPNugBbaiRnHIg+Zrr1BfZV+loekpCEoG1tpGSE/qTQfdtQuRp67NjJRHUzIHwSclJPoT6V6tHXIWp25Sj/ABJhK2A9qtyQn5mrTpzTbkbSs9uSgplTWlEoPNIwdoPfnj51mqVkJJCiAocfCg+1Bakl5eTvUQVHtVwJ/MetT+p7n7VbrLDSr3GIba1gH+cpA+QHzr7v1rVbNMWXenDzq3HHOHIqCcD0AqN07bV3m8R4hyUE5dJ7G08/oPOgtVigfsnRFxuTow9LYJT3IIwkeec+YqjR1NtvoU+2XG0KBUkK27hniM9laj0hLTH0qthGAHHG2wBw4A5/6azS3ORWZiHJ8dUhgZ3NpVtJ4cOPoaC76Lds8+6rciWX2RcVsuB0yVLxnhjB8T6VQpD3tL7r6v8ASrKz5nNXmw3G1ptl7dtduchluLlalPb8kggVTLVCVcLhHhNnap5W0H4UHq1Aq0qmNiyJWGUtjeVZwpXbjPGr70aRnGLEtxwEJfeK0Z7RgDPqDWbRHBDnNOPMIc6lz9404nIVg4II9a3CE8zIisvRiCytAUjAwMEcKDvpSlApSlApSlApSlApSlApSlApSlApSlApSlBwayuXa4bkp5S2iSpxRJ6xXHie+lKDUmEhLLYA4BIA9K4ebQ6gtuoStCxhSVDIIpSgyrWNrhQLkG4bAaQriUhRI595q16JsttTERM9kQZGeDiiVEeGeXlSlBbFfwmsvRaIBuKUljgXwMb1Yxu8aUoLVrmIxJgRg8jcEPe7gkY90/CujQsCNGXNcZa2rOxO4qJOOPxpSg9Guo7UmDFQ8kqT1pONxHYfhVM/ZEH+5P4iv1pSgmrXb4rWnrshtshLmwL948Rnxrq0xbYjN6jONtYWkkpO9Rx7p+JpSg6L5aoSrxMUWeJdUThahx9at2jEJasyWkZ2IcUEgknA59vjSlBPUpSgUpSgUpSgUpSgUpSg/9k="/>
          <p:cNvSpPr>
            <a:spLocks noChangeAspect="1" noChangeArrowheads="1"/>
          </p:cNvSpPr>
          <p:nvPr/>
        </p:nvSpPr>
        <p:spPr bwMode="auto">
          <a:xfrm>
            <a:off x="1" y="-241300"/>
            <a:ext cx="1285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3973" y="153152"/>
            <a:ext cx="8351715" cy="441285"/>
          </a:xfrm>
          <a:prstGeom prst="rect">
            <a:avLst/>
          </a:prstGeom>
          <a:solidFill>
            <a:srgbClr val="993300"/>
          </a:solidFill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MX" sz="2400" cap="all" dirty="0"/>
              <a:t>Datos Obligatorios para Optimización</a:t>
            </a:r>
            <a:endParaRPr lang="en-US" sz="2400" cap="al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85B66-6E13-403B-A1E8-004207B482DE}"/>
              </a:ext>
            </a:extLst>
          </p:cNvPr>
          <p:cNvSpPr/>
          <p:nvPr/>
        </p:nvSpPr>
        <p:spPr>
          <a:xfrm>
            <a:off x="465721" y="842071"/>
            <a:ext cx="1824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Datos Principales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40CC0-9A27-4478-846D-0FAEC8DE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10D-8368-4397-A474-EC174C47BE52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Arrow: Curved Down 23">
            <a:hlinkClick r:id="rId3" action="ppaction://hlinksldjump"/>
            <a:extLst>
              <a:ext uri="{FF2B5EF4-FFF2-40B4-BE49-F238E27FC236}">
                <a16:creationId xmlns:a16="http://schemas.microsoft.com/office/drawing/2014/main" id="{A5795323-5DB5-4300-9C31-C10620C20B01}"/>
              </a:ext>
            </a:extLst>
          </p:cNvPr>
          <p:cNvSpPr/>
          <p:nvPr/>
        </p:nvSpPr>
        <p:spPr>
          <a:xfrm flipH="1">
            <a:off x="8388424" y="6248338"/>
            <a:ext cx="432048" cy="216024"/>
          </a:xfrm>
          <a:prstGeom prst="curvedDown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F2CD-7F90-4B8B-A760-7731B767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Powering reliable solutions for you</a:t>
            </a:r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983FE77-59B1-4DE4-890C-55E82667221B}"/>
              </a:ext>
            </a:extLst>
          </p:cNvPr>
          <p:cNvGrpSpPr/>
          <p:nvPr/>
        </p:nvGrpSpPr>
        <p:grpSpPr>
          <a:xfrm>
            <a:off x="524891" y="1290087"/>
            <a:ext cx="8141224" cy="4371161"/>
            <a:chOff x="524891" y="1290087"/>
            <a:chExt cx="7336541" cy="393911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D858574-7FA2-442E-AACE-9699CCB7C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891" y="1319416"/>
              <a:ext cx="7336541" cy="3909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1DB53E-32CA-45D3-9CD3-73796C2C4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617" y="2167756"/>
              <a:ext cx="2694540" cy="274385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613C3C0-ADAF-42F3-8A17-112144B25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8896" y="1672231"/>
              <a:ext cx="0" cy="4955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C15F64-1DB5-45E3-A796-301C31C2E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648" y="2645426"/>
              <a:ext cx="1597831" cy="377486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909ABA5-20F5-4300-8F11-213383F0F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5493" y="3022912"/>
              <a:ext cx="1" cy="11548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8AFCAE-5577-442A-B727-4C88D1C7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312" y="2777857"/>
              <a:ext cx="2477598" cy="248394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BE43FE0-B75F-41F9-A896-A1FE286B8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2164995"/>
              <a:ext cx="0" cy="6128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15D620D-BD61-4311-AA97-B20CB5C96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6741" y="2774518"/>
              <a:ext cx="699644" cy="248394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3CCEAA-253D-42B2-A5FB-8FA04E8E2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524" y="3359730"/>
              <a:ext cx="813323" cy="216025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2C675F4-DFEF-4A79-B232-93272D001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063" y="2309119"/>
              <a:ext cx="0" cy="4394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828B317-F9A9-402E-A184-5A041EE19CC4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6555186" y="3575755"/>
              <a:ext cx="0" cy="2616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E27A82B-4E2D-4E5A-8B69-701824E232DD}"/>
                </a:ext>
              </a:extLst>
            </p:cNvPr>
            <p:cNvGrpSpPr/>
            <p:nvPr/>
          </p:nvGrpSpPr>
          <p:grpSpPr>
            <a:xfrm>
              <a:off x="930971" y="1290087"/>
              <a:ext cx="2920949" cy="352815"/>
              <a:chOff x="642938" y="1290087"/>
              <a:chExt cx="2920949" cy="35281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32A0E97-811D-4C6A-AB31-48258BEA77EC}"/>
                  </a:ext>
                </a:extLst>
              </p:cNvPr>
              <p:cNvSpPr/>
              <p:nvPr/>
            </p:nvSpPr>
            <p:spPr>
              <a:xfrm>
                <a:off x="749436" y="1381292"/>
                <a:ext cx="2814451" cy="26161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s-MX" sz="1100" dirty="0"/>
                  <a:t>Número de Cotización, Consecutivo y Partida.</a:t>
                </a:r>
                <a:endParaRPr lang="en-US" sz="1100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3078385-B76C-43F6-A5AA-ED421D2BEDE6}"/>
                  </a:ext>
                </a:extLst>
              </p:cNvPr>
              <p:cNvSpPr/>
              <p:nvPr/>
            </p:nvSpPr>
            <p:spPr>
              <a:xfrm>
                <a:off x="642938" y="1290087"/>
                <a:ext cx="216024" cy="216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b="1" dirty="0"/>
                  <a:t>1</a:t>
                </a:r>
                <a:endParaRPr lang="en-US" sz="1200" b="1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99764D8-B741-4B2E-B864-079052EBA3AA}"/>
                </a:ext>
              </a:extLst>
            </p:cNvPr>
            <p:cNvGrpSpPr/>
            <p:nvPr/>
          </p:nvGrpSpPr>
          <p:grpSpPr>
            <a:xfrm>
              <a:off x="1547664" y="4086555"/>
              <a:ext cx="3582659" cy="522092"/>
              <a:chOff x="817138" y="5724488"/>
              <a:chExt cx="3582659" cy="52209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17A1736-7E83-42DE-B63F-F9222C45114C}"/>
                  </a:ext>
                </a:extLst>
              </p:cNvPr>
              <p:cNvSpPr/>
              <p:nvPr/>
            </p:nvSpPr>
            <p:spPr>
              <a:xfrm>
                <a:off x="923636" y="5815693"/>
                <a:ext cx="3476161" cy="430887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s-ES" sz="1100" dirty="0"/>
                  <a:t>Establecer Tipo de Aparato y Aplicación.</a:t>
                </a:r>
              </a:p>
              <a:p>
                <a:r>
                  <a:rPr lang="es-ES" sz="1100" dirty="0"/>
                  <a:t>Si es unidad PST indicar la aplicabilidad del proyecto FIT.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DC979B4-BE8A-4CD2-AC67-5BA7C497E43E}"/>
                  </a:ext>
                </a:extLst>
              </p:cNvPr>
              <p:cNvSpPr/>
              <p:nvPr/>
            </p:nvSpPr>
            <p:spPr>
              <a:xfrm>
                <a:off x="817138" y="5724488"/>
                <a:ext cx="216024" cy="216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b="1" dirty="0"/>
                  <a:t>2</a:t>
                </a:r>
                <a:endParaRPr lang="en-US" sz="1200" b="1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9566AB0-6BC5-462A-A254-14FF53A47DB6}"/>
                </a:ext>
              </a:extLst>
            </p:cNvPr>
            <p:cNvGrpSpPr/>
            <p:nvPr/>
          </p:nvGrpSpPr>
          <p:grpSpPr>
            <a:xfrm>
              <a:off x="4301763" y="1642902"/>
              <a:ext cx="2088232" cy="522092"/>
              <a:chOff x="698134" y="5724488"/>
              <a:chExt cx="2088232" cy="52209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E7DE5E6-2B44-4447-A2D0-DDB6A69CEC67}"/>
                  </a:ext>
                </a:extLst>
              </p:cNvPr>
              <p:cNvSpPr/>
              <p:nvPr/>
            </p:nvSpPr>
            <p:spPr>
              <a:xfrm>
                <a:off x="804633" y="5815693"/>
                <a:ext cx="1981733" cy="430887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s-ES" sz="1100" dirty="0"/>
                  <a:t>Indicar Frecuencia, Número de Fases y la Norma a Garantizar.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1B73D7C-3006-4065-8FE1-5566FE98B31A}"/>
                  </a:ext>
                </a:extLst>
              </p:cNvPr>
              <p:cNvSpPr/>
              <p:nvPr/>
            </p:nvSpPr>
            <p:spPr>
              <a:xfrm>
                <a:off x="698134" y="5724488"/>
                <a:ext cx="216024" cy="216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b="1" dirty="0"/>
                  <a:t>3</a:t>
                </a:r>
                <a:endParaRPr lang="en-US" sz="1200" b="1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816B528-F7DE-4A7C-B8AD-6CDC2D039C90}"/>
                </a:ext>
              </a:extLst>
            </p:cNvPr>
            <p:cNvGrpSpPr/>
            <p:nvPr/>
          </p:nvGrpSpPr>
          <p:grpSpPr>
            <a:xfrm>
              <a:off x="6443155" y="1829615"/>
              <a:ext cx="1352433" cy="479504"/>
              <a:chOff x="508902" y="5747172"/>
              <a:chExt cx="1352433" cy="47950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E9F8A6E-10DC-48C0-9BD7-42D000C9BC94}"/>
                  </a:ext>
                </a:extLst>
              </p:cNvPr>
              <p:cNvSpPr/>
              <p:nvPr/>
            </p:nvSpPr>
            <p:spPr>
              <a:xfrm>
                <a:off x="615403" y="5838378"/>
                <a:ext cx="1245932" cy="388298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s-ES" sz="1100" dirty="0"/>
                  <a:t>Capturar si la unidad lleva Terciario.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57FF381-2E52-490E-A039-1297DB660F56}"/>
                  </a:ext>
                </a:extLst>
              </p:cNvPr>
              <p:cNvSpPr/>
              <p:nvPr/>
            </p:nvSpPr>
            <p:spPr>
              <a:xfrm>
                <a:off x="508902" y="5747172"/>
                <a:ext cx="216024" cy="216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b="1" dirty="0"/>
                  <a:t>4</a:t>
                </a:r>
                <a:endParaRPr lang="en-US" sz="1200" b="1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4F9FA5-BDC8-4C29-ACAF-CB87844BA5FF}"/>
                </a:ext>
              </a:extLst>
            </p:cNvPr>
            <p:cNvGrpSpPr/>
            <p:nvPr/>
          </p:nvGrpSpPr>
          <p:grpSpPr>
            <a:xfrm>
              <a:off x="5430872" y="3751232"/>
              <a:ext cx="2248625" cy="352815"/>
              <a:chOff x="817138" y="5724488"/>
              <a:chExt cx="2248625" cy="35281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E1E9017-F05E-4362-89E7-64CBC769DB6D}"/>
                  </a:ext>
                </a:extLst>
              </p:cNvPr>
              <p:cNvSpPr/>
              <p:nvPr/>
            </p:nvSpPr>
            <p:spPr>
              <a:xfrm>
                <a:off x="923637" y="5815693"/>
                <a:ext cx="2142126" cy="26161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s-ES" sz="1100" dirty="0"/>
                  <a:t>Indicar los MSNM para el Diseño.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9632EB5-CFEF-4FF5-B327-28B3FECC5FF4}"/>
                  </a:ext>
                </a:extLst>
              </p:cNvPr>
              <p:cNvSpPr/>
              <p:nvPr/>
            </p:nvSpPr>
            <p:spPr>
              <a:xfrm>
                <a:off x="817138" y="5724488"/>
                <a:ext cx="216024" cy="216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b="1" dirty="0"/>
                  <a:t>5</a:t>
                </a:r>
                <a:endParaRPr 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9271100"/>
      </p:ext>
    </p:extLst>
  </p:cSld>
  <p:clrMapOvr>
    <a:masterClrMapping/>
  </p:clrMapOvr>
</p:sld>
</file>

<file path=ppt/theme/theme1.xml><?xml version="1.0" encoding="utf-8"?>
<a:theme xmlns:a="http://schemas.openxmlformats.org/drawingml/2006/main" name="1_Viakable2">
  <a:themeElements>
    <a:clrScheme name="1_Viakable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Viakable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Viakable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iakable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iakable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iakable2">
  <a:themeElements>
    <a:clrScheme name="1_Viakable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Viakable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Viakable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iakable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iakable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Viakable2">
  <a:themeElements>
    <a:clrScheme name="1_Viakable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Viakable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Viakable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iakable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iakable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Viakable2">
  <a:themeElements>
    <a:clrScheme name="1_Viakable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Viakable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Viakable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iakable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iakable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Viakable2">
  <a:themeElements>
    <a:clrScheme name="1_Viakable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Viakable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Viakable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iakable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iakable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Viakable2">
  <a:themeElements>
    <a:clrScheme name="1_Viakable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Viakable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Viakable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iakable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iakable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iakable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93300"/>
      </a:hlink>
      <a:folHlink>
        <a:srgbClr val="7F7F7F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98546</TotalTime>
  <Words>1572</Words>
  <Application>Microsoft Office PowerPoint</Application>
  <PresentationFormat>On-screen Show (4:3)</PresentationFormat>
  <Paragraphs>399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Arial Black</vt:lpstr>
      <vt:lpstr>Calibri</vt:lpstr>
      <vt:lpstr>Calibri Light</vt:lpstr>
      <vt:lpstr>Wingdings</vt:lpstr>
      <vt:lpstr>1_Viakable2</vt:lpstr>
      <vt:lpstr>2_Viakable2</vt:lpstr>
      <vt:lpstr>3_Viakable2</vt:lpstr>
      <vt:lpstr>4_Viakable2</vt:lpstr>
      <vt:lpstr>5_Viakable2</vt:lpstr>
      <vt:lpstr>6_Viakable2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CTX Steering Committee  December 2013</dc:title>
  <dc:creator>JosePerez</dc:creator>
  <cp:lastModifiedBy>Hernandez, Alicia (GE Energy Connections, Non-GE)</cp:lastModifiedBy>
  <cp:revision>2707</cp:revision>
  <cp:lastPrinted>2016-06-06T13:35:29Z</cp:lastPrinted>
  <dcterms:created xsi:type="dcterms:W3CDTF">2013-12-02T19:10:31Z</dcterms:created>
  <dcterms:modified xsi:type="dcterms:W3CDTF">2018-10-11T22:12:04Z</dcterms:modified>
</cp:coreProperties>
</file>