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648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A61C-1AF4-DE47-B6E0-45E609A6D6CF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518E-A1D0-BF46-8BC5-14142E50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7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A61C-1AF4-DE47-B6E0-45E609A6D6CF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518E-A1D0-BF46-8BC5-14142E50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1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A61C-1AF4-DE47-B6E0-45E609A6D6CF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518E-A1D0-BF46-8BC5-14142E50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3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A61C-1AF4-DE47-B6E0-45E609A6D6CF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518E-A1D0-BF46-8BC5-14142E50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4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A61C-1AF4-DE47-B6E0-45E609A6D6CF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518E-A1D0-BF46-8BC5-14142E50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9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A61C-1AF4-DE47-B6E0-45E609A6D6CF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518E-A1D0-BF46-8BC5-14142E50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7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A61C-1AF4-DE47-B6E0-45E609A6D6CF}" type="datetimeFigureOut">
              <a:rPr lang="en-US" smtClean="0"/>
              <a:t>5/2/18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518E-A1D0-BF46-8BC5-14142E50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7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A61C-1AF4-DE47-B6E0-45E609A6D6CF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518E-A1D0-BF46-8BC5-14142E50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6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A61C-1AF4-DE47-B6E0-45E609A6D6CF}" type="datetimeFigureOut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518E-A1D0-BF46-8BC5-14142E50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5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A61C-1AF4-DE47-B6E0-45E609A6D6CF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518E-A1D0-BF46-8BC5-14142E50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6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A61C-1AF4-DE47-B6E0-45E609A6D6CF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F518E-A1D0-BF46-8BC5-14142E50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9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4A61C-1AF4-DE47-B6E0-45E609A6D6CF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F518E-A1D0-BF46-8BC5-14142E50B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3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52679" y="649803"/>
            <a:ext cx="1594755" cy="53165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Grupo</a:t>
            </a:r>
            <a:r>
              <a:rPr lang="en-US" sz="1200" dirty="0" smtClean="0">
                <a:solidFill>
                  <a:schemeClr val="tx1"/>
                </a:solidFill>
              </a:rPr>
              <a:t> de </a:t>
            </a:r>
            <a:r>
              <a:rPr lang="en-US" sz="1200" dirty="0" err="1" smtClean="0">
                <a:solidFill>
                  <a:schemeClr val="tx1"/>
                </a:solidFill>
              </a:rPr>
              <a:t>entrenamiento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1206 </a:t>
            </a:r>
            <a:r>
              <a:rPr lang="en-US" sz="1200" dirty="0" err="1" smtClean="0">
                <a:solidFill>
                  <a:schemeClr val="tx1"/>
                </a:solidFill>
              </a:rPr>
              <a:t>pacientes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96869" y="1210995"/>
            <a:ext cx="1594755" cy="53165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896 no </a:t>
            </a:r>
            <a:r>
              <a:rPr lang="en-US" sz="1200" dirty="0" err="1" smtClean="0">
                <a:solidFill>
                  <a:srgbClr val="000000"/>
                </a:solidFill>
              </a:rPr>
              <a:t>incluidos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52679" y="1895051"/>
            <a:ext cx="1594755" cy="53165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310 </a:t>
            </a:r>
            <a:r>
              <a:rPr lang="en-US" sz="1200" dirty="0" err="1" smtClean="0">
                <a:solidFill>
                  <a:srgbClr val="000000"/>
                </a:solidFill>
              </a:rPr>
              <a:t>incluidos</a:t>
            </a:r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NAFLD   ALD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HCV    HVB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2679" y="2579107"/>
            <a:ext cx="1594755" cy="53165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</a:rPr>
              <a:t>Construcci</a:t>
            </a:r>
            <a:r>
              <a:rPr lang="en-US" sz="1200" dirty="0" err="1" smtClean="0">
                <a:solidFill>
                  <a:srgbClr val="000000"/>
                </a:solidFill>
              </a:rPr>
              <a:t>ón</a:t>
            </a:r>
            <a:r>
              <a:rPr lang="en-US" sz="1200" dirty="0" smtClean="0">
                <a:solidFill>
                  <a:srgbClr val="000000"/>
                </a:solidFill>
              </a:rPr>
              <a:t> de </a:t>
            </a:r>
            <a:r>
              <a:rPr lang="en-US" sz="1200" dirty="0" err="1" smtClean="0">
                <a:solidFill>
                  <a:srgbClr val="000000"/>
                </a:solidFill>
              </a:rPr>
              <a:t>SteatoTest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52679" y="3366541"/>
            <a:ext cx="1594755" cy="53165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</a:rPr>
              <a:t>Grupos</a:t>
            </a:r>
            <a:r>
              <a:rPr lang="en-US" sz="1200" dirty="0" smtClean="0">
                <a:solidFill>
                  <a:srgbClr val="000000"/>
                </a:solidFill>
              </a:rPr>
              <a:t> de </a:t>
            </a:r>
            <a:r>
              <a:rPr lang="en-US" sz="1200" dirty="0" err="1" smtClean="0">
                <a:solidFill>
                  <a:srgbClr val="000000"/>
                </a:solidFill>
              </a:rPr>
              <a:t>validaci</a:t>
            </a:r>
            <a:r>
              <a:rPr lang="en-US" sz="1200" dirty="0" err="1" smtClean="0">
                <a:solidFill>
                  <a:srgbClr val="000000"/>
                </a:solidFill>
              </a:rPr>
              <a:t>ón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55301" y="4153357"/>
            <a:ext cx="1594755" cy="53165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</a:rPr>
              <a:t>Grupo</a:t>
            </a:r>
            <a:r>
              <a:rPr lang="en-US" sz="1200" dirty="0" smtClean="0">
                <a:solidFill>
                  <a:srgbClr val="000000"/>
                </a:solidFill>
              </a:rPr>
              <a:t> 2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HVC </a:t>
            </a:r>
            <a:r>
              <a:rPr lang="en-US" sz="1200" dirty="0" err="1" smtClean="0">
                <a:solidFill>
                  <a:srgbClr val="000000"/>
                </a:solidFill>
              </a:rPr>
              <a:t>Indetectable</a:t>
            </a:r>
            <a:r>
              <a:rPr lang="en-US" sz="1200" dirty="0" smtClean="0">
                <a:solidFill>
                  <a:srgbClr val="000000"/>
                </a:solidFill>
              </a:rPr>
              <a:t> 269 </a:t>
            </a:r>
            <a:r>
              <a:rPr lang="en-US" sz="1200" dirty="0" err="1" smtClean="0">
                <a:solidFill>
                  <a:srgbClr val="000000"/>
                </a:solidFill>
              </a:rPr>
              <a:t>pacientes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02456" y="4153357"/>
            <a:ext cx="1594755" cy="53165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</a:rPr>
              <a:t>Grupo</a:t>
            </a:r>
            <a:r>
              <a:rPr lang="en-US" sz="1200" dirty="0" smtClean="0">
                <a:solidFill>
                  <a:srgbClr val="000000"/>
                </a:solidFill>
              </a:rPr>
              <a:t> 3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ALD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158 </a:t>
            </a:r>
            <a:r>
              <a:rPr lang="en-US" sz="1200" dirty="0" err="1" smtClean="0">
                <a:solidFill>
                  <a:srgbClr val="000000"/>
                </a:solidFill>
              </a:rPr>
              <a:t>pacientes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49611" y="4153357"/>
            <a:ext cx="1594755" cy="53165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</a:rPr>
              <a:t>Grupo</a:t>
            </a:r>
            <a:r>
              <a:rPr lang="en-US" sz="1200" dirty="0" smtClean="0">
                <a:solidFill>
                  <a:srgbClr val="000000"/>
                </a:solidFill>
              </a:rPr>
              <a:t>  Control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141 </a:t>
            </a:r>
            <a:r>
              <a:rPr lang="en-US" sz="1200" dirty="0" err="1" smtClean="0">
                <a:solidFill>
                  <a:srgbClr val="000000"/>
                </a:solidFill>
              </a:rPr>
              <a:t>controles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99491" y="4153357"/>
            <a:ext cx="1594755" cy="53165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</a:rPr>
              <a:t>Grupo</a:t>
            </a:r>
            <a:r>
              <a:rPr lang="en-US" sz="1200" dirty="0" smtClean="0">
                <a:solidFill>
                  <a:srgbClr val="000000"/>
                </a:solidFill>
              </a:rPr>
              <a:t> 1 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HVC detectable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498 </a:t>
            </a:r>
            <a:r>
              <a:rPr lang="en-US" sz="1200" dirty="0" err="1" smtClean="0">
                <a:solidFill>
                  <a:srgbClr val="000000"/>
                </a:solidFill>
              </a:rPr>
              <a:t>pacientes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3662" y="4885200"/>
            <a:ext cx="1594755" cy="53165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327</a:t>
            </a:r>
            <a:r>
              <a:rPr lang="en-US" sz="1200" dirty="0" smtClean="0">
                <a:solidFill>
                  <a:srgbClr val="000000"/>
                </a:solidFill>
              </a:rPr>
              <a:t> no </a:t>
            </a:r>
            <a:r>
              <a:rPr lang="en-US" sz="1200" dirty="0" err="1" smtClean="0">
                <a:solidFill>
                  <a:srgbClr val="000000"/>
                </a:solidFill>
              </a:rPr>
              <a:t>incluidos</a:t>
            </a:r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No </a:t>
            </a:r>
            <a:r>
              <a:rPr lang="en-US" sz="1200" dirty="0" err="1" smtClean="0">
                <a:solidFill>
                  <a:srgbClr val="000000"/>
                </a:solidFill>
              </a:rPr>
              <a:t>biopsia</a:t>
            </a:r>
            <a:r>
              <a:rPr lang="en-US" sz="1200" dirty="0" smtClean="0">
                <a:solidFill>
                  <a:srgbClr val="000000"/>
                </a:solidFill>
              </a:rPr>
              <a:t> o </a:t>
            </a:r>
            <a:r>
              <a:rPr lang="en-US" sz="1200" dirty="0" err="1" smtClean="0">
                <a:solidFill>
                  <a:srgbClr val="000000"/>
                </a:solidFill>
              </a:rPr>
              <a:t>marcadrores</a:t>
            </a:r>
            <a:r>
              <a:rPr lang="en-US" sz="1200" dirty="0" smtClean="0">
                <a:solidFill>
                  <a:srgbClr val="000000"/>
                </a:solidFill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</a:rPr>
              <a:t>perdidos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22747" y="4885200"/>
            <a:ext cx="1594755" cy="53165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68 no </a:t>
            </a:r>
            <a:r>
              <a:rPr lang="en-US" sz="1200" dirty="0" err="1" smtClean="0">
                <a:solidFill>
                  <a:srgbClr val="000000"/>
                </a:solidFill>
              </a:rPr>
              <a:t>incluidos</a:t>
            </a:r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No </a:t>
            </a:r>
            <a:r>
              <a:rPr lang="en-US" sz="1200" dirty="0" err="1" smtClean="0">
                <a:solidFill>
                  <a:srgbClr val="000000"/>
                </a:solidFill>
              </a:rPr>
              <a:t>biopsia</a:t>
            </a:r>
            <a:r>
              <a:rPr lang="en-US" sz="1200" dirty="0" smtClean="0">
                <a:solidFill>
                  <a:srgbClr val="000000"/>
                </a:solidFill>
              </a:rPr>
              <a:t> o </a:t>
            </a:r>
            <a:r>
              <a:rPr lang="en-US" sz="1200" dirty="0" err="1" smtClean="0">
                <a:solidFill>
                  <a:srgbClr val="000000"/>
                </a:solidFill>
              </a:rPr>
              <a:t>marcadrores</a:t>
            </a:r>
            <a:r>
              <a:rPr lang="en-US" sz="1200" dirty="0" smtClean="0">
                <a:solidFill>
                  <a:srgbClr val="000000"/>
                </a:solidFill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</a:rPr>
              <a:t>perdidos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02446" y="4885200"/>
            <a:ext cx="1594755" cy="53165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96 no </a:t>
            </a:r>
            <a:r>
              <a:rPr lang="en-US" sz="1200" dirty="0" err="1" smtClean="0">
                <a:solidFill>
                  <a:srgbClr val="000000"/>
                </a:solidFill>
              </a:rPr>
              <a:t>incluidos</a:t>
            </a:r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No </a:t>
            </a:r>
            <a:r>
              <a:rPr lang="en-US" sz="1200" dirty="0" err="1" smtClean="0">
                <a:solidFill>
                  <a:srgbClr val="000000"/>
                </a:solidFill>
              </a:rPr>
              <a:t>biopsia</a:t>
            </a:r>
            <a:r>
              <a:rPr lang="en-US" sz="1200" dirty="0" smtClean="0">
                <a:solidFill>
                  <a:srgbClr val="000000"/>
                </a:solidFill>
              </a:rPr>
              <a:t> o </a:t>
            </a:r>
            <a:r>
              <a:rPr lang="en-US" sz="1200" dirty="0" err="1" smtClean="0">
                <a:solidFill>
                  <a:srgbClr val="000000"/>
                </a:solidFill>
              </a:rPr>
              <a:t>marcadores</a:t>
            </a:r>
            <a:r>
              <a:rPr lang="en-US" sz="1200" dirty="0" smtClean="0">
                <a:solidFill>
                  <a:srgbClr val="000000"/>
                </a:solidFill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</a:rPr>
              <a:t>perdidos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62430" y="4885200"/>
            <a:ext cx="1594755" cy="53165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1 no </a:t>
            </a:r>
            <a:r>
              <a:rPr lang="en-US" sz="1200" dirty="0" err="1" smtClean="0">
                <a:solidFill>
                  <a:srgbClr val="000000"/>
                </a:solidFill>
              </a:rPr>
              <a:t>incluido</a:t>
            </a:r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dirty="0" err="1" smtClean="0">
                <a:solidFill>
                  <a:srgbClr val="000000"/>
                </a:solidFill>
              </a:rPr>
              <a:t>Marcadores</a:t>
            </a:r>
            <a:r>
              <a:rPr lang="en-US" sz="1200" dirty="0" smtClean="0">
                <a:solidFill>
                  <a:srgbClr val="000000"/>
                </a:solidFill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</a:rPr>
              <a:t>perdidos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99491" y="5595706"/>
            <a:ext cx="1594755" cy="53165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171 </a:t>
            </a:r>
            <a:r>
              <a:rPr lang="en-US" sz="1200" dirty="0" err="1" smtClean="0">
                <a:solidFill>
                  <a:srgbClr val="000000"/>
                </a:solidFill>
              </a:rPr>
              <a:t>incluidos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55301" y="5595706"/>
            <a:ext cx="1594755" cy="53165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201 </a:t>
            </a:r>
            <a:r>
              <a:rPr lang="en-US" sz="1200" dirty="0" err="1" smtClean="0">
                <a:solidFill>
                  <a:srgbClr val="000000"/>
                </a:solidFill>
              </a:rPr>
              <a:t>incluidos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02456" y="5595706"/>
            <a:ext cx="1594755" cy="53165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62 </a:t>
            </a:r>
            <a:r>
              <a:rPr lang="en-US" sz="1200" dirty="0" err="1" smtClean="0">
                <a:solidFill>
                  <a:srgbClr val="000000"/>
                </a:solidFill>
              </a:rPr>
              <a:t>incluidos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49611" y="5595706"/>
            <a:ext cx="1594755" cy="53165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140 </a:t>
            </a:r>
            <a:r>
              <a:rPr lang="en-US" sz="1200" dirty="0" err="1" smtClean="0">
                <a:solidFill>
                  <a:srgbClr val="000000"/>
                </a:solidFill>
              </a:rPr>
              <a:t>incluidos</a:t>
            </a:r>
            <a:endParaRPr lang="en-US" sz="1200" dirty="0" smtClean="0">
              <a:solidFill>
                <a:srgbClr val="000000"/>
              </a:solidFill>
            </a:endParaRP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29/111 </a:t>
            </a:r>
            <a:r>
              <a:rPr lang="en-US" sz="1200" dirty="0" err="1" smtClean="0">
                <a:solidFill>
                  <a:srgbClr val="000000"/>
                </a:solidFill>
              </a:rPr>
              <a:t>ayuno</a:t>
            </a:r>
            <a:r>
              <a:rPr lang="en-US" sz="1200" dirty="0" smtClean="0">
                <a:solidFill>
                  <a:srgbClr val="000000"/>
                </a:solidFill>
              </a:rPr>
              <a:t> / no</a:t>
            </a: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22" name="Straight Connector 21"/>
          <p:cNvCxnSpPr>
            <a:stCxn id="4" idx="2"/>
            <a:endCxn id="6" idx="0"/>
          </p:cNvCxnSpPr>
          <p:nvPr/>
        </p:nvCxnSpPr>
        <p:spPr>
          <a:xfrm>
            <a:off x="5050057" y="1181459"/>
            <a:ext cx="0" cy="713592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2"/>
            <a:endCxn id="7" idx="0"/>
          </p:cNvCxnSpPr>
          <p:nvPr/>
        </p:nvCxnSpPr>
        <p:spPr>
          <a:xfrm>
            <a:off x="5050057" y="2426707"/>
            <a:ext cx="0" cy="15240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2"/>
          </p:cNvCxnSpPr>
          <p:nvPr/>
        </p:nvCxnSpPr>
        <p:spPr>
          <a:xfrm flipH="1">
            <a:off x="5050056" y="3898197"/>
            <a:ext cx="1" cy="118763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50056" y="4016960"/>
            <a:ext cx="2696932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396869" y="4016960"/>
            <a:ext cx="2653187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1" idx="0"/>
          </p:cNvCxnSpPr>
          <p:nvPr/>
        </p:nvCxnSpPr>
        <p:spPr>
          <a:xfrm>
            <a:off x="7746988" y="4016960"/>
            <a:ext cx="1" cy="136397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12" idx="0"/>
          </p:cNvCxnSpPr>
          <p:nvPr/>
        </p:nvCxnSpPr>
        <p:spPr>
          <a:xfrm>
            <a:off x="2396869" y="4016960"/>
            <a:ext cx="0" cy="136397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269945" y="4032963"/>
            <a:ext cx="0" cy="136397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004977" y="4032963"/>
            <a:ext cx="0" cy="136397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2"/>
            <a:endCxn id="8" idx="0"/>
          </p:cNvCxnSpPr>
          <p:nvPr/>
        </p:nvCxnSpPr>
        <p:spPr>
          <a:xfrm>
            <a:off x="5050057" y="3110763"/>
            <a:ext cx="0" cy="255778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2" idx="2"/>
            <a:endCxn id="17" idx="0"/>
          </p:cNvCxnSpPr>
          <p:nvPr/>
        </p:nvCxnSpPr>
        <p:spPr>
          <a:xfrm>
            <a:off x="2396869" y="4685013"/>
            <a:ext cx="0" cy="910693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9" idx="2"/>
            <a:endCxn id="18" idx="0"/>
          </p:cNvCxnSpPr>
          <p:nvPr/>
        </p:nvCxnSpPr>
        <p:spPr>
          <a:xfrm>
            <a:off x="4252679" y="4685013"/>
            <a:ext cx="0" cy="910693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" idx="2"/>
            <a:endCxn id="19" idx="0"/>
          </p:cNvCxnSpPr>
          <p:nvPr/>
        </p:nvCxnSpPr>
        <p:spPr>
          <a:xfrm>
            <a:off x="5999834" y="4685013"/>
            <a:ext cx="0" cy="910693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1" idx="2"/>
            <a:endCxn id="20" idx="0"/>
          </p:cNvCxnSpPr>
          <p:nvPr/>
        </p:nvCxnSpPr>
        <p:spPr>
          <a:xfrm>
            <a:off x="7746989" y="4685013"/>
            <a:ext cx="0" cy="910693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3" idx="3"/>
          </p:cNvCxnSpPr>
          <p:nvPr/>
        </p:nvCxnSpPr>
        <p:spPr>
          <a:xfrm>
            <a:off x="2228417" y="5151028"/>
            <a:ext cx="168452" cy="1913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4" idx="3"/>
          </p:cNvCxnSpPr>
          <p:nvPr/>
        </p:nvCxnSpPr>
        <p:spPr>
          <a:xfrm>
            <a:off x="4117502" y="5151028"/>
            <a:ext cx="135177" cy="1913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5" idx="3"/>
          </p:cNvCxnSpPr>
          <p:nvPr/>
        </p:nvCxnSpPr>
        <p:spPr>
          <a:xfrm>
            <a:off x="5897201" y="5151028"/>
            <a:ext cx="107776" cy="1913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6" idx="3"/>
          </p:cNvCxnSpPr>
          <p:nvPr/>
        </p:nvCxnSpPr>
        <p:spPr>
          <a:xfrm>
            <a:off x="7657185" y="5151028"/>
            <a:ext cx="89804" cy="1913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" idx="3"/>
          </p:cNvCxnSpPr>
          <p:nvPr/>
        </p:nvCxnSpPr>
        <p:spPr>
          <a:xfrm>
            <a:off x="3991624" y="1476823"/>
            <a:ext cx="1058432" cy="1408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706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6054</TotalTime>
  <Words>84</Words>
  <Application>Microsoft Macintosh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fufo64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Fufo 64</dc:creator>
  <cp:lastModifiedBy>Fufo 64</cp:lastModifiedBy>
  <cp:revision>4</cp:revision>
  <dcterms:created xsi:type="dcterms:W3CDTF">2018-05-02T21:46:32Z</dcterms:created>
  <dcterms:modified xsi:type="dcterms:W3CDTF">2018-05-07T02:40:48Z</dcterms:modified>
</cp:coreProperties>
</file>