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40"/>
  </p:notesMasterIdLst>
  <p:sldIdLst>
    <p:sldId id="256" r:id="rId2"/>
    <p:sldId id="257" r:id="rId3"/>
    <p:sldId id="278" r:id="rId4"/>
    <p:sldId id="260" r:id="rId5"/>
    <p:sldId id="262" r:id="rId6"/>
    <p:sldId id="263" r:id="rId7"/>
    <p:sldId id="258" r:id="rId8"/>
    <p:sldId id="264" r:id="rId9"/>
    <p:sldId id="279" r:id="rId10"/>
    <p:sldId id="265" r:id="rId11"/>
    <p:sldId id="266" r:id="rId12"/>
    <p:sldId id="267" r:id="rId13"/>
    <p:sldId id="271" r:id="rId14"/>
    <p:sldId id="272" r:id="rId15"/>
    <p:sldId id="273" r:id="rId16"/>
    <p:sldId id="274" r:id="rId17"/>
    <p:sldId id="269" r:id="rId18"/>
    <p:sldId id="275" r:id="rId19"/>
    <p:sldId id="276"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68" r:id="rId38"/>
    <p:sldId id="297" r:id="rId39"/>
  </p:sldIdLst>
  <p:sldSz cx="9144000" cy="5143500" type="screen16x9"/>
  <p:notesSz cx="6858000" cy="9144000"/>
  <p:embeddedFontLst>
    <p:embeddedFont>
      <p:font typeface="Calibri" panose="020F0502020204030204" pitchFamily="34" charset="0"/>
      <p:regular r:id="rId41"/>
      <p:bold r:id="rId42"/>
      <p:italic r:id="rId43"/>
      <p:boldItalic r:id="rId44"/>
    </p:embeddedFont>
    <p:embeddedFont>
      <p:font typeface="Cambria Math" panose="02040503050406030204" pitchFamily="18" charset="0"/>
      <p:regular r:id="rId45"/>
    </p:embeddedFont>
    <p:embeddedFont>
      <p:font typeface="Lato" panose="020B0604020202020204" charset="0"/>
      <p:regular r:id="rId46"/>
      <p:bold r:id="rId47"/>
      <p:italic r:id="rId48"/>
      <p:boldItalic r:id="rId49"/>
    </p:embeddedFont>
    <p:embeddedFont>
      <p:font typeface="Lato Black" panose="020B0604020202020204" charset="0"/>
      <p:bold r:id="rId50"/>
      <p:boldItalic r:id="rId51"/>
    </p:embeddedFont>
    <p:embeddedFont>
      <p:font typeface="Roboto" panose="020B0604020202020204"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65B0"/>
    <a:srgbClr val="87C544"/>
    <a:srgbClr val="44B4E3"/>
    <a:srgbClr val="FFDD00"/>
    <a:srgbClr val="666666"/>
    <a:srgbClr val="006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font" Target="fonts/font1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36533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16683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96463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544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547561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80273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39234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48341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004393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62652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759048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130467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490915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625486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337540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515085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303606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083263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930107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52191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2:notes"/>
          <p:cNvSpPr txBox="1">
            <a:spLocks noGrp="1"/>
          </p:cNvSpPr>
          <p:nvPr>
            <p:ph type="body" idx="1"/>
          </p:nvPr>
        </p:nvSpPr>
        <p:spPr>
          <a:xfrm>
            <a:off x="731520" y="4560570"/>
            <a:ext cx="5852100" cy="43206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2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697985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819420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564098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379549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507756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485476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308673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00815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95778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6" name="Google Shape;266;p6:notes"/>
          <p:cNvSpPr txBox="1">
            <a:spLocks noGrp="1"/>
          </p:cNvSpPr>
          <p:nvPr>
            <p:ph type="body" idx="1"/>
          </p:nvPr>
        </p:nvSpPr>
        <p:spPr>
          <a:xfrm>
            <a:off x="731520" y="4560570"/>
            <a:ext cx="5852100" cy="43206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2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28982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71979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37200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5fad294fb3_0_24: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5fad294fb3_0_24:notes"/>
          <p:cNvSpPr txBox="1">
            <a:spLocks noGrp="1"/>
          </p:cNvSpPr>
          <p:nvPr>
            <p:ph type="body" idx="1"/>
          </p:nvPr>
        </p:nvSpPr>
        <p:spPr>
          <a:xfrm>
            <a:off x="731520" y="4620576"/>
            <a:ext cx="5852100" cy="37806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704" name="Google Shape;704;g5fad294fb3_0_24:notes"/>
          <p:cNvSpPr txBox="1">
            <a:spLocks noGrp="1"/>
          </p:cNvSpPr>
          <p:nvPr>
            <p:ph type="sldNum" idx="12"/>
          </p:nvPr>
        </p:nvSpPr>
        <p:spPr>
          <a:xfrm>
            <a:off x="4143582" y="9119469"/>
            <a:ext cx="3169800" cy="4818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Calibri"/>
              <a:buNone/>
            </a:pPr>
            <a:fld id="{00000000-1234-1234-1234-123412341234}" type="slidenum">
              <a:rPr lang="es-MX"/>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ulo 1 azul" type="twoColTx">
  <p:cSld name="TITLE_AND_TWO_COLUMNS">
    <p:spTree>
      <p:nvGrpSpPr>
        <p:cNvPr id="1" name="Shape 7"/>
        <p:cNvGrpSpPr/>
        <p:nvPr/>
      </p:nvGrpSpPr>
      <p:grpSpPr>
        <a:xfrm>
          <a:off x="0" y="0"/>
          <a:ext cx="0" cy="0"/>
          <a:chOff x="0" y="0"/>
          <a:chExt cx="0" cy="0"/>
        </a:xfrm>
      </p:grpSpPr>
      <p:sp>
        <p:nvSpPr>
          <p:cNvPr id="8" name="Google Shape;8;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a:t>
            </a:fld>
            <a:endParaRPr/>
          </a:p>
        </p:txBody>
      </p:sp>
      <p:sp>
        <p:nvSpPr>
          <p:cNvPr id="9" name="Google Shape;9;p2"/>
          <p:cNvSpPr/>
          <p:nvPr/>
        </p:nvSpPr>
        <p:spPr>
          <a:xfrm>
            <a:off x="0" y="0"/>
            <a:ext cx="9144000" cy="3666900"/>
          </a:xfrm>
          <a:prstGeom prst="rect">
            <a:avLst/>
          </a:prstGeom>
          <a:solidFill>
            <a:srgbClr val="0082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 name="Google Shape;10;p2"/>
          <p:cNvPicPr preferRelativeResize="0"/>
          <p:nvPr/>
        </p:nvPicPr>
        <p:blipFill rotWithShape="1">
          <a:blip r:embed="rId2">
            <a:alphaModFix/>
          </a:blip>
          <a:srcRect/>
          <a:stretch/>
        </p:blipFill>
        <p:spPr>
          <a:xfrm>
            <a:off x="3651162" y="4261100"/>
            <a:ext cx="1841674" cy="450050"/>
          </a:xfrm>
          <a:prstGeom prst="rect">
            <a:avLst/>
          </a:prstGeom>
          <a:noFill/>
          <a:ln>
            <a:noFill/>
          </a:ln>
        </p:spPr>
      </p:pic>
      <p:sp>
        <p:nvSpPr>
          <p:cNvPr id="11" name="Google Shape;11;p2"/>
          <p:cNvSpPr txBox="1">
            <a:spLocks noGrp="1"/>
          </p:cNvSpPr>
          <p:nvPr>
            <p:ph type="title"/>
          </p:nvPr>
        </p:nvSpPr>
        <p:spPr>
          <a:xfrm>
            <a:off x="2101650" y="1379175"/>
            <a:ext cx="4940700" cy="9978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200"/>
              <a:buFont typeface="Arial"/>
              <a:buNone/>
              <a:defRPr sz="2200" b="1" i="0" u="none" strike="noStrike" cap="none">
                <a:solidFill>
                  <a:srgbClr val="FFFFFF"/>
                </a:solidFill>
                <a:latin typeface="Roboto"/>
                <a:ea typeface="Roboto"/>
                <a:cs typeface="Roboto"/>
                <a:sym typeface="Roboto"/>
              </a:defRPr>
            </a:lvl1pPr>
            <a:lvl2pPr marR="0" lvl="1"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 name="Google Shape;12;p2"/>
          <p:cNvSpPr txBox="1">
            <a:spLocks noGrp="1"/>
          </p:cNvSpPr>
          <p:nvPr>
            <p:ph type="subTitle" idx="1"/>
          </p:nvPr>
        </p:nvSpPr>
        <p:spPr>
          <a:xfrm>
            <a:off x="3552750" y="2571725"/>
            <a:ext cx="2038500" cy="3936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200"/>
              <a:buFont typeface="Arial"/>
              <a:buNone/>
              <a:defRPr sz="1200" b="0" i="0" u="none" strike="noStrike" cap="none">
                <a:solidFill>
                  <a:srgbClr val="FDDA24"/>
                </a:solidFill>
                <a:latin typeface="Lato"/>
                <a:ea typeface="Lato"/>
                <a:cs typeface="Lato"/>
                <a:sym typeface="Lato"/>
              </a:defRPr>
            </a:lvl1pPr>
            <a:lvl2pPr marR="0" lvl="1" algn="ctr" rtl="0">
              <a:lnSpc>
                <a:spcPct val="100000"/>
              </a:lnSpc>
              <a:spcBef>
                <a:spcPts val="0"/>
              </a:spcBef>
              <a:spcAft>
                <a:spcPts val="0"/>
              </a:spcAft>
              <a:buClr>
                <a:srgbClr val="000000"/>
              </a:buClr>
              <a:buSzPts val="1200"/>
              <a:buFont typeface="Arial"/>
              <a:buNone/>
              <a:defRPr sz="1200" b="0" i="0" u="none" strike="noStrike" cap="none">
                <a:solidFill>
                  <a:srgbClr val="FDDA24"/>
                </a:solidFill>
                <a:latin typeface="Lato"/>
                <a:ea typeface="Lato"/>
                <a:cs typeface="Lato"/>
                <a:sym typeface="Lato"/>
              </a:defRPr>
            </a:lvl2pPr>
            <a:lvl3pPr marR="0" lvl="2" algn="ctr" rtl="0">
              <a:lnSpc>
                <a:spcPct val="100000"/>
              </a:lnSpc>
              <a:spcBef>
                <a:spcPts val="0"/>
              </a:spcBef>
              <a:spcAft>
                <a:spcPts val="0"/>
              </a:spcAft>
              <a:buClr>
                <a:srgbClr val="000000"/>
              </a:buClr>
              <a:buSzPts val="1200"/>
              <a:buFont typeface="Arial"/>
              <a:buNone/>
              <a:defRPr sz="1200" b="0" i="0" u="none" strike="noStrike" cap="none">
                <a:solidFill>
                  <a:srgbClr val="FDDA24"/>
                </a:solidFill>
                <a:latin typeface="Lato"/>
                <a:ea typeface="Lato"/>
                <a:cs typeface="Lato"/>
                <a:sym typeface="Lato"/>
              </a:defRPr>
            </a:lvl3pPr>
            <a:lvl4pPr marR="0" lvl="3" algn="ctr" rtl="0">
              <a:lnSpc>
                <a:spcPct val="100000"/>
              </a:lnSpc>
              <a:spcBef>
                <a:spcPts val="0"/>
              </a:spcBef>
              <a:spcAft>
                <a:spcPts val="0"/>
              </a:spcAft>
              <a:buClr>
                <a:srgbClr val="000000"/>
              </a:buClr>
              <a:buSzPts val="1200"/>
              <a:buFont typeface="Arial"/>
              <a:buNone/>
              <a:defRPr sz="1200" b="0" i="0" u="none" strike="noStrike" cap="none">
                <a:solidFill>
                  <a:srgbClr val="FDDA24"/>
                </a:solidFill>
                <a:latin typeface="Lato"/>
                <a:ea typeface="Lato"/>
                <a:cs typeface="Lato"/>
                <a:sym typeface="Lato"/>
              </a:defRPr>
            </a:lvl4pPr>
            <a:lvl5pPr marR="0" lvl="4" algn="ctr" rtl="0">
              <a:lnSpc>
                <a:spcPct val="100000"/>
              </a:lnSpc>
              <a:spcBef>
                <a:spcPts val="0"/>
              </a:spcBef>
              <a:spcAft>
                <a:spcPts val="0"/>
              </a:spcAft>
              <a:buClr>
                <a:srgbClr val="000000"/>
              </a:buClr>
              <a:buSzPts val="1200"/>
              <a:buFont typeface="Arial"/>
              <a:buNone/>
              <a:defRPr sz="1200" b="0" i="0" u="none" strike="noStrike" cap="none">
                <a:solidFill>
                  <a:srgbClr val="FDDA24"/>
                </a:solidFill>
                <a:latin typeface="Lato"/>
                <a:ea typeface="Lato"/>
                <a:cs typeface="Lato"/>
                <a:sym typeface="Lato"/>
              </a:defRPr>
            </a:lvl5pPr>
            <a:lvl6pPr marR="0" lvl="5" algn="ctr" rtl="0">
              <a:lnSpc>
                <a:spcPct val="100000"/>
              </a:lnSpc>
              <a:spcBef>
                <a:spcPts val="0"/>
              </a:spcBef>
              <a:spcAft>
                <a:spcPts val="0"/>
              </a:spcAft>
              <a:buClr>
                <a:srgbClr val="000000"/>
              </a:buClr>
              <a:buSzPts val="1200"/>
              <a:buFont typeface="Arial"/>
              <a:buNone/>
              <a:defRPr sz="1200" b="0" i="0" u="none" strike="noStrike" cap="none">
                <a:solidFill>
                  <a:srgbClr val="FDDA24"/>
                </a:solidFill>
                <a:latin typeface="Lato"/>
                <a:ea typeface="Lato"/>
                <a:cs typeface="Lato"/>
                <a:sym typeface="Lato"/>
              </a:defRPr>
            </a:lvl6pPr>
            <a:lvl7pPr marR="0" lvl="6" algn="ctr" rtl="0">
              <a:lnSpc>
                <a:spcPct val="100000"/>
              </a:lnSpc>
              <a:spcBef>
                <a:spcPts val="0"/>
              </a:spcBef>
              <a:spcAft>
                <a:spcPts val="0"/>
              </a:spcAft>
              <a:buClr>
                <a:srgbClr val="000000"/>
              </a:buClr>
              <a:buSzPts val="1200"/>
              <a:buFont typeface="Arial"/>
              <a:buNone/>
              <a:defRPr sz="1200" b="0" i="0" u="none" strike="noStrike" cap="none">
                <a:solidFill>
                  <a:srgbClr val="FDDA24"/>
                </a:solidFill>
                <a:latin typeface="Lato"/>
                <a:ea typeface="Lato"/>
                <a:cs typeface="Lato"/>
                <a:sym typeface="Lato"/>
              </a:defRPr>
            </a:lvl7pPr>
            <a:lvl8pPr marR="0" lvl="7" algn="ctr" rtl="0">
              <a:lnSpc>
                <a:spcPct val="100000"/>
              </a:lnSpc>
              <a:spcBef>
                <a:spcPts val="0"/>
              </a:spcBef>
              <a:spcAft>
                <a:spcPts val="0"/>
              </a:spcAft>
              <a:buClr>
                <a:srgbClr val="000000"/>
              </a:buClr>
              <a:buSzPts val="1200"/>
              <a:buFont typeface="Arial"/>
              <a:buNone/>
              <a:defRPr sz="1200" b="0" i="0" u="none" strike="noStrike" cap="none">
                <a:solidFill>
                  <a:srgbClr val="FDDA24"/>
                </a:solidFill>
                <a:latin typeface="Lato"/>
                <a:ea typeface="Lato"/>
                <a:cs typeface="Lato"/>
                <a:sym typeface="Lato"/>
              </a:defRPr>
            </a:lvl8pPr>
            <a:lvl9pPr marR="0" lvl="8" algn="ctr" rtl="0">
              <a:lnSpc>
                <a:spcPct val="100000"/>
              </a:lnSpc>
              <a:spcBef>
                <a:spcPts val="0"/>
              </a:spcBef>
              <a:spcAft>
                <a:spcPts val="0"/>
              </a:spcAft>
              <a:buClr>
                <a:srgbClr val="000000"/>
              </a:buClr>
              <a:buSzPts val="1200"/>
              <a:buFont typeface="Arial"/>
              <a:buNone/>
              <a:defRPr sz="1200" b="0" i="0" u="none" strike="noStrike" cap="none">
                <a:solidFill>
                  <a:srgbClr val="FDDA24"/>
                </a:solidFill>
                <a:latin typeface="Lato"/>
                <a:ea typeface="Lato"/>
                <a:cs typeface="Lato"/>
                <a:sym typeface="Lato"/>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General 1 azul" type="tx">
  <p:cSld name="General 1 azul">
    <p:spTree>
      <p:nvGrpSpPr>
        <p:cNvPr id="1" name="Shape 17"/>
        <p:cNvGrpSpPr/>
        <p:nvPr/>
      </p:nvGrpSpPr>
      <p:grpSpPr>
        <a:xfrm>
          <a:off x="0" y="0"/>
          <a:ext cx="0" cy="0"/>
          <a:chOff x="0" y="0"/>
          <a:chExt cx="0" cy="0"/>
        </a:xfrm>
      </p:grpSpPr>
      <p:sp>
        <p:nvSpPr>
          <p:cNvPr id="18" name="Google Shape;18;p3"/>
          <p:cNvSpPr txBox="1">
            <a:spLocks noGrp="1"/>
          </p:cNvSpPr>
          <p:nvPr>
            <p:ph type="sldNum" idx="12"/>
          </p:nvPr>
        </p:nvSpPr>
        <p:spPr>
          <a:xfrm>
            <a:off x="8472458" y="4663217"/>
            <a:ext cx="548775" cy="393525"/>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a:buNone/>
              <a:defRPr sz="975"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975"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975"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975"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975"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975"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975"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975"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975" b="0" i="0" u="none" strike="noStrike" cap="none">
                <a:solidFill>
                  <a:schemeClr val="dk2"/>
                </a:solidFill>
                <a:latin typeface="Arial"/>
                <a:ea typeface="Arial"/>
                <a:cs typeface="Arial"/>
                <a:sym typeface="Arial"/>
              </a:defRPr>
            </a:lvl9pPr>
          </a:lstStyle>
          <a:p>
            <a:fld id="{00000000-1234-1234-1234-123412341234}" type="slidenum">
              <a:rPr lang="es-MX" smtClean="0"/>
              <a:pPr/>
              <a:t>‹#›</a:t>
            </a:fld>
            <a:endParaRPr lang="es-MX"/>
          </a:p>
        </p:txBody>
      </p:sp>
      <p:cxnSp>
        <p:nvCxnSpPr>
          <p:cNvPr id="19" name="Google Shape;19;p3"/>
          <p:cNvCxnSpPr/>
          <p:nvPr/>
        </p:nvCxnSpPr>
        <p:spPr>
          <a:xfrm rot="10800000" flipH="1">
            <a:off x="365550" y="726550"/>
            <a:ext cx="8412975" cy="3600"/>
          </a:xfrm>
          <a:prstGeom prst="straightConnector1">
            <a:avLst/>
          </a:prstGeom>
          <a:noFill/>
          <a:ln w="19050" cap="flat" cmpd="sng">
            <a:solidFill>
              <a:srgbClr val="0082CB"/>
            </a:solidFill>
            <a:prstDash val="solid"/>
            <a:round/>
            <a:headEnd type="none" w="sm" len="sm"/>
            <a:tailEnd type="none" w="sm" len="sm"/>
          </a:ln>
        </p:spPr>
      </p:cxnSp>
      <p:pic>
        <p:nvPicPr>
          <p:cNvPr id="20" name="Google Shape;20;p3"/>
          <p:cNvPicPr preferRelativeResize="0"/>
          <p:nvPr/>
        </p:nvPicPr>
        <p:blipFill rotWithShape="1">
          <a:blip r:embed="rId2">
            <a:alphaModFix/>
          </a:blip>
          <a:srcRect/>
          <a:stretch/>
        </p:blipFill>
        <p:spPr>
          <a:xfrm>
            <a:off x="7539475" y="303801"/>
            <a:ext cx="1070975" cy="261725"/>
          </a:xfrm>
          <a:prstGeom prst="rect">
            <a:avLst/>
          </a:prstGeom>
          <a:noFill/>
          <a:ln>
            <a:noFill/>
          </a:ln>
        </p:spPr>
      </p:pic>
      <p:sp>
        <p:nvSpPr>
          <p:cNvPr id="21" name="Google Shape;21;p3"/>
          <p:cNvSpPr txBox="1">
            <a:spLocks noGrp="1"/>
          </p:cNvSpPr>
          <p:nvPr>
            <p:ph type="title"/>
          </p:nvPr>
        </p:nvSpPr>
        <p:spPr>
          <a:xfrm>
            <a:off x="440800" y="268313"/>
            <a:ext cx="4762125" cy="332775"/>
          </a:xfrm>
          <a:prstGeom prst="rect">
            <a:avLst/>
          </a:prstGeom>
          <a:noFill/>
          <a:ln>
            <a:noFill/>
          </a:ln>
        </p:spPr>
        <p:txBody>
          <a:bodyPr spcFirstLastPara="1" wrap="square" lIns="121900" tIns="121900" rIns="121900" bIns="121900" anchor="t" anchorCtr="0">
            <a:noAutofit/>
          </a:bodyPr>
          <a:lstStyle>
            <a:lvl1pPr marR="0" lvl="0" algn="l" rtl="0">
              <a:lnSpc>
                <a:spcPct val="100000"/>
              </a:lnSpc>
              <a:spcBef>
                <a:spcPts val="0"/>
              </a:spcBef>
              <a:spcAft>
                <a:spcPts val="0"/>
              </a:spcAft>
              <a:buClr>
                <a:srgbClr val="000000"/>
              </a:buClr>
              <a:buSzPts val="2100"/>
              <a:buFont typeface="Arial"/>
              <a:buNone/>
              <a:defRPr sz="1575" b="1" i="0" u="none" strike="noStrike" cap="none">
                <a:solidFill>
                  <a:srgbClr val="999999"/>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Arial"/>
              <a:buNone/>
              <a:defRPr sz="1425" b="0" i="0" u="none" strike="noStrike" cap="none">
                <a:solidFill>
                  <a:srgbClr val="000000"/>
                </a:solidFill>
                <a:latin typeface="Lato"/>
                <a:ea typeface="Lato"/>
                <a:cs typeface="Lato"/>
                <a:sym typeface="Lato"/>
              </a:defRPr>
            </a:lvl2pPr>
            <a:lvl3pPr marR="0" lvl="2" algn="l" rtl="0">
              <a:lnSpc>
                <a:spcPct val="100000"/>
              </a:lnSpc>
              <a:spcBef>
                <a:spcPts val="0"/>
              </a:spcBef>
              <a:spcAft>
                <a:spcPts val="0"/>
              </a:spcAft>
              <a:buClr>
                <a:srgbClr val="000000"/>
              </a:buClr>
              <a:buSzPts val="1900"/>
              <a:buFont typeface="Arial"/>
              <a:buNone/>
              <a:defRPr sz="1425" b="0" i="0" u="none" strike="noStrike" cap="none">
                <a:solidFill>
                  <a:srgbClr val="000000"/>
                </a:solidFill>
                <a:latin typeface="Lato"/>
                <a:ea typeface="Lato"/>
                <a:cs typeface="Lato"/>
                <a:sym typeface="Lato"/>
              </a:defRPr>
            </a:lvl3pPr>
            <a:lvl4pPr marR="0" lvl="3" algn="l" rtl="0">
              <a:lnSpc>
                <a:spcPct val="100000"/>
              </a:lnSpc>
              <a:spcBef>
                <a:spcPts val="0"/>
              </a:spcBef>
              <a:spcAft>
                <a:spcPts val="0"/>
              </a:spcAft>
              <a:buClr>
                <a:srgbClr val="000000"/>
              </a:buClr>
              <a:buSzPts val="1900"/>
              <a:buFont typeface="Arial"/>
              <a:buNone/>
              <a:defRPr sz="1425" b="0" i="0" u="none" strike="noStrike" cap="none">
                <a:solidFill>
                  <a:srgbClr val="000000"/>
                </a:solidFill>
                <a:latin typeface="Lato"/>
                <a:ea typeface="Lato"/>
                <a:cs typeface="Lato"/>
                <a:sym typeface="Lato"/>
              </a:defRPr>
            </a:lvl4pPr>
            <a:lvl5pPr marR="0" lvl="4" algn="l" rtl="0">
              <a:lnSpc>
                <a:spcPct val="100000"/>
              </a:lnSpc>
              <a:spcBef>
                <a:spcPts val="0"/>
              </a:spcBef>
              <a:spcAft>
                <a:spcPts val="0"/>
              </a:spcAft>
              <a:buClr>
                <a:srgbClr val="000000"/>
              </a:buClr>
              <a:buSzPts val="1900"/>
              <a:buFont typeface="Arial"/>
              <a:buNone/>
              <a:defRPr sz="1425" b="0" i="0" u="none" strike="noStrike" cap="none">
                <a:solidFill>
                  <a:srgbClr val="000000"/>
                </a:solidFill>
                <a:latin typeface="Lato"/>
                <a:ea typeface="Lato"/>
                <a:cs typeface="Lato"/>
                <a:sym typeface="Lato"/>
              </a:defRPr>
            </a:lvl5pPr>
            <a:lvl6pPr marR="0" lvl="5" algn="l" rtl="0">
              <a:lnSpc>
                <a:spcPct val="100000"/>
              </a:lnSpc>
              <a:spcBef>
                <a:spcPts val="0"/>
              </a:spcBef>
              <a:spcAft>
                <a:spcPts val="0"/>
              </a:spcAft>
              <a:buClr>
                <a:srgbClr val="000000"/>
              </a:buClr>
              <a:buSzPts val="1900"/>
              <a:buFont typeface="Arial"/>
              <a:buNone/>
              <a:defRPr sz="1425" b="0" i="0" u="none" strike="noStrike" cap="none">
                <a:solidFill>
                  <a:srgbClr val="000000"/>
                </a:solidFill>
                <a:latin typeface="Lato"/>
                <a:ea typeface="Lato"/>
                <a:cs typeface="Lato"/>
                <a:sym typeface="Lato"/>
              </a:defRPr>
            </a:lvl6pPr>
            <a:lvl7pPr marR="0" lvl="6" algn="l" rtl="0">
              <a:lnSpc>
                <a:spcPct val="100000"/>
              </a:lnSpc>
              <a:spcBef>
                <a:spcPts val="0"/>
              </a:spcBef>
              <a:spcAft>
                <a:spcPts val="0"/>
              </a:spcAft>
              <a:buClr>
                <a:srgbClr val="000000"/>
              </a:buClr>
              <a:buSzPts val="1900"/>
              <a:buFont typeface="Arial"/>
              <a:buNone/>
              <a:defRPr sz="1425" b="0" i="0" u="none" strike="noStrike" cap="none">
                <a:solidFill>
                  <a:srgbClr val="000000"/>
                </a:solidFill>
                <a:latin typeface="Lato"/>
                <a:ea typeface="Lato"/>
                <a:cs typeface="Lato"/>
                <a:sym typeface="Lato"/>
              </a:defRPr>
            </a:lvl7pPr>
            <a:lvl8pPr marR="0" lvl="7" algn="l" rtl="0">
              <a:lnSpc>
                <a:spcPct val="100000"/>
              </a:lnSpc>
              <a:spcBef>
                <a:spcPts val="0"/>
              </a:spcBef>
              <a:spcAft>
                <a:spcPts val="0"/>
              </a:spcAft>
              <a:buClr>
                <a:srgbClr val="000000"/>
              </a:buClr>
              <a:buSzPts val="1900"/>
              <a:buFont typeface="Arial"/>
              <a:buNone/>
              <a:defRPr sz="1425" b="0" i="0" u="none" strike="noStrike" cap="none">
                <a:solidFill>
                  <a:srgbClr val="000000"/>
                </a:solidFill>
                <a:latin typeface="Lato"/>
                <a:ea typeface="Lato"/>
                <a:cs typeface="Lato"/>
                <a:sym typeface="Lato"/>
              </a:defRPr>
            </a:lvl8pPr>
            <a:lvl9pPr marR="0" lvl="8" algn="l" rtl="0">
              <a:lnSpc>
                <a:spcPct val="100000"/>
              </a:lnSpc>
              <a:spcBef>
                <a:spcPts val="0"/>
              </a:spcBef>
              <a:spcAft>
                <a:spcPts val="0"/>
              </a:spcAft>
              <a:buClr>
                <a:srgbClr val="000000"/>
              </a:buClr>
              <a:buSzPts val="1900"/>
              <a:buFont typeface="Arial"/>
              <a:buNone/>
              <a:defRPr sz="1425" b="0" i="0" u="none" strike="noStrike" cap="none">
                <a:solidFill>
                  <a:srgbClr val="000000"/>
                </a:solidFill>
                <a:latin typeface="Lato"/>
                <a:ea typeface="Lato"/>
                <a:cs typeface="Lato"/>
                <a:sym typeface="Lato"/>
              </a:defRPr>
            </a:lvl9pPr>
          </a:lstStyle>
          <a:p>
            <a:endParaRPr/>
          </a:p>
        </p:txBody>
      </p:sp>
      <p:sp>
        <p:nvSpPr>
          <p:cNvPr id="22" name="Google Shape;22;p3"/>
          <p:cNvSpPr txBox="1">
            <a:spLocks noGrp="1"/>
          </p:cNvSpPr>
          <p:nvPr>
            <p:ph type="body" idx="1"/>
          </p:nvPr>
        </p:nvSpPr>
        <p:spPr>
          <a:xfrm>
            <a:off x="1147350" y="1971425"/>
            <a:ext cx="6849225" cy="1882125"/>
          </a:xfrm>
          <a:prstGeom prst="rect">
            <a:avLst/>
          </a:prstGeom>
          <a:noFill/>
          <a:ln>
            <a:noFill/>
          </a:ln>
        </p:spPr>
        <p:txBody>
          <a:bodyPr spcFirstLastPara="1" wrap="square" lIns="121900" tIns="121900" rIns="121900" bIns="121900" anchor="t" anchorCtr="0">
            <a:noAutofit/>
          </a:bodyPr>
          <a:lstStyle>
            <a:lvl1pPr marL="342900" marR="0" lvl="0" indent="-247650" algn="l" rtl="0">
              <a:lnSpc>
                <a:spcPct val="100000"/>
              </a:lnSpc>
              <a:spcBef>
                <a:spcPts val="0"/>
              </a:spcBef>
              <a:spcAft>
                <a:spcPts val="0"/>
              </a:spcAft>
              <a:buClr>
                <a:srgbClr val="666666"/>
              </a:buClr>
              <a:buSzPts val="1600"/>
              <a:buFont typeface="Lato"/>
              <a:buChar char="●"/>
              <a:defRPr sz="1200" b="0" i="0" u="none" strike="noStrike" cap="none">
                <a:solidFill>
                  <a:srgbClr val="666666"/>
                </a:solidFill>
                <a:latin typeface="Lato"/>
                <a:ea typeface="Lato"/>
                <a:cs typeface="Lato"/>
                <a:sym typeface="Lato"/>
              </a:defRPr>
            </a:lvl1pPr>
            <a:lvl2pPr marL="685800" marR="0" lvl="1" indent="-247650" algn="l" rtl="0">
              <a:lnSpc>
                <a:spcPct val="100000"/>
              </a:lnSpc>
              <a:spcBef>
                <a:spcPts val="0"/>
              </a:spcBef>
              <a:spcAft>
                <a:spcPts val="0"/>
              </a:spcAft>
              <a:buClr>
                <a:srgbClr val="666666"/>
              </a:buClr>
              <a:buSzPts val="1600"/>
              <a:buFont typeface="Lato"/>
              <a:buChar char="○"/>
              <a:defRPr sz="1200" b="0" i="0" u="none" strike="noStrike" cap="none">
                <a:solidFill>
                  <a:srgbClr val="666666"/>
                </a:solidFill>
                <a:latin typeface="Lato"/>
                <a:ea typeface="Lato"/>
                <a:cs typeface="Lato"/>
                <a:sym typeface="Lato"/>
              </a:defRPr>
            </a:lvl2pPr>
            <a:lvl3pPr marL="1028700" marR="0" lvl="2" indent="-247650" algn="l" rtl="0">
              <a:lnSpc>
                <a:spcPct val="100000"/>
              </a:lnSpc>
              <a:spcBef>
                <a:spcPts val="0"/>
              </a:spcBef>
              <a:spcAft>
                <a:spcPts val="0"/>
              </a:spcAft>
              <a:buClr>
                <a:srgbClr val="666666"/>
              </a:buClr>
              <a:buSzPts val="1600"/>
              <a:buFont typeface="Lato"/>
              <a:buChar char="■"/>
              <a:defRPr sz="1200" b="0" i="0" u="none" strike="noStrike" cap="none">
                <a:solidFill>
                  <a:srgbClr val="666666"/>
                </a:solidFill>
                <a:latin typeface="Lato"/>
                <a:ea typeface="Lato"/>
                <a:cs typeface="Lato"/>
                <a:sym typeface="Lato"/>
              </a:defRPr>
            </a:lvl3pPr>
            <a:lvl4pPr marL="1371600" marR="0" lvl="3" indent="-247650" algn="l" rtl="0">
              <a:lnSpc>
                <a:spcPct val="100000"/>
              </a:lnSpc>
              <a:spcBef>
                <a:spcPts val="0"/>
              </a:spcBef>
              <a:spcAft>
                <a:spcPts val="0"/>
              </a:spcAft>
              <a:buClr>
                <a:srgbClr val="666666"/>
              </a:buClr>
              <a:buSzPts val="1600"/>
              <a:buFont typeface="Lato"/>
              <a:buChar char="●"/>
              <a:defRPr sz="1200" b="0" i="0" u="none" strike="noStrike" cap="none">
                <a:solidFill>
                  <a:srgbClr val="666666"/>
                </a:solidFill>
                <a:latin typeface="Lato"/>
                <a:ea typeface="Lato"/>
                <a:cs typeface="Lato"/>
                <a:sym typeface="Lato"/>
              </a:defRPr>
            </a:lvl4pPr>
            <a:lvl5pPr marL="1714500" marR="0" lvl="4" indent="-247650" algn="l" rtl="0">
              <a:lnSpc>
                <a:spcPct val="100000"/>
              </a:lnSpc>
              <a:spcBef>
                <a:spcPts val="0"/>
              </a:spcBef>
              <a:spcAft>
                <a:spcPts val="0"/>
              </a:spcAft>
              <a:buClr>
                <a:srgbClr val="666666"/>
              </a:buClr>
              <a:buSzPts val="1600"/>
              <a:buFont typeface="Lato"/>
              <a:buChar char="○"/>
              <a:defRPr sz="1200" b="0" i="0" u="none" strike="noStrike" cap="none">
                <a:solidFill>
                  <a:srgbClr val="666666"/>
                </a:solidFill>
                <a:latin typeface="Lato"/>
                <a:ea typeface="Lato"/>
                <a:cs typeface="Lato"/>
                <a:sym typeface="Lato"/>
              </a:defRPr>
            </a:lvl5pPr>
            <a:lvl6pPr marL="2057400" marR="0" lvl="5" indent="-247650" algn="l" rtl="0">
              <a:lnSpc>
                <a:spcPct val="100000"/>
              </a:lnSpc>
              <a:spcBef>
                <a:spcPts val="0"/>
              </a:spcBef>
              <a:spcAft>
                <a:spcPts val="0"/>
              </a:spcAft>
              <a:buClr>
                <a:srgbClr val="666666"/>
              </a:buClr>
              <a:buSzPts val="1600"/>
              <a:buFont typeface="Lato"/>
              <a:buChar char="■"/>
              <a:defRPr sz="1200" b="0" i="0" u="none" strike="noStrike" cap="none">
                <a:solidFill>
                  <a:srgbClr val="666666"/>
                </a:solidFill>
                <a:latin typeface="Lato"/>
                <a:ea typeface="Lato"/>
                <a:cs typeface="Lato"/>
                <a:sym typeface="Lato"/>
              </a:defRPr>
            </a:lvl6pPr>
            <a:lvl7pPr marL="2400300" marR="0" lvl="6" indent="-247650" algn="l" rtl="0">
              <a:lnSpc>
                <a:spcPct val="100000"/>
              </a:lnSpc>
              <a:spcBef>
                <a:spcPts val="0"/>
              </a:spcBef>
              <a:spcAft>
                <a:spcPts val="0"/>
              </a:spcAft>
              <a:buClr>
                <a:srgbClr val="666666"/>
              </a:buClr>
              <a:buSzPts val="1600"/>
              <a:buFont typeface="Lato"/>
              <a:buChar char="●"/>
              <a:defRPr sz="1200" b="0" i="0" u="none" strike="noStrike" cap="none">
                <a:solidFill>
                  <a:srgbClr val="666666"/>
                </a:solidFill>
                <a:latin typeface="Lato"/>
                <a:ea typeface="Lato"/>
                <a:cs typeface="Lato"/>
                <a:sym typeface="Lato"/>
              </a:defRPr>
            </a:lvl7pPr>
            <a:lvl8pPr marL="2743200" marR="0" lvl="7" indent="-247650" algn="l" rtl="0">
              <a:lnSpc>
                <a:spcPct val="100000"/>
              </a:lnSpc>
              <a:spcBef>
                <a:spcPts val="0"/>
              </a:spcBef>
              <a:spcAft>
                <a:spcPts val="0"/>
              </a:spcAft>
              <a:buClr>
                <a:srgbClr val="666666"/>
              </a:buClr>
              <a:buSzPts val="1600"/>
              <a:buFont typeface="Lato"/>
              <a:buChar char="○"/>
              <a:defRPr sz="1200" b="0" i="0" u="none" strike="noStrike" cap="none">
                <a:solidFill>
                  <a:srgbClr val="666666"/>
                </a:solidFill>
                <a:latin typeface="Lato"/>
                <a:ea typeface="Lato"/>
                <a:cs typeface="Lato"/>
                <a:sym typeface="Lato"/>
              </a:defRPr>
            </a:lvl8pPr>
            <a:lvl9pPr marL="3086100" marR="0" lvl="8" indent="-247650" algn="l" rtl="0">
              <a:lnSpc>
                <a:spcPct val="100000"/>
              </a:lnSpc>
              <a:spcBef>
                <a:spcPts val="0"/>
              </a:spcBef>
              <a:spcAft>
                <a:spcPts val="0"/>
              </a:spcAft>
              <a:buClr>
                <a:srgbClr val="666666"/>
              </a:buClr>
              <a:buSzPts val="1600"/>
              <a:buFont typeface="Lato"/>
              <a:buChar char="■"/>
              <a:defRPr sz="1200" b="0" i="0" u="none" strike="noStrike" cap="none">
                <a:solidFill>
                  <a:srgbClr val="666666"/>
                </a:solidFill>
                <a:latin typeface="Lato"/>
                <a:ea typeface="Lato"/>
                <a:cs typeface="Lato"/>
                <a:sym typeface="Lato"/>
              </a:defRPr>
            </a:lvl9pPr>
          </a:lstStyle>
          <a:p>
            <a:endParaRPr/>
          </a:p>
        </p:txBody>
      </p:sp>
      <p:sp>
        <p:nvSpPr>
          <p:cNvPr id="23" name="Google Shape;23;p3"/>
          <p:cNvSpPr txBox="1">
            <a:spLocks noGrp="1"/>
          </p:cNvSpPr>
          <p:nvPr>
            <p:ph type="subTitle" idx="2"/>
          </p:nvPr>
        </p:nvSpPr>
        <p:spPr>
          <a:xfrm>
            <a:off x="745600" y="856750"/>
            <a:ext cx="5200200" cy="454275"/>
          </a:xfrm>
          <a:prstGeom prst="rect">
            <a:avLst/>
          </a:prstGeom>
          <a:noFill/>
          <a:ln>
            <a:noFill/>
          </a:ln>
        </p:spPr>
        <p:txBody>
          <a:bodyPr spcFirstLastPara="1" wrap="square" lIns="121900" tIns="121900" rIns="121900" bIns="121900" anchor="t" anchorCtr="0">
            <a:noAutofit/>
          </a:bodyPr>
          <a:lstStyle>
            <a:lvl1pPr marR="0" lvl="0" algn="l" rtl="0">
              <a:lnSpc>
                <a:spcPct val="100000"/>
              </a:lnSpc>
              <a:spcBef>
                <a:spcPts val="0"/>
              </a:spcBef>
              <a:spcAft>
                <a:spcPts val="0"/>
              </a:spcAft>
              <a:buClr>
                <a:srgbClr val="000000"/>
              </a:buClr>
              <a:buSzPts val="1900"/>
              <a:buFont typeface="Arial"/>
              <a:buNone/>
              <a:defRPr sz="1425" b="0" i="0" u="none" strike="noStrike" cap="none">
                <a:solidFill>
                  <a:srgbClr val="00A9E0"/>
                </a:solidFill>
                <a:latin typeface="Lato"/>
                <a:ea typeface="Lato"/>
                <a:cs typeface="Lato"/>
                <a:sym typeface="Lato"/>
              </a:defRPr>
            </a:lvl1pPr>
            <a:lvl2pPr marR="0" lvl="1" algn="l" rtl="0">
              <a:lnSpc>
                <a:spcPct val="100000"/>
              </a:lnSpc>
              <a:spcBef>
                <a:spcPts val="0"/>
              </a:spcBef>
              <a:spcAft>
                <a:spcPts val="0"/>
              </a:spcAft>
              <a:buClr>
                <a:srgbClr val="000000"/>
              </a:buClr>
              <a:buSzPts val="1900"/>
              <a:buFont typeface="Arial"/>
              <a:buNone/>
              <a:defRPr sz="1425" b="0" i="0" u="none" strike="noStrike" cap="none">
                <a:solidFill>
                  <a:srgbClr val="BF9000"/>
                </a:solidFill>
                <a:latin typeface="Lato"/>
                <a:ea typeface="Lato"/>
                <a:cs typeface="Lato"/>
                <a:sym typeface="Lato"/>
              </a:defRPr>
            </a:lvl2pPr>
            <a:lvl3pPr marR="0" lvl="2" algn="l" rtl="0">
              <a:lnSpc>
                <a:spcPct val="100000"/>
              </a:lnSpc>
              <a:spcBef>
                <a:spcPts val="0"/>
              </a:spcBef>
              <a:spcAft>
                <a:spcPts val="0"/>
              </a:spcAft>
              <a:buClr>
                <a:srgbClr val="000000"/>
              </a:buClr>
              <a:buSzPts val="1900"/>
              <a:buFont typeface="Arial"/>
              <a:buNone/>
              <a:defRPr sz="1425" b="0" i="0" u="none" strike="noStrike" cap="none">
                <a:solidFill>
                  <a:srgbClr val="BF9000"/>
                </a:solidFill>
                <a:latin typeface="Lato"/>
                <a:ea typeface="Lato"/>
                <a:cs typeface="Lato"/>
                <a:sym typeface="Lato"/>
              </a:defRPr>
            </a:lvl3pPr>
            <a:lvl4pPr marR="0" lvl="3" algn="l" rtl="0">
              <a:lnSpc>
                <a:spcPct val="100000"/>
              </a:lnSpc>
              <a:spcBef>
                <a:spcPts val="0"/>
              </a:spcBef>
              <a:spcAft>
                <a:spcPts val="0"/>
              </a:spcAft>
              <a:buClr>
                <a:srgbClr val="000000"/>
              </a:buClr>
              <a:buSzPts val="1900"/>
              <a:buFont typeface="Arial"/>
              <a:buNone/>
              <a:defRPr sz="1425" b="0" i="0" u="none" strike="noStrike" cap="none">
                <a:solidFill>
                  <a:srgbClr val="BF9000"/>
                </a:solidFill>
                <a:latin typeface="Lato"/>
                <a:ea typeface="Lato"/>
                <a:cs typeface="Lato"/>
                <a:sym typeface="Lato"/>
              </a:defRPr>
            </a:lvl4pPr>
            <a:lvl5pPr marR="0" lvl="4" algn="l" rtl="0">
              <a:lnSpc>
                <a:spcPct val="100000"/>
              </a:lnSpc>
              <a:spcBef>
                <a:spcPts val="0"/>
              </a:spcBef>
              <a:spcAft>
                <a:spcPts val="0"/>
              </a:spcAft>
              <a:buClr>
                <a:srgbClr val="000000"/>
              </a:buClr>
              <a:buSzPts val="1900"/>
              <a:buFont typeface="Arial"/>
              <a:buNone/>
              <a:defRPr sz="1425" b="0" i="0" u="none" strike="noStrike" cap="none">
                <a:solidFill>
                  <a:srgbClr val="BF9000"/>
                </a:solidFill>
                <a:latin typeface="Lato"/>
                <a:ea typeface="Lato"/>
                <a:cs typeface="Lato"/>
                <a:sym typeface="Lato"/>
              </a:defRPr>
            </a:lvl5pPr>
            <a:lvl6pPr marR="0" lvl="5" algn="l" rtl="0">
              <a:lnSpc>
                <a:spcPct val="100000"/>
              </a:lnSpc>
              <a:spcBef>
                <a:spcPts val="0"/>
              </a:spcBef>
              <a:spcAft>
                <a:spcPts val="0"/>
              </a:spcAft>
              <a:buClr>
                <a:srgbClr val="000000"/>
              </a:buClr>
              <a:buSzPts val="1900"/>
              <a:buFont typeface="Arial"/>
              <a:buNone/>
              <a:defRPr sz="1425" b="0" i="0" u="none" strike="noStrike" cap="none">
                <a:solidFill>
                  <a:srgbClr val="BF9000"/>
                </a:solidFill>
                <a:latin typeface="Lato"/>
                <a:ea typeface="Lato"/>
                <a:cs typeface="Lato"/>
                <a:sym typeface="Lato"/>
              </a:defRPr>
            </a:lvl6pPr>
            <a:lvl7pPr marR="0" lvl="6" algn="l" rtl="0">
              <a:lnSpc>
                <a:spcPct val="100000"/>
              </a:lnSpc>
              <a:spcBef>
                <a:spcPts val="0"/>
              </a:spcBef>
              <a:spcAft>
                <a:spcPts val="0"/>
              </a:spcAft>
              <a:buClr>
                <a:srgbClr val="000000"/>
              </a:buClr>
              <a:buSzPts val="1900"/>
              <a:buFont typeface="Arial"/>
              <a:buNone/>
              <a:defRPr sz="1425" b="0" i="0" u="none" strike="noStrike" cap="none">
                <a:solidFill>
                  <a:srgbClr val="BF9000"/>
                </a:solidFill>
                <a:latin typeface="Lato"/>
                <a:ea typeface="Lato"/>
                <a:cs typeface="Lato"/>
                <a:sym typeface="Lato"/>
              </a:defRPr>
            </a:lvl7pPr>
            <a:lvl8pPr marR="0" lvl="7" algn="l" rtl="0">
              <a:lnSpc>
                <a:spcPct val="100000"/>
              </a:lnSpc>
              <a:spcBef>
                <a:spcPts val="0"/>
              </a:spcBef>
              <a:spcAft>
                <a:spcPts val="0"/>
              </a:spcAft>
              <a:buClr>
                <a:srgbClr val="000000"/>
              </a:buClr>
              <a:buSzPts val="1900"/>
              <a:buFont typeface="Arial"/>
              <a:buNone/>
              <a:defRPr sz="1425" b="0" i="0" u="none" strike="noStrike" cap="none">
                <a:solidFill>
                  <a:srgbClr val="BF9000"/>
                </a:solidFill>
                <a:latin typeface="Lato"/>
                <a:ea typeface="Lato"/>
                <a:cs typeface="Lato"/>
                <a:sym typeface="Lato"/>
              </a:defRPr>
            </a:lvl8pPr>
            <a:lvl9pPr marR="0" lvl="8" algn="l" rtl="0">
              <a:lnSpc>
                <a:spcPct val="100000"/>
              </a:lnSpc>
              <a:spcBef>
                <a:spcPts val="0"/>
              </a:spcBef>
              <a:spcAft>
                <a:spcPts val="0"/>
              </a:spcAft>
              <a:buClr>
                <a:srgbClr val="000000"/>
              </a:buClr>
              <a:buSzPts val="1900"/>
              <a:buFont typeface="Arial"/>
              <a:buNone/>
              <a:defRPr sz="1425" b="0" i="0" u="none" strike="noStrike" cap="none">
                <a:solidFill>
                  <a:srgbClr val="BF9000"/>
                </a:solidFill>
                <a:latin typeface="Lato"/>
                <a:ea typeface="Lato"/>
                <a:cs typeface="Lato"/>
                <a:sym typeface="Lato"/>
              </a:defRPr>
            </a:lvl9pPr>
          </a:lstStyle>
          <a:p>
            <a:endParaRPr/>
          </a:p>
        </p:txBody>
      </p:sp>
    </p:spTree>
    <p:extLst>
      <p:ext uri="{BB962C8B-B14F-4D97-AF65-F5344CB8AC3E}">
        <p14:creationId xmlns:p14="http://schemas.microsoft.com/office/powerpoint/2010/main" val="2733547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 CONTENIDO / ÍNDICE" type="secHead">
  <p:cSld name="SECTION_HEADER">
    <p:bg>
      <p:bgPr>
        <a:solidFill>
          <a:srgbClr val="0082CB"/>
        </a:solidFill>
        <a:effectLst/>
      </p:bgPr>
    </p:bg>
    <p:spTree>
      <p:nvGrpSpPr>
        <p:cNvPr id="1" name="Shape 13"/>
        <p:cNvGrpSpPr/>
        <p:nvPr/>
      </p:nvGrpSpPr>
      <p:grpSpPr>
        <a:xfrm>
          <a:off x="0" y="0"/>
          <a:ext cx="0" cy="0"/>
          <a:chOff x="0" y="0"/>
          <a:chExt cx="0" cy="0"/>
        </a:xfrm>
      </p:grpSpPr>
      <p:sp>
        <p:nvSpPr>
          <p:cNvPr id="14" name="Google Shape;14;p3"/>
          <p:cNvSpPr/>
          <p:nvPr/>
        </p:nvSpPr>
        <p:spPr>
          <a:xfrm>
            <a:off x="7012150" y="0"/>
            <a:ext cx="2131800" cy="51435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F3F3F3"/>
              </a:highlight>
              <a:latin typeface="Arial"/>
              <a:ea typeface="Arial"/>
              <a:cs typeface="Arial"/>
              <a:sym typeface="Arial"/>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a:t>
            </a:fld>
            <a:endParaRPr/>
          </a:p>
        </p:txBody>
      </p:sp>
      <p:pic>
        <p:nvPicPr>
          <p:cNvPr id="16" name="Google Shape;16;p3"/>
          <p:cNvPicPr preferRelativeResize="0"/>
          <p:nvPr/>
        </p:nvPicPr>
        <p:blipFill rotWithShape="1">
          <a:blip r:embed="rId2">
            <a:alphaModFix/>
          </a:blip>
          <a:srcRect/>
          <a:stretch/>
        </p:blipFill>
        <p:spPr>
          <a:xfrm>
            <a:off x="7539475" y="303800"/>
            <a:ext cx="1070974" cy="2617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ema/Contenido 1">
  <p:cSld name="BLANK_1_1">
    <p:bg>
      <p:bgPr>
        <a:solidFill>
          <a:srgbClr val="F3F3F3"/>
        </a:solid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a:t>
            </a:fld>
            <a:endParaRPr/>
          </a:p>
        </p:txBody>
      </p:sp>
      <p:pic>
        <p:nvPicPr>
          <p:cNvPr id="19" name="Google Shape;19;p4"/>
          <p:cNvPicPr preferRelativeResize="0"/>
          <p:nvPr/>
        </p:nvPicPr>
        <p:blipFill rotWithShape="1">
          <a:blip r:embed="rId2">
            <a:alphaModFix/>
          </a:blip>
          <a:srcRect/>
          <a:stretch/>
        </p:blipFill>
        <p:spPr>
          <a:xfrm>
            <a:off x="7539475" y="303800"/>
            <a:ext cx="1070974" cy="2617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ORTADA LIBRE">
  <p:cSld name="CAPTION_ONLY">
    <p:spTree>
      <p:nvGrpSpPr>
        <p:cNvPr id="1" name="Shape 37"/>
        <p:cNvGrpSpPr/>
        <p:nvPr/>
      </p:nvGrpSpPr>
      <p:grpSpPr>
        <a:xfrm>
          <a:off x="0" y="0"/>
          <a:ext cx="0" cy="0"/>
          <a:chOff x="0" y="0"/>
          <a:chExt cx="0" cy="0"/>
        </a:xfrm>
      </p:grpSpPr>
      <p:sp>
        <p:nvSpPr>
          <p:cNvPr id="38" name="Google Shape;38;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ulo 1 gris" type="title">
  <p:cSld name="TITLE">
    <p:spTree>
      <p:nvGrpSpPr>
        <p:cNvPr id="1" name="Shape 39"/>
        <p:cNvGrpSpPr/>
        <p:nvPr/>
      </p:nvGrpSpPr>
      <p:grpSpPr>
        <a:xfrm>
          <a:off x="0" y="0"/>
          <a:ext cx="0" cy="0"/>
          <a:chOff x="0" y="0"/>
          <a:chExt cx="0" cy="0"/>
        </a:xfrm>
      </p:grpSpPr>
      <p:sp>
        <p:nvSpPr>
          <p:cNvPr id="40" name="Google Shape;40;p9"/>
          <p:cNvSpPr/>
          <p:nvPr/>
        </p:nvSpPr>
        <p:spPr>
          <a:xfrm>
            <a:off x="0" y="0"/>
            <a:ext cx="9144000" cy="3666900"/>
          </a:xfrm>
          <a:prstGeom prst="rect">
            <a:avLst/>
          </a:pr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txBox="1">
            <a:spLocks noGrp="1"/>
          </p:cNvSpPr>
          <p:nvPr>
            <p:ph type="title"/>
          </p:nvPr>
        </p:nvSpPr>
        <p:spPr>
          <a:xfrm>
            <a:off x="2101650" y="1379175"/>
            <a:ext cx="4940700" cy="9978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200"/>
              <a:buFont typeface="Arial"/>
              <a:buNone/>
              <a:defRPr sz="2200" b="1" i="0" u="none" strike="noStrike" cap="none">
                <a:solidFill>
                  <a:srgbClr val="0082CB"/>
                </a:solidFill>
                <a:latin typeface="Roboto"/>
                <a:ea typeface="Roboto"/>
                <a:cs typeface="Roboto"/>
                <a:sym typeface="Roboto"/>
              </a:defRPr>
            </a:lvl1pPr>
            <a:lvl2pPr marR="0" lvl="1" algn="ctr" rtl="0">
              <a:lnSpc>
                <a:spcPct val="100000"/>
              </a:lnSpc>
              <a:spcBef>
                <a:spcPts val="0"/>
              </a:spcBef>
              <a:spcAft>
                <a:spcPts val="0"/>
              </a:spcAft>
              <a:buClr>
                <a:srgbClr val="000000"/>
              </a:buClr>
              <a:buSzPts val="1400"/>
              <a:buFont typeface="Arial"/>
              <a:buNone/>
              <a:defRPr sz="1400" b="0" i="0" u="none" strike="noStrike" cap="none">
                <a:solidFill>
                  <a:srgbClr val="0082CB"/>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1400" b="0" i="0" u="none" strike="noStrike" cap="none">
                <a:solidFill>
                  <a:srgbClr val="0082CB"/>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1400" b="0" i="0" u="none" strike="noStrike" cap="none">
                <a:solidFill>
                  <a:srgbClr val="0082CB"/>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1400" b="0" i="0" u="none" strike="noStrike" cap="none">
                <a:solidFill>
                  <a:srgbClr val="0082CB"/>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1400" b="0" i="0" u="none" strike="noStrike" cap="none">
                <a:solidFill>
                  <a:srgbClr val="0082CB"/>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1400" b="0" i="0" u="none" strike="noStrike" cap="none">
                <a:solidFill>
                  <a:srgbClr val="0082CB"/>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1400" b="0" i="0" u="none" strike="noStrike" cap="none">
                <a:solidFill>
                  <a:srgbClr val="0082CB"/>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1400" b="0" i="0" u="none" strike="noStrike" cap="none">
                <a:solidFill>
                  <a:srgbClr val="0082CB"/>
                </a:solidFill>
                <a:latin typeface="Arial"/>
                <a:ea typeface="Arial"/>
                <a:cs typeface="Arial"/>
                <a:sym typeface="Arial"/>
              </a:defRPr>
            </a:lvl9pPr>
          </a:lstStyle>
          <a:p>
            <a:endParaRPr/>
          </a:p>
        </p:txBody>
      </p:sp>
      <p:pic>
        <p:nvPicPr>
          <p:cNvPr id="42" name="Google Shape;42;p9"/>
          <p:cNvPicPr preferRelativeResize="0"/>
          <p:nvPr/>
        </p:nvPicPr>
        <p:blipFill rotWithShape="1">
          <a:blip r:embed="rId2">
            <a:alphaModFix/>
          </a:blip>
          <a:srcRect/>
          <a:stretch/>
        </p:blipFill>
        <p:spPr>
          <a:xfrm>
            <a:off x="3651162" y="4261100"/>
            <a:ext cx="1841674" cy="450050"/>
          </a:xfrm>
          <a:prstGeom prst="rect">
            <a:avLst/>
          </a:prstGeom>
          <a:noFill/>
          <a:ln>
            <a:noFill/>
          </a:ln>
        </p:spPr>
      </p:pic>
      <p:sp>
        <p:nvSpPr>
          <p:cNvPr id="43" name="Google Shape;43;p9"/>
          <p:cNvSpPr txBox="1">
            <a:spLocks noGrp="1"/>
          </p:cNvSpPr>
          <p:nvPr>
            <p:ph type="subTitle" idx="1"/>
          </p:nvPr>
        </p:nvSpPr>
        <p:spPr>
          <a:xfrm>
            <a:off x="3552750" y="2571725"/>
            <a:ext cx="2038500" cy="3936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200"/>
              <a:buFont typeface="Arial"/>
              <a:buNone/>
              <a:defRPr sz="1200" b="0" i="0" u="none" strike="noStrike" cap="none">
                <a:solidFill>
                  <a:srgbClr val="434343"/>
                </a:solidFill>
                <a:latin typeface="Lato"/>
                <a:ea typeface="Lato"/>
                <a:cs typeface="Lato"/>
                <a:sym typeface="Lato"/>
              </a:defRPr>
            </a:lvl1pPr>
            <a:lvl2pPr marR="0" lvl="1" algn="ctr" rtl="0">
              <a:lnSpc>
                <a:spcPct val="100000"/>
              </a:lnSpc>
              <a:spcBef>
                <a:spcPts val="0"/>
              </a:spcBef>
              <a:spcAft>
                <a:spcPts val="0"/>
              </a:spcAft>
              <a:buClr>
                <a:srgbClr val="000000"/>
              </a:buClr>
              <a:buSzPts val="1200"/>
              <a:buFont typeface="Arial"/>
              <a:buNone/>
              <a:defRPr sz="1200" b="0" i="0" u="none" strike="noStrike" cap="none">
                <a:solidFill>
                  <a:srgbClr val="434343"/>
                </a:solidFill>
                <a:latin typeface="Lato"/>
                <a:ea typeface="Lato"/>
                <a:cs typeface="Lato"/>
                <a:sym typeface="Lato"/>
              </a:defRPr>
            </a:lvl2pPr>
            <a:lvl3pPr marR="0" lvl="2" algn="ctr" rtl="0">
              <a:lnSpc>
                <a:spcPct val="100000"/>
              </a:lnSpc>
              <a:spcBef>
                <a:spcPts val="0"/>
              </a:spcBef>
              <a:spcAft>
                <a:spcPts val="0"/>
              </a:spcAft>
              <a:buClr>
                <a:srgbClr val="000000"/>
              </a:buClr>
              <a:buSzPts val="1200"/>
              <a:buFont typeface="Arial"/>
              <a:buNone/>
              <a:defRPr sz="1200" b="0" i="0" u="none" strike="noStrike" cap="none">
                <a:solidFill>
                  <a:srgbClr val="434343"/>
                </a:solidFill>
                <a:latin typeface="Lato"/>
                <a:ea typeface="Lato"/>
                <a:cs typeface="Lato"/>
                <a:sym typeface="Lato"/>
              </a:defRPr>
            </a:lvl3pPr>
            <a:lvl4pPr marR="0" lvl="3" algn="ctr" rtl="0">
              <a:lnSpc>
                <a:spcPct val="100000"/>
              </a:lnSpc>
              <a:spcBef>
                <a:spcPts val="0"/>
              </a:spcBef>
              <a:spcAft>
                <a:spcPts val="0"/>
              </a:spcAft>
              <a:buClr>
                <a:srgbClr val="000000"/>
              </a:buClr>
              <a:buSzPts val="1200"/>
              <a:buFont typeface="Arial"/>
              <a:buNone/>
              <a:defRPr sz="1200" b="0" i="0" u="none" strike="noStrike" cap="none">
                <a:solidFill>
                  <a:srgbClr val="434343"/>
                </a:solidFill>
                <a:latin typeface="Lato"/>
                <a:ea typeface="Lato"/>
                <a:cs typeface="Lato"/>
                <a:sym typeface="Lato"/>
              </a:defRPr>
            </a:lvl4pPr>
            <a:lvl5pPr marR="0" lvl="4" algn="ctr" rtl="0">
              <a:lnSpc>
                <a:spcPct val="100000"/>
              </a:lnSpc>
              <a:spcBef>
                <a:spcPts val="0"/>
              </a:spcBef>
              <a:spcAft>
                <a:spcPts val="0"/>
              </a:spcAft>
              <a:buClr>
                <a:srgbClr val="000000"/>
              </a:buClr>
              <a:buSzPts val="1200"/>
              <a:buFont typeface="Arial"/>
              <a:buNone/>
              <a:defRPr sz="1200" b="0" i="0" u="none" strike="noStrike" cap="none">
                <a:solidFill>
                  <a:srgbClr val="434343"/>
                </a:solidFill>
                <a:latin typeface="Lato"/>
                <a:ea typeface="Lato"/>
                <a:cs typeface="Lato"/>
                <a:sym typeface="Lato"/>
              </a:defRPr>
            </a:lvl5pPr>
            <a:lvl6pPr marR="0" lvl="5" algn="ctr" rtl="0">
              <a:lnSpc>
                <a:spcPct val="100000"/>
              </a:lnSpc>
              <a:spcBef>
                <a:spcPts val="0"/>
              </a:spcBef>
              <a:spcAft>
                <a:spcPts val="0"/>
              </a:spcAft>
              <a:buClr>
                <a:srgbClr val="000000"/>
              </a:buClr>
              <a:buSzPts val="1200"/>
              <a:buFont typeface="Arial"/>
              <a:buNone/>
              <a:defRPr sz="1200" b="0" i="0" u="none" strike="noStrike" cap="none">
                <a:solidFill>
                  <a:srgbClr val="434343"/>
                </a:solidFill>
                <a:latin typeface="Lato"/>
                <a:ea typeface="Lato"/>
                <a:cs typeface="Lato"/>
                <a:sym typeface="Lato"/>
              </a:defRPr>
            </a:lvl6pPr>
            <a:lvl7pPr marR="0" lvl="6" algn="ctr" rtl="0">
              <a:lnSpc>
                <a:spcPct val="100000"/>
              </a:lnSpc>
              <a:spcBef>
                <a:spcPts val="0"/>
              </a:spcBef>
              <a:spcAft>
                <a:spcPts val="0"/>
              </a:spcAft>
              <a:buClr>
                <a:srgbClr val="000000"/>
              </a:buClr>
              <a:buSzPts val="1200"/>
              <a:buFont typeface="Arial"/>
              <a:buNone/>
              <a:defRPr sz="1200" b="0" i="0" u="none" strike="noStrike" cap="none">
                <a:solidFill>
                  <a:srgbClr val="434343"/>
                </a:solidFill>
                <a:latin typeface="Lato"/>
                <a:ea typeface="Lato"/>
                <a:cs typeface="Lato"/>
                <a:sym typeface="Lato"/>
              </a:defRPr>
            </a:lvl7pPr>
            <a:lvl8pPr marR="0" lvl="7" algn="ctr" rtl="0">
              <a:lnSpc>
                <a:spcPct val="100000"/>
              </a:lnSpc>
              <a:spcBef>
                <a:spcPts val="0"/>
              </a:spcBef>
              <a:spcAft>
                <a:spcPts val="0"/>
              </a:spcAft>
              <a:buClr>
                <a:srgbClr val="000000"/>
              </a:buClr>
              <a:buSzPts val="1200"/>
              <a:buFont typeface="Arial"/>
              <a:buNone/>
              <a:defRPr sz="1200" b="0" i="0" u="none" strike="noStrike" cap="none">
                <a:solidFill>
                  <a:srgbClr val="434343"/>
                </a:solidFill>
                <a:latin typeface="Lato"/>
                <a:ea typeface="Lato"/>
                <a:cs typeface="Lato"/>
                <a:sym typeface="Lato"/>
              </a:defRPr>
            </a:lvl8pPr>
            <a:lvl9pPr marR="0" lvl="8" algn="ctr" rtl="0">
              <a:lnSpc>
                <a:spcPct val="100000"/>
              </a:lnSpc>
              <a:spcBef>
                <a:spcPts val="0"/>
              </a:spcBef>
              <a:spcAft>
                <a:spcPts val="0"/>
              </a:spcAft>
              <a:buClr>
                <a:srgbClr val="000000"/>
              </a:buClr>
              <a:buSzPts val="1200"/>
              <a:buFont typeface="Arial"/>
              <a:buNone/>
              <a:defRPr sz="1200" b="0" i="0" u="none" strike="noStrike" cap="none">
                <a:solidFill>
                  <a:srgbClr val="434343"/>
                </a:solidFill>
                <a:latin typeface="Lato"/>
                <a:ea typeface="Lato"/>
                <a:cs typeface="Lato"/>
                <a:sym typeface="Lato"/>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genda/contenido/indice">
  <p:cSld name="SECTION_HEADER_1">
    <p:bg>
      <p:bgPr>
        <a:solidFill>
          <a:srgbClr val="F3F3F3"/>
        </a:solidFill>
        <a:effectLst/>
      </p:bgPr>
    </p:bg>
    <p:spTree>
      <p:nvGrpSpPr>
        <p:cNvPr id="1" name="Shape 44"/>
        <p:cNvGrpSpPr/>
        <p:nvPr/>
      </p:nvGrpSpPr>
      <p:grpSpPr>
        <a:xfrm>
          <a:off x="0" y="0"/>
          <a:ext cx="0" cy="0"/>
          <a:chOff x="0" y="0"/>
          <a:chExt cx="0" cy="0"/>
        </a:xfrm>
      </p:grpSpPr>
      <p:sp>
        <p:nvSpPr>
          <p:cNvPr id="45" name="Google Shape;45;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a:t>
            </a:fld>
            <a:endParaRPr/>
          </a:p>
        </p:txBody>
      </p:sp>
      <p:sp>
        <p:nvSpPr>
          <p:cNvPr id="46" name="Google Shape;46;p10"/>
          <p:cNvSpPr/>
          <p:nvPr/>
        </p:nvSpPr>
        <p:spPr>
          <a:xfrm>
            <a:off x="7012150" y="0"/>
            <a:ext cx="2131800" cy="5143500"/>
          </a:xfrm>
          <a:prstGeom prst="rect">
            <a:avLst/>
          </a:prstGeom>
          <a:solidFill>
            <a:srgbClr val="0082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F3F3F3"/>
              </a:highlight>
              <a:latin typeface="Arial"/>
              <a:ea typeface="Arial"/>
              <a:cs typeface="Arial"/>
              <a:sym typeface="Arial"/>
            </a:endParaRPr>
          </a:p>
        </p:txBody>
      </p:sp>
      <p:pic>
        <p:nvPicPr>
          <p:cNvPr id="47" name="Google Shape;47;p10"/>
          <p:cNvPicPr preferRelativeResize="0"/>
          <p:nvPr/>
        </p:nvPicPr>
        <p:blipFill rotWithShape="1">
          <a:blip r:embed="rId2">
            <a:alphaModFix/>
          </a:blip>
          <a:srcRect/>
          <a:stretch/>
        </p:blipFill>
        <p:spPr>
          <a:xfrm>
            <a:off x="7539475" y="303800"/>
            <a:ext cx="1070974" cy="26172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ma/Contenido">
  <p:cSld name="BLANK_1">
    <p:bg>
      <p:bgPr>
        <a:solidFill>
          <a:srgbClr val="0082CB"/>
        </a:solidFill>
        <a:effectLst/>
      </p:bgPr>
    </p:bg>
    <p:spTree>
      <p:nvGrpSpPr>
        <p:cNvPr id="1" name="Shape 48"/>
        <p:cNvGrpSpPr/>
        <p:nvPr/>
      </p:nvGrpSpPr>
      <p:grpSpPr>
        <a:xfrm>
          <a:off x="0" y="0"/>
          <a:ext cx="0" cy="0"/>
          <a:chOff x="0" y="0"/>
          <a:chExt cx="0" cy="0"/>
        </a:xfrm>
      </p:grpSpPr>
      <p:sp>
        <p:nvSpPr>
          <p:cNvPr id="49" name="Google Shape;49;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a:t>
            </a:fld>
            <a:endParaRPr/>
          </a:p>
        </p:txBody>
      </p:sp>
      <p:pic>
        <p:nvPicPr>
          <p:cNvPr id="50" name="Google Shape;50;p11"/>
          <p:cNvPicPr preferRelativeResize="0"/>
          <p:nvPr/>
        </p:nvPicPr>
        <p:blipFill rotWithShape="1">
          <a:blip r:embed="rId2">
            <a:alphaModFix/>
          </a:blip>
          <a:srcRect/>
          <a:stretch/>
        </p:blipFill>
        <p:spPr>
          <a:xfrm>
            <a:off x="7539475" y="303800"/>
            <a:ext cx="1070974" cy="26172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General 1 amarillo">
  <p:cSld name="TITLE_AND_BODY_1">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a:t>
            </a:fld>
            <a:endParaRPr/>
          </a:p>
        </p:txBody>
      </p:sp>
      <p:cxnSp>
        <p:nvCxnSpPr>
          <p:cNvPr id="53" name="Google Shape;53;p12"/>
          <p:cNvCxnSpPr/>
          <p:nvPr/>
        </p:nvCxnSpPr>
        <p:spPr>
          <a:xfrm rot="10800000" flipH="1">
            <a:off x="365550" y="726550"/>
            <a:ext cx="8412900" cy="3600"/>
          </a:xfrm>
          <a:prstGeom prst="straightConnector1">
            <a:avLst/>
          </a:prstGeom>
          <a:noFill/>
          <a:ln w="19050" cap="flat" cmpd="sng">
            <a:solidFill>
              <a:srgbClr val="FDDA24"/>
            </a:solidFill>
            <a:prstDash val="solid"/>
            <a:round/>
            <a:headEnd type="none" w="sm" len="sm"/>
            <a:tailEnd type="none" w="sm" len="sm"/>
          </a:ln>
        </p:spPr>
      </p:cxnSp>
      <p:pic>
        <p:nvPicPr>
          <p:cNvPr id="54" name="Google Shape;54;p12"/>
          <p:cNvPicPr preferRelativeResize="0"/>
          <p:nvPr/>
        </p:nvPicPr>
        <p:blipFill rotWithShape="1">
          <a:blip r:embed="rId2">
            <a:alphaModFix/>
          </a:blip>
          <a:srcRect/>
          <a:stretch/>
        </p:blipFill>
        <p:spPr>
          <a:xfrm>
            <a:off x="7539475" y="303800"/>
            <a:ext cx="1070974" cy="261725"/>
          </a:xfrm>
          <a:prstGeom prst="rect">
            <a:avLst/>
          </a:prstGeom>
          <a:noFill/>
          <a:ln>
            <a:noFill/>
          </a:ln>
        </p:spPr>
      </p:pic>
      <p:sp>
        <p:nvSpPr>
          <p:cNvPr id="55" name="Google Shape;55;p12"/>
          <p:cNvSpPr txBox="1">
            <a:spLocks noGrp="1"/>
          </p:cNvSpPr>
          <p:nvPr>
            <p:ph type="title"/>
          </p:nvPr>
        </p:nvSpPr>
        <p:spPr>
          <a:xfrm>
            <a:off x="440800" y="268313"/>
            <a:ext cx="4762200" cy="33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600"/>
              <a:buFont typeface="Arial"/>
              <a:buNone/>
              <a:defRPr sz="1600" b="1" i="0" u="none" strike="noStrike" cap="none">
                <a:solidFill>
                  <a:srgbClr val="0082CB"/>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Lato"/>
                <a:ea typeface="Lato"/>
                <a:cs typeface="Lato"/>
                <a:sym typeface="Lato"/>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Lato"/>
                <a:ea typeface="Lato"/>
                <a:cs typeface="Lato"/>
                <a:sym typeface="Lato"/>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Lato"/>
                <a:ea typeface="Lato"/>
                <a:cs typeface="Lato"/>
                <a:sym typeface="Lato"/>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Lato"/>
                <a:ea typeface="Lato"/>
                <a:cs typeface="Lato"/>
                <a:sym typeface="Lato"/>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Lato"/>
                <a:ea typeface="Lato"/>
                <a:cs typeface="Lato"/>
                <a:sym typeface="Lato"/>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Lato"/>
                <a:ea typeface="Lato"/>
                <a:cs typeface="Lato"/>
                <a:sym typeface="Lato"/>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Lato"/>
                <a:ea typeface="Lato"/>
                <a:cs typeface="Lato"/>
                <a:sym typeface="Lato"/>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Lato"/>
                <a:ea typeface="Lato"/>
                <a:cs typeface="Lato"/>
                <a:sym typeface="Lato"/>
              </a:defRPr>
            </a:lvl9pPr>
          </a:lstStyle>
          <a:p>
            <a:endParaRPr/>
          </a:p>
        </p:txBody>
      </p:sp>
      <p:sp>
        <p:nvSpPr>
          <p:cNvPr id="56" name="Google Shape;56;p12"/>
          <p:cNvSpPr txBox="1">
            <a:spLocks noGrp="1"/>
          </p:cNvSpPr>
          <p:nvPr>
            <p:ph type="body" idx="1"/>
          </p:nvPr>
        </p:nvSpPr>
        <p:spPr>
          <a:xfrm>
            <a:off x="1147350" y="1971425"/>
            <a:ext cx="6849300" cy="18822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00000"/>
              </a:lnSpc>
              <a:spcBef>
                <a:spcPts val="0"/>
              </a:spcBef>
              <a:spcAft>
                <a:spcPts val="0"/>
              </a:spcAft>
              <a:buClr>
                <a:srgbClr val="666666"/>
              </a:buClr>
              <a:buSzPts val="1200"/>
              <a:buFont typeface="Lato"/>
              <a:buChar char="●"/>
              <a:defRPr sz="1200" b="0" i="0" u="none" strike="noStrike" cap="none">
                <a:solidFill>
                  <a:srgbClr val="666666"/>
                </a:solidFill>
                <a:latin typeface="Lato"/>
                <a:ea typeface="Lato"/>
                <a:cs typeface="Lato"/>
                <a:sym typeface="Lato"/>
              </a:defRPr>
            </a:lvl1pPr>
            <a:lvl2pPr marL="914400" marR="0" lvl="1" indent="-304800" algn="l" rtl="0">
              <a:lnSpc>
                <a:spcPct val="100000"/>
              </a:lnSpc>
              <a:spcBef>
                <a:spcPts val="0"/>
              </a:spcBef>
              <a:spcAft>
                <a:spcPts val="0"/>
              </a:spcAft>
              <a:buClr>
                <a:srgbClr val="666666"/>
              </a:buClr>
              <a:buSzPts val="1200"/>
              <a:buFont typeface="Lato"/>
              <a:buChar char="○"/>
              <a:defRPr sz="1200" b="0" i="0" u="none" strike="noStrike" cap="none">
                <a:solidFill>
                  <a:srgbClr val="666666"/>
                </a:solidFill>
                <a:latin typeface="Lato"/>
                <a:ea typeface="Lato"/>
                <a:cs typeface="Lato"/>
                <a:sym typeface="Lato"/>
              </a:defRPr>
            </a:lvl2pPr>
            <a:lvl3pPr marL="1371600" marR="0" lvl="2" indent="-304800" algn="l" rtl="0">
              <a:lnSpc>
                <a:spcPct val="100000"/>
              </a:lnSpc>
              <a:spcBef>
                <a:spcPts val="0"/>
              </a:spcBef>
              <a:spcAft>
                <a:spcPts val="0"/>
              </a:spcAft>
              <a:buClr>
                <a:srgbClr val="666666"/>
              </a:buClr>
              <a:buSzPts val="1200"/>
              <a:buFont typeface="Lato"/>
              <a:buChar char="■"/>
              <a:defRPr sz="1200" b="0" i="0" u="none" strike="noStrike" cap="none">
                <a:solidFill>
                  <a:srgbClr val="666666"/>
                </a:solidFill>
                <a:latin typeface="Lato"/>
                <a:ea typeface="Lato"/>
                <a:cs typeface="Lato"/>
                <a:sym typeface="Lato"/>
              </a:defRPr>
            </a:lvl3pPr>
            <a:lvl4pPr marL="1828800" marR="0" lvl="3" indent="-304800" algn="l" rtl="0">
              <a:lnSpc>
                <a:spcPct val="100000"/>
              </a:lnSpc>
              <a:spcBef>
                <a:spcPts val="0"/>
              </a:spcBef>
              <a:spcAft>
                <a:spcPts val="0"/>
              </a:spcAft>
              <a:buClr>
                <a:srgbClr val="666666"/>
              </a:buClr>
              <a:buSzPts val="1200"/>
              <a:buFont typeface="Lato"/>
              <a:buChar char="●"/>
              <a:defRPr sz="1200" b="0" i="0" u="none" strike="noStrike" cap="none">
                <a:solidFill>
                  <a:srgbClr val="666666"/>
                </a:solidFill>
                <a:latin typeface="Lato"/>
                <a:ea typeface="Lato"/>
                <a:cs typeface="Lato"/>
                <a:sym typeface="Lato"/>
              </a:defRPr>
            </a:lvl4pPr>
            <a:lvl5pPr marL="2286000" marR="0" lvl="4" indent="-304800" algn="l" rtl="0">
              <a:lnSpc>
                <a:spcPct val="100000"/>
              </a:lnSpc>
              <a:spcBef>
                <a:spcPts val="0"/>
              </a:spcBef>
              <a:spcAft>
                <a:spcPts val="0"/>
              </a:spcAft>
              <a:buClr>
                <a:srgbClr val="666666"/>
              </a:buClr>
              <a:buSzPts val="1200"/>
              <a:buFont typeface="Lato"/>
              <a:buChar char="○"/>
              <a:defRPr sz="1200" b="0" i="0" u="none" strike="noStrike" cap="none">
                <a:solidFill>
                  <a:srgbClr val="666666"/>
                </a:solidFill>
                <a:latin typeface="Lato"/>
                <a:ea typeface="Lato"/>
                <a:cs typeface="Lato"/>
                <a:sym typeface="Lato"/>
              </a:defRPr>
            </a:lvl5pPr>
            <a:lvl6pPr marL="2743200" marR="0" lvl="5" indent="-304800" algn="l" rtl="0">
              <a:lnSpc>
                <a:spcPct val="100000"/>
              </a:lnSpc>
              <a:spcBef>
                <a:spcPts val="0"/>
              </a:spcBef>
              <a:spcAft>
                <a:spcPts val="0"/>
              </a:spcAft>
              <a:buClr>
                <a:srgbClr val="666666"/>
              </a:buClr>
              <a:buSzPts val="1200"/>
              <a:buFont typeface="Lato"/>
              <a:buChar char="■"/>
              <a:defRPr sz="1200" b="0" i="0" u="none" strike="noStrike" cap="none">
                <a:solidFill>
                  <a:srgbClr val="666666"/>
                </a:solidFill>
                <a:latin typeface="Lato"/>
                <a:ea typeface="Lato"/>
                <a:cs typeface="Lato"/>
                <a:sym typeface="Lato"/>
              </a:defRPr>
            </a:lvl6pPr>
            <a:lvl7pPr marL="3200400" marR="0" lvl="6" indent="-304800" algn="l" rtl="0">
              <a:lnSpc>
                <a:spcPct val="100000"/>
              </a:lnSpc>
              <a:spcBef>
                <a:spcPts val="0"/>
              </a:spcBef>
              <a:spcAft>
                <a:spcPts val="0"/>
              </a:spcAft>
              <a:buClr>
                <a:srgbClr val="666666"/>
              </a:buClr>
              <a:buSzPts val="1200"/>
              <a:buFont typeface="Lato"/>
              <a:buChar char="●"/>
              <a:defRPr sz="1200" b="0" i="0" u="none" strike="noStrike" cap="none">
                <a:solidFill>
                  <a:srgbClr val="666666"/>
                </a:solidFill>
                <a:latin typeface="Lato"/>
                <a:ea typeface="Lato"/>
                <a:cs typeface="Lato"/>
                <a:sym typeface="Lato"/>
              </a:defRPr>
            </a:lvl7pPr>
            <a:lvl8pPr marL="3657600" marR="0" lvl="7" indent="-304800" algn="l" rtl="0">
              <a:lnSpc>
                <a:spcPct val="100000"/>
              </a:lnSpc>
              <a:spcBef>
                <a:spcPts val="0"/>
              </a:spcBef>
              <a:spcAft>
                <a:spcPts val="0"/>
              </a:spcAft>
              <a:buClr>
                <a:srgbClr val="666666"/>
              </a:buClr>
              <a:buSzPts val="1200"/>
              <a:buFont typeface="Lato"/>
              <a:buChar char="○"/>
              <a:defRPr sz="1200" b="0" i="0" u="none" strike="noStrike" cap="none">
                <a:solidFill>
                  <a:srgbClr val="666666"/>
                </a:solidFill>
                <a:latin typeface="Lato"/>
                <a:ea typeface="Lato"/>
                <a:cs typeface="Lato"/>
                <a:sym typeface="Lato"/>
              </a:defRPr>
            </a:lvl8pPr>
            <a:lvl9pPr marL="4114800" marR="0" lvl="8" indent="-304800" algn="l" rtl="0">
              <a:lnSpc>
                <a:spcPct val="100000"/>
              </a:lnSpc>
              <a:spcBef>
                <a:spcPts val="0"/>
              </a:spcBef>
              <a:spcAft>
                <a:spcPts val="0"/>
              </a:spcAft>
              <a:buClr>
                <a:srgbClr val="666666"/>
              </a:buClr>
              <a:buSzPts val="1200"/>
              <a:buFont typeface="Lato"/>
              <a:buChar char="■"/>
              <a:defRPr sz="1200" b="0" i="0" u="none" strike="noStrike" cap="none">
                <a:solidFill>
                  <a:srgbClr val="666666"/>
                </a:solidFill>
                <a:latin typeface="Lato"/>
                <a:ea typeface="Lato"/>
                <a:cs typeface="Lato"/>
                <a:sym typeface="Lato"/>
              </a:defRPr>
            </a:lvl9pPr>
          </a:lstStyle>
          <a:p>
            <a:endParaRPr/>
          </a:p>
        </p:txBody>
      </p:sp>
      <p:sp>
        <p:nvSpPr>
          <p:cNvPr id="57" name="Google Shape;57;p12"/>
          <p:cNvSpPr txBox="1">
            <a:spLocks noGrp="1"/>
          </p:cNvSpPr>
          <p:nvPr>
            <p:ph type="subTitle" idx="2"/>
          </p:nvPr>
        </p:nvSpPr>
        <p:spPr>
          <a:xfrm>
            <a:off x="745600" y="856750"/>
            <a:ext cx="5200200" cy="454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400" b="1" i="0" u="none" strike="noStrike" cap="none">
                <a:solidFill>
                  <a:srgbClr val="666666"/>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BF9000"/>
                </a:solidFill>
                <a:latin typeface="Lato"/>
                <a:ea typeface="Lato"/>
                <a:cs typeface="Lato"/>
                <a:sym typeface="Lato"/>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BF9000"/>
                </a:solidFill>
                <a:latin typeface="Lato"/>
                <a:ea typeface="Lato"/>
                <a:cs typeface="Lato"/>
                <a:sym typeface="Lato"/>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BF9000"/>
                </a:solidFill>
                <a:latin typeface="Lato"/>
                <a:ea typeface="Lato"/>
                <a:cs typeface="Lato"/>
                <a:sym typeface="Lato"/>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BF9000"/>
                </a:solidFill>
                <a:latin typeface="Lato"/>
                <a:ea typeface="Lato"/>
                <a:cs typeface="Lato"/>
                <a:sym typeface="Lato"/>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BF9000"/>
                </a:solidFill>
                <a:latin typeface="Lato"/>
                <a:ea typeface="Lato"/>
                <a:cs typeface="Lato"/>
                <a:sym typeface="Lato"/>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BF9000"/>
                </a:solidFill>
                <a:latin typeface="Lato"/>
                <a:ea typeface="Lato"/>
                <a:cs typeface="Lato"/>
                <a:sym typeface="Lato"/>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BF9000"/>
                </a:solidFill>
                <a:latin typeface="Lato"/>
                <a:ea typeface="Lato"/>
                <a:cs typeface="Lato"/>
                <a:sym typeface="Lato"/>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BF9000"/>
                </a:solidFill>
                <a:latin typeface="Lato"/>
                <a:ea typeface="Lato"/>
                <a:cs typeface="Lato"/>
                <a:sym typeface="Lato"/>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General 2 Azul">
  <p:cSld name="TITLE_AND_BODY_2">
    <p:spTree>
      <p:nvGrpSpPr>
        <p:cNvPr id="1" name="Shape 58"/>
        <p:cNvGrpSpPr/>
        <p:nvPr/>
      </p:nvGrpSpPr>
      <p:grpSpPr>
        <a:xfrm>
          <a:off x="0" y="0"/>
          <a:ext cx="0" cy="0"/>
          <a:chOff x="0" y="0"/>
          <a:chExt cx="0" cy="0"/>
        </a:xfrm>
      </p:grpSpPr>
      <p:sp>
        <p:nvSpPr>
          <p:cNvPr id="59" name="Google Shape;59;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a:t>
            </a:fld>
            <a:endParaRPr/>
          </a:p>
        </p:txBody>
      </p:sp>
      <p:pic>
        <p:nvPicPr>
          <p:cNvPr id="60" name="Google Shape;60;p13"/>
          <p:cNvPicPr preferRelativeResize="0"/>
          <p:nvPr/>
        </p:nvPicPr>
        <p:blipFill rotWithShape="1">
          <a:blip r:embed="rId2">
            <a:alphaModFix/>
          </a:blip>
          <a:srcRect/>
          <a:stretch/>
        </p:blipFill>
        <p:spPr>
          <a:xfrm>
            <a:off x="7539475" y="303800"/>
            <a:ext cx="1070974" cy="261725"/>
          </a:xfrm>
          <a:prstGeom prst="rect">
            <a:avLst/>
          </a:prstGeom>
          <a:noFill/>
          <a:ln>
            <a:noFill/>
          </a:ln>
        </p:spPr>
      </p:pic>
      <p:sp>
        <p:nvSpPr>
          <p:cNvPr id="61" name="Google Shape;61;p13"/>
          <p:cNvSpPr txBox="1">
            <a:spLocks noGrp="1"/>
          </p:cNvSpPr>
          <p:nvPr>
            <p:ph type="title"/>
          </p:nvPr>
        </p:nvSpPr>
        <p:spPr>
          <a:xfrm>
            <a:off x="440800" y="268300"/>
            <a:ext cx="4762200" cy="33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600"/>
              <a:buFont typeface="Arial"/>
              <a:buNone/>
              <a:defRPr sz="1600" b="1" i="0" u="none" strike="noStrike" cap="none">
                <a:solidFill>
                  <a:srgbClr val="999999"/>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Lato"/>
                <a:ea typeface="Lato"/>
                <a:cs typeface="Lato"/>
                <a:sym typeface="Lato"/>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Lato"/>
                <a:ea typeface="Lato"/>
                <a:cs typeface="Lato"/>
                <a:sym typeface="Lato"/>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Lato"/>
                <a:ea typeface="Lato"/>
                <a:cs typeface="Lato"/>
                <a:sym typeface="Lato"/>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Lato"/>
                <a:ea typeface="Lato"/>
                <a:cs typeface="Lato"/>
                <a:sym typeface="Lato"/>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Lato"/>
                <a:ea typeface="Lato"/>
                <a:cs typeface="Lato"/>
                <a:sym typeface="Lato"/>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Lato"/>
                <a:ea typeface="Lato"/>
                <a:cs typeface="Lato"/>
                <a:sym typeface="Lato"/>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Lato"/>
                <a:ea typeface="Lato"/>
                <a:cs typeface="Lato"/>
                <a:sym typeface="Lato"/>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Lato"/>
                <a:ea typeface="Lato"/>
                <a:cs typeface="Lato"/>
                <a:sym typeface="Lato"/>
              </a:defRPr>
            </a:lvl9pPr>
          </a:lstStyle>
          <a:p>
            <a:endParaRPr/>
          </a:p>
        </p:txBody>
      </p:sp>
      <p:sp>
        <p:nvSpPr>
          <p:cNvPr id="62" name="Google Shape;62;p13"/>
          <p:cNvSpPr txBox="1">
            <a:spLocks noGrp="1"/>
          </p:cNvSpPr>
          <p:nvPr>
            <p:ph type="body" idx="1"/>
          </p:nvPr>
        </p:nvSpPr>
        <p:spPr>
          <a:xfrm>
            <a:off x="1147350" y="1971425"/>
            <a:ext cx="6849300" cy="18822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00000"/>
              </a:lnSpc>
              <a:spcBef>
                <a:spcPts val="0"/>
              </a:spcBef>
              <a:spcAft>
                <a:spcPts val="0"/>
              </a:spcAft>
              <a:buClr>
                <a:srgbClr val="666666"/>
              </a:buClr>
              <a:buSzPts val="1200"/>
              <a:buFont typeface="Lato"/>
              <a:buChar char="●"/>
              <a:defRPr sz="1200" b="0" i="0" u="none" strike="noStrike" cap="none">
                <a:solidFill>
                  <a:srgbClr val="666666"/>
                </a:solidFill>
                <a:latin typeface="Lato"/>
                <a:ea typeface="Lato"/>
                <a:cs typeface="Lato"/>
                <a:sym typeface="Lato"/>
              </a:defRPr>
            </a:lvl1pPr>
            <a:lvl2pPr marL="914400" marR="0" lvl="1" indent="-304800" algn="l" rtl="0">
              <a:lnSpc>
                <a:spcPct val="100000"/>
              </a:lnSpc>
              <a:spcBef>
                <a:spcPts val="0"/>
              </a:spcBef>
              <a:spcAft>
                <a:spcPts val="0"/>
              </a:spcAft>
              <a:buClr>
                <a:srgbClr val="666666"/>
              </a:buClr>
              <a:buSzPts val="1200"/>
              <a:buFont typeface="Lato"/>
              <a:buChar char="○"/>
              <a:defRPr sz="1200" b="0" i="0" u="none" strike="noStrike" cap="none">
                <a:solidFill>
                  <a:srgbClr val="666666"/>
                </a:solidFill>
                <a:latin typeface="Lato"/>
                <a:ea typeface="Lato"/>
                <a:cs typeface="Lato"/>
                <a:sym typeface="Lato"/>
              </a:defRPr>
            </a:lvl2pPr>
            <a:lvl3pPr marL="1371600" marR="0" lvl="2" indent="-304800" algn="l" rtl="0">
              <a:lnSpc>
                <a:spcPct val="100000"/>
              </a:lnSpc>
              <a:spcBef>
                <a:spcPts val="0"/>
              </a:spcBef>
              <a:spcAft>
                <a:spcPts val="0"/>
              </a:spcAft>
              <a:buClr>
                <a:srgbClr val="666666"/>
              </a:buClr>
              <a:buSzPts val="1200"/>
              <a:buFont typeface="Lato"/>
              <a:buChar char="■"/>
              <a:defRPr sz="1200" b="0" i="0" u="none" strike="noStrike" cap="none">
                <a:solidFill>
                  <a:srgbClr val="666666"/>
                </a:solidFill>
                <a:latin typeface="Lato"/>
                <a:ea typeface="Lato"/>
                <a:cs typeface="Lato"/>
                <a:sym typeface="Lato"/>
              </a:defRPr>
            </a:lvl3pPr>
            <a:lvl4pPr marL="1828800" marR="0" lvl="3" indent="-304800" algn="l" rtl="0">
              <a:lnSpc>
                <a:spcPct val="100000"/>
              </a:lnSpc>
              <a:spcBef>
                <a:spcPts val="0"/>
              </a:spcBef>
              <a:spcAft>
                <a:spcPts val="0"/>
              </a:spcAft>
              <a:buClr>
                <a:srgbClr val="666666"/>
              </a:buClr>
              <a:buSzPts val="1200"/>
              <a:buFont typeface="Lato"/>
              <a:buChar char="●"/>
              <a:defRPr sz="1200" b="0" i="0" u="none" strike="noStrike" cap="none">
                <a:solidFill>
                  <a:srgbClr val="666666"/>
                </a:solidFill>
                <a:latin typeface="Lato"/>
                <a:ea typeface="Lato"/>
                <a:cs typeface="Lato"/>
                <a:sym typeface="Lato"/>
              </a:defRPr>
            </a:lvl4pPr>
            <a:lvl5pPr marL="2286000" marR="0" lvl="4" indent="-304800" algn="l" rtl="0">
              <a:lnSpc>
                <a:spcPct val="100000"/>
              </a:lnSpc>
              <a:spcBef>
                <a:spcPts val="0"/>
              </a:spcBef>
              <a:spcAft>
                <a:spcPts val="0"/>
              </a:spcAft>
              <a:buClr>
                <a:srgbClr val="666666"/>
              </a:buClr>
              <a:buSzPts val="1200"/>
              <a:buFont typeface="Lato"/>
              <a:buChar char="○"/>
              <a:defRPr sz="1200" b="0" i="0" u="none" strike="noStrike" cap="none">
                <a:solidFill>
                  <a:srgbClr val="666666"/>
                </a:solidFill>
                <a:latin typeface="Lato"/>
                <a:ea typeface="Lato"/>
                <a:cs typeface="Lato"/>
                <a:sym typeface="Lato"/>
              </a:defRPr>
            </a:lvl5pPr>
            <a:lvl6pPr marL="2743200" marR="0" lvl="5" indent="-304800" algn="l" rtl="0">
              <a:lnSpc>
                <a:spcPct val="100000"/>
              </a:lnSpc>
              <a:spcBef>
                <a:spcPts val="0"/>
              </a:spcBef>
              <a:spcAft>
                <a:spcPts val="0"/>
              </a:spcAft>
              <a:buClr>
                <a:srgbClr val="666666"/>
              </a:buClr>
              <a:buSzPts val="1200"/>
              <a:buFont typeface="Lato"/>
              <a:buChar char="■"/>
              <a:defRPr sz="1200" b="0" i="0" u="none" strike="noStrike" cap="none">
                <a:solidFill>
                  <a:srgbClr val="666666"/>
                </a:solidFill>
                <a:latin typeface="Lato"/>
                <a:ea typeface="Lato"/>
                <a:cs typeface="Lato"/>
                <a:sym typeface="Lato"/>
              </a:defRPr>
            </a:lvl6pPr>
            <a:lvl7pPr marL="3200400" marR="0" lvl="6" indent="-304800" algn="l" rtl="0">
              <a:lnSpc>
                <a:spcPct val="100000"/>
              </a:lnSpc>
              <a:spcBef>
                <a:spcPts val="0"/>
              </a:spcBef>
              <a:spcAft>
                <a:spcPts val="0"/>
              </a:spcAft>
              <a:buClr>
                <a:srgbClr val="666666"/>
              </a:buClr>
              <a:buSzPts val="1200"/>
              <a:buFont typeface="Lato"/>
              <a:buChar char="●"/>
              <a:defRPr sz="1200" b="0" i="0" u="none" strike="noStrike" cap="none">
                <a:solidFill>
                  <a:srgbClr val="666666"/>
                </a:solidFill>
                <a:latin typeface="Lato"/>
                <a:ea typeface="Lato"/>
                <a:cs typeface="Lato"/>
                <a:sym typeface="Lato"/>
              </a:defRPr>
            </a:lvl7pPr>
            <a:lvl8pPr marL="3657600" marR="0" lvl="7" indent="-304800" algn="l" rtl="0">
              <a:lnSpc>
                <a:spcPct val="100000"/>
              </a:lnSpc>
              <a:spcBef>
                <a:spcPts val="0"/>
              </a:spcBef>
              <a:spcAft>
                <a:spcPts val="0"/>
              </a:spcAft>
              <a:buClr>
                <a:srgbClr val="666666"/>
              </a:buClr>
              <a:buSzPts val="1200"/>
              <a:buFont typeface="Lato"/>
              <a:buChar char="○"/>
              <a:defRPr sz="1200" b="0" i="0" u="none" strike="noStrike" cap="none">
                <a:solidFill>
                  <a:srgbClr val="666666"/>
                </a:solidFill>
                <a:latin typeface="Lato"/>
                <a:ea typeface="Lato"/>
                <a:cs typeface="Lato"/>
                <a:sym typeface="Lato"/>
              </a:defRPr>
            </a:lvl8pPr>
            <a:lvl9pPr marL="4114800" marR="0" lvl="8" indent="-304800" algn="l" rtl="0">
              <a:lnSpc>
                <a:spcPct val="100000"/>
              </a:lnSpc>
              <a:spcBef>
                <a:spcPts val="0"/>
              </a:spcBef>
              <a:spcAft>
                <a:spcPts val="0"/>
              </a:spcAft>
              <a:buClr>
                <a:srgbClr val="666666"/>
              </a:buClr>
              <a:buSzPts val="1200"/>
              <a:buFont typeface="Lato"/>
              <a:buChar char="■"/>
              <a:defRPr sz="1200" b="0" i="0" u="none" strike="noStrike" cap="none">
                <a:solidFill>
                  <a:srgbClr val="666666"/>
                </a:solidFill>
                <a:latin typeface="Lato"/>
                <a:ea typeface="Lato"/>
                <a:cs typeface="Lato"/>
                <a:sym typeface="Lato"/>
              </a:defRPr>
            </a:lvl9pPr>
          </a:lstStyle>
          <a:p>
            <a:endParaRPr/>
          </a:p>
        </p:txBody>
      </p:sp>
      <p:sp>
        <p:nvSpPr>
          <p:cNvPr id="63" name="Google Shape;63;p13"/>
          <p:cNvSpPr txBox="1">
            <a:spLocks noGrp="1"/>
          </p:cNvSpPr>
          <p:nvPr>
            <p:ph type="subTitle" idx="2"/>
          </p:nvPr>
        </p:nvSpPr>
        <p:spPr>
          <a:xfrm>
            <a:off x="745600" y="856750"/>
            <a:ext cx="5200200" cy="454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400" b="1" i="0" u="none" strike="noStrike" cap="none">
                <a:solidFill>
                  <a:srgbClr val="00A9E0"/>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BF9000"/>
                </a:solidFill>
                <a:latin typeface="Lato"/>
                <a:ea typeface="Lato"/>
                <a:cs typeface="Lato"/>
                <a:sym typeface="Lato"/>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BF9000"/>
                </a:solidFill>
                <a:latin typeface="Lato"/>
                <a:ea typeface="Lato"/>
                <a:cs typeface="Lato"/>
                <a:sym typeface="Lato"/>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BF9000"/>
                </a:solidFill>
                <a:latin typeface="Lato"/>
                <a:ea typeface="Lato"/>
                <a:cs typeface="Lato"/>
                <a:sym typeface="Lato"/>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BF9000"/>
                </a:solidFill>
                <a:latin typeface="Lato"/>
                <a:ea typeface="Lato"/>
                <a:cs typeface="Lato"/>
                <a:sym typeface="Lato"/>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BF9000"/>
                </a:solidFill>
                <a:latin typeface="Lato"/>
                <a:ea typeface="Lato"/>
                <a:cs typeface="Lato"/>
                <a:sym typeface="Lato"/>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BF9000"/>
                </a:solidFill>
                <a:latin typeface="Lato"/>
                <a:ea typeface="Lato"/>
                <a:cs typeface="Lato"/>
                <a:sym typeface="Lato"/>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BF9000"/>
                </a:solidFill>
                <a:latin typeface="Lato"/>
                <a:ea typeface="Lato"/>
                <a:cs typeface="Lato"/>
                <a:sym typeface="Lato"/>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BF9000"/>
                </a:solidFill>
                <a:latin typeface="Lato"/>
                <a:ea typeface="Lato"/>
                <a:cs typeface="Lato"/>
                <a:sym typeface="Lato"/>
              </a:defRPr>
            </a:lvl9pPr>
          </a:lstStyle>
          <a:p>
            <a:endParaRPr/>
          </a:p>
        </p:txBody>
      </p:sp>
      <p:sp>
        <p:nvSpPr>
          <p:cNvPr id="64" name="Google Shape;64;p13"/>
          <p:cNvSpPr/>
          <p:nvPr/>
        </p:nvSpPr>
        <p:spPr>
          <a:xfrm>
            <a:off x="254100" y="237863"/>
            <a:ext cx="121800" cy="393600"/>
          </a:xfrm>
          <a:prstGeom prst="rect">
            <a:avLst/>
          </a:prstGeom>
          <a:solidFill>
            <a:srgbClr val="0082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6" r:id="rId6"/>
    <p:sldLayoutId id="2147483657" r:id="rId7"/>
    <p:sldLayoutId id="2147483658" r:id="rId8"/>
    <p:sldLayoutId id="2147483659" r:id="rId9"/>
    <p:sldLayoutId id="2147483661"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1501140" y="1379175"/>
            <a:ext cx="5541210" cy="997800"/>
          </a:xfrm>
          <a:prstGeom prst="rect">
            <a:avLst/>
          </a:prstGeom>
          <a:noFill/>
          <a:ln>
            <a:noFill/>
          </a:ln>
        </p:spPr>
        <p:txBody>
          <a:bodyPr spcFirstLastPara="1" wrap="square" lIns="91425" tIns="91425" rIns="91425" bIns="91425" anchor="t" anchorCtr="0">
            <a:noAutofit/>
          </a:bodyPr>
          <a:lstStyle/>
          <a:p>
            <a:pPr lvl="0"/>
            <a:r>
              <a:rPr lang="es-MX" sz="2400" dirty="0"/>
              <a:t>Pronósticos (mejorados) para el tipo de cambio pesos-dólar vía VAR-PLS</a:t>
            </a:r>
            <a:endParaRPr sz="2400" dirty="0"/>
          </a:p>
        </p:txBody>
      </p:sp>
      <p:sp>
        <p:nvSpPr>
          <p:cNvPr id="70" name="Google Shape;70;p14"/>
          <p:cNvSpPr txBox="1">
            <a:spLocks noGrp="1"/>
          </p:cNvSpPr>
          <p:nvPr>
            <p:ph type="subTitle" idx="1"/>
          </p:nvPr>
        </p:nvSpPr>
        <p:spPr>
          <a:xfrm>
            <a:off x="3552750" y="2571725"/>
            <a:ext cx="20385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
              <a:buNone/>
            </a:pPr>
            <a:r>
              <a:rPr lang="es-419" dirty="0"/>
              <a:t>Abril 2020</a:t>
            </a:r>
            <a:endParaRPr dirty="0"/>
          </a:p>
        </p:txBody>
      </p:sp>
      <p:sp>
        <p:nvSpPr>
          <p:cNvPr id="71" name="Google Shape;71;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10</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7152385" cy="1200329"/>
          </a:xfrm>
          <a:prstGeom prst="rect">
            <a:avLst/>
          </a:prstGeom>
        </p:spPr>
        <p:txBody>
          <a:bodyPr wrap="square">
            <a:spAutoFit/>
          </a:bodyPr>
          <a:lstStyle/>
          <a:p>
            <a:r>
              <a:rPr lang="es-419" sz="2400" b="1" dirty="0">
                <a:solidFill>
                  <a:srgbClr val="0067AE"/>
                </a:solidFill>
                <a:latin typeface="Lato"/>
                <a:sym typeface="Lato"/>
              </a:rPr>
              <a:t>Objetivo:   Pronosticar … lo mejor que se pueda </a:t>
            </a:r>
            <a:br>
              <a:rPr lang="es-MX" sz="2400" dirty="0"/>
            </a:br>
            <a:br>
              <a:rPr lang="es-MX" sz="2400" dirty="0"/>
            </a:b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876300" y="1632864"/>
            <a:ext cx="6934200" cy="1746376"/>
          </a:xfrm>
          <a:prstGeom prst="rect">
            <a:avLst/>
          </a:prstGeom>
        </p:spPr>
        <p:txBody>
          <a:bodyPr wrap="square">
            <a:spAutoFit/>
          </a:bodyPr>
          <a:lstStyle/>
          <a:p>
            <a:pPr>
              <a:lnSpc>
                <a:spcPct val="200000"/>
              </a:lnSpc>
            </a:pPr>
            <a:r>
              <a:rPr lang="es-MX" b="1" dirty="0">
                <a:solidFill>
                  <a:srgbClr val="8B8B8B"/>
                </a:solidFill>
                <a:latin typeface="Lato" panose="020B0604020202020204" charset="0"/>
              </a:rPr>
              <a:t>Predecir una de las componentes de una serie de tiempo multivariada de manera tan precisa como sea posible, por su naturaleza multivariada se obtienen pronósticos para las demás variables que forman la serie. Las relaciones de correlación existentes en un vector autorregresivo surgen al considerar la relación de una componente con el resto.</a:t>
            </a:r>
          </a:p>
        </p:txBody>
      </p:sp>
    </p:spTree>
    <p:extLst>
      <p:ext uri="{BB962C8B-B14F-4D97-AF65-F5344CB8AC3E}">
        <p14:creationId xmlns:p14="http://schemas.microsoft.com/office/powerpoint/2010/main" val="209441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11</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7152385" cy="1200329"/>
          </a:xfrm>
          <a:prstGeom prst="rect">
            <a:avLst/>
          </a:prstGeom>
        </p:spPr>
        <p:txBody>
          <a:bodyPr wrap="square">
            <a:spAutoFit/>
          </a:bodyPr>
          <a:lstStyle/>
          <a:p>
            <a:r>
              <a:rPr lang="es-419" sz="2400" b="1" dirty="0">
                <a:solidFill>
                  <a:srgbClr val="0067AE"/>
                </a:solidFill>
                <a:latin typeface="Lato"/>
                <a:sym typeface="Lato"/>
              </a:rPr>
              <a:t>Objetivo:   Tipo de cambio (ejemplo)</a:t>
            </a:r>
            <a:br>
              <a:rPr lang="es-MX" sz="2400" dirty="0"/>
            </a:br>
            <a:br>
              <a:rPr lang="es-MX" sz="2400" dirty="0"/>
            </a:b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876300" y="1632864"/>
            <a:ext cx="6934200" cy="2893100"/>
          </a:xfrm>
          <a:prstGeom prst="rect">
            <a:avLst/>
          </a:prstGeom>
        </p:spPr>
        <p:txBody>
          <a:bodyPr wrap="square">
            <a:spAutoFit/>
          </a:bodyPr>
          <a:lstStyle/>
          <a:p>
            <a:pPr>
              <a:lnSpc>
                <a:spcPct val="200000"/>
              </a:lnSpc>
            </a:pPr>
            <a:r>
              <a:rPr lang="es-MX" b="1" dirty="0">
                <a:solidFill>
                  <a:srgbClr val="8B8B8B"/>
                </a:solidFill>
                <a:latin typeface="Lato" panose="020B0604020202020204" charset="0"/>
              </a:rPr>
              <a:t>Ilustraremos el uso de la metodología con un ejercicio empírico con otras 16 series de tiempo macroeconómicas para pronosticar el tipo de cambio pesos-dólar. </a:t>
            </a:r>
          </a:p>
          <a:p>
            <a:pPr>
              <a:lnSpc>
                <a:spcPct val="200000"/>
              </a:lnSpc>
            </a:pPr>
            <a:endParaRPr lang="es-MX" b="1" dirty="0">
              <a:solidFill>
                <a:srgbClr val="8B8B8B"/>
              </a:solidFill>
              <a:latin typeface="Lato" panose="020B0604020202020204" charset="0"/>
            </a:endParaRPr>
          </a:p>
          <a:p>
            <a:pPr>
              <a:lnSpc>
                <a:spcPct val="200000"/>
              </a:lnSpc>
            </a:pPr>
            <a:r>
              <a:rPr lang="es-MX" b="1" dirty="0">
                <a:solidFill>
                  <a:srgbClr val="8B8B8B"/>
                </a:solidFill>
                <a:latin typeface="Lato" panose="020B0604020202020204" charset="0"/>
              </a:rPr>
              <a:t>Los resultados son comparados con los pronósticos obtenidos a través de un modelo VAR con el fin de  comparar la precisión de la metodología  respecto a un modelo usado comúnmente en la literatura (y la vida diaria). </a:t>
            </a:r>
          </a:p>
          <a:p>
            <a:endParaRPr lang="es-MX" b="1" dirty="0">
              <a:solidFill>
                <a:srgbClr val="8B8B8B"/>
              </a:solidFill>
              <a:latin typeface="Lato" panose="020B0604020202020204" charset="0"/>
            </a:endParaRPr>
          </a:p>
        </p:txBody>
      </p:sp>
    </p:spTree>
    <p:extLst>
      <p:ext uri="{BB962C8B-B14F-4D97-AF65-F5344CB8AC3E}">
        <p14:creationId xmlns:p14="http://schemas.microsoft.com/office/powerpoint/2010/main" val="4089716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12</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3098545" cy="461665"/>
          </a:xfrm>
          <a:prstGeom prst="rect">
            <a:avLst/>
          </a:prstGeom>
        </p:spPr>
        <p:txBody>
          <a:bodyPr wrap="square">
            <a:spAutoFit/>
          </a:bodyPr>
          <a:lstStyle/>
          <a:p>
            <a:r>
              <a:rPr lang="es-419" sz="2400" b="1" dirty="0">
                <a:solidFill>
                  <a:srgbClr val="0067AE"/>
                </a:solidFill>
                <a:latin typeface="Lato"/>
                <a:sym typeface="Lato"/>
              </a:rPr>
              <a:t>Cuerpo</a:t>
            </a: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3400393" y="982037"/>
            <a:ext cx="2467007" cy="461665"/>
          </a:xfrm>
          <a:prstGeom prst="rect">
            <a:avLst/>
          </a:prstGeom>
        </p:spPr>
        <p:txBody>
          <a:bodyPr wrap="square">
            <a:spAutoFit/>
          </a:bodyPr>
          <a:lstStyle/>
          <a:p>
            <a:r>
              <a:rPr lang="es-419" sz="2400" b="1" dirty="0">
                <a:solidFill>
                  <a:srgbClr val="44B4E3"/>
                </a:solidFill>
                <a:latin typeface="Lato"/>
                <a:sym typeface="Lato"/>
              </a:rPr>
              <a:t>Precedentes</a:t>
            </a:r>
            <a:endParaRPr lang="es-419" sz="2400" b="1" dirty="0">
              <a:solidFill>
                <a:srgbClr val="666666"/>
              </a:solidFill>
              <a:latin typeface="Lato"/>
              <a:sym typeface="Lato"/>
            </a:endParaRPr>
          </a:p>
        </p:txBody>
      </p:sp>
      <p:sp>
        <p:nvSpPr>
          <p:cNvPr id="6" name="Rectangle 5">
            <a:extLst>
              <a:ext uri="{FF2B5EF4-FFF2-40B4-BE49-F238E27FC236}">
                <a16:creationId xmlns:a16="http://schemas.microsoft.com/office/drawing/2014/main" id="{D550156C-E88F-48A1-8E2C-E72A8E156062}"/>
              </a:ext>
            </a:extLst>
          </p:cNvPr>
          <p:cNvSpPr/>
          <p:nvPr/>
        </p:nvSpPr>
        <p:spPr>
          <a:xfrm>
            <a:off x="947674" y="2014518"/>
            <a:ext cx="6977126" cy="2246769"/>
          </a:xfrm>
          <a:prstGeom prst="rect">
            <a:avLst/>
          </a:prstGeom>
        </p:spPr>
        <p:txBody>
          <a:bodyPr wrap="square">
            <a:spAutoFit/>
          </a:bodyPr>
          <a:lstStyle/>
          <a:p>
            <a:pPr>
              <a:lnSpc>
                <a:spcPct val="150000"/>
              </a:lnSpc>
            </a:pPr>
            <a:r>
              <a:rPr lang="es-MX" b="1" dirty="0">
                <a:solidFill>
                  <a:srgbClr val="8B8B8B"/>
                </a:solidFill>
                <a:latin typeface="Lato" panose="020B0604020202020204" charset="0"/>
              </a:rPr>
              <a:t>La metodología para pronósticos conjuntos de series de tiempo VAR-PLS es una extensión del trabajo de Frances (2006) en las siguientes direcciones:</a:t>
            </a:r>
          </a:p>
          <a:p>
            <a:pPr>
              <a:lnSpc>
                <a:spcPct val="150000"/>
              </a:lnSpc>
            </a:pPr>
            <a:endParaRPr lang="es-MX" b="1" dirty="0">
              <a:solidFill>
                <a:srgbClr val="8B8B8B"/>
              </a:solidFill>
              <a:latin typeface="Lato" panose="020B0604020202020204" charset="0"/>
            </a:endParaRPr>
          </a:p>
          <a:p>
            <a:pPr marL="285750" indent="-285750">
              <a:lnSpc>
                <a:spcPct val="150000"/>
              </a:lnSpc>
              <a:buFont typeface="Arial" panose="020B0604020202020204" pitchFamily="34" charset="0"/>
              <a:buChar char="•"/>
            </a:pPr>
            <a:r>
              <a:rPr lang="es-ES" b="1" dirty="0">
                <a:solidFill>
                  <a:srgbClr val="8B8B8B"/>
                </a:solidFill>
                <a:latin typeface="Lato" panose="020B0604020202020204" charset="0"/>
              </a:rPr>
              <a:t>Se generaliza el número de componentes de la serie </a:t>
            </a:r>
          </a:p>
          <a:p>
            <a:pPr marL="285750" indent="-285750">
              <a:lnSpc>
                <a:spcPct val="150000"/>
              </a:lnSpc>
              <a:buFont typeface="Arial" panose="020B0604020202020204" pitchFamily="34" charset="0"/>
              <a:buChar char="•"/>
            </a:pPr>
            <a:r>
              <a:rPr lang="es-ES" b="1" dirty="0">
                <a:solidFill>
                  <a:srgbClr val="8B8B8B"/>
                </a:solidFill>
                <a:latin typeface="Lato" panose="020B0604020202020204" charset="0"/>
              </a:rPr>
              <a:t>Y se dan intervalos de confianza para tales pronósticos, utilizando una adaptación del método Bootstrap</a:t>
            </a:r>
            <a:r>
              <a:rPr lang="en-US" b="1" dirty="0">
                <a:solidFill>
                  <a:srgbClr val="8B8B8B"/>
                </a:solidFill>
                <a:latin typeface="Lato" panose="020B0604020202020204" charset="0"/>
              </a:rPr>
              <a:t>	</a:t>
            </a:r>
          </a:p>
          <a:p>
            <a:pPr marL="285750" indent="-285750">
              <a:buFont typeface="Arial" panose="020B0604020202020204" pitchFamily="34" charset="0"/>
              <a:buChar char="•"/>
            </a:pPr>
            <a:endParaRPr lang="es-MX" b="1" dirty="0">
              <a:solidFill>
                <a:srgbClr val="8B8B8B"/>
              </a:solidFill>
              <a:latin typeface="Lato" panose="020B0604020202020204" charset="0"/>
            </a:endParaRPr>
          </a:p>
        </p:txBody>
      </p:sp>
    </p:spTree>
    <p:extLst>
      <p:ext uri="{BB962C8B-B14F-4D97-AF65-F5344CB8AC3E}">
        <p14:creationId xmlns:p14="http://schemas.microsoft.com/office/powerpoint/2010/main" val="2444527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13</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3098545" cy="461665"/>
          </a:xfrm>
          <a:prstGeom prst="rect">
            <a:avLst/>
          </a:prstGeom>
        </p:spPr>
        <p:txBody>
          <a:bodyPr wrap="square">
            <a:spAutoFit/>
          </a:bodyPr>
          <a:lstStyle/>
          <a:p>
            <a:r>
              <a:rPr lang="es-419" sz="2400" b="1" dirty="0">
                <a:solidFill>
                  <a:srgbClr val="0067AE"/>
                </a:solidFill>
                <a:latin typeface="Lato"/>
                <a:sym typeface="Lato"/>
              </a:rPr>
              <a:t>Cuerpo</a:t>
            </a: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3400393" y="982037"/>
            <a:ext cx="2467007" cy="461665"/>
          </a:xfrm>
          <a:prstGeom prst="rect">
            <a:avLst/>
          </a:prstGeom>
        </p:spPr>
        <p:txBody>
          <a:bodyPr wrap="square">
            <a:spAutoFit/>
          </a:bodyPr>
          <a:lstStyle/>
          <a:p>
            <a:r>
              <a:rPr lang="es-419" sz="2400" b="1" dirty="0">
                <a:solidFill>
                  <a:srgbClr val="44B4E3"/>
                </a:solidFill>
                <a:latin typeface="Lato"/>
                <a:sym typeface="Lato"/>
              </a:rPr>
              <a:t>Precedentes</a:t>
            </a:r>
            <a:endParaRPr lang="es-419" sz="2400" b="1" dirty="0">
              <a:solidFill>
                <a:srgbClr val="666666"/>
              </a:solidFill>
              <a:latin typeface="Lato"/>
              <a:sym typeface="Lato"/>
            </a:endParaRPr>
          </a:p>
        </p:txBody>
      </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D550156C-E88F-48A1-8E2C-E72A8E156062}"/>
                  </a:ext>
                </a:extLst>
              </p:cNvPr>
              <p:cNvSpPr/>
              <p:nvPr/>
            </p:nvSpPr>
            <p:spPr>
              <a:xfrm>
                <a:off x="597154" y="1443702"/>
                <a:ext cx="8073484" cy="3404073"/>
              </a:xfrm>
              <a:prstGeom prst="rect">
                <a:avLst/>
              </a:prstGeom>
            </p:spPr>
            <p:txBody>
              <a:bodyPr wrap="square">
                <a:spAutoFit/>
              </a:bodyPr>
              <a:lstStyle/>
              <a:p>
                <a:r>
                  <a:rPr lang="es-MX" b="1" u="sng" dirty="0">
                    <a:solidFill>
                      <a:srgbClr val="0965B0"/>
                    </a:solidFill>
                    <a:latin typeface="Lato" panose="020B0604020202020204" charset="0"/>
                  </a:rPr>
                  <a:t>Modelos VAR</a:t>
                </a:r>
              </a:p>
              <a:p>
                <a:endParaRPr lang="es-MX" b="1" dirty="0">
                  <a:solidFill>
                    <a:srgbClr val="0965B0"/>
                  </a:solidFill>
                  <a:latin typeface="Lato" panose="020B0604020202020204" charset="0"/>
                </a:endParaRPr>
              </a:p>
              <a:p>
                <a:pPr marL="114300" lvl="0">
                  <a:buSzPts val="1800"/>
                </a:pPr>
                <a:r>
                  <a:rPr lang="es-ES_tradnl" b="1" dirty="0">
                    <a:solidFill>
                      <a:srgbClr val="0965B0"/>
                    </a:solidFill>
                    <a:latin typeface="Lato" panose="020B0604020202020204" charset="0"/>
                    <a:sym typeface="Calibri"/>
                  </a:rPr>
                  <a:t>El modelo de series de tiempo, vector autorregresivo de orden </a:t>
                </a:r>
                <a14:m>
                  <m:oMath xmlns:m="http://schemas.openxmlformats.org/officeDocument/2006/math">
                    <m:r>
                      <a:rPr lang="es-ES_tradnl" b="1">
                        <a:solidFill>
                          <a:srgbClr val="0965B0"/>
                        </a:solidFill>
                        <a:latin typeface="Cambria Math" panose="02040503050406030204" pitchFamily="18" charset="0"/>
                        <a:sym typeface="Calibri"/>
                      </a:rPr>
                      <m:t>𝑝</m:t>
                    </m:r>
                    <m:r>
                      <a:rPr lang="es-ES_tradnl" b="1">
                        <a:solidFill>
                          <a:srgbClr val="0965B0"/>
                        </a:solidFill>
                        <a:latin typeface="Cambria Math" panose="02040503050406030204" pitchFamily="18" charset="0"/>
                        <a:sym typeface="Calibri"/>
                      </a:rPr>
                      <m:t>, </m:t>
                    </m:r>
                    <m:r>
                      <a:rPr lang="es-ES_tradnl" b="1">
                        <a:solidFill>
                          <a:srgbClr val="0965B0"/>
                        </a:solidFill>
                        <a:latin typeface="Cambria Math" panose="02040503050406030204" pitchFamily="18" charset="0"/>
                        <a:sym typeface="Calibri"/>
                      </a:rPr>
                      <m:t>𝑉𝐴𝑅</m:t>
                    </m:r>
                    <m:r>
                      <a:rPr lang="es-ES_tradnl" b="1">
                        <a:solidFill>
                          <a:srgbClr val="0965B0"/>
                        </a:solidFill>
                        <a:latin typeface="Cambria Math" panose="02040503050406030204" pitchFamily="18" charset="0"/>
                        <a:sym typeface="Calibri"/>
                      </a:rPr>
                      <m:t>(</m:t>
                    </m:r>
                    <m:r>
                      <a:rPr lang="es-ES_tradnl" b="1">
                        <a:solidFill>
                          <a:srgbClr val="0965B0"/>
                        </a:solidFill>
                        <a:latin typeface="Cambria Math" panose="02040503050406030204" pitchFamily="18" charset="0"/>
                        <a:sym typeface="Calibri"/>
                      </a:rPr>
                      <m:t>𝑝</m:t>
                    </m:r>
                    <m:r>
                      <a:rPr lang="es-ES_tradnl" b="1">
                        <a:solidFill>
                          <a:srgbClr val="0965B0"/>
                        </a:solidFill>
                        <a:latin typeface="Cambria Math" panose="02040503050406030204" pitchFamily="18" charset="0"/>
                        <a:sym typeface="Calibri"/>
                      </a:rPr>
                      <m:t>)</m:t>
                    </m:r>
                  </m:oMath>
                </a14:m>
                <a:r>
                  <a:rPr lang="es-ES_tradnl" b="1" dirty="0">
                    <a:solidFill>
                      <a:srgbClr val="0965B0"/>
                    </a:solidFill>
                    <a:latin typeface="Lato" panose="020B0604020202020204" charset="0"/>
                    <a:sym typeface="Calibri"/>
                  </a:rPr>
                  <a:t> </a:t>
                </a:r>
              </a:p>
              <a:p>
                <a:pPr marL="114300" lvl="0">
                  <a:lnSpc>
                    <a:spcPct val="90000"/>
                  </a:lnSpc>
                  <a:spcBef>
                    <a:spcPts val="750"/>
                  </a:spcBef>
                  <a:buSzPts val="1800"/>
                </a:pPr>
                <a:endParaRPr lang="es-ES_tradnl" sz="2400" dirty="0">
                  <a:solidFill>
                    <a:srgbClr val="0965B0"/>
                  </a:solidFill>
                  <a:latin typeface="Times New Roman" panose="02020603050405020304" pitchFamily="18" charset="0"/>
                  <a:cs typeface="Times New Roman" panose="02020603050405020304" pitchFamily="18" charset="0"/>
                  <a:sym typeface="Calibri"/>
                </a:endParaRPr>
              </a:p>
              <a:p>
                <a:pPr marL="114300" lvl="0">
                  <a:lnSpc>
                    <a:spcPct val="90000"/>
                  </a:lnSpc>
                  <a:spcBef>
                    <a:spcPts val="750"/>
                  </a:spcBef>
                  <a:buSzPts val="1800"/>
                </a:pPr>
                <a14:m>
                  <m:oMathPara xmlns:m="http://schemas.openxmlformats.org/officeDocument/2006/math">
                    <m:oMathParaPr>
                      <m:jc m:val="centerGroup"/>
                    </m:oMathParaPr>
                    <m:oMath xmlns:m="http://schemas.openxmlformats.org/officeDocument/2006/math">
                      <m:sSub>
                        <m:sSubPr>
                          <m:ctrlPr>
                            <a:rPr lang="es-ES_tradnl" sz="2400" i="1">
                              <a:solidFill>
                                <a:srgbClr val="0965B0"/>
                              </a:solidFill>
                              <a:latin typeface="Cambria Math" panose="02040503050406030204" pitchFamily="18" charset="0"/>
                              <a:cs typeface="Times New Roman" panose="02020603050405020304" pitchFamily="18" charset="0"/>
                              <a:sym typeface="Calibri"/>
                            </a:rPr>
                          </m:ctrlPr>
                        </m:sSubPr>
                        <m:e>
                          <m:r>
                            <a:rPr lang="es-ES_tradnl" sz="2400" i="1">
                              <a:solidFill>
                                <a:srgbClr val="0965B0"/>
                              </a:solidFill>
                              <a:latin typeface="Cambria Math" panose="02040503050406030204" pitchFamily="18" charset="0"/>
                              <a:cs typeface="Times New Roman" panose="02020603050405020304" pitchFamily="18" charset="0"/>
                              <a:sym typeface="Calibri"/>
                            </a:rPr>
                            <m:t>𝑋</m:t>
                          </m:r>
                        </m:e>
                        <m:sub>
                          <m:r>
                            <a:rPr lang="es-ES_tradnl" sz="2400" i="1">
                              <a:solidFill>
                                <a:srgbClr val="0965B0"/>
                              </a:solidFill>
                              <a:latin typeface="Cambria Math" panose="02040503050406030204" pitchFamily="18" charset="0"/>
                              <a:cs typeface="Times New Roman" panose="02020603050405020304" pitchFamily="18" charset="0"/>
                              <a:sym typeface="Calibri"/>
                            </a:rPr>
                            <m:t>𝑡</m:t>
                          </m:r>
                        </m:sub>
                      </m:sSub>
                      <m:r>
                        <a:rPr lang="es-ES_tradnl" sz="2400" i="1">
                          <a:solidFill>
                            <a:srgbClr val="0965B0"/>
                          </a:solidFill>
                          <a:latin typeface="Cambria Math" panose="02040503050406030204" pitchFamily="18" charset="0"/>
                          <a:cs typeface="Times New Roman" panose="02020603050405020304" pitchFamily="18" charset="0"/>
                          <a:sym typeface="Calibri"/>
                        </a:rPr>
                        <m:t>=</m:t>
                      </m:r>
                      <m:r>
                        <a:rPr lang="es-ES_tradnl" sz="2400" i="1">
                          <a:solidFill>
                            <a:srgbClr val="0965B0"/>
                          </a:solidFill>
                          <a:latin typeface="Cambria Math" panose="02040503050406030204" pitchFamily="18" charset="0"/>
                          <a:cs typeface="Times New Roman" panose="02020603050405020304" pitchFamily="18" charset="0"/>
                          <a:sym typeface="Calibri"/>
                        </a:rPr>
                        <m:t>𝜈</m:t>
                      </m:r>
                      <m:r>
                        <a:rPr lang="es-ES_tradnl" sz="2400" i="1">
                          <a:solidFill>
                            <a:srgbClr val="0965B0"/>
                          </a:solidFill>
                          <a:latin typeface="Cambria Math" panose="02040503050406030204" pitchFamily="18" charset="0"/>
                          <a:cs typeface="Times New Roman" panose="02020603050405020304" pitchFamily="18" charset="0"/>
                          <a:sym typeface="Calibri"/>
                        </a:rPr>
                        <m:t>+</m:t>
                      </m:r>
                      <m:sSub>
                        <m:sSubPr>
                          <m:ctrlPr>
                            <a:rPr lang="es-ES_tradnl" sz="2400" i="1">
                              <a:solidFill>
                                <a:srgbClr val="0965B0"/>
                              </a:solidFill>
                              <a:latin typeface="Cambria Math" panose="02040503050406030204" pitchFamily="18" charset="0"/>
                              <a:cs typeface="Times New Roman" panose="02020603050405020304" pitchFamily="18" charset="0"/>
                              <a:sym typeface="Calibri"/>
                            </a:rPr>
                          </m:ctrlPr>
                        </m:sSubPr>
                        <m:e>
                          <m:r>
                            <m:rPr>
                              <m:sty m:val="p"/>
                            </m:rPr>
                            <a:rPr lang="es-ES_tradnl" sz="2400">
                              <a:solidFill>
                                <a:srgbClr val="0965B0"/>
                              </a:solidFill>
                              <a:latin typeface="Cambria Math" panose="02040503050406030204" pitchFamily="18" charset="0"/>
                              <a:cs typeface="Times New Roman" panose="02020603050405020304" pitchFamily="18" charset="0"/>
                              <a:sym typeface="Calibri"/>
                            </a:rPr>
                            <m:t>Φ</m:t>
                          </m:r>
                        </m:e>
                        <m:sub>
                          <m:r>
                            <a:rPr lang="es-ES_tradnl" sz="2400" i="1">
                              <a:solidFill>
                                <a:srgbClr val="0965B0"/>
                              </a:solidFill>
                              <a:latin typeface="Cambria Math" panose="02040503050406030204" pitchFamily="18" charset="0"/>
                              <a:cs typeface="Times New Roman" panose="02020603050405020304" pitchFamily="18" charset="0"/>
                              <a:sym typeface="Calibri"/>
                            </a:rPr>
                            <m:t>1</m:t>
                          </m:r>
                        </m:sub>
                      </m:sSub>
                      <m:sSub>
                        <m:sSubPr>
                          <m:ctrlPr>
                            <a:rPr lang="es-ES_tradnl" sz="2400" i="1">
                              <a:solidFill>
                                <a:srgbClr val="0965B0"/>
                              </a:solidFill>
                              <a:latin typeface="Cambria Math" panose="02040503050406030204" pitchFamily="18" charset="0"/>
                              <a:cs typeface="Times New Roman" panose="02020603050405020304" pitchFamily="18" charset="0"/>
                              <a:sym typeface="Calibri"/>
                            </a:rPr>
                          </m:ctrlPr>
                        </m:sSubPr>
                        <m:e>
                          <m:r>
                            <a:rPr lang="es-ES_tradnl" sz="2400" i="1">
                              <a:solidFill>
                                <a:srgbClr val="0965B0"/>
                              </a:solidFill>
                              <a:latin typeface="Cambria Math" panose="02040503050406030204" pitchFamily="18" charset="0"/>
                              <a:cs typeface="Times New Roman" panose="02020603050405020304" pitchFamily="18" charset="0"/>
                              <a:sym typeface="Calibri"/>
                            </a:rPr>
                            <m:t>𝑋</m:t>
                          </m:r>
                        </m:e>
                        <m:sub>
                          <m:r>
                            <a:rPr lang="es-ES_tradnl" sz="2400" i="1">
                              <a:solidFill>
                                <a:srgbClr val="0965B0"/>
                              </a:solidFill>
                              <a:latin typeface="Cambria Math" panose="02040503050406030204" pitchFamily="18" charset="0"/>
                              <a:cs typeface="Times New Roman" panose="02020603050405020304" pitchFamily="18" charset="0"/>
                              <a:sym typeface="Calibri"/>
                            </a:rPr>
                            <m:t>𝑡</m:t>
                          </m:r>
                          <m:r>
                            <a:rPr lang="es-ES_tradnl" sz="2400" i="1">
                              <a:solidFill>
                                <a:srgbClr val="0965B0"/>
                              </a:solidFill>
                              <a:latin typeface="Cambria Math" panose="02040503050406030204" pitchFamily="18" charset="0"/>
                              <a:cs typeface="Times New Roman" panose="02020603050405020304" pitchFamily="18" charset="0"/>
                              <a:sym typeface="Calibri"/>
                            </a:rPr>
                            <m:t>−1</m:t>
                          </m:r>
                        </m:sub>
                      </m:sSub>
                      <m:r>
                        <a:rPr lang="es-ES_tradnl" sz="2400" i="1">
                          <a:solidFill>
                            <a:srgbClr val="0965B0"/>
                          </a:solidFill>
                          <a:latin typeface="Cambria Math" panose="02040503050406030204" pitchFamily="18" charset="0"/>
                          <a:cs typeface="Times New Roman" panose="02020603050405020304" pitchFamily="18" charset="0"/>
                          <a:sym typeface="Calibri"/>
                        </a:rPr>
                        <m:t>…</m:t>
                      </m:r>
                      <m:sSub>
                        <m:sSubPr>
                          <m:ctrlPr>
                            <a:rPr lang="es-ES_tradnl" sz="2400" i="1">
                              <a:solidFill>
                                <a:srgbClr val="0965B0"/>
                              </a:solidFill>
                              <a:latin typeface="Cambria Math" panose="02040503050406030204" pitchFamily="18" charset="0"/>
                              <a:cs typeface="Times New Roman" panose="02020603050405020304" pitchFamily="18" charset="0"/>
                              <a:sym typeface="Calibri"/>
                            </a:rPr>
                          </m:ctrlPr>
                        </m:sSubPr>
                        <m:e>
                          <m:r>
                            <m:rPr>
                              <m:sty m:val="p"/>
                            </m:rPr>
                            <a:rPr lang="es-ES_tradnl" sz="2400">
                              <a:solidFill>
                                <a:srgbClr val="0965B0"/>
                              </a:solidFill>
                              <a:latin typeface="Cambria Math" panose="02040503050406030204" pitchFamily="18" charset="0"/>
                              <a:cs typeface="Times New Roman" panose="02020603050405020304" pitchFamily="18" charset="0"/>
                              <a:sym typeface="Calibri"/>
                            </a:rPr>
                            <m:t>Φ</m:t>
                          </m:r>
                        </m:e>
                        <m:sub>
                          <m:r>
                            <a:rPr lang="es-ES_tradnl" sz="2400" i="1">
                              <a:solidFill>
                                <a:srgbClr val="0965B0"/>
                              </a:solidFill>
                              <a:latin typeface="Cambria Math" panose="02040503050406030204" pitchFamily="18" charset="0"/>
                              <a:cs typeface="Times New Roman" panose="02020603050405020304" pitchFamily="18" charset="0"/>
                              <a:sym typeface="Calibri"/>
                            </a:rPr>
                            <m:t>𝑝</m:t>
                          </m:r>
                        </m:sub>
                      </m:sSub>
                      <m:sSub>
                        <m:sSubPr>
                          <m:ctrlPr>
                            <a:rPr lang="es-ES_tradnl" sz="2400" i="1">
                              <a:solidFill>
                                <a:srgbClr val="0965B0"/>
                              </a:solidFill>
                              <a:latin typeface="Cambria Math" panose="02040503050406030204" pitchFamily="18" charset="0"/>
                              <a:cs typeface="Times New Roman" panose="02020603050405020304" pitchFamily="18" charset="0"/>
                              <a:sym typeface="Calibri"/>
                            </a:rPr>
                          </m:ctrlPr>
                        </m:sSubPr>
                        <m:e>
                          <m:r>
                            <a:rPr lang="es-ES_tradnl" sz="2400" i="1">
                              <a:solidFill>
                                <a:srgbClr val="0965B0"/>
                              </a:solidFill>
                              <a:latin typeface="Cambria Math" panose="02040503050406030204" pitchFamily="18" charset="0"/>
                              <a:cs typeface="Times New Roman" panose="02020603050405020304" pitchFamily="18" charset="0"/>
                              <a:sym typeface="Calibri"/>
                            </a:rPr>
                            <m:t>𝑋</m:t>
                          </m:r>
                        </m:e>
                        <m:sub>
                          <m:r>
                            <a:rPr lang="es-ES_tradnl" sz="2400" i="1">
                              <a:solidFill>
                                <a:srgbClr val="0965B0"/>
                              </a:solidFill>
                              <a:latin typeface="Cambria Math" panose="02040503050406030204" pitchFamily="18" charset="0"/>
                              <a:cs typeface="Times New Roman" panose="02020603050405020304" pitchFamily="18" charset="0"/>
                              <a:sym typeface="Calibri"/>
                            </a:rPr>
                            <m:t>𝑡</m:t>
                          </m:r>
                          <m:r>
                            <a:rPr lang="es-ES_tradnl" sz="2400" i="1">
                              <a:solidFill>
                                <a:srgbClr val="0965B0"/>
                              </a:solidFill>
                              <a:latin typeface="Cambria Math" panose="02040503050406030204" pitchFamily="18" charset="0"/>
                              <a:cs typeface="Times New Roman" panose="02020603050405020304" pitchFamily="18" charset="0"/>
                              <a:sym typeface="Calibri"/>
                            </a:rPr>
                            <m:t>−</m:t>
                          </m:r>
                          <m:r>
                            <a:rPr lang="es-ES_tradnl" sz="2400" i="1">
                              <a:solidFill>
                                <a:srgbClr val="0965B0"/>
                              </a:solidFill>
                              <a:latin typeface="Cambria Math" panose="02040503050406030204" pitchFamily="18" charset="0"/>
                              <a:cs typeface="Times New Roman" panose="02020603050405020304" pitchFamily="18" charset="0"/>
                              <a:sym typeface="Calibri"/>
                            </a:rPr>
                            <m:t>𝑝</m:t>
                          </m:r>
                        </m:sub>
                      </m:sSub>
                      <m:r>
                        <a:rPr lang="es-ES_tradnl" sz="2400" i="1">
                          <a:solidFill>
                            <a:srgbClr val="0965B0"/>
                          </a:solidFill>
                          <a:latin typeface="Cambria Math" panose="02040503050406030204" pitchFamily="18" charset="0"/>
                          <a:cs typeface="Times New Roman" panose="02020603050405020304" pitchFamily="18" charset="0"/>
                          <a:sym typeface="Calibri"/>
                        </a:rPr>
                        <m:t>+</m:t>
                      </m:r>
                      <m:sSub>
                        <m:sSubPr>
                          <m:ctrlPr>
                            <a:rPr lang="es-ES_tradnl" sz="2400" i="1">
                              <a:solidFill>
                                <a:srgbClr val="0965B0"/>
                              </a:solidFill>
                              <a:latin typeface="Cambria Math" panose="02040503050406030204" pitchFamily="18" charset="0"/>
                              <a:cs typeface="Times New Roman" panose="02020603050405020304" pitchFamily="18" charset="0"/>
                              <a:sym typeface="Calibri"/>
                            </a:rPr>
                          </m:ctrlPr>
                        </m:sSubPr>
                        <m:e>
                          <m:r>
                            <a:rPr lang="es-ES_tradnl" sz="2400" i="1">
                              <a:solidFill>
                                <a:srgbClr val="0965B0"/>
                              </a:solidFill>
                              <a:latin typeface="Cambria Math" panose="02040503050406030204" pitchFamily="18" charset="0"/>
                              <a:cs typeface="Times New Roman" panose="02020603050405020304" pitchFamily="18" charset="0"/>
                              <a:sym typeface="Calibri"/>
                            </a:rPr>
                            <m:t>𝜖</m:t>
                          </m:r>
                        </m:e>
                        <m:sub>
                          <m:r>
                            <a:rPr lang="es-ES_tradnl" sz="2400" i="1">
                              <a:solidFill>
                                <a:srgbClr val="0965B0"/>
                              </a:solidFill>
                              <a:latin typeface="Cambria Math" panose="02040503050406030204" pitchFamily="18" charset="0"/>
                              <a:cs typeface="Times New Roman" panose="02020603050405020304" pitchFamily="18" charset="0"/>
                              <a:sym typeface="Calibri"/>
                            </a:rPr>
                            <m:t>𝑡</m:t>
                          </m:r>
                        </m:sub>
                      </m:sSub>
                      <m:r>
                        <a:rPr lang="es-ES_tradnl" sz="2400" i="1">
                          <a:solidFill>
                            <a:srgbClr val="0965B0"/>
                          </a:solidFill>
                          <a:latin typeface="Cambria Math" panose="02040503050406030204" pitchFamily="18" charset="0"/>
                          <a:cs typeface="Times New Roman" panose="02020603050405020304" pitchFamily="18" charset="0"/>
                          <a:sym typeface="Calibri"/>
                        </a:rPr>
                        <m:t> </m:t>
                      </m:r>
                    </m:oMath>
                  </m:oMathPara>
                </a14:m>
                <a:endParaRPr lang="es-ES_tradnl" sz="2400" dirty="0">
                  <a:solidFill>
                    <a:srgbClr val="0965B0"/>
                  </a:solidFill>
                  <a:latin typeface="Times New Roman" panose="02020603050405020304" pitchFamily="18" charset="0"/>
                  <a:cs typeface="Times New Roman" panose="02020603050405020304" pitchFamily="18" charset="0"/>
                  <a:sym typeface="Calibri"/>
                </a:endParaRPr>
              </a:p>
              <a:p>
                <a:pPr marL="114300" lvl="0">
                  <a:lnSpc>
                    <a:spcPct val="90000"/>
                  </a:lnSpc>
                  <a:spcBef>
                    <a:spcPts val="750"/>
                  </a:spcBef>
                  <a:buSzPts val="1800"/>
                </a:pPr>
                <a:endParaRPr lang="es-ES_tradnl" sz="2400" dirty="0">
                  <a:solidFill>
                    <a:srgbClr val="0965B0"/>
                  </a:solidFill>
                  <a:latin typeface="Times New Roman" panose="02020603050405020304" pitchFamily="18" charset="0"/>
                  <a:cs typeface="Times New Roman" panose="02020603050405020304" pitchFamily="18" charset="0"/>
                  <a:sym typeface="Calibri"/>
                </a:endParaRPr>
              </a:p>
              <a:p>
                <a:pPr marL="114300" lvl="0">
                  <a:lnSpc>
                    <a:spcPct val="90000"/>
                  </a:lnSpc>
                  <a:spcBef>
                    <a:spcPts val="750"/>
                  </a:spcBef>
                  <a:buSzPts val="1800"/>
                </a:pPr>
                <a:r>
                  <a:rPr lang="es-ES_tradnl" b="1" dirty="0">
                    <a:solidFill>
                      <a:srgbClr val="0965B0"/>
                    </a:solidFill>
                    <a:latin typeface="Lato" panose="020B0604020202020204" charset="0"/>
                    <a:sym typeface="Calibri"/>
                  </a:rPr>
                  <a:t>Con</a:t>
                </a:r>
                <a:r>
                  <a:rPr lang="es-ES_tradnl" sz="2400" dirty="0">
                    <a:solidFill>
                      <a:srgbClr val="0965B0"/>
                    </a:solidFill>
                    <a:latin typeface="Times New Roman" panose="02020603050405020304" pitchFamily="18" charset="0"/>
                    <a:cs typeface="Times New Roman" panose="02020603050405020304" pitchFamily="18" charset="0"/>
                    <a:sym typeface="Calibri"/>
                  </a:rPr>
                  <a:t> </a:t>
                </a:r>
                <a14:m>
                  <m:oMath xmlns:m="http://schemas.openxmlformats.org/officeDocument/2006/math">
                    <m:sSub>
                      <m:sSubPr>
                        <m:ctrlPr>
                          <a:rPr lang="es-ES_tradnl" sz="2400" i="1">
                            <a:solidFill>
                              <a:srgbClr val="0965B0"/>
                            </a:solidFill>
                            <a:latin typeface="Cambria Math" panose="02040503050406030204" pitchFamily="18" charset="0"/>
                            <a:cs typeface="Times New Roman" panose="02020603050405020304" pitchFamily="18" charset="0"/>
                            <a:sym typeface="Calibri"/>
                          </a:rPr>
                        </m:ctrlPr>
                      </m:sSubPr>
                      <m:e>
                        <m:r>
                          <a:rPr lang="es-ES_tradnl" sz="2400" i="1">
                            <a:solidFill>
                              <a:srgbClr val="0965B0"/>
                            </a:solidFill>
                            <a:latin typeface="Cambria Math" panose="02040503050406030204" pitchFamily="18" charset="0"/>
                            <a:cs typeface="Times New Roman" panose="02020603050405020304" pitchFamily="18" charset="0"/>
                            <a:sym typeface="Calibri"/>
                          </a:rPr>
                          <m:t>𝜖</m:t>
                        </m:r>
                      </m:e>
                      <m:sub>
                        <m:r>
                          <a:rPr lang="es-ES_tradnl" sz="2400" i="1">
                            <a:solidFill>
                              <a:srgbClr val="0965B0"/>
                            </a:solidFill>
                            <a:latin typeface="Cambria Math" panose="02040503050406030204" pitchFamily="18" charset="0"/>
                            <a:cs typeface="Times New Roman" panose="02020603050405020304" pitchFamily="18" charset="0"/>
                            <a:sym typeface="Calibri"/>
                          </a:rPr>
                          <m:t>𝑡</m:t>
                        </m:r>
                      </m:sub>
                    </m:sSub>
                    <m:r>
                      <a:rPr lang="es-ES_tradnl" sz="2400" i="1">
                        <a:solidFill>
                          <a:srgbClr val="0965B0"/>
                        </a:solidFill>
                        <a:latin typeface="Cambria Math" panose="02040503050406030204" pitchFamily="18" charset="0"/>
                        <a:cs typeface="Times New Roman" panose="02020603050405020304" pitchFamily="18" charset="0"/>
                        <a:sym typeface="Calibri"/>
                      </a:rPr>
                      <m:t> </m:t>
                    </m:r>
                  </m:oMath>
                </a14:m>
                <a:r>
                  <a:rPr lang="es-ES_tradnl" b="1" dirty="0">
                    <a:solidFill>
                      <a:srgbClr val="0965B0"/>
                    </a:solidFill>
                    <a:latin typeface="Lato" panose="020B0604020202020204" charset="0"/>
                    <a:sym typeface="Calibri"/>
                  </a:rPr>
                  <a:t>como ruido blanco, y</a:t>
                </a:r>
                <a:r>
                  <a:rPr lang="es-ES_tradnl" sz="2400" i="1" dirty="0">
                    <a:solidFill>
                      <a:srgbClr val="0965B0"/>
                    </a:solidFill>
                    <a:latin typeface="Cambria Math" panose="02040503050406030204" pitchFamily="18" charset="0"/>
                    <a:cs typeface="Times New Roman" panose="02020603050405020304" pitchFamily="18" charset="0"/>
                    <a:sym typeface="Calibri"/>
                  </a:rPr>
                  <a:t> </a:t>
                </a:r>
                <a14:m>
                  <m:oMath xmlns:m="http://schemas.openxmlformats.org/officeDocument/2006/math">
                    <m:r>
                      <a:rPr lang="es-ES_tradnl" sz="2400" i="1">
                        <a:solidFill>
                          <a:srgbClr val="0965B0"/>
                        </a:solidFill>
                        <a:latin typeface="Cambria Math" panose="02040503050406030204" pitchFamily="18" charset="0"/>
                        <a:cs typeface="Times New Roman" panose="02020603050405020304" pitchFamily="18" charset="0"/>
                        <a:sym typeface="Calibri"/>
                      </a:rPr>
                      <m:t>𝜈</m:t>
                    </m:r>
                  </m:oMath>
                </a14:m>
                <a:r>
                  <a:rPr lang="es-ES_tradnl" sz="2400" i="1" dirty="0">
                    <a:solidFill>
                      <a:srgbClr val="0965B0"/>
                    </a:solidFill>
                    <a:latin typeface="Cambria Math" panose="02040503050406030204" pitchFamily="18" charset="0"/>
                    <a:cs typeface="Times New Roman" panose="02020603050405020304" pitchFamily="18" charset="0"/>
                    <a:sym typeface="Calibri"/>
                  </a:rPr>
                  <a:t> </a:t>
                </a:r>
                <a:r>
                  <a:rPr lang="es-ES_tradnl" b="1" dirty="0">
                    <a:solidFill>
                      <a:srgbClr val="0965B0"/>
                    </a:solidFill>
                    <a:latin typeface="Lato" panose="020B0604020202020204" charset="0"/>
                    <a:sym typeface="Calibri"/>
                  </a:rPr>
                  <a:t>es un vector fijo de términos de intercepto, permitiendo la posibilidad de media diferente de cero</a:t>
                </a:r>
              </a:p>
              <a:p>
                <a:pPr marL="114300" lvl="0">
                  <a:lnSpc>
                    <a:spcPct val="90000"/>
                  </a:lnSpc>
                  <a:spcBef>
                    <a:spcPts val="750"/>
                  </a:spcBef>
                  <a:buSzPts val="1800"/>
                </a:pPr>
                <a:endParaRPr lang="es-ES_tradnl" b="1" dirty="0">
                  <a:solidFill>
                    <a:srgbClr val="0965B0"/>
                  </a:solidFill>
                  <a:latin typeface="Lato" panose="020B0604020202020204" charset="0"/>
                  <a:sym typeface="Calibri"/>
                </a:endParaRPr>
              </a:p>
              <a:p>
                <a:pPr marL="114300" lvl="0">
                  <a:lnSpc>
                    <a:spcPct val="90000"/>
                  </a:lnSpc>
                  <a:spcBef>
                    <a:spcPts val="750"/>
                  </a:spcBef>
                  <a:buSzPts val="1800"/>
                </a:pPr>
                <a:r>
                  <a:rPr lang="es-ES_tradnl" b="1" dirty="0">
                    <a:solidFill>
                      <a:srgbClr val="0965B0"/>
                    </a:solidFill>
                    <a:latin typeface="Lato" panose="020B0604020202020204" charset="0"/>
                    <a:sym typeface="Calibri"/>
                  </a:rPr>
                  <a:t>Cuidado con el número de parámetros a estimar!</a:t>
                </a:r>
              </a:p>
              <a:p>
                <a:endParaRPr lang="es-MX" b="1" dirty="0">
                  <a:solidFill>
                    <a:srgbClr val="8B8B8B"/>
                  </a:solidFill>
                  <a:latin typeface="Lato" panose="020B0604020202020204" charset="0"/>
                </a:endParaRPr>
              </a:p>
            </p:txBody>
          </p:sp>
        </mc:Choice>
        <mc:Fallback>
          <p:sp>
            <p:nvSpPr>
              <p:cNvPr id="6" name="Rectangle 5">
                <a:extLst>
                  <a:ext uri="{FF2B5EF4-FFF2-40B4-BE49-F238E27FC236}">
                    <a16:creationId xmlns:a16="http://schemas.microsoft.com/office/drawing/2014/main" id="{D550156C-E88F-48A1-8E2C-E72A8E156062}"/>
                  </a:ext>
                </a:extLst>
              </p:cNvPr>
              <p:cNvSpPr>
                <a:spLocks noRot="1" noChangeAspect="1" noMove="1" noResize="1" noEditPoints="1" noAdjustHandles="1" noChangeArrowheads="1" noChangeShapeType="1" noTextEdit="1"/>
              </p:cNvSpPr>
              <p:nvPr/>
            </p:nvSpPr>
            <p:spPr>
              <a:xfrm>
                <a:off x="597154" y="1443702"/>
                <a:ext cx="8073484" cy="3404073"/>
              </a:xfrm>
              <a:prstGeom prst="rect">
                <a:avLst/>
              </a:prstGeom>
              <a:blipFill>
                <a:blip r:embed="rId3"/>
                <a:stretch>
                  <a:fillRect l="-227" t="-358"/>
                </a:stretch>
              </a:blipFill>
            </p:spPr>
            <p:txBody>
              <a:bodyPr/>
              <a:lstStyle/>
              <a:p>
                <a:r>
                  <a:rPr lang="es-MX">
                    <a:noFill/>
                  </a:rPr>
                  <a:t> </a:t>
                </a:r>
              </a:p>
            </p:txBody>
          </p:sp>
        </mc:Fallback>
      </mc:AlternateContent>
    </p:spTree>
    <p:extLst>
      <p:ext uri="{BB962C8B-B14F-4D97-AF65-F5344CB8AC3E}">
        <p14:creationId xmlns:p14="http://schemas.microsoft.com/office/powerpoint/2010/main" val="1868986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14</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3098545" cy="461665"/>
          </a:xfrm>
          <a:prstGeom prst="rect">
            <a:avLst/>
          </a:prstGeom>
        </p:spPr>
        <p:txBody>
          <a:bodyPr wrap="square">
            <a:spAutoFit/>
          </a:bodyPr>
          <a:lstStyle/>
          <a:p>
            <a:r>
              <a:rPr lang="es-419" sz="2400" b="1" dirty="0">
                <a:solidFill>
                  <a:srgbClr val="0067AE"/>
                </a:solidFill>
                <a:latin typeface="Lato"/>
                <a:sym typeface="Lato"/>
              </a:rPr>
              <a:t>Cuerpo</a:t>
            </a: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3400393" y="982037"/>
            <a:ext cx="2467007" cy="461665"/>
          </a:xfrm>
          <a:prstGeom prst="rect">
            <a:avLst/>
          </a:prstGeom>
        </p:spPr>
        <p:txBody>
          <a:bodyPr wrap="square">
            <a:spAutoFit/>
          </a:bodyPr>
          <a:lstStyle/>
          <a:p>
            <a:r>
              <a:rPr lang="es-419" sz="2400" b="1" dirty="0">
                <a:solidFill>
                  <a:srgbClr val="44B4E3"/>
                </a:solidFill>
                <a:latin typeface="Lato"/>
                <a:sym typeface="Lato"/>
              </a:rPr>
              <a:t>Precedentes</a:t>
            </a:r>
            <a:endParaRPr lang="es-419" sz="2400" b="1" dirty="0">
              <a:solidFill>
                <a:srgbClr val="666666"/>
              </a:solidFill>
              <a:latin typeface="Lato"/>
              <a:sym typeface="Lato"/>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D550156C-E88F-48A1-8E2C-E72A8E156062}"/>
                  </a:ext>
                </a:extLst>
              </p:cNvPr>
              <p:cNvSpPr/>
              <p:nvPr/>
            </p:nvSpPr>
            <p:spPr>
              <a:xfrm>
                <a:off x="833374" y="1663998"/>
                <a:ext cx="8073484" cy="2677656"/>
              </a:xfrm>
              <a:prstGeom prst="rect">
                <a:avLst/>
              </a:prstGeom>
            </p:spPr>
            <p:txBody>
              <a:bodyPr wrap="square">
                <a:spAutoFit/>
              </a:bodyPr>
              <a:lstStyle/>
              <a:p>
                <a:r>
                  <a:rPr lang="es-MX" b="1" u="sng" dirty="0">
                    <a:solidFill>
                      <a:srgbClr val="8B8B8B"/>
                    </a:solidFill>
                    <a:latin typeface="Lato" panose="020B0604020202020204" charset="0"/>
                  </a:rPr>
                  <a:t>Cointegración</a:t>
                </a:r>
              </a:p>
              <a:p>
                <a:endParaRPr lang="es-MX" b="1" dirty="0">
                  <a:solidFill>
                    <a:srgbClr val="8B8B8B"/>
                  </a:solidFill>
                  <a:latin typeface="Lato" panose="020B0604020202020204" charset="0"/>
                </a:endParaRPr>
              </a:p>
              <a:p>
                <a:pPr marL="114300" indent="0">
                  <a:lnSpc>
                    <a:spcPct val="150000"/>
                  </a:lnSpc>
                  <a:buNone/>
                </a:pPr>
                <a:r>
                  <a:rPr lang="es-ES_tradnl" b="1" dirty="0">
                    <a:solidFill>
                      <a:srgbClr val="8B8B8B"/>
                    </a:solidFill>
                    <a:latin typeface="Lato" panose="020B0604020202020204" charset="0"/>
                  </a:rPr>
                  <a:t>Un proceso </a:t>
                </a:r>
                <a14:m>
                  <m:oMath xmlns:m="http://schemas.openxmlformats.org/officeDocument/2006/math">
                    <m:r>
                      <a:rPr lang="es-ES_tradnl" i="1">
                        <a:solidFill>
                          <a:schemeClr val="tx1"/>
                        </a:solidFill>
                        <a:latin typeface="Cambria Math" panose="02040503050406030204" pitchFamily="18" charset="0"/>
                        <a:cs typeface="Times New Roman" panose="02020603050405020304" pitchFamily="18" charset="0"/>
                      </a:rPr>
                      <m:t>𝑘</m:t>
                    </m:r>
                    <m:r>
                      <a:rPr lang="es-ES_tradnl" i="1">
                        <a:solidFill>
                          <a:schemeClr val="tx1"/>
                        </a:solidFill>
                        <a:latin typeface="Cambria Math" panose="02040503050406030204" pitchFamily="18" charset="0"/>
                        <a:cs typeface="Times New Roman" panose="02020603050405020304" pitchFamily="18" charset="0"/>
                      </a:rPr>
                      <m:t>−</m:t>
                    </m:r>
                  </m:oMath>
                </a14:m>
                <a:r>
                  <a:rPr lang="es-ES_tradnl" b="1" dirty="0">
                    <a:solidFill>
                      <a:srgbClr val="8B8B8B"/>
                    </a:solidFill>
                    <a:latin typeface="Lato" panose="020B0604020202020204" charset="0"/>
                  </a:rPr>
                  <a:t>dimensional</a:t>
                </a:r>
                <a:r>
                  <a:rPr lang="es-ES_tradnl"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s-ES_tradnl" i="1">
                            <a:solidFill>
                              <a:schemeClr val="tx1"/>
                            </a:solidFill>
                            <a:latin typeface="Cambria Math" panose="02040503050406030204" pitchFamily="18" charset="0"/>
                            <a:cs typeface="Times New Roman" panose="02020603050405020304" pitchFamily="18" charset="0"/>
                          </a:rPr>
                        </m:ctrlPr>
                      </m:sSubPr>
                      <m:e>
                        <m:r>
                          <a:rPr lang="es-ES_tradnl" i="1">
                            <a:solidFill>
                              <a:schemeClr val="tx1"/>
                            </a:solidFill>
                            <a:latin typeface="Cambria Math" panose="02040503050406030204" pitchFamily="18" charset="0"/>
                            <a:cs typeface="Times New Roman" panose="02020603050405020304" pitchFamily="18" charset="0"/>
                          </a:rPr>
                          <m:t>𝑋</m:t>
                        </m:r>
                      </m:e>
                      <m:sub>
                        <m:r>
                          <a:rPr lang="es-ES_tradnl" i="1">
                            <a:solidFill>
                              <a:schemeClr val="tx1"/>
                            </a:solidFill>
                            <a:latin typeface="Cambria Math" panose="02040503050406030204" pitchFamily="18" charset="0"/>
                            <a:cs typeface="Times New Roman" panose="02020603050405020304" pitchFamily="18" charset="0"/>
                          </a:rPr>
                          <m:t>𝑡</m:t>
                        </m:r>
                      </m:sub>
                    </m:sSub>
                    <m:r>
                      <a:rPr lang="es-ES_tradnl" i="1">
                        <a:solidFill>
                          <a:schemeClr val="tx1"/>
                        </a:solidFill>
                        <a:latin typeface="Cambria Math" panose="02040503050406030204" pitchFamily="18" charset="0"/>
                        <a:cs typeface="Times New Roman" panose="02020603050405020304" pitchFamily="18" charset="0"/>
                      </a:rPr>
                      <m:t> </m:t>
                    </m:r>
                  </m:oMath>
                </a14:m>
                <a:r>
                  <a:rPr lang="es-ES_tradnl" b="1" dirty="0">
                    <a:solidFill>
                      <a:srgbClr val="8B8B8B"/>
                    </a:solidFill>
                    <a:latin typeface="Lato" panose="020B0604020202020204" charset="0"/>
                  </a:rPr>
                  <a:t>es llamado cointegrado de orden </a:t>
                </a:r>
                <a14:m>
                  <m:oMath xmlns:m="http://schemas.openxmlformats.org/officeDocument/2006/math">
                    <m:d>
                      <m:dPr>
                        <m:ctrlPr>
                          <a:rPr lang="es-ES_tradnl" i="1">
                            <a:solidFill>
                              <a:schemeClr val="tx1"/>
                            </a:solidFill>
                            <a:latin typeface="Cambria Math" panose="02040503050406030204" pitchFamily="18" charset="0"/>
                            <a:cs typeface="Times New Roman" panose="02020603050405020304" pitchFamily="18" charset="0"/>
                          </a:rPr>
                        </m:ctrlPr>
                      </m:dPr>
                      <m:e>
                        <m:r>
                          <a:rPr lang="es-ES_tradnl" i="1">
                            <a:solidFill>
                              <a:schemeClr val="tx1"/>
                            </a:solidFill>
                            <a:latin typeface="Cambria Math" panose="02040503050406030204" pitchFamily="18" charset="0"/>
                            <a:cs typeface="Times New Roman" panose="02020603050405020304" pitchFamily="18" charset="0"/>
                          </a:rPr>
                          <m:t>𝑑</m:t>
                        </m:r>
                        <m:r>
                          <a:rPr lang="es-ES_tradnl" i="1">
                            <a:solidFill>
                              <a:schemeClr val="tx1"/>
                            </a:solidFill>
                            <a:latin typeface="Cambria Math" panose="02040503050406030204" pitchFamily="18" charset="0"/>
                            <a:cs typeface="Times New Roman" panose="02020603050405020304" pitchFamily="18" charset="0"/>
                          </a:rPr>
                          <m:t>,</m:t>
                        </m:r>
                        <m:r>
                          <a:rPr lang="es-ES_tradnl" i="1">
                            <a:solidFill>
                              <a:schemeClr val="tx1"/>
                            </a:solidFill>
                            <a:latin typeface="Cambria Math" panose="02040503050406030204" pitchFamily="18" charset="0"/>
                            <a:cs typeface="Times New Roman" panose="02020603050405020304" pitchFamily="18" charset="0"/>
                          </a:rPr>
                          <m:t>𝑏</m:t>
                        </m:r>
                      </m:e>
                    </m:d>
                    <m:r>
                      <a:rPr lang="es-ES_tradnl" i="1">
                        <a:solidFill>
                          <a:schemeClr val="tx1"/>
                        </a:solidFill>
                        <a:latin typeface="Cambria Math" panose="02040503050406030204" pitchFamily="18" charset="0"/>
                        <a:cs typeface="Times New Roman" panose="02020603050405020304" pitchFamily="18" charset="0"/>
                      </a:rPr>
                      <m:t>, </m:t>
                    </m:r>
                    <m:sSub>
                      <m:sSubPr>
                        <m:ctrlPr>
                          <a:rPr lang="es-ES_tradnl" i="1">
                            <a:solidFill>
                              <a:schemeClr val="tx1"/>
                            </a:solidFill>
                            <a:latin typeface="Cambria Math" panose="02040503050406030204" pitchFamily="18" charset="0"/>
                            <a:cs typeface="Times New Roman" panose="02020603050405020304" pitchFamily="18" charset="0"/>
                          </a:rPr>
                        </m:ctrlPr>
                      </m:sSubPr>
                      <m:e>
                        <m:r>
                          <a:rPr lang="es-ES_tradnl" i="1">
                            <a:solidFill>
                              <a:schemeClr val="tx1"/>
                            </a:solidFill>
                            <a:latin typeface="Cambria Math" panose="02040503050406030204" pitchFamily="18" charset="0"/>
                            <a:cs typeface="Times New Roman" panose="02020603050405020304" pitchFamily="18" charset="0"/>
                          </a:rPr>
                          <m:t>𝑋</m:t>
                        </m:r>
                      </m:e>
                      <m:sub>
                        <m:r>
                          <a:rPr lang="es-ES_tradnl" i="1">
                            <a:solidFill>
                              <a:schemeClr val="tx1"/>
                            </a:solidFill>
                            <a:latin typeface="Cambria Math" panose="02040503050406030204" pitchFamily="18" charset="0"/>
                            <a:cs typeface="Times New Roman" panose="02020603050405020304" pitchFamily="18" charset="0"/>
                          </a:rPr>
                          <m:t>𝑡</m:t>
                        </m:r>
                      </m:sub>
                    </m:sSub>
                    <m:r>
                      <a:rPr lang="es-ES_tradnl" i="1">
                        <a:solidFill>
                          <a:schemeClr val="tx1"/>
                        </a:solidFill>
                        <a:latin typeface="Cambria Math" panose="02040503050406030204" pitchFamily="18" charset="0"/>
                        <a:cs typeface="Times New Roman" panose="02020603050405020304" pitchFamily="18" charset="0"/>
                      </a:rPr>
                      <m:t>∼</m:t>
                    </m:r>
                    <m:r>
                      <a:rPr lang="es-ES_tradnl" i="1">
                        <a:solidFill>
                          <a:schemeClr val="tx1"/>
                        </a:solidFill>
                        <a:latin typeface="Cambria Math" panose="02040503050406030204" pitchFamily="18" charset="0"/>
                        <a:cs typeface="Times New Roman" panose="02020603050405020304" pitchFamily="18" charset="0"/>
                      </a:rPr>
                      <m:t>𝐶𝐼</m:t>
                    </m:r>
                    <m:d>
                      <m:dPr>
                        <m:ctrlPr>
                          <a:rPr lang="es-ES_tradnl" i="1">
                            <a:solidFill>
                              <a:schemeClr val="tx1"/>
                            </a:solidFill>
                            <a:latin typeface="Cambria Math" panose="02040503050406030204" pitchFamily="18" charset="0"/>
                            <a:cs typeface="Times New Roman" panose="02020603050405020304" pitchFamily="18" charset="0"/>
                          </a:rPr>
                        </m:ctrlPr>
                      </m:dPr>
                      <m:e>
                        <m:r>
                          <a:rPr lang="es-ES_tradnl" i="1">
                            <a:solidFill>
                              <a:schemeClr val="tx1"/>
                            </a:solidFill>
                            <a:latin typeface="Cambria Math" panose="02040503050406030204" pitchFamily="18" charset="0"/>
                            <a:cs typeface="Times New Roman" panose="02020603050405020304" pitchFamily="18" charset="0"/>
                          </a:rPr>
                          <m:t>𝑑</m:t>
                        </m:r>
                        <m:r>
                          <a:rPr lang="es-ES_tradnl" i="1">
                            <a:solidFill>
                              <a:schemeClr val="tx1"/>
                            </a:solidFill>
                            <a:latin typeface="Cambria Math" panose="02040503050406030204" pitchFamily="18" charset="0"/>
                            <a:cs typeface="Times New Roman" panose="02020603050405020304" pitchFamily="18" charset="0"/>
                          </a:rPr>
                          <m:t>,</m:t>
                        </m:r>
                        <m:r>
                          <a:rPr lang="es-ES_tradnl" i="1">
                            <a:solidFill>
                              <a:schemeClr val="tx1"/>
                            </a:solidFill>
                            <a:latin typeface="Cambria Math" panose="02040503050406030204" pitchFamily="18" charset="0"/>
                            <a:cs typeface="Times New Roman" panose="02020603050405020304" pitchFamily="18" charset="0"/>
                          </a:rPr>
                          <m:t>𝑏</m:t>
                        </m:r>
                      </m:e>
                    </m:d>
                    <m:r>
                      <a:rPr lang="es-ES_tradnl" i="1">
                        <a:solidFill>
                          <a:schemeClr val="tx1"/>
                        </a:solidFill>
                        <a:latin typeface="Cambria Math" panose="02040503050406030204" pitchFamily="18" charset="0"/>
                        <a:cs typeface="Times New Roman" panose="02020603050405020304" pitchFamily="18" charset="0"/>
                      </a:rPr>
                      <m:t>, </m:t>
                    </m:r>
                  </m:oMath>
                </a14:m>
                <a:r>
                  <a:rPr lang="es-ES_tradnl" b="1" dirty="0">
                    <a:solidFill>
                      <a:srgbClr val="8B8B8B"/>
                    </a:solidFill>
                    <a:latin typeface="Lato" panose="020B0604020202020204" charset="0"/>
                  </a:rPr>
                  <a:t>si todas las componentes de</a:t>
                </a:r>
                <a:r>
                  <a:rPr lang="es-ES_tradnl"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s-ES_tradnl" i="1">
                            <a:solidFill>
                              <a:schemeClr val="tx1"/>
                            </a:solidFill>
                            <a:latin typeface="Cambria Math" panose="02040503050406030204" pitchFamily="18" charset="0"/>
                            <a:cs typeface="Times New Roman" panose="02020603050405020304" pitchFamily="18" charset="0"/>
                          </a:rPr>
                        </m:ctrlPr>
                      </m:sSubPr>
                      <m:e>
                        <m:r>
                          <a:rPr lang="es-ES_tradnl" i="1">
                            <a:solidFill>
                              <a:schemeClr val="tx1"/>
                            </a:solidFill>
                            <a:latin typeface="Cambria Math" panose="02040503050406030204" pitchFamily="18" charset="0"/>
                            <a:cs typeface="Times New Roman" panose="02020603050405020304" pitchFamily="18" charset="0"/>
                          </a:rPr>
                          <m:t>𝑋</m:t>
                        </m:r>
                      </m:e>
                      <m:sub>
                        <m:r>
                          <a:rPr lang="es-ES_tradnl" i="1">
                            <a:solidFill>
                              <a:schemeClr val="tx1"/>
                            </a:solidFill>
                            <a:latin typeface="Cambria Math" panose="02040503050406030204" pitchFamily="18" charset="0"/>
                            <a:cs typeface="Times New Roman" panose="02020603050405020304" pitchFamily="18" charset="0"/>
                          </a:rPr>
                          <m:t>𝑡</m:t>
                        </m:r>
                      </m:sub>
                    </m:sSub>
                    <m:r>
                      <a:rPr lang="es-ES_tradnl" i="1">
                        <a:solidFill>
                          <a:schemeClr val="tx1"/>
                        </a:solidFill>
                        <a:latin typeface="Cambria Math" panose="02040503050406030204" pitchFamily="18" charset="0"/>
                        <a:cs typeface="Times New Roman" panose="02020603050405020304" pitchFamily="18" charset="0"/>
                      </a:rPr>
                      <m:t> </m:t>
                    </m:r>
                  </m:oMath>
                </a14:m>
                <a:r>
                  <a:rPr lang="es-ES_tradnl" b="1" dirty="0">
                    <a:solidFill>
                      <a:srgbClr val="8B8B8B"/>
                    </a:solidFill>
                    <a:latin typeface="Lato" panose="020B0604020202020204" charset="0"/>
                  </a:rPr>
                  <a:t>comparten el mismo orden de integración</a:t>
                </a:r>
                <a:r>
                  <a:rPr lang="es-ES_tradnl"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s-ES_tradnl" i="1">
                        <a:solidFill>
                          <a:schemeClr val="tx1"/>
                        </a:solidFill>
                        <a:latin typeface="Cambria Math" panose="02040503050406030204" pitchFamily="18" charset="0"/>
                        <a:cs typeface="Times New Roman" panose="02020603050405020304" pitchFamily="18" charset="0"/>
                      </a:rPr>
                      <m:t>𝐼</m:t>
                    </m:r>
                    <m:r>
                      <a:rPr lang="es-ES_tradnl" i="1">
                        <a:solidFill>
                          <a:schemeClr val="tx1"/>
                        </a:solidFill>
                        <a:latin typeface="Cambria Math" panose="02040503050406030204" pitchFamily="18" charset="0"/>
                        <a:cs typeface="Times New Roman" panose="02020603050405020304" pitchFamily="18" charset="0"/>
                      </a:rPr>
                      <m:t>(</m:t>
                    </m:r>
                    <m:r>
                      <a:rPr lang="es-ES_tradnl" i="1">
                        <a:solidFill>
                          <a:schemeClr val="tx1"/>
                        </a:solidFill>
                        <a:latin typeface="Cambria Math" panose="02040503050406030204" pitchFamily="18" charset="0"/>
                        <a:cs typeface="Times New Roman" panose="02020603050405020304" pitchFamily="18" charset="0"/>
                      </a:rPr>
                      <m:t>𝑑</m:t>
                    </m:r>
                    <m:r>
                      <a:rPr lang="es-ES_tradnl" i="1">
                        <a:solidFill>
                          <a:schemeClr val="tx1"/>
                        </a:solidFill>
                        <a:latin typeface="Cambria Math" panose="02040503050406030204" pitchFamily="18" charset="0"/>
                        <a:cs typeface="Times New Roman" panose="02020603050405020304" pitchFamily="18" charset="0"/>
                      </a:rPr>
                      <m:t>)</m:t>
                    </m:r>
                  </m:oMath>
                </a14:m>
                <a:r>
                  <a:rPr lang="es-ES_tradnl" dirty="0">
                    <a:solidFill>
                      <a:schemeClr val="tx1"/>
                    </a:solidFill>
                    <a:latin typeface="Times New Roman" panose="02020603050405020304" pitchFamily="18" charset="0"/>
                    <a:cs typeface="Times New Roman" panose="02020603050405020304" pitchFamily="18" charset="0"/>
                  </a:rPr>
                  <a:t>, </a:t>
                </a:r>
                <a:r>
                  <a:rPr lang="es-ES_tradnl" b="1" dirty="0">
                    <a:solidFill>
                      <a:srgbClr val="8B8B8B"/>
                    </a:solidFill>
                    <a:latin typeface="Lato" panose="020B0604020202020204" charset="0"/>
                  </a:rPr>
                  <a:t>y existe una combinación lineal de las componentes de </a:t>
                </a:r>
                <a14:m>
                  <m:oMath xmlns:m="http://schemas.openxmlformats.org/officeDocument/2006/math">
                    <m:sSub>
                      <m:sSubPr>
                        <m:ctrlPr>
                          <a:rPr lang="es-ES" i="1">
                            <a:solidFill>
                              <a:schemeClr val="tx1"/>
                            </a:solidFill>
                            <a:latin typeface="Cambria Math" panose="02040503050406030204" pitchFamily="18" charset="0"/>
                            <a:cs typeface="Times New Roman" panose="02020603050405020304" pitchFamily="18" charset="0"/>
                          </a:rPr>
                        </m:ctrlPr>
                      </m:sSubPr>
                      <m:e>
                        <m:r>
                          <a:rPr lang="es-ES_tradnl" i="1">
                            <a:solidFill>
                              <a:schemeClr val="tx1"/>
                            </a:solidFill>
                            <a:latin typeface="Cambria Math" panose="02040503050406030204" pitchFamily="18" charset="0"/>
                            <a:cs typeface="Times New Roman" panose="02020603050405020304" pitchFamily="18" charset="0"/>
                          </a:rPr>
                          <m:t>𝑋</m:t>
                        </m:r>
                      </m:e>
                      <m:sub>
                        <m:r>
                          <a:rPr lang="es-ES" i="1">
                            <a:solidFill>
                              <a:schemeClr val="tx1"/>
                            </a:solidFill>
                            <a:latin typeface="Cambria Math" panose="02040503050406030204" pitchFamily="18" charset="0"/>
                            <a:cs typeface="Times New Roman" panose="02020603050405020304" pitchFamily="18" charset="0"/>
                          </a:rPr>
                          <m:t>𝑡</m:t>
                        </m:r>
                      </m:sub>
                    </m:sSub>
                  </m:oMath>
                </a14:m>
                <a:r>
                  <a:rPr lang="es-ES_tradnl" dirty="0">
                    <a:solidFill>
                      <a:schemeClr val="tx1"/>
                    </a:solidFill>
                    <a:latin typeface="Times New Roman" panose="02020603050405020304" pitchFamily="18" charset="0"/>
                    <a:cs typeface="Times New Roman" panose="02020603050405020304" pitchFamily="18" charset="0"/>
                  </a:rPr>
                  <a:t> </a:t>
                </a:r>
                <a:r>
                  <a:rPr lang="es-ES_tradnl" b="1" dirty="0">
                    <a:solidFill>
                      <a:srgbClr val="8B8B8B"/>
                    </a:solidFill>
                    <a:latin typeface="Lato" panose="020B0604020202020204" charset="0"/>
                  </a:rPr>
                  <a:t>tal que </a:t>
                </a:r>
                <a14:m>
                  <m:oMath xmlns:m="http://schemas.openxmlformats.org/officeDocument/2006/math">
                    <m:sSub>
                      <m:sSubPr>
                        <m:ctrlPr>
                          <a:rPr lang="es-ES_tradnl" i="1">
                            <a:solidFill>
                              <a:schemeClr val="tx1"/>
                            </a:solidFill>
                            <a:latin typeface="Cambria Math" panose="02040503050406030204" pitchFamily="18" charset="0"/>
                            <a:cs typeface="Times New Roman" panose="02020603050405020304" pitchFamily="18" charset="0"/>
                          </a:rPr>
                        </m:ctrlPr>
                      </m:sSubPr>
                      <m:e>
                        <m:r>
                          <a:rPr lang="es-ES_tradnl" i="1">
                            <a:solidFill>
                              <a:schemeClr val="tx1"/>
                            </a:solidFill>
                            <a:latin typeface="Cambria Math" panose="02040503050406030204" pitchFamily="18" charset="0"/>
                            <a:cs typeface="Times New Roman" panose="02020603050405020304" pitchFamily="18" charset="0"/>
                          </a:rPr>
                          <m:t>𝜖</m:t>
                        </m:r>
                      </m:e>
                      <m:sub>
                        <m:r>
                          <a:rPr lang="es-ES_tradnl" i="1">
                            <a:solidFill>
                              <a:schemeClr val="tx1"/>
                            </a:solidFill>
                            <a:latin typeface="Cambria Math" panose="02040503050406030204" pitchFamily="18" charset="0"/>
                            <a:cs typeface="Times New Roman" panose="02020603050405020304" pitchFamily="18" charset="0"/>
                          </a:rPr>
                          <m:t>𝑡</m:t>
                        </m:r>
                      </m:sub>
                    </m:sSub>
                    <m:r>
                      <a:rPr lang="es-ES_tradnl" i="1">
                        <a:solidFill>
                          <a:schemeClr val="tx1"/>
                        </a:solidFill>
                        <a:latin typeface="Cambria Math" panose="02040503050406030204" pitchFamily="18" charset="0"/>
                        <a:cs typeface="Times New Roman" panose="02020603050405020304" pitchFamily="18" charset="0"/>
                      </a:rPr>
                      <m:t>=</m:t>
                    </m:r>
                    <m:sSup>
                      <m:sSupPr>
                        <m:ctrlPr>
                          <a:rPr lang="es-ES_tradnl" i="1">
                            <a:solidFill>
                              <a:schemeClr val="tx1"/>
                            </a:solidFill>
                            <a:latin typeface="Cambria Math" panose="02040503050406030204" pitchFamily="18" charset="0"/>
                            <a:cs typeface="Times New Roman" panose="02020603050405020304" pitchFamily="18" charset="0"/>
                          </a:rPr>
                        </m:ctrlPr>
                      </m:sSupPr>
                      <m:e>
                        <m:r>
                          <a:rPr lang="es-ES_tradnl" i="1">
                            <a:solidFill>
                              <a:schemeClr val="tx1"/>
                            </a:solidFill>
                            <a:latin typeface="Cambria Math" panose="02040503050406030204" pitchFamily="18" charset="0"/>
                            <a:cs typeface="Times New Roman" panose="02020603050405020304" pitchFamily="18" charset="0"/>
                          </a:rPr>
                          <m:t>𝛽</m:t>
                        </m:r>
                      </m:e>
                      <m:sup>
                        <m:r>
                          <a:rPr lang="es-ES_tradnl" i="1">
                            <a:solidFill>
                              <a:schemeClr val="tx1"/>
                            </a:solidFill>
                            <a:latin typeface="Cambria Math" panose="02040503050406030204" pitchFamily="18" charset="0"/>
                            <a:cs typeface="Times New Roman" panose="02020603050405020304" pitchFamily="18" charset="0"/>
                          </a:rPr>
                          <m:t>′</m:t>
                        </m:r>
                      </m:sup>
                    </m:sSup>
                    <m:sSub>
                      <m:sSubPr>
                        <m:ctrlPr>
                          <a:rPr lang="es-ES_tradnl" i="1">
                            <a:solidFill>
                              <a:schemeClr val="tx1"/>
                            </a:solidFill>
                            <a:latin typeface="Cambria Math" panose="02040503050406030204" pitchFamily="18" charset="0"/>
                            <a:cs typeface="Times New Roman" panose="02020603050405020304" pitchFamily="18" charset="0"/>
                          </a:rPr>
                        </m:ctrlPr>
                      </m:sSubPr>
                      <m:e>
                        <m:r>
                          <a:rPr lang="es-ES_tradnl" i="1">
                            <a:solidFill>
                              <a:schemeClr val="tx1"/>
                            </a:solidFill>
                            <a:latin typeface="Cambria Math" panose="02040503050406030204" pitchFamily="18" charset="0"/>
                            <a:cs typeface="Times New Roman" panose="02020603050405020304" pitchFamily="18" charset="0"/>
                          </a:rPr>
                          <m:t>𝑋</m:t>
                        </m:r>
                      </m:e>
                      <m:sub>
                        <m:r>
                          <a:rPr lang="es-ES_tradnl" i="1">
                            <a:solidFill>
                              <a:schemeClr val="tx1"/>
                            </a:solidFill>
                            <a:latin typeface="Cambria Math" panose="02040503050406030204" pitchFamily="18" charset="0"/>
                            <a:cs typeface="Times New Roman" panose="02020603050405020304" pitchFamily="18" charset="0"/>
                          </a:rPr>
                          <m:t>𝑡</m:t>
                        </m:r>
                      </m:sub>
                    </m:sSub>
                    <m:r>
                      <a:rPr lang="es-ES_tradnl" i="1">
                        <a:solidFill>
                          <a:schemeClr val="tx1"/>
                        </a:solidFill>
                        <a:latin typeface="Cambria Math" panose="02040503050406030204" pitchFamily="18" charset="0"/>
                        <a:cs typeface="Times New Roman" panose="02020603050405020304" pitchFamily="18" charset="0"/>
                      </a:rPr>
                      <m:t> </m:t>
                    </m:r>
                  </m:oMath>
                </a14:m>
                <a:r>
                  <a:rPr lang="es-ES_tradnl" b="1" dirty="0">
                    <a:solidFill>
                      <a:srgbClr val="8B8B8B"/>
                    </a:solidFill>
                    <a:latin typeface="Lato" panose="020B0604020202020204" charset="0"/>
                  </a:rPr>
                  <a:t>con</a:t>
                </a:r>
                <a:r>
                  <a:rPr lang="es-ES_tradnl"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s-ES_tradnl" i="1">
                        <a:solidFill>
                          <a:schemeClr val="tx1"/>
                        </a:solidFill>
                        <a:latin typeface="Cambria Math" panose="02040503050406030204" pitchFamily="18" charset="0"/>
                        <a:cs typeface="Times New Roman" panose="02020603050405020304" pitchFamily="18" charset="0"/>
                      </a:rPr>
                      <m:t>𝛽</m:t>
                    </m:r>
                    <m:r>
                      <a:rPr lang="es-ES_tradnl" i="1">
                        <a:solidFill>
                          <a:schemeClr val="tx1"/>
                        </a:solidFill>
                        <a:latin typeface="Cambria Math" panose="02040503050406030204" pitchFamily="18" charset="0"/>
                        <a:cs typeface="Times New Roman" panose="02020603050405020304" pitchFamily="18" charset="0"/>
                      </a:rPr>
                      <m:t>=</m:t>
                    </m:r>
                    <m:d>
                      <m:dPr>
                        <m:ctrlPr>
                          <a:rPr lang="es-ES_tradnl" i="1">
                            <a:solidFill>
                              <a:schemeClr val="tx1"/>
                            </a:solidFill>
                            <a:latin typeface="Cambria Math" panose="02040503050406030204" pitchFamily="18" charset="0"/>
                            <a:cs typeface="Times New Roman" panose="02020603050405020304" pitchFamily="18" charset="0"/>
                          </a:rPr>
                        </m:ctrlPr>
                      </m:dPr>
                      <m:e>
                        <m:sSub>
                          <m:sSubPr>
                            <m:ctrlPr>
                              <a:rPr lang="es-ES_tradnl" i="1">
                                <a:solidFill>
                                  <a:schemeClr val="tx1"/>
                                </a:solidFill>
                                <a:latin typeface="Cambria Math" panose="02040503050406030204" pitchFamily="18" charset="0"/>
                                <a:cs typeface="Times New Roman" panose="02020603050405020304" pitchFamily="18" charset="0"/>
                              </a:rPr>
                            </m:ctrlPr>
                          </m:sSubPr>
                          <m:e>
                            <m:r>
                              <a:rPr lang="es-ES_tradnl" i="1">
                                <a:solidFill>
                                  <a:schemeClr val="tx1"/>
                                </a:solidFill>
                                <a:latin typeface="Cambria Math" panose="02040503050406030204" pitchFamily="18" charset="0"/>
                                <a:cs typeface="Times New Roman" panose="02020603050405020304" pitchFamily="18" charset="0"/>
                              </a:rPr>
                              <m:t>𝛽</m:t>
                            </m:r>
                          </m:e>
                          <m:sub>
                            <m:r>
                              <a:rPr lang="es-ES_tradnl" i="1">
                                <a:solidFill>
                                  <a:schemeClr val="tx1"/>
                                </a:solidFill>
                                <a:latin typeface="Cambria Math" panose="02040503050406030204" pitchFamily="18" charset="0"/>
                                <a:cs typeface="Times New Roman" panose="02020603050405020304" pitchFamily="18" charset="0"/>
                              </a:rPr>
                              <m:t>1</m:t>
                            </m:r>
                          </m:sub>
                        </m:sSub>
                        <m:r>
                          <a:rPr lang="es-ES_tradnl" i="1">
                            <a:solidFill>
                              <a:schemeClr val="tx1"/>
                            </a:solidFill>
                            <a:latin typeface="Cambria Math" panose="02040503050406030204" pitchFamily="18" charset="0"/>
                            <a:cs typeface="Times New Roman" panose="02020603050405020304" pitchFamily="18" charset="0"/>
                          </a:rPr>
                          <m:t>, …</m:t>
                        </m:r>
                        <m:sSub>
                          <m:sSubPr>
                            <m:ctrlPr>
                              <a:rPr lang="es-ES_tradnl" i="1">
                                <a:solidFill>
                                  <a:schemeClr val="tx1"/>
                                </a:solidFill>
                                <a:latin typeface="Cambria Math" panose="02040503050406030204" pitchFamily="18" charset="0"/>
                                <a:cs typeface="Times New Roman" panose="02020603050405020304" pitchFamily="18" charset="0"/>
                              </a:rPr>
                            </m:ctrlPr>
                          </m:sSubPr>
                          <m:e>
                            <m:r>
                              <a:rPr lang="es-ES_tradnl" i="1">
                                <a:solidFill>
                                  <a:schemeClr val="tx1"/>
                                </a:solidFill>
                                <a:latin typeface="Cambria Math" panose="02040503050406030204" pitchFamily="18" charset="0"/>
                                <a:cs typeface="Times New Roman" panose="02020603050405020304" pitchFamily="18" charset="0"/>
                              </a:rPr>
                              <m:t>𝛽</m:t>
                            </m:r>
                          </m:e>
                          <m:sub>
                            <m:r>
                              <a:rPr lang="es-ES_tradnl" i="1">
                                <a:solidFill>
                                  <a:schemeClr val="tx1"/>
                                </a:solidFill>
                                <a:latin typeface="Cambria Math" panose="02040503050406030204" pitchFamily="18" charset="0"/>
                                <a:cs typeface="Times New Roman" panose="02020603050405020304" pitchFamily="18" charset="0"/>
                              </a:rPr>
                              <m:t>𝑘</m:t>
                            </m:r>
                          </m:sub>
                        </m:sSub>
                      </m:e>
                    </m:d>
                    <m:r>
                      <a:rPr lang="es-ES_tradnl" i="1">
                        <a:solidFill>
                          <a:schemeClr val="tx1"/>
                        </a:solidFill>
                        <a:latin typeface="Cambria Math" panose="02040503050406030204" pitchFamily="18" charset="0"/>
                        <a:cs typeface="Times New Roman" panose="02020603050405020304" pitchFamily="18" charset="0"/>
                      </a:rPr>
                      <m:t>≠0 </m:t>
                    </m:r>
                  </m:oMath>
                </a14:m>
                <a:r>
                  <a:rPr lang="es-ES_tradnl" b="1" dirty="0">
                    <a:solidFill>
                      <a:srgbClr val="8B8B8B"/>
                    </a:solidFill>
                    <a:latin typeface="Lato" panose="020B0604020202020204" charset="0"/>
                  </a:rPr>
                  <a:t>donde</a:t>
                </a:r>
                <a:r>
                  <a:rPr lang="es-ES_tradnl"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s-ES_tradnl" i="1">
                            <a:solidFill>
                              <a:schemeClr val="tx1"/>
                            </a:solidFill>
                            <a:latin typeface="Cambria Math" panose="02040503050406030204" pitchFamily="18" charset="0"/>
                            <a:cs typeface="Times New Roman" panose="02020603050405020304" pitchFamily="18" charset="0"/>
                          </a:rPr>
                        </m:ctrlPr>
                      </m:sSubPr>
                      <m:e>
                        <m:r>
                          <a:rPr lang="es-ES_tradnl" i="1">
                            <a:solidFill>
                              <a:schemeClr val="tx1"/>
                            </a:solidFill>
                            <a:latin typeface="Cambria Math" panose="02040503050406030204" pitchFamily="18" charset="0"/>
                            <a:cs typeface="Times New Roman" panose="02020603050405020304" pitchFamily="18" charset="0"/>
                          </a:rPr>
                          <m:t>𝜖</m:t>
                        </m:r>
                      </m:e>
                      <m:sub>
                        <m:r>
                          <a:rPr lang="es-ES_tradnl" i="1">
                            <a:solidFill>
                              <a:schemeClr val="tx1"/>
                            </a:solidFill>
                            <a:latin typeface="Cambria Math" panose="02040503050406030204" pitchFamily="18" charset="0"/>
                            <a:cs typeface="Times New Roman" panose="02020603050405020304" pitchFamily="18" charset="0"/>
                          </a:rPr>
                          <m:t>𝑡</m:t>
                        </m:r>
                      </m:sub>
                    </m:sSub>
                  </m:oMath>
                </a14:m>
                <a:r>
                  <a:rPr lang="es-ES_tradnl" dirty="0">
                    <a:solidFill>
                      <a:schemeClr val="tx1"/>
                    </a:solidFill>
                    <a:latin typeface="Times New Roman" panose="02020603050405020304" pitchFamily="18" charset="0"/>
                    <a:cs typeface="Times New Roman" panose="02020603050405020304" pitchFamily="18" charset="0"/>
                  </a:rPr>
                  <a:t> </a:t>
                </a:r>
                <a:r>
                  <a:rPr lang="es-ES_tradnl" b="1" dirty="0">
                    <a:solidFill>
                      <a:srgbClr val="8B8B8B"/>
                    </a:solidFill>
                    <a:latin typeface="Lato" panose="020B0604020202020204" charset="0"/>
                  </a:rPr>
                  <a:t>es</a:t>
                </a:r>
                <a:r>
                  <a:rPr lang="es-ES_tradnl"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s-ES_tradnl" i="1">
                        <a:solidFill>
                          <a:schemeClr val="tx1"/>
                        </a:solidFill>
                        <a:latin typeface="Cambria Math" panose="02040503050406030204" pitchFamily="18" charset="0"/>
                        <a:cs typeface="Times New Roman" panose="02020603050405020304" pitchFamily="18" charset="0"/>
                      </a:rPr>
                      <m:t>𝐼</m:t>
                    </m:r>
                    <m:d>
                      <m:dPr>
                        <m:ctrlPr>
                          <a:rPr lang="es-ES_tradnl" i="1">
                            <a:solidFill>
                              <a:schemeClr val="tx1"/>
                            </a:solidFill>
                            <a:latin typeface="Cambria Math" panose="02040503050406030204" pitchFamily="18" charset="0"/>
                            <a:cs typeface="Times New Roman" panose="02020603050405020304" pitchFamily="18" charset="0"/>
                          </a:rPr>
                        </m:ctrlPr>
                      </m:dPr>
                      <m:e>
                        <m:r>
                          <a:rPr lang="es-ES_tradnl" i="1">
                            <a:solidFill>
                              <a:schemeClr val="tx1"/>
                            </a:solidFill>
                            <a:latin typeface="Cambria Math" panose="02040503050406030204" pitchFamily="18" charset="0"/>
                            <a:cs typeface="Times New Roman" panose="02020603050405020304" pitchFamily="18" charset="0"/>
                          </a:rPr>
                          <m:t>𝑑</m:t>
                        </m:r>
                        <m:r>
                          <a:rPr lang="es-ES_tradnl" i="1">
                            <a:solidFill>
                              <a:schemeClr val="tx1"/>
                            </a:solidFill>
                            <a:latin typeface="Cambria Math" panose="02040503050406030204" pitchFamily="18" charset="0"/>
                            <a:cs typeface="Times New Roman" panose="02020603050405020304" pitchFamily="18" charset="0"/>
                          </a:rPr>
                          <m:t>−</m:t>
                        </m:r>
                        <m:r>
                          <a:rPr lang="es-ES_tradnl" i="1">
                            <a:solidFill>
                              <a:schemeClr val="tx1"/>
                            </a:solidFill>
                            <a:latin typeface="Cambria Math" panose="02040503050406030204" pitchFamily="18" charset="0"/>
                            <a:cs typeface="Times New Roman" panose="02020603050405020304" pitchFamily="18" charset="0"/>
                          </a:rPr>
                          <m:t>𝑏</m:t>
                        </m:r>
                      </m:e>
                    </m:d>
                  </m:oMath>
                </a14:m>
                <a:endParaRPr lang="es-ES" i="1" dirty="0">
                  <a:solidFill>
                    <a:schemeClr val="tx1"/>
                  </a:solidFill>
                  <a:latin typeface="Cambria Math" panose="02040503050406030204" pitchFamily="18" charset="0"/>
                  <a:cs typeface="Times New Roman" panose="02020603050405020304" pitchFamily="18" charset="0"/>
                </a:endParaRPr>
              </a:p>
              <a:p>
                <a:pPr marL="114300" indent="0">
                  <a:lnSpc>
                    <a:spcPct val="150000"/>
                  </a:lnSpc>
                  <a:buNone/>
                </a:pPr>
                <a:endParaRPr lang="es-ES_tradnl" i="1" dirty="0">
                  <a:solidFill>
                    <a:schemeClr val="tx1"/>
                  </a:solidFill>
                  <a:latin typeface="Cambria Math" panose="02040503050406030204" pitchFamily="18" charset="0"/>
                  <a:cs typeface="Times New Roman" panose="02020603050405020304" pitchFamily="18" charset="0"/>
                </a:endParaRPr>
              </a:p>
              <a:p>
                <a:pPr marL="114300" indent="0">
                  <a:lnSpc>
                    <a:spcPct val="150000"/>
                  </a:lnSpc>
                  <a:buNone/>
                </a:pPr>
                <a:r>
                  <a:rPr lang="es-ES_tradnl" b="1" dirty="0">
                    <a:solidFill>
                      <a:srgbClr val="8B8B8B"/>
                    </a:solidFill>
                    <a:latin typeface="Lato" panose="020B0604020202020204" charset="0"/>
                  </a:rPr>
                  <a:t>Podemos pensar que la no-estacionariedad de una variable corresponde, o se relaciona, con la no-estacionariedad de otra variable, por lo que existe una combinación lineal de ellas que es estacionaria </a:t>
                </a:r>
              </a:p>
              <a:p>
                <a:endParaRPr lang="es-MX" b="1" dirty="0">
                  <a:solidFill>
                    <a:srgbClr val="8B8B8B"/>
                  </a:solidFill>
                  <a:latin typeface="Lato" panose="020B0604020202020204" charset="0"/>
                </a:endParaRPr>
              </a:p>
            </p:txBody>
          </p:sp>
        </mc:Choice>
        <mc:Fallback xmlns="">
          <p:sp>
            <p:nvSpPr>
              <p:cNvPr id="6" name="Rectangle 5">
                <a:extLst>
                  <a:ext uri="{FF2B5EF4-FFF2-40B4-BE49-F238E27FC236}">
                    <a16:creationId xmlns:a16="http://schemas.microsoft.com/office/drawing/2014/main" id="{D550156C-E88F-48A1-8E2C-E72A8E156062}"/>
                  </a:ext>
                </a:extLst>
              </p:cNvPr>
              <p:cNvSpPr>
                <a:spLocks noRot="1" noChangeAspect="1" noMove="1" noResize="1" noEditPoints="1" noAdjustHandles="1" noChangeArrowheads="1" noChangeShapeType="1" noTextEdit="1"/>
              </p:cNvSpPr>
              <p:nvPr/>
            </p:nvSpPr>
            <p:spPr>
              <a:xfrm>
                <a:off x="833374" y="1663998"/>
                <a:ext cx="8073484" cy="2677656"/>
              </a:xfrm>
              <a:prstGeom prst="rect">
                <a:avLst/>
              </a:prstGeom>
              <a:blipFill>
                <a:blip r:embed="rId3"/>
                <a:stretch>
                  <a:fillRect l="-227" t="-456" r="-151"/>
                </a:stretch>
              </a:blipFill>
            </p:spPr>
            <p:txBody>
              <a:bodyPr/>
              <a:lstStyle/>
              <a:p>
                <a:r>
                  <a:rPr lang="es-MX">
                    <a:noFill/>
                  </a:rPr>
                  <a:t> </a:t>
                </a:r>
              </a:p>
            </p:txBody>
          </p:sp>
        </mc:Fallback>
      </mc:AlternateContent>
    </p:spTree>
    <p:extLst>
      <p:ext uri="{BB962C8B-B14F-4D97-AF65-F5344CB8AC3E}">
        <p14:creationId xmlns:p14="http://schemas.microsoft.com/office/powerpoint/2010/main" val="4233249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15</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3098545" cy="461665"/>
          </a:xfrm>
          <a:prstGeom prst="rect">
            <a:avLst/>
          </a:prstGeom>
        </p:spPr>
        <p:txBody>
          <a:bodyPr wrap="square">
            <a:spAutoFit/>
          </a:bodyPr>
          <a:lstStyle/>
          <a:p>
            <a:r>
              <a:rPr lang="es-419" sz="2400" b="1" dirty="0">
                <a:solidFill>
                  <a:srgbClr val="0067AE"/>
                </a:solidFill>
                <a:latin typeface="Lato"/>
                <a:sym typeface="Lato"/>
              </a:rPr>
              <a:t>Cuerpo</a:t>
            </a: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3400393" y="982037"/>
            <a:ext cx="2467007" cy="461665"/>
          </a:xfrm>
          <a:prstGeom prst="rect">
            <a:avLst/>
          </a:prstGeom>
        </p:spPr>
        <p:txBody>
          <a:bodyPr wrap="square">
            <a:spAutoFit/>
          </a:bodyPr>
          <a:lstStyle/>
          <a:p>
            <a:r>
              <a:rPr lang="es-419" sz="2400" b="1" dirty="0">
                <a:solidFill>
                  <a:srgbClr val="44B4E3"/>
                </a:solidFill>
                <a:latin typeface="Lato"/>
                <a:sym typeface="Lato"/>
              </a:rPr>
              <a:t>Precedentes</a:t>
            </a:r>
            <a:endParaRPr lang="es-419" sz="2400" b="1" dirty="0">
              <a:solidFill>
                <a:srgbClr val="666666"/>
              </a:solidFill>
              <a:latin typeface="Lato"/>
              <a:sym typeface="Lato"/>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D550156C-E88F-48A1-8E2C-E72A8E156062}"/>
                  </a:ext>
                </a:extLst>
              </p:cNvPr>
              <p:cNvSpPr/>
              <p:nvPr/>
            </p:nvSpPr>
            <p:spPr>
              <a:xfrm>
                <a:off x="833374" y="1663998"/>
                <a:ext cx="8073484" cy="2599238"/>
              </a:xfrm>
              <a:prstGeom prst="rect">
                <a:avLst/>
              </a:prstGeom>
            </p:spPr>
            <p:txBody>
              <a:bodyPr wrap="square">
                <a:spAutoFit/>
              </a:bodyPr>
              <a:lstStyle/>
              <a:p>
                <a:r>
                  <a:rPr lang="es-MX" b="1" u="sng" dirty="0">
                    <a:solidFill>
                      <a:srgbClr val="8B8B8B"/>
                    </a:solidFill>
                    <a:latin typeface="Lato" panose="020B0604020202020204" charset="0"/>
                  </a:rPr>
                  <a:t>Partial Least Squares</a:t>
                </a:r>
              </a:p>
              <a:p>
                <a:endParaRPr lang="es-MX" b="1" dirty="0">
                  <a:solidFill>
                    <a:srgbClr val="8B8B8B"/>
                  </a:solidFill>
                  <a:latin typeface="Lato" panose="020B0604020202020204" charset="0"/>
                </a:endParaRPr>
              </a:p>
              <a:p>
                <a:pPr marL="114300" indent="0">
                  <a:lnSpc>
                    <a:spcPct val="150000"/>
                  </a:lnSpc>
                  <a:buNone/>
                </a:pPr>
                <a:r>
                  <a:rPr lang="es-ES_tradnl" b="1" dirty="0">
                    <a:solidFill>
                      <a:srgbClr val="8B8B8B"/>
                    </a:solidFill>
                    <a:latin typeface="Lato" panose="020B0604020202020204" charset="0"/>
                  </a:rPr>
                  <a:t>Es particularmente útil cuando el número de variables es mayor al número de observaciones</a:t>
                </a:r>
                <a:endParaRPr lang="es-ES" b="1" dirty="0">
                  <a:solidFill>
                    <a:srgbClr val="8B8B8B"/>
                  </a:solidFill>
                  <a:latin typeface="Lato" panose="020B0604020202020204" charset="0"/>
                </a:endParaRPr>
              </a:p>
              <a:p>
                <a:pPr marL="114300" indent="0">
                  <a:lnSpc>
                    <a:spcPct val="150000"/>
                  </a:lnSpc>
                  <a:buNone/>
                </a:pPr>
                <a:r>
                  <a:rPr lang="es-ES_tradnl" dirty="0">
                    <a:solidFill>
                      <a:schemeClr val="tx1"/>
                    </a:solidFill>
                    <a:latin typeface="Times New Roman" panose="02020603050405020304" pitchFamily="18" charset="0"/>
                    <a:cs typeface="Times New Roman" panose="02020603050405020304" pitchFamily="18" charset="0"/>
                  </a:rPr>
                  <a:t> </a:t>
                </a:r>
              </a:p>
              <a:p>
                <a:pPr>
                  <a:lnSpc>
                    <a:spcPct val="150000"/>
                  </a:lnSpc>
                </a:pPr>
                <a:r>
                  <a:rPr lang="es-ES_tradnl" b="1" dirty="0">
                    <a:solidFill>
                      <a:srgbClr val="8B8B8B"/>
                    </a:solidFill>
                    <a:latin typeface="Lato" panose="020B0604020202020204" charset="0"/>
                  </a:rPr>
                  <a:t>Considere dos componentes</a:t>
                </a:r>
                <a:r>
                  <a:rPr lang="es-ES_tradnl"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s-ES" i="1">
                        <a:solidFill>
                          <a:schemeClr val="tx1"/>
                        </a:solidFill>
                        <a:latin typeface="Cambria Math" panose="02040503050406030204" pitchFamily="18" charset="0"/>
                        <a:cs typeface="Times New Roman" panose="02020603050405020304" pitchFamily="18" charset="0"/>
                      </a:rPr>
                      <m:t>𝑓</m:t>
                    </m:r>
                    <m:r>
                      <a:rPr lang="es-ES" i="1">
                        <a:solidFill>
                          <a:schemeClr val="tx1"/>
                        </a:solidFill>
                        <a:latin typeface="Cambria Math" panose="02040503050406030204" pitchFamily="18" charset="0"/>
                        <a:cs typeface="Times New Roman" panose="02020603050405020304" pitchFamily="18" charset="0"/>
                      </a:rPr>
                      <m:t> </m:t>
                    </m:r>
                  </m:oMath>
                </a14:m>
                <a:r>
                  <a:rPr lang="es-ES_tradnl" b="1" dirty="0">
                    <a:solidFill>
                      <a:srgbClr val="8B8B8B"/>
                    </a:solidFill>
                    <a:latin typeface="Lato" panose="020B0604020202020204" charset="0"/>
                  </a:rPr>
                  <a:t>y</a:t>
                </a:r>
                <a:r>
                  <a:rPr lang="es-ES_tradnl"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s-ES" i="1">
                        <a:solidFill>
                          <a:schemeClr val="tx1"/>
                        </a:solidFill>
                        <a:latin typeface="Cambria Math" panose="02040503050406030204" pitchFamily="18" charset="0"/>
                        <a:cs typeface="Times New Roman" panose="02020603050405020304" pitchFamily="18" charset="0"/>
                      </a:rPr>
                      <m:t>𝑔</m:t>
                    </m:r>
                    <m:r>
                      <a:rPr lang="es-ES" i="1">
                        <a:solidFill>
                          <a:schemeClr val="tx1"/>
                        </a:solidFill>
                        <a:latin typeface="Cambria Math" panose="02040503050406030204" pitchFamily="18" charset="0"/>
                        <a:cs typeface="Times New Roman" panose="02020603050405020304" pitchFamily="18" charset="0"/>
                      </a:rPr>
                      <m:t> </m:t>
                    </m:r>
                  </m:oMath>
                </a14:m>
                <a:r>
                  <a:rPr lang="es-ES_tradnl" b="1" dirty="0">
                    <a:solidFill>
                      <a:srgbClr val="8B8B8B"/>
                    </a:solidFill>
                    <a:latin typeface="Lato" panose="020B0604020202020204" charset="0"/>
                  </a:rPr>
                  <a:t>en el espacio generado por </a:t>
                </a:r>
                <a14:m>
                  <m:oMath xmlns:m="http://schemas.openxmlformats.org/officeDocument/2006/math">
                    <m:r>
                      <a:rPr lang="es-ES" i="1">
                        <a:solidFill>
                          <a:schemeClr val="tx1"/>
                        </a:solidFill>
                        <a:latin typeface="Cambria Math" panose="02040503050406030204" pitchFamily="18" charset="0"/>
                        <a:cs typeface="Times New Roman" panose="02020603050405020304" pitchFamily="18" charset="0"/>
                      </a:rPr>
                      <m:t>𝑋</m:t>
                    </m:r>
                    <m:r>
                      <a:rPr lang="es-ES" i="1">
                        <a:solidFill>
                          <a:schemeClr val="tx1"/>
                        </a:solidFill>
                        <a:latin typeface="Cambria Math" panose="02040503050406030204" pitchFamily="18" charset="0"/>
                        <a:cs typeface="Times New Roman" panose="02020603050405020304" pitchFamily="18" charset="0"/>
                      </a:rPr>
                      <m:t> </m:t>
                    </m:r>
                  </m:oMath>
                </a14:m>
                <a:r>
                  <a:rPr lang="es-ES_tradnl" b="1" dirty="0">
                    <a:solidFill>
                      <a:srgbClr val="8B8B8B"/>
                    </a:solidFill>
                    <a:latin typeface="Lato" panose="020B0604020202020204" charset="0"/>
                  </a:rPr>
                  <a:t>y</a:t>
                </a:r>
                <a:r>
                  <a:rPr lang="es-ES_tradnl" dirty="0">
                    <a:solidFill>
                      <a:schemeClr val="tx1"/>
                    </a:solidFill>
                    <a:latin typeface="Times New Roman" panose="02020603050405020304" pitchFamily="18" charset="0"/>
                    <a:cs typeface="Times New Roman" panose="02020603050405020304" pitchFamily="18" charset="0"/>
                  </a:rPr>
                  <a:t> Y</a:t>
                </a:r>
                <a14:m>
                  <m:oMath xmlns:m="http://schemas.openxmlformats.org/officeDocument/2006/math">
                    <m:r>
                      <a:rPr lang="es-ES" i="1">
                        <a:solidFill>
                          <a:schemeClr val="tx1"/>
                        </a:solidFill>
                        <a:latin typeface="Cambria Math" panose="02040503050406030204" pitchFamily="18" charset="0"/>
                        <a:cs typeface="Times New Roman" panose="02020603050405020304" pitchFamily="18" charset="0"/>
                      </a:rPr>
                      <m:t> </m:t>
                    </m:r>
                  </m:oMath>
                </a14:m>
                <a:r>
                  <a:rPr lang="es-ES_tradnl" b="1" dirty="0">
                    <a:solidFill>
                      <a:srgbClr val="8B8B8B"/>
                    </a:solidFill>
                    <a:latin typeface="Lato" panose="020B0604020202020204" charset="0"/>
                  </a:rPr>
                  <a:t>respectivamente, que cumplan: </a:t>
                </a:r>
              </a:p>
              <a:p>
                <a:pPr>
                  <a:lnSpc>
                    <a:spcPct val="150000"/>
                  </a:lnSpc>
                </a:pPr>
                <a14:m>
                  <m:oMathPara xmlns:m="http://schemas.openxmlformats.org/officeDocument/2006/math">
                    <m:oMathParaPr>
                      <m:jc m:val="centerGroup"/>
                    </m:oMathParaPr>
                    <m:oMath xmlns:m="http://schemas.openxmlformats.org/officeDocument/2006/math">
                      <m:r>
                        <a:rPr lang="es-ES" i="1">
                          <a:solidFill>
                            <a:schemeClr val="tx1"/>
                          </a:solidFill>
                          <a:latin typeface="Cambria Math" panose="02040503050406030204" pitchFamily="18" charset="0"/>
                          <a:cs typeface="Times New Roman" panose="02020603050405020304" pitchFamily="18" charset="0"/>
                        </a:rPr>
                        <m:t>𝑓</m:t>
                      </m:r>
                      <m:r>
                        <a:rPr lang="es-ES" i="1">
                          <a:solidFill>
                            <a:schemeClr val="tx1"/>
                          </a:solidFill>
                          <a:latin typeface="Cambria Math" panose="02040503050406030204" pitchFamily="18" charset="0"/>
                          <a:cs typeface="Times New Roman" panose="02020603050405020304" pitchFamily="18" charset="0"/>
                        </a:rPr>
                        <m:t>=</m:t>
                      </m:r>
                      <m:r>
                        <a:rPr lang="es-ES" i="1">
                          <a:solidFill>
                            <a:schemeClr val="tx1"/>
                          </a:solidFill>
                          <a:latin typeface="Cambria Math" panose="02040503050406030204" pitchFamily="18" charset="0"/>
                          <a:cs typeface="Times New Roman" panose="02020603050405020304" pitchFamily="18" charset="0"/>
                        </a:rPr>
                        <m:t>𝑋𝑑</m:t>
                      </m:r>
                      <m:r>
                        <a:rPr lang="es-ES" i="1">
                          <a:solidFill>
                            <a:schemeClr val="tx1"/>
                          </a:solidFill>
                          <a:latin typeface="Cambria Math" panose="02040503050406030204" pitchFamily="18" charset="0"/>
                          <a:cs typeface="Times New Roman" panose="02020603050405020304" pitchFamily="18" charset="0"/>
                        </a:rPr>
                        <m:t>, </m:t>
                      </m:r>
                      <m:d>
                        <m:dPr>
                          <m:begChr m:val="|"/>
                          <m:endChr m:val="|"/>
                          <m:ctrlPr>
                            <a:rPr lang="es-ES" i="1">
                              <a:solidFill>
                                <a:schemeClr val="tx1"/>
                              </a:solidFill>
                              <a:latin typeface="Cambria Math" panose="02040503050406030204" pitchFamily="18" charset="0"/>
                              <a:cs typeface="Times New Roman" panose="02020603050405020304" pitchFamily="18" charset="0"/>
                            </a:rPr>
                          </m:ctrlPr>
                        </m:dPr>
                        <m:e>
                          <m:r>
                            <a:rPr lang="es-ES" i="1">
                              <a:solidFill>
                                <a:schemeClr val="tx1"/>
                              </a:solidFill>
                              <a:latin typeface="Cambria Math" panose="02040503050406030204" pitchFamily="18" charset="0"/>
                              <a:cs typeface="Times New Roman" panose="02020603050405020304" pitchFamily="18" charset="0"/>
                            </a:rPr>
                            <m:t>𝑑</m:t>
                          </m:r>
                        </m:e>
                      </m:d>
                      <m:r>
                        <a:rPr lang="es-ES" i="1">
                          <a:solidFill>
                            <a:schemeClr val="tx1"/>
                          </a:solidFill>
                          <a:latin typeface="Cambria Math" panose="02040503050406030204" pitchFamily="18" charset="0"/>
                          <a:cs typeface="Times New Roman" panose="02020603050405020304" pitchFamily="18" charset="0"/>
                        </a:rPr>
                        <m:t>=1</m:t>
                      </m:r>
                    </m:oMath>
                  </m:oMathPara>
                </a14:m>
                <a:endParaRPr lang="es-ES_tradnl" dirty="0">
                  <a:solidFill>
                    <a:schemeClr val="tx1"/>
                  </a:solidFill>
                  <a:latin typeface="Times New Roman" panose="02020603050405020304" pitchFamily="18" charset="0"/>
                  <a:cs typeface="Times New Roman" panose="02020603050405020304" pitchFamily="18" charset="0"/>
                </a:endParaRPr>
              </a:p>
              <a:p>
                <a:pPr marL="114300" indent="0">
                  <a:lnSpc>
                    <a:spcPct val="150000"/>
                  </a:lnSpc>
                  <a:buNone/>
                </a:pPr>
                <a:r>
                  <a:rPr lang="es-ES" dirty="0">
                    <a:solidFill>
                      <a:schemeClr val="tx1"/>
                    </a:solidFill>
                    <a:cs typeface="Times New Roman" panose="02020603050405020304" pitchFamily="18" charset="0"/>
                  </a:rPr>
                  <a:t>                                       	             </a:t>
                </a:r>
                <a14:m>
                  <m:oMath xmlns:m="http://schemas.openxmlformats.org/officeDocument/2006/math">
                    <m:r>
                      <a:rPr lang="es-ES" i="1">
                        <a:solidFill>
                          <a:schemeClr val="tx1"/>
                        </a:solidFill>
                        <a:latin typeface="Cambria Math" panose="02040503050406030204" pitchFamily="18" charset="0"/>
                        <a:cs typeface="Times New Roman" panose="02020603050405020304" pitchFamily="18" charset="0"/>
                      </a:rPr>
                      <m:t>𝑔</m:t>
                    </m:r>
                    <m:r>
                      <a:rPr lang="es-ES" i="1">
                        <a:solidFill>
                          <a:schemeClr val="tx1"/>
                        </a:solidFill>
                        <a:latin typeface="Cambria Math" panose="02040503050406030204" pitchFamily="18" charset="0"/>
                        <a:cs typeface="Times New Roman" panose="02020603050405020304" pitchFamily="18" charset="0"/>
                      </a:rPr>
                      <m:t>=</m:t>
                    </m:r>
                    <m:r>
                      <a:rPr lang="es-ES" i="1">
                        <a:solidFill>
                          <a:schemeClr val="tx1"/>
                        </a:solidFill>
                        <a:latin typeface="Cambria Math" panose="02040503050406030204" pitchFamily="18" charset="0"/>
                        <a:cs typeface="Times New Roman" panose="02020603050405020304" pitchFamily="18" charset="0"/>
                      </a:rPr>
                      <m:t>𝑌𝑒</m:t>
                    </m:r>
                    <m:r>
                      <a:rPr lang="es-ES" i="1">
                        <a:solidFill>
                          <a:schemeClr val="tx1"/>
                        </a:solidFill>
                        <a:latin typeface="Cambria Math" panose="02040503050406030204" pitchFamily="18" charset="0"/>
                        <a:cs typeface="Times New Roman" panose="02020603050405020304" pitchFamily="18" charset="0"/>
                      </a:rPr>
                      <m:t>, </m:t>
                    </m:r>
                    <m:d>
                      <m:dPr>
                        <m:begChr m:val="|"/>
                        <m:endChr m:val="|"/>
                        <m:ctrlPr>
                          <a:rPr lang="es-ES" i="1">
                            <a:solidFill>
                              <a:schemeClr val="tx1"/>
                            </a:solidFill>
                            <a:latin typeface="Cambria Math" panose="02040503050406030204" pitchFamily="18" charset="0"/>
                            <a:cs typeface="Times New Roman" panose="02020603050405020304" pitchFamily="18" charset="0"/>
                          </a:rPr>
                        </m:ctrlPr>
                      </m:dPr>
                      <m:e>
                        <m:r>
                          <a:rPr lang="es-ES" i="1">
                            <a:solidFill>
                              <a:schemeClr val="tx1"/>
                            </a:solidFill>
                            <a:latin typeface="Cambria Math" panose="02040503050406030204" pitchFamily="18" charset="0"/>
                            <a:cs typeface="Times New Roman" panose="02020603050405020304" pitchFamily="18" charset="0"/>
                          </a:rPr>
                          <m:t>𝑒</m:t>
                        </m:r>
                      </m:e>
                    </m:d>
                    <m:r>
                      <a:rPr lang="es-ES" i="1">
                        <a:solidFill>
                          <a:schemeClr val="tx1"/>
                        </a:solidFill>
                        <a:latin typeface="Cambria Math" panose="02040503050406030204" pitchFamily="18" charset="0"/>
                        <a:cs typeface="Times New Roman" panose="02020603050405020304" pitchFamily="18" charset="0"/>
                      </a:rPr>
                      <m:t>=1</m:t>
                    </m:r>
                  </m:oMath>
                </a14:m>
                <a:r>
                  <a:rPr lang="es-ES_tradnl" dirty="0">
                    <a:solidFill>
                      <a:schemeClr val="tx1"/>
                    </a:solidFill>
                    <a:latin typeface="Times New Roman" panose="02020603050405020304" pitchFamily="18" charset="0"/>
                    <a:cs typeface="Times New Roman" panose="02020603050405020304" pitchFamily="18" charset="0"/>
                  </a:rPr>
                  <a:t>  </a:t>
                </a:r>
              </a:p>
              <a:p>
                <a:pPr marL="114300" indent="0">
                  <a:lnSpc>
                    <a:spcPct val="150000"/>
                  </a:lnSpc>
                  <a:buNone/>
                </a:pPr>
                <a:r>
                  <a:rPr lang="es-ES_tradnl" b="1" dirty="0">
                    <a:solidFill>
                      <a:srgbClr val="8B8B8B"/>
                    </a:solidFill>
                    <a:latin typeface="Lato" panose="020B0604020202020204" charset="0"/>
                  </a:rPr>
                  <a:t>La covarianza maestral entre estas dos componentes está dada por </a:t>
                </a:r>
                <a14:m>
                  <m:oMath xmlns:m="http://schemas.openxmlformats.org/officeDocument/2006/math">
                    <m:r>
                      <a:rPr lang="es-ES" i="1">
                        <a:solidFill>
                          <a:schemeClr val="tx1"/>
                        </a:solidFill>
                        <a:latin typeface="Cambria Math" panose="02040503050406030204" pitchFamily="18" charset="0"/>
                        <a:cs typeface="Times New Roman" panose="02020603050405020304" pitchFamily="18" charset="0"/>
                      </a:rPr>
                      <m:t>𝐶𝑜𝑣</m:t>
                    </m:r>
                    <m:d>
                      <m:dPr>
                        <m:ctrlPr>
                          <a:rPr lang="es-ES" i="1">
                            <a:solidFill>
                              <a:schemeClr val="tx1"/>
                            </a:solidFill>
                            <a:latin typeface="Cambria Math" panose="02040503050406030204" pitchFamily="18" charset="0"/>
                            <a:cs typeface="Times New Roman" panose="02020603050405020304" pitchFamily="18" charset="0"/>
                          </a:rPr>
                        </m:ctrlPr>
                      </m:dPr>
                      <m:e>
                        <m:r>
                          <a:rPr lang="es-ES" i="1">
                            <a:solidFill>
                              <a:schemeClr val="tx1"/>
                            </a:solidFill>
                            <a:latin typeface="Cambria Math" panose="02040503050406030204" pitchFamily="18" charset="0"/>
                            <a:cs typeface="Times New Roman" panose="02020603050405020304" pitchFamily="18" charset="0"/>
                          </a:rPr>
                          <m:t>𝑓</m:t>
                        </m:r>
                        <m:r>
                          <a:rPr lang="es-ES" i="1">
                            <a:solidFill>
                              <a:schemeClr val="tx1"/>
                            </a:solidFill>
                            <a:latin typeface="Cambria Math" panose="02040503050406030204" pitchFamily="18" charset="0"/>
                            <a:cs typeface="Times New Roman" panose="02020603050405020304" pitchFamily="18" charset="0"/>
                          </a:rPr>
                          <m:t>,</m:t>
                        </m:r>
                        <m:r>
                          <a:rPr lang="es-ES" i="1">
                            <a:solidFill>
                              <a:schemeClr val="tx1"/>
                            </a:solidFill>
                            <a:latin typeface="Cambria Math" panose="02040503050406030204" pitchFamily="18" charset="0"/>
                            <a:cs typeface="Times New Roman" panose="02020603050405020304" pitchFamily="18" charset="0"/>
                          </a:rPr>
                          <m:t>𝑔</m:t>
                        </m:r>
                      </m:e>
                    </m:d>
                    <m:r>
                      <a:rPr lang="es-ES" i="1">
                        <a:solidFill>
                          <a:schemeClr val="tx1"/>
                        </a:solidFill>
                        <a:latin typeface="Cambria Math" panose="02040503050406030204" pitchFamily="18" charset="0"/>
                        <a:cs typeface="Times New Roman" panose="02020603050405020304" pitchFamily="18" charset="0"/>
                      </a:rPr>
                      <m:t>=</m:t>
                    </m:r>
                    <m:f>
                      <m:fPr>
                        <m:ctrlPr>
                          <a:rPr lang="es-ES" i="1">
                            <a:solidFill>
                              <a:schemeClr val="tx1"/>
                            </a:solidFill>
                            <a:latin typeface="Cambria Math" panose="02040503050406030204" pitchFamily="18" charset="0"/>
                            <a:cs typeface="Times New Roman" panose="02020603050405020304" pitchFamily="18" charset="0"/>
                          </a:rPr>
                        </m:ctrlPr>
                      </m:fPr>
                      <m:num>
                        <m:sSup>
                          <m:sSupPr>
                            <m:ctrlPr>
                              <a:rPr lang="es-ES" i="1">
                                <a:solidFill>
                                  <a:schemeClr val="tx1"/>
                                </a:solidFill>
                                <a:latin typeface="Cambria Math" panose="02040503050406030204" pitchFamily="18" charset="0"/>
                                <a:cs typeface="Times New Roman" panose="02020603050405020304" pitchFamily="18" charset="0"/>
                              </a:rPr>
                            </m:ctrlPr>
                          </m:sSupPr>
                          <m:e>
                            <m:r>
                              <a:rPr lang="es-ES" i="1">
                                <a:solidFill>
                                  <a:schemeClr val="tx1"/>
                                </a:solidFill>
                                <a:latin typeface="Cambria Math" panose="02040503050406030204" pitchFamily="18" charset="0"/>
                                <a:cs typeface="Times New Roman" panose="02020603050405020304" pitchFamily="18" charset="0"/>
                              </a:rPr>
                              <m:t>𝑓</m:t>
                            </m:r>
                          </m:e>
                          <m:sup>
                            <m:r>
                              <a:rPr lang="es-ES" i="1">
                                <a:solidFill>
                                  <a:schemeClr val="tx1"/>
                                </a:solidFill>
                                <a:latin typeface="Cambria Math" panose="02040503050406030204" pitchFamily="18" charset="0"/>
                                <a:cs typeface="Times New Roman" panose="02020603050405020304" pitchFamily="18" charset="0"/>
                              </a:rPr>
                              <m:t>′</m:t>
                            </m:r>
                          </m:sup>
                        </m:sSup>
                        <m:r>
                          <a:rPr lang="es-ES" i="1">
                            <a:solidFill>
                              <a:schemeClr val="tx1"/>
                            </a:solidFill>
                            <a:latin typeface="Cambria Math" panose="02040503050406030204" pitchFamily="18" charset="0"/>
                            <a:cs typeface="Times New Roman" panose="02020603050405020304" pitchFamily="18" charset="0"/>
                          </a:rPr>
                          <m:t>𝑔</m:t>
                        </m:r>
                      </m:num>
                      <m:den>
                        <m:r>
                          <a:rPr lang="es-ES" i="1">
                            <a:solidFill>
                              <a:schemeClr val="tx1"/>
                            </a:solidFill>
                            <a:latin typeface="Cambria Math" panose="02040503050406030204" pitchFamily="18" charset="0"/>
                            <a:cs typeface="Times New Roman" panose="02020603050405020304" pitchFamily="18" charset="0"/>
                          </a:rPr>
                          <m:t>𝑁</m:t>
                        </m:r>
                      </m:den>
                    </m:f>
                  </m:oMath>
                </a14:m>
                <a:endParaRPr lang="es-MX" b="1" dirty="0">
                  <a:solidFill>
                    <a:srgbClr val="8B8B8B"/>
                  </a:solidFill>
                  <a:latin typeface="Lato" panose="020B0604020202020204" charset="0"/>
                </a:endParaRPr>
              </a:p>
            </p:txBody>
          </p:sp>
        </mc:Choice>
        <mc:Fallback xmlns="">
          <p:sp>
            <p:nvSpPr>
              <p:cNvPr id="6" name="Rectangle 5">
                <a:extLst>
                  <a:ext uri="{FF2B5EF4-FFF2-40B4-BE49-F238E27FC236}">
                    <a16:creationId xmlns:a16="http://schemas.microsoft.com/office/drawing/2014/main" id="{D550156C-E88F-48A1-8E2C-E72A8E156062}"/>
                  </a:ext>
                </a:extLst>
              </p:cNvPr>
              <p:cNvSpPr>
                <a:spLocks noRot="1" noChangeAspect="1" noMove="1" noResize="1" noEditPoints="1" noAdjustHandles="1" noChangeArrowheads="1" noChangeShapeType="1" noTextEdit="1"/>
              </p:cNvSpPr>
              <p:nvPr/>
            </p:nvSpPr>
            <p:spPr>
              <a:xfrm>
                <a:off x="833374" y="1663998"/>
                <a:ext cx="8073484" cy="2599238"/>
              </a:xfrm>
              <a:prstGeom prst="rect">
                <a:avLst/>
              </a:prstGeom>
              <a:blipFill>
                <a:blip r:embed="rId3"/>
                <a:stretch>
                  <a:fillRect l="-227" t="-469"/>
                </a:stretch>
              </a:blipFill>
            </p:spPr>
            <p:txBody>
              <a:bodyPr/>
              <a:lstStyle/>
              <a:p>
                <a:r>
                  <a:rPr lang="es-MX">
                    <a:noFill/>
                  </a:rPr>
                  <a:t> </a:t>
                </a:r>
              </a:p>
            </p:txBody>
          </p:sp>
        </mc:Fallback>
      </mc:AlternateContent>
    </p:spTree>
    <p:extLst>
      <p:ext uri="{BB962C8B-B14F-4D97-AF65-F5344CB8AC3E}">
        <p14:creationId xmlns:p14="http://schemas.microsoft.com/office/powerpoint/2010/main" val="3267334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16</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3098545" cy="461665"/>
          </a:xfrm>
          <a:prstGeom prst="rect">
            <a:avLst/>
          </a:prstGeom>
        </p:spPr>
        <p:txBody>
          <a:bodyPr wrap="square">
            <a:spAutoFit/>
          </a:bodyPr>
          <a:lstStyle/>
          <a:p>
            <a:r>
              <a:rPr lang="es-419" sz="2400" b="1" dirty="0">
                <a:solidFill>
                  <a:srgbClr val="0067AE"/>
                </a:solidFill>
                <a:latin typeface="Lato"/>
                <a:sym typeface="Lato"/>
              </a:rPr>
              <a:t>Cuerpo</a:t>
            </a: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3400393" y="982037"/>
            <a:ext cx="2467007" cy="461665"/>
          </a:xfrm>
          <a:prstGeom prst="rect">
            <a:avLst/>
          </a:prstGeom>
        </p:spPr>
        <p:txBody>
          <a:bodyPr wrap="square">
            <a:spAutoFit/>
          </a:bodyPr>
          <a:lstStyle/>
          <a:p>
            <a:r>
              <a:rPr lang="es-419" sz="2400" b="1" dirty="0">
                <a:solidFill>
                  <a:srgbClr val="44B4E3"/>
                </a:solidFill>
                <a:latin typeface="Lato"/>
                <a:sym typeface="Lato"/>
              </a:rPr>
              <a:t>Precedentes</a:t>
            </a:r>
            <a:endParaRPr lang="es-419" sz="2400" b="1" dirty="0">
              <a:solidFill>
                <a:srgbClr val="666666"/>
              </a:solidFill>
              <a:latin typeface="Lato"/>
              <a:sym typeface="Lato"/>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D550156C-E88F-48A1-8E2C-E72A8E156062}"/>
                  </a:ext>
                </a:extLst>
              </p:cNvPr>
              <p:cNvSpPr/>
              <p:nvPr/>
            </p:nvSpPr>
            <p:spPr>
              <a:xfrm>
                <a:off x="833374" y="1663998"/>
                <a:ext cx="8073484" cy="2784352"/>
              </a:xfrm>
              <a:prstGeom prst="rect">
                <a:avLst/>
              </a:prstGeom>
            </p:spPr>
            <p:txBody>
              <a:bodyPr wrap="square">
                <a:spAutoFit/>
              </a:bodyPr>
              <a:lstStyle/>
              <a:p>
                <a:r>
                  <a:rPr lang="es-MX" b="1" u="sng" dirty="0">
                    <a:solidFill>
                      <a:srgbClr val="8B8B8B"/>
                    </a:solidFill>
                    <a:latin typeface="Lato" panose="020B0604020202020204" charset="0"/>
                  </a:rPr>
                  <a:t>Partial Least Squares</a:t>
                </a:r>
              </a:p>
              <a:p>
                <a:endParaRPr lang="es-MX" b="1" dirty="0">
                  <a:solidFill>
                    <a:srgbClr val="8B8B8B"/>
                  </a:solidFill>
                  <a:latin typeface="Lato" panose="020B0604020202020204" charset="0"/>
                </a:endParaRPr>
              </a:p>
              <a:p>
                <a:pPr marL="114300" indent="0">
                  <a:lnSpc>
                    <a:spcPct val="150000"/>
                  </a:lnSpc>
                  <a:buNone/>
                </a:pPr>
                <a:r>
                  <a:rPr lang="es-ES_tradnl" b="1" dirty="0">
                    <a:solidFill>
                      <a:srgbClr val="8B8B8B"/>
                    </a:solidFill>
                    <a:latin typeface="Lato" panose="020B0604020202020204" charset="0"/>
                  </a:rPr>
                  <a:t>Así los vectores </a:t>
                </a:r>
                <a14:m>
                  <m:oMath xmlns:m="http://schemas.openxmlformats.org/officeDocument/2006/math">
                    <m:r>
                      <a:rPr lang="es-ES" i="1">
                        <a:solidFill>
                          <a:schemeClr val="tx1"/>
                        </a:solidFill>
                        <a:latin typeface="Cambria Math" panose="02040503050406030204" pitchFamily="18" charset="0"/>
                        <a:cs typeface="Times New Roman" panose="02020603050405020304" pitchFamily="18" charset="0"/>
                      </a:rPr>
                      <m:t>𝑓</m:t>
                    </m:r>
                    <m:r>
                      <a:rPr lang="es-ES" i="1">
                        <a:solidFill>
                          <a:schemeClr val="tx1"/>
                        </a:solidFill>
                        <a:latin typeface="Cambria Math" panose="02040503050406030204" pitchFamily="18" charset="0"/>
                        <a:cs typeface="Times New Roman" panose="02020603050405020304" pitchFamily="18" charset="0"/>
                      </a:rPr>
                      <m:t> </m:t>
                    </m:r>
                    <m:r>
                      <a:rPr lang="es-ES" i="1">
                        <a:solidFill>
                          <a:schemeClr val="tx1"/>
                        </a:solidFill>
                        <a:latin typeface="Cambria Math" panose="02040503050406030204" pitchFamily="18" charset="0"/>
                        <a:cs typeface="Times New Roman" panose="02020603050405020304" pitchFamily="18" charset="0"/>
                      </a:rPr>
                      <m:t>𝑦</m:t>
                    </m:r>
                    <m:r>
                      <a:rPr lang="es-ES" i="1">
                        <a:solidFill>
                          <a:schemeClr val="tx1"/>
                        </a:solidFill>
                        <a:latin typeface="Cambria Math" panose="02040503050406030204" pitchFamily="18" charset="0"/>
                        <a:cs typeface="Times New Roman" panose="02020603050405020304" pitchFamily="18" charset="0"/>
                      </a:rPr>
                      <m:t> </m:t>
                    </m:r>
                    <m:r>
                      <a:rPr lang="es-ES" i="1">
                        <a:solidFill>
                          <a:schemeClr val="tx1"/>
                        </a:solidFill>
                        <a:latin typeface="Cambria Math" panose="02040503050406030204" pitchFamily="18" charset="0"/>
                        <a:cs typeface="Times New Roman" panose="02020603050405020304" pitchFamily="18" charset="0"/>
                      </a:rPr>
                      <m:t>𝑔</m:t>
                    </m:r>
                    <m:r>
                      <a:rPr lang="es-ES" i="1">
                        <a:solidFill>
                          <a:schemeClr val="tx1"/>
                        </a:solidFill>
                        <a:latin typeface="Cambria Math" panose="02040503050406030204" pitchFamily="18" charset="0"/>
                        <a:cs typeface="Times New Roman" panose="02020603050405020304" pitchFamily="18" charset="0"/>
                      </a:rPr>
                      <m:t> </m:t>
                    </m:r>
                  </m:oMath>
                </a14:m>
                <a:r>
                  <a:rPr lang="es-ES_tradnl" b="1" dirty="0">
                    <a:solidFill>
                      <a:srgbClr val="8B8B8B"/>
                    </a:solidFill>
                    <a:latin typeface="Lato" panose="020B0604020202020204" charset="0"/>
                  </a:rPr>
                  <a:t>satisfacen la siguiente maximización:</a:t>
                </a:r>
              </a:p>
              <a:p>
                <a:pPr marL="114300" indent="0">
                  <a:lnSpc>
                    <a:spcPct val="150000"/>
                  </a:lnSpc>
                  <a:buNone/>
                </a:pPr>
                <a:endParaRPr lang="es-ES_tradnl" dirty="0">
                  <a:solidFill>
                    <a:schemeClr val="tx1"/>
                  </a:solidFill>
                  <a:latin typeface="Times New Roman" panose="02020603050405020304" pitchFamily="18" charset="0"/>
                  <a:cs typeface="Times New Roman" panose="02020603050405020304" pitchFamily="18" charset="0"/>
                </a:endParaRPr>
              </a:p>
              <a:p>
                <a:pPr marL="114300" indent="0">
                  <a:lnSpc>
                    <a:spcPct val="150000"/>
                  </a:lnSpc>
                  <a:buNone/>
                </a:pPr>
                <a14:m>
                  <m:oMathPara xmlns:m="http://schemas.openxmlformats.org/officeDocument/2006/math">
                    <m:oMathParaPr>
                      <m:jc m:val="centerGroup"/>
                    </m:oMathParaPr>
                    <m:oMath xmlns:m="http://schemas.openxmlformats.org/officeDocument/2006/math">
                      <m:sSup>
                        <m:sSupPr>
                          <m:ctrlPr>
                            <a:rPr lang="es-ES" i="1">
                              <a:solidFill>
                                <a:schemeClr val="tx1"/>
                              </a:solidFill>
                              <a:latin typeface="Cambria Math" panose="02040503050406030204" pitchFamily="18" charset="0"/>
                              <a:cs typeface="Times New Roman" panose="02020603050405020304" pitchFamily="18" charset="0"/>
                            </a:rPr>
                          </m:ctrlPr>
                        </m:sSupPr>
                        <m:e>
                          <m:d>
                            <m:dPr>
                              <m:begChr m:val="|"/>
                              <m:endChr m:val="|"/>
                              <m:ctrlPr>
                                <a:rPr lang="es-ES" i="1">
                                  <a:solidFill>
                                    <a:schemeClr val="tx1"/>
                                  </a:solidFill>
                                  <a:latin typeface="Cambria Math" panose="02040503050406030204" pitchFamily="18" charset="0"/>
                                  <a:cs typeface="Times New Roman" panose="02020603050405020304" pitchFamily="18" charset="0"/>
                                </a:rPr>
                              </m:ctrlPr>
                            </m:dPr>
                            <m:e>
                              <m:r>
                                <a:rPr lang="es-ES" i="1">
                                  <a:solidFill>
                                    <a:schemeClr val="tx1"/>
                                  </a:solidFill>
                                  <a:latin typeface="Cambria Math" panose="02040503050406030204" pitchFamily="18" charset="0"/>
                                  <a:cs typeface="Times New Roman" panose="02020603050405020304" pitchFamily="18" charset="0"/>
                                </a:rPr>
                                <m:t>𝐶𝑜𝑣</m:t>
                              </m:r>
                              <m:d>
                                <m:dPr>
                                  <m:ctrlPr>
                                    <a:rPr lang="es-ES" i="1">
                                      <a:solidFill>
                                        <a:schemeClr val="tx1"/>
                                      </a:solidFill>
                                      <a:latin typeface="Cambria Math" panose="02040503050406030204" pitchFamily="18" charset="0"/>
                                      <a:cs typeface="Times New Roman" panose="02020603050405020304" pitchFamily="18" charset="0"/>
                                    </a:rPr>
                                  </m:ctrlPr>
                                </m:dPr>
                                <m:e>
                                  <m:r>
                                    <a:rPr lang="es-ES" i="1">
                                      <a:solidFill>
                                        <a:schemeClr val="tx1"/>
                                      </a:solidFill>
                                      <a:latin typeface="Cambria Math" panose="02040503050406030204" pitchFamily="18" charset="0"/>
                                      <a:cs typeface="Times New Roman" panose="02020603050405020304" pitchFamily="18" charset="0"/>
                                    </a:rPr>
                                    <m:t>𝑓</m:t>
                                  </m:r>
                                  <m:r>
                                    <a:rPr lang="es-ES" i="1">
                                      <a:solidFill>
                                        <a:schemeClr val="tx1"/>
                                      </a:solidFill>
                                      <a:latin typeface="Cambria Math" panose="02040503050406030204" pitchFamily="18" charset="0"/>
                                      <a:cs typeface="Times New Roman" panose="02020603050405020304" pitchFamily="18" charset="0"/>
                                    </a:rPr>
                                    <m:t>,</m:t>
                                  </m:r>
                                  <m:r>
                                    <a:rPr lang="es-ES" i="1">
                                      <a:solidFill>
                                        <a:schemeClr val="tx1"/>
                                      </a:solidFill>
                                      <a:latin typeface="Cambria Math" panose="02040503050406030204" pitchFamily="18" charset="0"/>
                                      <a:cs typeface="Times New Roman" panose="02020603050405020304" pitchFamily="18" charset="0"/>
                                    </a:rPr>
                                    <m:t>𝑔</m:t>
                                  </m:r>
                                </m:e>
                              </m:d>
                            </m:e>
                          </m:d>
                        </m:e>
                        <m:sup>
                          <m:r>
                            <a:rPr lang="es-ES" i="1">
                              <a:solidFill>
                                <a:schemeClr val="tx1"/>
                              </a:solidFill>
                              <a:latin typeface="Cambria Math" panose="02040503050406030204" pitchFamily="18" charset="0"/>
                              <a:cs typeface="Times New Roman" panose="02020603050405020304" pitchFamily="18" charset="0"/>
                            </a:rPr>
                            <m:t>2</m:t>
                          </m:r>
                        </m:sup>
                      </m:sSup>
                      <m:r>
                        <a:rPr lang="es-ES" i="1">
                          <a:solidFill>
                            <a:schemeClr val="tx1"/>
                          </a:solidFill>
                          <a:latin typeface="Cambria Math" panose="02040503050406030204" pitchFamily="18" charset="0"/>
                          <a:cs typeface="Times New Roman" panose="02020603050405020304" pitchFamily="18" charset="0"/>
                        </a:rPr>
                        <m:t>=</m:t>
                      </m:r>
                      <m:sSup>
                        <m:sSupPr>
                          <m:ctrlPr>
                            <a:rPr lang="es-ES" i="1">
                              <a:solidFill>
                                <a:schemeClr val="tx1"/>
                              </a:solidFill>
                              <a:latin typeface="Cambria Math" panose="02040503050406030204" pitchFamily="18" charset="0"/>
                              <a:cs typeface="Times New Roman" panose="02020603050405020304" pitchFamily="18" charset="0"/>
                            </a:rPr>
                          </m:ctrlPr>
                        </m:sSupPr>
                        <m:e>
                          <m:d>
                            <m:dPr>
                              <m:begChr m:val="|"/>
                              <m:endChr m:val="|"/>
                              <m:ctrlPr>
                                <a:rPr lang="es-ES" i="1">
                                  <a:solidFill>
                                    <a:schemeClr val="tx1"/>
                                  </a:solidFill>
                                  <a:latin typeface="Cambria Math" panose="02040503050406030204" pitchFamily="18" charset="0"/>
                                  <a:cs typeface="Times New Roman" panose="02020603050405020304" pitchFamily="18" charset="0"/>
                                </a:rPr>
                              </m:ctrlPr>
                            </m:dPr>
                            <m:e>
                              <m:r>
                                <a:rPr lang="es-ES" i="1">
                                  <a:solidFill>
                                    <a:schemeClr val="tx1"/>
                                  </a:solidFill>
                                  <a:latin typeface="Cambria Math" panose="02040503050406030204" pitchFamily="18" charset="0"/>
                                  <a:cs typeface="Times New Roman" panose="02020603050405020304" pitchFamily="18" charset="0"/>
                                </a:rPr>
                                <m:t>𝐶𝑜𝑣</m:t>
                              </m:r>
                              <m:d>
                                <m:dPr>
                                  <m:ctrlPr>
                                    <a:rPr lang="es-ES" i="1">
                                      <a:solidFill>
                                        <a:schemeClr val="tx1"/>
                                      </a:solidFill>
                                      <a:latin typeface="Cambria Math" panose="02040503050406030204" pitchFamily="18" charset="0"/>
                                      <a:cs typeface="Times New Roman" panose="02020603050405020304" pitchFamily="18" charset="0"/>
                                    </a:rPr>
                                  </m:ctrlPr>
                                </m:dPr>
                                <m:e>
                                  <m:r>
                                    <a:rPr lang="es-ES" i="1">
                                      <a:solidFill>
                                        <a:schemeClr val="tx1"/>
                                      </a:solidFill>
                                      <a:latin typeface="Cambria Math" panose="02040503050406030204" pitchFamily="18" charset="0"/>
                                      <a:cs typeface="Times New Roman" panose="02020603050405020304" pitchFamily="18" charset="0"/>
                                    </a:rPr>
                                    <m:t>𝑋𝑑</m:t>
                                  </m:r>
                                  <m:r>
                                    <a:rPr lang="es-ES" i="1">
                                      <a:solidFill>
                                        <a:schemeClr val="tx1"/>
                                      </a:solidFill>
                                      <a:latin typeface="Cambria Math" panose="02040503050406030204" pitchFamily="18" charset="0"/>
                                      <a:cs typeface="Times New Roman" panose="02020603050405020304" pitchFamily="18" charset="0"/>
                                    </a:rPr>
                                    <m:t>,</m:t>
                                  </m:r>
                                  <m:r>
                                    <a:rPr lang="es-ES" i="1">
                                      <a:solidFill>
                                        <a:schemeClr val="tx1"/>
                                      </a:solidFill>
                                      <a:latin typeface="Cambria Math" panose="02040503050406030204" pitchFamily="18" charset="0"/>
                                      <a:cs typeface="Times New Roman" panose="02020603050405020304" pitchFamily="18" charset="0"/>
                                    </a:rPr>
                                    <m:t>𝑌𝑒</m:t>
                                  </m:r>
                                </m:e>
                              </m:d>
                            </m:e>
                          </m:d>
                        </m:e>
                        <m:sup>
                          <m:r>
                            <a:rPr lang="es-ES" i="1">
                              <a:solidFill>
                                <a:schemeClr val="tx1"/>
                              </a:solidFill>
                              <a:latin typeface="Cambria Math" panose="02040503050406030204" pitchFamily="18" charset="0"/>
                              <a:cs typeface="Times New Roman" panose="02020603050405020304" pitchFamily="18" charset="0"/>
                            </a:rPr>
                            <m:t>2</m:t>
                          </m:r>
                        </m:sup>
                      </m:sSup>
                      <m:r>
                        <a:rPr lang="es-ES" i="1">
                          <a:solidFill>
                            <a:schemeClr val="tx1"/>
                          </a:solidFill>
                          <a:latin typeface="Cambria Math" panose="02040503050406030204" pitchFamily="18" charset="0"/>
                          <a:cs typeface="Times New Roman" panose="02020603050405020304" pitchFamily="18" charset="0"/>
                        </a:rPr>
                        <m:t> </m:t>
                      </m:r>
                    </m:oMath>
                  </m:oMathPara>
                </a14:m>
                <a:endParaRPr lang="es-ES" i="1" dirty="0">
                  <a:solidFill>
                    <a:schemeClr val="tx1"/>
                  </a:solidFill>
                  <a:latin typeface="Cambria Math" panose="02040503050406030204" pitchFamily="18" charset="0"/>
                  <a:cs typeface="Times New Roman" panose="02020603050405020304" pitchFamily="18" charset="0"/>
                </a:endParaRPr>
              </a:p>
              <a:p>
                <a:pPr marL="114300" indent="0">
                  <a:lnSpc>
                    <a:spcPct val="150000"/>
                  </a:lnSpc>
                  <a:buNone/>
                </a:pPr>
                <a:r>
                  <a:rPr lang="es-ES" dirty="0">
                    <a:solidFill>
                      <a:schemeClr val="tx1"/>
                    </a:solidFill>
                    <a:cs typeface="Times New Roman" panose="02020603050405020304" pitchFamily="18" charset="0"/>
                  </a:rPr>
                  <a:t>                                                      </a:t>
                </a:r>
                <a14:m>
                  <m:oMath xmlns:m="http://schemas.openxmlformats.org/officeDocument/2006/math">
                    <m:r>
                      <m:rPr>
                        <m:sty m:val="p"/>
                      </m:rPr>
                      <a:rPr lang="es-ES" i="1">
                        <a:solidFill>
                          <a:schemeClr val="tx1"/>
                        </a:solidFill>
                        <a:latin typeface="Cambria Math" panose="02040503050406030204" pitchFamily="18" charset="0"/>
                        <a:cs typeface="Times New Roman" panose="02020603050405020304" pitchFamily="18" charset="0"/>
                      </a:rPr>
                      <m:t>max</m:t>
                    </m:r>
                    <m:d>
                      <m:dPr>
                        <m:ctrlPr>
                          <a:rPr lang="es-ES" i="1">
                            <a:solidFill>
                              <a:schemeClr val="tx1"/>
                            </a:solidFill>
                            <a:latin typeface="Cambria Math" panose="02040503050406030204" pitchFamily="18" charset="0"/>
                            <a:cs typeface="Times New Roman" panose="02020603050405020304" pitchFamily="18" charset="0"/>
                          </a:rPr>
                        </m:ctrlPr>
                      </m:dPr>
                      <m:e>
                        <m:r>
                          <a:rPr lang="es-ES" i="1">
                            <a:solidFill>
                              <a:schemeClr val="tx1"/>
                            </a:solidFill>
                            <a:latin typeface="Cambria Math" panose="02040503050406030204" pitchFamily="18" charset="0"/>
                            <a:cs typeface="Times New Roman" panose="02020603050405020304" pitchFamily="18" charset="0"/>
                          </a:rPr>
                          <m:t>𝐶𝑜𝑣</m:t>
                        </m:r>
                        <m:d>
                          <m:dPr>
                            <m:ctrlPr>
                              <a:rPr lang="es-ES" i="1">
                                <a:solidFill>
                                  <a:schemeClr val="tx1"/>
                                </a:solidFill>
                                <a:latin typeface="Cambria Math" panose="02040503050406030204" pitchFamily="18" charset="0"/>
                                <a:cs typeface="Times New Roman" panose="02020603050405020304" pitchFamily="18" charset="0"/>
                              </a:rPr>
                            </m:ctrlPr>
                          </m:dPr>
                          <m:e>
                            <m:r>
                              <a:rPr lang="es-ES" i="1">
                                <a:solidFill>
                                  <a:schemeClr val="tx1"/>
                                </a:solidFill>
                                <a:latin typeface="Cambria Math" panose="02040503050406030204" pitchFamily="18" charset="0"/>
                                <a:cs typeface="Times New Roman" panose="02020603050405020304" pitchFamily="18" charset="0"/>
                              </a:rPr>
                              <m:t>𝑓</m:t>
                            </m:r>
                            <m:r>
                              <a:rPr lang="es-ES" i="1">
                                <a:solidFill>
                                  <a:schemeClr val="tx1"/>
                                </a:solidFill>
                                <a:latin typeface="Cambria Math" panose="02040503050406030204" pitchFamily="18" charset="0"/>
                                <a:cs typeface="Times New Roman" panose="02020603050405020304" pitchFamily="18" charset="0"/>
                              </a:rPr>
                              <m:t>,</m:t>
                            </m:r>
                            <m:r>
                              <a:rPr lang="es-ES" i="1">
                                <a:solidFill>
                                  <a:schemeClr val="tx1"/>
                                </a:solidFill>
                                <a:latin typeface="Cambria Math" panose="02040503050406030204" pitchFamily="18" charset="0"/>
                                <a:cs typeface="Times New Roman" panose="02020603050405020304" pitchFamily="18" charset="0"/>
                              </a:rPr>
                              <m:t>𝑔</m:t>
                            </m:r>
                          </m:e>
                        </m:d>
                      </m:e>
                    </m:d>
                    <m:r>
                      <a:rPr lang="es-ES" i="1">
                        <a:solidFill>
                          <a:schemeClr val="tx1"/>
                        </a:solidFill>
                        <a:latin typeface="Cambria Math" panose="02040503050406030204" pitchFamily="18" charset="0"/>
                        <a:cs typeface="Times New Roman" panose="02020603050405020304" pitchFamily="18" charset="0"/>
                      </a:rPr>
                      <m:t>, </m:t>
                    </m:r>
                    <m:d>
                      <m:dPr>
                        <m:begChr m:val="|"/>
                        <m:endChr m:val="|"/>
                        <m:ctrlPr>
                          <a:rPr lang="es-ES" i="1">
                            <a:solidFill>
                              <a:schemeClr val="tx1"/>
                            </a:solidFill>
                            <a:latin typeface="Cambria Math" panose="02040503050406030204" pitchFamily="18" charset="0"/>
                            <a:cs typeface="Times New Roman" panose="02020603050405020304" pitchFamily="18" charset="0"/>
                          </a:rPr>
                        </m:ctrlPr>
                      </m:dPr>
                      <m:e>
                        <m:r>
                          <a:rPr lang="es-ES" i="1">
                            <a:solidFill>
                              <a:schemeClr val="tx1"/>
                            </a:solidFill>
                            <a:latin typeface="Cambria Math" panose="02040503050406030204" pitchFamily="18" charset="0"/>
                            <a:cs typeface="Times New Roman" panose="02020603050405020304" pitchFamily="18" charset="0"/>
                          </a:rPr>
                          <m:t>𝑑</m:t>
                        </m:r>
                      </m:e>
                    </m:d>
                    <m:r>
                      <a:rPr lang="es-ES" i="1">
                        <a:solidFill>
                          <a:schemeClr val="tx1"/>
                        </a:solidFill>
                        <a:latin typeface="Cambria Math" panose="02040503050406030204" pitchFamily="18" charset="0"/>
                        <a:cs typeface="Times New Roman" panose="02020603050405020304" pitchFamily="18" charset="0"/>
                      </a:rPr>
                      <m:t>=</m:t>
                    </m:r>
                    <m:d>
                      <m:dPr>
                        <m:begChr m:val="|"/>
                        <m:endChr m:val="|"/>
                        <m:ctrlPr>
                          <a:rPr lang="es-ES" i="1">
                            <a:solidFill>
                              <a:schemeClr val="tx1"/>
                            </a:solidFill>
                            <a:latin typeface="Cambria Math" panose="02040503050406030204" pitchFamily="18" charset="0"/>
                            <a:cs typeface="Times New Roman" panose="02020603050405020304" pitchFamily="18" charset="0"/>
                          </a:rPr>
                        </m:ctrlPr>
                      </m:dPr>
                      <m:e>
                        <m:r>
                          <a:rPr lang="es-ES" i="1">
                            <a:solidFill>
                              <a:schemeClr val="tx1"/>
                            </a:solidFill>
                            <a:latin typeface="Cambria Math" panose="02040503050406030204" pitchFamily="18" charset="0"/>
                            <a:cs typeface="Times New Roman" panose="02020603050405020304" pitchFamily="18" charset="0"/>
                          </a:rPr>
                          <m:t>𝑒</m:t>
                        </m:r>
                      </m:e>
                    </m:d>
                    <m:r>
                      <a:rPr lang="es-ES" i="1">
                        <a:solidFill>
                          <a:schemeClr val="tx1"/>
                        </a:solidFill>
                        <a:latin typeface="Cambria Math" panose="02040503050406030204" pitchFamily="18" charset="0"/>
                        <a:cs typeface="Times New Roman" panose="02020603050405020304" pitchFamily="18" charset="0"/>
                      </a:rPr>
                      <m:t>=1</m:t>
                    </m:r>
                  </m:oMath>
                </a14:m>
                <a:r>
                  <a:rPr lang="es-ES_tradnl" dirty="0">
                    <a:solidFill>
                      <a:schemeClr val="tx1"/>
                    </a:solidFill>
                    <a:latin typeface="Times New Roman" panose="02020603050405020304" pitchFamily="18" charset="0"/>
                    <a:cs typeface="Times New Roman" panose="02020603050405020304" pitchFamily="18" charset="0"/>
                  </a:rPr>
                  <a:t> </a:t>
                </a:r>
              </a:p>
              <a:p>
                <a:pPr marL="114300" indent="0">
                  <a:lnSpc>
                    <a:spcPct val="150000"/>
                  </a:lnSpc>
                  <a:buNone/>
                </a:pPr>
                <a:endParaRPr lang="es-ES_tradnl" dirty="0">
                  <a:solidFill>
                    <a:schemeClr val="tx1"/>
                  </a:solidFill>
                  <a:latin typeface="Times New Roman" panose="02020603050405020304" pitchFamily="18" charset="0"/>
                  <a:cs typeface="Times New Roman" panose="02020603050405020304" pitchFamily="18" charset="0"/>
                </a:endParaRPr>
              </a:p>
              <a:p>
                <a:pPr marL="114300" indent="0">
                  <a:lnSpc>
                    <a:spcPct val="150000"/>
                  </a:lnSpc>
                  <a:buNone/>
                </a:pPr>
                <a:r>
                  <a:rPr lang="es-ES_tradnl" b="1" dirty="0">
                    <a:solidFill>
                      <a:srgbClr val="8B8B8B"/>
                    </a:solidFill>
                    <a:latin typeface="Lato" panose="020B0604020202020204" charset="0"/>
                  </a:rPr>
                  <a:t>Para probar lo anterior se recurre a la descomposición </a:t>
                </a:r>
                <a:r>
                  <a:rPr lang="es-ES_tradnl" i="1" dirty="0">
                    <a:solidFill>
                      <a:schemeClr val="tx1"/>
                    </a:solidFill>
                    <a:latin typeface="Cambria Math" panose="02040503050406030204" pitchFamily="18" charset="0"/>
                    <a:cs typeface="Times New Roman" panose="02020603050405020304" pitchFamily="18" charset="0"/>
                  </a:rPr>
                  <a:t>SVD</a:t>
                </a:r>
                <a:r>
                  <a:rPr lang="es-ES_tradnl" b="1" dirty="0">
                    <a:solidFill>
                      <a:srgbClr val="8B8B8B"/>
                    </a:solidFill>
                    <a:latin typeface="Lato" panose="020B0604020202020204" charset="0"/>
                  </a:rPr>
                  <a:t>, de la matriz </a:t>
                </a:r>
                <a14:m>
                  <m:oMath xmlns:m="http://schemas.openxmlformats.org/officeDocument/2006/math">
                    <m:sSup>
                      <m:sSupPr>
                        <m:ctrlPr>
                          <a:rPr lang="es-ES" i="1">
                            <a:solidFill>
                              <a:schemeClr val="tx1"/>
                            </a:solidFill>
                            <a:latin typeface="Cambria Math" panose="02040503050406030204" pitchFamily="18" charset="0"/>
                            <a:cs typeface="Times New Roman" panose="02020603050405020304" pitchFamily="18" charset="0"/>
                          </a:rPr>
                        </m:ctrlPr>
                      </m:sSupPr>
                      <m:e>
                        <m:r>
                          <a:rPr lang="es-ES" i="1">
                            <a:solidFill>
                              <a:schemeClr val="tx1"/>
                            </a:solidFill>
                            <a:latin typeface="Cambria Math" panose="02040503050406030204" pitchFamily="18" charset="0"/>
                            <a:cs typeface="Times New Roman" panose="02020603050405020304" pitchFamily="18" charset="0"/>
                          </a:rPr>
                          <m:t>𝑋</m:t>
                        </m:r>
                      </m:e>
                      <m:sup>
                        <m:r>
                          <a:rPr lang="es-ES" i="1">
                            <a:solidFill>
                              <a:schemeClr val="tx1"/>
                            </a:solidFill>
                            <a:latin typeface="Cambria Math" panose="02040503050406030204" pitchFamily="18" charset="0"/>
                            <a:cs typeface="Times New Roman" panose="02020603050405020304" pitchFamily="18" charset="0"/>
                          </a:rPr>
                          <m:t>′</m:t>
                        </m:r>
                      </m:sup>
                    </m:sSup>
                    <m:r>
                      <a:rPr lang="es-ES" i="1">
                        <a:solidFill>
                          <a:schemeClr val="tx1"/>
                        </a:solidFill>
                        <a:latin typeface="Cambria Math" panose="02040503050406030204" pitchFamily="18" charset="0"/>
                        <a:cs typeface="Times New Roman" panose="02020603050405020304" pitchFamily="18" charset="0"/>
                      </a:rPr>
                      <m:t>𝑌</m:t>
                    </m:r>
                  </m:oMath>
                </a14:m>
                <a:endParaRPr lang="es-ES_tradnl" dirty="0">
                  <a:solidFill>
                    <a:schemeClr val="tx1"/>
                  </a:solidFill>
                  <a:latin typeface="Times New Roman" panose="02020603050405020304" pitchFamily="18" charset="0"/>
                  <a:cs typeface="Times New Roman" panose="02020603050405020304" pitchFamily="18" charset="0"/>
                </a:endParaRPr>
              </a:p>
              <a:p>
                <a:pPr marL="114300" indent="0">
                  <a:lnSpc>
                    <a:spcPct val="150000"/>
                  </a:lnSpc>
                  <a:buNone/>
                </a:pPr>
                <a:endParaRPr lang="es-MX" b="1" dirty="0">
                  <a:solidFill>
                    <a:srgbClr val="8B8B8B"/>
                  </a:solidFill>
                  <a:latin typeface="Lato" panose="020B0604020202020204" charset="0"/>
                </a:endParaRPr>
              </a:p>
            </p:txBody>
          </p:sp>
        </mc:Choice>
        <mc:Fallback xmlns="">
          <p:sp>
            <p:nvSpPr>
              <p:cNvPr id="6" name="Rectangle 5">
                <a:extLst>
                  <a:ext uri="{FF2B5EF4-FFF2-40B4-BE49-F238E27FC236}">
                    <a16:creationId xmlns:a16="http://schemas.microsoft.com/office/drawing/2014/main" id="{D550156C-E88F-48A1-8E2C-E72A8E156062}"/>
                  </a:ext>
                </a:extLst>
              </p:cNvPr>
              <p:cNvSpPr>
                <a:spLocks noRot="1" noChangeAspect="1" noMove="1" noResize="1" noEditPoints="1" noAdjustHandles="1" noChangeArrowheads="1" noChangeShapeType="1" noTextEdit="1"/>
              </p:cNvSpPr>
              <p:nvPr/>
            </p:nvSpPr>
            <p:spPr>
              <a:xfrm>
                <a:off x="833374" y="1663998"/>
                <a:ext cx="8073484" cy="2784352"/>
              </a:xfrm>
              <a:prstGeom prst="rect">
                <a:avLst/>
              </a:prstGeom>
              <a:blipFill>
                <a:blip r:embed="rId3"/>
                <a:stretch>
                  <a:fillRect l="-227" t="-438"/>
                </a:stretch>
              </a:blipFill>
            </p:spPr>
            <p:txBody>
              <a:bodyPr/>
              <a:lstStyle/>
              <a:p>
                <a:r>
                  <a:rPr lang="es-MX">
                    <a:noFill/>
                  </a:rPr>
                  <a:t> </a:t>
                </a:r>
              </a:p>
            </p:txBody>
          </p:sp>
        </mc:Fallback>
      </mc:AlternateContent>
    </p:spTree>
    <p:extLst>
      <p:ext uri="{BB962C8B-B14F-4D97-AF65-F5344CB8AC3E}">
        <p14:creationId xmlns:p14="http://schemas.microsoft.com/office/powerpoint/2010/main" val="2394018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17</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3098545" cy="461665"/>
          </a:xfrm>
          <a:prstGeom prst="rect">
            <a:avLst/>
          </a:prstGeom>
        </p:spPr>
        <p:txBody>
          <a:bodyPr wrap="square">
            <a:spAutoFit/>
          </a:bodyPr>
          <a:lstStyle/>
          <a:p>
            <a:r>
              <a:rPr lang="es-419" sz="2400" b="1" dirty="0">
                <a:solidFill>
                  <a:srgbClr val="0067AE"/>
                </a:solidFill>
                <a:latin typeface="Lato"/>
                <a:sym typeface="Lato"/>
              </a:rPr>
              <a:t>Cuerpo</a:t>
            </a: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2348833" y="992693"/>
            <a:ext cx="4067207" cy="461665"/>
          </a:xfrm>
          <a:prstGeom prst="rect">
            <a:avLst/>
          </a:prstGeom>
        </p:spPr>
        <p:txBody>
          <a:bodyPr wrap="square">
            <a:spAutoFit/>
          </a:bodyPr>
          <a:lstStyle/>
          <a:p>
            <a:r>
              <a:rPr lang="es-419" sz="2400" b="1" dirty="0">
                <a:solidFill>
                  <a:srgbClr val="44B4E3"/>
                </a:solidFill>
                <a:latin typeface="Lato"/>
                <a:sym typeface="Lato"/>
              </a:rPr>
              <a:t>Estimación de los pronósticos</a:t>
            </a:r>
            <a:endParaRPr lang="es-419" sz="2400" b="1" dirty="0">
              <a:solidFill>
                <a:srgbClr val="666666"/>
              </a:solidFill>
              <a:latin typeface="Lato"/>
              <a:sym typeface="Lato"/>
            </a:endParaRPr>
          </a:p>
        </p:txBody>
      </p:sp>
      <p:sp>
        <p:nvSpPr>
          <p:cNvPr id="6" name="Rectangle 5">
            <a:extLst>
              <a:ext uri="{FF2B5EF4-FFF2-40B4-BE49-F238E27FC236}">
                <a16:creationId xmlns:a16="http://schemas.microsoft.com/office/drawing/2014/main" id="{D550156C-E88F-48A1-8E2C-E72A8E156062}"/>
              </a:ext>
            </a:extLst>
          </p:cNvPr>
          <p:cNvSpPr/>
          <p:nvPr/>
        </p:nvSpPr>
        <p:spPr>
          <a:xfrm>
            <a:off x="931453" y="2098338"/>
            <a:ext cx="7543800" cy="1923604"/>
          </a:xfrm>
          <a:prstGeom prst="rect">
            <a:avLst/>
          </a:prstGeom>
        </p:spPr>
        <p:txBody>
          <a:bodyPr wrap="square">
            <a:spAutoFit/>
          </a:bodyPr>
          <a:lstStyle/>
          <a:p>
            <a:pPr>
              <a:lnSpc>
                <a:spcPct val="150000"/>
              </a:lnSpc>
            </a:pPr>
            <a:r>
              <a:rPr lang="es-ES_tradnl" b="1" u="sng" dirty="0">
                <a:solidFill>
                  <a:srgbClr val="8B8B8B"/>
                </a:solidFill>
                <a:latin typeface="Lato" panose="020B0604020202020204" charset="0"/>
              </a:rPr>
              <a:t>1.</a:t>
            </a:r>
            <a:r>
              <a:rPr lang="es-ES_tradnl" b="1" dirty="0">
                <a:solidFill>
                  <a:srgbClr val="8B8B8B"/>
                </a:solidFill>
                <a:latin typeface="Lato" panose="020B0604020202020204" charset="0"/>
              </a:rPr>
              <a:t>	</a:t>
            </a:r>
            <a:r>
              <a:rPr lang="es-ES_tradnl" b="1" u="sng" dirty="0">
                <a:solidFill>
                  <a:srgbClr val="8B8B8B"/>
                </a:solidFill>
                <a:latin typeface="Lato" panose="020B0604020202020204" charset="0"/>
              </a:rPr>
              <a:t>Verificar cointegración:</a:t>
            </a:r>
          </a:p>
          <a:p>
            <a:pPr marL="342900" indent="-342900">
              <a:lnSpc>
                <a:spcPct val="150000"/>
              </a:lnSpc>
              <a:buFont typeface="+mj-lt"/>
              <a:buAutoNum type="arabicPeriod"/>
            </a:pPr>
            <a:endParaRPr lang="es-ES_tradnl" b="1" dirty="0">
              <a:solidFill>
                <a:schemeClr val="tx1"/>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s-ES_tradnl" b="1" dirty="0">
                <a:solidFill>
                  <a:srgbClr val="8B8B8B"/>
                </a:solidFill>
                <a:latin typeface="Lato" panose="020B0604020202020204" charset="0"/>
              </a:rPr>
              <a:t>Menos de 12 variables prueba de Johansen (1991)</a:t>
            </a:r>
          </a:p>
          <a:p>
            <a:pPr marL="285750" indent="-285750">
              <a:lnSpc>
                <a:spcPct val="150000"/>
              </a:lnSpc>
              <a:buFont typeface="Arial" panose="020B0604020202020204" pitchFamily="34" charset="0"/>
              <a:buChar char="•"/>
            </a:pPr>
            <a:r>
              <a:rPr lang="es-ES_tradnl" b="1" dirty="0">
                <a:solidFill>
                  <a:srgbClr val="8B8B8B"/>
                </a:solidFill>
                <a:latin typeface="Lato" panose="020B0604020202020204" charset="0"/>
              </a:rPr>
              <a:t>Más de 12 variables puede emplearse el procedimiento descrito en Carlomagno (2017)</a:t>
            </a:r>
          </a:p>
          <a:p>
            <a:pPr marL="285750" indent="-285750">
              <a:lnSpc>
                <a:spcPct val="150000"/>
              </a:lnSpc>
              <a:buFont typeface="Arial" panose="020B0604020202020204" pitchFamily="34" charset="0"/>
              <a:buChar char="•"/>
            </a:pPr>
            <a:endParaRPr lang="es-ES_tradnl" b="1" dirty="0">
              <a:solidFill>
                <a:srgbClr val="8B8B8B"/>
              </a:solidFill>
              <a:latin typeface="Lato" panose="020B0604020202020204" charset="0"/>
            </a:endParaRPr>
          </a:p>
          <a:p>
            <a:endParaRPr lang="es-MX" b="1" dirty="0">
              <a:solidFill>
                <a:srgbClr val="8B8B8B"/>
              </a:solidFill>
              <a:latin typeface="Lato" panose="020B0604020202020204" charset="0"/>
            </a:endParaRPr>
          </a:p>
        </p:txBody>
      </p:sp>
    </p:spTree>
    <p:extLst>
      <p:ext uri="{BB962C8B-B14F-4D97-AF65-F5344CB8AC3E}">
        <p14:creationId xmlns:p14="http://schemas.microsoft.com/office/powerpoint/2010/main" val="2310475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18</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3098545" cy="461665"/>
          </a:xfrm>
          <a:prstGeom prst="rect">
            <a:avLst/>
          </a:prstGeom>
        </p:spPr>
        <p:txBody>
          <a:bodyPr wrap="square">
            <a:spAutoFit/>
          </a:bodyPr>
          <a:lstStyle/>
          <a:p>
            <a:r>
              <a:rPr lang="es-419" sz="2400" b="1" dirty="0">
                <a:solidFill>
                  <a:srgbClr val="0067AE"/>
                </a:solidFill>
                <a:latin typeface="Lato"/>
                <a:sym typeface="Lato"/>
              </a:rPr>
              <a:t>Cuerpo</a:t>
            </a: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2348833" y="992693"/>
            <a:ext cx="4067207" cy="461665"/>
          </a:xfrm>
          <a:prstGeom prst="rect">
            <a:avLst/>
          </a:prstGeom>
        </p:spPr>
        <p:txBody>
          <a:bodyPr wrap="square">
            <a:spAutoFit/>
          </a:bodyPr>
          <a:lstStyle/>
          <a:p>
            <a:r>
              <a:rPr lang="es-419" sz="2400" b="1" dirty="0">
                <a:solidFill>
                  <a:srgbClr val="44B4E3"/>
                </a:solidFill>
                <a:latin typeface="Lato"/>
                <a:sym typeface="Lato"/>
              </a:rPr>
              <a:t>Estimación de los pronósticos</a:t>
            </a:r>
            <a:endParaRPr lang="es-419" sz="2400" b="1" dirty="0">
              <a:solidFill>
                <a:srgbClr val="666666"/>
              </a:solidFill>
              <a:latin typeface="Lato"/>
              <a:sym typeface="Lato"/>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D550156C-E88F-48A1-8E2C-E72A8E156062}"/>
                  </a:ext>
                </a:extLst>
              </p:cNvPr>
              <p:cNvSpPr/>
              <p:nvPr/>
            </p:nvSpPr>
            <p:spPr>
              <a:xfrm>
                <a:off x="931453" y="2098338"/>
                <a:ext cx="7543800" cy="1705595"/>
              </a:xfrm>
              <a:prstGeom prst="rect">
                <a:avLst/>
              </a:prstGeom>
            </p:spPr>
            <p:txBody>
              <a:bodyPr wrap="square">
                <a:spAutoFit/>
              </a:bodyPr>
              <a:lstStyle/>
              <a:p>
                <a:pPr>
                  <a:lnSpc>
                    <a:spcPct val="150000"/>
                  </a:lnSpc>
                </a:pPr>
                <a:r>
                  <a:rPr lang="es-MX" b="1" u="sng" dirty="0">
                    <a:solidFill>
                      <a:srgbClr val="8B8B8B"/>
                    </a:solidFill>
                    <a:latin typeface="Lato" panose="020B0604020202020204" charset="0"/>
                  </a:rPr>
                  <a:t>2. </a:t>
                </a:r>
                <a:r>
                  <a:rPr lang="es-MX" b="1" dirty="0">
                    <a:solidFill>
                      <a:srgbClr val="8B8B8B"/>
                    </a:solidFill>
                    <a:latin typeface="Lato" panose="020B0604020202020204" charset="0"/>
                  </a:rPr>
                  <a:t>	</a:t>
                </a:r>
                <a:r>
                  <a:rPr lang="es-MX" b="1" u="sng" dirty="0">
                    <a:solidFill>
                      <a:srgbClr val="8B8B8B"/>
                    </a:solidFill>
                    <a:latin typeface="Lato" panose="020B0604020202020204" charset="0"/>
                  </a:rPr>
                  <a:t>Dividir la muestra y determinar el orden </a:t>
                </a:r>
                <a:r>
                  <a:rPr lang="es-MX" i="1" dirty="0">
                    <a:solidFill>
                      <a:schemeClr val="tx1"/>
                    </a:solidFill>
                    <a:latin typeface="Cambria Math" panose="02040503050406030204" pitchFamily="18" charset="0"/>
                    <a:cs typeface="Times New Roman" panose="02020603050405020304" pitchFamily="18" charset="0"/>
                  </a:rPr>
                  <a:t>𝒑</a:t>
                </a:r>
                <a:r>
                  <a:rPr lang="es-MX" b="1" u="sng" dirty="0">
                    <a:solidFill>
                      <a:srgbClr val="8B8B8B"/>
                    </a:solidFill>
                    <a:latin typeface="Lato" panose="020B0604020202020204" charset="0"/>
                  </a:rPr>
                  <a:t> del modelo </a:t>
                </a:r>
                <a:r>
                  <a:rPr lang="es-MX" i="1" dirty="0">
                    <a:solidFill>
                      <a:schemeClr val="tx1"/>
                    </a:solidFill>
                    <a:latin typeface="Cambria Math" panose="02040503050406030204" pitchFamily="18" charset="0"/>
                    <a:cs typeface="Times New Roman" panose="02020603050405020304" pitchFamily="18" charset="0"/>
                  </a:rPr>
                  <a:t>𝐕𝐀𝐑</a:t>
                </a:r>
                <a:r>
                  <a:rPr lang="es-ES_tradnl" b="1" u="sng" dirty="0">
                    <a:solidFill>
                      <a:srgbClr val="8B8B8B"/>
                    </a:solidFill>
                    <a:latin typeface="Lato" panose="020B0604020202020204" charset="0"/>
                  </a:rPr>
                  <a:t>:</a:t>
                </a:r>
              </a:p>
              <a:p>
                <a:pPr marL="342900" indent="-342900">
                  <a:lnSpc>
                    <a:spcPct val="150000"/>
                  </a:lnSpc>
                  <a:buFont typeface="+mj-lt"/>
                  <a:buAutoNum type="arabicPeriod"/>
                </a:pPr>
                <a:endParaRPr lang="es-ES_tradnl" b="1"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s-ES_tradnl" b="1" dirty="0">
                    <a:solidFill>
                      <a:srgbClr val="8B8B8B"/>
                    </a:solidFill>
                    <a:latin typeface="Lato" panose="020B0604020202020204" charset="0"/>
                  </a:rPr>
                  <a:t>Separamos el vector </a:t>
                </a:r>
                <a14:m>
                  <m:oMath xmlns:m="http://schemas.openxmlformats.org/officeDocument/2006/math">
                    <m:r>
                      <a:rPr lang="es-ES" i="1">
                        <a:solidFill>
                          <a:schemeClr val="tx1"/>
                        </a:solidFill>
                        <a:latin typeface="Cambria Math" panose="02040503050406030204" pitchFamily="18" charset="0"/>
                        <a:cs typeface="Times New Roman" panose="02020603050405020304" pitchFamily="18" charset="0"/>
                      </a:rPr>
                      <m:t>𝑘</m:t>
                    </m:r>
                  </m:oMath>
                </a14:m>
                <a:r>
                  <a:rPr lang="es-ES_tradnl" dirty="0">
                    <a:solidFill>
                      <a:schemeClr val="tx1"/>
                    </a:solidFill>
                    <a:latin typeface="Times New Roman" panose="02020603050405020304" pitchFamily="18" charset="0"/>
                    <a:cs typeface="Times New Roman" panose="02020603050405020304" pitchFamily="18" charset="0"/>
                  </a:rPr>
                  <a:t>-</a:t>
                </a:r>
                <a:r>
                  <a:rPr lang="es-ES_tradnl" b="1" dirty="0">
                    <a:solidFill>
                      <a:srgbClr val="8B8B8B"/>
                    </a:solidFill>
                    <a:latin typeface="Lato" panose="020B0604020202020204" charset="0"/>
                  </a:rPr>
                  <a:t>variado</a:t>
                </a:r>
                <a:r>
                  <a:rPr lang="es-ES_tradnl"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s-ES" i="1">
                            <a:solidFill>
                              <a:schemeClr val="tx1"/>
                            </a:solidFill>
                            <a:latin typeface="Cambria Math" panose="02040503050406030204" pitchFamily="18" charset="0"/>
                            <a:cs typeface="Times New Roman" panose="02020603050405020304" pitchFamily="18" charset="0"/>
                          </a:rPr>
                        </m:ctrlPr>
                      </m:sSubSupPr>
                      <m:e>
                        <m:r>
                          <a:rPr lang="es-ES" i="1">
                            <a:solidFill>
                              <a:schemeClr val="tx1"/>
                            </a:solidFill>
                            <a:latin typeface="Cambria Math" panose="02040503050406030204" pitchFamily="18" charset="0"/>
                            <a:cs typeface="Times New Roman" panose="02020603050405020304" pitchFamily="18" charset="0"/>
                          </a:rPr>
                          <m:t>𝑍</m:t>
                        </m:r>
                      </m:e>
                      <m:sub>
                        <m:r>
                          <a:rPr lang="es-ES" i="1">
                            <a:solidFill>
                              <a:schemeClr val="tx1"/>
                            </a:solidFill>
                            <a:latin typeface="Cambria Math" panose="02040503050406030204" pitchFamily="18" charset="0"/>
                            <a:cs typeface="Times New Roman" panose="02020603050405020304" pitchFamily="18" charset="0"/>
                          </a:rPr>
                          <m:t>𝑡</m:t>
                        </m:r>
                        <m:r>
                          <a:rPr lang="es-ES" i="1">
                            <a:solidFill>
                              <a:schemeClr val="tx1"/>
                            </a:solidFill>
                            <a:latin typeface="Cambria Math" panose="02040503050406030204" pitchFamily="18" charset="0"/>
                            <a:cs typeface="Times New Roman" panose="02020603050405020304" pitchFamily="18" charset="0"/>
                          </a:rPr>
                          <m:t>+</m:t>
                        </m:r>
                        <m:r>
                          <a:rPr lang="es-ES" i="1">
                            <a:solidFill>
                              <a:schemeClr val="tx1"/>
                            </a:solidFill>
                            <a:latin typeface="Cambria Math" panose="02040503050406030204" pitchFamily="18" charset="0"/>
                            <a:cs typeface="Times New Roman" panose="02020603050405020304" pitchFamily="18" charset="0"/>
                          </a:rPr>
                          <m:t>h</m:t>
                        </m:r>
                        <m:r>
                          <a:rPr lang="es-ES" i="1">
                            <a:solidFill>
                              <a:schemeClr val="tx1"/>
                            </a:solidFill>
                            <a:latin typeface="Cambria Math" panose="02040503050406030204" pitchFamily="18" charset="0"/>
                            <a:cs typeface="Times New Roman" panose="02020603050405020304" pitchFamily="18" charset="0"/>
                          </a:rPr>
                          <m:t>,</m:t>
                        </m:r>
                        <m:r>
                          <a:rPr lang="es-ES" i="1">
                            <a:solidFill>
                              <a:schemeClr val="tx1"/>
                            </a:solidFill>
                            <a:latin typeface="Cambria Math" panose="02040503050406030204" pitchFamily="18" charset="0"/>
                            <a:cs typeface="Times New Roman" panose="02020603050405020304" pitchFamily="18" charset="0"/>
                          </a:rPr>
                          <m:t>𝑗</m:t>
                        </m:r>
                      </m:sub>
                      <m:sup>
                        <m:r>
                          <a:rPr lang="es-ES" i="1">
                            <a:solidFill>
                              <a:schemeClr val="tx1"/>
                            </a:solidFill>
                            <a:latin typeface="Cambria Math" panose="02040503050406030204" pitchFamily="18" charset="0"/>
                            <a:cs typeface="Times New Roman" panose="02020603050405020304" pitchFamily="18" charset="0"/>
                          </a:rPr>
                          <m:t>∗</m:t>
                        </m:r>
                      </m:sup>
                    </m:sSubSup>
                  </m:oMath>
                </a14:m>
                <a:r>
                  <a:rPr lang="es-ES_tradnl" dirty="0">
                    <a:solidFill>
                      <a:schemeClr val="tx1"/>
                    </a:solidFill>
                    <a:latin typeface="Times New Roman" panose="02020603050405020304" pitchFamily="18" charset="0"/>
                    <a:cs typeface="Times New Roman" panose="02020603050405020304" pitchFamily="18" charset="0"/>
                  </a:rPr>
                  <a:t>, </a:t>
                </a:r>
                <a:r>
                  <a:rPr lang="es-ES_tradnl" b="1" dirty="0">
                    <a:solidFill>
                      <a:srgbClr val="8B8B8B"/>
                    </a:solidFill>
                    <a:latin typeface="Lato" panose="020B0604020202020204" charset="0"/>
                  </a:rPr>
                  <a:t>en</a:t>
                </a:r>
                <a:r>
                  <a:rPr lang="es-ES_tradnl"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es-ES_tradnl" i="1">
                            <a:solidFill>
                              <a:schemeClr val="tx1"/>
                            </a:solidFill>
                            <a:latin typeface="Cambria Math" panose="02040503050406030204" pitchFamily="18" charset="0"/>
                            <a:cs typeface="Times New Roman" panose="02020603050405020304" pitchFamily="18" charset="0"/>
                          </a:rPr>
                        </m:ctrlPr>
                      </m:sSupPr>
                      <m:e>
                        <m:r>
                          <a:rPr lang="es-ES" i="1">
                            <a:solidFill>
                              <a:schemeClr val="tx1"/>
                            </a:solidFill>
                            <a:latin typeface="Cambria Math" panose="02040503050406030204" pitchFamily="18" charset="0"/>
                            <a:cs typeface="Times New Roman" panose="02020603050405020304" pitchFamily="18" charset="0"/>
                          </a:rPr>
                          <m:t>𝑌</m:t>
                        </m:r>
                      </m:e>
                      <m:sup>
                        <m:r>
                          <a:rPr lang="es-ES" i="1">
                            <a:solidFill>
                              <a:schemeClr val="tx1"/>
                            </a:solidFill>
                            <a:latin typeface="Cambria Math" panose="02040503050406030204" pitchFamily="18" charset="0"/>
                            <a:cs typeface="Times New Roman" panose="02020603050405020304" pitchFamily="18" charset="0"/>
                          </a:rPr>
                          <m:t>∗</m:t>
                        </m:r>
                      </m:sup>
                    </m:sSup>
                    <m:r>
                      <a:rPr lang="es-ES" i="1">
                        <a:solidFill>
                          <a:schemeClr val="tx1"/>
                        </a:solidFill>
                        <a:latin typeface="Cambria Math" panose="02040503050406030204" pitchFamily="18" charset="0"/>
                        <a:cs typeface="Times New Roman" panose="02020603050405020304" pitchFamily="18" charset="0"/>
                      </a:rPr>
                      <m:t> </m:t>
                    </m:r>
                  </m:oMath>
                </a14:m>
                <a:r>
                  <a:rPr lang="es-ES_tradnl" b="1" dirty="0">
                    <a:solidFill>
                      <a:srgbClr val="8B8B8B"/>
                    </a:solidFill>
                    <a:latin typeface="Lato" panose="020B0604020202020204" charset="0"/>
                  </a:rPr>
                  <a:t>y</a:t>
                </a:r>
                <a14:m>
                  <m:oMath xmlns:m="http://schemas.openxmlformats.org/officeDocument/2006/math">
                    <m:sSup>
                      <m:sSupPr>
                        <m:ctrlPr>
                          <a:rPr lang="es-ES_tradnl" i="1">
                            <a:solidFill>
                              <a:schemeClr val="tx1"/>
                            </a:solidFill>
                            <a:latin typeface="Cambria Math" panose="02040503050406030204" pitchFamily="18" charset="0"/>
                            <a:cs typeface="Times New Roman" panose="02020603050405020304" pitchFamily="18" charset="0"/>
                          </a:rPr>
                        </m:ctrlPr>
                      </m:sSupPr>
                      <m:e>
                        <m:r>
                          <a:rPr lang="es-ES" i="1">
                            <a:solidFill>
                              <a:schemeClr val="tx1"/>
                            </a:solidFill>
                            <a:latin typeface="Cambria Math" panose="02040503050406030204" pitchFamily="18" charset="0"/>
                            <a:cs typeface="Times New Roman" panose="02020603050405020304" pitchFamily="18" charset="0"/>
                          </a:rPr>
                          <m:t> </m:t>
                        </m:r>
                        <m:r>
                          <a:rPr lang="es-ES" i="1">
                            <a:solidFill>
                              <a:schemeClr val="tx1"/>
                            </a:solidFill>
                            <a:latin typeface="Cambria Math" panose="02040503050406030204" pitchFamily="18" charset="0"/>
                            <a:cs typeface="Times New Roman" panose="02020603050405020304" pitchFamily="18" charset="0"/>
                          </a:rPr>
                          <m:t>𝑋</m:t>
                        </m:r>
                      </m:e>
                      <m:sup>
                        <m:r>
                          <a:rPr lang="es-ES" i="1">
                            <a:solidFill>
                              <a:schemeClr val="tx1"/>
                            </a:solidFill>
                            <a:latin typeface="Cambria Math" panose="02040503050406030204" pitchFamily="18" charset="0"/>
                            <a:cs typeface="Times New Roman" panose="02020603050405020304" pitchFamily="18" charset="0"/>
                          </a:rPr>
                          <m:t>∗</m:t>
                        </m:r>
                      </m:sup>
                    </m:sSup>
                  </m:oMath>
                </a14:m>
                <a:r>
                  <a:rPr lang="es-ES_tradnl"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es-ES_tradnl" i="1">
                            <a:solidFill>
                              <a:schemeClr val="tx1"/>
                            </a:solidFill>
                            <a:latin typeface="Cambria Math" panose="02040503050406030204" pitchFamily="18" charset="0"/>
                            <a:cs typeface="Times New Roman" panose="02020603050405020304" pitchFamily="18" charset="0"/>
                          </a:rPr>
                        </m:ctrlPr>
                      </m:sSupPr>
                      <m:e>
                        <m:r>
                          <a:rPr lang="es-ES" i="1">
                            <a:solidFill>
                              <a:schemeClr val="tx1"/>
                            </a:solidFill>
                            <a:latin typeface="Cambria Math" panose="02040503050406030204" pitchFamily="18" charset="0"/>
                            <a:cs typeface="Times New Roman" panose="02020603050405020304" pitchFamily="18" charset="0"/>
                          </a:rPr>
                          <m:t>𝑌</m:t>
                        </m:r>
                      </m:e>
                      <m:sup>
                        <m:r>
                          <a:rPr lang="es-ES" i="1">
                            <a:solidFill>
                              <a:schemeClr val="tx1"/>
                            </a:solidFill>
                            <a:latin typeface="Cambria Math" panose="02040503050406030204" pitchFamily="18" charset="0"/>
                            <a:cs typeface="Times New Roman" panose="02020603050405020304" pitchFamily="18" charset="0"/>
                          </a:rPr>
                          <m:t>∗</m:t>
                        </m:r>
                      </m:sup>
                    </m:sSup>
                    <m:r>
                      <a:rPr lang="es-ES" i="1">
                        <a:solidFill>
                          <a:schemeClr val="tx1"/>
                        </a:solidFill>
                        <a:latin typeface="Cambria Math" panose="02040503050406030204" pitchFamily="18" charset="0"/>
                        <a:cs typeface="Times New Roman" panose="02020603050405020304" pitchFamily="18" charset="0"/>
                      </a:rPr>
                      <m:t> </m:t>
                    </m:r>
                  </m:oMath>
                </a14:m>
                <a:r>
                  <a:rPr lang="es-ES_tradnl" b="1" dirty="0">
                    <a:solidFill>
                      <a:srgbClr val="8B8B8B"/>
                    </a:solidFill>
                    <a:latin typeface="Lato" panose="020B0604020202020204" charset="0"/>
                  </a:rPr>
                  <a:t>es la matriz que contiene las </a:t>
                </a:r>
                <a14:m>
                  <m:oMath xmlns:m="http://schemas.openxmlformats.org/officeDocument/2006/math">
                    <m:r>
                      <a:rPr lang="es-ES" i="1">
                        <a:solidFill>
                          <a:schemeClr val="tx1"/>
                        </a:solidFill>
                        <a:latin typeface="Cambria Math" panose="02040503050406030204" pitchFamily="18" charset="0"/>
                        <a:cs typeface="Times New Roman" panose="02020603050405020304" pitchFamily="18" charset="0"/>
                      </a:rPr>
                      <m:t>𝑡</m:t>
                    </m:r>
                    <m:r>
                      <a:rPr lang="es-ES" i="1">
                        <a:solidFill>
                          <a:schemeClr val="tx1"/>
                        </a:solidFill>
                        <a:latin typeface="Cambria Math" panose="02040503050406030204" pitchFamily="18" charset="0"/>
                        <a:cs typeface="Times New Roman" panose="02020603050405020304" pitchFamily="18" charset="0"/>
                      </a:rPr>
                      <m:t> </m:t>
                    </m:r>
                  </m:oMath>
                </a14:m>
                <a:r>
                  <a:rPr lang="es-ES_tradnl" b="1" dirty="0">
                    <a:solidFill>
                      <a:srgbClr val="8B8B8B"/>
                    </a:solidFill>
                    <a:latin typeface="Lato" panose="020B0604020202020204" charset="0"/>
                  </a:rPr>
                  <a:t>observaciones más recientes y con</a:t>
                </a:r>
                <a:r>
                  <a:rPr lang="es-ES_tradnl"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s-ES" i="1">
                        <a:solidFill>
                          <a:schemeClr val="tx1"/>
                        </a:solidFill>
                        <a:latin typeface="Cambria Math" panose="02040503050406030204" pitchFamily="18" charset="0"/>
                        <a:cs typeface="Times New Roman" panose="02020603050405020304" pitchFamily="18" charset="0"/>
                      </a:rPr>
                      <m:t>𝑘</m:t>
                    </m:r>
                    <m:r>
                      <a:rPr lang="es-ES" i="1">
                        <a:solidFill>
                          <a:schemeClr val="tx1"/>
                        </a:solidFill>
                        <a:latin typeface="Cambria Math" panose="02040503050406030204" pitchFamily="18" charset="0"/>
                        <a:cs typeface="Times New Roman" panose="02020603050405020304" pitchFamily="18" charset="0"/>
                      </a:rPr>
                      <m:t> </m:t>
                    </m:r>
                  </m:oMath>
                </a14:m>
                <a:r>
                  <a:rPr lang="es-ES_tradnl" b="1" dirty="0">
                    <a:solidFill>
                      <a:srgbClr val="8B8B8B"/>
                    </a:solidFill>
                    <a:latin typeface="Lato" panose="020B0604020202020204" charset="0"/>
                  </a:rPr>
                  <a:t>variables; y </a:t>
                </a:r>
                <a14:m>
                  <m:oMath xmlns:m="http://schemas.openxmlformats.org/officeDocument/2006/math">
                    <m:sSup>
                      <m:sSupPr>
                        <m:ctrlPr>
                          <a:rPr lang="es-ES_tradnl" i="1">
                            <a:solidFill>
                              <a:schemeClr val="tx1"/>
                            </a:solidFill>
                            <a:latin typeface="Cambria Math" panose="02040503050406030204" pitchFamily="18" charset="0"/>
                            <a:cs typeface="Times New Roman" panose="02020603050405020304" pitchFamily="18" charset="0"/>
                          </a:rPr>
                        </m:ctrlPr>
                      </m:sSupPr>
                      <m:e>
                        <m:r>
                          <a:rPr lang="es-ES" i="1">
                            <a:solidFill>
                              <a:schemeClr val="tx1"/>
                            </a:solidFill>
                            <a:latin typeface="Cambria Math" panose="02040503050406030204" pitchFamily="18" charset="0"/>
                            <a:cs typeface="Times New Roman" panose="02020603050405020304" pitchFamily="18" charset="0"/>
                          </a:rPr>
                          <m:t> </m:t>
                        </m:r>
                        <m:r>
                          <a:rPr lang="es-ES" i="1">
                            <a:solidFill>
                              <a:schemeClr val="tx1"/>
                            </a:solidFill>
                            <a:latin typeface="Cambria Math" panose="02040503050406030204" pitchFamily="18" charset="0"/>
                            <a:cs typeface="Times New Roman" panose="02020603050405020304" pitchFamily="18" charset="0"/>
                          </a:rPr>
                          <m:t>𝑋</m:t>
                        </m:r>
                      </m:e>
                      <m:sup>
                        <m:r>
                          <a:rPr lang="es-ES" i="1">
                            <a:solidFill>
                              <a:schemeClr val="tx1"/>
                            </a:solidFill>
                            <a:latin typeface="Cambria Math" panose="02040503050406030204" pitchFamily="18" charset="0"/>
                            <a:cs typeface="Times New Roman" panose="02020603050405020304" pitchFamily="18" charset="0"/>
                          </a:rPr>
                          <m:t>∗</m:t>
                        </m:r>
                      </m:sup>
                    </m:sSup>
                    <m:r>
                      <a:rPr lang="es-ES" i="1">
                        <a:solidFill>
                          <a:schemeClr val="tx1"/>
                        </a:solidFill>
                        <a:latin typeface="Cambria Math" panose="02040503050406030204" pitchFamily="18" charset="0"/>
                        <a:cs typeface="Times New Roman" panose="02020603050405020304" pitchFamily="18" charset="0"/>
                      </a:rPr>
                      <m:t> </m:t>
                    </m:r>
                  </m:oMath>
                </a14:m>
                <a:r>
                  <a:rPr lang="es-ES_tradnl" b="1" dirty="0">
                    <a:solidFill>
                      <a:srgbClr val="8B8B8B"/>
                    </a:solidFill>
                    <a:latin typeface="Lato" panose="020B0604020202020204" charset="0"/>
                  </a:rPr>
                  <a:t>a las observaciones contiene las primeras </a:t>
                </a:r>
                <a14:m>
                  <m:oMath xmlns:m="http://schemas.openxmlformats.org/officeDocument/2006/math">
                    <m:r>
                      <a:rPr lang="es-ES" i="1">
                        <a:solidFill>
                          <a:schemeClr val="tx1"/>
                        </a:solidFill>
                        <a:latin typeface="Cambria Math" panose="02040503050406030204" pitchFamily="18" charset="0"/>
                        <a:cs typeface="Times New Roman" panose="02020603050405020304" pitchFamily="18" charset="0"/>
                      </a:rPr>
                      <m:t>𝑡</m:t>
                    </m:r>
                    <m:r>
                      <a:rPr lang="es-ES" i="1">
                        <a:solidFill>
                          <a:schemeClr val="tx1"/>
                        </a:solidFill>
                        <a:latin typeface="Cambria Math" panose="02040503050406030204" pitchFamily="18" charset="0"/>
                        <a:cs typeface="Times New Roman" panose="02020603050405020304" pitchFamily="18" charset="0"/>
                      </a:rPr>
                      <m:t> </m:t>
                    </m:r>
                  </m:oMath>
                </a14:m>
                <a:r>
                  <a:rPr lang="es-ES_tradnl" b="1" dirty="0">
                    <a:solidFill>
                      <a:srgbClr val="8B8B8B"/>
                    </a:solidFill>
                    <a:latin typeface="Lato" panose="020B0604020202020204" charset="0"/>
                  </a:rPr>
                  <a:t>observaciones de la serie de tiempo</a:t>
                </a:r>
                <a:endParaRPr lang="es-MX" b="1" dirty="0">
                  <a:solidFill>
                    <a:srgbClr val="8B8B8B"/>
                  </a:solidFill>
                  <a:latin typeface="Lato" panose="020B0604020202020204" charset="0"/>
                </a:endParaRPr>
              </a:p>
            </p:txBody>
          </p:sp>
        </mc:Choice>
        <mc:Fallback xmlns="">
          <p:sp>
            <p:nvSpPr>
              <p:cNvPr id="6" name="Rectangle 5">
                <a:extLst>
                  <a:ext uri="{FF2B5EF4-FFF2-40B4-BE49-F238E27FC236}">
                    <a16:creationId xmlns:a16="http://schemas.microsoft.com/office/drawing/2014/main" id="{D550156C-E88F-48A1-8E2C-E72A8E156062}"/>
                  </a:ext>
                </a:extLst>
              </p:cNvPr>
              <p:cNvSpPr>
                <a:spLocks noRot="1" noChangeAspect="1" noMove="1" noResize="1" noEditPoints="1" noAdjustHandles="1" noChangeArrowheads="1" noChangeShapeType="1" noTextEdit="1"/>
              </p:cNvSpPr>
              <p:nvPr/>
            </p:nvSpPr>
            <p:spPr>
              <a:xfrm>
                <a:off x="931453" y="2098338"/>
                <a:ext cx="7543800" cy="1705595"/>
              </a:xfrm>
              <a:prstGeom prst="rect">
                <a:avLst/>
              </a:prstGeom>
              <a:blipFill>
                <a:blip r:embed="rId3"/>
                <a:stretch>
                  <a:fillRect l="-243" r="-566" b="-2500"/>
                </a:stretch>
              </a:blipFill>
            </p:spPr>
            <p:txBody>
              <a:bodyPr/>
              <a:lstStyle/>
              <a:p>
                <a:r>
                  <a:rPr lang="es-MX">
                    <a:noFill/>
                  </a:rPr>
                  <a:t> </a:t>
                </a:r>
              </a:p>
            </p:txBody>
          </p:sp>
        </mc:Fallback>
      </mc:AlternateContent>
    </p:spTree>
    <p:extLst>
      <p:ext uri="{BB962C8B-B14F-4D97-AF65-F5344CB8AC3E}">
        <p14:creationId xmlns:p14="http://schemas.microsoft.com/office/powerpoint/2010/main" val="1854108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19</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3098545" cy="461665"/>
          </a:xfrm>
          <a:prstGeom prst="rect">
            <a:avLst/>
          </a:prstGeom>
        </p:spPr>
        <p:txBody>
          <a:bodyPr wrap="square">
            <a:spAutoFit/>
          </a:bodyPr>
          <a:lstStyle/>
          <a:p>
            <a:r>
              <a:rPr lang="es-419" sz="2400" b="1" dirty="0">
                <a:solidFill>
                  <a:srgbClr val="0067AE"/>
                </a:solidFill>
                <a:latin typeface="Lato"/>
                <a:sym typeface="Lato"/>
              </a:rPr>
              <a:t>Cuerpo</a:t>
            </a: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2348833" y="992693"/>
            <a:ext cx="4067207" cy="461665"/>
          </a:xfrm>
          <a:prstGeom prst="rect">
            <a:avLst/>
          </a:prstGeom>
        </p:spPr>
        <p:txBody>
          <a:bodyPr wrap="square">
            <a:spAutoFit/>
          </a:bodyPr>
          <a:lstStyle/>
          <a:p>
            <a:r>
              <a:rPr lang="es-419" sz="2400" b="1" dirty="0">
                <a:solidFill>
                  <a:srgbClr val="44B4E3"/>
                </a:solidFill>
                <a:latin typeface="Lato"/>
                <a:sym typeface="Lato"/>
              </a:rPr>
              <a:t>Estimación de los pronósticos</a:t>
            </a:r>
            <a:endParaRPr lang="es-419" sz="2400" b="1" dirty="0">
              <a:solidFill>
                <a:srgbClr val="666666"/>
              </a:solidFill>
              <a:latin typeface="Lato"/>
              <a:sym typeface="Lato"/>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D550156C-E88F-48A1-8E2C-E72A8E156062}"/>
                  </a:ext>
                </a:extLst>
              </p:cNvPr>
              <p:cNvSpPr/>
              <p:nvPr/>
            </p:nvSpPr>
            <p:spPr>
              <a:xfrm>
                <a:off x="1060993" y="1976418"/>
                <a:ext cx="7543800" cy="1881221"/>
              </a:xfrm>
              <a:prstGeom prst="rect">
                <a:avLst/>
              </a:prstGeom>
            </p:spPr>
            <p:txBody>
              <a:bodyPr wrap="square">
                <a:spAutoFit/>
              </a:bodyPr>
              <a:lstStyle/>
              <a:p>
                <a:pPr>
                  <a:lnSpc>
                    <a:spcPct val="150000"/>
                  </a:lnSpc>
                </a:pPr>
                <a:r>
                  <a:rPr lang="es-ES_tradnl" b="1" u="sng" dirty="0">
                    <a:solidFill>
                      <a:srgbClr val="8B8B8B"/>
                    </a:solidFill>
                    <a:latin typeface="Lato" panose="020B0604020202020204" charset="0"/>
                    <a:sym typeface="Calibri"/>
                  </a:rPr>
                  <a:t>3. </a:t>
                </a:r>
                <a:r>
                  <a:rPr lang="es-ES_tradnl" b="1" dirty="0">
                    <a:solidFill>
                      <a:srgbClr val="8B8B8B"/>
                    </a:solidFill>
                    <a:latin typeface="Lato" panose="020B0604020202020204" charset="0"/>
                    <a:sym typeface="Calibri"/>
                  </a:rPr>
                  <a:t>	</a:t>
                </a:r>
                <a:r>
                  <a:rPr lang="es-ES_tradnl" b="1" u="sng" dirty="0">
                    <a:solidFill>
                      <a:srgbClr val="8B8B8B"/>
                    </a:solidFill>
                    <a:latin typeface="Lato" panose="020B0604020202020204" charset="0"/>
                    <a:sym typeface="Calibri"/>
                  </a:rPr>
                  <a:t>Construir las matrices </a:t>
                </a:r>
                <a14:m>
                  <m:oMath xmlns:m="http://schemas.openxmlformats.org/officeDocument/2006/math">
                    <m:r>
                      <a:rPr lang="es-ES" i="1">
                        <a:solidFill>
                          <a:schemeClr val="tx1"/>
                        </a:solidFill>
                        <a:latin typeface="Cambria Math" panose="02040503050406030204" pitchFamily="18" charset="0"/>
                        <a:cs typeface="Times New Roman" panose="02020603050405020304" pitchFamily="18" charset="0"/>
                        <a:sym typeface="Calibri"/>
                      </a:rPr>
                      <m:t>𝑿</m:t>
                    </m:r>
                    <m:r>
                      <a:rPr lang="es-ES" i="1">
                        <a:solidFill>
                          <a:schemeClr val="tx1"/>
                        </a:solidFill>
                        <a:latin typeface="Cambria Math" panose="02040503050406030204" pitchFamily="18" charset="0"/>
                        <a:cs typeface="Times New Roman" panose="02020603050405020304" pitchFamily="18" charset="0"/>
                        <a:sym typeface="Calibri"/>
                      </a:rPr>
                      <m:t> </m:t>
                    </m:r>
                    <m:r>
                      <a:rPr lang="es-ES" i="1">
                        <a:solidFill>
                          <a:schemeClr val="tx1"/>
                        </a:solidFill>
                        <a:latin typeface="Cambria Math" panose="02040503050406030204" pitchFamily="18" charset="0"/>
                        <a:cs typeface="Times New Roman" panose="02020603050405020304" pitchFamily="18" charset="0"/>
                        <a:sym typeface="Calibri"/>
                      </a:rPr>
                      <m:t>𝒚</m:t>
                    </m:r>
                    <m:r>
                      <a:rPr lang="es-ES" i="1">
                        <a:solidFill>
                          <a:schemeClr val="tx1"/>
                        </a:solidFill>
                        <a:latin typeface="Cambria Math" panose="02040503050406030204" pitchFamily="18" charset="0"/>
                        <a:cs typeface="Times New Roman" panose="02020603050405020304" pitchFamily="18" charset="0"/>
                        <a:sym typeface="Calibri"/>
                      </a:rPr>
                      <m:t> </m:t>
                    </m:r>
                    <m:r>
                      <a:rPr lang="es-ES" i="1">
                        <a:solidFill>
                          <a:schemeClr val="tx1"/>
                        </a:solidFill>
                        <a:latin typeface="Cambria Math" panose="02040503050406030204" pitchFamily="18" charset="0"/>
                        <a:cs typeface="Times New Roman" panose="02020603050405020304" pitchFamily="18" charset="0"/>
                        <a:sym typeface="Calibri"/>
                      </a:rPr>
                      <m:t>𝒀</m:t>
                    </m:r>
                  </m:oMath>
                </a14:m>
                <a:r>
                  <a:rPr lang="es-ES_tradnl" b="1" u="sng" dirty="0">
                    <a:solidFill>
                      <a:srgbClr val="8B8B8B"/>
                    </a:solidFill>
                    <a:latin typeface="Lato" panose="020B0604020202020204" charset="0"/>
                    <a:sym typeface="Calibri"/>
                  </a:rPr>
                  <a:t> </a:t>
                </a:r>
                <a:r>
                  <a:rPr lang="es-ES" b="1" u="sng" dirty="0">
                    <a:solidFill>
                      <a:srgbClr val="8B8B8B"/>
                    </a:solidFill>
                    <a:latin typeface="Lato" panose="020B0604020202020204" charset="0"/>
                    <a:sym typeface="Calibri"/>
                  </a:rPr>
                  <a:t>para realizar </a:t>
                </a:r>
                <a:r>
                  <a:rPr lang="es-ES" i="1" dirty="0">
                    <a:solidFill>
                      <a:schemeClr val="tx1"/>
                    </a:solidFill>
                    <a:latin typeface="Cambria Math" panose="02040503050406030204" pitchFamily="18" charset="0"/>
                    <a:cs typeface="Times New Roman" panose="02020603050405020304" pitchFamily="18" charset="0"/>
                    <a:sym typeface="Calibri"/>
                  </a:rPr>
                  <a:t>PLS</a:t>
                </a:r>
              </a:p>
              <a:p>
                <a:pPr marL="342900" indent="-342900">
                  <a:lnSpc>
                    <a:spcPct val="150000"/>
                  </a:lnSpc>
                  <a:buAutoNum type="arabicPeriod" startAt="3"/>
                </a:pPr>
                <a:endParaRPr lang="es-ES_tradnl" b="1" dirty="0">
                  <a:solidFill>
                    <a:srgbClr val="8B8B8B"/>
                  </a:solidFill>
                  <a:latin typeface="Lato" panose="020B0604020202020204" charset="0"/>
                </a:endParaRPr>
              </a:p>
              <a:p>
                <a:pPr marL="114300" indent="0" algn="ctr">
                  <a:buNone/>
                </a:pPr>
                <a14:m>
                  <m:oMath xmlns:m="http://schemas.openxmlformats.org/officeDocument/2006/math">
                    <m:r>
                      <a:rPr lang="es-ES" sz="2400" i="1">
                        <a:solidFill>
                          <a:schemeClr val="tx1"/>
                        </a:solidFill>
                        <a:latin typeface="Cambria Math" panose="02040503050406030204" pitchFamily="18" charset="0"/>
                        <a:cs typeface="Times New Roman" panose="02020603050405020304" pitchFamily="18" charset="0"/>
                      </a:rPr>
                      <m:t>𝑋</m:t>
                    </m:r>
                    <m:r>
                      <a:rPr lang="es-ES" sz="2400" i="1">
                        <a:solidFill>
                          <a:schemeClr val="tx1"/>
                        </a:solidFill>
                        <a:latin typeface="Cambria Math" panose="02040503050406030204" pitchFamily="18" charset="0"/>
                        <a:cs typeface="Times New Roman" panose="02020603050405020304" pitchFamily="18" charset="0"/>
                      </a:rPr>
                      <m:t>=</m:t>
                    </m:r>
                    <m:r>
                      <a:rPr lang="es-ES" sz="2400" i="1">
                        <a:solidFill>
                          <a:schemeClr val="tx1"/>
                        </a:solidFill>
                        <a:latin typeface="Cambria Math" panose="02040503050406030204" pitchFamily="18" charset="0"/>
                        <a:cs typeface="Times New Roman" panose="02020603050405020304" pitchFamily="18" charset="0"/>
                      </a:rPr>
                      <m:t>𝑐𝑏𝑖𝑛𝑑</m:t>
                    </m:r>
                    <m:r>
                      <a:rPr lang="es-ES" sz="2400" i="1">
                        <a:solidFill>
                          <a:schemeClr val="tx1"/>
                        </a:solidFill>
                        <a:latin typeface="Cambria Math" panose="02040503050406030204" pitchFamily="18" charset="0"/>
                        <a:cs typeface="Times New Roman" panose="02020603050405020304" pitchFamily="18" charset="0"/>
                      </a:rPr>
                      <m:t>(</m:t>
                    </m:r>
                    <m:sSup>
                      <m:sSupPr>
                        <m:ctrlPr>
                          <a:rPr lang="es-ES_tradnl" sz="2400" i="1" dirty="0">
                            <a:solidFill>
                              <a:schemeClr val="tx1"/>
                            </a:solidFill>
                            <a:latin typeface="Cambria Math" panose="02040503050406030204" pitchFamily="18" charset="0"/>
                            <a:cs typeface="Times New Roman" panose="02020603050405020304" pitchFamily="18" charset="0"/>
                          </a:rPr>
                        </m:ctrlPr>
                      </m:sSupPr>
                      <m:e>
                        <m:r>
                          <a:rPr lang="es-ES" sz="2400" i="1" dirty="0">
                            <a:solidFill>
                              <a:schemeClr val="tx1"/>
                            </a:solidFill>
                            <a:latin typeface="Cambria Math" panose="02040503050406030204" pitchFamily="18" charset="0"/>
                            <a:cs typeface="Times New Roman" panose="02020603050405020304" pitchFamily="18" charset="0"/>
                          </a:rPr>
                          <m:t>𝑋</m:t>
                        </m:r>
                      </m:e>
                      <m:sup>
                        <m:r>
                          <a:rPr lang="es-ES" sz="2400" i="1" dirty="0">
                            <a:solidFill>
                              <a:schemeClr val="tx1"/>
                            </a:solidFill>
                            <a:latin typeface="Cambria Math" panose="02040503050406030204" pitchFamily="18" charset="0"/>
                            <a:cs typeface="Times New Roman" panose="02020603050405020304" pitchFamily="18" charset="0"/>
                          </a:rPr>
                          <m:t>∗</m:t>
                        </m:r>
                      </m:sup>
                    </m:sSup>
                    <m:r>
                      <a:rPr lang="es-ES" sz="2400" i="1" dirty="0">
                        <a:solidFill>
                          <a:schemeClr val="tx1"/>
                        </a:solidFill>
                        <a:latin typeface="Cambria Math" panose="02040503050406030204" pitchFamily="18" charset="0"/>
                        <a:cs typeface="Times New Roman" panose="02020603050405020304" pitchFamily="18" charset="0"/>
                      </a:rPr>
                      <m:t>,</m:t>
                    </m:r>
                    <m:sSubSup>
                      <m:sSubSupPr>
                        <m:ctrlPr>
                          <a:rPr lang="es-ES" sz="2400" i="1" dirty="0">
                            <a:solidFill>
                              <a:schemeClr val="tx1"/>
                            </a:solidFill>
                            <a:latin typeface="Cambria Math" panose="02040503050406030204" pitchFamily="18" charset="0"/>
                            <a:cs typeface="Times New Roman" panose="02020603050405020304" pitchFamily="18" charset="0"/>
                          </a:rPr>
                        </m:ctrlPr>
                      </m:sSubSupPr>
                      <m:e>
                        <m:r>
                          <a:rPr lang="es-ES" sz="2400" i="1" dirty="0">
                            <a:solidFill>
                              <a:schemeClr val="tx1"/>
                            </a:solidFill>
                            <a:latin typeface="Cambria Math" panose="02040503050406030204" pitchFamily="18" charset="0"/>
                            <a:cs typeface="Times New Roman" panose="02020603050405020304" pitchFamily="18" charset="0"/>
                          </a:rPr>
                          <m:t>𝑋</m:t>
                        </m:r>
                      </m:e>
                      <m:sub>
                        <m:r>
                          <m:rPr>
                            <m:sty m:val="p"/>
                          </m:rPr>
                          <a:rPr lang="es-ES" sz="2400" dirty="0">
                            <a:solidFill>
                              <a:schemeClr val="tx1"/>
                            </a:solidFill>
                            <a:latin typeface="Cambria Math" panose="02040503050406030204" pitchFamily="18" charset="0"/>
                            <a:cs typeface="Times New Roman" panose="02020603050405020304" pitchFamily="18" charset="0"/>
                          </a:rPr>
                          <m:t>t</m:t>
                        </m:r>
                        <m:r>
                          <a:rPr lang="es-ES" sz="2400" dirty="0">
                            <a:solidFill>
                              <a:schemeClr val="tx1"/>
                            </a:solidFill>
                            <a:latin typeface="Cambria Math" panose="02040503050406030204" pitchFamily="18" charset="0"/>
                            <a:cs typeface="Times New Roman" panose="02020603050405020304" pitchFamily="18" charset="0"/>
                          </a:rPr>
                          <m:t>−1</m:t>
                        </m:r>
                      </m:sub>
                      <m:sup>
                        <m:r>
                          <a:rPr lang="es-ES" sz="2400" i="1" dirty="0">
                            <a:solidFill>
                              <a:schemeClr val="tx1"/>
                            </a:solidFill>
                            <a:latin typeface="Cambria Math" panose="02040503050406030204" pitchFamily="18" charset="0"/>
                            <a:cs typeface="Times New Roman" panose="02020603050405020304" pitchFamily="18" charset="0"/>
                          </a:rPr>
                          <m:t>∗</m:t>
                        </m:r>
                      </m:sup>
                    </m:sSubSup>
                    <m:r>
                      <a:rPr lang="es-ES" sz="2400" i="1" dirty="0">
                        <a:solidFill>
                          <a:schemeClr val="tx1"/>
                        </a:solidFill>
                        <a:latin typeface="Cambria Math" panose="02040503050406030204" pitchFamily="18" charset="0"/>
                        <a:cs typeface="Times New Roman" panose="02020603050405020304" pitchFamily="18" charset="0"/>
                      </a:rPr>
                      <m:t>,…, </m:t>
                    </m:r>
                    <m:sSubSup>
                      <m:sSubSupPr>
                        <m:ctrlPr>
                          <a:rPr lang="es-ES" sz="2400" i="1" dirty="0">
                            <a:solidFill>
                              <a:schemeClr val="tx1"/>
                            </a:solidFill>
                            <a:latin typeface="Cambria Math" panose="02040503050406030204" pitchFamily="18" charset="0"/>
                            <a:cs typeface="Times New Roman" panose="02020603050405020304" pitchFamily="18" charset="0"/>
                          </a:rPr>
                        </m:ctrlPr>
                      </m:sSubSupPr>
                      <m:e>
                        <m:r>
                          <a:rPr lang="es-ES" sz="2400" i="1" dirty="0">
                            <a:solidFill>
                              <a:schemeClr val="tx1"/>
                            </a:solidFill>
                            <a:latin typeface="Cambria Math" panose="02040503050406030204" pitchFamily="18" charset="0"/>
                            <a:cs typeface="Times New Roman" panose="02020603050405020304" pitchFamily="18" charset="0"/>
                          </a:rPr>
                          <m:t>𝑋</m:t>
                        </m:r>
                      </m:e>
                      <m:sub>
                        <m:r>
                          <a:rPr lang="es-ES" sz="2400" i="1" dirty="0">
                            <a:solidFill>
                              <a:schemeClr val="tx1"/>
                            </a:solidFill>
                            <a:latin typeface="Cambria Math" panose="02040503050406030204" pitchFamily="18" charset="0"/>
                            <a:cs typeface="Times New Roman" panose="02020603050405020304" pitchFamily="18" charset="0"/>
                          </a:rPr>
                          <m:t>𝑡</m:t>
                        </m:r>
                        <m:r>
                          <a:rPr lang="es-ES" sz="2400" i="1" dirty="0">
                            <a:solidFill>
                              <a:schemeClr val="tx1"/>
                            </a:solidFill>
                            <a:latin typeface="Cambria Math" panose="02040503050406030204" pitchFamily="18" charset="0"/>
                            <a:cs typeface="Times New Roman" panose="02020603050405020304" pitchFamily="18" charset="0"/>
                          </a:rPr>
                          <m:t>−</m:t>
                        </m:r>
                        <m:r>
                          <a:rPr lang="es-ES" sz="2400" i="1" dirty="0">
                            <a:solidFill>
                              <a:schemeClr val="tx1"/>
                            </a:solidFill>
                            <a:latin typeface="Cambria Math" panose="02040503050406030204" pitchFamily="18" charset="0"/>
                            <a:cs typeface="Times New Roman" panose="02020603050405020304" pitchFamily="18" charset="0"/>
                          </a:rPr>
                          <m:t>𝑝</m:t>
                        </m:r>
                      </m:sub>
                      <m:sup>
                        <m:r>
                          <a:rPr lang="es-ES" sz="2400" i="1" dirty="0">
                            <a:solidFill>
                              <a:schemeClr val="tx1"/>
                            </a:solidFill>
                            <a:latin typeface="Cambria Math" panose="02040503050406030204" pitchFamily="18" charset="0"/>
                            <a:cs typeface="Times New Roman" panose="02020603050405020304" pitchFamily="18" charset="0"/>
                          </a:rPr>
                          <m:t>∗</m:t>
                        </m:r>
                      </m:sup>
                    </m:sSubSup>
                  </m:oMath>
                </a14:m>
                <a:r>
                  <a:rPr lang="es-ES_tradnl" sz="2400" dirty="0">
                    <a:solidFill>
                      <a:schemeClr val="tx1"/>
                    </a:solidFill>
                    <a:latin typeface="Times New Roman" panose="02020603050405020304" pitchFamily="18" charset="0"/>
                    <a:cs typeface="Times New Roman" panose="02020603050405020304" pitchFamily="18" charset="0"/>
                  </a:rPr>
                  <a:t>)</a:t>
                </a:r>
              </a:p>
              <a:p>
                <a:pPr marL="114300" indent="0" algn="ctr">
                  <a:buNone/>
                </a:pPr>
                <a:endParaRPr lang="es-ES_tradnl" sz="2400" b="1" dirty="0">
                  <a:solidFill>
                    <a:schemeClr val="tx1"/>
                  </a:solidFill>
                  <a:latin typeface="Times New Roman" panose="02020603050405020304" pitchFamily="18" charset="0"/>
                  <a:cs typeface="Times New Roman" panose="02020603050405020304" pitchFamily="18" charset="0"/>
                </a:endParaRPr>
              </a:p>
              <a:p>
                <a:pPr marL="114300" indent="0" algn="ctr">
                  <a:buNone/>
                </a:pPr>
                <a14:m>
                  <m:oMath xmlns:m="http://schemas.openxmlformats.org/officeDocument/2006/math">
                    <m:r>
                      <a:rPr lang="es-ES" sz="2400" i="1">
                        <a:solidFill>
                          <a:schemeClr val="tx1"/>
                        </a:solidFill>
                        <a:latin typeface="Cambria Math" panose="02040503050406030204" pitchFamily="18" charset="0"/>
                        <a:cs typeface="Times New Roman" panose="02020603050405020304" pitchFamily="18" charset="0"/>
                      </a:rPr>
                      <m:t>𝑋</m:t>
                    </m:r>
                    <m:r>
                      <a:rPr lang="es-ES" sz="2400" i="1">
                        <a:solidFill>
                          <a:schemeClr val="tx1"/>
                        </a:solidFill>
                        <a:latin typeface="Cambria Math" panose="02040503050406030204" pitchFamily="18" charset="0"/>
                        <a:cs typeface="Times New Roman" panose="02020603050405020304" pitchFamily="18" charset="0"/>
                      </a:rPr>
                      <m:t>=</m:t>
                    </m:r>
                    <m:r>
                      <a:rPr lang="es-ES" sz="2400" i="1">
                        <a:solidFill>
                          <a:schemeClr val="tx1"/>
                        </a:solidFill>
                        <a:latin typeface="Cambria Math" panose="02040503050406030204" pitchFamily="18" charset="0"/>
                        <a:cs typeface="Times New Roman" panose="02020603050405020304" pitchFamily="18" charset="0"/>
                      </a:rPr>
                      <m:t>𝑐𝑏𝑖𝑛𝑑</m:t>
                    </m:r>
                    <m:r>
                      <a:rPr lang="es-ES" sz="2400" i="1">
                        <a:solidFill>
                          <a:schemeClr val="tx1"/>
                        </a:solidFill>
                        <a:latin typeface="Cambria Math" panose="02040503050406030204" pitchFamily="18" charset="0"/>
                        <a:cs typeface="Times New Roman" panose="02020603050405020304" pitchFamily="18" charset="0"/>
                      </a:rPr>
                      <m:t>(</m:t>
                    </m:r>
                    <m:sSup>
                      <m:sSupPr>
                        <m:ctrlPr>
                          <a:rPr lang="es-ES_tradnl" sz="2400" i="1" dirty="0">
                            <a:solidFill>
                              <a:schemeClr val="tx1"/>
                            </a:solidFill>
                            <a:latin typeface="Cambria Math" panose="02040503050406030204" pitchFamily="18" charset="0"/>
                            <a:cs typeface="Times New Roman" panose="02020603050405020304" pitchFamily="18" charset="0"/>
                          </a:rPr>
                        </m:ctrlPr>
                      </m:sSupPr>
                      <m:e>
                        <m:r>
                          <a:rPr lang="es-ES" sz="2400" i="1" dirty="0">
                            <a:solidFill>
                              <a:schemeClr val="tx1"/>
                            </a:solidFill>
                            <a:latin typeface="Cambria Math" panose="02040503050406030204" pitchFamily="18" charset="0"/>
                            <a:cs typeface="Times New Roman" panose="02020603050405020304" pitchFamily="18" charset="0"/>
                          </a:rPr>
                          <m:t>𝑌</m:t>
                        </m:r>
                      </m:e>
                      <m:sup>
                        <m:r>
                          <a:rPr lang="es-ES" sz="2400" i="1" dirty="0">
                            <a:solidFill>
                              <a:schemeClr val="tx1"/>
                            </a:solidFill>
                            <a:latin typeface="Cambria Math" panose="02040503050406030204" pitchFamily="18" charset="0"/>
                            <a:cs typeface="Times New Roman" panose="02020603050405020304" pitchFamily="18" charset="0"/>
                          </a:rPr>
                          <m:t>∗</m:t>
                        </m:r>
                      </m:sup>
                    </m:sSup>
                    <m:r>
                      <a:rPr lang="es-ES" sz="2400" i="1" dirty="0">
                        <a:solidFill>
                          <a:schemeClr val="tx1"/>
                        </a:solidFill>
                        <a:latin typeface="Cambria Math" panose="02040503050406030204" pitchFamily="18" charset="0"/>
                        <a:cs typeface="Times New Roman" panose="02020603050405020304" pitchFamily="18" charset="0"/>
                      </a:rPr>
                      <m:t>,</m:t>
                    </m:r>
                    <m:sSubSup>
                      <m:sSubSupPr>
                        <m:ctrlPr>
                          <a:rPr lang="es-ES" sz="2400" i="1" dirty="0">
                            <a:solidFill>
                              <a:schemeClr val="tx1"/>
                            </a:solidFill>
                            <a:latin typeface="Cambria Math" panose="02040503050406030204" pitchFamily="18" charset="0"/>
                            <a:cs typeface="Times New Roman" panose="02020603050405020304" pitchFamily="18" charset="0"/>
                          </a:rPr>
                        </m:ctrlPr>
                      </m:sSubSupPr>
                      <m:e>
                        <m:r>
                          <a:rPr lang="es-ES" sz="2400" i="1" dirty="0">
                            <a:solidFill>
                              <a:schemeClr val="tx1"/>
                            </a:solidFill>
                            <a:latin typeface="Cambria Math" panose="02040503050406030204" pitchFamily="18" charset="0"/>
                            <a:cs typeface="Times New Roman" panose="02020603050405020304" pitchFamily="18" charset="0"/>
                          </a:rPr>
                          <m:t>𝑌</m:t>
                        </m:r>
                      </m:e>
                      <m:sub>
                        <m:r>
                          <m:rPr>
                            <m:sty m:val="p"/>
                          </m:rPr>
                          <a:rPr lang="es-ES" sz="2400" dirty="0">
                            <a:solidFill>
                              <a:schemeClr val="tx1"/>
                            </a:solidFill>
                            <a:latin typeface="Cambria Math" panose="02040503050406030204" pitchFamily="18" charset="0"/>
                            <a:cs typeface="Times New Roman" panose="02020603050405020304" pitchFamily="18" charset="0"/>
                          </a:rPr>
                          <m:t>t</m:t>
                        </m:r>
                        <m:r>
                          <a:rPr lang="es-ES" sz="2400" dirty="0">
                            <a:solidFill>
                              <a:schemeClr val="tx1"/>
                            </a:solidFill>
                            <a:latin typeface="Cambria Math" panose="02040503050406030204" pitchFamily="18" charset="0"/>
                            <a:cs typeface="Times New Roman" panose="02020603050405020304" pitchFamily="18" charset="0"/>
                          </a:rPr>
                          <m:t>+</m:t>
                        </m:r>
                        <m:r>
                          <m:rPr>
                            <m:sty m:val="p"/>
                          </m:rPr>
                          <a:rPr lang="es-ES" sz="2400" dirty="0">
                            <a:solidFill>
                              <a:schemeClr val="tx1"/>
                            </a:solidFill>
                            <a:latin typeface="Cambria Math" panose="02040503050406030204" pitchFamily="18" charset="0"/>
                            <a:cs typeface="Times New Roman" panose="02020603050405020304" pitchFamily="18" charset="0"/>
                          </a:rPr>
                          <m:t>h</m:t>
                        </m:r>
                        <m:r>
                          <a:rPr lang="es-ES" sz="2400" dirty="0">
                            <a:solidFill>
                              <a:schemeClr val="tx1"/>
                            </a:solidFill>
                            <a:latin typeface="Cambria Math" panose="02040503050406030204" pitchFamily="18" charset="0"/>
                            <a:cs typeface="Times New Roman" panose="02020603050405020304" pitchFamily="18" charset="0"/>
                          </a:rPr>
                          <m:t>−1</m:t>
                        </m:r>
                      </m:sub>
                      <m:sup>
                        <m:r>
                          <a:rPr lang="es-ES" sz="2400" i="1" dirty="0">
                            <a:solidFill>
                              <a:schemeClr val="tx1"/>
                            </a:solidFill>
                            <a:latin typeface="Cambria Math" panose="02040503050406030204" pitchFamily="18" charset="0"/>
                            <a:cs typeface="Times New Roman" panose="02020603050405020304" pitchFamily="18" charset="0"/>
                          </a:rPr>
                          <m:t>∗</m:t>
                        </m:r>
                      </m:sup>
                    </m:sSubSup>
                    <m:r>
                      <a:rPr lang="es-ES" sz="2400" i="1" dirty="0">
                        <a:solidFill>
                          <a:schemeClr val="tx1"/>
                        </a:solidFill>
                        <a:latin typeface="Cambria Math" panose="02040503050406030204" pitchFamily="18" charset="0"/>
                        <a:cs typeface="Times New Roman" panose="02020603050405020304" pitchFamily="18" charset="0"/>
                      </a:rPr>
                      <m:t>,…, </m:t>
                    </m:r>
                    <m:sSubSup>
                      <m:sSubSupPr>
                        <m:ctrlPr>
                          <a:rPr lang="es-ES" sz="2400" i="1" dirty="0">
                            <a:solidFill>
                              <a:schemeClr val="tx1"/>
                            </a:solidFill>
                            <a:latin typeface="Cambria Math" panose="02040503050406030204" pitchFamily="18" charset="0"/>
                            <a:cs typeface="Times New Roman" panose="02020603050405020304" pitchFamily="18" charset="0"/>
                          </a:rPr>
                        </m:ctrlPr>
                      </m:sSubSupPr>
                      <m:e>
                        <m:r>
                          <a:rPr lang="es-ES" sz="2400" i="1" dirty="0">
                            <a:solidFill>
                              <a:schemeClr val="tx1"/>
                            </a:solidFill>
                            <a:latin typeface="Cambria Math" panose="02040503050406030204" pitchFamily="18" charset="0"/>
                            <a:cs typeface="Times New Roman" panose="02020603050405020304" pitchFamily="18" charset="0"/>
                          </a:rPr>
                          <m:t>𝑌</m:t>
                        </m:r>
                      </m:e>
                      <m:sub>
                        <m:r>
                          <a:rPr lang="es-ES" sz="2400" i="1" dirty="0">
                            <a:solidFill>
                              <a:schemeClr val="tx1"/>
                            </a:solidFill>
                            <a:latin typeface="Cambria Math" panose="02040503050406030204" pitchFamily="18" charset="0"/>
                            <a:cs typeface="Times New Roman" panose="02020603050405020304" pitchFamily="18" charset="0"/>
                          </a:rPr>
                          <m:t>𝑡</m:t>
                        </m:r>
                        <m:r>
                          <a:rPr lang="es-ES" sz="2400" i="1" dirty="0">
                            <a:solidFill>
                              <a:schemeClr val="tx1"/>
                            </a:solidFill>
                            <a:latin typeface="Cambria Math" panose="02040503050406030204" pitchFamily="18" charset="0"/>
                            <a:cs typeface="Times New Roman" panose="02020603050405020304" pitchFamily="18" charset="0"/>
                          </a:rPr>
                          <m:t>+1</m:t>
                        </m:r>
                      </m:sub>
                      <m:sup>
                        <m:r>
                          <a:rPr lang="es-ES" sz="2400" i="1" dirty="0">
                            <a:solidFill>
                              <a:schemeClr val="tx1"/>
                            </a:solidFill>
                            <a:latin typeface="Cambria Math" panose="02040503050406030204" pitchFamily="18" charset="0"/>
                            <a:cs typeface="Times New Roman" panose="02020603050405020304" pitchFamily="18" charset="0"/>
                          </a:rPr>
                          <m:t>∗</m:t>
                        </m:r>
                      </m:sup>
                    </m:sSubSup>
                  </m:oMath>
                </a14:m>
                <a:r>
                  <a:rPr lang="es-ES_tradnl" sz="2400" dirty="0">
                    <a:solidFill>
                      <a:schemeClr val="tx1"/>
                    </a:solidFill>
                    <a:latin typeface="Times New Roman" panose="02020603050405020304" pitchFamily="18" charset="0"/>
                    <a:cs typeface="Times New Roman" panose="02020603050405020304" pitchFamily="18" charset="0"/>
                  </a:rPr>
                  <a:t>)</a:t>
                </a:r>
              </a:p>
            </p:txBody>
          </p:sp>
        </mc:Choice>
        <mc:Fallback xmlns="">
          <p:sp>
            <p:nvSpPr>
              <p:cNvPr id="6" name="Rectangle 5">
                <a:extLst>
                  <a:ext uri="{FF2B5EF4-FFF2-40B4-BE49-F238E27FC236}">
                    <a16:creationId xmlns:a16="http://schemas.microsoft.com/office/drawing/2014/main" id="{D550156C-E88F-48A1-8E2C-E72A8E156062}"/>
                  </a:ext>
                </a:extLst>
              </p:cNvPr>
              <p:cNvSpPr>
                <a:spLocks noRot="1" noChangeAspect="1" noMove="1" noResize="1" noEditPoints="1" noAdjustHandles="1" noChangeArrowheads="1" noChangeShapeType="1" noTextEdit="1"/>
              </p:cNvSpPr>
              <p:nvPr/>
            </p:nvSpPr>
            <p:spPr>
              <a:xfrm>
                <a:off x="1060993" y="1976418"/>
                <a:ext cx="7543800" cy="1881221"/>
              </a:xfrm>
              <a:prstGeom prst="rect">
                <a:avLst/>
              </a:prstGeom>
              <a:blipFill>
                <a:blip r:embed="rId3"/>
                <a:stretch>
                  <a:fillRect l="-242" b="-6149"/>
                </a:stretch>
              </a:blipFill>
            </p:spPr>
            <p:txBody>
              <a:bodyPr/>
              <a:lstStyle/>
              <a:p>
                <a:r>
                  <a:rPr lang="es-MX">
                    <a:noFill/>
                  </a:rPr>
                  <a:t> </a:t>
                </a:r>
              </a:p>
            </p:txBody>
          </p:sp>
        </mc:Fallback>
      </mc:AlternateContent>
    </p:spTree>
    <p:extLst>
      <p:ext uri="{BB962C8B-B14F-4D97-AF65-F5344CB8AC3E}">
        <p14:creationId xmlns:p14="http://schemas.microsoft.com/office/powerpoint/2010/main" val="2182318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p:nvPr/>
        </p:nvSpPr>
        <p:spPr>
          <a:xfrm>
            <a:off x="595890" y="295160"/>
            <a:ext cx="4876200" cy="51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
              </a:spcBef>
              <a:spcAft>
                <a:spcPts val="100"/>
              </a:spcAft>
              <a:buClr>
                <a:srgbClr val="000000"/>
              </a:buClr>
              <a:buSzPts val="2400"/>
              <a:buFont typeface="Arial"/>
              <a:buNone/>
            </a:pPr>
            <a:r>
              <a:rPr lang="es-419" sz="2400" b="0" i="0" u="none" strike="noStrike" cap="none">
                <a:solidFill>
                  <a:srgbClr val="FFFFFF"/>
                </a:solidFill>
                <a:latin typeface="Lato Black"/>
                <a:ea typeface="Lato Black"/>
                <a:cs typeface="Lato Black"/>
                <a:sym typeface="Lato Black"/>
              </a:rPr>
              <a:t>AGENDA </a:t>
            </a:r>
            <a:endParaRPr sz="2400" b="0" i="0" u="none" strike="noStrike" cap="none">
              <a:solidFill>
                <a:srgbClr val="FFFFFF"/>
              </a:solidFill>
              <a:latin typeface="Lato Black"/>
              <a:ea typeface="Lato Black"/>
              <a:cs typeface="Lato Black"/>
              <a:sym typeface="Lato Black"/>
            </a:endParaRPr>
          </a:p>
        </p:txBody>
      </p:sp>
      <p:sp>
        <p:nvSpPr>
          <p:cNvPr id="77" name="Google Shape;77;p15"/>
          <p:cNvSpPr txBox="1"/>
          <p:nvPr/>
        </p:nvSpPr>
        <p:spPr>
          <a:xfrm>
            <a:off x="2046875" y="1101370"/>
            <a:ext cx="3286200" cy="46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
              </a:spcBef>
              <a:spcAft>
                <a:spcPts val="100"/>
              </a:spcAft>
              <a:buClr>
                <a:srgbClr val="000000"/>
              </a:buClr>
              <a:buSzPts val="1400"/>
              <a:buFont typeface="Arial"/>
              <a:buNone/>
            </a:pPr>
            <a:r>
              <a:rPr lang="es-419" sz="1400" b="1" i="0" u="none" strike="noStrike" cap="none" dirty="0">
                <a:solidFill>
                  <a:srgbClr val="FFFFFF"/>
                </a:solidFill>
                <a:latin typeface="Lato"/>
                <a:ea typeface="Lato"/>
                <a:cs typeface="Lato"/>
                <a:sym typeface="Lato"/>
              </a:rPr>
              <a:t>Introducción  (10’)</a:t>
            </a:r>
            <a:endParaRPr sz="1400" b="1" i="0" u="none" strike="noStrike" cap="none" dirty="0">
              <a:solidFill>
                <a:srgbClr val="FFFFFF"/>
              </a:solidFill>
              <a:latin typeface="Lato"/>
              <a:ea typeface="Lato"/>
              <a:cs typeface="Lato"/>
              <a:sym typeface="Lato"/>
            </a:endParaRPr>
          </a:p>
        </p:txBody>
      </p:sp>
      <p:sp>
        <p:nvSpPr>
          <p:cNvPr id="78" name="Google Shape;78;p15"/>
          <p:cNvSpPr txBox="1"/>
          <p:nvPr/>
        </p:nvSpPr>
        <p:spPr>
          <a:xfrm>
            <a:off x="2046875" y="1563370"/>
            <a:ext cx="3286200" cy="46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
              </a:spcBef>
              <a:spcAft>
                <a:spcPts val="100"/>
              </a:spcAft>
              <a:buClr>
                <a:srgbClr val="000000"/>
              </a:buClr>
              <a:buSzPts val="1400"/>
              <a:buFont typeface="Arial"/>
              <a:buNone/>
            </a:pPr>
            <a:r>
              <a:rPr lang="es-419" sz="1400" b="1" i="0" u="none" strike="noStrike" cap="none" dirty="0">
                <a:solidFill>
                  <a:srgbClr val="FFFFFF"/>
                </a:solidFill>
                <a:latin typeface="Lato"/>
                <a:ea typeface="Lato"/>
                <a:cs typeface="Lato"/>
                <a:sym typeface="Lato"/>
              </a:rPr>
              <a:t>Objetivos (5’)</a:t>
            </a:r>
            <a:endParaRPr sz="1400" b="1" i="0" u="none" strike="noStrike" cap="none" dirty="0">
              <a:solidFill>
                <a:srgbClr val="FFFFFF"/>
              </a:solidFill>
              <a:latin typeface="Lato"/>
              <a:ea typeface="Lato"/>
              <a:cs typeface="Lato"/>
              <a:sym typeface="Lato"/>
            </a:endParaRPr>
          </a:p>
        </p:txBody>
      </p:sp>
      <p:sp>
        <p:nvSpPr>
          <p:cNvPr id="79" name="Google Shape;79;p15"/>
          <p:cNvSpPr txBox="1"/>
          <p:nvPr/>
        </p:nvSpPr>
        <p:spPr>
          <a:xfrm>
            <a:off x="2046875" y="2025370"/>
            <a:ext cx="3286200" cy="46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
              </a:spcBef>
              <a:spcAft>
                <a:spcPts val="100"/>
              </a:spcAft>
              <a:buClr>
                <a:srgbClr val="000000"/>
              </a:buClr>
              <a:buSzPts val="1400"/>
              <a:buFont typeface="Arial"/>
              <a:buNone/>
            </a:pPr>
            <a:r>
              <a:rPr lang="es-419" sz="1400" b="1" i="0" u="none" strike="noStrike" cap="none" dirty="0">
                <a:solidFill>
                  <a:srgbClr val="FFFFFF"/>
                </a:solidFill>
                <a:latin typeface="Lato"/>
                <a:ea typeface="Lato"/>
                <a:cs typeface="Lato"/>
                <a:sym typeface="Lato"/>
              </a:rPr>
              <a:t>Cuerpo (45’)</a:t>
            </a:r>
            <a:endParaRPr lang="es-419" sz="1200" b="1" dirty="0">
              <a:solidFill>
                <a:srgbClr val="FFFFFF"/>
              </a:solidFill>
              <a:latin typeface="Lato"/>
              <a:ea typeface="Lato"/>
              <a:cs typeface="Lato"/>
              <a:sym typeface="Lato"/>
            </a:endParaRPr>
          </a:p>
          <a:p>
            <a:pPr marL="0" marR="0" lvl="0" indent="0" algn="l" rtl="0">
              <a:lnSpc>
                <a:spcPct val="100000"/>
              </a:lnSpc>
              <a:spcBef>
                <a:spcPts val="100"/>
              </a:spcBef>
              <a:spcAft>
                <a:spcPts val="100"/>
              </a:spcAft>
              <a:buClr>
                <a:srgbClr val="000000"/>
              </a:buClr>
              <a:buSzPts val="1400"/>
              <a:buFont typeface="Arial"/>
              <a:buNone/>
            </a:pPr>
            <a:r>
              <a:rPr lang="es-419" sz="1200" b="1" i="0" u="none" strike="noStrike" cap="none" dirty="0">
                <a:solidFill>
                  <a:srgbClr val="FFFFFF"/>
                </a:solidFill>
                <a:latin typeface="Lato"/>
                <a:ea typeface="Lato"/>
                <a:cs typeface="Lato"/>
                <a:sym typeface="Lato"/>
              </a:rPr>
              <a:t>     Precedentes (5’)</a:t>
            </a:r>
          </a:p>
          <a:p>
            <a:pPr marL="0" marR="0" lvl="0" indent="0" algn="l" rtl="0">
              <a:lnSpc>
                <a:spcPct val="100000"/>
              </a:lnSpc>
              <a:spcBef>
                <a:spcPts val="100"/>
              </a:spcBef>
              <a:spcAft>
                <a:spcPts val="100"/>
              </a:spcAft>
              <a:buClr>
                <a:srgbClr val="000000"/>
              </a:buClr>
              <a:buSzPts val="1400"/>
              <a:buFont typeface="Arial"/>
              <a:buNone/>
            </a:pPr>
            <a:r>
              <a:rPr lang="es-419" sz="1200" b="1" dirty="0">
                <a:solidFill>
                  <a:srgbClr val="FFFFFF"/>
                </a:solidFill>
                <a:latin typeface="Lato"/>
                <a:ea typeface="Lato"/>
                <a:cs typeface="Lato"/>
                <a:sym typeface="Lato"/>
              </a:rPr>
              <a:t>     Estimación de pronósticos (20’)</a:t>
            </a:r>
          </a:p>
          <a:p>
            <a:pPr marL="0" marR="0" lvl="0" indent="0" algn="l" rtl="0">
              <a:lnSpc>
                <a:spcPct val="100000"/>
              </a:lnSpc>
              <a:spcBef>
                <a:spcPts val="100"/>
              </a:spcBef>
              <a:spcAft>
                <a:spcPts val="100"/>
              </a:spcAft>
              <a:buClr>
                <a:srgbClr val="000000"/>
              </a:buClr>
              <a:buSzPts val="1400"/>
              <a:buFont typeface="Arial"/>
              <a:buNone/>
            </a:pPr>
            <a:r>
              <a:rPr lang="es-419" sz="1200" b="1" i="0" u="none" strike="noStrike" cap="none" dirty="0">
                <a:solidFill>
                  <a:srgbClr val="FFFFFF"/>
                </a:solidFill>
                <a:latin typeface="Lato"/>
                <a:ea typeface="Lato"/>
                <a:cs typeface="Lato"/>
                <a:sym typeface="Lato"/>
              </a:rPr>
              <a:t>     Intervalos de confianza (10’)</a:t>
            </a:r>
          </a:p>
          <a:p>
            <a:pPr marL="0" marR="0" lvl="0" indent="0" algn="l" rtl="0">
              <a:lnSpc>
                <a:spcPct val="100000"/>
              </a:lnSpc>
              <a:spcBef>
                <a:spcPts val="100"/>
              </a:spcBef>
              <a:spcAft>
                <a:spcPts val="100"/>
              </a:spcAft>
              <a:buClr>
                <a:srgbClr val="000000"/>
              </a:buClr>
              <a:buSzPts val="1400"/>
              <a:buFont typeface="Arial"/>
              <a:buNone/>
            </a:pPr>
            <a:r>
              <a:rPr lang="es-419" sz="1200" b="1" dirty="0">
                <a:solidFill>
                  <a:srgbClr val="FFFFFF"/>
                </a:solidFill>
                <a:latin typeface="Lato"/>
                <a:ea typeface="Lato"/>
                <a:cs typeface="Lato"/>
                <a:sym typeface="Lato"/>
              </a:rPr>
              <a:t>     Implementación (10’)</a:t>
            </a:r>
          </a:p>
          <a:p>
            <a:pPr marL="0" marR="0" lvl="0" indent="0" algn="l" rtl="0">
              <a:lnSpc>
                <a:spcPct val="100000"/>
              </a:lnSpc>
              <a:spcBef>
                <a:spcPts val="100"/>
              </a:spcBef>
              <a:spcAft>
                <a:spcPts val="100"/>
              </a:spcAft>
              <a:buClr>
                <a:srgbClr val="000000"/>
              </a:buClr>
              <a:buSzPts val="1400"/>
              <a:buFont typeface="Arial"/>
              <a:buNone/>
            </a:pPr>
            <a:r>
              <a:rPr lang="es-419" sz="1200" b="1" i="0" u="none" strike="noStrike" cap="none" dirty="0">
                <a:solidFill>
                  <a:srgbClr val="FFFFFF"/>
                </a:solidFill>
                <a:latin typeface="Lato"/>
                <a:ea typeface="Lato"/>
                <a:cs typeface="Lato"/>
                <a:sym typeface="Lato"/>
              </a:rPr>
              <a:t>     Pronóstico tipo de cambio (10’)</a:t>
            </a:r>
          </a:p>
          <a:p>
            <a:pPr marL="0" marR="0" lvl="0" indent="0" algn="l" rtl="0">
              <a:lnSpc>
                <a:spcPct val="100000"/>
              </a:lnSpc>
              <a:spcBef>
                <a:spcPts val="100"/>
              </a:spcBef>
              <a:spcAft>
                <a:spcPts val="100"/>
              </a:spcAft>
              <a:buClr>
                <a:srgbClr val="000000"/>
              </a:buClr>
              <a:buSzPts val="1400"/>
              <a:buFont typeface="Arial"/>
              <a:buNone/>
            </a:pPr>
            <a:endParaRPr lang="es-419" sz="1400" b="1" i="0" u="none" strike="noStrike" cap="none" dirty="0">
              <a:solidFill>
                <a:srgbClr val="FFFFFF"/>
              </a:solidFill>
              <a:latin typeface="Lato"/>
              <a:ea typeface="Lato"/>
              <a:cs typeface="Lato"/>
              <a:sym typeface="Lato"/>
            </a:endParaRPr>
          </a:p>
        </p:txBody>
      </p:sp>
      <p:sp>
        <p:nvSpPr>
          <p:cNvPr id="80" name="Google Shape;80;p15"/>
          <p:cNvSpPr txBox="1"/>
          <p:nvPr/>
        </p:nvSpPr>
        <p:spPr>
          <a:xfrm>
            <a:off x="2046875" y="3500830"/>
            <a:ext cx="3286200" cy="46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
              </a:spcBef>
              <a:spcAft>
                <a:spcPts val="100"/>
              </a:spcAft>
              <a:buClr>
                <a:srgbClr val="000000"/>
              </a:buClr>
              <a:buSzPts val="1400"/>
              <a:buFont typeface="Arial"/>
              <a:buNone/>
            </a:pPr>
            <a:r>
              <a:rPr lang="es-419" sz="1400" b="1" i="0" u="none" strike="noStrike" cap="none" dirty="0">
                <a:solidFill>
                  <a:srgbClr val="FFFFFF"/>
                </a:solidFill>
                <a:latin typeface="Lato"/>
                <a:ea typeface="Lato"/>
                <a:cs typeface="Lato"/>
                <a:sym typeface="Lato"/>
              </a:rPr>
              <a:t>Conclusiones (5’)</a:t>
            </a:r>
            <a:endParaRPr sz="1400" b="1" i="0" u="none" strike="noStrike" cap="none" dirty="0">
              <a:solidFill>
                <a:srgbClr val="FFFFFF"/>
              </a:solidFill>
              <a:latin typeface="Lato"/>
              <a:ea typeface="Lato"/>
              <a:cs typeface="Lato"/>
              <a:sym typeface="Lato"/>
            </a:endParaRPr>
          </a:p>
        </p:txBody>
      </p:sp>
      <p:sp>
        <p:nvSpPr>
          <p:cNvPr id="81" name="Google Shape;81;p15"/>
          <p:cNvSpPr txBox="1"/>
          <p:nvPr/>
        </p:nvSpPr>
        <p:spPr>
          <a:xfrm>
            <a:off x="2046875" y="3852560"/>
            <a:ext cx="3286200" cy="46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
              </a:spcBef>
              <a:spcAft>
                <a:spcPts val="100"/>
              </a:spcAft>
              <a:buClr>
                <a:srgbClr val="000000"/>
              </a:buClr>
              <a:buSzPts val="1400"/>
              <a:buFont typeface="Arial"/>
              <a:buNone/>
            </a:pPr>
            <a:r>
              <a:rPr lang="es-419" sz="1400" b="1" i="0" u="none" strike="noStrike" cap="none" dirty="0">
                <a:solidFill>
                  <a:srgbClr val="FFFFFF"/>
                </a:solidFill>
                <a:latin typeface="Lato"/>
                <a:ea typeface="Lato"/>
                <a:cs typeface="Lato"/>
                <a:sym typeface="Lato"/>
              </a:rPr>
              <a:t>Preguntas y comentarios  (20’)</a:t>
            </a:r>
          </a:p>
          <a:p>
            <a:pPr marL="0" marR="0" lvl="0" indent="0" algn="l" rtl="0">
              <a:lnSpc>
                <a:spcPct val="100000"/>
              </a:lnSpc>
              <a:spcBef>
                <a:spcPts val="100"/>
              </a:spcBef>
              <a:spcAft>
                <a:spcPts val="100"/>
              </a:spcAft>
              <a:buClr>
                <a:srgbClr val="000000"/>
              </a:buClr>
              <a:buSzPts val="1400"/>
              <a:buFont typeface="Arial"/>
              <a:buNone/>
            </a:pPr>
            <a:endParaRPr sz="1400" b="1" i="0" u="none" strike="noStrike" cap="none" dirty="0">
              <a:solidFill>
                <a:srgbClr val="FFFFFF"/>
              </a:solidFill>
              <a:latin typeface="Lato"/>
              <a:ea typeface="Lato"/>
              <a:cs typeface="Lato"/>
              <a:sym typeface="Lato"/>
            </a:endParaRPr>
          </a:p>
        </p:txBody>
      </p:sp>
      <p:sp>
        <p:nvSpPr>
          <p:cNvPr id="82" name="Google Shape;82;p15"/>
          <p:cNvSpPr txBox="1"/>
          <p:nvPr/>
        </p:nvSpPr>
        <p:spPr>
          <a:xfrm>
            <a:off x="2046875" y="4206250"/>
            <a:ext cx="3286200" cy="46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
              </a:spcBef>
              <a:spcAft>
                <a:spcPts val="100"/>
              </a:spcAft>
              <a:buClr>
                <a:srgbClr val="000000"/>
              </a:buClr>
              <a:buSzPts val="1400"/>
              <a:buFont typeface="Arial"/>
              <a:buNone/>
            </a:pPr>
            <a:r>
              <a:rPr lang="es-419" sz="1400" b="1" i="0" u="none" strike="noStrike" cap="none">
                <a:solidFill>
                  <a:srgbClr val="FFFFFF"/>
                </a:solidFill>
                <a:latin typeface="Lato"/>
                <a:ea typeface="Lato"/>
                <a:cs typeface="Lato"/>
                <a:sym typeface="Lato"/>
              </a:rPr>
              <a:t>Referencias</a:t>
            </a:r>
            <a:endParaRPr sz="1400" b="1" i="0" u="none" strike="noStrike" cap="none">
              <a:solidFill>
                <a:srgbClr val="FFFFFF"/>
              </a:solidFill>
              <a:latin typeface="Lato"/>
              <a:ea typeface="Lato"/>
              <a:cs typeface="Lato"/>
              <a:sym typeface="Lato"/>
            </a:endParaRPr>
          </a:p>
        </p:txBody>
      </p:sp>
      <p:sp>
        <p:nvSpPr>
          <p:cNvPr id="83" name="Google Shape;83;p15"/>
          <p:cNvSpPr txBox="1"/>
          <p:nvPr/>
        </p:nvSpPr>
        <p:spPr>
          <a:xfrm>
            <a:off x="1282175" y="1101370"/>
            <a:ext cx="764700" cy="4620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100"/>
              </a:spcBef>
              <a:spcAft>
                <a:spcPts val="100"/>
              </a:spcAft>
              <a:buClr>
                <a:srgbClr val="000000"/>
              </a:buClr>
              <a:buSzPts val="1600"/>
              <a:buFont typeface="Arial"/>
              <a:buNone/>
            </a:pPr>
            <a:r>
              <a:rPr lang="es-419" sz="1600" b="1" i="0" u="none" strike="noStrike" cap="none" dirty="0">
                <a:solidFill>
                  <a:srgbClr val="FDDA24"/>
                </a:solidFill>
                <a:latin typeface="Lato"/>
                <a:ea typeface="Lato"/>
                <a:cs typeface="Lato"/>
                <a:sym typeface="Lato"/>
              </a:rPr>
              <a:t>01</a:t>
            </a:r>
            <a:endParaRPr sz="1600" b="1" i="0" u="none" strike="noStrike" cap="none" dirty="0">
              <a:solidFill>
                <a:srgbClr val="FDDA24"/>
              </a:solidFill>
              <a:latin typeface="Lato"/>
              <a:ea typeface="Lato"/>
              <a:cs typeface="Lato"/>
              <a:sym typeface="Lato"/>
            </a:endParaRPr>
          </a:p>
        </p:txBody>
      </p:sp>
      <p:sp>
        <p:nvSpPr>
          <p:cNvPr id="84" name="Google Shape;84;p15"/>
          <p:cNvSpPr txBox="1"/>
          <p:nvPr/>
        </p:nvSpPr>
        <p:spPr>
          <a:xfrm>
            <a:off x="1282175" y="1563370"/>
            <a:ext cx="764700" cy="4620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100"/>
              </a:spcBef>
              <a:spcAft>
                <a:spcPts val="100"/>
              </a:spcAft>
              <a:buClr>
                <a:srgbClr val="000000"/>
              </a:buClr>
              <a:buSzPts val="1600"/>
              <a:buFont typeface="Arial"/>
              <a:buNone/>
            </a:pPr>
            <a:r>
              <a:rPr lang="es-419" sz="1600" b="1" i="0" u="none" strike="noStrike" cap="none">
                <a:solidFill>
                  <a:srgbClr val="FDDA24"/>
                </a:solidFill>
                <a:latin typeface="Lato"/>
                <a:ea typeface="Lato"/>
                <a:cs typeface="Lato"/>
                <a:sym typeface="Lato"/>
              </a:rPr>
              <a:t>02</a:t>
            </a:r>
            <a:endParaRPr sz="1600" b="1" i="0" u="none" strike="noStrike" cap="none">
              <a:solidFill>
                <a:srgbClr val="FDDA24"/>
              </a:solidFill>
              <a:latin typeface="Lato"/>
              <a:ea typeface="Lato"/>
              <a:cs typeface="Lato"/>
              <a:sym typeface="Lato"/>
            </a:endParaRPr>
          </a:p>
        </p:txBody>
      </p:sp>
      <p:sp>
        <p:nvSpPr>
          <p:cNvPr id="85" name="Google Shape;85;p15"/>
          <p:cNvSpPr txBox="1"/>
          <p:nvPr/>
        </p:nvSpPr>
        <p:spPr>
          <a:xfrm>
            <a:off x="1282175" y="2025370"/>
            <a:ext cx="764700" cy="4620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100"/>
              </a:spcBef>
              <a:spcAft>
                <a:spcPts val="100"/>
              </a:spcAft>
              <a:buClr>
                <a:srgbClr val="000000"/>
              </a:buClr>
              <a:buSzPts val="1600"/>
              <a:buFont typeface="Arial"/>
              <a:buNone/>
            </a:pPr>
            <a:r>
              <a:rPr lang="es-419" sz="1600" b="1" i="0" u="none" strike="noStrike" cap="none">
                <a:solidFill>
                  <a:srgbClr val="FDDA24"/>
                </a:solidFill>
                <a:latin typeface="Lato"/>
                <a:ea typeface="Lato"/>
                <a:cs typeface="Lato"/>
                <a:sym typeface="Lato"/>
              </a:rPr>
              <a:t>03</a:t>
            </a:r>
            <a:endParaRPr sz="1600" b="1" i="0" u="none" strike="noStrike" cap="none">
              <a:solidFill>
                <a:srgbClr val="FDDA24"/>
              </a:solidFill>
              <a:latin typeface="Lato"/>
              <a:ea typeface="Lato"/>
              <a:cs typeface="Lato"/>
              <a:sym typeface="Lato"/>
            </a:endParaRPr>
          </a:p>
        </p:txBody>
      </p:sp>
      <p:sp>
        <p:nvSpPr>
          <p:cNvPr id="86" name="Google Shape;86;p15"/>
          <p:cNvSpPr txBox="1"/>
          <p:nvPr/>
        </p:nvSpPr>
        <p:spPr>
          <a:xfrm>
            <a:off x="1282175" y="3500830"/>
            <a:ext cx="764700" cy="4620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100"/>
              </a:spcBef>
              <a:spcAft>
                <a:spcPts val="100"/>
              </a:spcAft>
              <a:buClr>
                <a:srgbClr val="000000"/>
              </a:buClr>
              <a:buSzPts val="1600"/>
              <a:buFont typeface="Arial"/>
              <a:buNone/>
            </a:pPr>
            <a:r>
              <a:rPr lang="es-419" sz="1600" b="1" i="0" u="none" strike="noStrike" cap="none" dirty="0">
                <a:solidFill>
                  <a:srgbClr val="FDDA24"/>
                </a:solidFill>
                <a:latin typeface="Lato"/>
                <a:ea typeface="Lato"/>
                <a:cs typeface="Lato"/>
                <a:sym typeface="Lato"/>
              </a:rPr>
              <a:t>04</a:t>
            </a:r>
            <a:endParaRPr sz="1600" b="1" i="0" u="none" strike="noStrike" cap="none" dirty="0">
              <a:solidFill>
                <a:srgbClr val="FDDA24"/>
              </a:solidFill>
              <a:latin typeface="Lato"/>
              <a:ea typeface="Lato"/>
              <a:cs typeface="Lato"/>
              <a:sym typeface="Lato"/>
            </a:endParaRPr>
          </a:p>
        </p:txBody>
      </p:sp>
      <p:sp>
        <p:nvSpPr>
          <p:cNvPr id="87" name="Google Shape;87;p15"/>
          <p:cNvSpPr txBox="1"/>
          <p:nvPr/>
        </p:nvSpPr>
        <p:spPr>
          <a:xfrm>
            <a:off x="1282175" y="3818050"/>
            <a:ext cx="764700" cy="4620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100"/>
              </a:spcBef>
              <a:spcAft>
                <a:spcPts val="100"/>
              </a:spcAft>
              <a:buClr>
                <a:srgbClr val="000000"/>
              </a:buClr>
              <a:buSzPts val="1600"/>
              <a:buFont typeface="Arial"/>
              <a:buNone/>
            </a:pPr>
            <a:r>
              <a:rPr lang="es-419" sz="1600" b="1" i="0" u="none" strike="noStrike" cap="none" dirty="0">
                <a:solidFill>
                  <a:srgbClr val="FDDA24"/>
                </a:solidFill>
                <a:latin typeface="Lato"/>
                <a:ea typeface="Lato"/>
                <a:cs typeface="Lato"/>
                <a:sym typeface="Lato"/>
              </a:rPr>
              <a:t>05</a:t>
            </a:r>
            <a:endParaRPr sz="1600" b="1" i="0" u="none" strike="noStrike" cap="none" dirty="0">
              <a:solidFill>
                <a:srgbClr val="FDDA24"/>
              </a:solidFill>
              <a:latin typeface="Lato"/>
              <a:ea typeface="Lato"/>
              <a:cs typeface="Lato"/>
              <a:sym typeface="Lato"/>
            </a:endParaRPr>
          </a:p>
        </p:txBody>
      </p:sp>
      <p:sp>
        <p:nvSpPr>
          <p:cNvPr id="88" name="Google Shape;88;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2</a:t>
            </a:fld>
            <a:endParaRPr/>
          </a:p>
        </p:txBody>
      </p:sp>
      <p:sp>
        <p:nvSpPr>
          <p:cNvPr id="89" name="Google Shape;89;p15"/>
          <p:cNvSpPr txBox="1"/>
          <p:nvPr/>
        </p:nvSpPr>
        <p:spPr>
          <a:xfrm>
            <a:off x="1282175" y="4206250"/>
            <a:ext cx="764700" cy="4620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100"/>
              </a:spcBef>
              <a:spcAft>
                <a:spcPts val="100"/>
              </a:spcAft>
              <a:buClr>
                <a:srgbClr val="000000"/>
              </a:buClr>
              <a:buSzPts val="1600"/>
              <a:buFont typeface="Arial"/>
              <a:buNone/>
            </a:pPr>
            <a:r>
              <a:rPr lang="es-419" sz="1600" b="1" i="0" u="none" strike="noStrike" cap="none" dirty="0">
                <a:solidFill>
                  <a:srgbClr val="FDDA24"/>
                </a:solidFill>
                <a:latin typeface="Lato"/>
                <a:ea typeface="Lato"/>
                <a:cs typeface="Lato"/>
                <a:sym typeface="Lato"/>
              </a:rPr>
              <a:t>0</a:t>
            </a:r>
            <a:r>
              <a:rPr lang="es-419" sz="1600" b="1" dirty="0">
                <a:solidFill>
                  <a:srgbClr val="FDDA24"/>
                </a:solidFill>
                <a:latin typeface="Lato"/>
                <a:ea typeface="Lato"/>
                <a:cs typeface="Lato"/>
                <a:sym typeface="Lato"/>
              </a:rPr>
              <a:t>6</a:t>
            </a:r>
            <a:endParaRPr sz="1600" b="1" i="0" u="none" strike="noStrike" cap="none" dirty="0">
              <a:solidFill>
                <a:srgbClr val="FDDA24"/>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20</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3098545" cy="461665"/>
          </a:xfrm>
          <a:prstGeom prst="rect">
            <a:avLst/>
          </a:prstGeom>
        </p:spPr>
        <p:txBody>
          <a:bodyPr wrap="square">
            <a:spAutoFit/>
          </a:bodyPr>
          <a:lstStyle/>
          <a:p>
            <a:r>
              <a:rPr lang="es-419" sz="2400" b="1" dirty="0">
                <a:solidFill>
                  <a:srgbClr val="0067AE"/>
                </a:solidFill>
                <a:latin typeface="Lato"/>
                <a:sym typeface="Lato"/>
              </a:rPr>
              <a:t>Cuerpo</a:t>
            </a: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2348833" y="992693"/>
            <a:ext cx="4067207" cy="461665"/>
          </a:xfrm>
          <a:prstGeom prst="rect">
            <a:avLst/>
          </a:prstGeom>
        </p:spPr>
        <p:txBody>
          <a:bodyPr wrap="square">
            <a:spAutoFit/>
          </a:bodyPr>
          <a:lstStyle/>
          <a:p>
            <a:r>
              <a:rPr lang="es-419" sz="2400" b="1" dirty="0">
                <a:solidFill>
                  <a:srgbClr val="44B4E3"/>
                </a:solidFill>
                <a:latin typeface="Lato"/>
                <a:sym typeface="Lato"/>
              </a:rPr>
              <a:t>Estimación de los pronósticos</a:t>
            </a:r>
            <a:endParaRPr lang="es-419" sz="2400" b="1" dirty="0">
              <a:solidFill>
                <a:srgbClr val="666666"/>
              </a:solidFill>
              <a:latin typeface="Lato"/>
              <a:sym typeface="Lato"/>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D550156C-E88F-48A1-8E2C-E72A8E156062}"/>
                  </a:ext>
                </a:extLst>
              </p:cNvPr>
              <p:cNvSpPr/>
              <p:nvPr/>
            </p:nvSpPr>
            <p:spPr>
              <a:xfrm>
                <a:off x="928658" y="1740198"/>
                <a:ext cx="7543800" cy="2638223"/>
              </a:xfrm>
              <a:prstGeom prst="rect">
                <a:avLst/>
              </a:prstGeom>
            </p:spPr>
            <p:txBody>
              <a:bodyPr wrap="square">
                <a:spAutoFit/>
              </a:bodyPr>
              <a:lstStyle/>
              <a:p>
                <a:pPr marL="114300" indent="0">
                  <a:lnSpc>
                    <a:spcPct val="150000"/>
                  </a:lnSpc>
                  <a:buFont typeface="Arial"/>
                  <a:buNone/>
                </a:pPr>
                <a:r>
                  <a:rPr lang="es-ES" b="1" u="sng" dirty="0">
                    <a:solidFill>
                      <a:srgbClr val="8B8B8B"/>
                    </a:solidFill>
                    <a:latin typeface="Lato" panose="020B0604020202020204" charset="0"/>
                  </a:rPr>
                  <a:t>4.</a:t>
                </a:r>
                <a:r>
                  <a:rPr lang="es-ES" b="1" dirty="0">
                    <a:solidFill>
                      <a:srgbClr val="8B8B8B"/>
                    </a:solidFill>
                    <a:latin typeface="Lato" panose="020B0604020202020204" charset="0"/>
                  </a:rPr>
                  <a:t>	</a:t>
                </a:r>
                <a:r>
                  <a:rPr lang="es-ES" b="1" u="sng" dirty="0">
                    <a:solidFill>
                      <a:srgbClr val="8B8B8B"/>
                    </a:solidFill>
                    <a:latin typeface="Lato" panose="020B0604020202020204" charset="0"/>
                  </a:rPr>
                  <a:t>Estimar los </a:t>
                </a:r>
                <a14:m>
                  <m:oMath xmlns:m="http://schemas.openxmlformats.org/officeDocument/2006/math">
                    <m:r>
                      <a:rPr lang="es-ES" i="1">
                        <a:solidFill>
                          <a:schemeClr val="tx1"/>
                        </a:solidFill>
                        <a:latin typeface="Cambria Math" panose="02040503050406030204" pitchFamily="18" charset="0"/>
                        <a:cs typeface="Times New Roman" panose="02020603050405020304" pitchFamily="18" charset="0"/>
                      </a:rPr>
                      <m:t>𝒉</m:t>
                    </m:r>
                    <m:r>
                      <a:rPr lang="es-ES" i="1">
                        <a:solidFill>
                          <a:schemeClr val="tx1"/>
                        </a:solidFill>
                        <a:latin typeface="Cambria Math" panose="02040503050406030204" pitchFamily="18" charset="0"/>
                        <a:cs typeface="Times New Roman" panose="02020603050405020304" pitchFamily="18" charset="0"/>
                      </a:rPr>
                      <m:t> </m:t>
                    </m:r>
                  </m:oMath>
                </a14:m>
                <a:r>
                  <a:rPr lang="es-ES" b="1" u="sng" dirty="0">
                    <a:solidFill>
                      <a:srgbClr val="8B8B8B"/>
                    </a:solidFill>
                    <a:latin typeface="Lato" panose="020B0604020202020204" charset="0"/>
                  </a:rPr>
                  <a:t>pronósticos conjuntos</a:t>
                </a:r>
              </a:p>
              <a:p>
                <a:pPr marL="114300" indent="0">
                  <a:lnSpc>
                    <a:spcPct val="150000"/>
                  </a:lnSpc>
                  <a:buNone/>
                </a:pPr>
                <a:r>
                  <a:rPr lang="es-ES" dirty="0">
                    <a:solidFill>
                      <a:schemeClr val="tx1"/>
                    </a:solidFill>
                    <a:latin typeface="Times New Roman" panose="02020603050405020304" pitchFamily="18" charset="0"/>
                    <a:cs typeface="Times New Roman" panose="02020603050405020304" pitchFamily="18" charset="0"/>
                  </a:rPr>
                  <a:t>    </a:t>
                </a:r>
                <a:r>
                  <a:rPr lang="es-ES" b="1" dirty="0">
                    <a:solidFill>
                      <a:srgbClr val="8B8B8B"/>
                    </a:solidFill>
                    <a:latin typeface="Lato" panose="020B0604020202020204" charset="0"/>
                  </a:rPr>
                  <a:t>Consideremos que tenemos </a:t>
                </a:r>
                <a14:m>
                  <m:oMath xmlns:m="http://schemas.openxmlformats.org/officeDocument/2006/math">
                    <m:r>
                      <m:rPr>
                        <m:sty m:val="p"/>
                      </m:rPr>
                      <a:rPr lang="es-ES">
                        <a:solidFill>
                          <a:schemeClr val="tx1"/>
                        </a:solidFill>
                        <a:latin typeface="Cambria Math" panose="02040503050406030204" pitchFamily="18" charset="0"/>
                        <a:cs typeface="Times New Roman" panose="02020603050405020304" pitchFamily="18" charset="0"/>
                      </a:rPr>
                      <m:t>l</m:t>
                    </m:r>
                    <m:r>
                      <a:rPr lang="es-ES" b="1" i="1">
                        <a:solidFill>
                          <a:schemeClr val="tx1"/>
                        </a:solidFill>
                        <a:latin typeface="Cambria Math" panose="02040503050406030204" pitchFamily="18" charset="0"/>
                        <a:cs typeface="Times New Roman" panose="02020603050405020304" pitchFamily="18" charset="0"/>
                      </a:rPr>
                      <m:t> </m:t>
                    </m:r>
                  </m:oMath>
                </a14:m>
                <a:r>
                  <a:rPr lang="es-ES" b="1" dirty="0">
                    <a:solidFill>
                      <a:srgbClr val="8B8B8B"/>
                    </a:solidFill>
                    <a:latin typeface="Lato" panose="020B0604020202020204" charset="0"/>
                  </a:rPr>
                  <a:t>variables latentes por lo que utilizando la regresión por </a:t>
                </a:r>
                <a:r>
                  <a:rPr lang="es-ES" i="1" dirty="0">
                    <a:solidFill>
                      <a:schemeClr val="tx1"/>
                    </a:solidFill>
                    <a:latin typeface="Cambria Math" panose="02040503050406030204" pitchFamily="18" charset="0"/>
                    <a:cs typeface="Times New Roman" panose="02020603050405020304" pitchFamily="18" charset="0"/>
                  </a:rPr>
                  <a:t>PLS </a:t>
                </a:r>
                <a:r>
                  <a:rPr lang="es-ES" b="1" dirty="0">
                    <a:solidFill>
                      <a:srgbClr val="8B8B8B"/>
                    </a:solidFill>
                    <a:latin typeface="Lato" panose="020B0604020202020204" charset="0"/>
                  </a:rPr>
                  <a:t>podemos factorizar las matrices</a:t>
                </a:r>
                <a:r>
                  <a:rPr lang="es-ES"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s-ES" b="1" i="1">
                        <a:solidFill>
                          <a:schemeClr val="tx1"/>
                        </a:solidFill>
                        <a:latin typeface="Cambria Math" panose="02040503050406030204" pitchFamily="18" charset="0"/>
                        <a:cs typeface="Times New Roman" panose="02020603050405020304" pitchFamily="18" charset="0"/>
                      </a:rPr>
                      <m:t>𝑿</m:t>
                    </m:r>
                    <m:r>
                      <a:rPr lang="es-ES" b="1" i="1">
                        <a:solidFill>
                          <a:schemeClr val="tx1"/>
                        </a:solidFill>
                        <a:latin typeface="Cambria Math" panose="02040503050406030204" pitchFamily="18" charset="0"/>
                        <a:cs typeface="Times New Roman" panose="02020603050405020304" pitchFamily="18" charset="0"/>
                      </a:rPr>
                      <m:t> </m:t>
                    </m:r>
                  </m:oMath>
                </a14:m>
                <a:r>
                  <a:rPr lang="es-ES" b="1" dirty="0">
                    <a:solidFill>
                      <a:srgbClr val="8B8B8B"/>
                    </a:solidFill>
                    <a:latin typeface="Lato" panose="020B0604020202020204" charset="0"/>
                  </a:rPr>
                  <a:t>y</a:t>
                </a:r>
                <a:r>
                  <a:rPr lang="es-ES"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s-ES" b="1" i="1">
                        <a:solidFill>
                          <a:schemeClr val="tx1"/>
                        </a:solidFill>
                        <a:latin typeface="Cambria Math" panose="02040503050406030204" pitchFamily="18" charset="0"/>
                        <a:cs typeface="Times New Roman" panose="02020603050405020304" pitchFamily="18" charset="0"/>
                      </a:rPr>
                      <m:t>𝒀</m:t>
                    </m:r>
                    <m:r>
                      <a:rPr lang="es-ES" b="1" i="1">
                        <a:solidFill>
                          <a:schemeClr val="tx1"/>
                        </a:solidFill>
                        <a:latin typeface="Cambria Math" panose="02040503050406030204" pitchFamily="18" charset="0"/>
                        <a:cs typeface="Times New Roman" panose="02020603050405020304" pitchFamily="18" charset="0"/>
                      </a:rPr>
                      <m:t> </m:t>
                    </m:r>
                  </m:oMath>
                </a14:m>
                <a:r>
                  <a:rPr lang="es-ES" b="1" dirty="0">
                    <a:solidFill>
                      <a:srgbClr val="8B8B8B"/>
                    </a:solidFill>
                    <a:latin typeface="Lato" panose="020B0604020202020204" charset="0"/>
                  </a:rPr>
                  <a:t>como sigue:  </a:t>
                </a:r>
              </a:p>
              <a:p>
                <a:pPr marL="114300" indent="0" algn="ctr">
                  <a:lnSpc>
                    <a:spcPct val="150000"/>
                  </a:lnSpc>
                  <a:buNone/>
                </a:pPr>
                <a:r>
                  <a:rPr lang="es-ES"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s-ES" i="1">
                        <a:solidFill>
                          <a:schemeClr val="tx1"/>
                        </a:solidFill>
                        <a:latin typeface="Cambria Math" panose="02040503050406030204" pitchFamily="18" charset="0"/>
                        <a:cs typeface="Times New Roman" panose="02020603050405020304" pitchFamily="18" charset="0"/>
                      </a:rPr>
                      <m:t>𝑋</m:t>
                    </m:r>
                    <m:r>
                      <a:rPr lang="es-ES">
                        <a:solidFill>
                          <a:schemeClr val="tx1"/>
                        </a:solidFill>
                        <a:latin typeface="Cambria Math" panose="02040503050406030204" pitchFamily="18" charset="0"/>
                        <a:cs typeface="Times New Roman" panose="02020603050405020304" pitchFamily="18" charset="0"/>
                      </a:rPr>
                      <m:t>=</m:t>
                    </m:r>
                    <m:r>
                      <m:rPr>
                        <m:sty m:val="p"/>
                      </m:rPr>
                      <a:rPr lang="es-ES">
                        <a:solidFill>
                          <a:schemeClr val="tx1"/>
                        </a:solidFill>
                        <a:latin typeface="Cambria Math" panose="02040503050406030204" pitchFamily="18" charset="0"/>
                        <a:cs typeface="Times New Roman" panose="02020603050405020304" pitchFamily="18" charset="0"/>
                      </a:rPr>
                      <m:t>KW</m:t>
                    </m:r>
                  </m:oMath>
                </a14:m>
                <a:endParaRPr lang="es-ES" dirty="0">
                  <a:solidFill>
                    <a:schemeClr val="tx1"/>
                  </a:solidFill>
                  <a:latin typeface="Times New Roman" panose="02020603050405020304" pitchFamily="18" charset="0"/>
                  <a:cs typeface="Times New Roman" panose="02020603050405020304" pitchFamily="18" charset="0"/>
                </a:endParaRPr>
              </a:p>
              <a:p>
                <a:pPr marL="114300" indent="0">
                  <a:lnSpc>
                    <a:spcPct val="150000"/>
                  </a:lnSpc>
                  <a:buNone/>
                </a:pPr>
                <a:r>
                  <a:rPr lang="es-ES" dirty="0">
                    <a:solidFill>
                      <a:schemeClr val="tx1"/>
                    </a:solidFill>
                    <a:cs typeface="Times New Roman" panose="02020603050405020304" pitchFamily="18" charset="0"/>
                  </a:rPr>
                  <a:t>                                                                    </a:t>
                </a:r>
                <a14:m>
                  <m:oMath xmlns:m="http://schemas.openxmlformats.org/officeDocument/2006/math">
                    <m:r>
                      <a:rPr lang="es-ES" i="1">
                        <a:solidFill>
                          <a:schemeClr val="tx1"/>
                        </a:solidFill>
                        <a:latin typeface="Cambria Math" panose="02040503050406030204" pitchFamily="18" charset="0"/>
                        <a:cs typeface="Times New Roman" panose="02020603050405020304" pitchFamily="18" charset="0"/>
                      </a:rPr>
                      <m:t>𝑌</m:t>
                    </m:r>
                    <m:r>
                      <a:rPr lang="es-ES" i="1">
                        <a:solidFill>
                          <a:schemeClr val="tx1"/>
                        </a:solidFill>
                        <a:latin typeface="Cambria Math" panose="02040503050406030204" pitchFamily="18" charset="0"/>
                        <a:cs typeface="Times New Roman" panose="02020603050405020304" pitchFamily="18" charset="0"/>
                      </a:rPr>
                      <m:t>=</m:t>
                    </m:r>
                    <m:r>
                      <a:rPr lang="es-ES" i="1">
                        <a:solidFill>
                          <a:schemeClr val="tx1"/>
                        </a:solidFill>
                        <a:latin typeface="Cambria Math" panose="02040503050406030204" pitchFamily="18" charset="0"/>
                        <a:cs typeface="Times New Roman" panose="02020603050405020304" pitchFamily="18" charset="0"/>
                      </a:rPr>
                      <m:t>𝐾𝐵𝐶</m:t>
                    </m:r>
                  </m:oMath>
                </a14:m>
                <a:endParaRPr lang="es-ES" dirty="0">
                  <a:solidFill>
                    <a:schemeClr val="tx1"/>
                  </a:solidFill>
                  <a:latin typeface="Times New Roman" panose="02020603050405020304" pitchFamily="18" charset="0"/>
                  <a:cs typeface="Times New Roman" panose="02020603050405020304" pitchFamily="18" charset="0"/>
                </a:endParaRPr>
              </a:p>
              <a:p>
                <a:pPr marL="114300" indent="0">
                  <a:lnSpc>
                    <a:spcPct val="150000"/>
                  </a:lnSpc>
                  <a:buNone/>
                </a:pPr>
                <a:r>
                  <a:rPr lang="es-ES" b="1" dirty="0">
                    <a:solidFill>
                      <a:srgbClr val="8B8B8B"/>
                    </a:solidFill>
                    <a:latin typeface="Lato" panose="020B0604020202020204" charset="0"/>
                  </a:rPr>
                  <a:t>Donde la matriz </a:t>
                </a:r>
                <a14:m>
                  <m:oMath xmlns:m="http://schemas.openxmlformats.org/officeDocument/2006/math">
                    <m:r>
                      <a:rPr lang="es-ES" b="1" i="1">
                        <a:solidFill>
                          <a:schemeClr val="tx1"/>
                        </a:solidFill>
                        <a:latin typeface="Cambria Math" panose="02040503050406030204" pitchFamily="18" charset="0"/>
                        <a:cs typeface="Times New Roman" panose="02020603050405020304" pitchFamily="18" charset="0"/>
                      </a:rPr>
                      <m:t>𝑲</m:t>
                    </m:r>
                  </m:oMath>
                </a14:m>
                <a:r>
                  <a:rPr lang="es-ES" dirty="0">
                    <a:solidFill>
                      <a:schemeClr val="tx1"/>
                    </a:solidFill>
                    <a:latin typeface="Times New Roman" panose="02020603050405020304" pitchFamily="18" charset="0"/>
                    <a:cs typeface="Times New Roman" panose="02020603050405020304" pitchFamily="18" charset="0"/>
                  </a:rPr>
                  <a:t>, </a:t>
                </a:r>
                <a:r>
                  <a:rPr lang="es-ES" b="1" dirty="0">
                    <a:solidFill>
                      <a:srgbClr val="8B8B8B"/>
                    </a:solidFill>
                    <a:latin typeface="Lato" panose="020B0604020202020204" charset="0"/>
                  </a:rPr>
                  <a:t>de dimensiones </a:t>
                </a:r>
                <a14:m>
                  <m:oMath xmlns:m="http://schemas.openxmlformats.org/officeDocument/2006/math">
                    <m:r>
                      <a:rPr lang="es-ES" i="1">
                        <a:solidFill>
                          <a:schemeClr val="tx1"/>
                        </a:solidFill>
                        <a:latin typeface="Cambria Math" panose="02040503050406030204" pitchFamily="18" charset="0"/>
                        <a:cs typeface="Times New Roman" panose="02020603050405020304" pitchFamily="18" charset="0"/>
                      </a:rPr>
                      <m:t>𝑡</m:t>
                    </m:r>
                    <m:r>
                      <a:rPr lang="es-ES" i="1">
                        <a:solidFill>
                          <a:schemeClr val="tx1"/>
                        </a:solidFill>
                        <a:latin typeface="Cambria Math" panose="02040503050406030204" pitchFamily="18" charset="0"/>
                        <a:cs typeface="Times New Roman" panose="02020603050405020304" pitchFamily="18" charset="0"/>
                      </a:rPr>
                      <m:t> ×</m:t>
                    </m:r>
                    <m:r>
                      <a:rPr lang="es-ES" i="1">
                        <a:solidFill>
                          <a:schemeClr val="tx1"/>
                        </a:solidFill>
                        <a:latin typeface="Cambria Math" panose="02040503050406030204" pitchFamily="18" charset="0"/>
                        <a:cs typeface="Times New Roman" panose="02020603050405020304" pitchFamily="18" charset="0"/>
                      </a:rPr>
                      <m:t>𝑙</m:t>
                    </m:r>
                  </m:oMath>
                </a14:m>
                <a:r>
                  <a:rPr lang="es-ES" dirty="0">
                    <a:solidFill>
                      <a:schemeClr val="tx1"/>
                    </a:solidFill>
                    <a:latin typeface="Times New Roman" panose="02020603050405020304" pitchFamily="18" charset="0"/>
                    <a:cs typeface="Times New Roman" panose="02020603050405020304" pitchFamily="18" charset="0"/>
                  </a:rPr>
                  <a:t>, </a:t>
                </a:r>
                <a:r>
                  <a:rPr lang="es-ES" b="1" dirty="0">
                    <a:solidFill>
                      <a:srgbClr val="8B8B8B"/>
                    </a:solidFill>
                    <a:latin typeface="Lato" panose="020B0604020202020204" charset="0"/>
                  </a:rPr>
                  <a:t>es la matriz de scores y </a:t>
                </a:r>
                <a14:m>
                  <m:oMath xmlns:m="http://schemas.openxmlformats.org/officeDocument/2006/math">
                    <m:r>
                      <a:rPr lang="es-ES" b="1" i="1">
                        <a:solidFill>
                          <a:schemeClr val="tx1"/>
                        </a:solidFill>
                        <a:latin typeface="Cambria Math" panose="02040503050406030204" pitchFamily="18" charset="0"/>
                        <a:cs typeface="Times New Roman" panose="02020603050405020304" pitchFamily="18" charset="0"/>
                      </a:rPr>
                      <m:t>𝑾</m:t>
                    </m:r>
                    <m:r>
                      <a:rPr lang="es-ES" b="1" i="1">
                        <a:solidFill>
                          <a:schemeClr val="tx1"/>
                        </a:solidFill>
                        <a:latin typeface="Cambria Math" panose="02040503050406030204" pitchFamily="18" charset="0"/>
                        <a:cs typeface="Times New Roman" panose="02020603050405020304" pitchFamily="18" charset="0"/>
                      </a:rPr>
                      <m:t> </m:t>
                    </m:r>
                  </m:oMath>
                </a14:m>
                <a:r>
                  <a:rPr lang="es-ES" dirty="0">
                    <a:solidFill>
                      <a:schemeClr val="tx1"/>
                    </a:solidFill>
                    <a:latin typeface="Times New Roman" panose="02020603050405020304" pitchFamily="18" charset="0"/>
                    <a:cs typeface="Times New Roman" panose="02020603050405020304" pitchFamily="18" charset="0"/>
                  </a:rPr>
                  <a:t>, </a:t>
                </a:r>
                <a:r>
                  <a:rPr lang="es-ES" b="1" dirty="0">
                    <a:solidFill>
                      <a:srgbClr val="8B8B8B"/>
                    </a:solidFill>
                    <a:latin typeface="Lato" panose="020B0604020202020204" charset="0"/>
                  </a:rPr>
                  <a:t>con dimensiones </a:t>
                </a:r>
                <a14:m>
                  <m:oMath xmlns:m="http://schemas.openxmlformats.org/officeDocument/2006/math">
                    <m:r>
                      <m:rPr>
                        <m:sty m:val="p"/>
                      </m:rPr>
                      <a:rPr lang="es-ES">
                        <a:solidFill>
                          <a:schemeClr val="tx1"/>
                        </a:solidFill>
                        <a:latin typeface="Cambria Math" panose="02040503050406030204" pitchFamily="18" charset="0"/>
                        <a:cs typeface="Times New Roman" panose="02020603050405020304" pitchFamily="18" charset="0"/>
                      </a:rPr>
                      <m:t>l</m:t>
                    </m:r>
                    <m:r>
                      <a:rPr lang="es-ES">
                        <a:solidFill>
                          <a:schemeClr val="tx1"/>
                        </a:solidFill>
                        <a:latin typeface="Cambria Math" panose="02040503050406030204" pitchFamily="18" charset="0"/>
                        <a:cs typeface="Times New Roman" panose="02020603050405020304" pitchFamily="18" charset="0"/>
                      </a:rPr>
                      <m:t> </m:t>
                    </m:r>
                    <m:r>
                      <a:rPr lang="es-ES" i="1">
                        <a:solidFill>
                          <a:schemeClr val="tx1"/>
                        </a:solidFill>
                        <a:latin typeface="Cambria Math" panose="02040503050406030204" pitchFamily="18" charset="0"/>
                        <a:cs typeface="Times New Roman" panose="02020603050405020304" pitchFamily="18" charset="0"/>
                      </a:rPr>
                      <m:t>×</m:t>
                    </m:r>
                    <m:r>
                      <a:rPr lang="es-ES" b="1" i="1">
                        <a:solidFill>
                          <a:schemeClr val="tx1"/>
                        </a:solidFill>
                        <a:latin typeface="Cambria Math" panose="02040503050406030204" pitchFamily="18" charset="0"/>
                        <a:cs typeface="Times New Roman" panose="02020603050405020304" pitchFamily="18" charset="0"/>
                      </a:rPr>
                      <m:t> (</m:t>
                    </m:r>
                    <m:d>
                      <m:dPr>
                        <m:ctrlPr>
                          <a:rPr lang="es-ES" b="1" i="1">
                            <a:solidFill>
                              <a:schemeClr val="tx1"/>
                            </a:solidFill>
                            <a:latin typeface="Cambria Math" panose="02040503050406030204" pitchFamily="18" charset="0"/>
                            <a:cs typeface="Times New Roman" panose="02020603050405020304" pitchFamily="18" charset="0"/>
                          </a:rPr>
                        </m:ctrlPr>
                      </m:dPr>
                      <m:e>
                        <m:r>
                          <a:rPr lang="es-ES" b="1" i="1">
                            <a:solidFill>
                              <a:schemeClr val="tx1"/>
                            </a:solidFill>
                            <a:latin typeface="Cambria Math" panose="02040503050406030204" pitchFamily="18" charset="0"/>
                            <a:cs typeface="Times New Roman" panose="02020603050405020304" pitchFamily="18" charset="0"/>
                          </a:rPr>
                          <m:t>𝒑</m:t>
                        </m:r>
                        <m:r>
                          <a:rPr lang="es-ES" b="1" i="1">
                            <a:solidFill>
                              <a:schemeClr val="tx1"/>
                            </a:solidFill>
                            <a:latin typeface="Cambria Math" panose="02040503050406030204" pitchFamily="18" charset="0"/>
                            <a:cs typeface="Times New Roman" panose="02020603050405020304" pitchFamily="18" charset="0"/>
                          </a:rPr>
                          <m:t>+</m:t>
                        </m:r>
                        <m:r>
                          <a:rPr lang="es-ES" b="1" i="1">
                            <a:solidFill>
                              <a:schemeClr val="tx1"/>
                            </a:solidFill>
                            <a:latin typeface="Cambria Math" panose="02040503050406030204" pitchFamily="18" charset="0"/>
                            <a:cs typeface="Times New Roman" panose="02020603050405020304" pitchFamily="18" charset="0"/>
                          </a:rPr>
                          <m:t>𝟏</m:t>
                        </m:r>
                      </m:e>
                    </m:d>
                    <m:r>
                      <a:rPr lang="es-ES" b="1" i="1">
                        <a:solidFill>
                          <a:schemeClr val="tx1"/>
                        </a:solidFill>
                        <a:latin typeface="Cambria Math" panose="02040503050406030204" pitchFamily="18" charset="0"/>
                        <a:cs typeface="Times New Roman" panose="02020603050405020304" pitchFamily="18" charset="0"/>
                      </a:rPr>
                      <m:t>×</m:t>
                    </m:r>
                    <m:r>
                      <a:rPr lang="es-ES" b="1" i="1">
                        <a:solidFill>
                          <a:schemeClr val="tx1"/>
                        </a:solidFill>
                        <a:latin typeface="Cambria Math" panose="02040503050406030204" pitchFamily="18" charset="0"/>
                        <a:cs typeface="Times New Roman" panose="02020603050405020304" pitchFamily="18" charset="0"/>
                      </a:rPr>
                      <m:t>𝒌</m:t>
                    </m:r>
                    <m:r>
                      <a:rPr lang="es-ES" b="1" i="1">
                        <a:solidFill>
                          <a:schemeClr val="tx1"/>
                        </a:solidFill>
                        <a:latin typeface="Cambria Math" panose="02040503050406030204" pitchFamily="18" charset="0"/>
                        <a:cs typeface="Times New Roman" panose="02020603050405020304" pitchFamily="18" charset="0"/>
                      </a:rPr>
                      <m:t>)</m:t>
                    </m:r>
                  </m:oMath>
                </a14:m>
                <a:r>
                  <a:rPr lang="es-ES" dirty="0">
                    <a:solidFill>
                      <a:schemeClr val="tx1"/>
                    </a:solidFill>
                    <a:latin typeface="Times New Roman" panose="02020603050405020304" pitchFamily="18" charset="0"/>
                    <a:cs typeface="Times New Roman" panose="02020603050405020304" pitchFamily="18" charset="0"/>
                  </a:rPr>
                  <a:t>, </a:t>
                </a:r>
                <a:r>
                  <a:rPr lang="es-ES" b="1" dirty="0">
                    <a:solidFill>
                      <a:srgbClr val="8B8B8B"/>
                    </a:solidFill>
                    <a:latin typeface="Lato" panose="020B0604020202020204" charset="0"/>
                  </a:rPr>
                  <a:t>es la matriz de loadings. Análogamente </a:t>
                </a:r>
                <a14:m>
                  <m:oMath xmlns:m="http://schemas.openxmlformats.org/officeDocument/2006/math">
                    <m:r>
                      <a:rPr lang="es-ES" b="1" i="1">
                        <a:solidFill>
                          <a:schemeClr val="tx1"/>
                        </a:solidFill>
                        <a:latin typeface="Cambria Math" panose="02040503050406030204" pitchFamily="18" charset="0"/>
                        <a:cs typeface="Times New Roman" panose="02020603050405020304" pitchFamily="18" charset="0"/>
                      </a:rPr>
                      <m:t>𝑪</m:t>
                    </m:r>
                    <m:r>
                      <a:rPr lang="es-ES" b="1" i="1">
                        <a:solidFill>
                          <a:schemeClr val="tx1"/>
                        </a:solidFill>
                        <a:latin typeface="Cambria Math" panose="02040503050406030204" pitchFamily="18" charset="0"/>
                        <a:cs typeface="Times New Roman" panose="02020603050405020304" pitchFamily="18" charset="0"/>
                      </a:rPr>
                      <m:t>  </m:t>
                    </m:r>
                  </m:oMath>
                </a14:m>
                <a:r>
                  <a:rPr lang="es-ES" b="1" dirty="0">
                    <a:solidFill>
                      <a:srgbClr val="8B8B8B"/>
                    </a:solidFill>
                    <a:latin typeface="Lato" panose="020B0604020202020204" charset="0"/>
                  </a:rPr>
                  <a:t>es una matriz de loadings, con dimensiones</a:t>
                </a:r>
                <a:r>
                  <a:rPr lang="es-ES"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s-ES" b="1" i="1">
                        <a:solidFill>
                          <a:schemeClr val="tx1"/>
                        </a:solidFill>
                        <a:latin typeface="Cambria Math" panose="02040503050406030204" pitchFamily="18" charset="0"/>
                        <a:cs typeface="Times New Roman" panose="02020603050405020304" pitchFamily="18" charset="0"/>
                      </a:rPr>
                      <m:t>𝒍</m:t>
                    </m:r>
                    <m:r>
                      <a:rPr lang="es-ES" b="1" i="1">
                        <a:solidFill>
                          <a:schemeClr val="tx1"/>
                        </a:solidFill>
                        <a:latin typeface="Cambria Math" panose="02040503050406030204" pitchFamily="18" charset="0"/>
                        <a:cs typeface="Times New Roman" panose="02020603050405020304" pitchFamily="18" charset="0"/>
                      </a:rPr>
                      <m:t>×(</m:t>
                    </m:r>
                    <m:r>
                      <a:rPr lang="es-ES" b="1" i="1">
                        <a:solidFill>
                          <a:schemeClr val="tx1"/>
                        </a:solidFill>
                        <a:latin typeface="Cambria Math" panose="02040503050406030204" pitchFamily="18" charset="0"/>
                        <a:cs typeface="Times New Roman" panose="02020603050405020304" pitchFamily="18" charset="0"/>
                      </a:rPr>
                      <m:t>𝒉</m:t>
                    </m:r>
                    <m:r>
                      <a:rPr lang="es-ES" b="1" i="1">
                        <a:solidFill>
                          <a:schemeClr val="tx1"/>
                        </a:solidFill>
                        <a:latin typeface="Cambria Math" panose="02040503050406030204" pitchFamily="18" charset="0"/>
                        <a:cs typeface="Times New Roman" panose="02020603050405020304" pitchFamily="18" charset="0"/>
                      </a:rPr>
                      <m:t> ×</m:t>
                    </m:r>
                    <m:r>
                      <a:rPr lang="es-ES" b="1" i="1">
                        <a:solidFill>
                          <a:schemeClr val="tx1"/>
                        </a:solidFill>
                        <a:latin typeface="Cambria Math" panose="02040503050406030204" pitchFamily="18" charset="0"/>
                        <a:cs typeface="Times New Roman" panose="02020603050405020304" pitchFamily="18" charset="0"/>
                      </a:rPr>
                      <m:t>𝒌</m:t>
                    </m:r>
                    <m:r>
                      <a:rPr lang="es-ES" b="1" i="1">
                        <a:solidFill>
                          <a:schemeClr val="tx1"/>
                        </a:solidFill>
                        <a:latin typeface="Cambria Math" panose="02040503050406030204" pitchFamily="18" charset="0"/>
                        <a:cs typeface="Times New Roman" panose="02020603050405020304" pitchFamily="18" charset="0"/>
                      </a:rPr>
                      <m:t>)</m:t>
                    </m:r>
                  </m:oMath>
                </a14:m>
                <a:r>
                  <a:rPr lang="es-ES" b="1" dirty="0">
                    <a:solidFill>
                      <a:srgbClr val="8B8B8B"/>
                    </a:solidFill>
                    <a:latin typeface="Lato" panose="020B0604020202020204" charset="0"/>
                  </a:rPr>
                  <a:t>,</a:t>
                </a:r>
                <a:r>
                  <a:rPr lang="es-ES" dirty="0">
                    <a:solidFill>
                      <a:schemeClr val="tx1"/>
                    </a:solidFill>
                    <a:latin typeface="Times New Roman" panose="02020603050405020304" pitchFamily="18" charset="0"/>
                    <a:cs typeface="Times New Roman" panose="02020603050405020304" pitchFamily="18" charset="0"/>
                  </a:rPr>
                  <a:t> </a:t>
                </a:r>
                <a:r>
                  <a:rPr lang="es-ES" b="1" dirty="0">
                    <a:solidFill>
                      <a:srgbClr val="8B8B8B"/>
                    </a:solidFill>
                    <a:latin typeface="Lato" panose="020B0604020202020204" charset="0"/>
                  </a:rPr>
                  <a:t>y </a:t>
                </a:r>
                <a14:m>
                  <m:oMath xmlns:m="http://schemas.openxmlformats.org/officeDocument/2006/math">
                    <m:r>
                      <a:rPr lang="es-ES" b="1" i="1">
                        <a:solidFill>
                          <a:schemeClr val="tx1"/>
                        </a:solidFill>
                        <a:latin typeface="Cambria Math" panose="02040503050406030204" pitchFamily="18" charset="0"/>
                        <a:cs typeface="Times New Roman" panose="02020603050405020304" pitchFamily="18" charset="0"/>
                      </a:rPr>
                      <m:t>𝑩</m:t>
                    </m:r>
                    <m:r>
                      <a:rPr lang="es-ES" b="1" i="1">
                        <a:solidFill>
                          <a:schemeClr val="tx1"/>
                        </a:solidFill>
                        <a:latin typeface="Cambria Math" panose="02040503050406030204" pitchFamily="18" charset="0"/>
                        <a:cs typeface="Times New Roman" panose="02020603050405020304" pitchFamily="18" charset="0"/>
                      </a:rPr>
                      <m:t> </m:t>
                    </m:r>
                  </m:oMath>
                </a14:m>
                <a:r>
                  <a:rPr lang="es-ES" b="1" dirty="0">
                    <a:solidFill>
                      <a:srgbClr val="8B8B8B"/>
                    </a:solidFill>
                    <a:latin typeface="Lato" panose="020B0604020202020204" charset="0"/>
                  </a:rPr>
                  <a:t>es una matriz de pesos, de dimensiones </a:t>
                </a:r>
                <a14:m>
                  <m:oMath xmlns:m="http://schemas.openxmlformats.org/officeDocument/2006/math">
                    <m:r>
                      <a:rPr lang="es-ES" b="1" i="1">
                        <a:solidFill>
                          <a:schemeClr val="tx1"/>
                        </a:solidFill>
                        <a:latin typeface="Cambria Math" panose="02040503050406030204" pitchFamily="18" charset="0"/>
                        <a:cs typeface="Times New Roman" panose="02020603050405020304" pitchFamily="18" charset="0"/>
                      </a:rPr>
                      <m:t>𝒍</m:t>
                    </m:r>
                    <m:r>
                      <a:rPr lang="es-ES" b="1" i="1">
                        <a:solidFill>
                          <a:schemeClr val="tx1"/>
                        </a:solidFill>
                        <a:latin typeface="Cambria Math" panose="02040503050406030204" pitchFamily="18" charset="0"/>
                        <a:cs typeface="Times New Roman" panose="02020603050405020304" pitchFamily="18" charset="0"/>
                      </a:rPr>
                      <m:t>×</m:t>
                    </m:r>
                    <m:r>
                      <a:rPr lang="es-ES" b="1" i="1">
                        <a:solidFill>
                          <a:schemeClr val="tx1"/>
                        </a:solidFill>
                        <a:latin typeface="Cambria Math" panose="02040503050406030204" pitchFamily="18" charset="0"/>
                        <a:cs typeface="Times New Roman" panose="02020603050405020304" pitchFamily="18" charset="0"/>
                      </a:rPr>
                      <m:t>𝒍</m:t>
                    </m:r>
                  </m:oMath>
                </a14:m>
                <a:endParaRPr lang="es-E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6" name="Rectangle 5">
                <a:extLst>
                  <a:ext uri="{FF2B5EF4-FFF2-40B4-BE49-F238E27FC236}">
                    <a16:creationId xmlns:a16="http://schemas.microsoft.com/office/drawing/2014/main" id="{D550156C-E88F-48A1-8E2C-E72A8E156062}"/>
                  </a:ext>
                </a:extLst>
              </p:cNvPr>
              <p:cNvSpPr>
                <a:spLocks noRot="1" noChangeAspect="1" noMove="1" noResize="1" noEditPoints="1" noAdjustHandles="1" noChangeArrowheads="1" noChangeShapeType="1" noTextEdit="1"/>
              </p:cNvSpPr>
              <p:nvPr/>
            </p:nvSpPr>
            <p:spPr>
              <a:xfrm>
                <a:off x="928658" y="1740198"/>
                <a:ext cx="7543800" cy="2638223"/>
              </a:xfrm>
              <a:prstGeom prst="rect">
                <a:avLst/>
              </a:prstGeom>
              <a:blipFill>
                <a:blip r:embed="rId3"/>
                <a:stretch>
                  <a:fillRect b="-1386"/>
                </a:stretch>
              </a:blipFill>
            </p:spPr>
            <p:txBody>
              <a:bodyPr/>
              <a:lstStyle/>
              <a:p>
                <a:r>
                  <a:rPr lang="es-MX">
                    <a:noFill/>
                  </a:rPr>
                  <a:t> </a:t>
                </a:r>
              </a:p>
            </p:txBody>
          </p:sp>
        </mc:Fallback>
      </mc:AlternateContent>
    </p:spTree>
    <p:extLst>
      <p:ext uri="{BB962C8B-B14F-4D97-AF65-F5344CB8AC3E}">
        <p14:creationId xmlns:p14="http://schemas.microsoft.com/office/powerpoint/2010/main" val="3876190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21</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3098545" cy="461665"/>
          </a:xfrm>
          <a:prstGeom prst="rect">
            <a:avLst/>
          </a:prstGeom>
        </p:spPr>
        <p:txBody>
          <a:bodyPr wrap="square">
            <a:spAutoFit/>
          </a:bodyPr>
          <a:lstStyle/>
          <a:p>
            <a:r>
              <a:rPr lang="es-419" sz="2400" b="1" dirty="0">
                <a:solidFill>
                  <a:srgbClr val="0067AE"/>
                </a:solidFill>
                <a:latin typeface="Lato"/>
                <a:sym typeface="Lato"/>
              </a:rPr>
              <a:t>Cuerpo</a:t>
            </a: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2348833" y="992693"/>
            <a:ext cx="4067207" cy="461665"/>
          </a:xfrm>
          <a:prstGeom prst="rect">
            <a:avLst/>
          </a:prstGeom>
        </p:spPr>
        <p:txBody>
          <a:bodyPr wrap="square">
            <a:spAutoFit/>
          </a:bodyPr>
          <a:lstStyle/>
          <a:p>
            <a:r>
              <a:rPr lang="es-419" sz="2400" b="1" dirty="0">
                <a:solidFill>
                  <a:srgbClr val="44B4E3"/>
                </a:solidFill>
                <a:latin typeface="Lato"/>
                <a:sym typeface="Lato"/>
              </a:rPr>
              <a:t>Estimación de los pronósticos</a:t>
            </a:r>
            <a:endParaRPr lang="es-419" sz="2400" b="1" dirty="0">
              <a:solidFill>
                <a:srgbClr val="666666"/>
              </a:solidFill>
              <a:latin typeface="Lato"/>
              <a:sym typeface="Lato"/>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D550156C-E88F-48A1-8E2C-E72A8E156062}"/>
                  </a:ext>
                </a:extLst>
              </p:cNvPr>
              <p:cNvSpPr/>
              <p:nvPr/>
            </p:nvSpPr>
            <p:spPr>
              <a:xfrm>
                <a:off x="1462058" y="1747818"/>
                <a:ext cx="6584662" cy="2975815"/>
              </a:xfrm>
              <a:prstGeom prst="rect">
                <a:avLst/>
              </a:prstGeom>
            </p:spPr>
            <p:txBody>
              <a:bodyPr wrap="square">
                <a:spAutoFit/>
              </a:bodyPr>
              <a:lstStyle/>
              <a:p>
                <a:pPr marL="114300">
                  <a:lnSpc>
                    <a:spcPct val="150000"/>
                  </a:lnSpc>
                </a:pPr>
                <a:r>
                  <a:rPr lang="es-ES" b="1" u="sng" dirty="0">
                    <a:solidFill>
                      <a:srgbClr val="8B8B8B"/>
                    </a:solidFill>
                    <a:latin typeface="Lato" panose="020B0604020202020204" charset="0"/>
                  </a:rPr>
                  <a:t>4. </a:t>
                </a:r>
                <a:r>
                  <a:rPr lang="es-ES" b="1" dirty="0">
                    <a:solidFill>
                      <a:srgbClr val="8B8B8B"/>
                    </a:solidFill>
                    <a:latin typeface="Lato" panose="020B0604020202020204" charset="0"/>
                  </a:rPr>
                  <a:t>	</a:t>
                </a:r>
                <a:r>
                  <a:rPr lang="es-ES" b="1" u="sng" dirty="0">
                    <a:solidFill>
                      <a:srgbClr val="8B8B8B"/>
                    </a:solidFill>
                    <a:latin typeface="Lato" panose="020B0604020202020204" charset="0"/>
                  </a:rPr>
                  <a:t>Estimar los </a:t>
                </a:r>
                <a14:m>
                  <m:oMath xmlns:m="http://schemas.openxmlformats.org/officeDocument/2006/math">
                    <m:r>
                      <a:rPr lang="es-ES" i="1">
                        <a:solidFill>
                          <a:schemeClr val="tx1"/>
                        </a:solidFill>
                        <a:latin typeface="Cambria Math" panose="02040503050406030204" pitchFamily="18" charset="0"/>
                        <a:cs typeface="Times New Roman" panose="02020603050405020304" pitchFamily="18" charset="0"/>
                      </a:rPr>
                      <m:t>𝒉</m:t>
                    </m:r>
                    <m:r>
                      <a:rPr lang="es-ES" i="1">
                        <a:solidFill>
                          <a:schemeClr val="tx1"/>
                        </a:solidFill>
                        <a:latin typeface="Cambria Math" panose="02040503050406030204" pitchFamily="18" charset="0"/>
                        <a:cs typeface="Times New Roman" panose="02020603050405020304" pitchFamily="18" charset="0"/>
                      </a:rPr>
                      <m:t> </m:t>
                    </m:r>
                  </m:oMath>
                </a14:m>
                <a:r>
                  <a:rPr lang="es-ES" b="1" u="sng" dirty="0">
                    <a:solidFill>
                      <a:srgbClr val="8B8B8B"/>
                    </a:solidFill>
                    <a:latin typeface="Lato" panose="020B0604020202020204" charset="0"/>
                  </a:rPr>
                  <a:t>pronósticos conjuntos</a:t>
                </a:r>
              </a:p>
              <a:p>
                <a:pPr marL="457200" indent="-342900">
                  <a:lnSpc>
                    <a:spcPct val="150000"/>
                  </a:lnSpc>
                  <a:buFont typeface="Arial"/>
                  <a:buAutoNum type="arabicPeriod" startAt="4"/>
                </a:pPr>
                <a:endParaRPr lang="es-ES" b="1" u="sng" dirty="0">
                  <a:solidFill>
                    <a:srgbClr val="8B8B8B"/>
                  </a:solidFill>
                  <a:latin typeface="Lato" panose="020B0604020202020204" charset="0"/>
                </a:endParaRPr>
              </a:p>
              <a:p>
                <a:pPr marL="114300" indent="0">
                  <a:lnSpc>
                    <a:spcPct val="150000"/>
                  </a:lnSpc>
                  <a:buNone/>
                </a:pPr>
                <a:r>
                  <a:rPr lang="es-ES" b="1" dirty="0">
                    <a:solidFill>
                      <a:srgbClr val="8B8B8B"/>
                    </a:solidFill>
                    <a:latin typeface="Lato" panose="020B0604020202020204" charset="0"/>
                  </a:rPr>
                  <a:t>Para pronosticar </a:t>
                </a:r>
                <a14:m>
                  <m:oMath xmlns:m="http://schemas.openxmlformats.org/officeDocument/2006/math">
                    <m:r>
                      <a:rPr lang="es-ES" b="1" i="1">
                        <a:solidFill>
                          <a:schemeClr val="tx1"/>
                        </a:solidFill>
                        <a:latin typeface="Cambria Math" panose="02040503050406030204" pitchFamily="18" charset="0"/>
                        <a:cs typeface="Times New Roman" panose="02020603050405020304" pitchFamily="18" charset="0"/>
                      </a:rPr>
                      <m:t>𝒉</m:t>
                    </m:r>
                    <m:r>
                      <a:rPr lang="es-ES" b="1" i="1">
                        <a:solidFill>
                          <a:schemeClr val="tx1"/>
                        </a:solidFill>
                        <a:latin typeface="Cambria Math" panose="02040503050406030204" pitchFamily="18" charset="0"/>
                        <a:cs typeface="Times New Roman" panose="02020603050405020304" pitchFamily="18" charset="0"/>
                      </a:rPr>
                      <m:t> </m:t>
                    </m:r>
                  </m:oMath>
                </a14:m>
                <a:r>
                  <a:rPr lang="es-ES" b="1" dirty="0">
                    <a:solidFill>
                      <a:srgbClr val="8B8B8B"/>
                    </a:solidFill>
                    <a:latin typeface="Lato" panose="020B0604020202020204" charset="0"/>
                  </a:rPr>
                  <a:t>horizontes con un número de componentes fijo, </a:t>
                </a:r>
                <a14:m>
                  <m:oMath xmlns:m="http://schemas.openxmlformats.org/officeDocument/2006/math">
                    <m:r>
                      <a:rPr lang="es-ES" b="1" i="1">
                        <a:solidFill>
                          <a:schemeClr val="tx1"/>
                        </a:solidFill>
                        <a:latin typeface="Cambria Math" panose="02040503050406030204" pitchFamily="18" charset="0"/>
                        <a:cs typeface="Times New Roman" panose="02020603050405020304" pitchFamily="18" charset="0"/>
                      </a:rPr>
                      <m:t>𝒍</m:t>
                    </m:r>
                  </m:oMath>
                </a14:m>
                <a:r>
                  <a:rPr lang="es-ES" b="1" dirty="0">
                    <a:solidFill>
                      <a:srgbClr val="8B8B8B"/>
                    </a:solidFill>
                    <a:latin typeface="Lato" panose="020B0604020202020204" charset="0"/>
                  </a:rPr>
                  <a:t>, se efectúa el producto </a:t>
                </a:r>
                <a14:m>
                  <m:oMath xmlns:m="http://schemas.openxmlformats.org/officeDocument/2006/math">
                    <m:acc>
                      <m:accPr>
                        <m:chr m:val="̂"/>
                        <m:ctrlPr>
                          <a:rPr lang="es-ES" b="1" i="1" dirty="0">
                            <a:solidFill>
                              <a:schemeClr val="tx1"/>
                            </a:solidFill>
                            <a:latin typeface="Cambria Math" panose="02040503050406030204" pitchFamily="18" charset="0"/>
                            <a:cs typeface="Times New Roman" panose="02020603050405020304" pitchFamily="18" charset="0"/>
                          </a:rPr>
                        </m:ctrlPr>
                      </m:accPr>
                      <m:e>
                        <m:r>
                          <a:rPr lang="es-ES" i="1" dirty="0">
                            <a:solidFill>
                              <a:schemeClr val="tx1"/>
                            </a:solidFill>
                            <a:latin typeface="Cambria Math" panose="02040503050406030204" pitchFamily="18" charset="0"/>
                            <a:cs typeface="Times New Roman" panose="02020603050405020304" pitchFamily="18" charset="0"/>
                          </a:rPr>
                          <m:t>𝑌</m:t>
                        </m:r>
                      </m:e>
                    </m:acc>
                    <m:r>
                      <a:rPr lang="es-ES" i="1" dirty="0">
                        <a:solidFill>
                          <a:schemeClr val="tx1"/>
                        </a:solidFill>
                        <a:latin typeface="Cambria Math" panose="02040503050406030204" pitchFamily="18" charset="0"/>
                        <a:cs typeface="Times New Roman" panose="02020603050405020304" pitchFamily="18" charset="0"/>
                      </a:rPr>
                      <m:t>=</m:t>
                    </m:r>
                    <m:r>
                      <a:rPr lang="es-ES" i="1" dirty="0">
                        <a:solidFill>
                          <a:schemeClr val="tx1"/>
                        </a:solidFill>
                        <a:latin typeface="Cambria Math" panose="02040503050406030204" pitchFamily="18" charset="0"/>
                        <a:cs typeface="Times New Roman" panose="02020603050405020304" pitchFamily="18" charset="0"/>
                      </a:rPr>
                      <m:t>𝑋</m:t>
                    </m:r>
                    <m:acc>
                      <m:accPr>
                        <m:chr m:val="̂"/>
                        <m:ctrlPr>
                          <a:rPr lang="es-ES" b="1" i="1" dirty="0">
                            <a:solidFill>
                              <a:schemeClr val="tx1"/>
                            </a:solidFill>
                            <a:latin typeface="Cambria Math" panose="02040503050406030204" pitchFamily="18" charset="0"/>
                            <a:cs typeface="Times New Roman" panose="02020603050405020304" pitchFamily="18" charset="0"/>
                          </a:rPr>
                        </m:ctrlPr>
                      </m:accPr>
                      <m:e>
                        <m:sSub>
                          <m:sSubPr>
                            <m:ctrlPr>
                              <a:rPr lang="es-ES" b="1" i="1" dirty="0">
                                <a:solidFill>
                                  <a:schemeClr val="tx1"/>
                                </a:solidFill>
                                <a:latin typeface="Cambria Math" panose="02040503050406030204" pitchFamily="18" charset="0"/>
                                <a:cs typeface="Times New Roman" panose="02020603050405020304" pitchFamily="18" charset="0"/>
                              </a:rPr>
                            </m:ctrlPr>
                          </m:sSubPr>
                          <m:e>
                            <m:r>
                              <a:rPr lang="es-ES" b="1" i="1" dirty="0">
                                <a:solidFill>
                                  <a:schemeClr val="tx1"/>
                                </a:solidFill>
                                <a:latin typeface="Cambria Math" panose="02040503050406030204" pitchFamily="18" charset="0"/>
                                <a:cs typeface="Times New Roman" panose="02020603050405020304" pitchFamily="18" charset="0"/>
                              </a:rPr>
                              <m:t>𝑩</m:t>
                            </m:r>
                          </m:e>
                          <m:sub>
                            <m:r>
                              <a:rPr lang="es-ES" b="1" i="1" dirty="0">
                                <a:solidFill>
                                  <a:schemeClr val="tx1"/>
                                </a:solidFill>
                                <a:latin typeface="Cambria Math" panose="02040503050406030204" pitchFamily="18" charset="0"/>
                                <a:cs typeface="Times New Roman" panose="02020603050405020304" pitchFamily="18" charset="0"/>
                              </a:rPr>
                              <m:t>𝑷𝑳𝑺</m:t>
                            </m:r>
                          </m:sub>
                        </m:sSub>
                      </m:e>
                    </m:acc>
                  </m:oMath>
                </a14:m>
                <a:r>
                  <a:rPr lang="es-ES" dirty="0">
                    <a:solidFill>
                      <a:schemeClr val="tx1"/>
                    </a:solidFill>
                    <a:latin typeface="Times New Roman" panose="02020603050405020304" pitchFamily="18" charset="0"/>
                    <a:cs typeface="Times New Roman" panose="02020603050405020304" pitchFamily="18" charset="0"/>
                  </a:rPr>
                  <a:t>. </a:t>
                </a:r>
                <a:r>
                  <a:rPr lang="es-ES" b="1" dirty="0">
                    <a:solidFill>
                      <a:srgbClr val="8B8B8B"/>
                    </a:solidFill>
                    <a:latin typeface="Lato" panose="020B0604020202020204" charset="0"/>
                  </a:rPr>
                  <a:t>Donde</a:t>
                </a:r>
                <a:r>
                  <a:rPr lang="es-ES"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s-ES" b="1" i="1" dirty="0">
                            <a:solidFill>
                              <a:schemeClr val="tx1"/>
                            </a:solidFill>
                            <a:latin typeface="Cambria Math" panose="02040503050406030204" pitchFamily="18" charset="0"/>
                            <a:cs typeface="Times New Roman" panose="02020603050405020304" pitchFamily="18" charset="0"/>
                          </a:rPr>
                        </m:ctrlPr>
                      </m:accPr>
                      <m:e>
                        <m:sSub>
                          <m:sSubPr>
                            <m:ctrlPr>
                              <a:rPr lang="es-ES" b="1" i="1" dirty="0">
                                <a:solidFill>
                                  <a:schemeClr val="tx1"/>
                                </a:solidFill>
                                <a:latin typeface="Cambria Math" panose="02040503050406030204" pitchFamily="18" charset="0"/>
                                <a:cs typeface="Times New Roman" panose="02020603050405020304" pitchFamily="18" charset="0"/>
                              </a:rPr>
                            </m:ctrlPr>
                          </m:sSubPr>
                          <m:e>
                            <m:r>
                              <a:rPr lang="es-ES" b="1" i="1" dirty="0">
                                <a:solidFill>
                                  <a:schemeClr val="tx1"/>
                                </a:solidFill>
                                <a:latin typeface="Cambria Math" panose="02040503050406030204" pitchFamily="18" charset="0"/>
                                <a:cs typeface="Times New Roman" panose="02020603050405020304" pitchFamily="18" charset="0"/>
                              </a:rPr>
                              <m:t>𝑩</m:t>
                            </m:r>
                          </m:e>
                          <m:sub>
                            <m:r>
                              <a:rPr lang="es-ES" b="1" i="1" dirty="0">
                                <a:solidFill>
                                  <a:schemeClr val="tx1"/>
                                </a:solidFill>
                                <a:latin typeface="Cambria Math" panose="02040503050406030204" pitchFamily="18" charset="0"/>
                                <a:cs typeface="Times New Roman" panose="02020603050405020304" pitchFamily="18" charset="0"/>
                              </a:rPr>
                              <m:t>𝑷𝑳𝑺</m:t>
                            </m:r>
                          </m:sub>
                        </m:sSub>
                      </m:e>
                    </m:acc>
                    <m:r>
                      <a:rPr lang="es-ES" b="1" i="1" dirty="0">
                        <a:solidFill>
                          <a:schemeClr val="tx1"/>
                        </a:solidFill>
                        <a:latin typeface="Cambria Math" panose="02040503050406030204" pitchFamily="18" charset="0"/>
                        <a:cs typeface="Times New Roman" panose="02020603050405020304" pitchFamily="18" charset="0"/>
                      </a:rPr>
                      <m:t> </m:t>
                    </m:r>
                  </m:oMath>
                </a14:m>
                <a:r>
                  <a:rPr lang="es-ES" b="1" dirty="0">
                    <a:solidFill>
                      <a:srgbClr val="8B8B8B"/>
                    </a:solidFill>
                    <a:latin typeface="Lato" panose="020B0604020202020204" charset="0"/>
                  </a:rPr>
                  <a:t>es el producto </a:t>
                </a:r>
                <a14:m>
                  <m:oMath xmlns:m="http://schemas.openxmlformats.org/officeDocument/2006/math">
                    <m:sSup>
                      <m:sSupPr>
                        <m:ctrlPr>
                          <a:rPr lang="es-ES" i="1">
                            <a:solidFill>
                              <a:schemeClr val="tx1"/>
                            </a:solidFill>
                            <a:latin typeface="Cambria Math" panose="02040503050406030204" pitchFamily="18" charset="0"/>
                            <a:cs typeface="Times New Roman" panose="02020603050405020304" pitchFamily="18" charset="0"/>
                          </a:rPr>
                        </m:ctrlPr>
                      </m:sSupPr>
                      <m:e>
                        <m:r>
                          <a:rPr lang="es-ES" i="1">
                            <a:solidFill>
                              <a:schemeClr val="tx1"/>
                            </a:solidFill>
                            <a:latin typeface="Cambria Math" panose="02040503050406030204" pitchFamily="18" charset="0"/>
                            <a:cs typeface="Times New Roman" panose="02020603050405020304" pitchFamily="18" charset="0"/>
                          </a:rPr>
                          <m:t>𝑊</m:t>
                        </m:r>
                      </m:e>
                      <m:sup>
                        <m:r>
                          <a:rPr lang="es-ES"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s-ES" i="1">
                            <a:solidFill>
                              <a:schemeClr val="tx1"/>
                            </a:solidFill>
                            <a:latin typeface="Cambria Math" panose="02040503050406030204" pitchFamily="18" charset="0"/>
                            <a:cs typeface="Times New Roman" panose="02020603050405020304" pitchFamily="18" charset="0"/>
                          </a:rPr>
                          <m:t> </m:t>
                        </m:r>
                      </m:sup>
                    </m:sSup>
                    <m:r>
                      <a:rPr lang="es-ES" i="1">
                        <a:solidFill>
                          <a:schemeClr val="tx1"/>
                        </a:solidFill>
                        <a:latin typeface="Cambria Math" panose="02040503050406030204" pitchFamily="18" charset="0"/>
                        <a:cs typeface="Times New Roman" panose="02020603050405020304" pitchFamily="18" charset="0"/>
                      </a:rPr>
                      <m:t>𝐵𝐶</m:t>
                    </m:r>
                    <m:r>
                      <a:rPr lang="es-ES" i="1">
                        <a:solidFill>
                          <a:schemeClr val="tx1"/>
                        </a:solidFill>
                        <a:latin typeface="Cambria Math" panose="02040503050406030204" pitchFamily="18" charset="0"/>
                        <a:cs typeface="Times New Roman" panose="02020603050405020304" pitchFamily="18" charset="0"/>
                      </a:rPr>
                      <m:t> </m:t>
                    </m:r>
                  </m:oMath>
                </a14:m>
                <a:r>
                  <a:rPr lang="es-ES" b="1" dirty="0">
                    <a:solidFill>
                      <a:srgbClr val="8B8B8B"/>
                    </a:solidFill>
                    <a:latin typeface="Lato" panose="020B0604020202020204" charset="0"/>
                  </a:rPr>
                  <a:t>con dimensiones </a:t>
                </a:r>
                <a14:m>
                  <m:oMath xmlns:m="http://schemas.openxmlformats.org/officeDocument/2006/math">
                    <m:r>
                      <a:rPr lang="es-ES" b="1" i="1" dirty="0">
                        <a:solidFill>
                          <a:schemeClr val="tx1"/>
                        </a:solidFill>
                        <a:latin typeface="Cambria Math" panose="02040503050406030204" pitchFamily="18" charset="0"/>
                        <a:cs typeface="Times New Roman" panose="02020603050405020304" pitchFamily="18" charset="0"/>
                      </a:rPr>
                      <m:t>(</m:t>
                    </m:r>
                    <m:d>
                      <m:dPr>
                        <m:ctrlPr>
                          <a:rPr lang="es-ES" b="1" i="1" dirty="0">
                            <a:solidFill>
                              <a:schemeClr val="tx1"/>
                            </a:solidFill>
                            <a:latin typeface="Cambria Math" panose="02040503050406030204" pitchFamily="18" charset="0"/>
                            <a:cs typeface="Times New Roman" panose="02020603050405020304" pitchFamily="18" charset="0"/>
                          </a:rPr>
                        </m:ctrlPr>
                      </m:dPr>
                      <m:e>
                        <m:r>
                          <a:rPr lang="es-ES" b="1" i="1" dirty="0">
                            <a:solidFill>
                              <a:schemeClr val="tx1"/>
                            </a:solidFill>
                            <a:latin typeface="Cambria Math" panose="02040503050406030204" pitchFamily="18" charset="0"/>
                            <a:cs typeface="Times New Roman" panose="02020603050405020304" pitchFamily="18" charset="0"/>
                          </a:rPr>
                          <m:t>𝒑</m:t>
                        </m:r>
                        <m:r>
                          <a:rPr lang="es-ES" b="1" i="1" dirty="0">
                            <a:solidFill>
                              <a:schemeClr val="tx1"/>
                            </a:solidFill>
                            <a:latin typeface="Cambria Math" panose="02040503050406030204" pitchFamily="18" charset="0"/>
                            <a:cs typeface="Times New Roman" panose="02020603050405020304" pitchFamily="18" charset="0"/>
                          </a:rPr>
                          <m:t>+</m:t>
                        </m:r>
                        <m:r>
                          <a:rPr lang="es-ES" b="1" i="1" dirty="0">
                            <a:solidFill>
                              <a:schemeClr val="tx1"/>
                            </a:solidFill>
                            <a:latin typeface="Cambria Math" panose="02040503050406030204" pitchFamily="18" charset="0"/>
                            <a:cs typeface="Times New Roman" panose="02020603050405020304" pitchFamily="18" charset="0"/>
                          </a:rPr>
                          <m:t>𝟏</m:t>
                        </m:r>
                        <m:r>
                          <a:rPr lang="es-ES" b="1" i="1" dirty="0">
                            <a:solidFill>
                              <a:schemeClr val="tx1"/>
                            </a:solidFill>
                            <a:latin typeface="Cambria Math" panose="02040503050406030204" pitchFamily="18" charset="0"/>
                            <a:cs typeface="Times New Roman" panose="02020603050405020304" pitchFamily="18" charset="0"/>
                          </a:rPr>
                          <m:t> ×</m:t>
                        </m:r>
                        <m:r>
                          <a:rPr lang="es-ES" b="1" i="1" dirty="0">
                            <a:solidFill>
                              <a:schemeClr val="tx1"/>
                            </a:solidFill>
                            <a:latin typeface="Cambria Math" panose="02040503050406030204" pitchFamily="18" charset="0"/>
                            <a:cs typeface="Times New Roman" panose="02020603050405020304" pitchFamily="18" charset="0"/>
                          </a:rPr>
                          <m:t>𝒌</m:t>
                        </m:r>
                      </m:e>
                    </m:d>
                    <m:r>
                      <a:rPr lang="es-ES" b="1" i="1" dirty="0">
                        <a:solidFill>
                          <a:schemeClr val="tx1"/>
                        </a:solidFill>
                        <a:latin typeface="Cambria Math" panose="02040503050406030204" pitchFamily="18" charset="0"/>
                        <a:cs typeface="Times New Roman" panose="02020603050405020304" pitchFamily="18" charset="0"/>
                      </a:rPr>
                      <m:t>×</m:t>
                    </m:r>
                    <m:r>
                      <a:rPr lang="es-ES" b="1" i="1" dirty="0">
                        <a:solidFill>
                          <a:schemeClr val="tx1"/>
                        </a:solidFill>
                        <a:latin typeface="Cambria Math" panose="02040503050406030204" pitchFamily="18" charset="0"/>
                        <a:cs typeface="Times New Roman" panose="02020603050405020304" pitchFamily="18" charset="0"/>
                      </a:rPr>
                      <m:t>𝒍</m:t>
                    </m:r>
                    <m:r>
                      <a:rPr lang="es-ES" b="1" i="1" dirty="0">
                        <a:solidFill>
                          <a:schemeClr val="tx1"/>
                        </a:solidFill>
                        <a:latin typeface="Cambria Math" panose="02040503050406030204" pitchFamily="18" charset="0"/>
                        <a:cs typeface="Times New Roman" panose="02020603050405020304" pitchFamily="18" charset="0"/>
                      </a:rPr>
                      <m:t>)</m:t>
                    </m:r>
                  </m:oMath>
                </a14:m>
                <a:r>
                  <a:rPr lang="es-ES" dirty="0">
                    <a:solidFill>
                      <a:schemeClr val="tx1"/>
                    </a:solidFill>
                    <a:latin typeface="Times New Roman" panose="02020603050405020304" pitchFamily="18" charset="0"/>
                    <a:cs typeface="Times New Roman" panose="02020603050405020304" pitchFamily="18" charset="0"/>
                  </a:rPr>
                  <a:t>.</a:t>
                </a:r>
              </a:p>
              <a:p>
                <a:pPr marL="114300" indent="0">
                  <a:lnSpc>
                    <a:spcPct val="150000"/>
                  </a:lnSpc>
                  <a:buNone/>
                </a:pPr>
                <a:endParaRPr lang="es-ES" dirty="0">
                  <a:solidFill>
                    <a:schemeClr val="tx1"/>
                  </a:solidFill>
                  <a:latin typeface="Times New Roman" panose="02020603050405020304" pitchFamily="18" charset="0"/>
                  <a:cs typeface="Times New Roman" panose="02020603050405020304" pitchFamily="18" charset="0"/>
                </a:endParaRPr>
              </a:p>
              <a:p>
                <a:pPr marL="114300" indent="0">
                  <a:lnSpc>
                    <a:spcPct val="150000"/>
                  </a:lnSpc>
                  <a:buNone/>
                </a:pPr>
                <a:r>
                  <a:rPr lang="es-ES" b="1" dirty="0">
                    <a:solidFill>
                      <a:srgbClr val="8B8B8B"/>
                    </a:solidFill>
                    <a:latin typeface="Lato" panose="020B0604020202020204" charset="0"/>
                  </a:rPr>
                  <a:t> Nótese que los </a:t>
                </a:r>
                <a14:m>
                  <m:oMath xmlns:m="http://schemas.openxmlformats.org/officeDocument/2006/math">
                    <m:r>
                      <a:rPr lang="es-ES" b="1" i="1">
                        <a:solidFill>
                          <a:schemeClr val="tx1"/>
                        </a:solidFill>
                        <a:latin typeface="Cambria Math" panose="02040503050406030204" pitchFamily="18" charset="0"/>
                        <a:cs typeface="Times New Roman" panose="02020603050405020304" pitchFamily="18" charset="0"/>
                      </a:rPr>
                      <m:t>𝒉</m:t>
                    </m:r>
                    <m:r>
                      <a:rPr lang="es-ES" b="1" i="1">
                        <a:solidFill>
                          <a:schemeClr val="tx1"/>
                        </a:solidFill>
                        <a:latin typeface="Cambria Math" panose="02040503050406030204" pitchFamily="18" charset="0"/>
                        <a:cs typeface="Times New Roman" panose="02020603050405020304" pitchFamily="18" charset="0"/>
                      </a:rPr>
                      <m:t> </m:t>
                    </m:r>
                  </m:oMath>
                </a14:m>
                <a:r>
                  <a:rPr lang="es-ES" b="1" dirty="0">
                    <a:solidFill>
                      <a:srgbClr val="8B8B8B"/>
                    </a:solidFill>
                    <a:latin typeface="Lato" panose="020B0604020202020204" charset="0"/>
                  </a:rPr>
                  <a:t>pronósticos de las </a:t>
                </a:r>
                <a14:m>
                  <m:oMath xmlns:m="http://schemas.openxmlformats.org/officeDocument/2006/math">
                    <m:r>
                      <a:rPr lang="es-ES" b="1" i="1">
                        <a:solidFill>
                          <a:schemeClr val="tx1"/>
                        </a:solidFill>
                        <a:latin typeface="Cambria Math" panose="02040503050406030204" pitchFamily="18" charset="0"/>
                        <a:cs typeface="Times New Roman" panose="02020603050405020304" pitchFamily="18" charset="0"/>
                      </a:rPr>
                      <m:t>𝒌</m:t>
                    </m:r>
                    <m:r>
                      <a:rPr lang="es-ES" b="1" i="1">
                        <a:solidFill>
                          <a:schemeClr val="tx1"/>
                        </a:solidFill>
                        <a:latin typeface="Cambria Math" panose="02040503050406030204" pitchFamily="18" charset="0"/>
                        <a:cs typeface="Times New Roman" panose="02020603050405020304" pitchFamily="18" charset="0"/>
                      </a:rPr>
                      <m:t> </m:t>
                    </m:r>
                  </m:oMath>
                </a14:m>
                <a:r>
                  <a:rPr lang="es-ES" b="1" dirty="0">
                    <a:solidFill>
                      <a:srgbClr val="8B8B8B"/>
                    </a:solidFill>
                    <a:latin typeface="Lato" panose="020B0604020202020204" charset="0"/>
                  </a:rPr>
                  <a:t>componentes se encuentran en el primer renglón de </a:t>
                </a:r>
                <a14:m>
                  <m:oMath xmlns:m="http://schemas.openxmlformats.org/officeDocument/2006/math">
                    <m:acc>
                      <m:accPr>
                        <m:chr m:val="̂"/>
                        <m:ctrlPr>
                          <a:rPr lang="es-ES" b="1" i="1" dirty="0">
                            <a:solidFill>
                              <a:schemeClr val="tx1"/>
                            </a:solidFill>
                            <a:latin typeface="Cambria Math" panose="02040503050406030204" pitchFamily="18" charset="0"/>
                            <a:cs typeface="Times New Roman" panose="02020603050405020304" pitchFamily="18" charset="0"/>
                          </a:rPr>
                        </m:ctrlPr>
                      </m:accPr>
                      <m:e>
                        <m:r>
                          <a:rPr lang="es-ES" i="1" dirty="0">
                            <a:solidFill>
                              <a:schemeClr val="tx1"/>
                            </a:solidFill>
                            <a:latin typeface="Cambria Math" panose="02040503050406030204" pitchFamily="18" charset="0"/>
                            <a:cs typeface="Times New Roman" panose="02020603050405020304" pitchFamily="18" charset="0"/>
                          </a:rPr>
                          <m:t>𝑌</m:t>
                        </m:r>
                      </m:e>
                    </m:acc>
                  </m:oMath>
                </a14:m>
                <a:r>
                  <a:rPr lang="es-ES" dirty="0">
                    <a:solidFill>
                      <a:schemeClr val="tx1"/>
                    </a:solidFill>
                    <a:latin typeface="Times New Roman" panose="02020603050405020304" pitchFamily="18" charset="0"/>
                    <a:cs typeface="Times New Roman" panose="02020603050405020304" pitchFamily="18" charset="0"/>
                  </a:rPr>
                  <a:t> </a:t>
                </a:r>
              </a:p>
              <a:p>
                <a:pPr marL="114300">
                  <a:lnSpc>
                    <a:spcPct val="150000"/>
                  </a:lnSpc>
                </a:pPr>
                <a:endParaRPr lang="es-ES" b="1" u="sng" dirty="0">
                  <a:solidFill>
                    <a:srgbClr val="8B8B8B"/>
                  </a:solidFill>
                  <a:latin typeface="Lato" panose="020B0604020202020204" charset="0"/>
                </a:endParaRPr>
              </a:p>
            </p:txBody>
          </p:sp>
        </mc:Choice>
        <mc:Fallback xmlns="">
          <p:sp>
            <p:nvSpPr>
              <p:cNvPr id="6" name="Rectangle 5">
                <a:extLst>
                  <a:ext uri="{FF2B5EF4-FFF2-40B4-BE49-F238E27FC236}">
                    <a16:creationId xmlns:a16="http://schemas.microsoft.com/office/drawing/2014/main" id="{D550156C-E88F-48A1-8E2C-E72A8E156062}"/>
                  </a:ext>
                </a:extLst>
              </p:cNvPr>
              <p:cNvSpPr>
                <a:spLocks noRot="1" noChangeAspect="1" noMove="1" noResize="1" noEditPoints="1" noAdjustHandles="1" noChangeArrowheads="1" noChangeShapeType="1" noTextEdit="1"/>
              </p:cNvSpPr>
              <p:nvPr/>
            </p:nvSpPr>
            <p:spPr>
              <a:xfrm>
                <a:off x="1462058" y="1747818"/>
                <a:ext cx="6584662" cy="2975815"/>
              </a:xfrm>
              <a:prstGeom prst="rect">
                <a:avLst/>
              </a:prstGeom>
              <a:blipFill>
                <a:blip r:embed="rId3"/>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1446345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22</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3098545" cy="461665"/>
          </a:xfrm>
          <a:prstGeom prst="rect">
            <a:avLst/>
          </a:prstGeom>
        </p:spPr>
        <p:txBody>
          <a:bodyPr wrap="square">
            <a:spAutoFit/>
          </a:bodyPr>
          <a:lstStyle/>
          <a:p>
            <a:r>
              <a:rPr lang="es-419" sz="2400" b="1" dirty="0">
                <a:solidFill>
                  <a:srgbClr val="0067AE"/>
                </a:solidFill>
                <a:latin typeface="Lato"/>
                <a:sym typeface="Lato"/>
              </a:rPr>
              <a:t>Cuerpo</a:t>
            </a: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2348833" y="992693"/>
            <a:ext cx="4067207" cy="461665"/>
          </a:xfrm>
          <a:prstGeom prst="rect">
            <a:avLst/>
          </a:prstGeom>
        </p:spPr>
        <p:txBody>
          <a:bodyPr wrap="square">
            <a:spAutoFit/>
          </a:bodyPr>
          <a:lstStyle/>
          <a:p>
            <a:r>
              <a:rPr lang="es-419" sz="2400" b="1" dirty="0">
                <a:solidFill>
                  <a:srgbClr val="44B4E3"/>
                </a:solidFill>
                <a:latin typeface="Lato"/>
                <a:sym typeface="Lato"/>
              </a:rPr>
              <a:t>Estimación de los pronósticos</a:t>
            </a:r>
            <a:endParaRPr lang="es-419" sz="2400" b="1" dirty="0">
              <a:solidFill>
                <a:srgbClr val="666666"/>
              </a:solidFill>
              <a:latin typeface="Lato"/>
              <a:sym typeface="Lato"/>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D550156C-E88F-48A1-8E2C-E72A8E156062}"/>
                  </a:ext>
                </a:extLst>
              </p:cNvPr>
              <p:cNvSpPr/>
              <p:nvPr/>
            </p:nvSpPr>
            <p:spPr>
              <a:xfrm>
                <a:off x="1462058" y="1747818"/>
                <a:ext cx="6584662" cy="1391856"/>
              </a:xfrm>
              <a:prstGeom prst="rect">
                <a:avLst/>
              </a:prstGeom>
            </p:spPr>
            <p:txBody>
              <a:bodyPr wrap="square">
                <a:spAutoFit/>
              </a:bodyPr>
              <a:lstStyle/>
              <a:p>
                <a:pPr marL="114300">
                  <a:lnSpc>
                    <a:spcPct val="150000"/>
                  </a:lnSpc>
                </a:pPr>
                <a:r>
                  <a:rPr lang="es-ES" b="1" u="sng" dirty="0">
                    <a:solidFill>
                      <a:srgbClr val="8B8B8B"/>
                    </a:solidFill>
                    <a:latin typeface="Lato" panose="020B0604020202020204" charset="0"/>
                  </a:rPr>
                  <a:t>5. </a:t>
                </a:r>
                <a:r>
                  <a:rPr lang="es-ES" b="1" dirty="0">
                    <a:solidFill>
                      <a:srgbClr val="8B8B8B"/>
                    </a:solidFill>
                    <a:latin typeface="Lato" panose="020B0604020202020204" charset="0"/>
                  </a:rPr>
                  <a:t>	</a:t>
                </a:r>
                <a:r>
                  <a:rPr lang="es-ES" b="1" u="sng" dirty="0">
                    <a:solidFill>
                      <a:srgbClr val="8B8B8B"/>
                    </a:solidFill>
                    <a:latin typeface="Lato" panose="020B0604020202020204" charset="0"/>
                  </a:rPr>
                  <a:t> Elegir </a:t>
                </a:r>
                <a14:m>
                  <m:oMath xmlns:m="http://schemas.openxmlformats.org/officeDocument/2006/math">
                    <m:r>
                      <a:rPr lang="es-ES" i="1">
                        <a:solidFill>
                          <a:schemeClr val="tx1"/>
                        </a:solidFill>
                        <a:latin typeface="Cambria Math" panose="02040503050406030204" pitchFamily="18" charset="0"/>
                        <a:cs typeface="Times New Roman" panose="02020603050405020304" pitchFamily="18" charset="0"/>
                      </a:rPr>
                      <m:t>𝒍</m:t>
                    </m:r>
                    <m:r>
                      <a:rPr lang="es-ES" i="1">
                        <a:solidFill>
                          <a:schemeClr val="tx1"/>
                        </a:solidFill>
                        <a:latin typeface="Cambria Math" panose="02040503050406030204" pitchFamily="18" charset="0"/>
                        <a:cs typeface="Times New Roman" panose="02020603050405020304" pitchFamily="18" charset="0"/>
                      </a:rPr>
                      <m:t> </m:t>
                    </m:r>
                  </m:oMath>
                </a14:m>
                <a:r>
                  <a:rPr lang="es-ES" b="1" u="sng" dirty="0">
                    <a:solidFill>
                      <a:srgbClr val="8B8B8B"/>
                    </a:solidFill>
                    <a:latin typeface="Lato" panose="020B0604020202020204" charset="0"/>
                  </a:rPr>
                  <a:t>número de componentes</a:t>
                </a:r>
              </a:p>
              <a:p>
                <a:pPr marL="457200" indent="-342900">
                  <a:lnSpc>
                    <a:spcPct val="150000"/>
                  </a:lnSpc>
                  <a:buFont typeface="Arial"/>
                  <a:buAutoNum type="arabicPeriod" startAt="4"/>
                </a:pPr>
                <a:endParaRPr lang="es-ES" b="1" u="sng" dirty="0">
                  <a:solidFill>
                    <a:srgbClr val="8B8B8B"/>
                  </a:solidFill>
                  <a:latin typeface="Lato" panose="020B0604020202020204" charset="0"/>
                </a:endParaRPr>
              </a:p>
              <a:p>
                <a:pPr marL="114300" indent="0">
                  <a:lnSpc>
                    <a:spcPct val="150000"/>
                  </a:lnSpc>
                  <a:buNone/>
                </a:pPr>
                <a:r>
                  <a:rPr lang="es-ES" b="1" dirty="0">
                    <a:solidFill>
                      <a:srgbClr val="8B8B8B"/>
                    </a:solidFill>
                    <a:latin typeface="Lato" panose="020B0604020202020204" charset="0"/>
                  </a:rPr>
                  <a:t>Se fija un criterio de error (MAPE), y se elige el número de componentes que lo minimicen</a:t>
                </a:r>
                <a:r>
                  <a:rPr lang="es-ES"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es-ES" i="1">
                            <a:solidFill>
                              <a:schemeClr val="tx1"/>
                            </a:solidFill>
                            <a:latin typeface="Cambria Math" panose="02040503050406030204" pitchFamily="18" charset="0"/>
                            <a:cs typeface="Times New Roman" panose="02020603050405020304" pitchFamily="18" charset="0"/>
                          </a:rPr>
                        </m:ctrlPr>
                      </m:sSupPr>
                      <m:e>
                        <m:r>
                          <a:rPr lang="es-ES" i="1">
                            <a:solidFill>
                              <a:schemeClr val="tx1"/>
                            </a:solidFill>
                            <a:latin typeface="Cambria Math" panose="02040503050406030204" pitchFamily="18" charset="0"/>
                            <a:cs typeface="Times New Roman" panose="02020603050405020304" pitchFamily="18" charset="0"/>
                          </a:rPr>
                          <m:t>𝑙</m:t>
                        </m:r>
                      </m:e>
                      <m:sup>
                        <m:r>
                          <a:rPr lang="es-ES" i="1">
                            <a:solidFill>
                              <a:schemeClr val="tx1"/>
                            </a:solidFill>
                            <a:latin typeface="Cambria Math" panose="02040503050406030204" pitchFamily="18" charset="0"/>
                            <a:cs typeface="Times New Roman" panose="02020603050405020304" pitchFamily="18" charset="0"/>
                          </a:rPr>
                          <m:t>∗</m:t>
                        </m:r>
                      </m:sup>
                    </m:sSup>
                  </m:oMath>
                </a14:m>
                <a:r>
                  <a:rPr lang="es-ES" dirty="0">
                    <a:solidFill>
                      <a:schemeClr val="tx1"/>
                    </a:solidFill>
                    <a:latin typeface="Times New Roman" panose="02020603050405020304" pitchFamily="18" charset="0"/>
                    <a:cs typeface="Times New Roman" panose="02020603050405020304" pitchFamily="18" charset="0"/>
                  </a:rPr>
                  <a:t> </a:t>
                </a:r>
                <a:r>
                  <a:rPr lang="es-ES" b="1" dirty="0">
                    <a:solidFill>
                      <a:srgbClr val="8B8B8B"/>
                    </a:solidFill>
                    <a:latin typeface="Lato" panose="020B0604020202020204" charset="0"/>
                  </a:rPr>
                  <a:t>en la componente que nos interesa pronosticar </a:t>
                </a:r>
                <a14:m>
                  <m:oMath xmlns:m="http://schemas.openxmlformats.org/officeDocument/2006/math">
                    <m:sSubSup>
                      <m:sSubSupPr>
                        <m:ctrlPr>
                          <a:rPr lang="es-ES" i="1">
                            <a:solidFill>
                              <a:schemeClr val="tx1"/>
                            </a:solidFill>
                            <a:latin typeface="Cambria Math" panose="02040503050406030204" pitchFamily="18" charset="0"/>
                            <a:cs typeface="Times New Roman" panose="02020603050405020304" pitchFamily="18" charset="0"/>
                          </a:rPr>
                        </m:ctrlPr>
                      </m:sSubSupPr>
                      <m:e>
                        <m:r>
                          <a:rPr lang="es-ES" i="1">
                            <a:solidFill>
                              <a:schemeClr val="tx1"/>
                            </a:solidFill>
                            <a:latin typeface="Cambria Math" panose="02040503050406030204" pitchFamily="18" charset="0"/>
                            <a:cs typeface="Times New Roman" panose="02020603050405020304" pitchFamily="18" charset="0"/>
                          </a:rPr>
                          <m:t>𝑍</m:t>
                        </m:r>
                      </m:e>
                      <m:sub>
                        <m:r>
                          <a:rPr lang="es-ES" i="1">
                            <a:solidFill>
                              <a:schemeClr val="tx1"/>
                            </a:solidFill>
                            <a:latin typeface="Cambria Math" panose="02040503050406030204" pitchFamily="18" charset="0"/>
                            <a:cs typeface="Times New Roman" panose="02020603050405020304" pitchFamily="18" charset="0"/>
                          </a:rPr>
                          <m:t>.,</m:t>
                        </m:r>
                        <m:r>
                          <a:rPr lang="es-ES" i="1">
                            <a:solidFill>
                              <a:schemeClr val="tx1"/>
                            </a:solidFill>
                            <a:latin typeface="Cambria Math" panose="02040503050406030204" pitchFamily="18" charset="0"/>
                            <a:cs typeface="Times New Roman" panose="02020603050405020304" pitchFamily="18" charset="0"/>
                          </a:rPr>
                          <m:t>𝑗</m:t>
                        </m:r>
                      </m:sub>
                      <m:sup>
                        <m:r>
                          <a:rPr lang="es-ES" i="1">
                            <a:solidFill>
                              <a:schemeClr val="tx1"/>
                            </a:solidFill>
                            <a:latin typeface="Cambria Math" panose="02040503050406030204" pitchFamily="18" charset="0"/>
                            <a:cs typeface="Times New Roman" panose="02020603050405020304" pitchFamily="18" charset="0"/>
                          </a:rPr>
                          <m:t>∗</m:t>
                        </m:r>
                      </m:sup>
                    </m:sSubSup>
                  </m:oMath>
                </a14:m>
                <a:endParaRPr lang="es-ES" b="1" u="sng" dirty="0">
                  <a:solidFill>
                    <a:srgbClr val="8B8B8B"/>
                  </a:solidFill>
                  <a:latin typeface="Lato" panose="020B0604020202020204" charset="0"/>
                </a:endParaRPr>
              </a:p>
            </p:txBody>
          </p:sp>
        </mc:Choice>
        <mc:Fallback xmlns="">
          <p:sp>
            <p:nvSpPr>
              <p:cNvPr id="6" name="Rectangle 5">
                <a:extLst>
                  <a:ext uri="{FF2B5EF4-FFF2-40B4-BE49-F238E27FC236}">
                    <a16:creationId xmlns:a16="http://schemas.microsoft.com/office/drawing/2014/main" id="{D550156C-E88F-48A1-8E2C-E72A8E156062}"/>
                  </a:ext>
                </a:extLst>
              </p:cNvPr>
              <p:cNvSpPr>
                <a:spLocks noRot="1" noChangeAspect="1" noMove="1" noResize="1" noEditPoints="1" noAdjustHandles="1" noChangeArrowheads="1" noChangeShapeType="1" noTextEdit="1"/>
              </p:cNvSpPr>
              <p:nvPr/>
            </p:nvSpPr>
            <p:spPr>
              <a:xfrm>
                <a:off x="1462058" y="1747818"/>
                <a:ext cx="6584662" cy="1391856"/>
              </a:xfrm>
              <a:prstGeom prst="rect">
                <a:avLst/>
              </a:prstGeom>
              <a:blipFill>
                <a:blip r:embed="rId3"/>
                <a:stretch>
                  <a:fillRect b="-1316"/>
                </a:stretch>
              </a:blipFill>
            </p:spPr>
            <p:txBody>
              <a:bodyPr/>
              <a:lstStyle/>
              <a:p>
                <a:r>
                  <a:rPr lang="es-MX">
                    <a:noFill/>
                  </a:rPr>
                  <a:t> </a:t>
                </a:r>
              </a:p>
            </p:txBody>
          </p:sp>
        </mc:Fallback>
      </mc:AlternateContent>
    </p:spTree>
    <p:extLst>
      <p:ext uri="{BB962C8B-B14F-4D97-AF65-F5344CB8AC3E}">
        <p14:creationId xmlns:p14="http://schemas.microsoft.com/office/powerpoint/2010/main" val="760805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23</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3098545" cy="461665"/>
          </a:xfrm>
          <a:prstGeom prst="rect">
            <a:avLst/>
          </a:prstGeom>
        </p:spPr>
        <p:txBody>
          <a:bodyPr wrap="square">
            <a:spAutoFit/>
          </a:bodyPr>
          <a:lstStyle/>
          <a:p>
            <a:r>
              <a:rPr lang="es-419" sz="2400" b="1" dirty="0">
                <a:solidFill>
                  <a:srgbClr val="0067AE"/>
                </a:solidFill>
                <a:latin typeface="Lato"/>
                <a:sym typeface="Lato"/>
              </a:rPr>
              <a:t>Cuerpo</a:t>
            </a: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2348833" y="992693"/>
            <a:ext cx="4067207" cy="461665"/>
          </a:xfrm>
          <a:prstGeom prst="rect">
            <a:avLst/>
          </a:prstGeom>
        </p:spPr>
        <p:txBody>
          <a:bodyPr wrap="square">
            <a:spAutoFit/>
          </a:bodyPr>
          <a:lstStyle/>
          <a:p>
            <a:r>
              <a:rPr lang="es-419" sz="2400" b="1" dirty="0">
                <a:solidFill>
                  <a:srgbClr val="44B4E3"/>
                </a:solidFill>
                <a:latin typeface="Lato"/>
                <a:sym typeface="Lato"/>
              </a:rPr>
              <a:t>Intervalos de confianza </a:t>
            </a:r>
            <a:endParaRPr lang="es-419" sz="2400" b="1" dirty="0">
              <a:solidFill>
                <a:srgbClr val="666666"/>
              </a:solidFill>
              <a:latin typeface="Lato"/>
              <a:sym typeface="Lato"/>
            </a:endParaRPr>
          </a:p>
        </p:txBody>
      </p:sp>
      <p:sp>
        <p:nvSpPr>
          <p:cNvPr id="6" name="Rectangle 5">
            <a:extLst>
              <a:ext uri="{FF2B5EF4-FFF2-40B4-BE49-F238E27FC236}">
                <a16:creationId xmlns:a16="http://schemas.microsoft.com/office/drawing/2014/main" id="{D550156C-E88F-48A1-8E2C-E72A8E156062}"/>
              </a:ext>
            </a:extLst>
          </p:cNvPr>
          <p:cNvSpPr/>
          <p:nvPr/>
        </p:nvSpPr>
        <p:spPr>
          <a:xfrm>
            <a:off x="1306830" y="2023559"/>
            <a:ext cx="6530340" cy="2311915"/>
          </a:xfrm>
          <a:prstGeom prst="rect">
            <a:avLst/>
          </a:prstGeom>
        </p:spPr>
        <p:txBody>
          <a:bodyPr wrap="square">
            <a:spAutoFit/>
          </a:bodyPr>
          <a:lstStyle/>
          <a:p>
            <a:pPr marL="114300" indent="0">
              <a:lnSpc>
                <a:spcPct val="150000"/>
              </a:lnSpc>
              <a:buNone/>
            </a:pPr>
            <a:r>
              <a:rPr lang="es-ES" b="1" dirty="0">
                <a:solidFill>
                  <a:srgbClr val="8B8B8B"/>
                </a:solidFill>
                <a:latin typeface="Lato" panose="020B0604020202020204" charset="0"/>
              </a:rPr>
              <a:t>En </a:t>
            </a:r>
            <a:r>
              <a:rPr lang="en-US" b="1" dirty="0">
                <a:solidFill>
                  <a:srgbClr val="8B8B8B"/>
                </a:solidFill>
                <a:latin typeface="Lato" panose="020B0604020202020204" charset="0"/>
              </a:rPr>
              <a:t>Pascual, L., Ruiz, E., and Fresoli, D. (2011)</a:t>
            </a:r>
            <a:r>
              <a:rPr lang="es-ES" b="1" dirty="0">
                <a:solidFill>
                  <a:srgbClr val="8B8B8B"/>
                </a:solidFill>
                <a:latin typeface="Lato" panose="020B0604020202020204" charset="0"/>
              </a:rPr>
              <a:t> se propone una manera de construir intervalos de confianza para pronósticos de modelos VAR utilizando una adaptación del método Bootstrap. </a:t>
            </a:r>
          </a:p>
          <a:p>
            <a:pPr marL="114300" indent="0">
              <a:lnSpc>
                <a:spcPct val="150000"/>
              </a:lnSpc>
              <a:buNone/>
            </a:pPr>
            <a:endParaRPr lang="es-ES" b="1" dirty="0">
              <a:solidFill>
                <a:srgbClr val="8B8B8B"/>
              </a:solidFill>
              <a:latin typeface="Lato" panose="020B0604020202020204" charset="0"/>
            </a:endParaRPr>
          </a:p>
          <a:p>
            <a:pPr marL="114300" indent="0">
              <a:lnSpc>
                <a:spcPct val="150000"/>
              </a:lnSpc>
              <a:buNone/>
            </a:pPr>
            <a:r>
              <a:rPr lang="es-ES" b="1" dirty="0">
                <a:solidFill>
                  <a:srgbClr val="8B8B8B"/>
                </a:solidFill>
                <a:latin typeface="Lato" panose="020B0604020202020204" charset="0"/>
              </a:rPr>
              <a:t>Tal procedimiento se puede adecuar a la metodología VAR-PLS para obtener intervalos de confianza.</a:t>
            </a:r>
          </a:p>
          <a:p>
            <a:pPr marL="114300" indent="0">
              <a:lnSpc>
                <a:spcPct val="150000"/>
              </a:lnSpc>
              <a:buNone/>
            </a:pPr>
            <a:endParaRPr lang="es-ES" b="1" u="sng" dirty="0">
              <a:solidFill>
                <a:srgbClr val="8B8B8B"/>
              </a:solidFill>
              <a:latin typeface="Lato" panose="020B0604020202020204" charset="0"/>
            </a:endParaRPr>
          </a:p>
        </p:txBody>
      </p:sp>
    </p:spTree>
    <p:extLst>
      <p:ext uri="{BB962C8B-B14F-4D97-AF65-F5344CB8AC3E}">
        <p14:creationId xmlns:p14="http://schemas.microsoft.com/office/powerpoint/2010/main" val="34525866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24</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3098545" cy="461665"/>
          </a:xfrm>
          <a:prstGeom prst="rect">
            <a:avLst/>
          </a:prstGeom>
        </p:spPr>
        <p:txBody>
          <a:bodyPr wrap="square">
            <a:spAutoFit/>
          </a:bodyPr>
          <a:lstStyle/>
          <a:p>
            <a:r>
              <a:rPr lang="es-419" sz="2400" b="1" dirty="0">
                <a:solidFill>
                  <a:srgbClr val="0067AE"/>
                </a:solidFill>
                <a:latin typeface="Lato"/>
                <a:sym typeface="Lato"/>
              </a:rPr>
              <a:t>Cuerpo</a:t>
            </a: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2348833" y="992693"/>
            <a:ext cx="4067207" cy="461665"/>
          </a:xfrm>
          <a:prstGeom prst="rect">
            <a:avLst/>
          </a:prstGeom>
        </p:spPr>
        <p:txBody>
          <a:bodyPr wrap="square">
            <a:spAutoFit/>
          </a:bodyPr>
          <a:lstStyle/>
          <a:p>
            <a:r>
              <a:rPr lang="es-419" sz="2400" b="1" dirty="0">
                <a:solidFill>
                  <a:srgbClr val="44B4E3"/>
                </a:solidFill>
                <a:latin typeface="Lato"/>
                <a:sym typeface="Lato"/>
              </a:rPr>
              <a:t>Intervalos de confianza </a:t>
            </a:r>
            <a:endParaRPr lang="es-419" sz="2400" b="1" dirty="0">
              <a:solidFill>
                <a:srgbClr val="666666"/>
              </a:solidFill>
              <a:latin typeface="Lato"/>
              <a:sym typeface="Lato"/>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D550156C-E88F-48A1-8E2C-E72A8E156062}"/>
                  </a:ext>
                </a:extLst>
              </p:cNvPr>
              <p:cNvSpPr/>
              <p:nvPr/>
            </p:nvSpPr>
            <p:spPr>
              <a:xfrm>
                <a:off x="1306830" y="2023559"/>
                <a:ext cx="6183630" cy="1683153"/>
              </a:xfrm>
              <a:prstGeom prst="rect">
                <a:avLst/>
              </a:prstGeom>
            </p:spPr>
            <p:txBody>
              <a:bodyPr wrap="square">
                <a:spAutoFit/>
              </a:bodyPr>
              <a:lstStyle/>
              <a:p>
                <a:pPr marL="114300" indent="0">
                  <a:lnSpc>
                    <a:spcPct val="150000"/>
                  </a:lnSpc>
                  <a:buNone/>
                </a:pPr>
                <a:r>
                  <a:rPr lang="es-ES" b="1" dirty="0">
                    <a:solidFill>
                      <a:srgbClr val="8B8B8B"/>
                    </a:solidFill>
                    <a:latin typeface="Lato" panose="020B0604020202020204" charset="0"/>
                  </a:rPr>
                  <a:t>6.1) Estimar los coeficientes de la matriz </a:t>
                </a:r>
                <a14:m>
                  <m:oMath xmlns:m="http://schemas.openxmlformats.org/officeDocument/2006/math">
                    <m:acc>
                      <m:accPr>
                        <m:chr m:val="̂"/>
                        <m:ctrlPr>
                          <a:rPr lang="es-ES" b="1" i="1" dirty="0">
                            <a:solidFill>
                              <a:schemeClr val="tx1"/>
                            </a:solidFill>
                            <a:latin typeface="Cambria Math" panose="02040503050406030204" pitchFamily="18" charset="0"/>
                            <a:cs typeface="Times New Roman" panose="02020603050405020304" pitchFamily="18" charset="0"/>
                          </a:rPr>
                        </m:ctrlPr>
                      </m:accPr>
                      <m:e>
                        <m:sSub>
                          <m:sSubPr>
                            <m:ctrlPr>
                              <a:rPr lang="es-ES" b="1" i="1" dirty="0">
                                <a:solidFill>
                                  <a:schemeClr val="tx1"/>
                                </a:solidFill>
                                <a:latin typeface="Cambria Math" panose="02040503050406030204" pitchFamily="18" charset="0"/>
                                <a:cs typeface="Times New Roman" panose="02020603050405020304" pitchFamily="18" charset="0"/>
                              </a:rPr>
                            </m:ctrlPr>
                          </m:sSubPr>
                          <m:e>
                            <m:r>
                              <a:rPr lang="es-ES" b="1" i="1" dirty="0">
                                <a:solidFill>
                                  <a:schemeClr val="tx1"/>
                                </a:solidFill>
                                <a:latin typeface="Cambria Math" panose="02040503050406030204" pitchFamily="18" charset="0"/>
                                <a:cs typeface="Times New Roman" panose="02020603050405020304" pitchFamily="18" charset="0"/>
                              </a:rPr>
                              <m:t>𝑩</m:t>
                            </m:r>
                          </m:e>
                          <m:sub>
                            <m:r>
                              <a:rPr lang="es-ES" b="1" i="1" dirty="0">
                                <a:solidFill>
                                  <a:schemeClr val="tx1"/>
                                </a:solidFill>
                                <a:latin typeface="Cambria Math" panose="02040503050406030204" pitchFamily="18" charset="0"/>
                                <a:cs typeface="Times New Roman" panose="02020603050405020304" pitchFamily="18" charset="0"/>
                              </a:rPr>
                              <m:t>𝑷𝑳𝑺</m:t>
                            </m:r>
                          </m:sub>
                        </m:sSub>
                      </m:e>
                    </m:acc>
                    <m:r>
                      <a:rPr lang="es-ES" b="1" i="1" dirty="0">
                        <a:solidFill>
                          <a:schemeClr val="tx1"/>
                        </a:solidFill>
                        <a:latin typeface="Cambria Math" panose="02040503050406030204" pitchFamily="18" charset="0"/>
                        <a:cs typeface="Times New Roman" panose="02020603050405020304" pitchFamily="18" charset="0"/>
                      </a:rPr>
                      <m:t> </m:t>
                    </m:r>
                  </m:oMath>
                </a14:m>
                <a:r>
                  <a:rPr lang="es-ES" b="1" dirty="0">
                    <a:solidFill>
                      <a:srgbClr val="8B8B8B"/>
                    </a:solidFill>
                    <a:latin typeface="Lato" panose="020B0604020202020204" charset="0"/>
                  </a:rPr>
                  <a:t>y con ellos obtener los residuos, </a:t>
                </a:r>
                <a14:m>
                  <m:oMath xmlns:m="http://schemas.openxmlformats.org/officeDocument/2006/math">
                    <m:acc>
                      <m:accPr>
                        <m:chr m:val="̂"/>
                        <m:ctrlPr>
                          <a:rPr lang="es-ES" b="1" i="1" dirty="0">
                            <a:solidFill>
                              <a:schemeClr val="tx1"/>
                            </a:solidFill>
                            <a:latin typeface="Cambria Math" panose="02040503050406030204" pitchFamily="18" charset="0"/>
                            <a:cs typeface="Times New Roman" panose="02020603050405020304" pitchFamily="18" charset="0"/>
                          </a:rPr>
                        </m:ctrlPr>
                      </m:accPr>
                      <m:e>
                        <m:sSub>
                          <m:sSubPr>
                            <m:ctrlPr>
                              <a:rPr lang="es-ES" b="1" i="1" dirty="0">
                                <a:solidFill>
                                  <a:schemeClr val="tx1"/>
                                </a:solidFill>
                                <a:latin typeface="Cambria Math" panose="02040503050406030204" pitchFamily="18" charset="0"/>
                                <a:cs typeface="Times New Roman" panose="02020603050405020304" pitchFamily="18" charset="0"/>
                              </a:rPr>
                            </m:ctrlPr>
                          </m:sSubPr>
                          <m:e>
                            <m:r>
                              <a:rPr lang="es-ES" b="1" i="1" dirty="0">
                                <a:solidFill>
                                  <a:schemeClr val="tx1"/>
                                </a:solidFill>
                                <a:latin typeface="Cambria Math" panose="02040503050406030204" pitchFamily="18" charset="0"/>
                                <a:cs typeface="Times New Roman" panose="02020603050405020304" pitchFamily="18" charset="0"/>
                              </a:rPr>
                              <m:t>𝒂</m:t>
                            </m:r>
                          </m:e>
                          <m:sub>
                            <m:r>
                              <a:rPr lang="es-ES" b="1" i="1" dirty="0">
                                <a:solidFill>
                                  <a:schemeClr val="tx1"/>
                                </a:solidFill>
                                <a:latin typeface="Cambria Math" panose="02040503050406030204" pitchFamily="18" charset="0"/>
                                <a:cs typeface="Times New Roman" panose="02020603050405020304" pitchFamily="18" charset="0"/>
                              </a:rPr>
                              <m:t>𝒕</m:t>
                            </m:r>
                          </m:sub>
                        </m:sSub>
                      </m:e>
                    </m:acc>
                  </m:oMath>
                </a14:m>
                <a:r>
                  <a:rPr lang="es-ES" dirty="0">
                    <a:solidFill>
                      <a:schemeClr val="tx1"/>
                    </a:solidFill>
                    <a:latin typeface="Times New Roman" panose="02020603050405020304" pitchFamily="18" charset="0"/>
                    <a:cs typeface="Times New Roman" panose="02020603050405020304" pitchFamily="18" charset="0"/>
                  </a:rPr>
                  <a:t>, </a:t>
                </a:r>
                <a:r>
                  <a:rPr lang="es-ES" b="1" dirty="0">
                    <a:solidFill>
                      <a:srgbClr val="8B8B8B"/>
                    </a:solidFill>
                    <a:latin typeface="Lato" panose="020B0604020202020204" charset="0"/>
                  </a:rPr>
                  <a:t>de </a:t>
                </a:r>
                <a14:m>
                  <m:oMath xmlns:m="http://schemas.openxmlformats.org/officeDocument/2006/math">
                    <m:r>
                      <m:rPr>
                        <m:sty m:val="p"/>
                      </m:rPr>
                      <a:rPr lang="es-ES" dirty="0">
                        <a:solidFill>
                          <a:schemeClr val="tx1"/>
                        </a:solidFill>
                        <a:latin typeface="Cambria Math" panose="02040503050406030204" pitchFamily="18" charset="0"/>
                        <a:cs typeface="Times New Roman" panose="02020603050405020304" pitchFamily="18" charset="0"/>
                      </a:rPr>
                      <m:t>Y</m:t>
                    </m:r>
                    <m:r>
                      <a:rPr lang="es-ES" i="1" dirty="0">
                        <a:solidFill>
                          <a:schemeClr val="tx1"/>
                        </a:solidFill>
                        <a:latin typeface="Cambria Math" panose="02040503050406030204" pitchFamily="18" charset="0"/>
                        <a:cs typeface="Times New Roman" panose="02020603050405020304" pitchFamily="18" charset="0"/>
                      </a:rPr>
                      <m:t>−</m:t>
                    </m:r>
                    <m:acc>
                      <m:accPr>
                        <m:chr m:val="̂"/>
                        <m:ctrlPr>
                          <a:rPr lang="es-ES" b="1" i="1" dirty="0">
                            <a:solidFill>
                              <a:schemeClr val="tx1"/>
                            </a:solidFill>
                            <a:latin typeface="Cambria Math" panose="02040503050406030204" pitchFamily="18" charset="0"/>
                            <a:cs typeface="Times New Roman" panose="02020603050405020304" pitchFamily="18" charset="0"/>
                          </a:rPr>
                        </m:ctrlPr>
                      </m:accPr>
                      <m:e>
                        <m:r>
                          <a:rPr lang="es-ES" i="1" dirty="0">
                            <a:solidFill>
                              <a:schemeClr val="tx1"/>
                            </a:solidFill>
                            <a:latin typeface="Cambria Math" panose="02040503050406030204" pitchFamily="18" charset="0"/>
                            <a:cs typeface="Times New Roman" panose="02020603050405020304" pitchFamily="18" charset="0"/>
                          </a:rPr>
                          <m:t>𝑌</m:t>
                        </m:r>
                      </m:e>
                    </m:acc>
                  </m:oMath>
                </a14:m>
                <a:r>
                  <a:rPr lang="es-ES" b="1" dirty="0">
                    <a:solidFill>
                      <a:srgbClr val="8B8B8B"/>
                    </a:solidFill>
                    <a:latin typeface="Lato" panose="020B0604020202020204" charset="0"/>
                  </a:rPr>
                  <a:t>, donde </a:t>
                </a:r>
                <a14:m>
                  <m:oMath xmlns:m="http://schemas.openxmlformats.org/officeDocument/2006/math">
                    <m:acc>
                      <m:accPr>
                        <m:chr m:val="̂"/>
                        <m:ctrlPr>
                          <a:rPr lang="es-ES" b="1" i="1" dirty="0">
                            <a:solidFill>
                              <a:schemeClr val="tx1"/>
                            </a:solidFill>
                            <a:latin typeface="Cambria Math" panose="02040503050406030204" pitchFamily="18" charset="0"/>
                            <a:cs typeface="Times New Roman" panose="02020603050405020304" pitchFamily="18" charset="0"/>
                          </a:rPr>
                        </m:ctrlPr>
                      </m:accPr>
                      <m:e>
                        <m:r>
                          <a:rPr lang="es-ES" i="1" dirty="0">
                            <a:solidFill>
                              <a:schemeClr val="tx1"/>
                            </a:solidFill>
                            <a:latin typeface="Cambria Math" panose="02040503050406030204" pitchFamily="18" charset="0"/>
                            <a:cs typeface="Times New Roman" panose="02020603050405020304" pitchFamily="18" charset="0"/>
                          </a:rPr>
                          <m:t>𝑌</m:t>
                        </m:r>
                      </m:e>
                    </m:acc>
                    <m:r>
                      <a:rPr lang="es-ES" b="1" i="1" dirty="0">
                        <a:solidFill>
                          <a:schemeClr val="tx1"/>
                        </a:solidFill>
                        <a:latin typeface="Cambria Math" panose="02040503050406030204" pitchFamily="18" charset="0"/>
                        <a:cs typeface="Times New Roman" panose="02020603050405020304" pitchFamily="18" charset="0"/>
                      </a:rPr>
                      <m:t>=</m:t>
                    </m:r>
                    <m:r>
                      <a:rPr lang="es-ES" b="1" i="1" dirty="0">
                        <a:solidFill>
                          <a:schemeClr val="tx1"/>
                        </a:solidFill>
                        <a:latin typeface="Cambria Math" panose="02040503050406030204" pitchFamily="18" charset="0"/>
                        <a:cs typeface="Times New Roman" panose="02020603050405020304" pitchFamily="18" charset="0"/>
                      </a:rPr>
                      <m:t>𝑿</m:t>
                    </m:r>
                    <m:acc>
                      <m:accPr>
                        <m:chr m:val="̂"/>
                        <m:ctrlPr>
                          <a:rPr lang="es-ES" b="1" i="1" dirty="0">
                            <a:solidFill>
                              <a:schemeClr val="tx1"/>
                            </a:solidFill>
                            <a:latin typeface="Cambria Math" panose="02040503050406030204" pitchFamily="18" charset="0"/>
                            <a:cs typeface="Times New Roman" panose="02020603050405020304" pitchFamily="18" charset="0"/>
                          </a:rPr>
                        </m:ctrlPr>
                      </m:accPr>
                      <m:e>
                        <m:sSub>
                          <m:sSubPr>
                            <m:ctrlPr>
                              <a:rPr lang="es-ES" b="1" i="1" dirty="0">
                                <a:solidFill>
                                  <a:schemeClr val="tx1"/>
                                </a:solidFill>
                                <a:latin typeface="Cambria Math" panose="02040503050406030204" pitchFamily="18" charset="0"/>
                                <a:cs typeface="Times New Roman" panose="02020603050405020304" pitchFamily="18" charset="0"/>
                              </a:rPr>
                            </m:ctrlPr>
                          </m:sSubPr>
                          <m:e>
                            <m:r>
                              <a:rPr lang="es-ES" b="1" i="1" dirty="0">
                                <a:solidFill>
                                  <a:schemeClr val="tx1"/>
                                </a:solidFill>
                                <a:latin typeface="Cambria Math" panose="02040503050406030204" pitchFamily="18" charset="0"/>
                                <a:cs typeface="Times New Roman" panose="02020603050405020304" pitchFamily="18" charset="0"/>
                              </a:rPr>
                              <m:t>𝑩</m:t>
                            </m:r>
                          </m:e>
                          <m:sub>
                            <m:r>
                              <a:rPr lang="es-ES" b="1" i="1" dirty="0">
                                <a:solidFill>
                                  <a:schemeClr val="tx1"/>
                                </a:solidFill>
                                <a:latin typeface="Cambria Math" panose="02040503050406030204" pitchFamily="18" charset="0"/>
                                <a:cs typeface="Times New Roman" panose="02020603050405020304" pitchFamily="18" charset="0"/>
                              </a:rPr>
                              <m:t>𝑷𝑳𝑺</m:t>
                            </m:r>
                          </m:sub>
                        </m:sSub>
                      </m:e>
                    </m:acc>
                  </m:oMath>
                </a14:m>
                <a:r>
                  <a:rPr lang="es-ES" b="1" dirty="0">
                    <a:solidFill>
                      <a:srgbClr val="8B8B8B"/>
                    </a:solidFill>
                    <a:latin typeface="Lato" panose="020B0604020202020204" charset="0"/>
                  </a:rPr>
                  <a:t>. Denotemos por </a:t>
                </a:r>
                <a14:m>
                  <m:oMath xmlns:m="http://schemas.openxmlformats.org/officeDocument/2006/math">
                    <m:acc>
                      <m:accPr>
                        <m:chr m:val="̂"/>
                        <m:ctrlPr>
                          <a:rPr lang="es-ES" b="1" i="1" dirty="0">
                            <a:solidFill>
                              <a:schemeClr val="tx1"/>
                            </a:solidFill>
                            <a:latin typeface="Cambria Math" panose="02040503050406030204" pitchFamily="18" charset="0"/>
                            <a:cs typeface="Times New Roman" panose="02020603050405020304" pitchFamily="18" charset="0"/>
                          </a:rPr>
                        </m:ctrlPr>
                      </m:accPr>
                      <m:e>
                        <m:sSub>
                          <m:sSubPr>
                            <m:ctrlPr>
                              <a:rPr lang="es-ES" b="1" i="1" dirty="0">
                                <a:solidFill>
                                  <a:schemeClr val="tx1"/>
                                </a:solidFill>
                                <a:latin typeface="Cambria Math" panose="02040503050406030204" pitchFamily="18" charset="0"/>
                                <a:cs typeface="Times New Roman" panose="02020603050405020304" pitchFamily="18" charset="0"/>
                              </a:rPr>
                            </m:ctrlPr>
                          </m:sSubPr>
                          <m:e>
                            <m:r>
                              <a:rPr lang="es-ES" b="1" i="1" dirty="0">
                                <a:solidFill>
                                  <a:schemeClr val="tx1"/>
                                </a:solidFill>
                                <a:latin typeface="Cambria Math" panose="02040503050406030204" pitchFamily="18" charset="0"/>
                                <a:cs typeface="Times New Roman" panose="02020603050405020304" pitchFamily="18" charset="0"/>
                              </a:rPr>
                              <m:t>𝑭</m:t>
                            </m:r>
                          </m:e>
                          <m:sub>
                            <m:r>
                              <a:rPr lang="es-ES" b="1" i="1" dirty="0">
                                <a:solidFill>
                                  <a:schemeClr val="tx1"/>
                                </a:solidFill>
                                <a:latin typeface="Cambria Math" panose="02040503050406030204" pitchFamily="18" charset="0"/>
                                <a:cs typeface="Times New Roman" panose="02020603050405020304" pitchFamily="18" charset="0"/>
                              </a:rPr>
                              <m:t>𝒂</m:t>
                            </m:r>
                          </m:sub>
                        </m:sSub>
                      </m:e>
                    </m:acc>
                    <m:r>
                      <a:rPr lang="es-ES" b="1" i="1" dirty="0">
                        <a:solidFill>
                          <a:schemeClr val="tx1"/>
                        </a:solidFill>
                        <a:latin typeface="Cambria Math" panose="02040503050406030204" pitchFamily="18" charset="0"/>
                        <a:cs typeface="Times New Roman" panose="02020603050405020304" pitchFamily="18" charset="0"/>
                      </a:rPr>
                      <m:t> </m:t>
                    </m:r>
                  </m:oMath>
                </a14:m>
                <a:r>
                  <a:rPr lang="es-ES" b="1" dirty="0">
                    <a:solidFill>
                      <a:srgbClr val="8B8B8B"/>
                    </a:solidFill>
                    <a:latin typeface="Lato" panose="020B0604020202020204" charset="0"/>
                  </a:rPr>
                  <a:t>a la función de distribución empírica de los residuos </a:t>
                </a:r>
                <a14:m>
                  <m:oMath xmlns:m="http://schemas.openxmlformats.org/officeDocument/2006/math">
                    <m:acc>
                      <m:accPr>
                        <m:chr m:val="̂"/>
                        <m:ctrlPr>
                          <a:rPr lang="es-ES" b="1" i="1" dirty="0">
                            <a:solidFill>
                              <a:schemeClr val="tx1"/>
                            </a:solidFill>
                            <a:latin typeface="Cambria Math" panose="02040503050406030204" pitchFamily="18" charset="0"/>
                            <a:cs typeface="Times New Roman" panose="02020603050405020304" pitchFamily="18" charset="0"/>
                          </a:rPr>
                        </m:ctrlPr>
                      </m:accPr>
                      <m:e>
                        <m:sSub>
                          <m:sSubPr>
                            <m:ctrlPr>
                              <a:rPr lang="es-ES" b="1" i="1" dirty="0">
                                <a:solidFill>
                                  <a:schemeClr val="tx1"/>
                                </a:solidFill>
                                <a:latin typeface="Cambria Math" panose="02040503050406030204" pitchFamily="18" charset="0"/>
                                <a:cs typeface="Times New Roman" panose="02020603050405020304" pitchFamily="18" charset="0"/>
                              </a:rPr>
                            </m:ctrlPr>
                          </m:sSubPr>
                          <m:e>
                            <m:r>
                              <a:rPr lang="es-ES" b="1" i="1" dirty="0">
                                <a:solidFill>
                                  <a:schemeClr val="tx1"/>
                                </a:solidFill>
                                <a:latin typeface="Cambria Math" panose="02040503050406030204" pitchFamily="18" charset="0"/>
                                <a:cs typeface="Times New Roman" panose="02020603050405020304" pitchFamily="18" charset="0"/>
                              </a:rPr>
                              <m:t>𝒂</m:t>
                            </m:r>
                          </m:e>
                          <m:sub>
                            <m:r>
                              <a:rPr lang="es-ES" b="1" i="1" dirty="0">
                                <a:solidFill>
                                  <a:schemeClr val="tx1"/>
                                </a:solidFill>
                                <a:latin typeface="Cambria Math" panose="02040503050406030204" pitchFamily="18" charset="0"/>
                                <a:cs typeface="Times New Roman" panose="02020603050405020304" pitchFamily="18" charset="0"/>
                              </a:rPr>
                              <m:t>𝒕</m:t>
                            </m:r>
                          </m:sub>
                        </m:sSub>
                      </m:e>
                    </m:acc>
                    <m:r>
                      <a:rPr lang="es-ES" b="1" i="1" dirty="0">
                        <a:solidFill>
                          <a:schemeClr val="tx1"/>
                        </a:solidFill>
                        <a:latin typeface="Cambria Math" panose="02040503050406030204" pitchFamily="18" charset="0"/>
                        <a:cs typeface="Times New Roman" panose="02020603050405020304" pitchFamily="18" charset="0"/>
                      </a:rPr>
                      <m:t> </m:t>
                    </m:r>
                  </m:oMath>
                </a14:m>
                <a:r>
                  <a:rPr lang="es-ES" b="1" dirty="0">
                    <a:solidFill>
                      <a:srgbClr val="8B8B8B"/>
                    </a:solidFill>
                    <a:latin typeface="Lato" panose="020B0604020202020204" charset="0"/>
                  </a:rPr>
                  <a:t>centrados y escalados</a:t>
                </a:r>
              </a:p>
              <a:p>
                <a:pPr marL="114300" indent="0">
                  <a:lnSpc>
                    <a:spcPct val="150000"/>
                  </a:lnSpc>
                  <a:buNone/>
                </a:pPr>
                <a:endParaRPr lang="es-ES" b="1" u="sng" dirty="0">
                  <a:solidFill>
                    <a:srgbClr val="8B8B8B"/>
                  </a:solidFill>
                  <a:latin typeface="Lato" panose="020B0604020202020204" charset="0"/>
                </a:endParaRPr>
              </a:p>
              <a:p>
                <a:pPr marL="114300" indent="0">
                  <a:lnSpc>
                    <a:spcPct val="150000"/>
                  </a:lnSpc>
                  <a:buNone/>
                </a:pPr>
                <a:endParaRPr lang="es-ES" b="1" u="sng" dirty="0">
                  <a:solidFill>
                    <a:srgbClr val="8B8B8B"/>
                  </a:solidFill>
                  <a:latin typeface="Lato" panose="020B0604020202020204" charset="0"/>
                </a:endParaRPr>
              </a:p>
            </p:txBody>
          </p:sp>
        </mc:Choice>
        <mc:Fallback xmlns="">
          <p:sp>
            <p:nvSpPr>
              <p:cNvPr id="6" name="Rectangle 5">
                <a:extLst>
                  <a:ext uri="{FF2B5EF4-FFF2-40B4-BE49-F238E27FC236}">
                    <a16:creationId xmlns:a16="http://schemas.microsoft.com/office/drawing/2014/main" id="{D550156C-E88F-48A1-8E2C-E72A8E156062}"/>
                  </a:ext>
                </a:extLst>
              </p:cNvPr>
              <p:cNvSpPr>
                <a:spLocks noRot="1" noChangeAspect="1" noMove="1" noResize="1" noEditPoints="1" noAdjustHandles="1" noChangeArrowheads="1" noChangeShapeType="1" noTextEdit="1"/>
              </p:cNvSpPr>
              <p:nvPr/>
            </p:nvSpPr>
            <p:spPr>
              <a:xfrm>
                <a:off x="1306830" y="2023559"/>
                <a:ext cx="6183630" cy="1683153"/>
              </a:xfrm>
              <a:prstGeom prst="rect">
                <a:avLst/>
              </a:prstGeom>
              <a:blipFill>
                <a:blip r:embed="rId3"/>
                <a:stretch>
                  <a:fillRect r="-591"/>
                </a:stretch>
              </a:blipFill>
            </p:spPr>
            <p:txBody>
              <a:bodyPr/>
              <a:lstStyle/>
              <a:p>
                <a:r>
                  <a:rPr lang="es-MX">
                    <a:noFill/>
                  </a:rPr>
                  <a:t> </a:t>
                </a:r>
              </a:p>
            </p:txBody>
          </p:sp>
        </mc:Fallback>
      </mc:AlternateContent>
    </p:spTree>
    <p:extLst>
      <p:ext uri="{BB962C8B-B14F-4D97-AF65-F5344CB8AC3E}">
        <p14:creationId xmlns:p14="http://schemas.microsoft.com/office/powerpoint/2010/main" val="1822575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25</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3098545" cy="461665"/>
          </a:xfrm>
          <a:prstGeom prst="rect">
            <a:avLst/>
          </a:prstGeom>
        </p:spPr>
        <p:txBody>
          <a:bodyPr wrap="square">
            <a:spAutoFit/>
          </a:bodyPr>
          <a:lstStyle/>
          <a:p>
            <a:r>
              <a:rPr lang="es-419" sz="2400" b="1" dirty="0">
                <a:solidFill>
                  <a:srgbClr val="0067AE"/>
                </a:solidFill>
                <a:latin typeface="Lato"/>
                <a:sym typeface="Lato"/>
              </a:rPr>
              <a:t>Cuerpo</a:t>
            </a: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2348833" y="992693"/>
            <a:ext cx="4067207" cy="461665"/>
          </a:xfrm>
          <a:prstGeom prst="rect">
            <a:avLst/>
          </a:prstGeom>
        </p:spPr>
        <p:txBody>
          <a:bodyPr wrap="square">
            <a:spAutoFit/>
          </a:bodyPr>
          <a:lstStyle/>
          <a:p>
            <a:r>
              <a:rPr lang="es-419" sz="2400" b="1" dirty="0">
                <a:solidFill>
                  <a:srgbClr val="44B4E3"/>
                </a:solidFill>
                <a:latin typeface="Lato"/>
                <a:sym typeface="Lato"/>
              </a:rPr>
              <a:t>Intervalos de confianza </a:t>
            </a:r>
            <a:endParaRPr lang="es-419" sz="2400" b="1" dirty="0">
              <a:solidFill>
                <a:srgbClr val="666666"/>
              </a:solidFill>
              <a:latin typeface="Lato"/>
              <a:sym typeface="Lato"/>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D550156C-E88F-48A1-8E2C-E72A8E156062}"/>
                  </a:ext>
                </a:extLst>
              </p:cNvPr>
              <p:cNvSpPr/>
              <p:nvPr/>
            </p:nvSpPr>
            <p:spPr>
              <a:xfrm>
                <a:off x="1306830" y="2023559"/>
                <a:ext cx="6183630" cy="2363917"/>
              </a:xfrm>
              <a:prstGeom prst="rect">
                <a:avLst/>
              </a:prstGeom>
            </p:spPr>
            <p:txBody>
              <a:bodyPr wrap="square">
                <a:spAutoFit/>
              </a:bodyPr>
              <a:lstStyle/>
              <a:p>
                <a:pPr marL="114300" indent="0">
                  <a:lnSpc>
                    <a:spcPct val="150000"/>
                  </a:lnSpc>
                  <a:buNone/>
                </a:pPr>
                <a:r>
                  <a:rPr lang="es-ES" b="1" dirty="0">
                    <a:solidFill>
                      <a:srgbClr val="8B8B8B"/>
                    </a:solidFill>
                    <a:latin typeface="Lato" panose="020B0604020202020204" charset="0"/>
                  </a:rPr>
                  <a:t>6.2) De un conjunto inicial de </a:t>
                </a:r>
                <a14:m>
                  <m:oMath xmlns:m="http://schemas.openxmlformats.org/officeDocument/2006/math">
                    <m:r>
                      <m:rPr>
                        <m:sty m:val="p"/>
                      </m:rPr>
                      <a:rPr lang="es-ES" dirty="0">
                        <a:solidFill>
                          <a:schemeClr val="tx1"/>
                        </a:solidFill>
                        <a:latin typeface="Cambria Math" panose="02040503050406030204" pitchFamily="18" charset="0"/>
                        <a:cs typeface="Times New Roman" panose="02020603050405020304" pitchFamily="18" charset="0"/>
                      </a:rPr>
                      <m:t>p</m:t>
                    </m:r>
                  </m:oMath>
                </a14:m>
                <a:r>
                  <a:rPr lang="es-ES" dirty="0">
                    <a:solidFill>
                      <a:schemeClr val="tx1"/>
                    </a:solidFill>
                    <a:latin typeface="Times New Roman" panose="02020603050405020304" pitchFamily="18" charset="0"/>
                    <a:cs typeface="Times New Roman" panose="02020603050405020304" pitchFamily="18" charset="0"/>
                  </a:rPr>
                  <a:t> </a:t>
                </a:r>
                <a:r>
                  <a:rPr lang="es-ES" b="1" dirty="0">
                    <a:solidFill>
                      <a:srgbClr val="8B8B8B"/>
                    </a:solidFill>
                    <a:latin typeface="Lato" panose="020B0604020202020204" charset="0"/>
                  </a:rPr>
                  <a:t>observaciones de la matriz </a:t>
                </a:r>
                <a14:m>
                  <m:oMath xmlns:m="http://schemas.openxmlformats.org/officeDocument/2006/math">
                    <m:r>
                      <m:rPr>
                        <m:sty m:val="p"/>
                      </m:rPr>
                      <a:rPr lang="es-ES">
                        <a:solidFill>
                          <a:schemeClr val="tx1"/>
                        </a:solidFill>
                        <a:latin typeface="Cambria Math" panose="02040503050406030204" pitchFamily="18" charset="0"/>
                        <a:cs typeface="Times New Roman" panose="02020603050405020304" pitchFamily="18" charset="0"/>
                      </a:rPr>
                      <m:t>X</m:t>
                    </m:r>
                    <m:r>
                      <a:rPr lang="es-ES">
                        <a:solidFill>
                          <a:schemeClr val="tx1"/>
                        </a:solidFill>
                        <a:latin typeface="Cambria Math" panose="02040503050406030204" pitchFamily="18" charset="0"/>
                        <a:cs typeface="Times New Roman" panose="02020603050405020304" pitchFamily="18" charset="0"/>
                      </a:rPr>
                      <m:t>, </m:t>
                    </m:r>
                    <m:sSubSup>
                      <m:sSubSupPr>
                        <m:ctrlPr>
                          <a:rPr lang="es-ES" i="1">
                            <a:solidFill>
                              <a:schemeClr val="tx1"/>
                            </a:solidFill>
                            <a:latin typeface="Cambria Math" panose="02040503050406030204" pitchFamily="18" charset="0"/>
                            <a:cs typeface="Times New Roman" panose="02020603050405020304" pitchFamily="18" charset="0"/>
                          </a:rPr>
                        </m:ctrlPr>
                      </m:sSubSupPr>
                      <m:e>
                        <m:r>
                          <a:rPr lang="es-ES" i="1">
                            <a:solidFill>
                              <a:schemeClr val="tx1"/>
                            </a:solidFill>
                            <a:latin typeface="Cambria Math" panose="02040503050406030204" pitchFamily="18" charset="0"/>
                            <a:cs typeface="Times New Roman" panose="02020603050405020304" pitchFamily="18" charset="0"/>
                          </a:rPr>
                          <m:t>𝑋</m:t>
                        </m:r>
                      </m:e>
                      <m:sub>
                        <m:r>
                          <a:rPr lang="es-ES" i="1">
                            <a:solidFill>
                              <a:schemeClr val="tx1"/>
                            </a:solidFill>
                            <a:latin typeface="Cambria Math" panose="02040503050406030204" pitchFamily="18" charset="0"/>
                            <a:cs typeface="Times New Roman" panose="02020603050405020304" pitchFamily="18" charset="0"/>
                          </a:rPr>
                          <m:t>𝑡</m:t>
                        </m:r>
                      </m:sub>
                      <m:sup>
                        <m:r>
                          <a:rPr lang="es-ES" i="1">
                            <a:solidFill>
                              <a:schemeClr val="tx1"/>
                            </a:solidFill>
                            <a:latin typeface="Cambria Math" panose="02040503050406030204" pitchFamily="18" charset="0"/>
                            <a:cs typeface="Times New Roman" panose="02020603050405020304" pitchFamily="18" charset="0"/>
                          </a:rPr>
                          <m:t>∗</m:t>
                        </m:r>
                      </m:sup>
                    </m:sSubSup>
                    <m:r>
                      <a:rPr lang="es-ES" i="1">
                        <a:solidFill>
                          <a:schemeClr val="tx1"/>
                        </a:solidFill>
                        <a:latin typeface="Cambria Math" panose="02040503050406030204" pitchFamily="18" charset="0"/>
                        <a:cs typeface="Times New Roman" panose="02020603050405020304" pitchFamily="18" charset="0"/>
                      </a:rPr>
                      <m:t>=</m:t>
                    </m:r>
                    <m:sSub>
                      <m:sSubPr>
                        <m:ctrlPr>
                          <a:rPr lang="es-ES" i="1">
                            <a:solidFill>
                              <a:schemeClr val="tx1"/>
                            </a:solidFill>
                            <a:latin typeface="Cambria Math" panose="02040503050406030204" pitchFamily="18" charset="0"/>
                            <a:cs typeface="Times New Roman" panose="02020603050405020304" pitchFamily="18" charset="0"/>
                          </a:rPr>
                        </m:ctrlPr>
                      </m:sSubPr>
                      <m:e>
                        <m:r>
                          <a:rPr lang="es-ES" i="1">
                            <a:solidFill>
                              <a:schemeClr val="tx1"/>
                            </a:solidFill>
                            <a:latin typeface="Cambria Math" panose="02040503050406030204" pitchFamily="18" charset="0"/>
                            <a:cs typeface="Times New Roman" panose="02020603050405020304" pitchFamily="18" charset="0"/>
                          </a:rPr>
                          <m:t>𝑋</m:t>
                        </m:r>
                      </m:e>
                      <m:sub>
                        <m:r>
                          <a:rPr lang="es-ES" i="1">
                            <a:solidFill>
                              <a:schemeClr val="tx1"/>
                            </a:solidFill>
                            <a:latin typeface="Cambria Math" panose="02040503050406030204" pitchFamily="18" charset="0"/>
                            <a:cs typeface="Times New Roman" panose="02020603050405020304" pitchFamily="18" charset="0"/>
                          </a:rPr>
                          <m:t>𝑡</m:t>
                        </m:r>
                        <m:r>
                          <a:rPr lang="es-ES" i="1">
                            <a:solidFill>
                              <a:schemeClr val="tx1"/>
                            </a:solidFill>
                            <a:latin typeface="Cambria Math" panose="02040503050406030204" pitchFamily="18" charset="0"/>
                            <a:cs typeface="Times New Roman" panose="02020603050405020304" pitchFamily="18" charset="0"/>
                          </a:rPr>
                          <m:t>,</m:t>
                        </m:r>
                        <m:r>
                          <a:rPr lang="es-ES" i="1">
                            <a:solidFill>
                              <a:schemeClr val="tx1"/>
                            </a:solidFill>
                            <a:latin typeface="Cambria Math" panose="02040503050406030204" pitchFamily="18" charset="0"/>
                            <a:cs typeface="Times New Roman" panose="02020603050405020304" pitchFamily="18" charset="0"/>
                          </a:rPr>
                          <m:t>𝑗</m:t>
                        </m:r>
                      </m:sub>
                    </m:sSub>
                    <m:r>
                      <a:rPr lang="es-ES" i="1">
                        <a:solidFill>
                          <a:schemeClr val="tx1"/>
                        </a:solidFill>
                        <a:latin typeface="Cambria Math" panose="02040503050406030204" pitchFamily="18" charset="0"/>
                        <a:cs typeface="Times New Roman" panose="02020603050405020304" pitchFamily="18" charset="0"/>
                      </a:rPr>
                      <m:t> </m:t>
                    </m:r>
                  </m:oMath>
                </a14:m>
                <a:r>
                  <a:rPr lang="es-ES" b="1" dirty="0">
                    <a:solidFill>
                      <a:srgbClr val="8B8B8B"/>
                    </a:solidFill>
                    <a:latin typeface="Lato" panose="020B0604020202020204" charset="0"/>
                  </a:rPr>
                  <a:t>con</a:t>
                </a:r>
                <a:r>
                  <a:rPr lang="es-ES"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s-ES" i="1">
                        <a:solidFill>
                          <a:schemeClr val="tx1"/>
                        </a:solidFill>
                        <a:latin typeface="Cambria Math" panose="02040503050406030204" pitchFamily="18" charset="0"/>
                        <a:cs typeface="Times New Roman" panose="02020603050405020304" pitchFamily="18" charset="0"/>
                      </a:rPr>
                      <m:t>𝑗</m:t>
                    </m:r>
                    <m:r>
                      <a:rPr lang="es-ES" i="1">
                        <a:solidFill>
                          <a:schemeClr val="tx1"/>
                        </a:solidFill>
                        <a:latin typeface="Cambria Math" panose="02040503050406030204" pitchFamily="18" charset="0"/>
                        <a:cs typeface="Times New Roman" panose="02020603050405020304" pitchFamily="18" charset="0"/>
                      </a:rPr>
                      <m:t>=1,…, (</m:t>
                    </m:r>
                    <m:r>
                      <a:rPr lang="es-ES" i="1">
                        <a:solidFill>
                          <a:schemeClr val="tx1"/>
                        </a:solidFill>
                        <a:latin typeface="Cambria Math" panose="02040503050406030204" pitchFamily="18" charset="0"/>
                        <a:cs typeface="Times New Roman" panose="02020603050405020304" pitchFamily="18" charset="0"/>
                      </a:rPr>
                      <m:t>𝑘</m:t>
                    </m:r>
                    <m:r>
                      <a:rPr lang="es-ES" i="1">
                        <a:solidFill>
                          <a:schemeClr val="tx1"/>
                        </a:solidFill>
                        <a:latin typeface="Cambria Math" panose="02040503050406030204" pitchFamily="18" charset="0"/>
                        <a:cs typeface="Times New Roman" panose="02020603050405020304" pitchFamily="18" charset="0"/>
                      </a:rPr>
                      <m:t> ×</m:t>
                    </m:r>
                    <m:d>
                      <m:dPr>
                        <m:ctrlPr>
                          <a:rPr lang="es-ES" i="1">
                            <a:solidFill>
                              <a:schemeClr val="tx1"/>
                            </a:solidFill>
                            <a:latin typeface="Cambria Math" panose="02040503050406030204" pitchFamily="18" charset="0"/>
                            <a:cs typeface="Times New Roman" panose="02020603050405020304" pitchFamily="18" charset="0"/>
                          </a:rPr>
                        </m:ctrlPr>
                      </m:dPr>
                      <m:e>
                        <m:r>
                          <a:rPr lang="es-ES" i="1">
                            <a:solidFill>
                              <a:schemeClr val="tx1"/>
                            </a:solidFill>
                            <a:latin typeface="Cambria Math" panose="02040503050406030204" pitchFamily="18" charset="0"/>
                            <a:cs typeface="Times New Roman" panose="02020603050405020304" pitchFamily="18" charset="0"/>
                          </a:rPr>
                          <m:t>𝑝</m:t>
                        </m:r>
                        <m:r>
                          <a:rPr lang="es-ES" i="1">
                            <a:solidFill>
                              <a:schemeClr val="tx1"/>
                            </a:solidFill>
                            <a:latin typeface="Cambria Math" panose="02040503050406030204" pitchFamily="18" charset="0"/>
                            <a:cs typeface="Times New Roman" panose="02020603050405020304" pitchFamily="18" charset="0"/>
                          </a:rPr>
                          <m:t>+1</m:t>
                        </m:r>
                      </m:e>
                    </m:d>
                    <m:r>
                      <a:rPr lang="es-ES" i="1">
                        <a:solidFill>
                          <a:schemeClr val="tx1"/>
                        </a:solidFill>
                        <a:latin typeface="Cambria Math" panose="02040503050406030204" pitchFamily="18" charset="0"/>
                        <a:cs typeface="Times New Roman" panose="02020603050405020304" pitchFamily="18" charset="0"/>
                      </a:rPr>
                      <m:t>)</m:t>
                    </m:r>
                  </m:oMath>
                </a14:m>
                <a:r>
                  <a:rPr lang="es-ES" dirty="0">
                    <a:solidFill>
                      <a:schemeClr val="tx1"/>
                    </a:solidFill>
                    <a:latin typeface="Times New Roman" panose="02020603050405020304" pitchFamily="18" charset="0"/>
                    <a:cs typeface="Times New Roman" panose="02020603050405020304" pitchFamily="18" charset="0"/>
                  </a:rPr>
                  <a:t>, </a:t>
                </a:r>
                <a:r>
                  <a:rPr lang="es-ES" b="1" dirty="0">
                    <a:solidFill>
                      <a:srgbClr val="8B8B8B"/>
                    </a:solidFill>
                    <a:latin typeface="Lato" panose="020B0604020202020204" charset="0"/>
                  </a:rPr>
                  <a:t>construir una serie de Bootstrap </a:t>
                </a:r>
                <a14:m>
                  <m:oMath xmlns:m="http://schemas.openxmlformats.org/officeDocument/2006/math">
                    <m:sSubSup>
                      <m:sSubSupPr>
                        <m:ctrlPr>
                          <a:rPr lang="es-ES" i="1">
                            <a:solidFill>
                              <a:schemeClr val="tx1"/>
                            </a:solidFill>
                            <a:latin typeface="Cambria Math" panose="02040503050406030204" pitchFamily="18" charset="0"/>
                            <a:cs typeface="Times New Roman" panose="02020603050405020304" pitchFamily="18" charset="0"/>
                          </a:rPr>
                        </m:ctrlPr>
                      </m:sSubSupPr>
                      <m:e>
                        <m:r>
                          <a:rPr lang="es-ES" i="1">
                            <a:solidFill>
                              <a:schemeClr val="tx1"/>
                            </a:solidFill>
                            <a:latin typeface="Cambria Math" panose="02040503050406030204" pitchFamily="18" charset="0"/>
                            <a:cs typeface="Times New Roman" panose="02020603050405020304" pitchFamily="18" charset="0"/>
                          </a:rPr>
                          <m:t>𝑌</m:t>
                        </m:r>
                      </m:e>
                      <m:sub>
                        <m:r>
                          <a:rPr lang="es-ES" i="1">
                            <a:solidFill>
                              <a:schemeClr val="tx1"/>
                            </a:solidFill>
                            <a:latin typeface="Cambria Math" panose="02040503050406030204" pitchFamily="18" charset="0"/>
                            <a:cs typeface="Times New Roman" panose="02020603050405020304" pitchFamily="18" charset="0"/>
                          </a:rPr>
                          <m:t>1</m:t>
                        </m:r>
                      </m:sub>
                      <m:sup>
                        <m:r>
                          <a:rPr lang="es-ES" i="1">
                            <a:solidFill>
                              <a:schemeClr val="tx1"/>
                            </a:solidFill>
                            <a:latin typeface="Cambria Math" panose="02040503050406030204" pitchFamily="18" charset="0"/>
                            <a:cs typeface="Times New Roman" panose="02020603050405020304" pitchFamily="18" charset="0"/>
                          </a:rPr>
                          <m:t>∗</m:t>
                        </m:r>
                      </m:sup>
                    </m:sSubSup>
                    <m:r>
                      <a:rPr lang="es-ES" i="1">
                        <a:solidFill>
                          <a:schemeClr val="tx1"/>
                        </a:solidFill>
                        <a:latin typeface="Cambria Math" panose="02040503050406030204" pitchFamily="18" charset="0"/>
                        <a:cs typeface="Times New Roman" panose="02020603050405020304" pitchFamily="18" charset="0"/>
                      </a:rPr>
                      <m:t>,</m:t>
                    </m:r>
                    <m:sSubSup>
                      <m:sSubSupPr>
                        <m:ctrlPr>
                          <a:rPr lang="es-ES" i="1">
                            <a:solidFill>
                              <a:schemeClr val="tx1"/>
                            </a:solidFill>
                            <a:latin typeface="Cambria Math" panose="02040503050406030204" pitchFamily="18" charset="0"/>
                            <a:cs typeface="Times New Roman" panose="02020603050405020304" pitchFamily="18" charset="0"/>
                          </a:rPr>
                        </m:ctrlPr>
                      </m:sSubSupPr>
                      <m:e>
                        <m:r>
                          <a:rPr lang="es-ES" i="1">
                            <a:solidFill>
                              <a:schemeClr val="tx1"/>
                            </a:solidFill>
                            <a:latin typeface="Cambria Math" panose="02040503050406030204" pitchFamily="18" charset="0"/>
                            <a:cs typeface="Times New Roman" panose="02020603050405020304" pitchFamily="18" charset="0"/>
                          </a:rPr>
                          <m:t>𝑌</m:t>
                        </m:r>
                      </m:e>
                      <m:sub>
                        <m:r>
                          <a:rPr lang="es-ES" i="1">
                            <a:solidFill>
                              <a:schemeClr val="tx1"/>
                            </a:solidFill>
                            <a:latin typeface="Cambria Math" panose="02040503050406030204" pitchFamily="18" charset="0"/>
                            <a:cs typeface="Times New Roman" panose="02020603050405020304" pitchFamily="18" charset="0"/>
                          </a:rPr>
                          <m:t>2</m:t>
                        </m:r>
                      </m:sub>
                      <m:sup>
                        <m:r>
                          <a:rPr lang="es-ES" i="1">
                            <a:solidFill>
                              <a:schemeClr val="tx1"/>
                            </a:solidFill>
                            <a:latin typeface="Cambria Math" panose="02040503050406030204" pitchFamily="18" charset="0"/>
                            <a:cs typeface="Times New Roman" panose="02020603050405020304" pitchFamily="18" charset="0"/>
                          </a:rPr>
                          <m:t>∗</m:t>
                        </m:r>
                      </m:sup>
                    </m:sSubSup>
                    <m:r>
                      <a:rPr lang="es-ES" i="1">
                        <a:solidFill>
                          <a:schemeClr val="tx1"/>
                        </a:solidFill>
                        <a:latin typeface="Cambria Math" panose="02040503050406030204" pitchFamily="18" charset="0"/>
                        <a:cs typeface="Times New Roman" panose="02020603050405020304" pitchFamily="18" charset="0"/>
                      </a:rPr>
                      <m:t>, …</m:t>
                    </m:r>
                    <m:sSubSup>
                      <m:sSubSupPr>
                        <m:ctrlPr>
                          <a:rPr lang="es-ES" i="1">
                            <a:solidFill>
                              <a:schemeClr val="tx1"/>
                            </a:solidFill>
                            <a:latin typeface="Cambria Math" panose="02040503050406030204" pitchFamily="18" charset="0"/>
                            <a:cs typeface="Times New Roman" panose="02020603050405020304" pitchFamily="18" charset="0"/>
                          </a:rPr>
                        </m:ctrlPr>
                      </m:sSubSupPr>
                      <m:e>
                        <m:r>
                          <a:rPr lang="es-ES" i="1">
                            <a:solidFill>
                              <a:schemeClr val="tx1"/>
                            </a:solidFill>
                            <a:latin typeface="Cambria Math" panose="02040503050406030204" pitchFamily="18" charset="0"/>
                            <a:cs typeface="Times New Roman" panose="02020603050405020304" pitchFamily="18" charset="0"/>
                          </a:rPr>
                          <m:t>𝑌</m:t>
                        </m:r>
                      </m:e>
                      <m:sub>
                        <m:r>
                          <a:rPr lang="es-ES" i="1">
                            <a:solidFill>
                              <a:schemeClr val="tx1"/>
                            </a:solidFill>
                            <a:latin typeface="Cambria Math" panose="02040503050406030204" pitchFamily="18" charset="0"/>
                            <a:cs typeface="Times New Roman" panose="02020603050405020304" pitchFamily="18" charset="0"/>
                          </a:rPr>
                          <m:t>𝑡</m:t>
                        </m:r>
                      </m:sub>
                      <m:sup>
                        <m:r>
                          <a:rPr lang="es-ES" i="1">
                            <a:solidFill>
                              <a:schemeClr val="tx1"/>
                            </a:solidFill>
                            <a:latin typeface="Cambria Math" panose="02040503050406030204" pitchFamily="18" charset="0"/>
                            <a:cs typeface="Times New Roman" panose="02020603050405020304" pitchFamily="18" charset="0"/>
                          </a:rPr>
                          <m:t>∗</m:t>
                        </m:r>
                      </m:sup>
                    </m:sSubSup>
                  </m:oMath>
                </a14:m>
                <a:r>
                  <a:rPr lang="es-ES" dirty="0">
                    <a:solidFill>
                      <a:schemeClr val="tx1"/>
                    </a:solidFill>
                    <a:latin typeface="Times New Roman" panose="02020603050405020304" pitchFamily="18" charset="0"/>
                    <a:cs typeface="Times New Roman" panose="02020603050405020304" pitchFamily="18" charset="0"/>
                  </a:rPr>
                  <a:t>, </a:t>
                </a:r>
                <a:r>
                  <a:rPr lang="es-ES" b="1" dirty="0">
                    <a:solidFill>
                      <a:srgbClr val="8B8B8B"/>
                    </a:solidFill>
                    <a:latin typeface="Lato" panose="020B0604020202020204" charset="0"/>
                  </a:rPr>
                  <a:t>como sigue:</a:t>
                </a:r>
              </a:p>
              <a:p>
                <a:pPr marL="114300" indent="0" algn="ctr">
                  <a:lnSpc>
                    <a:spcPct val="150000"/>
                  </a:lnSpc>
                  <a:buNone/>
                </a:pPr>
                <a14:m>
                  <m:oMath xmlns:m="http://schemas.openxmlformats.org/officeDocument/2006/math">
                    <m:sSubSup>
                      <m:sSubSupPr>
                        <m:ctrlPr>
                          <a:rPr lang="es-ES" i="1">
                            <a:solidFill>
                              <a:schemeClr val="tx1"/>
                            </a:solidFill>
                            <a:latin typeface="Cambria Math" panose="02040503050406030204" pitchFamily="18" charset="0"/>
                            <a:cs typeface="Times New Roman" panose="02020603050405020304" pitchFamily="18" charset="0"/>
                          </a:rPr>
                        </m:ctrlPr>
                      </m:sSubSupPr>
                      <m:e>
                        <m:r>
                          <a:rPr lang="es-ES" i="1">
                            <a:solidFill>
                              <a:schemeClr val="tx1"/>
                            </a:solidFill>
                            <a:latin typeface="Cambria Math" panose="02040503050406030204" pitchFamily="18" charset="0"/>
                            <a:cs typeface="Times New Roman" panose="02020603050405020304" pitchFamily="18" charset="0"/>
                          </a:rPr>
                          <m:t>𝑌</m:t>
                        </m:r>
                      </m:e>
                      <m:sub>
                        <m:r>
                          <a:rPr lang="es-ES" i="1">
                            <a:solidFill>
                              <a:schemeClr val="tx1"/>
                            </a:solidFill>
                            <a:latin typeface="Cambria Math" panose="02040503050406030204" pitchFamily="18" charset="0"/>
                            <a:cs typeface="Times New Roman" panose="02020603050405020304" pitchFamily="18" charset="0"/>
                          </a:rPr>
                          <m:t>𝑖</m:t>
                        </m:r>
                      </m:sub>
                      <m:sup>
                        <m:r>
                          <a:rPr lang="es-ES" i="1">
                            <a:solidFill>
                              <a:schemeClr val="tx1"/>
                            </a:solidFill>
                            <a:latin typeface="Cambria Math" panose="02040503050406030204" pitchFamily="18" charset="0"/>
                            <a:cs typeface="Times New Roman" panose="02020603050405020304" pitchFamily="18" charset="0"/>
                          </a:rPr>
                          <m:t>∗</m:t>
                        </m:r>
                      </m:sup>
                    </m:sSubSup>
                    <m:r>
                      <a:rPr lang="es-ES" i="1">
                        <a:solidFill>
                          <a:schemeClr val="tx1"/>
                        </a:solidFill>
                        <a:latin typeface="Cambria Math" panose="02040503050406030204" pitchFamily="18" charset="0"/>
                        <a:cs typeface="Times New Roman" panose="02020603050405020304" pitchFamily="18" charset="0"/>
                      </a:rPr>
                      <m:t>=</m:t>
                    </m:r>
                    <m:sSubSup>
                      <m:sSubSupPr>
                        <m:ctrlPr>
                          <a:rPr lang="es-ES" i="1">
                            <a:solidFill>
                              <a:schemeClr val="tx1"/>
                            </a:solidFill>
                            <a:latin typeface="Cambria Math" panose="02040503050406030204" pitchFamily="18" charset="0"/>
                            <a:cs typeface="Times New Roman" panose="02020603050405020304" pitchFamily="18" charset="0"/>
                          </a:rPr>
                        </m:ctrlPr>
                      </m:sSubSupPr>
                      <m:e>
                        <m:r>
                          <a:rPr lang="es-ES" i="1">
                            <a:solidFill>
                              <a:schemeClr val="tx1"/>
                            </a:solidFill>
                            <a:latin typeface="Cambria Math" panose="02040503050406030204" pitchFamily="18" charset="0"/>
                            <a:cs typeface="Times New Roman" panose="02020603050405020304" pitchFamily="18" charset="0"/>
                          </a:rPr>
                          <m:t>𝑋</m:t>
                        </m:r>
                      </m:e>
                      <m:sub>
                        <m:r>
                          <a:rPr lang="es-ES" i="1">
                            <a:solidFill>
                              <a:schemeClr val="tx1"/>
                            </a:solidFill>
                            <a:latin typeface="Cambria Math" panose="02040503050406030204" pitchFamily="18" charset="0"/>
                            <a:cs typeface="Times New Roman" panose="02020603050405020304" pitchFamily="18" charset="0"/>
                          </a:rPr>
                          <m:t>𝑡</m:t>
                        </m:r>
                        <m:r>
                          <a:rPr lang="es-ES" i="1">
                            <a:solidFill>
                              <a:schemeClr val="tx1"/>
                            </a:solidFill>
                            <a:latin typeface="Cambria Math" panose="02040503050406030204" pitchFamily="18" charset="0"/>
                            <a:cs typeface="Times New Roman" panose="02020603050405020304" pitchFamily="18" charset="0"/>
                          </a:rPr>
                          <m:t>−1</m:t>
                        </m:r>
                      </m:sub>
                      <m:sup>
                        <m:r>
                          <a:rPr lang="es-ES" i="1">
                            <a:solidFill>
                              <a:schemeClr val="tx1"/>
                            </a:solidFill>
                            <a:latin typeface="Cambria Math" panose="02040503050406030204" pitchFamily="18" charset="0"/>
                            <a:cs typeface="Times New Roman" panose="02020603050405020304" pitchFamily="18" charset="0"/>
                          </a:rPr>
                          <m:t>∗</m:t>
                        </m:r>
                      </m:sup>
                    </m:sSubSup>
                  </m:oMath>
                </a14:m>
                <a:r>
                  <a:rPr lang="es-ES" b="1" dirty="0">
                    <a:solidFill>
                      <a:schemeClr val="tx1"/>
                    </a:solidFill>
                    <a:cs typeface="Times New Roman" panose="02020603050405020304" pitchFamily="18" charset="0"/>
                  </a:rPr>
                  <a:t> </a:t>
                </a:r>
                <a14:m>
                  <m:oMath xmlns:m="http://schemas.openxmlformats.org/officeDocument/2006/math">
                    <m:acc>
                      <m:accPr>
                        <m:chr m:val="̂"/>
                        <m:ctrlPr>
                          <a:rPr lang="es-ES" b="1" i="1" dirty="0">
                            <a:solidFill>
                              <a:schemeClr val="tx1"/>
                            </a:solidFill>
                            <a:latin typeface="Cambria Math" panose="02040503050406030204" pitchFamily="18" charset="0"/>
                            <a:cs typeface="Times New Roman" panose="02020603050405020304" pitchFamily="18" charset="0"/>
                          </a:rPr>
                        </m:ctrlPr>
                      </m:accPr>
                      <m:e>
                        <m:sSub>
                          <m:sSubPr>
                            <m:ctrlPr>
                              <a:rPr lang="es-ES" b="1" i="1" dirty="0">
                                <a:solidFill>
                                  <a:schemeClr val="tx1"/>
                                </a:solidFill>
                                <a:latin typeface="Cambria Math" panose="02040503050406030204" pitchFamily="18" charset="0"/>
                                <a:cs typeface="Times New Roman" panose="02020603050405020304" pitchFamily="18" charset="0"/>
                              </a:rPr>
                            </m:ctrlPr>
                          </m:sSubPr>
                          <m:e>
                            <m:r>
                              <a:rPr lang="es-ES" b="1" i="1" dirty="0">
                                <a:solidFill>
                                  <a:schemeClr val="tx1"/>
                                </a:solidFill>
                                <a:latin typeface="Cambria Math" panose="02040503050406030204" pitchFamily="18" charset="0"/>
                                <a:cs typeface="Times New Roman" panose="02020603050405020304" pitchFamily="18" charset="0"/>
                              </a:rPr>
                              <m:t>𝑩</m:t>
                            </m:r>
                          </m:e>
                          <m:sub>
                            <m:r>
                              <a:rPr lang="es-ES" b="1" i="1" dirty="0">
                                <a:solidFill>
                                  <a:schemeClr val="tx1"/>
                                </a:solidFill>
                                <a:latin typeface="Cambria Math" panose="02040503050406030204" pitchFamily="18" charset="0"/>
                                <a:cs typeface="Times New Roman" panose="02020603050405020304" pitchFamily="18" charset="0"/>
                              </a:rPr>
                              <m:t>𝑷𝑳𝑺</m:t>
                            </m:r>
                          </m:sub>
                        </m:sSub>
                      </m:e>
                    </m:acc>
                    <m:r>
                      <a:rPr lang="es-ES" dirty="0">
                        <a:solidFill>
                          <a:schemeClr val="tx1"/>
                        </a:solidFill>
                        <a:latin typeface="Cambria Math" panose="02040503050406030204" pitchFamily="18" charset="0"/>
                        <a:cs typeface="Times New Roman" panose="02020603050405020304" pitchFamily="18" charset="0"/>
                      </a:rPr>
                      <m:t>+</m:t>
                    </m:r>
                    <m:acc>
                      <m:accPr>
                        <m:chr m:val="̂"/>
                        <m:ctrlPr>
                          <a:rPr lang="es-ES" b="1" i="1" dirty="0">
                            <a:solidFill>
                              <a:schemeClr val="tx1"/>
                            </a:solidFill>
                            <a:latin typeface="Cambria Math" panose="02040503050406030204" pitchFamily="18" charset="0"/>
                            <a:cs typeface="Times New Roman" panose="02020603050405020304" pitchFamily="18" charset="0"/>
                          </a:rPr>
                        </m:ctrlPr>
                      </m:accPr>
                      <m:e>
                        <m:sSub>
                          <m:sSubPr>
                            <m:ctrlPr>
                              <a:rPr lang="es-ES" b="1" i="1" dirty="0">
                                <a:solidFill>
                                  <a:schemeClr val="tx1"/>
                                </a:solidFill>
                                <a:latin typeface="Cambria Math" panose="02040503050406030204" pitchFamily="18" charset="0"/>
                                <a:cs typeface="Times New Roman" panose="02020603050405020304" pitchFamily="18" charset="0"/>
                              </a:rPr>
                            </m:ctrlPr>
                          </m:sSubPr>
                          <m:e>
                            <m:r>
                              <a:rPr lang="es-ES" b="1" i="1" dirty="0">
                                <a:solidFill>
                                  <a:schemeClr val="tx1"/>
                                </a:solidFill>
                                <a:latin typeface="Cambria Math" panose="02040503050406030204" pitchFamily="18" charset="0"/>
                                <a:cs typeface="Times New Roman" panose="02020603050405020304" pitchFamily="18" charset="0"/>
                              </a:rPr>
                              <m:t>𝒂</m:t>
                            </m:r>
                          </m:e>
                          <m:sub>
                            <m:r>
                              <a:rPr lang="es-ES" b="1" i="1" dirty="0">
                                <a:solidFill>
                                  <a:schemeClr val="tx1"/>
                                </a:solidFill>
                                <a:latin typeface="Cambria Math" panose="02040503050406030204" pitchFamily="18" charset="0"/>
                                <a:cs typeface="Times New Roman" panose="02020603050405020304" pitchFamily="18" charset="0"/>
                              </a:rPr>
                              <m:t>𝒊</m:t>
                            </m:r>
                            <m:r>
                              <a:rPr lang="es-ES" b="1" i="1" dirty="0">
                                <a:solidFill>
                                  <a:schemeClr val="tx1"/>
                                </a:solidFill>
                                <a:latin typeface="Cambria Math" panose="02040503050406030204" pitchFamily="18" charset="0"/>
                                <a:cs typeface="Times New Roman" panose="02020603050405020304" pitchFamily="18" charset="0"/>
                              </a:rPr>
                              <m:t>−</m:t>
                            </m:r>
                            <m:r>
                              <a:rPr lang="es-ES" b="1" i="1" dirty="0">
                                <a:solidFill>
                                  <a:schemeClr val="tx1"/>
                                </a:solidFill>
                                <a:latin typeface="Cambria Math" panose="02040503050406030204" pitchFamily="18" charset="0"/>
                                <a:cs typeface="Times New Roman" panose="02020603050405020304" pitchFamily="18" charset="0"/>
                              </a:rPr>
                              <m:t>𝟏</m:t>
                            </m:r>
                          </m:sub>
                        </m:sSub>
                      </m:e>
                    </m:acc>
                  </m:oMath>
                </a14:m>
                <a:r>
                  <a:rPr lang="es-ES"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s-ES" i="1">
                        <a:solidFill>
                          <a:schemeClr val="tx1"/>
                        </a:solidFill>
                        <a:latin typeface="Cambria Math" panose="02040503050406030204" pitchFamily="18" charset="0"/>
                        <a:cs typeface="Times New Roman" panose="02020603050405020304" pitchFamily="18" charset="0"/>
                      </a:rPr>
                      <m:t>𝑖</m:t>
                    </m:r>
                    <m:r>
                      <a:rPr lang="es-ES" i="1">
                        <a:solidFill>
                          <a:schemeClr val="tx1"/>
                        </a:solidFill>
                        <a:latin typeface="Cambria Math" panose="02040503050406030204" pitchFamily="18" charset="0"/>
                        <a:cs typeface="Times New Roman" panose="02020603050405020304" pitchFamily="18" charset="0"/>
                      </a:rPr>
                      <m:t>=1, …, </m:t>
                    </m:r>
                    <m:r>
                      <a:rPr lang="es-ES" i="1">
                        <a:solidFill>
                          <a:schemeClr val="tx1"/>
                        </a:solidFill>
                        <a:latin typeface="Cambria Math" panose="02040503050406030204" pitchFamily="18" charset="0"/>
                        <a:cs typeface="Times New Roman" panose="02020603050405020304" pitchFamily="18" charset="0"/>
                      </a:rPr>
                      <m:t>𝑡</m:t>
                    </m:r>
                  </m:oMath>
                </a14:m>
                <a:endParaRPr lang="es-ES" dirty="0">
                  <a:solidFill>
                    <a:schemeClr val="tx1"/>
                  </a:solidFill>
                  <a:latin typeface="Times New Roman" panose="02020603050405020304" pitchFamily="18" charset="0"/>
                  <a:cs typeface="Times New Roman" panose="02020603050405020304" pitchFamily="18" charset="0"/>
                </a:endParaRPr>
              </a:p>
              <a:p>
                <a:pPr marL="114300" indent="0">
                  <a:lnSpc>
                    <a:spcPct val="150000"/>
                  </a:lnSpc>
                  <a:buNone/>
                </a:pPr>
                <a:r>
                  <a:rPr lang="es-ES" b="1" dirty="0">
                    <a:solidFill>
                      <a:srgbClr val="8B8B8B"/>
                    </a:solidFill>
                    <a:latin typeface="Lato" panose="020B0604020202020204" charset="0"/>
                  </a:rPr>
                  <a:t>Donde</a:t>
                </a:r>
                <a:r>
                  <a:rPr lang="es-ES"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es-ES" b="1" i="1" dirty="0">
                            <a:solidFill>
                              <a:schemeClr val="tx1"/>
                            </a:solidFill>
                            <a:latin typeface="Cambria Math" panose="02040503050406030204" pitchFamily="18" charset="0"/>
                            <a:cs typeface="Times New Roman" panose="02020603050405020304" pitchFamily="18" charset="0"/>
                          </a:rPr>
                        </m:ctrlPr>
                      </m:sSupPr>
                      <m:e>
                        <m:acc>
                          <m:accPr>
                            <m:chr m:val="̂"/>
                            <m:ctrlPr>
                              <a:rPr lang="es-ES" b="1" i="1" dirty="0">
                                <a:solidFill>
                                  <a:schemeClr val="tx1"/>
                                </a:solidFill>
                                <a:latin typeface="Cambria Math" panose="02040503050406030204" pitchFamily="18" charset="0"/>
                                <a:cs typeface="Times New Roman" panose="02020603050405020304" pitchFamily="18" charset="0"/>
                              </a:rPr>
                            </m:ctrlPr>
                          </m:accPr>
                          <m:e>
                            <m:sSub>
                              <m:sSubPr>
                                <m:ctrlPr>
                                  <a:rPr lang="es-ES" b="1" i="1" dirty="0">
                                    <a:solidFill>
                                      <a:schemeClr val="tx1"/>
                                    </a:solidFill>
                                    <a:latin typeface="Cambria Math" panose="02040503050406030204" pitchFamily="18" charset="0"/>
                                    <a:cs typeface="Times New Roman" panose="02020603050405020304" pitchFamily="18" charset="0"/>
                                  </a:rPr>
                                </m:ctrlPr>
                              </m:sSubPr>
                              <m:e>
                                <m:r>
                                  <a:rPr lang="es-ES" b="1" i="1" dirty="0">
                                    <a:solidFill>
                                      <a:schemeClr val="tx1"/>
                                    </a:solidFill>
                                    <a:latin typeface="Cambria Math" panose="02040503050406030204" pitchFamily="18" charset="0"/>
                                    <a:cs typeface="Times New Roman" panose="02020603050405020304" pitchFamily="18" charset="0"/>
                                  </a:rPr>
                                  <m:t>𝒂</m:t>
                                </m:r>
                              </m:e>
                              <m:sub>
                                <m:r>
                                  <a:rPr lang="es-ES" b="1" i="1" dirty="0">
                                    <a:solidFill>
                                      <a:schemeClr val="tx1"/>
                                    </a:solidFill>
                                    <a:latin typeface="Cambria Math" panose="02040503050406030204" pitchFamily="18" charset="0"/>
                                    <a:cs typeface="Times New Roman" panose="02020603050405020304" pitchFamily="18" charset="0"/>
                                  </a:rPr>
                                  <m:t>𝒕</m:t>
                                </m:r>
                              </m:sub>
                            </m:sSub>
                          </m:e>
                        </m:acc>
                      </m:e>
                      <m:sup>
                        <m:r>
                          <a:rPr lang="es-ES" b="1" i="1" dirty="0">
                            <a:solidFill>
                              <a:schemeClr val="tx1"/>
                            </a:solidFill>
                            <a:latin typeface="Cambria Math" panose="02040503050406030204" pitchFamily="18" charset="0"/>
                            <a:cs typeface="Times New Roman" panose="02020603050405020304" pitchFamily="18" charset="0"/>
                          </a:rPr>
                          <m:t>∗</m:t>
                        </m:r>
                      </m:sup>
                    </m:sSup>
                    <m:r>
                      <a:rPr lang="es-ES" b="1" i="1" dirty="0">
                        <a:solidFill>
                          <a:schemeClr val="tx1"/>
                        </a:solidFill>
                        <a:latin typeface="Cambria Math" panose="02040503050406030204" pitchFamily="18" charset="0"/>
                        <a:cs typeface="Times New Roman" panose="02020603050405020304" pitchFamily="18" charset="0"/>
                      </a:rPr>
                      <m:t> </m:t>
                    </m:r>
                  </m:oMath>
                </a14:m>
                <a:r>
                  <a:rPr lang="es-ES" b="1" dirty="0">
                    <a:solidFill>
                      <a:srgbClr val="8B8B8B"/>
                    </a:solidFill>
                    <a:latin typeface="Lato" panose="020B0604020202020204" charset="0"/>
                  </a:rPr>
                  <a:t>es una muestra independiente de </a:t>
                </a:r>
                <a14:m>
                  <m:oMath xmlns:m="http://schemas.openxmlformats.org/officeDocument/2006/math">
                    <m:acc>
                      <m:accPr>
                        <m:chr m:val="̂"/>
                        <m:ctrlPr>
                          <a:rPr lang="es-ES" b="1" i="1" dirty="0">
                            <a:solidFill>
                              <a:schemeClr val="tx1"/>
                            </a:solidFill>
                            <a:latin typeface="Cambria Math" panose="02040503050406030204" pitchFamily="18" charset="0"/>
                            <a:cs typeface="Times New Roman" panose="02020603050405020304" pitchFamily="18" charset="0"/>
                          </a:rPr>
                        </m:ctrlPr>
                      </m:accPr>
                      <m:e>
                        <m:sSub>
                          <m:sSubPr>
                            <m:ctrlPr>
                              <a:rPr lang="es-ES" b="1" i="1" dirty="0">
                                <a:solidFill>
                                  <a:schemeClr val="tx1"/>
                                </a:solidFill>
                                <a:latin typeface="Cambria Math" panose="02040503050406030204" pitchFamily="18" charset="0"/>
                                <a:cs typeface="Times New Roman" panose="02020603050405020304" pitchFamily="18" charset="0"/>
                              </a:rPr>
                            </m:ctrlPr>
                          </m:sSubPr>
                          <m:e>
                            <m:r>
                              <a:rPr lang="es-ES" b="1" i="1" dirty="0">
                                <a:solidFill>
                                  <a:schemeClr val="tx1"/>
                                </a:solidFill>
                                <a:latin typeface="Cambria Math" panose="02040503050406030204" pitchFamily="18" charset="0"/>
                                <a:cs typeface="Times New Roman" panose="02020603050405020304" pitchFamily="18" charset="0"/>
                              </a:rPr>
                              <m:t>𝑭</m:t>
                            </m:r>
                          </m:e>
                          <m:sub>
                            <m:r>
                              <a:rPr lang="es-ES" b="1" i="1" dirty="0">
                                <a:solidFill>
                                  <a:schemeClr val="tx1"/>
                                </a:solidFill>
                                <a:latin typeface="Cambria Math" panose="02040503050406030204" pitchFamily="18" charset="0"/>
                                <a:cs typeface="Times New Roman" panose="02020603050405020304" pitchFamily="18" charset="0"/>
                              </a:rPr>
                              <m:t>𝒂</m:t>
                            </m:r>
                          </m:sub>
                        </m:sSub>
                      </m:e>
                    </m:acc>
                  </m:oMath>
                </a14:m>
                <a:r>
                  <a:rPr lang="es-ES" dirty="0">
                    <a:solidFill>
                      <a:schemeClr val="tx1"/>
                    </a:solidFill>
                    <a:latin typeface="Times New Roman" panose="02020603050405020304" pitchFamily="18" charset="0"/>
                    <a:cs typeface="Times New Roman" panose="02020603050405020304" pitchFamily="18" charset="0"/>
                  </a:rPr>
                  <a:t>. </a:t>
                </a:r>
                <a:r>
                  <a:rPr lang="es-ES" b="1" dirty="0">
                    <a:solidFill>
                      <a:srgbClr val="8B8B8B"/>
                    </a:solidFill>
                    <a:latin typeface="Lato" panose="020B0604020202020204" charset="0"/>
                  </a:rPr>
                  <a:t>Una vez que se tienen las </a:t>
                </a:r>
                <a14:m>
                  <m:oMath xmlns:m="http://schemas.openxmlformats.org/officeDocument/2006/math">
                    <m:r>
                      <a:rPr lang="es-ES" i="1">
                        <a:solidFill>
                          <a:schemeClr val="tx1"/>
                        </a:solidFill>
                        <a:latin typeface="Cambria Math" panose="02040503050406030204" pitchFamily="18" charset="0"/>
                        <a:cs typeface="Times New Roman" panose="02020603050405020304" pitchFamily="18" charset="0"/>
                      </a:rPr>
                      <m:t>𝑡</m:t>
                    </m:r>
                    <m:r>
                      <a:rPr lang="es-ES" i="1">
                        <a:solidFill>
                          <a:schemeClr val="tx1"/>
                        </a:solidFill>
                        <a:latin typeface="Cambria Math" panose="02040503050406030204" pitchFamily="18" charset="0"/>
                        <a:cs typeface="Times New Roman" panose="02020603050405020304" pitchFamily="18" charset="0"/>
                      </a:rPr>
                      <m:t> </m:t>
                    </m:r>
                  </m:oMath>
                </a14:m>
                <a:r>
                  <a:rPr lang="es-ES" b="1" dirty="0">
                    <a:solidFill>
                      <a:srgbClr val="8B8B8B"/>
                    </a:solidFill>
                    <a:latin typeface="Lato" panose="020B0604020202020204" charset="0"/>
                  </a:rPr>
                  <a:t>observaciones estimamos nuevamente</a:t>
                </a:r>
                <a:r>
                  <a:rPr lang="es-ES"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s-ES" b="1" i="1" dirty="0">
                            <a:solidFill>
                              <a:schemeClr val="tx1"/>
                            </a:solidFill>
                            <a:latin typeface="Cambria Math" panose="02040503050406030204" pitchFamily="18" charset="0"/>
                            <a:cs typeface="Times New Roman" panose="02020603050405020304" pitchFamily="18" charset="0"/>
                          </a:rPr>
                        </m:ctrlPr>
                      </m:accPr>
                      <m:e>
                        <m:sSub>
                          <m:sSubPr>
                            <m:ctrlPr>
                              <a:rPr lang="es-ES" b="1" i="1" dirty="0">
                                <a:solidFill>
                                  <a:schemeClr val="tx1"/>
                                </a:solidFill>
                                <a:latin typeface="Cambria Math" panose="02040503050406030204" pitchFamily="18" charset="0"/>
                                <a:cs typeface="Times New Roman" panose="02020603050405020304" pitchFamily="18" charset="0"/>
                              </a:rPr>
                            </m:ctrlPr>
                          </m:sSubPr>
                          <m:e>
                            <m:r>
                              <a:rPr lang="es-ES" b="1" i="1" dirty="0">
                                <a:solidFill>
                                  <a:schemeClr val="tx1"/>
                                </a:solidFill>
                                <a:latin typeface="Cambria Math" panose="02040503050406030204" pitchFamily="18" charset="0"/>
                                <a:cs typeface="Times New Roman" panose="02020603050405020304" pitchFamily="18" charset="0"/>
                              </a:rPr>
                              <m:t>𝑩</m:t>
                            </m:r>
                          </m:e>
                          <m:sub>
                            <m:r>
                              <a:rPr lang="es-ES" b="1" i="1" dirty="0">
                                <a:solidFill>
                                  <a:schemeClr val="tx1"/>
                                </a:solidFill>
                                <a:latin typeface="Cambria Math" panose="02040503050406030204" pitchFamily="18" charset="0"/>
                                <a:cs typeface="Times New Roman" panose="02020603050405020304" pitchFamily="18" charset="0"/>
                              </a:rPr>
                              <m:t>𝑷𝑳𝑺</m:t>
                            </m:r>
                          </m:sub>
                        </m:sSub>
                      </m:e>
                    </m:acc>
                  </m:oMath>
                </a14:m>
                <a:r>
                  <a:rPr lang="es-ES" dirty="0">
                    <a:solidFill>
                      <a:schemeClr val="tx1"/>
                    </a:solidFill>
                    <a:latin typeface="Times New Roman" panose="02020603050405020304" pitchFamily="18" charset="0"/>
                    <a:cs typeface="Times New Roman" panose="02020603050405020304" pitchFamily="18" charset="0"/>
                  </a:rPr>
                  <a:t>, </a:t>
                </a:r>
                <a:r>
                  <a:rPr lang="es-ES" b="1" dirty="0">
                    <a:solidFill>
                      <a:srgbClr val="8B8B8B"/>
                    </a:solidFill>
                    <a:latin typeface="Lato" panose="020B0604020202020204" charset="0"/>
                  </a:rPr>
                  <a:t>una réplica de Bootstrap del ajuste del paso anterior.</a:t>
                </a:r>
              </a:p>
              <a:p>
                <a:pPr marL="114300" indent="0">
                  <a:lnSpc>
                    <a:spcPct val="150000"/>
                  </a:lnSpc>
                  <a:buNone/>
                </a:pPr>
                <a:endParaRPr lang="es-ES" b="1" u="sng" dirty="0">
                  <a:solidFill>
                    <a:srgbClr val="8B8B8B"/>
                  </a:solidFill>
                  <a:latin typeface="Lato" panose="020B0604020202020204" charset="0"/>
                </a:endParaRPr>
              </a:p>
            </p:txBody>
          </p:sp>
        </mc:Choice>
        <mc:Fallback xmlns="">
          <p:sp>
            <p:nvSpPr>
              <p:cNvPr id="6" name="Rectangle 5">
                <a:extLst>
                  <a:ext uri="{FF2B5EF4-FFF2-40B4-BE49-F238E27FC236}">
                    <a16:creationId xmlns:a16="http://schemas.microsoft.com/office/drawing/2014/main" id="{D550156C-E88F-48A1-8E2C-E72A8E156062}"/>
                  </a:ext>
                </a:extLst>
              </p:cNvPr>
              <p:cNvSpPr>
                <a:spLocks noRot="1" noChangeAspect="1" noMove="1" noResize="1" noEditPoints="1" noAdjustHandles="1" noChangeArrowheads="1" noChangeShapeType="1" noTextEdit="1"/>
              </p:cNvSpPr>
              <p:nvPr/>
            </p:nvSpPr>
            <p:spPr>
              <a:xfrm>
                <a:off x="1306830" y="2023559"/>
                <a:ext cx="6183630" cy="2363917"/>
              </a:xfrm>
              <a:prstGeom prst="rect">
                <a:avLst/>
              </a:prstGeom>
              <a:blipFill>
                <a:blip r:embed="rId3"/>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1163634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26</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3098545" cy="461665"/>
          </a:xfrm>
          <a:prstGeom prst="rect">
            <a:avLst/>
          </a:prstGeom>
        </p:spPr>
        <p:txBody>
          <a:bodyPr wrap="square">
            <a:spAutoFit/>
          </a:bodyPr>
          <a:lstStyle/>
          <a:p>
            <a:r>
              <a:rPr lang="es-419" sz="2400" b="1" dirty="0">
                <a:solidFill>
                  <a:srgbClr val="0067AE"/>
                </a:solidFill>
                <a:latin typeface="Lato"/>
                <a:sym typeface="Lato"/>
              </a:rPr>
              <a:t>Cuerpo</a:t>
            </a: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2348833" y="992693"/>
            <a:ext cx="4067207" cy="461665"/>
          </a:xfrm>
          <a:prstGeom prst="rect">
            <a:avLst/>
          </a:prstGeom>
        </p:spPr>
        <p:txBody>
          <a:bodyPr wrap="square">
            <a:spAutoFit/>
          </a:bodyPr>
          <a:lstStyle/>
          <a:p>
            <a:r>
              <a:rPr lang="es-419" sz="2400" b="1" dirty="0">
                <a:solidFill>
                  <a:srgbClr val="44B4E3"/>
                </a:solidFill>
                <a:latin typeface="Lato"/>
                <a:sym typeface="Lato"/>
              </a:rPr>
              <a:t>Intervalos de confianza </a:t>
            </a:r>
            <a:endParaRPr lang="es-419" sz="2400" b="1" dirty="0">
              <a:solidFill>
                <a:srgbClr val="666666"/>
              </a:solidFill>
              <a:latin typeface="Lato"/>
              <a:sym typeface="Lato"/>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D550156C-E88F-48A1-8E2C-E72A8E156062}"/>
                  </a:ext>
                </a:extLst>
              </p:cNvPr>
              <p:cNvSpPr/>
              <p:nvPr/>
            </p:nvSpPr>
            <p:spPr>
              <a:xfrm>
                <a:off x="754380" y="1878816"/>
                <a:ext cx="7635240" cy="2981201"/>
              </a:xfrm>
              <a:prstGeom prst="rect">
                <a:avLst/>
              </a:prstGeom>
            </p:spPr>
            <p:txBody>
              <a:bodyPr wrap="square">
                <a:spAutoFit/>
              </a:bodyPr>
              <a:lstStyle/>
              <a:p>
                <a:pPr marL="114300" indent="0">
                  <a:lnSpc>
                    <a:spcPct val="150000"/>
                  </a:lnSpc>
                  <a:buNone/>
                </a:pPr>
                <a:r>
                  <a:rPr lang="es-ES" b="1" dirty="0">
                    <a:solidFill>
                      <a:srgbClr val="8B8B8B"/>
                    </a:solidFill>
                    <a:latin typeface="Lato" panose="020B0604020202020204" charset="0"/>
                  </a:rPr>
                  <a:t>6.3) Pronosticar utilizando </a:t>
                </a:r>
                <a:r>
                  <a:rPr lang="es-ES" i="1" dirty="0">
                    <a:solidFill>
                      <a:schemeClr val="tx1"/>
                    </a:solidFill>
                    <a:latin typeface="Cambria Math" panose="02040503050406030204" pitchFamily="18" charset="0"/>
                    <a:cs typeface="Times New Roman" panose="02020603050405020304" pitchFamily="18" charset="0"/>
                  </a:rPr>
                  <a:t>PLS</a:t>
                </a:r>
                <a:r>
                  <a:rPr lang="es-ES" dirty="0">
                    <a:solidFill>
                      <a:schemeClr val="tx1"/>
                    </a:solidFill>
                    <a:latin typeface="Times New Roman" panose="02020603050405020304" pitchFamily="18" charset="0"/>
                    <a:cs typeface="Times New Roman" panose="02020603050405020304" pitchFamily="18" charset="0"/>
                  </a:rPr>
                  <a:t> </a:t>
                </a:r>
                <a:r>
                  <a:rPr lang="es-ES" b="1" dirty="0">
                    <a:solidFill>
                      <a:srgbClr val="8B8B8B"/>
                    </a:solidFill>
                    <a:latin typeface="Lato" panose="020B0604020202020204" charset="0"/>
                  </a:rPr>
                  <a:t>con los nuevos parámetros </a:t>
                </a:r>
                <a14:m>
                  <m:oMath xmlns:m="http://schemas.openxmlformats.org/officeDocument/2006/math">
                    <m:acc>
                      <m:accPr>
                        <m:chr m:val="̂"/>
                        <m:ctrlPr>
                          <a:rPr lang="es-ES" b="1" i="1" dirty="0">
                            <a:solidFill>
                              <a:schemeClr val="tx1"/>
                            </a:solidFill>
                            <a:latin typeface="Cambria Math" panose="02040503050406030204" pitchFamily="18" charset="0"/>
                            <a:cs typeface="Times New Roman" panose="02020603050405020304" pitchFamily="18" charset="0"/>
                          </a:rPr>
                        </m:ctrlPr>
                      </m:accPr>
                      <m:e>
                        <m:sSub>
                          <m:sSubPr>
                            <m:ctrlPr>
                              <a:rPr lang="es-ES" b="1" i="1" dirty="0">
                                <a:solidFill>
                                  <a:schemeClr val="tx1"/>
                                </a:solidFill>
                                <a:latin typeface="Cambria Math" panose="02040503050406030204" pitchFamily="18" charset="0"/>
                                <a:cs typeface="Times New Roman" panose="02020603050405020304" pitchFamily="18" charset="0"/>
                              </a:rPr>
                            </m:ctrlPr>
                          </m:sSubPr>
                          <m:e>
                            <m:r>
                              <a:rPr lang="es-ES" b="1" i="1" dirty="0">
                                <a:solidFill>
                                  <a:schemeClr val="tx1"/>
                                </a:solidFill>
                                <a:latin typeface="Cambria Math" panose="02040503050406030204" pitchFamily="18" charset="0"/>
                                <a:cs typeface="Times New Roman" panose="02020603050405020304" pitchFamily="18" charset="0"/>
                              </a:rPr>
                              <m:t>𝑩</m:t>
                            </m:r>
                          </m:e>
                          <m:sub>
                            <m:r>
                              <a:rPr lang="es-ES" b="1" i="1" dirty="0">
                                <a:solidFill>
                                  <a:schemeClr val="tx1"/>
                                </a:solidFill>
                                <a:latin typeface="Cambria Math" panose="02040503050406030204" pitchFamily="18" charset="0"/>
                                <a:cs typeface="Times New Roman" panose="02020603050405020304" pitchFamily="18" charset="0"/>
                              </a:rPr>
                              <m:t>𝑷𝑳𝑺</m:t>
                            </m:r>
                          </m:sub>
                        </m:sSub>
                      </m:e>
                    </m:acc>
                  </m:oMath>
                </a14:m>
                <a:r>
                  <a:rPr lang="es-ES" dirty="0">
                    <a:solidFill>
                      <a:schemeClr val="tx1"/>
                    </a:solidFill>
                    <a:latin typeface="Times New Roman" panose="02020603050405020304" pitchFamily="18" charset="0"/>
                    <a:cs typeface="Times New Roman" panose="02020603050405020304" pitchFamily="18" charset="0"/>
                  </a:rPr>
                  <a:t>.</a:t>
                </a:r>
              </a:p>
              <a:p>
                <a:pPr marL="114300" indent="0">
                  <a:lnSpc>
                    <a:spcPct val="150000"/>
                  </a:lnSpc>
                  <a:buNone/>
                </a:pPr>
                <a:r>
                  <a:rPr lang="es-ES" b="1" dirty="0">
                    <a:solidFill>
                      <a:srgbClr val="8B8B8B"/>
                    </a:solidFill>
                    <a:latin typeface="Lato" panose="020B0604020202020204" charset="0"/>
                  </a:rPr>
                  <a:t>6.4) Repetir los pasos </a:t>
                </a:r>
                <a:r>
                  <a:rPr lang="es-ES" dirty="0">
                    <a:solidFill>
                      <a:schemeClr val="tx1"/>
                    </a:solidFill>
                    <a:latin typeface="Times New Roman" panose="02020603050405020304" pitchFamily="18" charset="0"/>
                    <a:cs typeface="Times New Roman" panose="02020603050405020304" pitchFamily="18" charset="0"/>
                  </a:rPr>
                  <a:t>6.1 </a:t>
                </a:r>
                <a:r>
                  <a:rPr lang="es-ES" b="1" dirty="0">
                    <a:solidFill>
                      <a:srgbClr val="8B8B8B"/>
                    </a:solidFill>
                    <a:latin typeface="Lato" panose="020B0604020202020204" charset="0"/>
                  </a:rPr>
                  <a:t>a </a:t>
                </a:r>
                <a:r>
                  <a:rPr lang="es-ES" dirty="0">
                    <a:solidFill>
                      <a:schemeClr val="tx1"/>
                    </a:solidFill>
                    <a:latin typeface="Times New Roman" panose="02020603050405020304" pitchFamily="18" charset="0"/>
                    <a:cs typeface="Times New Roman" panose="02020603050405020304" pitchFamily="18" charset="0"/>
                  </a:rPr>
                  <a:t>6.3, R </a:t>
                </a:r>
                <a:r>
                  <a:rPr lang="es-ES" b="1" dirty="0">
                    <a:solidFill>
                      <a:srgbClr val="8B8B8B"/>
                    </a:solidFill>
                    <a:latin typeface="Lato" panose="020B0604020202020204" charset="0"/>
                  </a:rPr>
                  <a:t>veces. </a:t>
                </a:r>
              </a:p>
              <a:p>
                <a:pPr marL="114300" indent="0">
                  <a:lnSpc>
                    <a:spcPct val="150000"/>
                  </a:lnSpc>
                  <a:buNone/>
                </a:pPr>
                <a:endParaRPr lang="es-ES" dirty="0">
                  <a:solidFill>
                    <a:schemeClr val="tx1"/>
                  </a:solidFill>
                  <a:latin typeface="Times New Roman" panose="02020603050405020304" pitchFamily="18" charset="0"/>
                  <a:cs typeface="Times New Roman" panose="02020603050405020304" pitchFamily="18" charset="0"/>
                </a:endParaRPr>
              </a:p>
              <a:p>
                <a:pPr marL="114300" indent="0">
                  <a:lnSpc>
                    <a:spcPct val="150000"/>
                  </a:lnSpc>
                  <a:buNone/>
                </a:pPr>
                <a:r>
                  <a:rPr lang="es-ES" b="1" dirty="0">
                    <a:solidFill>
                      <a:srgbClr val="8B8B8B"/>
                    </a:solidFill>
                    <a:latin typeface="Lato" panose="020B0604020202020204" charset="0"/>
                  </a:rPr>
                  <a:t>De esta manera obtenemos </a:t>
                </a:r>
                <a14:m>
                  <m:oMath xmlns:m="http://schemas.openxmlformats.org/officeDocument/2006/math">
                    <m:r>
                      <a:rPr lang="es-ES">
                        <a:solidFill>
                          <a:schemeClr val="tx1"/>
                        </a:solidFill>
                        <a:latin typeface="Cambria Math" panose="02040503050406030204" pitchFamily="18" charset="0"/>
                        <a:cs typeface="Times New Roman" panose="02020603050405020304" pitchFamily="18" charset="0"/>
                      </a:rPr>
                      <m:t>𝑅</m:t>
                    </m:r>
                  </m:oMath>
                </a14:m>
                <a:r>
                  <a:rPr lang="es-ES" b="1" dirty="0">
                    <a:solidFill>
                      <a:srgbClr val="8B8B8B"/>
                    </a:solidFill>
                    <a:latin typeface="Lato" panose="020B0604020202020204" charset="0"/>
                  </a:rPr>
                  <a:t> réplicas de las observaciones contenidas en la matriz</a:t>
                </a:r>
                <a:r>
                  <a:rPr lang="es-ES"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s-ES" i="1">
                        <a:solidFill>
                          <a:schemeClr val="tx1"/>
                        </a:solidFill>
                        <a:latin typeface="Cambria Math" panose="02040503050406030204" pitchFamily="18" charset="0"/>
                        <a:cs typeface="Times New Roman" panose="02020603050405020304" pitchFamily="18" charset="0"/>
                      </a:rPr>
                      <m:t>𝑌</m:t>
                    </m:r>
                    <m:r>
                      <a:rPr lang="es-ES" i="1">
                        <a:solidFill>
                          <a:schemeClr val="tx1"/>
                        </a:solidFill>
                        <a:latin typeface="Cambria Math" panose="02040503050406030204" pitchFamily="18" charset="0"/>
                        <a:cs typeface="Times New Roman" panose="02020603050405020304" pitchFamily="18" charset="0"/>
                      </a:rPr>
                      <m:t>,</m:t>
                    </m:r>
                  </m:oMath>
                </a14:m>
                <a:r>
                  <a:rPr lang="es-ES" dirty="0">
                    <a:solidFill>
                      <a:schemeClr val="tx1"/>
                    </a:solidFill>
                    <a:latin typeface="Times New Roman" panose="02020603050405020304" pitchFamily="18" charset="0"/>
                    <a:cs typeface="Times New Roman" panose="02020603050405020304" pitchFamily="18" charset="0"/>
                  </a:rPr>
                  <a:t> </a:t>
                </a:r>
                <a:r>
                  <a:rPr lang="es-ES" b="1" dirty="0">
                    <a:solidFill>
                      <a:srgbClr val="8B8B8B"/>
                    </a:solidFill>
                    <a:latin typeface="Lato" panose="020B0604020202020204" charset="0"/>
                  </a:rPr>
                  <a:t>con las cuales podemos obtener intervalos de confianza para la </a:t>
                </a:r>
                <a14:m>
                  <m:oMath xmlns:m="http://schemas.openxmlformats.org/officeDocument/2006/math">
                    <m:r>
                      <a:rPr lang="es-ES" i="1">
                        <a:solidFill>
                          <a:schemeClr val="tx1"/>
                        </a:solidFill>
                        <a:latin typeface="Cambria Math" panose="02040503050406030204" pitchFamily="18" charset="0"/>
                        <a:cs typeface="Times New Roman" panose="02020603050405020304" pitchFamily="18" charset="0"/>
                      </a:rPr>
                      <m:t>𝑛</m:t>
                    </m:r>
                    <m:r>
                      <a:rPr lang="es-ES" i="1">
                        <a:solidFill>
                          <a:schemeClr val="tx1"/>
                        </a:solidFill>
                        <a:latin typeface="Cambria Math" panose="02040503050406030204" pitchFamily="18" charset="0"/>
                        <a:cs typeface="Times New Roman" panose="02020603050405020304" pitchFamily="18" charset="0"/>
                      </a:rPr>
                      <m:t> </m:t>
                    </m:r>
                  </m:oMath>
                </a14:m>
                <a:r>
                  <a:rPr lang="es-ES" dirty="0">
                    <a:solidFill>
                      <a:schemeClr val="tx1"/>
                    </a:solidFill>
                    <a:latin typeface="Times New Roman" panose="02020603050405020304" pitchFamily="18" charset="0"/>
                    <a:cs typeface="Times New Roman" panose="02020603050405020304" pitchFamily="18" charset="0"/>
                  </a:rPr>
                  <a:t>-</a:t>
                </a:r>
                <a:r>
                  <a:rPr lang="es-ES" b="1" dirty="0">
                    <a:solidFill>
                      <a:srgbClr val="8B8B8B"/>
                    </a:solidFill>
                    <a:latin typeface="Lato" panose="020B0604020202020204" charset="0"/>
                  </a:rPr>
                  <a:t>ésima componente por medio de los percentiles: </a:t>
                </a:r>
              </a:p>
              <a:p>
                <a:pPr marL="114300" indent="0">
                  <a:lnSpc>
                    <a:spcPct val="150000"/>
                  </a:lnSpc>
                  <a:buNone/>
                </a:pPr>
                <a:endParaRPr lang="es-ES" dirty="0">
                  <a:solidFill>
                    <a:schemeClr val="tx1"/>
                  </a:solidFill>
                  <a:latin typeface="Times New Roman" panose="02020603050405020304" pitchFamily="18" charset="0"/>
                  <a:cs typeface="Times New Roman" panose="02020603050405020304" pitchFamily="18" charset="0"/>
                </a:endParaRPr>
              </a:p>
              <a:p>
                <a:pPr marL="114300" indent="0" algn="ctr">
                  <a:lnSpc>
                    <a:spcPct val="150000"/>
                  </a:lnSpc>
                  <a:buNone/>
                </a:pPr>
                <a14:m>
                  <m:oMath xmlns:m="http://schemas.openxmlformats.org/officeDocument/2006/math">
                    <m:r>
                      <a:rPr lang="es-ES" i="1">
                        <a:solidFill>
                          <a:schemeClr val="tx1"/>
                        </a:solidFill>
                        <a:latin typeface="Cambria Math" panose="02040503050406030204" pitchFamily="18" charset="0"/>
                        <a:cs typeface="Times New Roman" panose="02020603050405020304" pitchFamily="18" charset="0"/>
                      </a:rPr>
                      <m:t>𝐶</m:t>
                    </m:r>
                    <m:r>
                      <a:rPr lang="es-ES" i="1">
                        <a:solidFill>
                          <a:schemeClr val="tx1"/>
                        </a:solidFill>
                        <a:latin typeface="Cambria Math" panose="02040503050406030204" pitchFamily="18" charset="0"/>
                        <a:cs typeface="Times New Roman" panose="02020603050405020304" pitchFamily="18" charset="0"/>
                      </a:rPr>
                      <m:t>.</m:t>
                    </m:r>
                    <m:r>
                      <a:rPr lang="es-ES" i="1">
                        <a:solidFill>
                          <a:schemeClr val="tx1"/>
                        </a:solidFill>
                        <a:latin typeface="Cambria Math" panose="02040503050406030204" pitchFamily="18" charset="0"/>
                        <a:cs typeface="Times New Roman" panose="02020603050405020304" pitchFamily="18" charset="0"/>
                      </a:rPr>
                      <m:t>𝐼</m:t>
                    </m:r>
                    <m:sSub>
                      <m:sSubPr>
                        <m:ctrlPr>
                          <a:rPr lang="es-ES" i="1">
                            <a:solidFill>
                              <a:schemeClr val="tx1"/>
                            </a:solidFill>
                            <a:latin typeface="Cambria Math" panose="02040503050406030204" pitchFamily="18" charset="0"/>
                            <a:cs typeface="Times New Roman" panose="02020603050405020304" pitchFamily="18" charset="0"/>
                          </a:rPr>
                        </m:ctrlPr>
                      </m:sSubPr>
                      <m:e>
                        <m:r>
                          <a:rPr lang="es-ES" i="1">
                            <a:solidFill>
                              <a:schemeClr val="tx1"/>
                            </a:solidFill>
                            <a:latin typeface="Cambria Math" panose="02040503050406030204" pitchFamily="18" charset="0"/>
                            <a:cs typeface="Times New Roman" panose="02020603050405020304" pitchFamily="18" charset="0"/>
                          </a:rPr>
                          <m:t>.</m:t>
                        </m:r>
                      </m:e>
                      <m:sub>
                        <m:r>
                          <a:rPr lang="es-ES" i="1">
                            <a:solidFill>
                              <a:schemeClr val="tx1"/>
                            </a:solidFill>
                            <a:latin typeface="Cambria Math" panose="02040503050406030204" pitchFamily="18" charset="0"/>
                            <a:cs typeface="Times New Roman" panose="02020603050405020304" pitchFamily="18" charset="0"/>
                          </a:rPr>
                          <m:t>𝑡</m:t>
                        </m:r>
                        <m:r>
                          <a:rPr lang="es-ES" i="1">
                            <a:solidFill>
                              <a:schemeClr val="tx1"/>
                            </a:solidFill>
                            <a:latin typeface="Cambria Math" panose="02040503050406030204" pitchFamily="18" charset="0"/>
                            <a:cs typeface="Times New Roman" panose="02020603050405020304" pitchFamily="18" charset="0"/>
                          </a:rPr>
                          <m:t>+</m:t>
                        </m:r>
                        <m:r>
                          <a:rPr lang="es-ES" i="1">
                            <a:solidFill>
                              <a:schemeClr val="tx1"/>
                            </a:solidFill>
                            <a:latin typeface="Cambria Math" panose="02040503050406030204" pitchFamily="18" charset="0"/>
                            <a:cs typeface="Times New Roman" panose="02020603050405020304" pitchFamily="18" charset="0"/>
                          </a:rPr>
                          <m:t>h</m:t>
                        </m:r>
                      </m:sub>
                    </m:sSub>
                    <m:r>
                      <a:rPr lang="es-ES" i="1">
                        <a:solidFill>
                          <a:schemeClr val="tx1"/>
                        </a:solidFill>
                        <a:latin typeface="Cambria Math" panose="02040503050406030204" pitchFamily="18" charset="0"/>
                        <a:cs typeface="Times New Roman" panose="02020603050405020304" pitchFamily="18" charset="0"/>
                      </a:rPr>
                      <m:t>=</m:t>
                    </m:r>
                    <m:sSub>
                      <m:sSubPr>
                        <m:ctrlPr>
                          <a:rPr lang="es-ES" i="1">
                            <a:solidFill>
                              <a:schemeClr val="tx1"/>
                            </a:solidFill>
                            <a:latin typeface="Cambria Math" panose="02040503050406030204" pitchFamily="18" charset="0"/>
                            <a:cs typeface="Times New Roman" panose="02020603050405020304" pitchFamily="18" charset="0"/>
                          </a:rPr>
                        </m:ctrlPr>
                      </m:sSubPr>
                      <m:e>
                        <m:r>
                          <a:rPr lang="es-ES" i="1">
                            <a:solidFill>
                              <a:schemeClr val="tx1"/>
                            </a:solidFill>
                            <a:latin typeface="Cambria Math" panose="02040503050406030204" pitchFamily="18" charset="0"/>
                            <a:cs typeface="Times New Roman" panose="02020603050405020304" pitchFamily="18" charset="0"/>
                          </a:rPr>
                          <m:t>{</m:t>
                        </m:r>
                        <m:r>
                          <a:rPr lang="es-ES" i="1">
                            <a:solidFill>
                              <a:schemeClr val="tx1"/>
                            </a:solidFill>
                            <a:latin typeface="Cambria Math" panose="02040503050406030204" pitchFamily="18" charset="0"/>
                            <a:cs typeface="Times New Roman" panose="02020603050405020304" pitchFamily="18" charset="0"/>
                          </a:rPr>
                          <m:t>𝑦</m:t>
                        </m:r>
                      </m:e>
                      <m:sub>
                        <m:r>
                          <a:rPr lang="es-ES" i="1">
                            <a:solidFill>
                              <a:schemeClr val="tx1"/>
                            </a:solidFill>
                            <a:latin typeface="Cambria Math" panose="02040503050406030204" pitchFamily="18" charset="0"/>
                            <a:cs typeface="Times New Roman" panose="02020603050405020304" pitchFamily="18" charset="0"/>
                          </a:rPr>
                          <m:t>𝑡</m:t>
                        </m:r>
                        <m:r>
                          <a:rPr lang="es-ES" i="1">
                            <a:solidFill>
                              <a:schemeClr val="tx1"/>
                            </a:solidFill>
                            <a:latin typeface="Cambria Math" panose="02040503050406030204" pitchFamily="18" charset="0"/>
                            <a:cs typeface="Times New Roman" panose="02020603050405020304" pitchFamily="18" charset="0"/>
                          </a:rPr>
                          <m:t>+</m:t>
                        </m:r>
                        <m:r>
                          <a:rPr lang="es-ES" i="1">
                            <a:solidFill>
                              <a:schemeClr val="tx1"/>
                            </a:solidFill>
                            <a:latin typeface="Cambria Math" panose="02040503050406030204" pitchFamily="18" charset="0"/>
                            <a:cs typeface="Times New Roman" panose="02020603050405020304" pitchFamily="18" charset="0"/>
                          </a:rPr>
                          <m:t>𝑘</m:t>
                        </m:r>
                        <m:r>
                          <a:rPr lang="es-ES" i="1">
                            <a:solidFill>
                              <a:schemeClr val="tx1"/>
                            </a:solidFill>
                            <a:latin typeface="Cambria Math" panose="02040503050406030204" pitchFamily="18" charset="0"/>
                            <a:cs typeface="Times New Roman" panose="02020603050405020304" pitchFamily="18" charset="0"/>
                          </a:rPr>
                          <m:t>,</m:t>
                        </m:r>
                        <m:r>
                          <a:rPr lang="es-ES" i="1">
                            <a:solidFill>
                              <a:schemeClr val="tx1"/>
                            </a:solidFill>
                            <a:latin typeface="Cambria Math" panose="02040503050406030204" pitchFamily="18" charset="0"/>
                            <a:cs typeface="Times New Roman" panose="02020603050405020304" pitchFamily="18" charset="0"/>
                          </a:rPr>
                          <m:t>𝑛</m:t>
                        </m:r>
                      </m:sub>
                    </m:sSub>
                    <m:r>
                      <a:rPr lang="es-ES" i="1">
                        <a:solidFill>
                          <a:schemeClr val="tx1"/>
                        </a:solidFill>
                        <a:latin typeface="Cambria Math" panose="02040503050406030204" pitchFamily="18" charset="0"/>
                        <a:cs typeface="Times New Roman" panose="02020603050405020304" pitchFamily="18" charset="0"/>
                      </a:rPr>
                      <m:t>|</m:t>
                    </m:r>
                    <m:sSub>
                      <m:sSubPr>
                        <m:ctrlPr>
                          <a:rPr lang="es-ES" i="1">
                            <a:solidFill>
                              <a:schemeClr val="tx1"/>
                            </a:solidFill>
                            <a:latin typeface="Cambria Math" panose="02040503050406030204" pitchFamily="18" charset="0"/>
                            <a:cs typeface="Times New Roman" panose="02020603050405020304" pitchFamily="18" charset="0"/>
                          </a:rPr>
                        </m:ctrlPr>
                      </m:sSubPr>
                      <m:e>
                        <m:r>
                          <a:rPr lang="es-ES" i="1">
                            <a:solidFill>
                              <a:schemeClr val="tx1"/>
                            </a:solidFill>
                            <a:latin typeface="Cambria Math" panose="02040503050406030204" pitchFamily="18" charset="0"/>
                            <a:cs typeface="Times New Roman" panose="02020603050405020304" pitchFamily="18" charset="0"/>
                          </a:rPr>
                          <m:t>𝑦</m:t>
                        </m:r>
                      </m:e>
                      <m:sub>
                        <m:r>
                          <a:rPr lang="es-ES" i="1">
                            <a:solidFill>
                              <a:schemeClr val="tx1"/>
                            </a:solidFill>
                            <a:latin typeface="Cambria Math" panose="02040503050406030204" pitchFamily="18" charset="0"/>
                            <a:cs typeface="Times New Roman" panose="02020603050405020304" pitchFamily="18" charset="0"/>
                          </a:rPr>
                          <m:t>𝑡</m:t>
                        </m:r>
                        <m:r>
                          <a:rPr lang="es-ES" i="1">
                            <a:solidFill>
                              <a:schemeClr val="tx1"/>
                            </a:solidFill>
                            <a:latin typeface="Cambria Math" panose="02040503050406030204" pitchFamily="18" charset="0"/>
                            <a:cs typeface="Times New Roman" panose="02020603050405020304" pitchFamily="18" charset="0"/>
                          </a:rPr>
                          <m:t>,</m:t>
                        </m:r>
                        <m:r>
                          <a:rPr lang="es-ES" i="1">
                            <a:solidFill>
                              <a:schemeClr val="tx1"/>
                            </a:solidFill>
                            <a:latin typeface="Cambria Math" panose="02040503050406030204" pitchFamily="18" charset="0"/>
                            <a:cs typeface="Times New Roman" panose="02020603050405020304" pitchFamily="18" charset="0"/>
                          </a:rPr>
                          <m:t>𝑛</m:t>
                        </m:r>
                      </m:sub>
                    </m:sSub>
                    <m:r>
                      <a:rPr lang="es-ES" i="1">
                        <a:solidFill>
                          <a:schemeClr val="tx1"/>
                        </a:solidFill>
                        <a:latin typeface="Cambria Math" panose="02040503050406030204" pitchFamily="18" charset="0"/>
                        <a:cs typeface="Times New Roman" panose="02020603050405020304" pitchFamily="18" charset="0"/>
                      </a:rPr>
                      <m:t>∈[</m:t>
                    </m:r>
                    <m:sSubSup>
                      <m:sSubSupPr>
                        <m:ctrlPr>
                          <a:rPr lang="es-ES" i="1">
                            <a:solidFill>
                              <a:schemeClr val="tx1"/>
                            </a:solidFill>
                            <a:latin typeface="Cambria Math" panose="02040503050406030204" pitchFamily="18" charset="0"/>
                            <a:cs typeface="Times New Roman" panose="02020603050405020304" pitchFamily="18" charset="0"/>
                          </a:rPr>
                        </m:ctrlPr>
                      </m:sSubSupPr>
                      <m:e>
                        <m:r>
                          <a:rPr lang="es-ES" i="1">
                            <a:solidFill>
                              <a:schemeClr val="tx1"/>
                            </a:solidFill>
                            <a:latin typeface="Cambria Math" panose="02040503050406030204" pitchFamily="18" charset="0"/>
                            <a:cs typeface="Times New Roman" panose="02020603050405020304" pitchFamily="18" charset="0"/>
                          </a:rPr>
                          <m:t>𝑞</m:t>
                        </m:r>
                      </m:e>
                      <m:sub>
                        <m:r>
                          <a:rPr lang="es-ES" i="1">
                            <a:solidFill>
                              <a:schemeClr val="tx1"/>
                            </a:solidFill>
                            <a:latin typeface="Cambria Math" panose="02040503050406030204" pitchFamily="18" charset="0"/>
                            <a:cs typeface="Times New Roman" panose="02020603050405020304" pitchFamily="18" charset="0"/>
                          </a:rPr>
                          <m:t>𝐵</m:t>
                        </m:r>
                      </m:sub>
                      <m:sup>
                        <m:r>
                          <a:rPr lang="es-ES" i="1">
                            <a:solidFill>
                              <a:schemeClr val="tx1"/>
                            </a:solidFill>
                            <a:latin typeface="Cambria Math" panose="02040503050406030204" pitchFamily="18" charset="0"/>
                            <a:cs typeface="Times New Roman" panose="02020603050405020304" pitchFamily="18" charset="0"/>
                          </a:rPr>
                          <m:t>∗</m:t>
                        </m:r>
                      </m:sup>
                    </m:sSubSup>
                    <m:d>
                      <m:dPr>
                        <m:ctrlPr>
                          <a:rPr lang="es-ES" i="1">
                            <a:solidFill>
                              <a:schemeClr val="tx1"/>
                            </a:solidFill>
                            <a:latin typeface="Cambria Math" panose="02040503050406030204" pitchFamily="18" charset="0"/>
                            <a:cs typeface="Times New Roman" panose="02020603050405020304" pitchFamily="18" charset="0"/>
                          </a:rPr>
                        </m:ctrlPr>
                      </m:dPr>
                      <m:e>
                        <m:r>
                          <a:rPr lang="es-ES" i="1">
                            <a:solidFill>
                              <a:schemeClr val="tx1"/>
                            </a:solidFill>
                            <a:latin typeface="Cambria Math" panose="02040503050406030204" pitchFamily="18" charset="0"/>
                            <a:cs typeface="Times New Roman" panose="02020603050405020304" pitchFamily="18" charset="0"/>
                          </a:rPr>
                          <m:t>𝜏</m:t>
                        </m:r>
                      </m:e>
                    </m:d>
                    <m:r>
                      <a:rPr lang="es-ES" i="1">
                        <a:solidFill>
                          <a:schemeClr val="tx1"/>
                        </a:solidFill>
                        <a:latin typeface="Cambria Math" panose="02040503050406030204" pitchFamily="18" charset="0"/>
                        <a:cs typeface="Times New Roman" panose="02020603050405020304" pitchFamily="18" charset="0"/>
                      </a:rPr>
                      <m:t>,</m:t>
                    </m:r>
                    <m:sSubSup>
                      <m:sSubSupPr>
                        <m:ctrlPr>
                          <a:rPr lang="es-ES" i="1">
                            <a:solidFill>
                              <a:schemeClr val="tx1"/>
                            </a:solidFill>
                            <a:latin typeface="Cambria Math" panose="02040503050406030204" pitchFamily="18" charset="0"/>
                            <a:cs typeface="Times New Roman" panose="02020603050405020304" pitchFamily="18" charset="0"/>
                          </a:rPr>
                        </m:ctrlPr>
                      </m:sSubSupPr>
                      <m:e>
                        <m:r>
                          <a:rPr lang="es-ES" i="1">
                            <a:solidFill>
                              <a:schemeClr val="tx1"/>
                            </a:solidFill>
                            <a:latin typeface="Cambria Math" panose="02040503050406030204" pitchFamily="18" charset="0"/>
                            <a:cs typeface="Times New Roman" panose="02020603050405020304" pitchFamily="18" charset="0"/>
                          </a:rPr>
                          <m:t>𝑞</m:t>
                        </m:r>
                      </m:e>
                      <m:sub>
                        <m:r>
                          <a:rPr lang="es-ES" i="1">
                            <a:solidFill>
                              <a:schemeClr val="tx1"/>
                            </a:solidFill>
                            <a:latin typeface="Cambria Math" panose="02040503050406030204" pitchFamily="18" charset="0"/>
                            <a:cs typeface="Times New Roman" panose="02020603050405020304" pitchFamily="18" charset="0"/>
                          </a:rPr>
                          <m:t>𝐵</m:t>
                        </m:r>
                      </m:sub>
                      <m:sup>
                        <m:r>
                          <a:rPr lang="es-ES" i="1">
                            <a:solidFill>
                              <a:schemeClr val="tx1"/>
                            </a:solidFill>
                            <a:latin typeface="Cambria Math" panose="02040503050406030204" pitchFamily="18" charset="0"/>
                            <a:cs typeface="Times New Roman" panose="02020603050405020304" pitchFamily="18" charset="0"/>
                          </a:rPr>
                          <m:t>∗</m:t>
                        </m:r>
                      </m:sup>
                    </m:sSubSup>
                    <m:d>
                      <m:dPr>
                        <m:ctrlPr>
                          <a:rPr lang="es-ES" i="1">
                            <a:solidFill>
                              <a:schemeClr val="tx1"/>
                            </a:solidFill>
                            <a:latin typeface="Cambria Math" panose="02040503050406030204" pitchFamily="18" charset="0"/>
                            <a:cs typeface="Times New Roman" panose="02020603050405020304" pitchFamily="18" charset="0"/>
                          </a:rPr>
                        </m:ctrlPr>
                      </m:dPr>
                      <m:e>
                        <m:r>
                          <a:rPr lang="es-ES" i="1">
                            <a:solidFill>
                              <a:schemeClr val="tx1"/>
                            </a:solidFill>
                            <a:latin typeface="Cambria Math" panose="02040503050406030204" pitchFamily="18" charset="0"/>
                            <a:cs typeface="Times New Roman" panose="02020603050405020304" pitchFamily="18" charset="0"/>
                          </a:rPr>
                          <m:t>1−</m:t>
                        </m:r>
                        <m:r>
                          <a:rPr lang="es-ES" i="1">
                            <a:solidFill>
                              <a:schemeClr val="tx1"/>
                            </a:solidFill>
                            <a:latin typeface="Cambria Math" panose="02040503050406030204" pitchFamily="18" charset="0"/>
                            <a:cs typeface="Times New Roman" panose="02020603050405020304" pitchFamily="18" charset="0"/>
                          </a:rPr>
                          <m:t>𝜏</m:t>
                        </m:r>
                      </m:e>
                    </m:d>
                    <m:r>
                      <a:rPr lang="es-ES" i="1">
                        <a:solidFill>
                          <a:schemeClr val="tx1"/>
                        </a:solidFill>
                        <a:latin typeface="Cambria Math" panose="02040503050406030204" pitchFamily="18" charset="0"/>
                        <a:cs typeface="Times New Roman" panose="02020603050405020304" pitchFamily="18" charset="0"/>
                      </a:rPr>
                      <m:t>]</m:t>
                    </m:r>
                  </m:oMath>
                </a14:m>
                <a:r>
                  <a:rPr lang="es-ES" dirty="0">
                    <a:solidFill>
                      <a:schemeClr val="tx1"/>
                    </a:solidFill>
                    <a:latin typeface="Times New Roman" panose="02020603050405020304" pitchFamily="18" charset="0"/>
                    <a:cs typeface="Times New Roman" panose="02020603050405020304" pitchFamily="18" charset="0"/>
                  </a:rPr>
                  <a:t>}</a:t>
                </a:r>
              </a:p>
              <a:p>
                <a:pPr marL="114300" indent="0">
                  <a:lnSpc>
                    <a:spcPct val="150000"/>
                  </a:lnSpc>
                  <a:buNone/>
                </a:pPr>
                <a:endParaRPr lang="es-ES" b="1" u="sng" dirty="0">
                  <a:solidFill>
                    <a:srgbClr val="8B8B8B"/>
                  </a:solidFill>
                  <a:latin typeface="Lato" panose="020B0604020202020204" charset="0"/>
                </a:endParaRPr>
              </a:p>
            </p:txBody>
          </p:sp>
        </mc:Choice>
        <mc:Fallback xmlns="">
          <p:sp>
            <p:nvSpPr>
              <p:cNvPr id="6" name="Rectangle 5">
                <a:extLst>
                  <a:ext uri="{FF2B5EF4-FFF2-40B4-BE49-F238E27FC236}">
                    <a16:creationId xmlns:a16="http://schemas.microsoft.com/office/drawing/2014/main" id="{D550156C-E88F-48A1-8E2C-E72A8E156062}"/>
                  </a:ext>
                </a:extLst>
              </p:cNvPr>
              <p:cNvSpPr>
                <a:spLocks noRot="1" noChangeAspect="1" noMove="1" noResize="1" noEditPoints="1" noAdjustHandles="1" noChangeArrowheads="1" noChangeShapeType="1" noTextEdit="1"/>
              </p:cNvSpPr>
              <p:nvPr/>
            </p:nvSpPr>
            <p:spPr>
              <a:xfrm>
                <a:off x="754380" y="1878816"/>
                <a:ext cx="7635240" cy="2981201"/>
              </a:xfrm>
              <a:prstGeom prst="rect">
                <a:avLst/>
              </a:prstGeom>
              <a:blipFill>
                <a:blip r:embed="rId3"/>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1622333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27</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3098545" cy="461665"/>
          </a:xfrm>
          <a:prstGeom prst="rect">
            <a:avLst/>
          </a:prstGeom>
        </p:spPr>
        <p:txBody>
          <a:bodyPr wrap="square">
            <a:spAutoFit/>
          </a:bodyPr>
          <a:lstStyle/>
          <a:p>
            <a:r>
              <a:rPr lang="es-419" sz="2400" b="1" dirty="0">
                <a:solidFill>
                  <a:srgbClr val="0067AE"/>
                </a:solidFill>
                <a:latin typeface="Lato"/>
                <a:sym typeface="Lato"/>
              </a:rPr>
              <a:t>Cuerpo</a:t>
            </a: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3209893" y="924842"/>
            <a:ext cx="2360327" cy="461665"/>
          </a:xfrm>
          <a:prstGeom prst="rect">
            <a:avLst/>
          </a:prstGeom>
        </p:spPr>
        <p:txBody>
          <a:bodyPr wrap="square">
            <a:spAutoFit/>
          </a:bodyPr>
          <a:lstStyle/>
          <a:p>
            <a:r>
              <a:rPr lang="es-419" sz="2400" b="1" dirty="0">
                <a:solidFill>
                  <a:srgbClr val="44B4E3"/>
                </a:solidFill>
                <a:latin typeface="Lato"/>
                <a:sym typeface="Lato"/>
              </a:rPr>
              <a:t>Implementación</a:t>
            </a:r>
            <a:endParaRPr lang="es-419" sz="2400" b="1" dirty="0">
              <a:solidFill>
                <a:srgbClr val="666666"/>
              </a:solidFill>
              <a:latin typeface="Lato"/>
              <a:sym typeface="Lato"/>
            </a:endParaRPr>
          </a:p>
        </p:txBody>
      </p:sp>
      <p:sp>
        <p:nvSpPr>
          <p:cNvPr id="6" name="Rectangle 5">
            <a:extLst>
              <a:ext uri="{FF2B5EF4-FFF2-40B4-BE49-F238E27FC236}">
                <a16:creationId xmlns:a16="http://schemas.microsoft.com/office/drawing/2014/main" id="{D550156C-E88F-48A1-8E2C-E72A8E156062}"/>
              </a:ext>
            </a:extLst>
          </p:cNvPr>
          <p:cNvSpPr/>
          <p:nvPr/>
        </p:nvSpPr>
        <p:spPr>
          <a:xfrm>
            <a:off x="444755" y="1417149"/>
            <a:ext cx="8576403" cy="372923"/>
          </a:xfrm>
          <a:prstGeom prst="rect">
            <a:avLst/>
          </a:prstGeom>
        </p:spPr>
        <p:txBody>
          <a:bodyPr wrap="square">
            <a:spAutoFit/>
          </a:bodyPr>
          <a:lstStyle/>
          <a:p>
            <a:pPr marL="114300" indent="0">
              <a:lnSpc>
                <a:spcPct val="150000"/>
              </a:lnSpc>
              <a:buNone/>
            </a:pPr>
            <a:r>
              <a:rPr lang="es-ES" b="1" dirty="0">
                <a:solidFill>
                  <a:srgbClr val="8B8B8B"/>
                </a:solidFill>
                <a:latin typeface="Lato" panose="020B0604020202020204" charset="0"/>
              </a:rPr>
              <a:t>Todos los pasos (1 a 6) se pueden implementar de manera paralela en una arquitectura multihilo</a:t>
            </a:r>
            <a:endParaRPr lang="es-ES" b="1" u="sng" dirty="0">
              <a:solidFill>
                <a:srgbClr val="8B8B8B"/>
              </a:solidFill>
              <a:latin typeface="Lato" panose="020B0604020202020204" charset="0"/>
            </a:endParaRPr>
          </a:p>
        </p:txBody>
      </p:sp>
      <p:pic>
        <p:nvPicPr>
          <p:cNvPr id="2" name="Picture 1">
            <a:extLst>
              <a:ext uri="{FF2B5EF4-FFF2-40B4-BE49-F238E27FC236}">
                <a16:creationId xmlns:a16="http://schemas.microsoft.com/office/drawing/2014/main" id="{DDDCE4AD-BDEF-4BC6-96F6-AAD9310F478D}"/>
              </a:ext>
            </a:extLst>
          </p:cNvPr>
          <p:cNvPicPr>
            <a:picLocks noChangeAspect="1"/>
          </p:cNvPicPr>
          <p:nvPr/>
        </p:nvPicPr>
        <p:blipFill>
          <a:blip r:embed="rId3"/>
          <a:stretch>
            <a:fillRect/>
          </a:stretch>
        </p:blipFill>
        <p:spPr>
          <a:xfrm>
            <a:off x="203975" y="2352695"/>
            <a:ext cx="4472551" cy="2001467"/>
          </a:xfrm>
          <a:prstGeom prst="rect">
            <a:avLst/>
          </a:prstGeom>
        </p:spPr>
      </p:pic>
      <p:sp>
        <p:nvSpPr>
          <p:cNvPr id="8" name="Rectangle 7">
            <a:extLst>
              <a:ext uri="{FF2B5EF4-FFF2-40B4-BE49-F238E27FC236}">
                <a16:creationId xmlns:a16="http://schemas.microsoft.com/office/drawing/2014/main" id="{5772CFA8-F677-4BE2-A9E3-EE2833136F38}"/>
              </a:ext>
            </a:extLst>
          </p:cNvPr>
          <p:cNvSpPr/>
          <p:nvPr/>
        </p:nvSpPr>
        <p:spPr>
          <a:xfrm>
            <a:off x="4572000" y="2402893"/>
            <a:ext cx="4683506" cy="2958246"/>
          </a:xfrm>
          <a:prstGeom prst="rect">
            <a:avLst/>
          </a:prstGeom>
        </p:spPr>
        <p:txBody>
          <a:bodyPr wrap="square">
            <a:spAutoFit/>
          </a:bodyPr>
          <a:lstStyle/>
          <a:p>
            <a:pPr marL="400050" indent="-285750">
              <a:lnSpc>
                <a:spcPct val="150000"/>
              </a:lnSpc>
              <a:buFont typeface="Arial" panose="020B0604020202020204" pitchFamily="34" charset="0"/>
              <a:buChar char="•"/>
            </a:pPr>
            <a:r>
              <a:rPr lang="en-US" b="1" dirty="0">
                <a:solidFill>
                  <a:srgbClr val="8B8B8B"/>
                </a:solidFill>
                <a:latin typeface="Lato" panose="020B0604020202020204" charset="0"/>
              </a:rPr>
              <a:t>Intel Optimized Data Science VM for Linux </a:t>
            </a:r>
            <a:r>
              <a:rPr lang="es-MX" b="1" dirty="0">
                <a:solidFill>
                  <a:srgbClr val="8B8B8B"/>
                </a:solidFill>
                <a:latin typeface="Lato" panose="020B0604020202020204" charset="0"/>
              </a:rPr>
              <a:t> (Intel® MKL)</a:t>
            </a:r>
            <a:endParaRPr lang="en-US" b="1" dirty="0">
              <a:solidFill>
                <a:srgbClr val="8B8B8B"/>
              </a:solidFill>
              <a:latin typeface="Lato" panose="020B0604020202020204" charset="0"/>
            </a:endParaRPr>
          </a:p>
          <a:p>
            <a:pPr marL="400050" indent="-285750">
              <a:lnSpc>
                <a:spcPct val="150000"/>
              </a:lnSpc>
              <a:buFont typeface="Arial" panose="020B0604020202020204" pitchFamily="34" charset="0"/>
              <a:buChar char="•"/>
            </a:pPr>
            <a:r>
              <a:rPr lang="es-MX" b="1" dirty="0">
                <a:solidFill>
                  <a:srgbClr val="8B8B8B"/>
                </a:solidFill>
                <a:latin typeface="Lato" panose="020B0604020202020204" charset="0"/>
              </a:rPr>
              <a:t>Data Science Virtual Machine- Ubuntu 18.04 (multihilo)</a:t>
            </a:r>
          </a:p>
          <a:p>
            <a:pPr marL="400050" indent="-285750">
              <a:lnSpc>
                <a:spcPct val="150000"/>
              </a:lnSpc>
              <a:buFont typeface="Arial" panose="020B0604020202020204" pitchFamily="34" charset="0"/>
              <a:buChar char="•"/>
            </a:pPr>
            <a:r>
              <a:rPr lang="es-MX" b="1" dirty="0">
                <a:solidFill>
                  <a:srgbClr val="8B8B8B"/>
                </a:solidFill>
                <a:latin typeface="Lato" panose="020B0604020202020204" charset="0"/>
              </a:rPr>
              <a:t>Microsoft R Open (</a:t>
            </a:r>
            <a:r>
              <a:rPr lang="en-US" b="1" dirty="0">
                <a:solidFill>
                  <a:srgbClr val="8B8B8B"/>
                </a:solidFill>
                <a:latin typeface="Lato" panose="020B0604020202020204" charset="0"/>
              </a:rPr>
              <a:t>includes multi-threaded math libraries to improve the performance of R</a:t>
            </a:r>
            <a:r>
              <a:rPr lang="es-MX" b="1" dirty="0">
                <a:solidFill>
                  <a:srgbClr val="8B8B8B"/>
                </a:solidFill>
                <a:latin typeface="Lato" panose="020B0604020202020204" charset="0"/>
              </a:rPr>
              <a:t>)</a:t>
            </a:r>
          </a:p>
          <a:p>
            <a:pPr marL="114300" indent="0">
              <a:lnSpc>
                <a:spcPct val="150000"/>
              </a:lnSpc>
              <a:buNone/>
            </a:pPr>
            <a:endParaRPr lang="es-ES" b="1" u="sng" dirty="0">
              <a:solidFill>
                <a:srgbClr val="8B8B8B"/>
              </a:solidFill>
              <a:latin typeface="Lato" panose="020B0604020202020204" charset="0"/>
            </a:endParaRPr>
          </a:p>
          <a:p>
            <a:pPr marL="114300" indent="0">
              <a:lnSpc>
                <a:spcPct val="150000"/>
              </a:lnSpc>
              <a:buNone/>
            </a:pPr>
            <a:endParaRPr lang="es-ES" b="1" u="sng" dirty="0">
              <a:solidFill>
                <a:srgbClr val="8B8B8B"/>
              </a:solidFill>
              <a:latin typeface="Lato" panose="020B0604020202020204" charset="0"/>
            </a:endParaRPr>
          </a:p>
          <a:p>
            <a:pPr marL="114300" indent="0">
              <a:lnSpc>
                <a:spcPct val="150000"/>
              </a:lnSpc>
              <a:buNone/>
            </a:pPr>
            <a:endParaRPr lang="es-ES" b="1" u="sng" dirty="0">
              <a:solidFill>
                <a:srgbClr val="8B8B8B"/>
              </a:solidFill>
              <a:latin typeface="Lato" panose="020B0604020202020204" charset="0"/>
            </a:endParaRPr>
          </a:p>
        </p:txBody>
      </p:sp>
    </p:spTree>
    <p:extLst>
      <p:ext uri="{BB962C8B-B14F-4D97-AF65-F5344CB8AC3E}">
        <p14:creationId xmlns:p14="http://schemas.microsoft.com/office/powerpoint/2010/main" val="619874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28</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3098545" cy="461665"/>
          </a:xfrm>
          <a:prstGeom prst="rect">
            <a:avLst/>
          </a:prstGeom>
        </p:spPr>
        <p:txBody>
          <a:bodyPr wrap="square">
            <a:spAutoFit/>
          </a:bodyPr>
          <a:lstStyle/>
          <a:p>
            <a:r>
              <a:rPr lang="es-419" sz="2400" b="1" dirty="0">
                <a:solidFill>
                  <a:srgbClr val="0067AE"/>
                </a:solidFill>
                <a:latin typeface="Lato"/>
                <a:sym typeface="Lato"/>
              </a:rPr>
              <a:t>Cuerpo</a:t>
            </a: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2348833" y="992693"/>
            <a:ext cx="4067207" cy="461665"/>
          </a:xfrm>
          <a:prstGeom prst="rect">
            <a:avLst/>
          </a:prstGeom>
        </p:spPr>
        <p:txBody>
          <a:bodyPr wrap="square">
            <a:spAutoFit/>
          </a:bodyPr>
          <a:lstStyle/>
          <a:p>
            <a:r>
              <a:rPr lang="es-419" sz="2400" b="1" dirty="0">
                <a:solidFill>
                  <a:srgbClr val="44B4E3"/>
                </a:solidFill>
                <a:latin typeface="Lato"/>
                <a:sym typeface="Lato"/>
              </a:rPr>
              <a:t>Pronóstico tipo de cambio</a:t>
            </a:r>
            <a:endParaRPr lang="es-419" sz="2400" b="1" dirty="0">
              <a:solidFill>
                <a:srgbClr val="666666"/>
              </a:solidFill>
              <a:latin typeface="Lato"/>
              <a:sym typeface="Lato"/>
            </a:endParaRPr>
          </a:p>
        </p:txBody>
      </p:sp>
      <p:sp>
        <p:nvSpPr>
          <p:cNvPr id="6" name="Rectangle 5">
            <a:extLst>
              <a:ext uri="{FF2B5EF4-FFF2-40B4-BE49-F238E27FC236}">
                <a16:creationId xmlns:a16="http://schemas.microsoft.com/office/drawing/2014/main" id="{D550156C-E88F-48A1-8E2C-E72A8E156062}"/>
              </a:ext>
            </a:extLst>
          </p:cNvPr>
          <p:cNvSpPr/>
          <p:nvPr/>
        </p:nvSpPr>
        <p:spPr>
          <a:xfrm>
            <a:off x="242918" y="1671411"/>
            <a:ext cx="8778240" cy="3281411"/>
          </a:xfrm>
          <a:prstGeom prst="rect">
            <a:avLst/>
          </a:prstGeom>
        </p:spPr>
        <p:txBody>
          <a:bodyPr wrap="square">
            <a:spAutoFit/>
          </a:bodyPr>
          <a:lstStyle/>
          <a:p>
            <a:pPr marL="114300" indent="0">
              <a:buNone/>
            </a:pPr>
            <a:r>
              <a:rPr lang="es-ES" b="1" dirty="0">
                <a:solidFill>
                  <a:srgbClr val="8B8B8B"/>
                </a:solidFill>
                <a:latin typeface="Lato" panose="020B0604020202020204" charset="0"/>
              </a:rPr>
              <a:t>Con las siguientes variables macroeconómicas, pronosticaremos a manera de ejemplo el tipo de cambio peso-dólar, utilizando la metodología </a:t>
            </a:r>
            <a:r>
              <a:rPr lang="es-ES" dirty="0">
                <a:solidFill>
                  <a:schemeClr val="tx1"/>
                </a:solidFill>
                <a:latin typeface="Times New Roman" panose="02020603050405020304" pitchFamily="18" charset="0"/>
                <a:cs typeface="Times New Roman" panose="02020603050405020304" pitchFamily="18" charset="0"/>
              </a:rPr>
              <a:t>VAR-PLS</a:t>
            </a:r>
            <a:endParaRPr lang="es-ES" b="1" dirty="0">
              <a:solidFill>
                <a:srgbClr val="8B8B8B"/>
              </a:solidFill>
              <a:latin typeface="Lato" panose="020B0604020202020204" charset="0"/>
            </a:endParaRPr>
          </a:p>
          <a:p>
            <a:pPr marL="114300" indent="0">
              <a:buNone/>
            </a:pPr>
            <a:endParaRPr lang="es-ES" dirty="0">
              <a:solidFill>
                <a:schemeClr val="tx1"/>
              </a:solidFill>
              <a:latin typeface="Times New Roman" panose="02020603050405020304" pitchFamily="18" charset="0"/>
              <a:cs typeface="Times New Roman" panose="02020603050405020304" pitchFamily="18" charset="0"/>
            </a:endParaRPr>
          </a:p>
          <a:p>
            <a:pPr marL="457200" indent="-342900">
              <a:lnSpc>
                <a:spcPct val="150000"/>
              </a:lnSpc>
              <a:buFont typeface="+mj-lt"/>
              <a:buAutoNum type="arabicParenR"/>
            </a:pPr>
            <a:r>
              <a:rPr lang="es-ES" b="1" dirty="0">
                <a:solidFill>
                  <a:srgbClr val="8B8B8B"/>
                </a:solidFill>
                <a:latin typeface="Lato" panose="020B0604020202020204" charset="0"/>
              </a:rPr>
              <a:t>Índice Nacional de Precios al Consumidor (INPC nacional)</a:t>
            </a:r>
          </a:p>
          <a:p>
            <a:pPr marL="457200" indent="-342900">
              <a:lnSpc>
                <a:spcPct val="150000"/>
              </a:lnSpc>
              <a:buFont typeface="+mj-lt"/>
              <a:buAutoNum type="arabicParenR"/>
            </a:pPr>
            <a:r>
              <a:rPr lang="es-ES" b="1" dirty="0">
                <a:solidFill>
                  <a:srgbClr val="8B8B8B"/>
                </a:solidFill>
                <a:latin typeface="Lato" panose="020B0604020202020204" charset="0"/>
              </a:rPr>
              <a:t>Salario mínimo</a:t>
            </a:r>
          </a:p>
          <a:p>
            <a:pPr marL="457200" indent="-342900">
              <a:lnSpc>
                <a:spcPct val="150000"/>
              </a:lnSpc>
              <a:buFont typeface="+mj-lt"/>
              <a:buAutoNum type="arabicParenR"/>
            </a:pPr>
            <a:r>
              <a:rPr lang="es-ES" b="1" dirty="0">
                <a:solidFill>
                  <a:srgbClr val="8B8B8B"/>
                </a:solidFill>
                <a:latin typeface="Lato" panose="020B0604020202020204" charset="0"/>
              </a:rPr>
              <a:t>Índice Nacional de Precios al Consumidor de los Estados Unidos</a:t>
            </a:r>
          </a:p>
          <a:p>
            <a:pPr marL="457200" indent="-342900">
              <a:lnSpc>
                <a:spcPct val="150000"/>
              </a:lnSpc>
              <a:buFont typeface="+mj-lt"/>
              <a:buAutoNum type="arabicParenR"/>
            </a:pPr>
            <a:r>
              <a:rPr lang="es-ES" b="1" dirty="0">
                <a:solidFill>
                  <a:srgbClr val="8B8B8B"/>
                </a:solidFill>
                <a:latin typeface="Lato" panose="020B0604020202020204" charset="0"/>
              </a:rPr>
              <a:t>Índice de producción industrial de los Estados Unidos</a:t>
            </a:r>
          </a:p>
          <a:p>
            <a:pPr marL="457200" indent="-342900">
              <a:lnSpc>
                <a:spcPct val="150000"/>
              </a:lnSpc>
              <a:buFont typeface="+mj-lt"/>
              <a:buAutoNum type="arabicParenR"/>
            </a:pPr>
            <a:r>
              <a:rPr lang="es-ES" b="1" dirty="0">
                <a:solidFill>
                  <a:srgbClr val="8B8B8B"/>
                </a:solidFill>
                <a:latin typeface="Lato" panose="020B0604020202020204" charset="0"/>
              </a:rPr>
              <a:t>IGAE de actividades económicas primarias</a:t>
            </a:r>
          </a:p>
          <a:p>
            <a:pPr marL="457200" indent="-342900">
              <a:lnSpc>
                <a:spcPct val="150000"/>
              </a:lnSpc>
              <a:buFont typeface="+mj-lt"/>
              <a:buAutoNum type="arabicParenR"/>
            </a:pPr>
            <a:r>
              <a:rPr lang="es-ES" b="1" dirty="0">
                <a:solidFill>
                  <a:srgbClr val="8B8B8B"/>
                </a:solidFill>
                <a:latin typeface="Lato" panose="020B0604020202020204" charset="0"/>
              </a:rPr>
              <a:t>IGAE de actividades económicas secundarias</a:t>
            </a:r>
          </a:p>
          <a:p>
            <a:pPr marL="457200" indent="-342900">
              <a:lnSpc>
                <a:spcPct val="150000"/>
              </a:lnSpc>
              <a:buFont typeface="+mj-lt"/>
              <a:buAutoNum type="arabicParenR"/>
            </a:pPr>
            <a:r>
              <a:rPr lang="es-ES" b="1" dirty="0">
                <a:solidFill>
                  <a:srgbClr val="8B8B8B"/>
                </a:solidFill>
                <a:latin typeface="Lato" panose="020B0604020202020204" charset="0"/>
              </a:rPr>
              <a:t>IGAE de actividades económicas terciarias</a:t>
            </a:r>
          </a:p>
          <a:p>
            <a:pPr marL="114300" indent="0">
              <a:lnSpc>
                <a:spcPct val="150000"/>
              </a:lnSpc>
              <a:buNone/>
            </a:pPr>
            <a:endParaRPr lang="es-ES" b="1" u="sng" dirty="0">
              <a:solidFill>
                <a:srgbClr val="8B8B8B"/>
              </a:solidFill>
              <a:latin typeface="Lato" panose="020B0604020202020204" charset="0"/>
            </a:endParaRPr>
          </a:p>
        </p:txBody>
      </p:sp>
    </p:spTree>
    <p:extLst>
      <p:ext uri="{BB962C8B-B14F-4D97-AF65-F5344CB8AC3E}">
        <p14:creationId xmlns:p14="http://schemas.microsoft.com/office/powerpoint/2010/main" val="31339142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29</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3098545" cy="461665"/>
          </a:xfrm>
          <a:prstGeom prst="rect">
            <a:avLst/>
          </a:prstGeom>
        </p:spPr>
        <p:txBody>
          <a:bodyPr wrap="square">
            <a:spAutoFit/>
          </a:bodyPr>
          <a:lstStyle/>
          <a:p>
            <a:r>
              <a:rPr lang="es-419" sz="2400" b="1" dirty="0">
                <a:solidFill>
                  <a:srgbClr val="0067AE"/>
                </a:solidFill>
                <a:latin typeface="Lato"/>
                <a:sym typeface="Lato"/>
              </a:rPr>
              <a:t>Cuerpo</a:t>
            </a: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2348833" y="992693"/>
            <a:ext cx="4067207" cy="461665"/>
          </a:xfrm>
          <a:prstGeom prst="rect">
            <a:avLst/>
          </a:prstGeom>
        </p:spPr>
        <p:txBody>
          <a:bodyPr wrap="square">
            <a:spAutoFit/>
          </a:bodyPr>
          <a:lstStyle/>
          <a:p>
            <a:r>
              <a:rPr lang="es-419" sz="2400" b="1" dirty="0">
                <a:solidFill>
                  <a:srgbClr val="44B4E3"/>
                </a:solidFill>
                <a:latin typeface="Lato"/>
                <a:sym typeface="Lato"/>
              </a:rPr>
              <a:t>Pronóstico tipo de cambio</a:t>
            </a:r>
            <a:endParaRPr lang="es-419" sz="2400" b="1" dirty="0">
              <a:solidFill>
                <a:srgbClr val="666666"/>
              </a:solidFill>
              <a:latin typeface="Lato"/>
              <a:sym typeface="Lato"/>
            </a:endParaRPr>
          </a:p>
        </p:txBody>
      </p:sp>
      <p:sp>
        <p:nvSpPr>
          <p:cNvPr id="6" name="Rectangle 5">
            <a:extLst>
              <a:ext uri="{FF2B5EF4-FFF2-40B4-BE49-F238E27FC236}">
                <a16:creationId xmlns:a16="http://schemas.microsoft.com/office/drawing/2014/main" id="{D550156C-E88F-48A1-8E2C-E72A8E156062}"/>
              </a:ext>
            </a:extLst>
          </p:cNvPr>
          <p:cNvSpPr/>
          <p:nvPr/>
        </p:nvSpPr>
        <p:spPr>
          <a:xfrm>
            <a:off x="242918" y="1671411"/>
            <a:ext cx="8778240" cy="3281411"/>
          </a:xfrm>
          <a:prstGeom prst="rect">
            <a:avLst/>
          </a:prstGeom>
        </p:spPr>
        <p:txBody>
          <a:bodyPr wrap="square">
            <a:spAutoFit/>
          </a:bodyPr>
          <a:lstStyle/>
          <a:p>
            <a:pPr marL="114300">
              <a:lnSpc>
                <a:spcPct val="150000"/>
              </a:lnSpc>
            </a:pPr>
            <a:r>
              <a:rPr lang="es-ES" b="1" dirty="0">
                <a:solidFill>
                  <a:schemeClr val="tx1"/>
                </a:solidFill>
                <a:latin typeface="+mn-lt"/>
              </a:rPr>
              <a:t>8)    </a:t>
            </a:r>
            <a:r>
              <a:rPr lang="es-ES" b="1" dirty="0">
                <a:solidFill>
                  <a:srgbClr val="8B8B8B"/>
                </a:solidFill>
                <a:latin typeface="Lato" panose="020B0604020202020204" charset="0"/>
              </a:rPr>
              <a:t>Minería: Componente del indicador de actividades secundarias correspondiente a las actividades derivadas de la minería</a:t>
            </a:r>
          </a:p>
          <a:p>
            <a:pPr marL="114300">
              <a:lnSpc>
                <a:spcPct val="150000"/>
              </a:lnSpc>
            </a:pPr>
            <a:r>
              <a:rPr lang="es-ES" b="1" dirty="0">
                <a:solidFill>
                  <a:schemeClr val="tx1"/>
                </a:solidFill>
              </a:rPr>
              <a:t>9)    </a:t>
            </a:r>
            <a:r>
              <a:rPr lang="es-ES" b="1" dirty="0">
                <a:solidFill>
                  <a:srgbClr val="8B8B8B"/>
                </a:solidFill>
                <a:latin typeface="Lato" panose="020B0604020202020204" charset="0"/>
              </a:rPr>
              <a:t>Manufactura: Componente del indicador de actividades secundarias correspondiente a las actividades derivadas de la industria manufacturera</a:t>
            </a:r>
          </a:p>
          <a:p>
            <a:pPr marL="457200" indent="-342900">
              <a:lnSpc>
                <a:spcPct val="150000"/>
              </a:lnSpc>
              <a:buAutoNum type="arabicParenR" startAt="10"/>
            </a:pPr>
            <a:r>
              <a:rPr lang="es-ES" b="1" dirty="0">
                <a:solidFill>
                  <a:srgbClr val="8B8B8B"/>
                </a:solidFill>
                <a:latin typeface="Lato" panose="020B0604020202020204" charset="0"/>
              </a:rPr>
              <a:t>Construcción: Componente del indicador de actividades secundarias correspondiente a las actividades derivadas de la industria de la construcción</a:t>
            </a:r>
          </a:p>
          <a:p>
            <a:pPr marL="114300" indent="0">
              <a:lnSpc>
                <a:spcPct val="150000"/>
              </a:lnSpc>
              <a:buNone/>
            </a:pPr>
            <a:r>
              <a:rPr lang="es-ES" b="1" dirty="0">
                <a:solidFill>
                  <a:schemeClr val="tx1"/>
                </a:solidFill>
              </a:rPr>
              <a:t>11)</a:t>
            </a:r>
            <a:r>
              <a:rPr lang="es-ES" dirty="0">
                <a:solidFill>
                  <a:schemeClr val="tx1"/>
                </a:solidFill>
                <a:latin typeface="Times New Roman" panose="02020603050405020304" pitchFamily="18" charset="0"/>
                <a:cs typeface="Times New Roman" panose="02020603050405020304" pitchFamily="18" charset="0"/>
              </a:rPr>
              <a:t> </a:t>
            </a:r>
            <a:r>
              <a:rPr lang="es-ES" b="1" dirty="0">
                <a:solidFill>
                  <a:srgbClr val="8B8B8B"/>
                </a:solidFill>
                <a:latin typeface="Lato" panose="020B0604020202020204" charset="0"/>
              </a:rPr>
              <a:t>Energía: Componente del indicador de actividades secundarias correspondiente a las actividades derivadas de la generación, transmisión y distribución de energía eléctrica, suministro de  agua y de gas por ductos al consumidor final</a:t>
            </a:r>
          </a:p>
          <a:p>
            <a:pPr marL="114300" indent="0">
              <a:lnSpc>
                <a:spcPct val="150000"/>
              </a:lnSpc>
              <a:buNone/>
            </a:pPr>
            <a:endParaRPr lang="es-ES" b="1" u="sng" dirty="0">
              <a:solidFill>
                <a:srgbClr val="8B8B8B"/>
              </a:solidFill>
              <a:latin typeface="Lato" panose="020B0604020202020204" charset="0"/>
            </a:endParaRPr>
          </a:p>
        </p:txBody>
      </p:sp>
    </p:spTree>
    <p:extLst>
      <p:ext uri="{BB962C8B-B14F-4D97-AF65-F5344CB8AC3E}">
        <p14:creationId xmlns:p14="http://schemas.microsoft.com/office/powerpoint/2010/main" val="1130392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cxnSp>
        <p:nvCxnSpPr>
          <p:cNvPr id="134" name="Google Shape;134;p26"/>
          <p:cNvCxnSpPr/>
          <p:nvPr/>
        </p:nvCxnSpPr>
        <p:spPr>
          <a:xfrm>
            <a:off x="828675" y="2564606"/>
            <a:ext cx="7901100" cy="14400"/>
          </a:xfrm>
          <a:prstGeom prst="straightConnector1">
            <a:avLst/>
          </a:prstGeom>
          <a:noFill/>
          <a:ln w="19050" cap="flat" cmpd="sng">
            <a:solidFill>
              <a:schemeClr val="accent4"/>
            </a:solidFill>
            <a:prstDash val="solid"/>
            <a:round/>
            <a:headEnd type="none" w="sm" len="sm"/>
            <a:tailEnd type="none" w="sm" len="sm"/>
          </a:ln>
        </p:spPr>
      </p:cxnSp>
      <p:cxnSp>
        <p:nvCxnSpPr>
          <p:cNvPr id="135" name="Google Shape;135;p26"/>
          <p:cNvCxnSpPr/>
          <p:nvPr/>
        </p:nvCxnSpPr>
        <p:spPr>
          <a:xfrm>
            <a:off x="800100" y="3336131"/>
            <a:ext cx="7865325" cy="7200"/>
          </a:xfrm>
          <a:prstGeom prst="straightConnector1">
            <a:avLst/>
          </a:prstGeom>
          <a:noFill/>
          <a:ln w="19050" cap="flat" cmpd="sng">
            <a:solidFill>
              <a:schemeClr val="accent4"/>
            </a:solidFill>
            <a:prstDash val="solid"/>
            <a:round/>
            <a:headEnd type="none" w="sm" len="sm"/>
            <a:tailEnd type="none" w="sm" len="sm"/>
          </a:ln>
        </p:spPr>
      </p:cxnSp>
      <p:sp>
        <p:nvSpPr>
          <p:cNvPr id="136" name="Google Shape;136;p26"/>
          <p:cNvSpPr txBox="1"/>
          <p:nvPr/>
        </p:nvSpPr>
        <p:spPr>
          <a:xfrm>
            <a:off x="2353219" y="2664619"/>
            <a:ext cx="4849650" cy="484650"/>
          </a:xfrm>
          <a:prstGeom prst="rect">
            <a:avLst/>
          </a:prstGeom>
          <a:noFill/>
          <a:ln>
            <a:noFill/>
          </a:ln>
        </p:spPr>
        <p:txBody>
          <a:bodyPr spcFirstLastPara="1" wrap="square" lIns="68569" tIns="68569" rIns="68569" bIns="68569" anchor="t" anchorCtr="0">
            <a:noAutofit/>
          </a:bodyPr>
          <a:lstStyle/>
          <a:p>
            <a:pPr algn="ctr">
              <a:buSzPts val="1800"/>
            </a:pPr>
            <a:r>
              <a:rPr lang="es-MX" sz="1800" b="1" dirty="0">
                <a:solidFill>
                  <a:srgbClr val="0965B0"/>
                </a:solidFill>
                <a:latin typeface="Lato" panose="020B0604020202020204" charset="0"/>
                <a:ea typeface="Raleway"/>
                <a:cs typeface="Lato" panose="020B0604020202020204" charset="0"/>
                <a:sym typeface="Raleway"/>
              </a:rPr>
              <a:t>Grupo Coppel contribuye con el desarrollo de la sociedad y economía del país</a:t>
            </a:r>
            <a:endParaRPr sz="1800" b="1" dirty="0">
              <a:solidFill>
                <a:srgbClr val="0965B0"/>
              </a:solidFill>
              <a:latin typeface="Lato" panose="020B0604020202020204" charset="0"/>
              <a:ea typeface="Raleway"/>
              <a:cs typeface="Lato" panose="020B0604020202020204" charset="0"/>
              <a:sym typeface="Raleway"/>
            </a:endParaRPr>
          </a:p>
        </p:txBody>
      </p:sp>
      <p:sp>
        <p:nvSpPr>
          <p:cNvPr id="137" name="Google Shape;137;p26"/>
          <p:cNvSpPr txBox="1"/>
          <p:nvPr/>
        </p:nvSpPr>
        <p:spPr>
          <a:xfrm>
            <a:off x="1398270" y="1703981"/>
            <a:ext cx="1314450" cy="571725"/>
          </a:xfrm>
          <a:prstGeom prst="rect">
            <a:avLst/>
          </a:prstGeom>
          <a:noFill/>
          <a:ln>
            <a:noFill/>
          </a:ln>
        </p:spPr>
        <p:txBody>
          <a:bodyPr spcFirstLastPara="1" wrap="square" lIns="68569" tIns="68569" rIns="68569" bIns="68569" anchor="t" anchorCtr="0">
            <a:noAutofit/>
          </a:bodyPr>
          <a:lstStyle/>
          <a:p>
            <a:pPr algn="ctr">
              <a:buSzPts val="1000"/>
            </a:pPr>
            <a:r>
              <a:rPr lang="es-MX" sz="1050" b="1" dirty="0">
                <a:solidFill>
                  <a:srgbClr val="0965B0"/>
                </a:solidFill>
                <a:latin typeface="Lato" panose="020B0604020202020204" charset="0"/>
                <a:ea typeface="Raleway"/>
                <a:cs typeface="Lato" panose="020B0604020202020204" charset="0"/>
                <a:sym typeface="Raleway"/>
              </a:rPr>
              <a:t>Coppel es una empresa </a:t>
            </a:r>
            <a:endParaRPr sz="1050" b="1" dirty="0">
              <a:solidFill>
                <a:srgbClr val="0965B0"/>
              </a:solidFill>
              <a:latin typeface="Lato" panose="020B0604020202020204" charset="0"/>
              <a:ea typeface="Raleway"/>
              <a:cs typeface="Lato" panose="020B0604020202020204" charset="0"/>
              <a:sym typeface="Raleway"/>
            </a:endParaRPr>
          </a:p>
          <a:p>
            <a:pPr algn="ctr">
              <a:buSzPts val="1000"/>
            </a:pPr>
            <a:r>
              <a:rPr lang="es-MX" sz="1050" b="1" dirty="0">
                <a:solidFill>
                  <a:srgbClr val="0965B0"/>
                </a:solidFill>
                <a:latin typeface="Lato" panose="020B0604020202020204" charset="0"/>
                <a:ea typeface="Raleway"/>
                <a:cs typeface="Lato" panose="020B0604020202020204" charset="0"/>
                <a:sym typeface="Raleway"/>
              </a:rPr>
              <a:t>100% mexicana</a:t>
            </a:r>
            <a:endParaRPr sz="1050" b="1" dirty="0">
              <a:solidFill>
                <a:srgbClr val="0965B0"/>
              </a:solidFill>
              <a:latin typeface="Lato" panose="020B0604020202020204" charset="0"/>
              <a:ea typeface="Raleway"/>
              <a:cs typeface="Lato" panose="020B0604020202020204" charset="0"/>
              <a:sym typeface="Raleway"/>
            </a:endParaRPr>
          </a:p>
        </p:txBody>
      </p:sp>
      <p:sp>
        <p:nvSpPr>
          <p:cNvPr id="138" name="Google Shape;138;p26"/>
          <p:cNvSpPr txBox="1"/>
          <p:nvPr/>
        </p:nvSpPr>
        <p:spPr>
          <a:xfrm>
            <a:off x="3207368" y="1726097"/>
            <a:ext cx="1418625" cy="409500"/>
          </a:xfrm>
          <a:prstGeom prst="rect">
            <a:avLst/>
          </a:prstGeom>
          <a:noFill/>
          <a:ln>
            <a:noFill/>
          </a:ln>
        </p:spPr>
        <p:txBody>
          <a:bodyPr spcFirstLastPara="1" wrap="square" lIns="68569" tIns="68569" rIns="68569" bIns="68569" anchor="t" anchorCtr="0">
            <a:noAutofit/>
          </a:bodyPr>
          <a:lstStyle/>
          <a:p>
            <a:pPr algn="ctr">
              <a:buSzPts val="1000"/>
            </a:pPr>
            <a:r>
              <a:rPr lang="es-MX" sz="1050" b="1" dirty="0">
                <a:solidFill>
                  <a:srgbClr val="0965B0"/>
                </a:solidFill>
                <a:latin typeface="Lato" panose="020B0604020202020204" charset="0"/>
                <a:cs typeface="Lato" panose="020B0604020202020204" charset="0"/>
                <a:sym typeface="Raleway"/>
              </a:rPr>
              <a:t>Fundada en 1941 en Culiacán, Sinaloa</a:t>
            </a:r>
            <a:endParaRPr sz="1050" b="1" dirty="0">
              <a:solidFill>
                <a:srgbClr val="0965B0"/>
              </a:solidFill>
              <a:latin typeface="Lato" panose="020B0604020202020204" charset="0"/>
              <a:cs typeface="Lato" panose="020B0604020202020204" charset="0"/>
              <a:sym typeface="Raleway"/>
            </a:endParaRPr>
          </a:p>
        </p:txBody>
      </p:sp>
      <p:sp>
        <p:nvSpPr>
          <p:cNvPr id="139" name="Google Shape;139;p26"/>
          <p:cNvSpPr txBox="1"/>
          <p:nvPr/>
        </p:nvSpPr>
        <p:spPr>
          <a:xfrm>
            <a:off x="5318760" y="1703981"/>
            <a:ext cx="1314450" cy="703575"/>
          </a:xfrm>
          <a:prstGeom prst="rect">
            <a:avLst/>
          </a:prstGeom>
          <a:noFill/>
          <a:ln>
            <a:noFill/>
          </a:ln>
        </p:spPr>
        <p:txBody>
          <a:bodyPr spcFirstLastPara="1" wrap="square" lIns="68569" tIns="68569" rIns="68569" bIns="68569" anchor="t" anchorCtr="0">
            <a:noAutofit/>
          </a:bodyPr>
          <a:lstStyle/>
          <a:p>
            <a:pPr algn="ctr">
              <a:buSzPts val="1000"/>
            </a:pPr>
            <a:r>
              <a:rPr lang="es-MX" sz="1050" b="1" dirty="0">
                <a:solidFill>
                  <a:srgbClr val="0965B0"/>
                </a:solidFill>
                <a:latin typeface="Lato" panose="020B0604020202020204" charset="0"/>
                <a:cs typeface="Lato" panose="020B0604020202020204" charset="0"/>
                <a:sym typeface="Raleway"/>
              </a:rPr>
              <a:t>Más de 1,500 puntos de venta a nivel nacional e internacional</a:t>
            </a:r>
            <a:endParaRPr sz="1050" b="1" dirty="0">
              <a:solidFill>
                <a:srgbClr val="0965B0"/>
              </a:solidFill>
              <a:latin typeface="Lato" panose="020B0604020202020204" charset="0"/>
              <a:cs typeface="Lato" panose="020B0604020202020204" charset="0"/>
              <a:sym typeface="Raleway"/>
            </a:endParaRPr>
          </a:p>
        </p:txBody>
      </p:sp>
      <p:pic>
        <p:nvPicPr>
          <p:cNvPr id="140" name="Google Shape;140;p26"/>
          <p:cNvPicPr preferRelativeResize="0"/>
          <p:nvPr/>
        </p:nvPicPr>
        <p:blipFill rotWithShape="1">
          <a:blip r:embed="rId3">
            <a:alphaModFix/>
          </a:blip>
          <a:srcRect/>
          <a:stretch/>
        </p:blipFill>
        <p:spPr>
          <a:xfrm>
            <a:off x="5762460" y="1025081"/>
            <a:ext cx="442125" cy="442125"/>
          </a:xfrm>
          <a:prstGeom prst="rect">
            <a:avLst/>
          </a:prstGeom>
          <a:noFill/>
          <a:ln>
            <a:noFill/>
          </a:ln>
        </p:spPr>
      </p:pic>
      <p:pic>
        <p:nvPicPr>
          <p:cNvPr id="141" name="Google Shape;141;p26"/>
          <p:cNvPicPr preferRelativeResize="0"/>
          <p:nvPr/>
        </p:nvPicPr>
        <p:blipFill rotWithShape="1">
          <a:blip r:embed="rId4">
            <a:alphaModFix/>
          </a:blip>
          <a:srcRect/>
          <a:stretch/>
        </p:blipFill>
        <p:spPr>
          <a:xfrm>
            <a:off x="1603058" y="1133232"/>
            <a:ext cx="940786" cy="186356"/>
          </a:xfrm>
          <a:prstGeom prst="rect">
            <a:avLst/>
          </a:prstGeom>
          <a:solidFill>
            <a:srgbClr val="FFC627"/>
          </a:solidFill>
          <a:ln>
            <a:noFill/>
          </a:ln>
        </p:spPr>
      </p:pic>
      <p:pic>
        <p:nvPicPr>
          <p:cNvPr id="142" name="Google Shape;142;p26"/>
          <p:cNvPicPr preferRelativeResize="0"/>
          <p:nvPr/>
        </p:nvPicPr>
        <p:blipFill rotWithShape="1">
          <a:blip r:embed="rId5">
            <a:alphaModFix/>
          </a:blip>
          <a:srcRect/>
          <a:stretch/>
        </p:blipFill>
        <p:spPr>
          <a:xfrm>
            <a:off x="3564343" y="1039912"/>
            <a:ext cx="535781" cy="328613"/>
          </a:xfrm>
          <a:prstGeom prst="rect">
            <a:avLst/>
          </a:prstGeom>
          <a:noFill/>
          <a:ln>
            <a:noFill/>
          </a:ln>
        </p:spPr>
      </p:pic>
      <p:sp>
        <p:nvSpPr>
          <p:cNvPr id="143" name="Google Shape;143;p26"/>
          <p:cNvSpPr txBox="1"/>
          <p:nvPr/>
        </p:nvSpPr>
        <p:spPr>
          <a:xfrm>
            <a:off x="7353300" y="1703981"/>
            <a:ext cx="1314450" cy="703575"/>
          </a:xfrm>
          <a:prstGeom prst="rect">
            <a:avLst/>
          </a:prstGeom>
          <a:noFill/>
          <a:ln>
            <a:noFill/>
          </a:ln>
        </p:spPr>
        <p:txBody>
          <a:bodyPr spcFirstLastPara="1" wrap="square" lIns="68569" tIns="68569" rIns="68569" bIns="68569" anchor="t" anchorCtr="0">
            <a:noAutofit/>
          </a:bodyPr>
          <a:lstStyle/>
          <a:p>
            <a:pPr algn="ctr">
              <a:buSzPts val="1000"/>
            </a:pPr>
            <a:r>
              <a:rPr lang="es-MX" sz="1050" b="1" dirty="0">
                <a:solidFill>
                  <a:srgbClr val="0965B0"/>
                </a:solidFill>
                <a:latin typeface="Lato" panose="020B0604020202020204" charset="0"/>
                <a:cs typeface="Lato" panose="020B0604020202020204" charset="0"/>
                <a:sym typeface="Raleway"/>
              </a:rPr>
              <a:t>7° empleador en México con 0.5% de personas afiliadas al IMSS</a:t>
            </a:r>
            <a:endParaRPr sz="1050" b="1" dirty="0">
              <a:solidFill>
                <a:srgbClr val="0965B0"/>
              </a:solidFill>
              <a:latin typeface="Lato" panose="020B0604020202020204" charset="0"/>
              <a:cs typeface="Lato" panose="020B0604020202020204" charset="0"/>
              <a:sym typeface="Raleway"/>
            </a:endParaRPr>
          </a:p>
        </p:txBody>
      </p:sp>
      <p:sp>
        <p:nvSpPr>
          <p:cNvPr id="145" name="Google Shape;145;p26"/>
          <p:cNvSpPr txBox="1"/>
          <p:nvPr/>
        </p:nvSpPr>
        <p:spPr>
          <a:xfrm>
            <a:off x="1048789" y="3820997"/>
            <a:ext cx="1730925" cy="409500"/>
          </a:xfrm>
          <a:prstGeom prst="rect">
            <a:avLst/>
          </a:prstGeom>
          <a:noFill/>
          <a:ln>
            <a:noFill/>
          </a:ln>
        </p:spPr>
        <p:txBody>
          <a:bodyPr spcFirstLastPara="1" wrap="square" lIns="68569" tIns="68569" rIns="68569" bIns="68569" anchor="t" anchorCtr="0">
            <a:noAutofit/>
          </a:bodyPr>
          <a:lstStyle/>
          <a:p>
            <a:pPr algn="ctr">
              <a:buSzPts val="1000"/>
            </a:pPr>
            <a:r>
              <a:rPr lang="es-MX" sz="1050" b="1" dirty="0">
                <a:solidFill>
                  <a:srgbClr val="0965B0"/>
                </a:solidFill>
                <a:latin typeface="Lato" panose="020B0604020202020204" charset="0"/>
                <a:cs typeface="Lato" panose="020B0604020202020204" charset="0"/>
                <a:sym typeface="Raleway"/>
              </a:rPr>
              <a:t>Otorgamiento de crédito a más de 40 millones de personas a lo largo de la historia de la empresa</a:t>
            </a:r>
            <a:endParaRPr sz="1050" b="1" dirty="0">
              <a:solidFill>
                <a:srgbClr val="0965B0"/>
              </a:solidFill>
              <a:latin typeface="Lato" panose="020B0604020202020204" charset="0"/>
              <a:cs typeface="Lato" panose="020B0604020202020204" charset="0"/>
              <a:sym typeface="Raleway"/>
            </a:endParaRPr>
          </a:p>
        </p:txBody>
      </p:sp>
      <p:sp>
        <p:nvSpPr>
          <p:cNvPr id="146" name="Google Shape;146;p26"/>
          <p:cNvSpPr txBox="1"/>
          <p:nvPr/>
        </p:nvSpPr>
        <p:spPr>
          <a:xfrm>
            <a:off x="3288030" y="4047131"/>
            <a:ext cx="1314450" cy="703575"/>
          </a:xfrm>
          <a:prstGeom prst="rect">
            <a:avLst/>
          </a:prstGeom>
          <a:noFill/>
          <a:ln>
            <a:noFill/>
          </a:ln>
        </p:spPr>
        <p:txBody>
          <a:bodyPr spcFirstLastPara="1" wrap="square" lIns="68569" tIns="68569" rIns="68569" bIns="68569" anchor="t" anchorCtr="0">
            <a:noAutofit/>
          </a:bodyPr>
          <a:lstStyle/>
          <a:p>
            <a:pPr algn="ctr">
              <a:buSzPts val="1000"/>
            </a:pPr>
            <a:r>
              <a:rPr lang="es-MX" sz="1050" b="1" dirty="0">
                <a:solidFill>
                  <a:srgbClr val="0965B0"/>
                </a:solidFill>
                <a:latin typeface="Lato" panose="020B0604020202020204" charset="0"/>
                <a:cs typeface="Lato" panose="020B0604020202020204" charset="0"/>
                <a:sym typeface="Raleway"/>
              </a:rPr>
              <a:t>Genera más de 100,000 empleos a nivel nacional</a:t>
            </a:r>
            <a:endParaRPr sz="1050" b="1" dirty="0">
              <a:solidFill>
                <a:srgbClr val="0965B0"/>
              </a:solidFill>
              <a:latin typeface="Lato" panose="020B0604020202020204" charset="0"/>
              <a:cs typeface="Lato" panose="020B0604020202020204" charset="0"/>
              <a:sym typeface="Raleway"/>
            </a:endParaRPr>
          </a:p>
        </p:txBody>
      </p:sp>
      <p:sp>
        <p:nvSpPr>
          <p:cNvPr id="147" name="Google Shape;147;p26"/>
          <p:cNvSpPr txBox="1"/>
          <p:nvPr/>
        </p:nvSpPr>
        <p:spPr>
          <a:xfrm>
            <a:off x="5402580" y="3985960"/>
            <a:ext cx="1314450" cy="611775"/>
          </a:xfrm>
          <a:prstGeom prst="rect">
            <a:avLst/>
          </a:prstGeom>
          <a:noFill/>
          <a:ln>
            <a:noFill/>
          </a:ln>
        </p:spPr>
        <p:txBody>
          <a:bodyPr spcFirstLastPara="1" wrap="square" lIns="68569" tIns="68569" rIns="68569" bIns="68569" anchor="t" anchorCtr="0">
            <a:noAutofit/>
          </a:bodyPr>
          <a:lstStyle/>
          <a:p>
            <a:pPr algn="ctr">
              <a:buSzPts val="1000"/>
            </a:pPr>
            <a:r>
              <a:rPr lang="es-MX" sz="1050" b="1" dirty="0">
                <a:solidFill>
                  <a:srgbClr val="0965B0"/>
                </a:solidFill>
                <a:latin typeface="Lato" panose="020B0604020202020204" charset="0"/>
                <a:cs typeface="Lato" panose="020B0604020202020204" charset="0"/>
                <a:sym typeface="Raleway"/>
              </a:rPr>
              <a:t>7a red bancaria en México con 1,089 sucursales</a:t>
            </a:r>
            <a:endParaRPr sz="1050" b="1" dirty="0">
              <a:solidFill>
                <a:srgbClr val="0965B0"/>
              </a:solidFill>
              <a:latin typeface="Lato" panose="020B0604020202020204" charset="0"/>
              <a:cs typeface="Lato" panose="020B0604020202020204" charset="0"/>
              <a:sym typeface="Raleway"/>
            </a:endParaRPr>
          </a:p>
        </p:txBody>
      </p:sp>
      <p:sp>
        <p:nvSpPr>
          <p:cNvPr id="148" name="Google Shape;148;p26"/>
          <p:cNvSpPr txBox="1"/>
          <p:nvPr/>
        </p:nvSpPr>
        <p:spPr>
          <a:xfrm>
            <a:off x="7353300" y="4047131"/>
            <a:ext cx="1314450" cy="571725"/>
          </a:xfrm>
          <a:prstGeom prst="rect">
            <a:avLst/>
          </a:prstGeom>
          <a:noFill/>
          <a:ln>
            <a:noFill/>
          </a:ln>
        </p:spPr>
        <p:txBody>
          <a:bodyPr spcFirstLastPara="1" wrap="square" lIns="68569" tIns="68569" rIns="68569" bIns="68569" anchor="t" anchorCtr="0">
            <a:noAutofit/>
          </a:bodyPr>
          <a:lstStyle/>
          <a:p>
            <a:pPr algn="ctr">
              <a:buSzPts val="1000"/>
            </a:pPr>
            <a:r>
              <a:rPr lang="es-MX" sz="1050" b="1" dirty="0">
                <a:solidFill>
                  <a:srgbClr val="0965B0"/>
                </a:solidFill>
                <a:latin typeface="Lato" panose="020B0604020202020204" charset="0"/>
                <a:cs typeface="Lato" panose="020B0604020202020204" charset="0"/>
                <a:sym typeface="Raleway"/>
              </a:rPr>
              <a:t>+500k nuevas cuentas bancarias abiertas cada mes</a:t>
            </a:r>
            <a:endParaRPr sz="1050" b="1" dirty="0">
              <a:solidFill>
                <a:srgbClr val="0965B0"/>
              </a:solidFill>
              <a:latin typeface="Lato" panose="020B0604020202020204" charset="0"/>
              <a:cs typeface="Lato" panose="020B0604020202020204" charset="0"/>
              <a:sym typeface="Raleway"/>
            </a:endParaRPr>
          </a:p>
        </p:txBody>
      </p:sp>
      <p:grpSp>
        <p:nvGrpSpPr>
          <p:cNvPr id="150" name="Google Shape;150;p26"/>
          <p:cNvGrpSpPr/>
          <p:nvPr/>
        </p:nvGrpSpPr>
        <p:grpSpPr>
          <a:xfrm>
            <a:off x="1603062" y="3599647"/>
            <a:ext cx="364499" cy="247857"/>
            <a:chOff x="1244800" y="3717225"/>
            <a:chExt cx="449375" cy="302025"/>
          </a:xfrm>
        </p:grpSpPr>
        <p:sp>
          <p:nvSpPr>
            <p:cNvPr id="151" name="Google Shape;151;p26"/>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9050" cap="rnd" cmpd="sng">
              <a:solidFill>
                <a:srgbClr val="666666"/>
              </a:solidFill>
              <a:prstDash val="solid"/>
              <a:round/>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152" name="Google Shape;152;p26"/>
            <p:cNvSpPr/>
            <p:nvPr/>
          </p:nvSpPr>
          <p:spPr>
            <a:xfrm>
              <a:off x="1244800" y="3795150"/>
              <a:ext cx="449375" cy="25"/>
            </a:xfrm>
            <a:custGeom>
              <a:avLst/>
              <a:gdLst/>
              <a:ahLst/>
              <a:cxnLst/>
              <a:rect l="l" t="t" r="r" b="b"/>
              <a:pathLst>
                <a:path w="17975" h="1" fill="none" extrusionOk="0">
                  <a:moveTo>
                    <a:pt x="17974" y="1"/>
                  </a:moveTo>
                  <a:lnTo>
                    <a:pt x="0" y="1"/>
                  </a:lnTo>
                </a:path>
              </a:pathLst>
            </a:custGeom>
            <a:noFill/>
            <a:ln w="19050" cap="rnd" cmpd="sng">
              <a:solidFill>
                <a:srgbClr val="666666"/>
              </a:solidFill>
              <a:prstDash val="solid"/>
              <a:round/>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153" name="Google Shape;153;p26"/>
            <p:cNvSpPr/>
            <p:nvPr/>
          </p:nvSpPr>
          <p:spPr>
            <a:xfrm>
              <a:off x="1244800" y="3853000"/>
              <a:ext cx="449375" cy="25"/>
            </a:xfrm>
            <a:custGeom>
              <a:avLst/>
              <a:gdLst/>
              <a:ahLst/>
              <a:cxnLst/>
              <a:rect l="l" t="t" r="r" b="b"/>
              <a:pathLst>
                <a:path w="17975" h="1" fill="none" extrusionOk="0">
                  <a:moveTo>
                    <a:pt x="0" y="0"/>
                  </a:moveTo>
                  <a:lnTo>
                    <a:pt x="17974" y="0"/>
                  </a:lnTo>
                </a:path>
              </a:pathLst>
            </a:custGeom>
            <a:noFill/>
            <a:ln w="19050" cap="rnd" cmpd="sng">
              <a:solidFill>
                <a:srgbClr val="666666"/>
              </a:solidFill>
              <a:prstDash val="solid"/>
              <a:round/>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154" name="Google Shape;154;p26"/>
            <p:cNvSpPr/>
            <p:nvPr/>
          </p:nvSpPr>
          <p:spPr>
            <a:xfrm>
              <a:off x="1302625" y="3893800"/>
              <a:ext cx="161375" cy="25"/>
            </a:xfrm>
            <a:custGeom>
              <a:avLst/>
              <a:gdLst/>
              <a:ahLst/>
              <a:cxnLst/>
              <a:rect l="l" t="t" r="r" b="b"/>
              <a:pathLst>
                <a:path w="6455" h="1" fill="none" extrusionOk="0">
                  <a:moveTo>
                    <a:pt x="6455" y="0"/>
                  </a:moveTo>
                  <a:lnTo>
                    <a:pt x="1" y="0"/>
                  </a:lnTo>
                </a:path>
              </a:pathLst>
            </a:custGeom>
            <a:noFill/>
            <a:ln w="19050" cap="rnd" cmpd="sng">
              <a:solidFill>
                <a:srgbClr val="666666"/>
              </a:solidFill>
              <a:prstDash val="solid"/>
              <a:round/>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155" name="Google Shape;155;p26"/>
            <p:cNvSpPr/>
            <p:nvPr/>
          </p:nvSpPr>
          <p:spPr>
            <a:xfrm>
              <a:off x="1302625" y="3933975"/>
              <a:ext cx="110250" cy="25"/>
            </a:xfrm>
            <a:custGeom>
              <a:avLst/>
              <a:gdLst/>
              <a:ahLst/>
              <a:cxnLst/>
              <a:rect l="l" t="t" r="r" b="b"/>
              <a:pathLst>
                <a:path w="4410" h="1" fill="none" extrusionOk="0">
                  <a:moveTo>
                    <a:pt x="4409" y="1"/>
                  </a:moveTo>
                  <a:lnTo>
                    <a:pt x="1" y="1"/>
                  </a:lnTo>
                </a:path>
              </a:pathLst>
            </a:custGeom>
            <a:noFill/>
            <a:ln w="19050" cap="rnd" cmpd="sng">
              <a:solidFill>
                <a:srgbClr val="666666"/>
              </a:solidFill>
              <a:prstDash val="solid"/>
              <a:round/>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156" name="Google Shape;156;p26"/>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9050" cap="rnd" cmpd="sng">
              <a:solidFill>
                <a:srgbClr val="666666"/>
              </a:solidFill>
              <a:prstDash val="solid"/>
              <a:round/>
              <a:headEnd type="none" w="sm" len="sm"/>
              <a:tailEnd type="none" w="sm" len="sm"/>
            </a:ln>
          </p:spPr>
          <p:txBody>
            <a:bodyPr spcFirstLastPara="1" wrap="square" lIns="68569" tIns="68569" rIns="68569" bIns="68569" anchor="ctr" anchorCtr="0">
              <a:noAutofit/>
            </a:bodyPr>
            <a:lstStyle/>
            <a:p>
              <a:pPr>
                <a:buSzPts val="1400"/>
              </a:pPr>
              <a:endParaRPr sz="1050"/>
            </a:p>
          </p:txBody>
        </p:sp>
      </p:grpSp>
      <p:pic>
        <p:nvPicPr>
          <p:cNvPr id="157" name="Google Shape;157;p26"/>
          <p:cNvPicPr preferRelativeResize="0"/>
          <p:nvPr/>
        </p:nvPicPr>
        <p:blipFill rotWithShape="1">
          <a:blip r:embed="rId6">
            <a:alphaModFix/>
          </a:blip>
          <a:srcRect/>
          <a:stretch/>
        </p:blipFill>
        <p:spPr>
          <a:xfrm>
            <a:off x="7754475" y="990731"/>
            <a:ext cx="484650" cy="484650"/>
          </a:xfrm>
          <a:prstGeom prst="rect">
            <a:avLst/>
          </a:prstGeom>
          <a:noFill/>
          <a:ln>
            <a:noFill/>
          </a:ln>
        </p:spPr>
      </p:pic>
      <p:pic>
        <p:nvPicPr>
          <p:cNvPr id="159" name="Google Shape;159;p26"/>
          <p:cNvPicPr preferRelativeResize="0"/>
          <p:nvPr/>
        </p:nvPicPr>
        <p:blipFill rotWithShape="1">
          <a:blip r:embed="rId7">
            <a:alphaModFix/>
          </a:blip>
          <a:srcRect/>
          <a:stretch/>
        </p:blipFill>
        <p:spPr>
          <a:xfrm>
            <a:off x="7778110" y="3481256"/>
            <a:ext cx="484650" cy="484650"/>
          </a:xfrm>
          <a:prstGeom prst="rect">
            <a:avLst/>
          </a:prstGeom>
          <a:noFill/>
          <a:ln>
            <a:noFill/>
          </a:ln>
        </p:spPr>
      </p:pic>
      <p:pic>
        <p:nvPicPr>
          <p:cNvPr id="160" name="Google Shape;160;p26"/>
          <p:cNvPicPr preferRelativeResize="0"/>
          <p:nvPr/>
        </p:nvPicPr>
        <p:blipFill rotWithShape="1">
          <a:blip r:embed="rId8">
            <a:alphaModFix/>
          </a:blip>
          <a:srcRect/>
          <a:stretch/>
        </p:blipFill>
        <p:spPr>
          <a:xfrm>
            <a:off x="5714095" y="3562559"/>
            <a:ext cx="523781" cy="462410"/>
          </a:xfrm>
          <a:prstGeom prst="rect">
            <a:avLst/>
          </a:prstGeom>
          <a:noFill/>
          <a:ln>
            <a:noFill/>
          </a:ln>
        </p:spPr>
      </p:pic>
      <p:pic>
        <p:nvPicPr>
          <p:cNvPr id="161" name="Google Shape;161;p26"/>
          <p:cNvPicPr preferRelativeResize="0"/>
          <p:nvPr/>
        </p:nvPicPr>
        <p:blipFill rotWithShape="1">
          <a:blip r:embed="rId9">
            <a:alphaModFix/>
          </a:blip>
          <a:srcRect/>
          <a:stretch/>
        </p:blipFill>
        <p:spPr>
          <a:xfrm>
            <a:off x="5717638" y="3558875"/>
            <a:ext cx="523781" cy="135802"/>
          </a:xfrm>
          <a:prstGeom prst="rect">
            <a:avLst/>
          </a:prstGeom>
          <a:noFill/>
          <a:ln>
            <a:noFill/>
          </a:ln>
        </p:spPr>
      </p:pic>
      <p:pic>
        <p:nvPicPr>
          <p:cNvPr id="163" name="Google Shape;163;p26"/>
          <p:cNvPicPr preferRelativeResize="0"/>
          <p:nvPr/>
        </p:nvPicPr>
        <p:blipFill rotWithShape="1">
          <a:blip r:embed="rId10">
            <a:alphaModFix/>
          </a:blip>
          <a:srcRect/>
          <a:stretch/>
        </p:blipFill>
        <p:spPr>
          <a:xfrm>
            <a:off x="3702930" y="3501310"/>
            <a:ext cx="484650" cy="484650"/>
          </a:xfrm>
          <a:prstGeom prst="rect">
            <a:avLst/>
          </a:prstGeom>
          <a:noFill/>
          <a:ln>
            <a:noFill/>
          </a:ln>
        </p:spPr>
      </p:pic>
      <p:sp>
        <p:nvSpPr>
          <p:cNvPr id="36" name="Rectangle 35">
            <a:extLst>
              <a:ext uri="{FF2B5EF4-FFF2-40B4-BE49-F238E27FC236}">
                <a16:creationId xmlns:a16="http://schemas.microsoft.com/office/drawing/2014/main" id="{081C981F-E2B6-45FD-A485-26E0144C861A}"/>
              </a:ext>
            </a:extLst>
          </p:cNvPr>
          <p:cNvSpPr/>
          <p:nvPr/>
        </p:nvSpPr>
        <p:spPr>
          <a:xfrm>
            <a:off x="364980" y="184830"/>
            <a:ext cx="3098545" cy="461665"/>
          </a:xfrm>
          <a:prstGeom prst="rect">
            <a:avLst/>
          </a:prstGeom>
        </p:spPr>
        <p:txBody>
          <a:bodyPr wrap="square">
            <a:spAutoFit/>
          </a:bodyPr>
          <a:lstStyle/>
          <a:p>
            <a:r>
              <a:rPr lang="es-419" sz="2400" b="1" dirty="0">
                <a:solidFill>
                  <a:srgbClr val="0067AE"/>
                </a:solidFill>
                <a:latin typeface="Lato"/>
                <a:sym typeface="Lato"/>
              </a:rPr>
              <a:t>Introducción: Sponsor </a:t>
            </a:r>
            <a:endParaRPr lang="es-MX" sz="2400" b="1" dirty="0">
              <a:solidFill>
                <a:srgbClr val="0067AE"/>
              </a:solidFill>
              <a:latin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30</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3098545" cy="461665"/>
          </a:xfrm>
          <a:prstGeom prst="rect">
            <a:avLst/>
          </a:prstGeom>
        </p:spPr>
        <p:txBody>
          <a:bodyPr wrap="square">
            <a:spAutoFit/>
          </a:bodyPr>
          <a:lstStyle/>
          <a:p>
            <a:r>
              <a:rPr lang="es-419" sz="2400" b="1" dirty="0">
                <a:solidFill>
                  <a:srgbClr val="0067AE"/>
                </a:solidFill>
                <a:latin typeface="Lato"/>
                <a:sym typeface="Lato"/>
              </a:rPr>
              <a:t>Cuerpo</a:t>
            </a: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2348833" y="992693"/>
            <a:ext cx="4067207" cy="461665"/>
          </a:xfrm>
          <a:prstGeom prst="rect">
            <a:avLst/>
          </a:prstGeom>
        </p:spPr>
        <p:txBody>
          <a:bodyPr wrap="square">
            <a:spAutoFit/>
          </a:bodyPr>
          <a:lstStyle/>
          <a:p>
            <a:r>
              <a:rPr lang="es-419" sz="2400" b="1" dirty="0">
                <a:solidFill>
                  <a:srgbClr val="44B4E3"/>
                </a:solidFill>
                <a:latin typeface="Lato"/>
                <a:sym typeface="Lato"/>
              </a:rPr>
              <a:t>Pronóstico tipo de cambio</a:t>
            </a:r>
            <a:endParaRPr lang="es-419" sz="2400" b="1" dirty="0">
              <a:solidFill>
                <a:srgbClr val="666666"/>
              </a:solidFill>
              <a:latin typeface="Lato"/>
              <a:sym typeface="Lato"/>
            </a:endParaRPr>
          </a:p>
        </p:txBody>
      </p:sp>
      <p:sp>
        <p:nvSpPr>
          <p:cNvPr id="6" name="Rectangle 5">
            <a:extLst>
              <a:ext uri="{FF2B5EF4-FFF2-40B4-BE49-F238E27FC236}">
                <a16:creationId xmlns:a16="http://schemas.microsoft.com/office/drawing/2014/main" id="{D550156C-E88F-48A1-8E2C-E72A8E156062}"/>
              </a:ext>
            </a:extLst>
          </p:cNvPr>
          <p:cNvSpPr/>
          <p:nvPr/>
        </p:nvSpPr>
        <p:spPr>
          <a:xfrm>
            <a:off x="242918" y="1671411"/>
            <a:ext cx="8778240" cy="3604577"/>
          </a:xfrm>
          <a:prstGeom prst="rect">
            <a:avLst/>
          </a:prstGeom>
        </p:spPr>
        <p:txBody>
          <a:bodyPr wrap="square">
            <a:spAutoFit/>
          </a:bodyPr>
          <a:lstStyle/>
          <a:p>
            <a:pPr marL="114300" indent="0">
              <a:lnSpc>
                <a:spcPct val="150000"/>
              </a:lnSpc>
              <a:buNone/>
            </a:pPr>
            <a:r>
              <a:rPr lang="es-ES" b="1" dirty="0">
                <a:solidFill>
                  <a:schemeClr val="tx1"/>
                </a:solidFill>
              </a:rPr>
              <a:t>12)</a:t>
            </a:r>
            <a:r>
              <a:rPr lang="es-ES" dirty="0">
                <a:solidFill>
                  <a:schemeClr val="tx1"/>
                </a:solidFill>
                <a:latin typeface="Times New Roman" panose="02020603050405020304" pitchFamily="18" charset="0"/>
                <a:cs typeface="Times New Roman" panose="02020603050405020304" pitchFamily="18" charset="0"/>
              </a:rPr>
              <a:t>    </a:t>
            </a:r>
            <a:r>
              <a:rPr lang="es-ES" b="1" dirty="0">
                <a:solidFill>
                  <a:srgbClr val="8B8B8B"/>
                </a:solidFill>
                <a:latin typeface="Lato" panose="020B0604020202020204" charset="0"/>
              </a:rPr>
              <a:t>Tasa de Desempleo Abierta: Porcentaje de la población mexicana mayor a 15 años que no tiene empleo</a:t>
            </a:r>
          </a:p>
          <a:p>
            <a:pPr marL="114300" indent="0">
              <a:lnSpc>
                <a:spcPct val="150000"/>
              </a:lnSpc>
              <a:buNone/>
            </a:pPr>
            <a:r>
              <a:rPr lang="es-ES" b="1" dirty="0">
                <a:solidFill>
                  <a:schemeClr val="tx1"/>
                </a:solidFill>
              </a:rPr>
              <a:t>13)   </a:t>
            </a:r>
            <a:r>
              <a:rPr lang="es-ES" dirty="0">
                <a:solidFill>
                  <a:schemeClr val="tx1"/>
                </a:solidFill>
                <a:latin typeface="Times New Roman" panose="02020603050405020304" pitchFamily="18" charset="0"/>
                <a:cs typeface="Times New Roman" panose="02020603050405020304" pitchFamily="18" charset="0"/>
              </a:rPr>
              <a:t> </a:t>
            </a:r>
            <a:r>
              <a:rPr lang="es-ES" b="1" dirty="0">
                <a:solidFill>
                  <a:srgbClr val="8B8B8B"/>
                </a:solidFill>
                <a:latin typeface="Lato" panose="020B0604020202020204" charset="0"/>
              </a:rPr>
              <a:t>Ingreso: Indicador Global de la Actividad Económica. Permite conocer y dar seguimiento a la evolución del sector real de la economía en el corto plazo</a:t>
            </a:r>
          </a:p>
          <a:p>
            <a:pPr marL="114300">
              <a:lnSpc>
                <a:spcPct val="150000"/>
              </a:lnSpc>
            </a:pPr>
            <a:r>
              <a:rPr lang="es-ES" b="1" dirty="0">
                <a:solidFill>
                  <a:schemeClr val="tx1"/>
                </a:solidFill>
              </a:rPr>
              <a:t>14)   </a:t>
            </a:r>
            <a:r>
              <a:rPr lang="es-ES" dirty="0">
                <a:solidFill>
                  <a:schemeClr val="tx1"/>
                </a:solidFill>
                <a:latin typeface="Times New Roman" panose="02020603050405020304" pitchFamily="18" charset="0"/>
                <a:cs typeface="Times New Roman" panose="02020603050405020304" pitchFamily="18" charset="0"/>
              </a:rPr>
              <a:t> </a:t>
            </a:r>
            <a:r>
              <a:rPr lang="es-ES" b="1" dirty="0">
                <a:solidFill>
                  <a:srgbClr val="8B8B8B"/>
                </a:solidFill>
                <a:latin typeface="Lato" panose="020B0604020202020204" charset="0"/>
              </a:rPr>
              <a:t>Billetes y monedas: Fuentes y usos de la base monetaria, Usos, Billetes y monedas en circulación, medidos en miles de pesos</a:t>
            </a:r>
          </a:p>
          <a:p>
            <a:pPr marL="114300" indent="0">
              <a:lnSpc>
                <a:spcPct val="150000"/>
              </a:lnSpc>
              <a:buNone/>
            </a:pPr>
            <a:r>
              <a:rPr lang="es-ES" b="1" dirty="0">
                <a:solidFill>
                  <a:schemeClr val="tx1"/>
                </a:solidFill>
              </a:rPr>
              <a:t>15)</a:t>
            </a:r>
            <a:r>
              <a:rPr lang="es-ES" dirty="0">
                <a:solidFill>
                  <a:schemeClr val="tx1"/>
                </a:solidFill>
                <a:latin typeface="Times New Roman" panose="02020603050405020304" pitchFamily="18" charset="0"/>
                <a:cs typeface="Times New Roman" panose="02020603050405020304" pitchFamily="18" charset="0"/>
              </a:rPr>
              <a:t>    </a:t>
            </a:r>
            <a:r>
              <a:rPr lang="es-ES" b="1" dirty="0">
                <a:solidFill>
                  <a:srgbClr val="8B8B8B"/>
                </a:solidFill>
                <a:latin typeface="Lato" panose="020B0604020202020204" charset="0"/>
              </a:rPr>
              <a:t>TIIE 28: Tasa de Interés Interbancaria a 28 días</a:t>
            </a:r>
          </a:p>
          <a:p>
            <a:pPr marL="114300" indent="0">
              <a:lnSpc>
                <a:spcPct val="150000"/>
              </a:lnSpc>
              <a:buNone/>
            </a:pPr>
            <a:r>
              <a:rPr lang="es-ES" b="1" dirty="0">
                <a:solidFill>
                  <a:schemeClr val="tx1"/>
                </a:solidFill>
              </a:rPr>
              <a:t>16)</a:t>
            </a:r>
            <a:r>
              <a:rPr lang="es-ES" dirty="0">
                <a:solidFill>
                  <a:schemeClr val="tx1"/>
                </a:solidFill>
                <a:latin typeface="Times New Roman" panose="02020603050405020304" pitchFamily="18" charset="0"/>
                <a:cs typeface="Times New Roman" panose="02020603050405020304" pitchFamily="18" charset="0"/>
              </a:rPr>
              <a:t>    </a:t>
            </a:r>
            <a:r>
              <a:rPr lang="es-ES" b="1" dirty="0">
                <a:solidFill>
                  <a:srgbClr val="8B8B8B"/>
                </a:solidFill>
                <a:latin typeface="Lato" panose="020B0604020202020204" charset="0"/>
              </a:rPr>
              <a:t>TIIE 91: Tasa de Interés Interbancaria a 91 días</a:t>
            </a:r>
          </a:p>
          <a:p>
            <a:pPr marL="114300" indent="0">
              <a:lnSpc>
                <a:spcPct val="150000"/>
              </a:lnSpc>
              <a:buNone/>
            </a:pPr>
            <a:endParaRPr lang="es-ES" dirty="0">
              <a:solidFill>
                <a:schemeClr val="tx1"/>
              </a:solidFill>
              <a:latin typeface="Times New Roman" panose="02020603050405020304" pitchFamily="18" charset="0"/>
              <a:cs typeface="Times New Roman" panose="02020603050405020304" pitchFamily="18" charset="0"/>
            </a:endParaRPr>
          </a:p>
          <a:p>
            <a:pPr marL="114300">
              <a:lnSpc>
                <a:spcPct val="150000"/>
              </a:lnSpc>
            </a:pPr>
            <a:endParaRPr lang="es-ES" b="1" dirty="0">
              <a:solidFill>
                <a:srgbClr val="8B8B8B"/>
              </a:solidFill>
              <a:latin typeface="Lato" panose="020B0604020202020204" charset="0"/>
            </a:endParaRPr>
          </a:p>
          <a:p>
            <a:pPr marL="457200" indent="-342900">
              <a:lnSpc>
                <a:spcPct val="150000"/>
              </a:lnSpc>
              <a:buAutoNum type="arabicParenR" startAt="10"/>
            </a:pPr>
            <a:endParaRPr lang="es-ES" b="1" dirty="0">
              <a:solidFill>
                <a:srgbClr val="8B8B8B"/>
              </a:solidFill>
              <a:latin typeface="Lato" panose="020B0604020202020204" charset="0"/>
            </a:endParaRPr>
          </a:p>
          <a:p>
            <a:pPr marL="114300" indent="0">
              <a:lnSpc>
                <a:spcPct val="150000"/>
              </a:lnSpc>
              <a:buNone/>
            </a:pPr>
            <a:endParaRPr lang="es-ES" b="1" u="sng" dirty="0">
              <a:solidFill>
                <a:srgbClr val="8B8B8B"/>
              </a:solidFill>
              <a:latin typeface="Lato" panose="020B0604020202020204" charset="0"/>
            </a:endParaRPr>
          </a:p>
        </p:txBody>
      </p:sp>
    </p:spTree>
    <p:extLst>
      <p:ext uri="{BB962C8B-B14F-4D97-AF65-F5344CB8AC3E}">
        <p14:creationId xmlns:p14="http://schemas.microsoft.com/office/powerpoint/2010/main" val="4117581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31</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3098545" cy="461665"/>
          </a:xfrm>
          <a:prstGeom prst="rect">
            <a:avLst/>
          </a:prstGeom>
        </p:spPr>
        <p:txBody>
          <a:bodyPr wrap="square">
            <a:spAutoFit/>
          </a:bodyPr>
          <a:lstStyle/>
          <a:p>
            <a:r>
              <a:rPr lang="es-419" sz="2400" b="1" dirty="0">
                <a:solidFill>
                  <a:srgbClr val="0067AE"/>
                </a:solidFill>
                <a:latin typeface="Lato"/>
                <a:sym typeface="Lato"/>
              </a:rPr>
              <a:t>Cuerpo</a:t>
            </a: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2348833" y="992693"/>
            <a:ext cx="4067207" cy="461665"/>
          </a:xfrm>
          <a:prstGeom prst="rect">
            <a:avLst/>
          </a:prstGeom>
        </p:spPr>
        <p:txBody>
          <a:bodyPr wrap="square">
            <a:spAutoFit/>
          </a:bodyPr>
          <a:lstStyle/>
          <a:p>
            <a:r>
              <a:rPr lang="es-419" sz="2400" b="1" dirty="0">
                <a:solidFill>
                  <a:srgbClr val="44B4E3"/>
                </a:solidFill>
                <a:latin typeface="Lato"/>
                <a:sym typeface="Lato"/>
              </a:rPr>
              <a:t>Pronóstico tipo de cambio</a:t>
            </a:r>
            <a:endParaRPr lang="es-419" sz="2400" b="1" dirty="0">
              <a:solidFill>
                <a:srgbClr val="666666"/>
              </a:solidFill>
              <a:latin typeface="Lato"/>
              <a:sym typeface="Lato"/>
            </a:endParaRPr>
          </a:p>
        </p:txBody>
      </p:sp>
      <p:sp>
        <p:nvSpPr>
          <p:cNvPr id="6" name="Rectangle 5">
            <a:extLst>
              <a:ext uri="{FF2B5EF4-FFF2-40B4-BE49-F238E27FC236}">
                <a16:creationId xmlns:a16="http://schemas.microsoft.com/office/drawing/2014/main" id="{D550156C-E88F-48A1-8E2C-E72A8E156062}"/>
              </a:ext>
            </a:extLst>
          </p:cNvPr>
          <p:cNvSpPr/>
          <p:nvPr/>
        </p:nvSpPr>
        <p:spPr>
          <a:xfrm>
            <a:off x="926766" y="1892391"/>
            <a:ext cx="6911340" cy="2311915"/>
          </a:xfrm>
          <a:prstGeom prst="rect">
            <a:avLst/>
          </a:prstGeom>
        </p:spPr>
        <p:txBody>
          <a:bodyPr wrap="square">
            <a:spAutoFit/>
          </a:bodyPr>
          <a:lstStyle/>
          <a:p>
            <a:pPr marL="114300" indent="0">
              <a:lnSpc>
                <a:spcPct val="150000"/>
              </a:lnSpc>
              <a:buNone/>
            </a:pPr>
            <a:r>
              <a:rPr lang="es-ES" b="1" dirty="0">
                <a:solidFill>
                  <a:srgbClr val="8B8B8B"/>
                </a:solidFill>
                <a:latin typeface="Lato" panose="020B0604020202020204" charset="0"/>
              </a:rPr>
              <a:t>Aplicaremos la metodología </a:t>
            </a:r>
            <a:r>
              <a:rPr lang="es-ES" dirty="0">
                <a:solidFill>
                  <a:schemeClr val="tx1"/>
                </a:solidFill>
                <a:latin typeface="Times New Roman" panose="02020603050405020304" pitchFamily="18" charset="0"/>
                <a:cs typeface="Times New Roman" panose="02020603050405020304" pitchFamily="18" charset="0"/>
              </a:rPr>
              <a:t>VAR-PLS </a:t>
            </a:r>
            <a:r>
              <a:rPr lang="es-ES" b="1" dirty="0">
                <a:solidFill>
                  <a:srgbClr val="8B8B8B"/>
                </a:solidFill>
                <a:latin typeface="Lato" panose="020B0604020202020204" charset="0"/>
              </a:rPr>
              <a:t>con las 17 variables mensuales para realizar pronósticos sobre el tipo de cambio pesos-dólar de febrero de 2019 al mes de enero de 2020.  Para ello utilizamos las series mensuales a partir de enero del 2005, pues la variable relativa al desempleo inicia en este punto.</a:t>
            </a:r>
          </a:p>
          <a:p>
            <a:pPr marL="114300">
              <a:lnSpc>
                <a:spcPct val="150000"/>
              </a:lnSpc>
            </a:pPr>
            <a:endParaRPr lang="es-ES" b="1" dirty="0">
              <a:solidFill>
                <a:srgbClr val="8B8B8B"/>
              </a:solidFill>
              <a:latin typeface="Lato" panose="020B0604020202020204" charset="0"/>
            </a:endParaRPr>
          </a:p>
          <a:p>
            <a:pPr marL="457200" indent="-342900">
              <a:lnSpc>
                <a:spcPct val="150000"/>
              </a:lnSpc>
              <a:buAutoNum type="arabicParenR" startAt="10"/>
            </a:pPr>
            <a:endParaRPr lang="es-ES" b="1" dirty="0">
              <a:solidFill>
                <a:srgbClr val="8B8B8B"/>
              </a:solidFill>
              <a:latin typeface="Lato" panose="020B0604020202020204" charset="0"/>
            </a:endParaRPr>
          </a:p>
          <a:p>
            <a:pPr marL="114300" indent="0">
              <a:lnSpc>
                <a:spcPct val="150000"/>
              </a:lnSpc>
              <a:buNone/>
            </a:pPr>
            <a:endParaRPr lang="es-ES" b="1" u="sng" dirty="0">
              <a:solidFill>
                <a:srgbClr val="8B8B8B"/>
              </a:solidFill>
              <a:latin typeface="Lato" panose="020B0604020202020204" charset="0"/>
            </a:endParaRPr>
          </a:p>
        </p:txBody>
      </p:sp>
    </p:spTree>
    <p:extLst>
      <p:ext uri="{BB962C8B-B14F-4D97-AF65-F5344CB8AC3E}">
        <p14:creationId xmlns:p14="http://schemas.microsoft.com/office/powerpoint/2010/main" val="36185278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32</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170435" y="44519"/>
            <a:ext cx="3098545" cy="461665"/>
          </a:xfrm>
          <a:prstGeom prst="rect">
            <a:avLst/>
          </a:prstGeom>
        </p:spPr>
        <p:txBody>
          <a:bodyPr wrap="square">
            <a:spAutoFit/>
          </a:bodyPr>
          <a:lstStyle/>
          <a:p>
            <a:r>
              <a:rPr lang="es-419" sz="2400" b="1" dirty="0">
                <a:solidFill>
                  <a:srgbClr val="0067AE"/>
                </a:solidFill>
                <a:latin typeface="Lato"/>
                <a:sym typeface="Lato"/>
              </a:rPr>
              <a:t>Cuerpo</a:t>
            </a:r>
            <a:endParaRPr lang="es-MX" sz="2400" b="1" dirty="0">
              <a:solidFill>
                <a:srgbClr val="0067AE"/>
              </a:solidFill>
              <a:latin typeface="Lato"/>
            </a:endParaRPr>
          </a:p>
        </p:txBody>
      </p:sp>
      <p:pic>
        <p:nvPicPr>
          <p:cNvPr id="8" name="Picture 7">
            <a:extLst>
              <a:ext uri="{FF2B5EF4-FFF2-40B4-BE49-F238E27FC236}">
                <a16:creationId xmlns:a16="http://schemas.microsoft.com/office/drawing/2014/main" id="{02CCB69B-29B2-4FDD-BC04-B253B394A703}"/>
              </a:ext>
            </a:extLst>
          </p:cNvPr>
          <p:cNvPicPr>
            <a:picLocks noChangeAspect="1"/>
          </p:cNvPicPr>
          <p:nvPr/>
        </p:nvPicPr>
        <p:blipFill>
          <a:blip r:embed="rId3"/>
          <a:stretch>
            <a:fillRect/>
          </a:stretch>
        </p:blipFill>
        <p:spPr>
          <a:xfrm>
            <a:off x="839991" y="667232"/>
            <a:ext cx="7267689" cy="4192785"/>
          </a:xfrm>
          <a:prstGeom prst="rect">
            <a:avLst/>
          </a:prstGeom>
        </p:spPr>
      </p:pic>
      <p:sp>
        <p:nvSpPr>
          <p:cNvPr id="10" name="Rectangle 9">
            <a:extLst>
              <a:ext uri="{FF2B5EF4-FFF2-40B4-BE49-F238E27FC236}">
                <a16:creationId xmlns:a16="http://schemas.microsoft.com/office/drawing/2014/main" id="{59D983DA-CE72-4869-BAE3-605B9A9CEEC1}"/>
              </a:ext>
            </a:extLst>
          </p:cNvPr>
          <p:cNvSpPr/>
          <p:nvPr/>
        </p:nvSpPr>
        <p:spPr>
          <a:xfrm>
            <a:off x="4679601" y="4201552"/>
            <a:ext cx="3077559" cy="461665"/>
          </a:xfrm>
          <a:prstGeom prst="rect">
            <a:avLst/>
          </a:prstGeom>
        </p:spPr>
        <p:txBody>
          <a:bodyPr wrap="square">
            <a:spAutoFit/>
          </a:bodyPr>
          <a:lstStyle/>
          <a:p>
            <a:r>
              <a:rPr lang="es-419" sz="2400" b="1" dirty="0">
                <a:solidFill>
                  <a:srgbClr val="44B4E3"/>
                </a:solidFill>
                <a:latin typeface="Lato"/>
                <a:sym typeface="Lato"/>
              </a:rPr>
              <a:t>Variables originales</a:t>
            </a:r>
            <a:endParaRPr lang="es-419" sz="2400" b="1" dirty="0">
              <a:solidFill>
                <a:srgbClr val="666666"/>
              </a:solidFill>
              <a:latin typeface="Lato"/>
              <a:sym typeface="Lato"/>
            </a:endParaRPr>
          </a:p>
        </p:txBody>
      </p:sp>
    </p:spTree>
    <p:extLst>
      <p:ext uri="{BB962C8B-B14F-4D97-AF65-F5344CB8AC3E}">
        <p14:creationId xmlns:p14="http://schemas.microsoft.com/office/powerpoint/2010/main" val="3590000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33</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170435" y="44519"/>
            <a:ext cx="3098545" cy="461665"/>
          </a:xfrm>
          <a:prstGeom prst="rect">
            <a:avLst/>
          </a:prstGeom>
        </p:spPr>
        <p:txBody>
          <a:bodyPr wrap="square">
            <a:spAutoFit/>
          </a:bodyPr>
          <a:lstStyle/>
          <a:p>
            <a:r>
              <a:rPr lang="es-419" sz="2400" b="1" dirty="0">
                <a:solidFill>
                  <a:srgbClr val="0067AE"/>
                </a:solidFill>
                <a:latin typeface="Lato"/>
                <a:sym typeface="Lato"/>
              </a:rPr>
              <a:t>Cuerpo</a:t>
            </a:r>
            <a:endParaRPr lang="es-MX" sz="2400" b="1" dirty="0">
              <a:solidFill>
                <a:srgbClr val="0067AE"/>
              </a:solidFill>
              <a:latin typeface="Lato"/>
            </a:endParaRPr>
          </a:p>
        </p:txBody>
      </p:sp>
      <p:pic>
        <p:nvPicPr>
          <p:cNvPr id="3" name="Picture 2">
            <a:extLst>
              <a:ext uri="{FF2B5EF4-FFF2-40B4-BE49-F238E27FC236}">
                <a16:creationId xmlns:a16="http://schemas.microsoft.com/office/drawing/2014/main" id="{71F4463A-1181-48D4-93D2-F69DFA70C1B1}"/>
              </a:ext>
            </a:extLst>
          </p:cNvPr>
          <p:cNvPicPr>
            <a:picLocks noChangeAspect="1"/>
          </p:cNvPicPr>
          <p:nvPr/>
        </p:nvPicPr>
        <p:blipFill>
          <a:blip r:embed="rId3"/>
          <a:stretch>
            <a:fillRect/>
          </a:stretch>
        </p:blipFill>
        <p:spPr>
          <a:xfrm>
            <a:off x="1019086" y="685458"/>
            <a:ext cx="7321029" cy="4265999"/>
          </a:xfrm>
          <a:prstGeom prst="rect">
            <a:avLst/>
          </a:prstGeom>
        </p:spPr>
      </p:pic>
      <p:sp>
        <p:nvSpPr>
          <p:cNvPr id="8" name="Rectangle 7">
            <a:extLst>
              <a:ext uri="{FF2B5EF4-FFF2-40B4-BE49-F238E27FC236}">
                <a16:creationId xmlns:a16="http://schemas.microsoft.com/office/drawing/2014/main" id="{65DBC843-5C1C-4556-962E-26DB9A42DEB5}"/>
              </a:ext>
            </a:extLst>
          </p:cNvPr>
          <p:cNvSpPr/>
          <p:nvPr/>
        </p:nvSpPr>
        <p:spPr>
          <a:xfrm>
            <a:off x="6615081" y="4300612"/>
            <a:ext cx="1073499" cy="461665"/>
          </a:xfrm>
          <a:prstGeom prst="rect">
            <a:avLst/>
          </a:prstGeom>
        </p:spPr>
        <p:txBody>
          <a:bodyPr wrap="square">
            <a:spAutoFit/>
          </a:bodyPr>
          <a:lstStyle/>
          <a:p>
            <a:r>
              <a:rPr lang="es-419" sz="2400" b="1" dirty="0">
                <a:solidFill>
                  <a:srgbClr val="44B4E3"/>
                </a:solidFill>
                <a:latin typeface="Lato"/>
                <a:sym typeface="Lato"/>
              </a:rPr>
              <a:t>MAPE</a:t>
            </a:r>
            <a:endParaRPr lang="es-419" sz="2400" b="1" dirty="0">
              <a:solidFill>
                <a:srgbClr val="666666"/>
              </a:solidFill>
              <a:latin typeface="Lato"/>
              <a:sym typeface="Lato"/>
            </a:endParaRPr>
          </a:p>
        </p:txBody>
      </p:sp>
    </p:spTree>
    <p:extLst>
      <p:ext uri="{BB962C8B-B14F-4D97-AF65-F5344CB8AC3E}">
        <p14:creationId xmlns:p14="http://schemas.microsoft.com/office/powerpoint/2010/main" val="460022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34</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170435" y="44519"/>
            <a:ext cx="3098545" cy="461665"/>
          </a:xfrm>
          <a:prstGeom prst="rect">
            <a:avLst/>
          </a:prstGeom>
        </p:spPr>
        <p:txBody>
          <a:bodyPr wrap="square">
            <a:spAutoFit/>
          </a:bodyPr>
          <a:lstStyle/>
          <a:p>
            <a:r>
              <a:rPr lang="es-419" sz="2400" b="1" dirty="0">
                <a:solidFill>
                  <a:srgbClr val="0067AE"/>
                </a:solidFill>
                <a:latin typeface="Lato"/>
                <a:sym typeface="Lato"/>
              </a:rPr>
              <a:t>Conclusiones</a:t>
            </a:r>
            <a:endParaRPr lang="es-MX" sz="2400" b="1" dirty="0">
              <a:solidFill>
                <a:srgbClr val="0067AE"/>
              </a:solidFill>
              <a:latin typeface="Lato"/>
            </a:endParaRPr>
          </a:p>
        </p:txBody>
      </p:sp>
      <p:sp>
        <p:nvSpPr>
          <p:cNvPr id="10" name="Rectangle 9">
            <a:extLst>
              <a:ext uri="{FF2B5EF4-FFF2-40B4-BE49-F238E27FC236}">
                <a16:creationId xmlns:a16="http://schemas.microsoft.com/office/drawing/2014/main" id="{59D983DA-CE72-4869-BAE3-605B9A9CEEC1}"/>
              </a:ext>
            </a:extLst>
          </p:cNvPr>
          <p:cNvSpPr/>
          <p:nvPr/>
        </p:nvSpPr>
        <p:spPr>
          <a:xfrm>
            <a:off x="839121" y="757312"/>
            <a:ext cx="6605619" cy="830997"/>
          </a:xfrm>
          <a:prstGeom prst="rect">
            <a:avLst/>
          </a:prstGeom>
        </p:spPr>
        <p:txBody>
          <a:bodyPr wrap="square">
            <a:spAutoFit/>
          </a:bodyPr>
          <a:lstStyle/>
          <a:p>
            <a:r>
              <a:rPr lang="es-MX" sz="2400" b="1" dirty="0">
                <a:solidFill>
                  <a:srgbClr val="44B4E3"/>
                </a:solidFill>
                <a:latin typeface="Lato"/>
                <a:sym typeface="Lato"/>
              </a:rPr>
              <a:t>Pronósticos para febrero de 2019 a enero de 2020</a:t>
            </a:r>
            <a:endParaRPr lang="es-419" sz="2400" b="1" dirty="0">
              <a:solidFill>
                <a:srgbClr val="666666"/>
              </a:solidFill>
              <a:latin typeface="Lato"/>
              <a:sym typeface="Lato"/>
            </a:endParaRPr>
          </a:p>
        </p:txBody>
      </p:sp>
      <p:pic>
        <p:nvPicPr>
          <p:cNvPr id="3" name="Picture 2">
            <a:extLst>
              <a:ext uri="{FF2B5EF4-FFF2-40B4-BE49-F238E27FC236}">
                <a16:creationId xmlns:a16="http://schemas.microsoft.com/office/drawing/2014/main" id="{8EB83FAA-3D01-4515-B296-DFA1592C454C}"/>
              </a:ext>
            </a:extLst>
          </p:cNvPr>
          <p:cNvPicPr>
            <a:picLocks noChangeAspect="1"/>
          </p:cNvPicPr>
          <p:nvPr/>
        </p:nvPicPr>
        <p:blipFill>
          <a:blip r:embed="rId3"/>
          <a:stretch>
            <a:fillRect/>
          </a:stretch>
        </p:blipFill>
        <p:spPr>
          <a:xfrm>
            <a:off x="731520" y="1588309"/>
            <a:ext cx="7740938" cy="3204672"/>
          </a:xfrm>
          <a:prstGeom prst="rect">
            <a:avLst/>
          </a:prstGeom>
        </p:spPr>
      </p:pic>
    </p:spTree>
    <p:extLst>
      <p:ext uri="{BB962C8B-B14F-4D97-AF65-F5344CB8AC3E}">
        <p14:creationId xmlns:p14="http://schemas.microsoft.com/office/powerpoint/2010/main" val="3781129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35</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170435" y="44519"/>
            <a:ext cx="3098545" cy="461665"/>
          </a:xfrm>
          <a:prstGeom prst="rect">
            <a:avLst/>
          </a:prstGeom>
        </p:spPr>
        <p:txBody>
          <a:bodyPr wrap="square">
            <a:spAutoFit/>
          </a:bodyPr>
          <a:lstStyle/>
          <a:p>
            <a:r>
              <a:rPr lang="es-419" sz="2400" b="1" dirty="0">
                <a:solidFill>
                  <a:srgbClr val="0067AE"/>
                </a:solidFill>
                <a:latin typeface="Lato"/>
                <a:sym typeface="Lato"/>
              </a:rPr>
              <a:t>Conclusiones</a:t>
            </a:r>
            <a:endParaRPr lang="es-MX" sz="2400" b="1" dirty="0">
              <a:solidFill>
                <a:srgbClr val="0067AE"/>
              </a:solidFill>
              <a:latin typeface="Lato"/>
            </a:endParaRPr>
          </a:p>
        </p:txBody>
      </p:sp>
      <p:sp>
        <p:nvSpPr>
          <p:cNvPr id="10" name="Rectangle 9">
            <a:extLst>
              <a:ext uri="{FF2B5EF4-FFF2-40B4-BE49-F238E27FC236}">
                <a16:creationId xmlns:a16="http://schemas.microsoft.com/office/drawing/2014/main" id="{59D983DA-CE72-4869-BAE3-605B9A9CEEC1}"/>
              </a:ext>
            </a:extLst>
          </p:cNvPr>
          <p:cNvSpPr/>
          <p:nvPr/>
        </p:nvSpPr>
        <p:spPr>
          <a:xfrm>
            <a:off x="839121" y="757312"/>
            <a:ext cx="6605619" cy="461665"/>
          </a:xfrm>
          <a:prstGeom prst="rect">
            <a:avLst/>
          </a:prstGeom>
        </p:spPr>
        <p:txBody>
          <a:bodyPr wrap="square">
            <a:spAutoFit/>
          </a:bodyPr>
          <a:lstStyle/>
          <a:p>
            <a:r>
              <a:rPr lang="es-MX" sz="2400" b="1" dirty="0">
                <a:solidFill>
                  <a:srgbClr val="44B4E3"/>
                </a:solidFill>
                <a:latin typeface="Lato"/>
                <a:sym typeface="Lato"/>
              </a:rPr>
              <a:t>Pronóstico (error)</a:t>
            </a:r>
            <a:endParaRPr lang="es-419" sz="2400" b="1" dirty="0">
              <a:solidFill>
                <a:srgbClr val="666666"/>
              </a:solidFill>
              <a:latin typeface="Lato"/>
              <a:sym typeface="Lato"/>
            </a:endParaRPr>
          </a:p>
        </p:txBody>
      </p:sp>
      <p:graphicFrame>
        <p:nvGraphicFramePr>
          <p:cNvPr id="5" name="Table 4">
            <a:extLst>
              <a:ext uri="{FF2B5EF4-FFF2-40B4-BE49-F238E27FC236}">
                <a16:creationId xmlns:a16="http://schemas.microsoft.com/office/drawing/2014/main" id="{C7DEE6E8-0E61-4242-A9D8-ABF92FA39A3E}"/>
              </a:ext>
            </a:extLst>
          </p:cNvPr>
          <p:cNvGraphicFramePr>
            <a:graphicFrameLocks noGrp="1"/>
          </p:cNvGraphicFramePr>
          <p:nvPr/>
        </p:nvGraphicFramePr>
        <p:xfrm>
          <a:off x="2660650" y="1374775"/>
          <a:ext cx="3822700" cy="2393950"/>
        </p:xfrm>
        <a:graphic>
          <a:graphicData uri="http://schemas.openxmlformats.org/drawingml/2006/table">
            <a:tbl>
              <a:tblPr>
                <a:tableStyleId>{5C22544A-7EE6-4342-B048-85BDC9FD1C3A}</a:tableStyleId>
              </a:tblPr>
              <a:tblGrid>
                <a:gridCol w="736600">
                  <a:extLst>
                    <a:ext uri="{9D8B030D-6E8A-4147-A177-3AD203B41FA5}">
                      <a16:colId xmlns:a16="http://schemas.microsoft.com/office/drawing/2014/main" val="3894857738"/>
                    </a:ext>
                  </a:extLst>
                </a:gridCol>
                <a:gridCol w="762000">
                  <a:extLst>
                    <a:ext uri="{9D8B030D-6E8A-4147-A177-3AD203B41FA5}">
                      <a16:colId xmlns:a16="http://schemas.microsoft.com/office/drawing/2014/main" val="2947123944"/>
                    </a:ext>
                  </a:extLst>
                </a:gridCol>
                <a:gridCol w="1320800">
                  <a:extLst>
                    <a:ext uri="{9D8B030D-6E8A-4147-A177-3AD203B41FA5}">
                      <a16:colId xmlns:a16="http://schemas.microsoft.com/office/drawing/2014/main" val="3092270992"/>
                    </a:ext>
                  </a:extLst>
                </a:gridCol>
                <a:gridCol w="1003300">
                  <a:extLst>
                    <a:ext uri="{9D8B030D-6E8A-4147-A177-3AD203B41FA5}">
                      <a16:colId xmlns:a16="http://schemas.microsoft.com/office/drawing/2014/main" val="2984416427"/>
                    </a:ext>
                  </a:extLst>
                </a:gridCol>
              </a:tblGrid>
              <a:tr h="184150">
                <a:tc>
                  <a:txBody>
                    <a:bodyPr/>
                    <a:lstStyle/>
                    <a:p>
                      <a:pPr algn="l" fontAlgn="b"/>
                      <a:r>
                        <a:rPr lang="es-MX" sz="1100" u="none" strike="noStrike">
                          <a:effectLst/>
                        </a:rPr>
                        <a:t>Fecha</a:t>
                      </a:r>
                      <a:endParaRPr lang="es-MX" sz="1100" b="1" i="0" u="none" strike="noStrike">
                        <a:solidFill>
                          <a:srgbClr val="BF8F00"/>
                        </a:solidFill>
                        <a:effectLst/>
                        <a:latin typeface="Calibri" panose="020F0502020204030204" pitchFamily="34" charset="0"/>
                      </a:endParaRPr>
                    </a:p>
                  </a:txBody>
                  <a:tcPr marL="6350" marR="6350" marT="6350" marB="0" anchor="b"/>
                </a:tc>
                <a:tc>
                  <a:txBody>
                    <a:bodyPr/>
                    <a:lstStyle/>
                    <a:p>
                      <a:pPr algn="l" fontAlgn="b"/>
                      <a:r>
                        <a:rPr lang="es-MX" sz="1100" u="none" strike="noStrike">
                          <a:effectLst/>
                        </a:rPr>
                        <a:t>Valor real</a:t>
                      </a:r>
                      <a:endParaRPr lang="es-MX" sz="1100" b="1" i="0" u="none" strike="noStrike">
                        <a:solidFill>
                          <a:srgbClr val="BF8F00"/>
                        </a:solidFill>
                        <a:effectLst/>
                        <a:latin typeface="Calibri" panose="020F0502020204030204" pitchFamily="34" charset="0"/>
                      </a:endParaRPr>
                    </a:p>
                  </a:txBody>
                  <a:tcPr marL="6350" marR="6350" marT="6350" marB="0" anchor="b"/>
                </a:tc>
                <a:tc>
                  <a:txBody>
                    <a:bodyPr/>
                    <a:lstStyle/>
                    <a:p>
                      <a:pPr algn="l" fontAlgn="b"/>
                      <a:r>
                        <a:rPr lang="es-MX" sz="1100" u="none" strike="noStrike">
                          <a:effectLst/>
                        </a:rPr>
                        <a:t>Pronóstico VAR-PLS</a:t>
                      </a:r>
                      <a:endParaRPr lang="es-MX" sz="1100" b="1" i="0" u="none" strike="noStrike">
                        <a:solidFill>
                          <a:srgbClr val="BF8F00"/>
                        </a:solidFill>
                        <a:effectLst/>
                        <a:latin typeface="Calibri" panose="020F0502020204030204" pitchFamily="34" charset="0"/>
                      </a:endParaRPr>
                    </a:p>
                  </a:txBody>
                  <a:tcPr marL="6350" marR="6350" marT="6350" marB="0" anchor="b"/>
                </a:tc>
                <a:tc>
                  <a:txBody>
                    <a:bodyPr/>
                    <a:lstStyle/>
                    <a:p>
                      <a:pPr algn="l" fontAlgn="b"/>
                      <a:r>
                        <a:rPr lang="es-MX" sz="1100" u="none" strike="noStrike">
                          <a:effectLst/>
                        </a:rPr>
                        <a:t>Error relativo </a:t>
                      </a:r>
                      <a:endParaRPr lang="es-MX" sz="1100" b="1" i="0" u="none" strike="noStrike">
                        <a:solidFill>
                          <a:srgbClr val="BF8F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0320910"/>
                  </a:ext>
                </a:extLst>
              </a:tr>
              <a:tr h="184150">
                <a:tc>
                  <a:txBody>
                    <a:bodyPr/>
                    <a:lstStyle/>
                    <a:p>
                      <a:pPr algn="r" fontAlgn="b"/>
                      <a:r>
                        <a:rPr lang="es-MX" sz="1100" u="none" strike="noStrike">
                          <a:effectLst/>
                        </a:rPr>
                        <a:t>01/02/2019</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19.1902</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19.1923</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0.0112%</a:t>
                      </a:r>
                      <a:endParaRPr lang="es-MX" sz="1100" b="0" i="0" u="none" strike="noStrike">
                        <a:solidFill>
                          <a:srgbClr val="BF8F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4292130"/>
                  </a:ext>
                </a:extLst>
              </a:tr>
              <a:tr h="184150">
                <a:tc>
                  <a:txBody>
                    <a:bodyPr/>
                    <a:lstStyle/>
                    <a:p>
                      <a:pPr algn="r" fontAlgn="b"/>
                      <a:r>
                        <a:rPr lang="es-MX" sz="1100" u="none" strike="noStrike">
                          <a:effectLst/>
                        </a:rPr>
                        <a:t>01/03/2019</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19.2339</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19.1778</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0.2917%</a:t>
                      </a:r>
                      <a:endParaRPr lang="es-MX" sz="1100" b="0" i="0" u="none" strike="noStrike">
                        <a:solidFill>
                          <a:srgbClr val="BF8F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80399869"/>
                  </a:ext>
                </a:extLst>
              </a:tr>
              <a:tr h="184150">
                <a:tc>
                  <a:txBody>
                    <a:bodyPr/>
                    <a:lstStyle/>
                    <a:p>
                      <a:pPr algn="r" fontAlgn="b"/>
                      <a:r>
                        <a:rPr lang="es-MX" sz="1100" u="none" strike="noStrike">
                          <a:effectLst/>
                        </a:rPr>
                        <a:t>01/04/2019</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19.0231</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19.2248</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1.0603%</a:t>
                      </a:r>
                      <a:endParaRPr lang="es-MX" sz="1100" b="0" i="0" u="none" strike="noStrike">
                        <a:solidFill>
                          <a:srgbClr val="BF8F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780824"/>
                  </a:ext>
                </a:extLst>
              </a:tr>
              <a:tr h="184150">
                <a:tc>
                  <a:txBody>
                    <a:bodyPr/>
                    <a:lstStyle/>
                    <a:p>
                      <a:pPr algn="r" fontAlgn="b"/>
                      <a:r>
                        <a:rPr lang="es-MX" sz="1100" u="none" strike="noStrike">
                          <a:effectLst/>
                        </a:rPr>
                        <a:t>01/05/2019</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19.0883</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19.1792</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0.4760%</a:t>
                      </a:r>
                      <a:endParaRPr lang="es-MX" sz="1100" b="0" i="0" u="none" strike="noStrike">
                        <a:solidFill>
                          <a:srgbClr val="BF8F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25398653"/>
                  </a:ext>
                </a:extLst>
              </a:tr>
              <a:tr h="184150">
                <a:tc>
                  <a:txBody>
                    <a:bodyPr/>
                    <a:lstStyle/>
                    <a:p>
                      <a:pPr algn="r" fontAlgn="b"/>
                      <a:r>
                        <a:rPr lang="es-MX" sz="1100" u="none" strike="noStrike">
                          <a:effectLst/>
                        </a:rPr>
                        <a:t>01/06/2019</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19.2912</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19.1525</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0.7188%</a:t>
                      </a:r>
                      <a:endParaRPr lang="es-MX" sz="1100" b="0" i="0" u="none" strike="noStrike">
                        <a:solidFill>
                          <a:srgbClr val="BF8F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33212151"/>
                  </a:ext>
                </a:extLst>
              </a:tr>
              <a:tr h="184150">
                <a:tc>
                  <a:txBody>
                    <a:bodyPr/>
                    <a:lstStyle/>
                    <a:p>
                      <a:pPr algn="r" fontAlgn="b"/>
                      <a:r>
                        <a:rPr lang="es-MX" sz="1100" u="none" strike="noStrike">
                          <a:effectLst/>
                        </a:rPr>
                        <a:t>01/07/2019</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19.0669</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19.1449</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0.4090%</a:t>
                      </a:r>
                      <a:endParaRPr lang="es-MX" sz="1100" b="0" i="0" u="none" strike="noStrike">
                        <a:solidFill>
                          <a:srgbClr val="BF8F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92838422"/>
                  </a:ext>
                </a:extLst>
              </a:tr>
              <a:tr h="184150">
                <a:tc>
                  <a:txBody>
                    <a:bodyPr/>
                    <a:lstStyle/>
                    <a:p>
                      <a:pPr algn="r" fontAlgn="b"/>
                      <a:r>
                        <a:rPr lang="es-MX" sz="1100" u="none" strike="noStrike">
                          <a:effectLst/>
                        </a:rPr>
                        <a:t>01/08/2019</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19.5896</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19.1770</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2.1064%</a:t>
                      </a:r>
                      <a:endParaRPr lang="es-MX" sz="1100" b="0" i="0" u="none" strike="noStrike">
                        <a:solidFill>
                          <a:srgbClr val="BF8F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90973088"/>
                  </a:ext>
                </a:extLst>
              </a:tr>
              <a:tr h="184150">
                <a:tc>
                  <a:txBody>
                    <a:bodyPr/>
                    <a:lstStyle/>
                    <a:p>
                      <a:pPr algn="r" fontAlgn="b"/>
                      <a:r>
                        <a:rPr lang="es-MX" sz="1100" u="none" strike="noStrike">
                          <a:effectLst/>
                        </a:rPr>
                        <a:t>01/09/2019</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19.6242</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19.1800</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2.2633%</a:t>
                      </a:r>
                      <a:endParaRPr lang="es-MX" sz="1100" b="0" i="0" u="none" strike="noStrike">
                        <a:solidFill>
                          <a:srgbClr val="BF8F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19730111"/>
                  </a:ext>
                </a:extLst>
              </a:tr>
              <a:tr h="184150">
                <a:tc>
                  <a:txBody>
                    <a:bodyPr/>
                    <a:lstStyle/>
                    <a:p>
                      <a:pPr algn="r" fontAlgn="b"/>
                      <a:r>
                        <a:rPr lang="es-MX" sz="1100" u="none" strike="noStrike">
                          <a:effectLst/>
                        </a:rPr>
                        <a:t>01/10/2019</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19.3701</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19.2060</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0.8469%</a:t>
                      </a:r>
                      <a:endParaRPr lang="es-MX" sz="1100" b="0" i="0" u="none" strike="noStrike">
                        <a:solidFill>
                          <a:srgbClr val="BF8F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24993095"/>
                  </a:ext>
                </a:extLst>
              </a:tr>
              <a:tr h="184150">
                <a:tc>
                  <a:txBody>
                    <a:bodyPr/>
                    <a:lstStyle/>
                    <a:p>
                      <a:pPr algn="r" fontAlgn="b"/>
                      <a:r>
                        <a:rPr lang="es-MX" sz="1100" u="none" strike="noStrike">
                          <a:effectLst/>
                        </a:rPr>
                        <a:t>01/11/2019</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19.2931</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19.1562</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0.7095%</a:t>
                      </a:r>
                      <a:endParaRPr lang="es-MX" sz="1100" b="0" i="0" u="none" strike="noStrike">
                        <a:solidFill>
                          <a:srgbClr val="BF8F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31747929"/>
                  </a:ext>
                </a:extLst>
              </a:tr>
              <a:tr h="184150">
                <a:tc>
                  <a:txBody>
                    <a:bodyPr/>
                    <a:lstStyle/>
                    <a:p>
                      <a:pPr algn="r" fontAlgn="b"/>
                      <a:r>
                        <a:rPr lang="es-MX" sz="1100" u="none" strike="noStrike">
                          <a:effectLst/>
                        </a:rPr>
                        <a:t>01/12/2019</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19.1776</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19.1792</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0.0086%</a:t>
                      </a:r>
                      <a:endParaRPr lang="es-MX" sz="1100" b="0" i="0" u="none" strike="noStrike">
                        <a:solidFill>
                          <a:srgbClr val="BF8F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8198873"/>
                  </a:ext>
                </a:extLst>
              </a:tr>
              <a:tr h="184150">
                <a:tc>
                  <a:txBody>
                    <a:bodyPr/>
                    <a:lstStyle/>
                    <a:p>
                      <a:pPr algn="r" fontAlgn="b"/>
                      <a:r>
                        <a:rPr lang="es-MX" sz="1100" u="none" strike="noStrike">
                          <a:effectLst/>
                        </a:rPr>
                        <a:t>01/01/2020</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18.8060</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19.1827</a:t>
                      </a:r>
                      <a:endParaRPr lang="es-MX" sz="1100" b="0" i="0" u="none" strike="noStrike">
                        <a:solidFill>
                          <a:srgbClr val="BF8F00"/>
                        </a:solidFill>
                        <a:effectLst/>
                        <a:latin typeface="Calibri" panose="020F0502020204030204" pitchFamily="34" charset="0"/>
                      </a:endParaRPr>
                    </a:p>
                  </a:txBody>
                  <a:tcPr marL="6350" marR="6350" marT="6350" marB="0" anchor="b"/>
                </a:tc>
                <a:tc>
                  <a:txBody>
                    <a:bodyPr/>
                    <a:lstStyle/>
                    <a:p>
                      <a:pPr algn="r" fontAlgn="b"/>
                      <a:r>
                        <a:rPr lang="es-MX" sz="1100" u="none" strike="noStrike" dirty="0">
                          <a:effectLst/>
                        </a:rPr>
                        <a:t>2.0032%</a:t>
                      </a:r>
                      <a:endParaRPr lang="es-MX" sz="1100" b="0" i="0" u="none" strike="noStrike" dirty="0">
                        <a:solidFill>
                          <a:srgbClr val="BF8F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92717046"/>
                  </a:ext>
                </a:extLst>
              </a:tr>
            </a:tbl>
          </a:graphicData>
        </a:graphic>
      </p:graphicFrame>
    </p:spTree>
    <p:extLst>
      <p:ext uri="{BB962C8B-B14F-4D97-AF65-F5344CB8AC3E}">
        <p14:creationId xmlns:p14="http://schemas.microsoft.com/office/powerpoint/2010/main" val="3169815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36</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825755" y="608399"/>
            <a:ext cx="5285485" cy="461665"/>
          </a:xfrm>
          <a:prstGeom prst="rect">
            <a:avLst/>
          </a:prstGeom>
        </p:spPr>
        <p:txBody>
          <a:bodyPr wrap="square">
            <a:spAutoFit/>
          </a:bodyPr>
          <a:lstStyle/>
          <a:p>
            <a:r>
              <a:rPr lang="es-419" sz="2400" b="1" dirty="0">
                <a:solidFill>
                  <a:srgbClr val="0067AE"/>
                </a:solidFill>
                <a:latin typeface="Lato"/>
                <a:sym typeface="Lato"/>
              </a:rPr>
              <a:t>Preguntas y comentarios </a:t>
            </a:r>
            <a:endParaRPr lang="es-MX" sz="2400" b="1" dirty="0">
              <a:solidFill>
                <a:srgbClr val="0067AE"/>
              </a:solidFill>
              <a:latin typeface="Lato"/>
            </a:endParaRPr>
          </a:p>
        </p:txBody>
      </p:sp>
    </p:spTree>
    <p:extLst>
      <p:ext uri="{BB962C8B-B14F-4D97-AF65-F5344CB8AC3E}">
        <p14:creationId xmlns:p14="http://schemas.microsoft.com/office/powerpoint/2010/main" val="17766475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37</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3098545" cy="461665"/>
          </a:xfrm>
          <a:prstGeom prst="rect">
            <a:avLst/>
          </a:prstGeom>
        </p:spPr>
        <p:txBody>
          <a:bodyPr wrap="square">
            <a:spAutoFit/>
          </a:bodyPr>
          <a:lstStyle/>
          <a:p>
            <a:r>
              <a:rPr lang="es-419" sz="2400" b="1" dirty="0">
                <a:solidFill>
                  <a:srgbClr val="0067AE"/>
                </a:solidFill>
                <a:latin typeface="Lato"/>
                <a:sym typeface="Lato"/>
              </a:rPr>
              <a:t>Referencias</a:t>
            </a:r>
            <a:endParaRPr lang="es-MX" sz="2400" b="1" dirty="0">
              <a:solidFill>
                <a:srgbClr val="0067AE"/>
              </a:solidFill>
              <a:latin typeface="Lato"/>
            </a:endParaRPr>
          </a:p>
        </p:txBody>
      </p:sp>
      <p:sp>
        <p:nvSpPr>
          <p:cNvPr id="6" name="Rectangle 5">
            <a:extLst>
              <a:ext uri="{FF2B5EF4-FFF2-40B4-BE49-F238E27FC236}">
                <a16:creationId xmlns:a16="http://schemas.microsoft.com/office/drawing/2014/main" id="{D550156C-E88F-48A1-8E2C-E72A8E156062}"/>
              </a:ext>
            </a:extLst>
          </p:cNvPr>
          <p:cNvSpPr/>
          <p:nvPr/>
        </p:nvSpPr>
        <p:spPr>
          <a:xfrm>
            <a:off x="444755" y="1122978"/>
            <a:ext cx="8196326" cy="2958246"/>
          </a:xfrm>
          <a:prstGeom prst="rect">
            <a:avLst/>
          </a:prstGeom>
        </p:spPr>
        <p:txBody>
          <a:bodyPr wrap="square">
            <a:spAutoFit/>
          </a:bodyPr>
          <a:lstStyle/>
          <a:p>
            <a:pPr marL="285750" indent="-285750">
              <a:lnSpc>
                <a:spcPct val="150000"/>
              </a:lnSpc>
              <a:buFont typeface="Arial" panose="020B0604020202020204" pitchFamily="34" charset="0"/>
              <a:buChar char="•"/>
            </a:pPr>
            <a:r>
              <a:rPr lang="en-US" b="1" dirty="0">
                <a:solidFill>
                  <a:srgbClr val="8B8B8B"/>
                </a:solidFill>
                <a:latin typeface="Lato" panose="020B0604020202020204" charset="0"/>
              </a:rPr>
              <a:t>Carlomagno, G. (2017). Discovering common trends in a large set of disaggregates: statistical procedures and their properties. PhD thesis, </a:t>
            </a:r>
            <a:r>
              <a:rPr lang="en-US" b="1" i="1" dirty="0">
                <a:solidFill>
                  <a:srgbClr val="8B8B8B"/>
                </a:solidFill>
                <a:latin typeface="Lato" panose="020B0604020202020204" charset="0"/>
              </a:rPr>
              <a:t>Department of Statistics and Econometrics, University Carlos III of Madrid.</a:t>
            </a:r>
            <a:r>
              <a:rPr lang="en-US" b="1" dirty="0">
                <a:solidFill>
                  <a:srgbClr val="8B8B8B"/>
                </a:solidFill>
                <a:latin typeface="Lato" panose="020B0604020202020204" charset="0"/>
              </a:rPr>
              <a:t> </a:t>
            </a:r>
          </a:p>
          <a:p>
            <a:pPr marL="285750" indent="-285750">
              <a:lnSpc>
                <a:spcPct val="150000"/>
              </a:lnSpc>
              <a:buFont typeface="Arial" panose="020B0604020202020204" pitchFamily="34" charset="0"/>
              <a:buChar char="•"/>
            </a:pPr>
            <a:r>
              <a:rPr lang="en-US" b="1" dirty="0">
                <a:solidFill>
                  <a:srgbClr val="8B8B8B"/>
                </a:solidFill>
                <a:latin typeface="Lato" panose="020B0604020202020204" charset="0"/>
              </a:rPr>
              <a:t>Frances, P. H. (2006). Forecasting 1 to h steps ahead using partial least squares. </a:t>
            </a:r>
            <a:r>
              <a:rPr lang="en-US" b="1" i="1" dirty="0">
                <a:solidFill>
                  <a:srgbClr val="8B8B8B"/>
                </a:solidFill>
                <a:latin typeface="Lato" panose="020B0604020202020204" charset="0"/>
              </a:rPr>
              <a:t>Econometric Institute Report.</a:t>
            </a:r>
          </a:p>
          <a:p>
            <a:pPr marL="342900" indent="-342900">
              <a:lnSpc>
                <a:spcPct val="150000"/>
              </a:lnSpc>
              <a:buFont typeface="Arial" panose="020B0604020202020204" pitchFamily="34" charset="0"/>
              <a:buChar char="•"/>
            </a:pPr>
            <a:r>
              <a:rPr lang="en-US" b="1" dirty="0">
                <a:solidFill>
                  <a:srgbClr val="8B8B8B"/>
                </a:solidFill>
                <a:latin typeface="Lato" panose="020B0604020202020204" charset="0"/>
              </a:rPr>
              <a:t>Johansen, S. (1991). Estimation and hypothesis testing of cointegration vectors in gaussian vector autoregressive models. </a:t>
            </a:r>
            <a:r>
              <a:rPr lang="en-US" b="1" i="1" dirty="0">
                <a:solidFill>
                  <a:srgbClr val="8B8B8B"/>
                </a:solidFill>
                <a:latin typeface="Lato" panose="020B0604020202020204" charset="0"/>
              </a:rPr>
              <a:t>Econometrica.</a:t>
            </a:r>
          </a:p>
          <a:p>
            <a:pPr marL="285750" indent="-285750">
              <a:lnSpc>
                <a:spcPct val="150000"/>
              </a:lnSpc>
              <a:buFont typeface="Arial" panose="020B0604020202020204" pitchFamily="34" charset="0"/>
              <a:buChar char="•"/>
            </a:pPr>
            <a:r>
              <a:rPr lang="en-US" b="1" dirty="0">
                <a:solidFill>
                  <a:srgbClr val="8B8B8B"/>
                </a:solidFill>
                <a:latin typeface="Lato" panose="020B0604020202020204" charset="0"/>
              </a:rPr>
              <a:t>Pascual, L., Ruiz, E., and Fresoli, D. (2011). Bootstrap forecast of multivariate var models without using the backward representation. </a:t>
            </a:r>
            <a:r>
              <a:rPr lang="en-US" b="1" i="1" dirty="0">
                <a:solidFill>
                  <a:srgbClr val="8B8B8B"/>
                </a:solidFill>
                <a:latin typeface="Lato" panose="020B0604020202020204" charset="0"/>
              </a:rPr>
              <a:t>Statistics and Econometrics Series</a:t>
            </a:r>
            <a:r>
              <a:rPr lang="en-US" b="1" dirty="0">
                <a:solidFill>
                  <a:srgbClr val="8B8B8B"/>
                </a:solidFill>
                <a:latin typeface="Lato" panose="020B0604020202020204" charset="0"/>
              </a:rPr>
              <a:t>, Working Paper.</a:t>
            </a:r>
          </a:p>
        </p:txBody>
      </p:sp>
    </p:spTree>
    <p:extLst>
      <p:ext uri="{BB962C8B-B14F-4D97-AF65-F5344CB8AC3E}">
        <p14:creationId xmlns:p14="http://schemas.microsoft.com/office/powerpoint/2010/main" val="16677343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38</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5428235" y="3343979"/>
            <a:ext cx="5285485" cy="461665"/>
          </a:xfrm>
          <a:prstGeom prst="rect">
            <a:avLst/>
          </a:prstGeom>
        </p:spPr>
        <p:txBody>
          <a:bodyPr wrap="square">
            <a:spAutoFit/>
          </a:bodyPr>
          <a:lstStyle/>
          <a:p>
            <a:r>
              <a:rPr lang="es-419" sz="2400" b="1" dirty="0">
                <a:solidFill>
                  <a:srgbClr val="0067AE"/>
                </a:solidFill>
                <a:latin typeface="Lato"/>
                <a:sym typeface="Lato"/>
              </a:rPr>
              <a:t>Gracias</a:t>
            </a:r>
            <a:endParaRPr lang="es-MX" sz="2400" b="1" dirty="0">
              <a:solidFill>
                <a:srgbClr val="0067AE"/>
              </a:solidFill>
              <a:latin typeface="Lato"/>
            </a:endParaRPr>
          </a:p>
        </p:txBody>
      </p:sp>
    </p:spTree>
    <p:extLst>
      <p:ext uri="{BB962C8B-B14F-4D97-AF65-F5344CB8AC3E}">
        <p14:creationId xmlns:p14="http://schemas.microsoft.com/office/powerpoint/2010/main" val="875971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9"/>
          <p:cNvSpPr txBox="1">
            <a:spLocks noGrp="1"/>
          </p:cNvSpPr>
          <p:nvPr>
            <p:ph type="title"/>
          </p:nvPr>
        </p:nvSpPr>
        <p:spPr>
          <a:xfrm>
            <a:off x="269344" y="268313"/>
            <a:ext cx="6986475" cy="332775"/>
          </a:xfrm>
          <a:prstGeom prst="rect">
            <a:avLst/>
          </a:prstGeom>
          <a:noFill/>
          <a:ln>
            <a:noFill/>
          </a:ln>
        </p:spPr>
        <p:txBody>
          <a:bodyPr spcFirstLastPara="1" wrap="square" lIns="91425" tIns="91425" rIns="91425" bIns="91425" anchor="t" anchorCtr="0">
            <a:noAutofit/>
          </a:bodyPr>
          <a:lstStyle/>
          <a:p>
            <a:pPr>
              <a:buSzPts val="1100"/>
            </a:pPr>
            <a:r>
              <a:rPr lang="es-MX" sz="2400" dirty="0">
                <a:solidFill>
                  <a:srgbClr val="0067AE"/>
                </a:solidFill>
                <a:latin typeface="Lato"/>
                <a:cs typeface="Arial"/>
                <a:sym typeface="Arial"/>
              </a:rPr>
              <a:t>Historia de Ciencia de Datos en Grupo Coppel</a:t>
            </a:r>
            <a:endParaRPr sz="2400" dirty="0">
              <a:solidFill>
                <a:srgbClr val="0067AE"/>
              </a:solidFill>
              <a:latin typeface="Lato"/>
              <a:cs typeface="Arial"/>
              <a:sym typeface="Arial"/>
            </a:endParaRPr>
          </a:p>
        </p:txBody>
      </p:sp>
      <p:pic>
        <p:nvPicPr>
          <p:cNvPr id="269" name="Google Shape;269;p29"/>
          <p:cNvPicPr preferRelativeResize="0"/>
          <p:nvPr/>
        </p:nvPicPr>
        <p:blipFill rotWithShape="1">
          <a:blip r:embed="rId3">
            <a:alphaModFix/>
          </a:blip>
          <a:srcRect/>
          <a:stretch/>
        </p:blipFill>
        <p:spPr>
          <a:xfrm>
            <a:off x="7725325" y="4887501"/>
            <a:ext cx="1418675" cy="256000"/>
          </a:xfrm>
          <a:prstGeom prst="rect">
            <a:avLst/>
          </a:prstGeom>
          <a:noFill/>
          <a:ln>
            <a:noFill/>
          </a:ln>
        </p:spPr>
      </p:pic>
      <p:sp>
        <p:nvSpPr>
          <p:cNvPr id="270" name="Google Shape;270;p29"/>
          <p:cNvSpPr txBox="1"/>
          <p:nvPr/>
        </p:nvSpPr>
        <p:spPr>
          <a:xfrm>
            <a:off x="2660004" y="4067112"/>
            <a:ext cx="1536075" cy="443700"/>
          </a:xfrm>
          <a:prstGeom prst="rect">
            <a:avLst/>
          </a:prstGeom>
          <a:noFill/>
          <a:ln>
            <a:noFill/>
          </a:ln>
        </p:spPr>
        <p:txBody>
          <a:bodyPr spcFirstLastPara="1" wrap="square" lIns="81581" tIns="40781" rIns="81581" bIns="40781" anchor="t" anchorCtr="0">
            <a:noAutofit/>
          </a:bodyPr>
          <a:lstStyle/>
          <a:p>
            <a:pPr algn="ctr">
              <a:buClr>
                <a:schemeClr val="dk2"/>
              </a:buClr>
              <a:buSzPts val="1200"/>
            </a:pPr>
            <a:r>
              <a:rPr lang="es-MX" sz="825" dirty="0">
                <a:solidFill>
                  <a:schemeClr val="dk2"/>
                </a:solidFill>
                <a:latin typeface="Lato" panose="020B0604020202020204" charset="0"/>
                <a:ea typeface="Raleway Light"/>
                <a:cs typeface="Raleway Light"/>
                <a:sym typeface="Raleway Light"/>
              </a:rPr>
              <a:t>Se incrementa el número de integrantes en el equipo de riesgos.</a:t>
            </a:r>
            <a:r>
              <a:rPr lang="es-MX" sz="825" b="1" dirty="0">
                <a:solidFill>
                  <a:schemeClr val="dk2"/>
                </a:solidFill>
                <a:latin typeface="Lato" panose="020B0604020202020204" charset="0"/>
                <a:ea typeface="Raleway"/>
                <a:cs typeface="Raleway"/>
                <a:sym typeface="Raleway"/>
              </a:rPr>
              <a:t> (10 personas)</a:t>
            </a:r>
            <a:br>
              <a:rPr lang="es-MX" sz="825" dirty="0">
                <a:solidFill>
                  <a:schemeClr val="dk2"/>
                </a:solidFill>
                <a:latin typeface="Lato" panose="020B0604020202020204" charset="0"/>
                <a:ea typeface="Raleway Light"/>
                <a:cs typeface="Raleway Light"/>
                <a:sym typeface="Raleway Light"/>
              </a:rPr>
            </a:br>
            <a:endParaRPr sz="825" dirty="0">
              <a:latin typeface="Lato" panose="020B0604020202020204" charset="0"/>
              <a:ea typeface="Raleway"/>
              <a:cs typeface="Raleway"/>
              <a:sym typeface="Raleway"/>
            </a:endParaRPr>
          </a:p>
        </p:txBody>
      </p:sp>
      <p:sp>
        <p:nvSpPr>
          <p:cNvPr id="271" name="Google Shape;271;p29"/>
          <p:cNvSpPr txBox="1"/>
          <p:nvPr/>
        </p:nvSpPr>
        <p:spPr>
          <a:xfrm>
            <a:off x="2744303" y="3800449"/>
            <a:ext cx="1536075" cy="219375"/>
          </a:xfrm>
          <a:prstGeom prst="rect">
            <a:avLst/>
          </a:prstGeom>
          <a:noFill/>
          <a:ln>
            <a:noFill/>
          </a:ln>
        </p:spPr>
        <p:txBody>
          <a:bodyPr spcFirstLastPara="1" wrap="square" lIns="34294" tIns="17156" rIns="34294" bIns="17156" anchor="ctr" anchorCtr="0">
            <a:noAutofit/>
          </a:bodyPr>
          <a:lstStyle/>
          <a:p>
            <a:pPr algn="ctr">
              <a:buSzPts val="1600"/>
            </a:pPr>
            <a:r>
              <a:rPr lang="es-MX" dirty="0">
                <a:solidFill>
                  <a:srgbClr val="44B4E3"/>
                </a:solidFill>
                <a:latin typeface="Lato"/>
                <a:sym typeface="Raleway Black"/>
              </a:rPr>
              <a:t>CRECIMIENTO DEPARTAMENTO</a:t>
            </a:r>
            <a:endParaRPr dirty="0">
              <a:solidFill>
                <a:srgbClr val="44B4E3"/>
              </a:solidFill>
              <a:latin typeface="Lato"/>
              <a:sym typeface="Raleway Black"/>
            </a:endParaRPr>
          </a:p>
        </p:txBody>
      </p:sp>
      <p:sp>
        <p:nvSpPr>
          <p:cNvPr id="272" name="Google Shape;272;p29"/>
          <p:cNvSpPr txBox="1"/>
          <p:nvPr/>
        </p:nvSpPr>
        <p:spPr>
          <a:xfrm>
            <a:off x="4867792" y="4067112"/>
            <a:ext cx="1536075" cy="443700"/>
          </a:xfrm>
          <a:prstGeom prst="rect">
            <a:avLst/>
          </a:prstGeom>
          <a:noFill/>
          <a:ln>
            <a:noFill/>
          </a:ln>
        </p:spPr>
        <p:txBody>
          <a:bodyPr spcFirstLastPara="1" wrap="square" lIns="81581" tIns="40781" rIns="81581" bIns="40781" anchor="t" anchorCtr="0">
            <a:noAutofit/>
          </a:bodyPr>
          <a:lstStyle/>
          <a:p>
            <a:pPr algn="ctr">
              <a:buClr>
                <a:schemeClr val="dk2"/>
              </a:buClr>
              <a:buSzPts val="1200"/>
            </a:pPr>
            <a:r>
              <a:rPr lang="es-MX" sz="825" dirty="0">
                <a:solidFill>
                  <a:schemeClr val="dk2"/>
                </a:solidFill>
                <a:latin typeface="Lato" panose="020B0604020202020204" charset="0"/>
                <a:ea typeface="Raleway Light"/>
                <a:cs typeface="Raleway Light"/>
                <a:sym typeface="Raleway Light"/>
              </a:rPr>
              <a:t>Crean los primeros grupos de trabajo de Riesgos.</a:t>
            </a:r>
            <a:br>
              <a:rPr lang="es-MX" sz="825" dirty="0">
                <a:solidFill>
                  <a:schemeClr val="dk2"/>
                </a:solidFill>
                <a:latin typeface="Lato" panose="020B0604020202020204" charset="0"/>
                <a:ea typeface="Raleway Light"/>
                <a:cs typeface="Raleway Light"/>
                <a:sym typeface="Raleway Light"/>
              </a:rPr>
            </a:br>
            <a:r>
              <a:rPr lang="es-MX" sz="825" dirty="0">
                <a:solidFill>
                  <a:schemeClr val="dk2"/>
                </a:solidFill>
                <a:latin typeface="Lato" panose="020B0604020202020204" charset="0"/>
                <a:ea typeface="Raleway Light"/>
                <a:cs typeface="Raleway Light"/>
                <a:sym typeface="Raleway Light"/>
              </a:rPr>
              <a:t>Se crea la Oficina de Administración de  Proyectos del departamento</a:t>
            </a:r>
            <a:endParaRPr sz="825" dirty="0">
              <a:latin typeface="Lato" panose="020B0604020202020204" charset="0"/>
              <a:ea typeface="Raleway"/>
              <a:cs typeface="Raleway"/>
              <a:sym typeface="Raleway"/>
            </a:endParaRPr>
          </a:p>
        </p:txBody>
      </p:sp>
      <p:sp>
        <p:nvSpPr>
          <p:cNvPr id="273" name="Google Shape;273;p29"/>
          <p:cNvSpPr txBox="1"/>
          <p:nvPr/>
        </p:nvSpPr>
        <p:spPr>
          <a:xfrm>
            <a:off x="5015828" y="3800449"/>
            <a:ext cx="1238625" cy="219375"/>
          </a:xfrm>
          <a:prstGeom prst="rect">
            <a:avLst/>
          </a:prstGeom>
          <a:noFill/>
          <a:ln>
            <a:noFill/>
          </a:ln>
        </p:spPr>
        <p:txBody>
          <a:bodyPr spcFirstLastPara="1" wrap="square" lIns="34294" tIns="17156" rIns="34294" bIns="17156" anchor="ctr" anchorCtr="0">
            <a:noAutofit/>
          </a:bodyPr>
          <a:lstStyle/>
          <a:p>
            <a:pPr algn="ctr">
              <a:buSzPts val="1600"/>
            </a:pPr>
            <a:r>
              <a:rPr lang="es-MX" dirty="0">
                <a:solidFill>
                  <a:srgbClr val="44B4E3"/>
                </a:solidFill>
                <a:latin typeface="Lato"/>
                <a:sym typeface="Raleway Black"/>
              </a:rPr>
              <a:t>SEGUNDA GERENCIA</a:t>
            </a:r>
            <a:endParaRPr dirty="0">
              <a:solidFill>
                <a:srgbClr val="44B4E3"/>
              </a:solidFill>
              <a:latin typeface="Lato"/>
              <a:sym typeface="Raleway Black"/>
            </a:endParaRPr>
          </a:p>
        </p:txBody>
      </p:sp>
      <p:sp>
        <p:nvSpPr>
          <p:cNvPr id="274" name="Google Shape;274;p29"/>
          <p:cNvSpPr txBox="1"/>
          <p:nvPr/>
        </p:nvSpPr>
        <p:spPr>
          <a:xfrm>
            <a:off x="437242" y="4067112"/>
            <a:ext cx="1536075" cy="443700"/>
          </a:xfrm>
          <a:prstGeom prst="rect">
            <a:avLst/>
          </a:prstGeom>
          <a:noFill/>
          <a:ln>
            <a:noFill/>
          </a:ln>
        </p:spPr>
        <p:txBody>
          <a:bodyPr spcFirstLastPara="1" wrap="square" lIns="81581" tIns="40781" rIns="81581" bIns="40781" anchor="t" anchorCtr="0">
            <a:noAutofit/>
          </a:bodyPr>
          <a:lstStyle/>
          <a:p>
            <a:pPr algn="ctr">
              <a:buClr>
                <a:schemeClr val="dk2"/>
              </a:buClr>
              <a:buSzPts val="1200"/>
            </a:pPr>
            <a:r>
              <a:rPr lang="es-MX" sz="825" dirty="0">
                <a:solidFill>
                  <a:schemeClr val="dk2"/>
                </a:solidFill>
                <a:latin typeface="Lato" panose="020B0604020202020204" charset="0"/>
                <a:ea typeface="Raleway Light"/>
                <a:cs typeface="Raleway Light"/>
                <a:sym typeface="Raleway Light"/>
              </a:rPr>
              <a:t>Se contrata en Coppel al primer colaborador del área de Riesgos y comienza su entrenamiento.</a:t>
            </a:r>
            <a:br>
              <a:rPr lang="es-MX" sz="825" dirty="0">
                <a:solidFill>
                  <a:schemeClr val="dk2"/>
                </a:solidFill>
                <a:latin typeface="Lato" panose="020B0604020202020204" charset="0"/>
                <a:ea typeface="Raleway Light"/>
                <a:cs typeface="Raleway Light"/>
                <a:sym typeface="Raleway Light"/>
              </a:rPr>
            </a:br>
            <a:endParaRPr sz="825" dirty="0">
              <a:latin typeface="Lato" panose="020B0604020202020204" charset="0"/>
              <a:ea typeface="Raleway"/>
              <a:cs typeface="Raleway"/>
              <a:sym typeface="Raleway"/>
            </a:endParaRPr>
          </a:p>
        </p:txBody>
      </p:sp>
      <p:sp>
        <p:nvSpPr>
          <p:cNvPr id="275" name="Google Shape;275;p29"/>
          <p:cNvSpPr txBox="1"/>
          <p:nvPr/>
        </p:nvSpPr>
        <p:spPr>
          <a:xfrm>
            <a:off x="437204" y="3800450"/>
            <a:ext cx="1536075" cy="219375"/>
          </a:xfrm>
          <a:prstGeom prst="rect">
            <a:avLst/>
          </a:prstGeom>
          <a:noFill/>
          <a:ln>
            <a:noFill/>
          </a:ln>
        </p:spPr>
        <p:txBody>
          <a:bodyPr spcFirstLastPara="1" wrap="square" lIns="34294" tIns="17156" rIns="34294" bIns="17156" anchor="ctr" anchorCtr="0">
            <a:noAutofit/>
          </a:bodyPr>
          <a:lstStyle/>
          <a:p>
            <a:pPr algn="ctr">
              <a:buSzPts val="1600"/>
            </a:pPr>
            <a:r>
              <a:rPr lang="es-MX" dirty="0">
                <a:solidFill>
                  <a:srgbClr val="44B4E3"/>
                </a:solidFill>
                <a:latin typeface="Lato"/>
                <a:sym typeface="Raleway Black"/>
              </a:rPr>
              <a:t>PRIMER COLABORADOR</a:t>
            </a:r>
            <a:endParaRPr dirty="0">
              <a:solidFill>
                <a:srgbClr val="44B4E3"/>
              </a:solidFill>
              <a:latin typeface="Lato"/>
              <a:sym typeface="Raleway Black"/>
            </a:endParaRPr>
          </a:p>
        </p:txBody>
      </p:sp>
      <p:sp>
        <p:nvSpPr>
          <p:cNvPr id="276" name="Google Shape;276;p29"/>
          <p:cNvSpPr txBox="1"/>
          <p:nvPr/>
        </p:nvSpPr>
        <p:spPr>
          <a:xfrm>
            <a:off x="3768077" y="1441080"/>
            <a:ext cx="1536075" cy="443700"/>
          </a:xfrm>
          <a:prstGeom prst="rect">
            <a:avLst/>
          </a:prstGeom>
          <a:noFill/>
          <a:ln>
            <a:noFill/>
          </a:ln>
        </p:spPr>
        <p:txBody>
          <a:bodyPr spcFirstLastPara="1" wrap="square" lIns="81581" tIns="40781" rIns="81581" bIns="40781" anchor="t" anchorCtr="0">
            <a:noAutofit/>
          </a:bodyPr>
          <a:lstStyle/>
          <a:p>
            <a:pPr algn="ctr">
              <a:buClr>
                <a:schemeClr val="dk2"/>
              </a:buClr>
              <a:buSzPts val="1200"/>
            </a:pPr>
            <a:r>
              <a:rPr lang="es-MX" sz="825" dirty="0">
                <a:solidFill>
                  <a:schemeClr val="dk2"/>
                </a:solidFill>
                <a:latin typeface="Lato" panose="020B0604020202020204" charset="0"/>
                <a:ea typeface="Raleway Light"/>
                <a:cs typeface="Raleway Light"/>
                <a:sym typeface="Raleway Light"/>
              </a:rPr>
              <a:t>Se crea el concepto del Centro de Investigación Coppel desde el departamento de Riesgos.</a:t>
            </a:r>
            <a:br>
              <a:rPr lang="es-MX" sz="825" dirty="0">
                <a:solidFill>
                  <a:schemeClr val="dk2"/>
                </a:solidFill>
                <a:latin typeface="Lato" panose="020B0604020202020204" charset="0"/>
                <a:ea typeface="Raleway Light"/>
                <a:cs typeface="Raleway Light"/>
                <a:sym typeface="Raleway Light"/>
              </a:rPr>
            </a:br>
            <a:endParaRPr sz="825" dirty="0">
              <a:latin typeface="Lato" panose="020B0604020202020204" charset="0"/>
              <a:ea typeface="Raleway"/>
              <a:cs typeface="Raleway"/>
              <a:sym typeface="Raleway"/>
            </a:endParaRPr>
          </a:p>
        </p:txBody>
      </p:sp>
      <p:sp>
        <p:nvSpPr>
          <p:cNvPr id="277" name="Google Shape;277;p29"/>
          <p:cNvSpPr txBox="1"/>
          <p:nvPr/>
        </p:nvSpPr>
        <p:spPr>
          <a:xfrm>
            <a:off x="4131968" y="1255794"/>
            <a:ext cx="756000" cy="219375"/>
          </a:xfrm>
          <a:prstGeom prst="rect">
            <a:avLst/>
          </a:prstGeom>
          <a:noFill/>
          <a:ln>
            <a:noFill/>
          </a:ln>
        </p:spPr>
        <p:txBody>
          <a:bodyPr spcFirstLastPara="1" wrap="square" lIns="34294" tIns="17156" rIns="34294" bIns="17156" anchor="ctr" anchorCtr="0">
            <a:noAutofit/>
          </a:bodyPr>
          <a:lstStyle/>
          <a:p>
            <a:pPr algn="ctr">
              <a:buSzPts val="1600"/>
            </a:pPr>
            <a:r>
              <a:rPr lang="es-MX" dirty="0">
                <a:solidFill>
                  <a:srgbClr val="44B4E3"/>
                </a:solidFill>
                <a:latin typeface="Lato"/>
                <a:sym typeface="Raleway Black"/>
              </a:rPr>
              <a:t>CENIC</a:t>
            </a:r>
            <a:endParaRPr dirty="0">
              <a:solidFill>
                <a:srgbClr val="44B4E3"/>
              </a:solidFill>
              <a:latin typeface="Lato"/>
              <a:sym typeface="Raleway Black"/>
            </a:endParaRPr>
          </a:p>
        </p:txBody>
      </p:sp>
      <p:sp>
        <p:nvSpPr>
          <p:cNvPr id="278" name="Google Shape;278;p29"/>
          <p:cNvSpPr txBox="1"/>
          <p:nvPr/>
        </p:nvSpPr>
        <p:spPr>
          <a:xfrm>
            <a:off x="5813100" y="1447435"/>
            <a:ext cx="2102625" cy="443700"/>
          </a:xfrm>
          <a:prstGeom prst="rect">
            <a:avLst/>
          </a:prstGeom>
          <a:noFill/>
          <a:ln>
            <a:noFill/>
          </a:ln>
        </p:spPr>
        <p:txBody>
          <a:bodyPr spcFirstLastPara="1" wrap="square" lIns="81581" tIns="40781" rIns="81581" bIns="40781" anchor="t" anchorCtr="0">
            <a:noAutofit/>
          </a:bodyPr>
          <a:lstStyle/>
          <a:p>
            <a:pPr algn="ctr">
              <a:buClr>
                <a:schemeClr val="dk2"/>
              </a:buClr>
              <a:buSzPts val="1200"/>
            </a:pPr>
            <a:r>
              <a:rPr lang="es-MX" sz="825" dirty="0">
                <a:solidFill>
                  <a:schemeClr val="dk2"/>
                </a:solidFill>
                <a:latin typeface="Lato" panose="020B0604020202020204" charset="0"/>
                <a:ea typeface="Raleway Light"/>
                <a:cs typeface="Raleway Light"/>
                <a:sym typeface="Raleway Light"/>
              </a:rPr>
              <a:t>Se reorganiza el departamento de riesgos para mejorar el servicio y enfoque en los equipos.</a:t>
            </a:r>
            <a:endParaRPr sz="825" dirty="0">
              <a:solidFill>
                <a:schemeClr val="dk2"/>
              </a:solidFill>
              <a:latin typeface="Lato" panose="020B0604020202020204" charset="0"/>
              <a:ea typeface="Raleway Light"/>
              <a:cs typeface="Raleway Light"/>
              <a:sym typeface="Raleway Light"/>
            </a:endParaRPr>
          </a:p>
          <a:p>
            <a:pPr algn="ctr">
              <a:buClr>
                <a:schemeClr val="dk2"/>
              </a:buClr>
              <a:buSzPts val="1200"/>
            </a:pPr>
            <a:r>
              <a:rPr lang="es-MX" sz="825" dirty="0">
                <a:solidFill>
                  <a:schemeClr val="dk2"/>
                </a:solidFill>
                <a:latin typeface="Lato" panose="020B0604020202020204" charset="0"/>
                <a:ea typeface="Raleway Light"/>
                <a:cs typeface="Raleway Light"/>
                <a:sym typeface="Raleway Light"/>
              </a:rPr>
              <a:t>Se constituye el equipo de Implementación de Modelos. </a:t>
            </a:r>
            <a:br>
              <a:rPr lang="es-MX" sz="825" dirty="0">
                <a:solidFill>
                  <a:schemeClr val="dk2"/>
                </a:solidFill>
                <a:latin typeface="Lato" panose="020B0604020202020204" charset="0"/>
                <a:ea typeface="Raleway Light"/>
                <a:cs typeface="Raleway Light"/>
                <a:sym typeface="Raleway Light"/>
              </a:rPr>
            </a:br>
            <a:br>
              <a:rPr lang="es-MX" sz="825" dirty="0">
                <a:solidFill>
                  <a:schemeClr val="dk2"/>
                </a:solidFill>
                <a:latin typeface="Lato" panose="020B0604020202020204" charset="0"/>
                <a:ea typeface="Raleway Light"/>
                <a:cs typeface="Raleway Light"/>
                <a:sym typeface="Raleway Light"/>
              </a:rPr>
            </a:br>
            <a:endParaRPr sz="825" dirty="0">
              <a:latin typeface="Lato" panose="020B0604020202020204" charset="0"/>
              <a:ea typeface="Raleway"/>
              <a:cs typeface="Raleway"/>
              <a:sym typeface="Raleway"/>
            </a:endParaRPr>
          </a:p>
        </p:txBody>
      </p:sp>
      <p:sp>
        <p:nvSpPr>
          <p:cNvPr id="279" name="Google Shape;279;p29"/>
          <p:cNvSpPr txBox="1"/>
          <p:nvPr/>
        </p:nvSpPr>
        <p:spPr>
          <a:xfrm>
            <a:off x="6060494" y="1115712"/>
            <a:ext cx="1754896" cy="388115"/>
          </a:xfrm>
          <a:prstGeom prst="rect">
            <a:avLst/>
          </a:prstGeom>
          <a:noFill/>
          <a:ln>
            <a:noFill/>
          </a:ln>
        </p:spPr>
        <p:txBody>
          <a:bodyPr spcFirstLastPara="1" wrap="square" lIns="34294" tIns="17156" rIns="34294" bIns="17156" anchor="ctr" anchorCtr="0">
            <a:noAutofit/>
          </a:bodyPr>
          <a:lstStyle/>
          <a:p>
            <a:pPr algn="ctr">
              <a:buSzPts val="1600"/>
            </a:pPr>
            <a:r>
              <a:rPr lang="es-MX" dirty="0">
                <a:solidFill>
                  <a:srgbClr val="44B4E3"/>
                </a:solidFill>
                <a:latin typeface="Lato"/>
                <a:sym typeface="Raleway Black"/>
              </a:rPr>
              <a:t>REESTRUCTURA</a:t>
            </a:r>
            <a:endParaRPr dirty="0">
              <a:solidFill>
                <a:srgbClr val="44B4E3"/>
              </a:solidFill>
              <a:latin typeface="Lato"/>
              <a:sym typeface="Raleway Black"/>
            </a:endParaRPr>
          </a:p>
          <a:p>
            <a:pPr algn="ctr">
              <a:buSzPts val="1600"/>
            </a:pPr>
            <a:r>
              <a:rPr lang="es-MX" dirty="0">
                <a:solidFill>
                  <a:srgbClr val="44B4E3"/>
                </a:solidFill>
                <a:latin typeface="Lato"/>
                <a:sym typeface="Raleway Black"/>
              </a:rPr>
              <a:t>DEPARTAMENTO </a:t>
            </a:r>
            <a:endParaRPr dirty="0">
              <a:solidFill>
                <a:srgbClr val="44B4E3"/>
              </a:solidFill>
              <a:latin typeface="Lato"/>
              <a:sym typeface="Raleway Black"/>
            </a:endParaRPr>
          </a:p>
        </p:txBody>
      </p:sp>
      <p:sp>
        <p:nvSpPr>
          <p:cNvPr id="280" name="Google Shape;280;p29"/>
          <p:cNvSpPr txBox="1"/>
          <p:nvPr/>
        </p:nvSpPr>
        <p:spPr>
          <a:xfrm>
            <a:off x="1610567" y="1419967"/>
            <a:ext cx="1592325" cy="443700"/>
          </a:xfrm>
          <a:prstGeom prst="rect">
            <a:avLst/>
          </a:prstGeom>
          <a:noFill/>
          <a:ln>
            <a:noFill/>
          </a:ln>
        </p:spPr>
        <p:txBody>
          <a:bodyPr spcFirstLastPara="1" wrap="square" lIns="81581" tIns="40781" rIns="81581" bIns="40781" anchor="t" anchorCtr="0">
            <a:noAutofit/>
          </a:bodyPr>
          <a:lstStyle/>
          <a:p>
            <a:pPr algn="ctr">
              <a:buClr>
                <a:schemeClr val="dk2"/>
              </a:buClr>
              <a:buSzPts val="1200"/>
            </a:pPr>
            <a:r>
              <a:rPr lang="es-MX" sz="825" dirty="0">
                <a:solidFill>
                  <a:schemeClr val="dk2"/>
                </a:solidFill>
                <a:latin typeface="Lato" panose="020B0604020202020204" charset="0"/>
                <a:ea typeface="Raleway Light"/>
                <a:cs typeface="Raleway Light"/>
                <a:sym typeface="Raleway Light"/>
              </a:rPr>
              <a:t>El equipo de Riesgos empieza a analizar el negocio de Argentina y Brasil.</a:t>
            </a:r>
            <a:endParaRPr sz="825" dirty="0">
              <a:latin typeface="Lato" panose="020B0604020202020204" charset="0"/>
              <a:ea typeface="Raleway"/>
              <a:cs typeface="Raleway"/>
              <a:sym typeface="Raleway"/>
            </a:endParaRPr>
          </a:p>
        </p:txBody>
      </p:sp>
      <p:sp>
        <p:nvSpPr>
          <p:cNvPr id="281" name="Google Shape;281;p29"/>
          <p:cNvSpPr txBox="1"/>
          <p:nvPr/>
        </p:nvSpPr>
        <p:spPr>
          <a:xfrm>
            <a:off x="1689821" y="1089407"/>
            <a:ext cx="1323000" cy="332775"/>
          </a:xfrm>
          <a:prstGeom prst="rect">
            <a:avLst/>
          </a:prstGeom>
          <a:noFill/>
          <a:ln>
            <a:noFill/>
          </a:ln>
        </p:spPr>
        <p:txBody>
          <a:bodyPr spcFirstLastPara="1" wrap="square" lIns="34294" tIns="17156" rIns="34294" bIns="17156" anchor="ctr" anchorCtr="0">
            <a:noAutofit/>
          </a:bodyPr>
          <a:lstStyle/>
          <a:p>
            <a:pPr algn="ctr">
              <a:buSzPts val="1600"/>
            </a:pPr>
            <a:r>
              <a:rPr lang="es-MX" dirty="0">
                <a:solidFill>
                  <a:srgbClr val="44B4E3"/>
                </a:solidFill>
                <a:latin typeface="Lato"/>
                <a:sym typeface="Raleway Black"/>
              </a:rPr>
              <a:t>ANALÍTICA EN SUDAMÉRICA</a:t>
            </a:r>
            <a:endParaRPr dirty="0">
              <a:solidFill>
                <a:srgbClr val="44B4E3"/>
              </a:solidFill>
              <a:latin typeface="Lato"/>
              <a:sym typeface="Raleway Black"/>
            </a:endParaRPr>
          </a:p>
        </p:txBody>
      </p:sp>
      <p:sp>
        <p:nvSpPr>
          <p:cNvPr id="282" name="Google Shape;282;p29"/>
          <p:cNvSpPr/>
          <p:nvPr/>
        </p:nvSpPr>
        <p:spPr>
          <a:xfrm rot="10800000" flipH="1">
            <a:off x="505577" y="2153767"/>
            <a:ext cx="1333575" cy="1333125"/>
          </a:xfrm>
          <a:prstGeom prst="blockArc">
            <a:avLst>
              <a:gd name="adj1" fmla="val 10800000"/>
              <a:gd name="adj2" fmla="val 88983"/>
              <a:gd name="adj3" fmla="val 16255"/>
            </a:avLst>
          </a:prstGeom>
          <a:solidFill>
            <a:srgbClr val="93C47D"/>
          </a:solidFill>
          <a:ln>
            <a:noFill/>
          </a:ln>
        </p:spPr>
        <p:txBody>
          <a:bodyPr spcFirstLastPara="1" wrap="square" lIns="34294" tIns="17156" rIns="34294" bIns="17156" anchor="ctr" anchorCtr="0">
            <a:noAutofit/>
          </a:bodyPr>
          <a:lstStyle/>
          <a:p>
            <a:pPr algn="ctr">
              <a:buSzPts val="1300"/>
            </a:pPr>
            <a:endParaRPr sz="975" b="1">
              <a:solidFill>
                <a:schemeClr val="dk1"/>
              </a:solidFill>
              <a:latin typeface="Roboto"/>
              <a:ea typeface="Roboto"/>
              <a:cs typeface="Roboto"/>
              <a:sym typeface="Roboto"/>
            </a:endParaRPr>
          </a:p>
        </p:txBody>
      </p:sp>
      <p:sp>
        <p:nvSpPr>
          <p:cNvPr id="283" name="Google Shape;283;p29"/>
          <p:cNvSpPr/>
          <p:nvPr/>
        </p:nvSpPr>
        <p:spPr>
          <a:xfrm>
            <a:off x="1623137" y="2153786"/>
            <a:ext cx="1333575" cy="1333125"/>
          </a:xfrm>
          <a:prstGeom prst="blockArc">
            <a:avLst>
              <a:gd name="adj1" fmla="val 10800000"/>
              <a:gd name="adj2" fmla="val 88983"/>
              <a:gd name="adj3" fmla="val 16255"/>
            </a:avLst>
          </a:prstGeom>
          <a:solidFill>
            <a:srgbClr val="6D9EEB"/>
          </a:solidFill>
          <a:ln>
            <a:noFill/>
          </a:ln>
        </p:spPr>
        <p:txBody>
          <a:bodyPr spcFirstLastPara="1" wrap="square" lIns="34294" tIns="17156" rIns="34294" bIns="17156" anchor="ctr" anchorCtr="0">
            <a:noAutofit/>
          </a:bodyPr>
          <a:lstStyle/>
          <a:p>
            <a:pPr algn="ctr">
              <a:buSzPts val="1300"/>
            </a:pPr>
            <a:endParaRPr sz="975" b="1">
              <a:solidFill>
                <a:schemeClr val="dk1"/>
              </a:solidFill>
              <a:latin typeface="Roboto"/>
              <a:ea typeface="Roboto"/>
              <a:cs typeface="Roboto"/>
              <a:sym typeface="Roboto"/>
            </a:endParaRPr>
          </a:p>
        </p:txBody>
      </p:sp>
      <p:sp>
        <p:nvSpPr>
          <p:cNvPr id="284" name="Google Shape;284;p29"/>
          <p:cNvSpPr/>
          <p:nvPr/>
        </p:nvSpPr>
        <p:spPr>
          <a:xfrm rot="10800000" flipH="1">
            <a:off x="2740698" y="2153767"/>
            <a:ext cx="1333575" cy="1333125"/>
          </a:xfrm>
          <a:prstGeom prst="blockArc">
            <a:avLst>
              <a:gd name="adj1" fmla="val 10800000"/>
              <a:gd name="adj2" fmla="val 88983"/>
              <a:gd name="adj3" fmla="val 16255"/>
            </a:avLst>
          </a:prstGeom>
          <a:solidFill>
            <a:srgbClr val="E06666"/>
          </a:solidFill>
          <a:ln>
            <a:noFill/>
          </a:ln>
        </p:spPr>
        <p:txBody>
          <a:bodyPr spcFirstLastPara="1" wrap="square" lIns="34294" tIns="17156" rIns="34294" bIns="17156" anchor="ctr" anchorCtr="0">
            <a:noAutofit/>
          </a:bodyPr>
          <a:lstStyle/>
          <a:p>
            <a:pPr algn="ctr">
              <a:buSzPts val="1300"/>
            </a:pPr>
            <a:endParaRPr sz="975" b="1">
              <a:solidFill>
                <a:schemeClr val="dk1"/>
              </a:solidFill>
              <a:latin typeface="Roboto"/>
              <a:ea typeface="Roboto"/>
              <a:cs typeface="Roboto"/>
              <a:sym typeface="Roboto"/>
            </a:endParaRPr>
          </a:p>
        </p:txBody>
      </p:sp>
      <p:sp>
        <p:nvSpPr>
          <p:cNvPr id="285" name="Google Shape;285;p29"/>
          <p:cNvSpPr/>
          <p:nvPr/>
        </p:nvSpPr>
        <p:spPr>
          <a:xfrm>
            <a:off x="3858259" y="2153786"/>
            <a:ext cx="1333575" cy="1333125"/>
          </a:xfrm>
          <a:prstGeom prst="blockArc">
            <a:avLst>
              <a:gd name="adj1" fmla="val 10800000"/>
              <a:gd name="adj2" fmla="val 88983"/>
              <a:gd name="adj3" fmla="val 16255"/>
            </a:avLst>
          </a:prstGeom>
          <a:solidFill>
            <a:srgbClr val="F6B26B"/>
          </a:solidFill>
          <a:ln>
            <a:noFill/>
          </a:ln>
        </p:spPr>
        <p:txBody>
          <a:bodyPr spcFirstLastPara="1" wrap="square" lIns="34294" tIns="17156" rIns="34294" bIns="17156" anchor="ctr" anchorCtr="0">
            <a:noAutofit/>
          </a:bodyPr>
          <a:lstStyle/>
          <a:p>
            <a:pPr algn="ctr">
              <a:buSzPts val="1300"/>
            </a:pPr>
            <a:endParaRPr sz="975" b="1">
              <a:solidFill>
                <a:schemeClr val="dk1"/>
              </a:solidFill>
              <a:latin typeface="Roboto"/>
              <a:ea typeface="Roboto"/>
              <a:cs typeface="Roboto"/>
              <a:sym typeface="Roboto"/>
            </a:endParaRPr>
          </a:p>
        </p:txBody>
      </p:sp>
      <p:sp>
        <p:nvSpPr>
          <p:cNvPr id="286" name="Google Shape;286;p29"/>
          <p:cNvSpPr/>
          <p:nvPr/>
        </p:nvSpPr>
        <p:spPr>
          <a:xfrm rot="10800000" flipH="1">
            <a:off x="4975819" y="2153767"/>
            <a:ext cx="1333575" cy="1333125"/>
          </a:xfrm>
          <a:prstGeom prst="blockArc">
            <a:avLst>
              <a:gd name="adj1" fmla="val 10800000"/>
              <a:gd name="adj2" fmla="val 88983"/>
              <a:gd name="adj3" fmla="val 16255"/>
            </a:avLst>
          </a:prstGeom>
          <a:solidFill>
            <a:srgbClr val="999999"/>
          </a:solidFill>
          <a:ln>
            <a:noFill/>
          </a:ln>
        </p:spPr>
        <p:txBody>
          <a:bodyPr spcFirstLastPara="1" wrap="square" lIns="34294" tIns="17156" rIns="34294" bIns="17156" anchor="ctr" anchorCtr="0">
            <a:noAutofit/>
          </a:bodyPr>
          <a:lstStyle/>
          <a:p>
            <a:pPr algn="ctr">
              <a:buSzPts val="1300"/>
            </a:pPr>
            <a:endParaRPr sz="975" b="1">
              <a:solidFill>
                <a:schemeClr val="dk1"/>
              </a:solidFill>
              <a:latin typeface="Roboto"/>
              <a:ea typeface="Roboto"/>
              <a:cs typeface="Roboto"/>
              <a:sym typeface="Roboto"/>
            </a:endParaRPr>
          </a:p>
        </p:txBody>
      </p:sp>
      <p:sp>
        <p:nvSpPr>
          <p:cNvPr id="287" name="Google Shape;287;p29"/>
          <p:cNvSpPr/>
          <p:nvPr/>
        </p:nvSpPr>
        <p:spPr>
          <a:xfrm>
            <a:off x="6093710" y="2153786"/>
            <a:ext cx="1333575" cy="1333125"/>
          </a:xfrm>
          <a:prstGeom prst="blockArc">
            <a:avLst>
              <a:gd name="adj1" fmla="val 10800000"/>
              <a:gd name="adj2" fmla="val 88983"/>
              <a:gd name="adj3" fmla="val 16255"/>
            </a:avLst>
          </a:prstGeom>
          <a:solidFill>
            <a:srgbClr val="EA9999"/>
          </a:solidFill>
          <a:ln>
            <a:noFill/>
          </a:ln>
        </p:spPr>
        <p:txBody>
          <a:bodyPr spcFirstLastPara="1" wrap="square" lIns="34294" tIns="17156" rIns="34294" bIns="17156" anchor="ctr" anchorCtr="0">
            <a:noAutofit/>
          </a:bodyPr>
          <a:lstStyle/>
          <a:p>
            <a:pPr algn="ctr">
              <a:buSzPts val="1300"/>
            </a:pPr>
            <a:endParaRPr sz="975" b="1">
              <a:solidFill>
                <a:schemeClr val="dk1"/>
              </a:solidFill>
              <a:latin typeface="Roboto"/>
              <a:ea typeface="Roboto"/>
              <a:cs typeface="Roboto"/>
              <a:sym typeface="Roboto"/>
            </a:endParaRPr>
          </a:p>
        </p:txBody>
      </p:sp>
      <p:sp>
        <p:nvSpPr>
          <p:cNvPr id="288" name="Google Shape;288;p29"/>
          <p:cNvSpPr/>
          <p:nvPr/>
        </p:nvSpPr>
        <p:spPr>
          <a:xfrm>
            <a:off x="868375" y="2514043"/>
            <a:ext cx="625500" cy="625275"/>
          </a:xfrm>
          <a:prstGeom prst="ellipse">
            <a:avLst/>
          </a:prstGeom>
          <a:noFill/>
          <a:ln w="76200" cap="flat" cmpd="sng">
            <a:solidFill>
              <a:srgbClr val="93C47D"/>
            </a:solidFill>
            <a:prstDash val="solid"/>
            <a:miter lim="800000"/>
            <a:headEnd type="none" w="sm" len="sm"/>
            <a:tailEnd type="none" w="sm" len="sm"/>
          </a:ln>
        </p:spPr>
        <p:txBody>
          <a:bodyPr spcFirstLastPara="1" wrap="square" lIns="34294" tIns="17156" rIns="34294" bIns="17156" anchor="ctr" anchorCtr="0">
            <a:noAutofit/>
          </a:bodyPr>
          <a:lstStyle/>
          <a:p>
            <a:pPr algn="ctr">
              <a:buSzPts val="1300"/>
            </a:pPr>
            <a:endParaRPr sz="975" b="1">
              <a:solidFill>
                <a:schemeClr val="lt1"/>
              </a:solidFill>
              <a:latin typeface="Roboto"/>
              <a:ea typeface="Roboto"/>
              <a:cs typeface="Roboto"/>
              <a:sym typeface="Roboto"/>
            </a:endParaRPr>
          </a:p>
        </p:txBody>
      </p:sp>
      <p:sp>
        <p:nvSpPr>
          <p:cNvPr id="289" name="Google Shape;289;p29"/>
          <p:cNvSpPr/>
          <p:nvPr/>
        </p:nvSpPr>
        <p:spPr>
          <a:xfrm>
            <a:off x="3105811" y="2514043"/>
            <a:ext cx="625500" cy="625275"/>
          </a:xfrm>
          <a:prstGeom prst="ellipse">
            <a:avLst/>
          </a:prstGeom>
          <a:noFill/>
          <a:ln w="76200" cap="flat" cmpd="sng">
            <a:solidFill>
              <a:srgbClr val="E06666"/>
            </a:solidFill>
            <a:prstDash val="solid"/>
            <a:miter lim="800000"/>
            <a:headEnd type="none" w="sm" len="sm"/>
            <a:tailEnd type="none" w="sm" len="sm"/>
          </a:ln>
        </p:spPr>
        <p:txBody>
          <a:bodyPr spcFirstLastPara="1" wrap="square" lIns="34294" tIns="17156" rIns="34294" bIns="17156" anchor="ctr" anchorCtr="0">
            <a:noAutofit/>
          </a:bodyPr>
          <a:lstStyle/>
          <a:p>
            <a:pPr algn="ctr">
              <a:buSzPts val="1300"/>
            </a:pPr>
            <a:endParaRPr sz="975" b="1">
              <a:solidFill>
                <a:schemeClr val="lt1"/>
              </a:solidFill>
              <a:latin typeface="Roboto"/>
              <a:ea typeface="Roboto"/>
              <a:cs typeface="Roboto"/>
              <a:sym typeface="Roboto"/>
            </a:endParaRPr>
          </a:p>
        </p:txBody>
      </p:sp>
      <p:sp>
        <p:nvSpPr>
          <p:cNvPr id="290" name="Google Shape;290;p29"/>
          <p:cNvSpPr/>
          <p:nvPr/>
        </p:nvSpPr>
        <p:spPr>
          <a:xfrm>
            <a:off x="1973275" y="2520392"/>
            <a:ext cx="625500" cy="625275"/>
          </a:xfrm>
          <a:prstGeom prst="ellipse">
            <a:avLst/>
          </a:prstGeom>
          <a:noFill/>
          <a:ln w="76200" cap="flat" cmpd="sng">
            <a:solidFill>
              <a:srgbClr val="6D9EEB"/>
            </a:solidFill>
            <a:prstDash val="solid"/>
            <a:miter lim="800000"/>
            <a:headEnd type="none" w="sm" len="sm"/>
            <a:tailEnd type="none" w="sm" len="sm"/>
          </a:ln>
        </p:spPr>
        <p:txBody>
          <a:bodyPr spcFirstLastPara="1" wrap="square" lIns="34294" tIns="17156" rIns="34294" bIns="17156" anchor="ctr" anchorCtr="0">
            <a:noAutofit/>
          </a:bodyPr>
          <a:lstStyle/>
          <a:p>
            <a:pPr algn="ctr">
              <a:buSzPts val="1300"/>
            </a:pPr>
            <a:endParaRPr sz="975" b="1">
              <a:solidFill>
                <a:schemeClr val="lt1"/>
              </a:solidFill>
              <a:latin typeface="Roboto"/>
              <a:ea typeface="Roboto"/>
              <a:cs typeface="Roboto"/>
              <a:sym typeface="Roboto"/>
            </a:endParaRPr>
          </a:p>
        </p:txBody>
      </p:sp>
      <p:sp>
        <p:nvSpPr>
          <p:cNvPr id="291" name="Google Shape;291;p29"/>
          <p:cNvSpPr/>
          <p:nvPr/>
        </p:nvSpPr>
        <p:spPr>
          <a:xfrm>
            <a:off x="4223371" y="2520392"/>
            <a:ext cx="625500" cy="625275"/>
          </a:xfrm>
          <a:prstGeom prst="ellipse">
            <a:avLst/>
          </a:prstGeom>
          <a:noFill/>
          <a:ln w="76200" cap="flat" cmpd="sng">
            <a:solidFill>
              <a:srgbClr val="F6B26B"/>
            </a:solidFill>
            <a:prstDash val="solid"/>
            <a:miter lim="800000"/>
            <a:headEnd type="none" w="sm" len="sm"/>
            <a:tailEnd type="none" w="sm" len="sm"/>
          </a:ln>
        </p:spPr>
        <p:txBody>
          <a:bodyPr spcFirstLastPara="1" wrap="square" lIns="34294" tIns="17156" rIns="34294" bIns="17156" anchor="ctr" anchorCtr="0">
            <a:noAutofit/>
          </a:bodyPr>
          <a:lstStyle/>
          <a:p>
            <a:pPr algn="ctr">
              <a:buSzPts val="1300"/>
            </a:pPr>
            <a:endParaRPr sz="975" b="1">
              <a:solidFill>
                <a:schemeClr val="lt1"/>
              </a:solidFill>
              <a:latin typeface="Roboto"/>
              <a:ea typeface="Roboto"/>
              <a:cs typeface="Roboto"/>
              <a:sym typeface="Roboto"/>
            </a:endParaRPr>
          </a:p>
        </p:txBody>
      </p:sp>
      <p:sp>
        <p:nvSpPr>
          <p:cNvPr id="292" name="Google Shape;292;p29"/>
          <p:cNvSpPr/>
          <p:nvPr/>
        </p:nvSpPr>
        <p:spPr>
          <a:xfrm>
            <a:off x="5322212" y="2507695"/>
            <a:ext cx="625500" cy="625275"/>
          </a:xfrm>
          <a:prstGeom prst="ellipse">
            <a:avLst/>
          </a:prstGeom>
          <a:noFill/>
          <a:ln w="76200" cap="flat" cmpd="sng">
            <a:solidFill>
              <a:srgbClr val="999999"/>
            </a:solidFill>
            <a:prstDash val="solid"/>
            <a:miter lim="800000"/>
            <a:headEnd type="none" w="sm" len="sm"/>
            <a:tailEnd type="none" w="sm" len="sm"/>
          </a:ln>
        </p:spPr>
        <p:txBody>
          <a:bodyPr spcFirstLastPara="1" wrap="square" lIns="34294" tIns="17156" rIns="34294" bIns="17156" anchor="ctr" anchorCtr="0">
            <a:noAutofit/>
          </a:bodyPr>
          <a:lstStyle/>
          <a:p>
            <a:pPr algn="ctr">
              <a:buSzPts val="1300"/>
            </a:pPr>
            <a:endParaRPr sz="975" b="1">
              <a:solidFill>
                <a:schemeClr val="lt1"/>
              </a:solidFill>
              <a:latin typeface="Roboto"/>
              <a:ea typeface="Roboto"/>
              <a:cs typeface="Roboto"/>
              <a:sym typeface="Roboto"/>
            </a:endParaRPr>
          </a:p>
        </p:txBody>
      </p:sp>
      <p:sp>
        <p:nvSpPr>
          <p:cNvPr id="293" name="Google Shape;293;p29"/>
          <p:cNvSpPr/>
          <p:nvPr/>
        </p:nvSpPr>
        <p:spPr>
          <a:xfrm>
            <a:off x="6447380" y="2507695"/>
            <a:ext cx="625500" cy="625275"/>
          </a:xfrm>
          <a:prstGeom prst="ellipse">
            <a:avLst/>
          </a:prstGeom>
          <a:noFill/>
          <a:ln w="76200" cap="flat" cmpd="sng">
            <a:solidFill>
              <a:srgbClr val="EA9999"/>
            </a:solidFill>
            <a:prstDash val="solid"/>
            <a:miter lim="800000"/>
            <a:headEnd type="none" w="sm" len="sm"/>
            <a:tailEnd type="none" w="sm" len="sm"/>
          </a:ln>
        </p:spPr>
        <p:txBody>
          <a:bodyPr spcFirstLastPara="1" wrap="square" lIns="34294" tIns="17156" rIns="34294" bIns="17156" anchor="ctr" anchorCtr="0">
            <a:noAutofit/>
          </a:bodyPr>
          <a:lstStyle/>
          <a:p>
            <a:pPr algn="ctr">
              <a:buSzPts val="1300"/>
            </a:pPr>
            <a:endParaRPr sz="975" b="1">
              <a:solidFill>
                <a:schemeClr val="lt1"/>
              </a:solidFill>
              <a:latin typeface="Roboto"/>
              <a:ea typeface="Roboto"/>
              <a:cs typeface="Roboto"/>
              <a:sym typeface="Roboto"/>
            </a:endParaRPr>
          </a:p>
        </p:txBody>
      </p:sp>
      <p:sp>
        <p:nvSpPr>
          <p:cNvPr id="294" name="Google Shape;294;p29"/>
          <p:cNvSpPr txBox="1"/>
          <p:nvPr/>
        </p:nvSpPr>
        <p:spPr>
          <a:xfrm>
            <a:off x="4339631" y="2739540"/>
            <a:ext cx="379575" cy="196200"/>
          </a:xfrm>
          <a:prstGeom prst="rect">
            <a:avLst/>
          </a:prstGeom>
          <a:noFill/>
          <a:ln>
            <a:noFill/>
          </a:ln>
        </p:spPr>
        <p:txBody>
          <a:bodyPr spcFirstLastPara="1" wrap="square" lIns="34294" tIns="17156" rIns="34294" bIns="17156" anchor="t" anchorCtr="0">
            <a:noAutofit/>
          </a:bodyPr>
          <a:lstStyle/>
          <a:p>
            <a:pPr algn="ctr">
              <a:buSzPts val="1300"/>
            </a:pPr>
            <a:r>
              <a:rPr lang="es-MX" sz="975" b="1">
                <a:solidFill>
                  <a:schemeClr val="dk2"/>
                </a:solidFill>
                <a:latin typeface="Roboto"/>
                <a:ea typeface="Roboto"/>
                <a:cs typeface="Roboto"/>
                <a:sym typeface="Roboto"/>
              </a:rPr>
              <a:t>2014</a:t>
            </a:r>
            <a:endParaRPr sz="975" b="1">
              <a:solidFill>
                <a:schemeClr val="dk2"/>
              </a:solidFill>
              <a:latin typeface="Roboto"/>
              <a:ea typeface="Roboto"/>
              <a:cs typeface="Roboto"/>
              <a:sym typeface="Roboto"/>
            </a:endParaRPr>
          </a:p>
        </p:txBody>
      </p:sp>
      <p:sp>
        <p:nvSpPr>
          <p:cNvPr id="295" name="Google Shape;295;p29"/>
          <p:cNvSpPr txBox="1"/>
          <p:nvPr/>
        </p:nvSpPr>
        <p:spPr>
          <a:xfrm>
            <a:off x="3232484" y="2739540"/>
            <a:ext cx="379575" cy="196200"/>
          </a:xfrm>
          <a:prstGeom prst="rect">
            <a:avLst/>
          </a:prstGeom>
          <a:noFill/>
          <a:ln>
            <a:noFill/>
          </a:ln>
        </p:spPr>
        <p:txBody>
          <a:bodyPr spcFirstLastPara="1" wrap="square" lIns="34294" tIns="17156" rIns="34294" bIns="17156" anchor="t" anchorCtr="0">
            <a:noAutofit/>
          </a:bodyPr>
          <a:lstStyle/>
          <a:p>
            <a:pPr algn="ctr">
              <a:buSzPts val="1300"/>
            </a:pPr>
            <a:r>
              <a:rPr lang="es-MX" sz="975" b="1">
                <a:solidFill>
                  <a:schemeClr val="dk2"/>
                </a:solidFill>
                <a:latin typeface="Roboto"/>
                <a:ea typeface="Roboto"/>
                <a:cs typeface="Roboto"/>
                <a:sym typeface="Roboto"/>
              </a:rPr>
              <a:t>2013</a:t>
            </a:r>
            <a:endParaRPr sz="975" b="1">
              <a:solidFill>
                <a:schemeClr val="dk2"/>
              </a:solidFill>
              <a:latin typeface="Roboto"/>
              <a:ea typeface="Roboto"/>
              <a:cs typeface="Roboto"/>
              <a:sym typeface="Roboto"/>
            </a:endParaRPr>
          </a:p>
        </p:txBody>
      </p:sp>
      <p:sp>
        <p:nvSpPr>
          <p:cNvPr id="296" name="Google Shape;296;p29"/>
          <p:cNvSpPr txBox="1"/>
          <p:nvPr/>
        </p:nvSpPr>
        <p:spPr>
          <a:xfrm>
            <a:off x="6556117" y="2739540"/>
            <a:ext cx="381825" cy="196200"/>
          </a:xfrm>
          <a:prstGeom prst="rect">
            <a:avLst/>
          </a:prstGeom>
          <a:noFill/>
          <a:ln>
            <a:noFill/>
          </a:ln>
        </p:spPr>
        <p:txBody>
          <a:bodyPr spcFirstLastPara="1" wrap="square" lIns="34294" tIns="17156" rIns="34294" bIns="17156" anchor="t" anchorCtr="0">
            <a:noAutofit/>
          </a:bodyPr>
          <a:lstStyle/>
          <a:p>
            <a:pPr algn="ctr">
              <a:buSzPts val="1300"/>
            </a:pPr>
            <a:r>
              <a:rPr lang="es-MX" sz="975" b="1">
                <a:solidFill>
                  <a:schemeClr val="dk2"/>
                </a:solidFill>
                <a:latin typeface="Roboto"/>
                <a:ea typeface="Roboto"/>
                <a:cs typeface="Roboto"/>
                <a:sym typeface="Roboto"/>
              </a:rPr>
              <a:t>2016</a:t>
            </a:r>
            <a:endParaRPr sz="975" b="1">
              <a:solidFill>
                <a:schemeClr val="dk2"/>
              </a:solidFill>
              <a:latin typeface="Roboto"/>
              <a:ea typeface="Roboto"/>
              <a:cs typeface="Roboto"/>
              <a:sym typeface="Roboto"/>
            </a:endParaRPr>
          </a:p>
        </p:txBody>
      </p:sp>
      <p:sp>
        <p:nvSpPr>
          <p:cNvPr id="297" name="Google Shape;297;p29"/>
          <p:cNvSpPr txBox="1"/>
          <p:nvPr/>
        </p:nvSpPr>
        <p:spPr>
          <a:xfrm>
            <a:off x="5433527" y="2739540"/>
            <a:ext cx="379575" cy="196200"/>
          </a:xfrm>
          <a:prstGeom prst="rect">
            <a:avLst/>
          </a:prstGeom>
          <a:noFill/>
          <a:ln>
            <a:noFill/>
          </a:ln>
        </p:spPr>
        <p:txBody>
          <a:bodyPr spcFirstLastPara="1" wrap="square" lIns="34294" tIns="17156" rIns="34294" bIns="17156" anchor="t" anchorCtr="0">
            <a:noAutofit/>
          </a:bodyPr>
          <a:lstStyle/>
          <a:p>
            <a:pPr algn="ctr">
              <a:buSzPts val="1300"/>
            </a:pPr>
            <a:r>
              <a:rPr lang="es-MX" sz="975" b="1">
                <a:solidFill>
                  <a:schemeClr val="dk2"/>
                </a:solidFill>
                <a:latin typeface="Roboto"/>
                <a:ea typeface="Roboto"/>
                <a:cs typeface="Roboto"/>
                <a:sym typeface="Roboto"/>
              </a:rPr>
              <a:t>2015</a:t>
            </a:r>
            <a:endParaRPr sz="975" b="1">
              <a:solidFill>
                <a:schemeClr val="dk2"/>
              </a:solidFill>
              <a:latin typeface="Roboto"/>
              <a:ea typeface="Roboto"/>
              <a:cs typeface="Roboto"/>
              <a:sym typeface="Roboto"/>
            </a:endParaRPr>
          </a:p>
        </p:txBody>
      </p:sp>
      <p:sp>
        <p:nvSpPr>
          <p:cNvPr id="298" name="Google Shape;298;p29"/>
          <p:cNvSpPr txBox="1"/>
          <p:nvPr/>
        </p:nvSpPr>
        <p:spPr>
          <a:xfrm>
            <a:off x="2090146" y="2739540"/>
            <a:ext cx="379575" cy="196200"/>
          </a:xfrm>
          <a:prstGeom prst="rect">
            <a:avLst/>
          </a:prstGeom>
          <a:noFill/>
          <a:ln>
            <a:noFill/>
          </a:ln>
        </p:spPr>
        <p:txBody>
          <a:bodyPr spcFirstLastPara="1" wrap="square" lIns="34294" tIns="17156" rIns="34294" bIns="17156" anchor="t" anchorCtr="0">
            <a:noAutofit/>
          </a:bodyPr>
          <a:lstStyle/>
          <a:p>
            <a:pPr algn="ctr">
              <a:buSzPts val="1300"/>
            </a:pPr>
            <a:r>
              <a:rPr lang="es-MX" sz="975" b="1">
                <a:solidFill>
                  <a:schemeClr val="dk2"/>
                </a:solidFill>
                <a:latin typeface="Roboto"/>
                <a:ea typeface="Roboto"/>
                <a:cs typeface="Roboto"/>
                <a:sym typeface="Roboto"/>
              </a:rPr>
              <a:t>2011</a:t>
            </a:r>
            <a:endParaRPr sz="975" b="1">
              <a:solidFill>
                <a:schemeClr val="dk2"/>
              </a:solidFill>
              <a:latin typeface="Roboto"/>
              <a:ea typeface="Roboto"/>
              <a:cs typeface="Roboto"/>
              <a:sym typeface="Roboto"/>
            </a:endParaRPr>
          </a:p>
        </p:txBody>
      </p:sp>
      <p:sp>
        <p:nvSpPr>
          <p:cNvPr id="299" name="Google Shape;299;p29"/>
          <p:cNvSpPr txBox="1"/>
          <p:nvPr/>
        </p:nvSpPr>
        <p:spPr>
          <a:xfrm>
            <a:off x="999645" y="2739540"/>
            <a:ext cx="379575" cy="196200"/>
          </a:xfrm>
          <a:prstGeom prst="rect">
            <a:avLst/>
          </a:prstGeom>
          <a:noFill/>
          <a:ln>
            <a:noFill/>
          </a:ln>
        </p:spPr>
        <p:txBody>
          <a:bodyPr spcFirstLastPara="1" wrap="square" lIns="34294" tIns="17156" rIns="34294" bIns="17156" anchor="t" anchorCtr="0">
            <a:noAutofit/>
          </a:bodyPr>
          <a:lstStyle/>
          <a:p>
            <a:pPr algn="ctr">
              <a:buSzPts val="1300"/>
            </a:pPr>
            <a:r>
              <a:rPr lang="es-MX" sz="975" b="1">
                <a:solidFill>
                  <a:schemeClr val="dk2"/>
                </a:solidFill>
                <a:latin typeface="Roboto"/>
                <a:ea typeface="Roboto"/>
                <a:cs typeface="Roboto"/>
                <a:sym typeface="Roboto"/>
              </a:rPr>
              <a:t>2009</a:t>
            </a:r>
            <a:endParaRPr sz="975" b="1">
              <a:solidFill>
                <a:schemeClr val="dk2"/>
              </a:solidFill>
              <a:latin typeface="Roboto"/>
              <a:ea typeface="Roboto"/>
              <a:cs typeface="Roboto"/>
              <a:sym typeface="Roboto"/>
            </a:endParaRPr>
          </a:p>
        </p:txBody>
      </p:sp>
      <p:sp>
        <p:nvSpPr>
          <p:cNvPr id="300" name="Google Shape;300;p29"/>
          <p:cNvSpPr/>
          <p:nvPr/>
        </p:nvSpPr>
        <p:spPr>
          <a:xfrm rot="10800000" flipH="1">
            <a:off x="7210919" y="2166467"/>
            <a:ext cx="1333575" cy="1333125"/>
          </a:xfrm>
          <a:prstGeom prst="blockArc">
            <a:avLst>
              <a:gd name="adj1" fmla="val 10800000"/>
              <a:gd name="adj2" fmla="val 88983"/>
              <a:gd name="adj3" fmla="val 16255"/>
            </a:avLst>
          </a:prstGeom>
          <a:solidFill>
            <a:srgbClr val="8E7CC3"/>
          </a:solidFill>
          <a:ln>
            <a:noFill/>
          </a:ln>
        </p:spPr>
        <p:txBody>
          <a:bodyPr spcFirstLastPara="1" wrap="square" lIns="34294" tIns="17156" rIns="34294" bIns="17156" anchor="ctr" anchorCtr="0">
            <a:noAutofit/>
          </a:bodyPr>
          <a:lstStyle/>
          <a:p>
            <a:pPr algn="ctr">
              <a:buSzPts val="1300"/>
            </a:pPr>
            <a:endParaRPr sz="975" b="1">
              <a:solidFill>
                <a:schemeClr val="dk1"/>
              </a:solidFill>
              <a:latin typeface="Roboto"/>
              <a:ea typeface="Roboto"/>
              <a:cs typeface="Roboto"/>
              <a:sym typeface="Roboto"/>
            </a:endParaRPr>
          </a:p>
        </p:txBody>
      </p:sp>
      <p:sp>
        <p:nvSpPr>
          <p:cNvPr id="301" name="Google Shape;301;p29"/>
          <p:cNvSpPr/>
          <p:nvPr/>
        </p:nvSpPr>
        <p:spPr>
          <a:xfrm>
            <a:off x="7546462" y="2525045"/>
            <a:ext cx="625500" cy="625275"/>
          </a:xfrm>
          <a:prstGeom prst="ellipse">
            <a:avLst/>
          </a:prstGeom>
          <a:noFill/>
          <a:ln w="76200" cap="flat" cmpd="sng">
            <a:solidFill>
              <a:srgbClr val="8E7CC3"/>
            </a:solidFill>
            <a:prstDash val="solid"/>
            <a:miter lim="800000"/>
            <a:headEnd type="none" w="sm" len="sm"/>
            <a:tailEnd type="none" w="sm" len="sm"/>
          </a:ln>
        </p:spPr>
        <p:txBody>
          <a:bodyPr spcFirstLastPara="1" wrap="square" lIns="34294" tIns="17156" rIns="34294" bIns="17156" anchor="ctr" anchorCtr="0">
            <a:noAutofit/>
          </a:bodyPr>
          <a:lstStyle/>
          <a:p>
            <a:pPr algn="ctr">
              <a:buSzPts val="1300"/>
            </a:pPr>
            <a:endParaRPr sz="975" b="1">
              <a:solidFill>
                <a:schemeClr val="lt1"/>
              </a:solidFill>
              <a:latin typeface="Roboto"/>
              <a:ea typeface="Roboto"/>
              <a:cs typeface="Roboto"/>
              <a:sym typeface="Roboto"/>
            </a:endParaRPr>
          </a:p>
        </p:txBody>
      </p:sp>
      <p:sp>
        <p:nvSpPr>
          <p:cNvPr id="302" name="Google Shape;302;p29"/>
          <p:cNvSpPr txBox="1"/>
          <p:nvPr/>
        </p:nvSpPr>
        <p:spPr>
          <a:xfrm>
            <a:off x="7681127" y="2739540"/>
            <a:ext cx="379575" cy="196200"/>
          </a:xfrm>
          <a:prstGeom prst="rect">
            <a:avLst/>
          </a:prstGeom>
          <a:noFill/>
          <a:ln>
            <a:noFill/>
          </a:ln>
        </p:spPr>
        <p:txBody>
          <a:bodyPr spcFirstLastPara="1" wrap="square" lIns="34294" tIns="17156" rIns="34294" bIns="17156" anchor="t" anchorCtr="0">
            <a:noAutofit/>
          </a:bodyPr>
          <a:lstStyle/>
          <a:p>
            <a:pPr algn="ctr">
              <a:buSzPts val="1300"/>
            </a:pPr>
            <a:r>
              <a:rPr lang="es-MX" sz="975" b="1">
                <a:solidFill>
                  <a:schemeClr val="dk2"/>
                </a:solidFill>
                <a:latin typeface="Roboto"/>
                <a:ea typeface="Roboto"/>
                <a:cs typeface="Roboto"/>
                <a:sym typeface="Roboto"/>
              </a:rPr>
              <a:t>2019</a:t>
            </a:r>
            <a:endParaRPr sz="975" b="1">
              <a:solidFill>
                <a:schemeClr val="dk2"/>
              </a:solidFill>
              <a:latin typeface="Roboto"/>
              <a:ea typeface="Roboto"/>
              <a:cs typeface="Roboto"/>
              <a:sym typeface="Roboto"/>
            </a:endParaRPr>
          </a:p>
        </p:txBody>
      </p:sp>
      <p:sp>
        <p:nvSpPr>
          <p:cNvPr id="305" name="Google Shape;305;p29"/>
          <p:cNvSpPr txBox="1"/>
          <p:nvPr/>
        </p:nvSpPr>
        <p:spPr>
          <a:xfrm>
            <a:off x="7077592" y="4067112"/>
            <a:ext cx="1536075" cy="443700"/>
          </a:xfrm>
          <a:prstGeom prst="rect">
            <a:avLst/>
          </a:prstGeom>
          <a:noFill/>
          <a:ln>
            <a:noFill/>
          </a:ln>
        </p:spPr>
        <p:txBody>
          <a:bodyPr spcFirstLastPara="1" wrap="square" lIns="81581" tIns="40781" rIns="81581" bIns="40781" anchor="t" anchorCtr="0">
            <a:noAutofit/>
          </a:bodyPr>
          <a:lstStyle/>
          <a:p>
            <a:pPr algn="ctr">
              <a:buClr>
                <a:schemeClr val="dk2"/>
              </a:buClr>
              <a:buSzPts val="1200"/>
            </a:pPr>
            <a:r>
              <a:rPr lang="es-MX" sz="825" dirty="0">
                <a:solidFill>
                  <a:schemeClr val="dk2"/>
                </a:solidFill>
                <a:latin typeface="Lato" panose="020B0604020202020204" charset="0"/>
                <a:ea typeface="Raleway Light"/>
                <a:cs typeface="Raleway Light"/>
                <a:sym typeface="Raleway Light"/>
              </a:rPr>
              <a:t>El departamento de Riesgos se transforma en el departamento de Ciencia de Datos de Grupo Coppel. </a:t>
            </a:r>
            <a:r>
              <a:rPr lang="es-MX" sz="825" b="1" dirty="0">
                <a:solidFill>
                  <a:schemeClr val="dk2"/>
                </a:solidFill>
                <a:latin typeface="Lato" panose="020B0604020202020204" charset="0"/>
                <a:ea typeface="Raleway"/>
                <a:cs typeface="Raleway"/>
                <a:sym typeface="Raleway"/>
              </a:rPr>
              <a:t>(95 personas)</a:t>
            </a:r>
            <a:endParaRPr sz="825" b="1" dirty="0">
              <a:latin typeface="Lato" panose="020B0604020202020204" charset="0"/>
              <a:ea typeface="Raleway"/>
              <a:cs typeface="Raleway"/>
              <a:sym typeface="Raleway"/>
            </a:endParaRPr>
          </a:p>
        </p:txBody>
      </p:sp>
      <p:sp>
        <p:nvSpPr>
          <p:cNvPr id="306" name="Google Shape;306;p29"/>
          <p:cNvSpPr txBox="1"/>
          <p:nvPr/>
        </p:nvSpPr>
        <p:spPr>
          <a:xfrm>
            <a:off x="7225628" y="3800449"/>
            <a:ext cx="1238625" cy="219375"/>
          </a:xfrm>
          <a:prstGeom prst="rect">
            <a:avLst/>
          </a:prstGeom>
          <a:noFill/>
          <a:ln>
            <a:noFill/>
          </a:ln>
        </p:spPr>
        <p:txBody>
          <a:bodyPr spcFirstLastPara="1" wrap="square" lIns="34294" tIns="17156" rIns="34294" bIns="17156" anchor="ctr" anchorCtr="0">
            <a:noAutofit/>
          </a:bodyPr>
          <a:lstStyle/>
          <a:p>
            <a:pPr algn="ctr">
              <a:buSzPts val="1600"/>
            </a:pPr>
            <a:r>
              <a:rPr lang="es-MX" dirty="0">
                <a:solidFill>
                  <a:srgbClr val="44B4E3"/>
                </a:solidFill>
                <a:latin typeface="Lato"/>
                <a:sym typeface="Raleway Black"/>
              </a:rPr>
              <a:t>CIENCIA DE DATOS</a:t>
            </a:r>
            <a:endParaRPr dirty="0">
              <a:solidFill>
                <a:srgbClr val="44B4E3"/>
              </a:solidFill>
              <a:latin typeface="Lato"/>
              <a:sym typeface="Raleway Blac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5</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3098545" cy="461665"/>
          </a:xfrm>
          <a:prstGeom prst="rect">
            <a:avLst/>
          </a:prstGeom>
        </p:spPr>
        <p:txBody>
          <a:bodyPr wrap="square">
            <a:spAutoFit/>
          </a:bodyPr>
          <a:lstStyle/>
          <a:p>
            <a:r>
              <a:rPr lang="es-419" sz="2400" b="1" dirty="0">
                <a:solidFill>
                  <a:srgbClr val="0067AE"/>
                </a:solidFill>
                <a:latin typeface="Lato"/>
                <a:sym typeface="Lato"/>
              </a:rPr>
              <a:t>Introducción: Purpuse </a:t>
            </a: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1555877" y="1133575"/>
            <a:ext cx="5620765" cy="461665"/>
          </a:xfrm>
          <a:prstGeom prst="rect">
            <a:avLst/>
          </a:prstGeom>
        </p:spPr>
        <p:txBody>
          <a:bodyPr wrap="square">
            <a:spAutoFit/>
          </a:bodyPr>
          <a:lstStyle/>
          <a:p>
            <a:r>
              <a:rPr lang="es-419" sz="2400" b="1" dirty="0">
                <a:solidFill>
                  <a:srgbClr val="44B4E3"/>
                </a:solidFill>
                <a:latin typeface="Lato"/>
                <a:sym typeface="Lato"/>
              </a:rPr>
              <a:t>Centro de Investigación Coppel (CENIC)</a:t>
            </a:r>
            <a:endParaRPr lang="es-419" sz="2400" b="1" dirty="0">
              <a:solidFill>
                <a:srgbClr val="666666"/>
              </a:solidFill>
              <a:latin typeface="Lato"/>
              <a:sym typeface="Lato"/>
            </a:endParaRPr>
          </a:p>
        </p:txBody>
      </p:sp>
      <p:sp>
        <p:nvSpPr>
          <p:cNvPr id="11" name="Rectangle 10">
            <a:extLst>
              <a:ext uri="{FF2B5EF4-FFF2-40B4-BE49-F238E27FC236}">
                <a16:creationId xmlns:a16="http://schemas.microsoft.com/office/drawing/2014/main" id="{7B469B2D-DEEB-46D6-A4CF-28CCDB5529F4}"/>
              </a:ext>
            </a:extLst>
          </p:cNvPr>
          <p:cNvSpPr/>
          <p:nvPr/>
        </p:nvSpPr>
        <p:spPr>
          <a:xfrm>
            <a:off x="1994027" y="2205842"/>
            <a:ext cx="4979986" cy="1342419"/>
          </a:xfrm>
          <a:prstGeom prst="rect">
            <a:avLst/>
          </a:prstGeom>
        </p:spPr>
        <p:txBody>
          <a:bodyPr wrap="square">
            <a:spAutoFit/>
          </a:bodyPr>
          <a:lstStyle/>
          <a:p>
            <a:pPr>
              <a:lnSpc>
                <a:spcPct val="150000"/>
              </a:lnSpc>
            </a:pPr>
            <a:r>
              <a:rPr lang="es-419" b="1" dirty="0">
                <a:solidFill>
                  <a:srgbClr val="666666"/>
                </a:solidFill>
                <a:latin typeface="Lato"/>
                <a:sym typeface="Lato"/>
              </a:rPr>
              <a:t>Investigar y descubrir oportunidades de negocio para Grupo Coppel que permitan maximizar su rentabilidad y ampliar el ciclo de vida del cliente, esto, a través de modelos matemáticos, análisis científico y herramientas de Big Data</a:t>
            </a:r>
            <a:endParaRPr lang="es-MX" sz="2200" b="1" dirty="0">
              <a:solidFill>
                <a:srgbClr val="666666"/>
              </a:solidFill>
              <a:latin typeface="Lato"/>
            </a:endParaRPr>
          </a:p>
        </p:txBody>
      </p:sp>
    </p:spTree>
    <p:extLst>
      <p:ext uri="{BB962C8B-B14F-4D97-AF65-F5344CB8AC3E}">
        <p14:creationId xmlns:p14="http://schemas.microsoft.com/office/powerpoint/2010/main" val="2280921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6</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3098545" cy="461665"/>
          </a:xfrm>
          <a:prstGeom prst="rect">
            <a:avLst/>
          </a:prstGeom>
        </p:spPr>
        <p:txBody>
          <a:bodyPr wrap="square">
            <a:spAutoFit/>
          </a:bodyPr>
          <a:lstStyle/>
          <a:p>
            <a:r>
              <a:rPr lang="es-419" sz="2400" b="1" dirty="0">
                <a:solidFill>
                  <a:srgbClr val="0067AE"/>
                </a:solidFill>
                <a:latin typeface="Lato"/>
                <a:sym typeface="Lato"/>
              </a:rPr>
              <a:t>Introducción: Team </a:t>
            </a: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1555877" y="1133575"/>
            <a:ext cx="5620765" cy="461665"/>
          </a:xfrm>
          <a:prstGeom prst="rect">
            <a:avLst/>
          </a:prstGeom>
        </p:spPr>
        <p:txBody>
          <a:bodyPr wrap="square">
            <a:spAutoFit/>
          </a:bodyPr>
          <a:lstStyle/>
          <a:p>
            <a:r>
              <a:rPr lang="es-419" sz="2400" b="1" dirty="0">
                <a:solidFill>
                  <a:srgbClr val="44B4E3"/>
                </a:solidFill>
                <a:latin typeface="Lato"/>
                <a:sym typeface="Lato"/>
              </a:rPr>
              <a:t>Centro de Investigación Coppel (CENIC)</a:t>
            </a:r>
            <a:endParaRPr lang="es-419" sz="2400" b="1" dirty="0">
              <a:solidFill>
                <a:srgbClr val="666666"/>
              </a:solidFill>
              <a:latin typeface="Lato"/>
              <a:sym typeface="Lato"/>
            </a:endParaRPr>
          </a:p>
        </p:txBody>
      </p:sp>
      <p:sp>
        <p:nvSpPr>
          <p:cNvPr id="6" name="Rectangle 5">
            <a:extLst>
              <a:ext uri="{FF2B5EF4-FFF2-40B4-BE49-F238E27FC236}">
                <a16:creationId xmlns:a16="http://schemas.microsoft.com/office/drawing/2014/main" id="{D550156C-E88F-48A1-8E2C-E72A8E156062}"/>
              </a:ext>
            </a:extLst>
          </p:cNvPr>
          <p:cNvSpPr/>
          <p:nvPr/>
        </p:nvSpPr>
        <p:spPr>
          <a:xfrm>
            <a:off x="2885567" y="1509674"/>
            <a:ext cx="3372866" cy="307777"/>
          </a:xfrm>
          <a:prstGeom prst="rect">
            <a:avLst/>
          </a:prstGeom>
        </p:spPr>
        <p:txBody>
          <a:bodyPr wrap="square">
            <a:spAutoFit/>
          </a:bodyPr>
          <a:lstStyle/>
          <a:p>
            <a:r>
              <a:rPr lang="es-MX" b="1" dirty="0">
                <a:solidFill>
                  <a:srgbClr val="666666"/>
                </a:solidFill>
                <a:latin typeface="Lato"/>
              </a:rPr>
              <a:t>Productos Financieros y Ciencia de Datos </a:t>
            </a:r>
          </a:p>
        </p:txBody>
      </p:sp>
      <p:sp>
        <p:nvSpPr>
          <p:cNvPr id="8" name="Rectangle 7">
            <a:extLst>
              <a:ext uri="{FF2B5EF4-FFF2-40B4-BE49-F238E27FC236}">
                <a16:creationId xmlns:a16="http://schemas.microsoft.com/office/drawing/2014/main" id="{3B483F35-0F21-4A7E-82CC-D6CD8441F5A9}"/>
              </a:ext>
            </a:extLst>
          </p:cNvPr>
          <p:cNvSpPr/>
          <p:nvPr/>
        </p:nvSpPr>
        <p:spPr>
          <a:xfrm>
            <a:off x="658115" y="2594153"/>
            <a:ext cx="1338325" cy="523220"/>
          </a:xfrm>
          <a:prstGeom prst="rect">
            <a:avLst/>
          </a:prstGeom>
        </p:spPr>
        <p:txBody>
          <a:bodyPr wrap="square">
            <a:spAutoFit/>
          </a:bodyPr>
          <a:lstStyle/>
          <a:p>
            <a:pPr marL="285750" indent="-285750">
              <a:buFont typeface="Wingdings" panose="05000000000000000000" pitchFamily="2" charset="2"/>
              <a:buChar char="v"/>
            </a:pPr>
            <a:r>
              <a:rPr lang="es-MX" b="1" dirty="0">
                <a:solidFill>
                  <a:srgbClr val="87C544"/>
                </a:solidFill>
                <a:latin typeface="Lato"/>
              </a:rPr>
              <a:t>Data Analytics</a:t>
            </a:r>
          </a:p>
        </p:txBody>
      </p:sp>
      <p:sp>
        <p:nvSpPr>
          <p:cNvPr id="9" name="Rectangle 8">
            <a:extLst>
              <a:ext uri="{FF2B5EF4-FFF2-40B4-BE49-F238E27FC236}">
                <a16:creationId xmlns:a16="http://schemas.microsoft.com/office/drawing/2014/main" id="{607F3960-79A1-4B6C-8B6F-3588882D0F2E}"/>
              </a:ext>
            </a:extLst>
          </p:cNvPr>
          <p:cNvSpPr/>
          <p:nvPr/>
        </p:nvSpPr>
        <p:spPr>
          <a:xfrm>
            <a:off x="2403095" y="3622853"/>
            <a:ext cx="1338325" cy="307777"/>
          </a:xfrm>
          <a:prstGeom prst="rect">
            <a:avLst/>
          </a:prstGeom>
        </p:spPr>
        <p:txBody>
          <a:bodyPr wrap="square">
            <a:spAutoFit/>
          </a:bodyPr>
          <a:lstStyle/>
          <a:p>
            <a:pPr marL="285750" indent="-285750">
              <a:buFont typeface="Wingdings" panose="05000000000000000000" pitchFamily="2" charset="2"/>
              <a:buChar char="v"/>
            </a:pPr>
            <a:r>
              <a:rPr lang="es-MX" b="1" dirty="0">
                <a:solidFill>
                  <a:srgbClr val="87C544"/>
                </a:solidFill>
                <a:latin typeface="Lato"/>
              </a:rPr>
              <a:t>Big Data</a:t>
            </a:r>
          </a:p>
        </p:txBody>
      </p:sp>
      <p:sp>
        <p:nvSpPr>
          <p:cNvPr id="10" name="Rectangle 9">
            <a:extLst>
              <a:ext uri="{FF2B5EF4-FFF2-40B4-BE49-F238E27FC236}">
                <a16:creationId xmlns:a16="http://schemas.microsoft.com/office/drawing/2014/main" id="{E7C35D2C-2047-4680-AE78-E2780C34B4C5}"/>
              </a:ext>
            </a:extLst>
          </p:cNvPr>
          <p:cNvSpPr/>
          <p:nvPr/>
        </p:nvSpPr>
        <p:spPr>
          <a:xfrm>
            <a:off x="4818635" y="2594153"/>
            <a:ext cx="1505965" cy="307777"/>
          </a:xfrm>
          <a:prstGeom prst="rect">
            <a:avLst/>
          </a:prstGeom>
        </p:spPr>
        <p:txBody>
          <a:bodyPr wrap="square">
            <a:spAutoFit/>
          </a:bodyPr>
          <a:lstStyle/>
          <a:p>
            <a:pPr marL="285750" indent="-285750">
              <a:buFont typeface="Wingdings" panose="05000000000000000000" pitchFamily="2" charset="2"/>
              <a:buChar char="v"/>
            </a:pPr>
            <a:r>
              <a:rPr lang="es-MX" b="1" dirty="0">
                <a:solidFill>
                  <a:srgbClr val="87C544"/>
                </a:solidFill>
                <a:latin typeface="Lato"/>
              </a:rPr>
              <a:t>Vinculación</a:t>
            </a:r>
          </a:p>
        </p:txBody>
      </p:sp>
      <p:sp>
        <p:nvSpPr>
          <p:cNvPr id="12" name="Rectangle 11">
            <a:extLst>
              <a:ext uri="{FF2B5EF4-FFF2-40B4-BE49-F238E27FC236}">
                <a16:creationId xmlns:a16="http://schemas.microsoft.com/office/drawing/2014/main" id="{2A947382-F674-4FB9-988E-D3457781A4D9}"/>
              </a:ext>
            </a:extLst>
          </p:cNvPr>
          <p:cNvSpPr/>
          <p:nvPr/>
        </p:nvSpPr>
        <p:spPr>
          <a:xfrm>
            <a:off x="6477000" y="3622853"/>
            <a:ext cx="1995458" cy="307777"/>
          </a:xfrm>
          <a:prstGeom prst="rect">
            <a:avLst/>
          </a:prstGeom>
        </p:spPr>
        <p:txBody>
          <a:bodyPr wrap="square">
            <a:spAutoFit/>
          </a:bodyPr>
          <a:lstStyle/>
          <a:p>
            <a:pPr marL="285750" indent="-285750">
              <a:buFont typeface="Wingdings" panose="05000000000000000000" pitchFamily="2" charset="2"/>
              <a:buChar char="v"/>
            </a:pPr>
            <a:r>
              <a:rPr lang="es-MX" b="1" dirty="0">
                <a:solidFill>
                  <a:srgbClr val="87C544"/>
                </a:solidFill>
                <a:latin typeface="Lato"/>
              </a:rPr>
              <a:t>Market Science</a:t>
            </a:r>
          </a:p>
        </p:txBody>
      </p:sp>
    </p:spTree>
    <p:extLst>
      <p:ext uri="{BB962C8B-B14F-4D97-AF65-F5344CB8AC3E}">
        <p14:creationId xmlns:p14="http://schemas.microsoft.com/office/powerpoint/2010/main" val="3215014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7</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3098545" cy="461665"/>
          </a:xfrm>
          <a:prstGeom prst="rect">
            <a:avLst/>
          </a:prstGeom>
        </p:spPr>
        <p:txBody>
          <a:bodyPr wrap="square">
            <a:spAutoFit/>
          </a:bodyPr>
          <a:lstStyle/>
          <a:p>
            <a:r>
              <a:rPr lang="es-419" sz="2400" b="1" dirty="0">
                <a:solidFill>
                  <a:srgbClr val="0067AE"/>
                </a:solidFill>
                <a:latin typeface="Lato"/>
                <a:sym typeface="Lato"/>
              </a:rPr>
              <a:t>Introducción: Who ?</a:t>
            </a: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444755" y="1179295"/>
            <a:ext cx="3769105" cy="646331"/>
          </a:xfrm>
          <a:prstGeom prst="rect">
            <a:avLst/>
          </a:prstGeom>
        </p:spPr>
        <p:txBody>
          <a:bodyPr wrap="square">
            <a:spAutoFit/>
          </a:bodyPr>
          <a:lstStyle/>
          <a:p>
            <a:r>
              <a:rPr lang="es-419" sz="1800" b="1" dirty="0">
                <a:solidFill>
                  <a:srgbClr val="666666"/>
                </a:solidFill>
                <a:latin typeface="Lato"/>
                <a:sym typeface="Lato"/>
              </a:rPr>
              <a:t>Antonio García</a:t>
            </a:r>
          </a:p>
          <a:p>
            <a:r>
              <a:rPr lang="es-419" sz="1800" dirty="0">
                <a:solidFill>
                  <a:srgbClr val="666666"/>
                </a:solidFill>
                <a:latin typeface="Lato"/>
                <a:sym typeface="Lato"/>
              </a:rPr>
              <a:t>antonio.garciar@coppel.com</a:t>
            </a:r>
            <a:endParaRPr lang="es-MX" sz="1800" dirty="0">
              <a:solidFill>
                <a:srgbClr val="666666"/>
              </a:solidFill>
              <a:latin typeface="Lato"/>
            </a:endParaRPr>
          </a:p>
        </p:txBody>
      </p:sp>
      <p:sp>
        <p:nvSpPr>
          <p:cNvPr id="8" name="Rectangle 7">
            <a:extLst>
              <a:ext uri="{FF2B5EF4-FFF2-40B4-BE49-F238E27FC236}">
                <a16:creationId xmlns:a16="http://schemas.microsoft.com/office/drawing/2014/main" id="{D7BFB5B7-668B-418F-AB21-C4C4C647A553}"/>
              </a:ext>
            </a:extLst>
          </p:cNvPr>
          <p:cNvSpPr/>
          <p:nvPr/>
        </p:nvSpPr>
        <p:spPr>
          <a:xfrm>
            <a:off x="5329175" y="1564015"/>
            <a:ext cx="3433825" cy="1415772"/>
          </a:xfrm>
          <a:prstGeom prst="rect">
            <a:avLst/>
          </a:prstGeom>
        </p:spPr>
        <p:txBody>
          <a:bodyPr wrap="square">
            <a:spAutoFit/>
          </a:bodyPr>
          <a:lstStyle/>
          <a:p>
            <a:pPr marL="342900" indent="-342900">
              <a:buFont typeface="Wingdings" panose="05000000000000000000" pitchFamily="2" charset="2"/>
              <a:buChar char="ü"/>
            </a:pPr>
            <a:r>
              <a:rPr lang="es-419" sz="1800" b="1" dirty="0">
                <a:solidFill>
                  <a:srgbClr val="666666"/>
                </a:solidFill>
                <a:latin typeface="Lato"/>
                <a:sym typeface="Lato"/>
              </a:rPr>
              <a:t>School: </a:t>
            </a:r>
          </a:p>
          <a:p>
            <a:r>
              <a:rPr lang="es-419" sz="1800" b="1" dirty="0">
                <a:solidFill>
                  <a:srgbClr val="666666"/>
                </a:solidFill>
                <a:latin typeface="Lato"/>
                <a:sym typeface="Lato"/>
              </a:rPr>
              <a:t>           </a:t>
            </a:r>
            <a:r>
              <a:rPr lang="es-419" dirty="0">
                <a:solidFill>
                  <a:srgbClr val="666666"/>
                </a:solidFill>
                <a:latin typeface="Lato"/>
                <a:sym typeface="Lato"/>
              </a:rPr>
              <a:t>CIMAT MTY (MCE)</a:t>
            </a:r>
          </a:p>
          <a:p>
            <a:r>
              <a:rPr lang="es-419" dirty="0">
                <a:solidFill>
                  <a:srgbClr val="666666"/>
                </a:solidFill>
                <a:latin typeface="Lato"/>
                <a:sym typeface="Lato"/>
              </a:rPr>
              <a:t>              UNAM (MAC, FC)</a:t>
            </a:r>
          </a:p>
          <a:p>
            <a:r>
              <a:rPr lang="es-419" dirty="0">
                <a:solidFill>
                  <a:srgbClr val="666666"/>
                </a:solidFill>
                <a:latin typeface="Lato"/>
                <a:sym typeface="Lato"/>
              </a:rPr>
              <a:t>              UW (Summer Institute)</a:t>
            </a:r>
          </a:p>
          <a:p>
            <a:pPr marL="342900" indent="-342900">
              <a:buFont typeface="Wingdings" panose="05000000000000000000" pitchFamily="2" charset="2"/>
              <a:buChar char="ü"/>
            </a:pPr>
            <a:endParaRPr lang="es-MX" sz="2200" b="1" dirty="0">
              <a:solidFill>
                <a:srgbClr val="666666"/>
              </a:solidFill>
              <a:latin typeface="Lato"/>
            </a:endParaRPr>
          </a:p>
        </p:txBody>
      </p:sp>
      <p:sp>
        <p:nvSpPr>
          <p:cNvPr id="9" name="Rectangle 8">
            <a:extLst>
              <a:ext uri="{FF2B5EF4-FFF2-40B4-BE49-F238E27FC236}">
                <a16:creationId xmlns:a16="http://schemas.microsoft.com/office/drawing/2014/main" id="{EAC39E3C-1691-48F6-BE14-97DD68A67915}"/>
              </a:ext>
            </a:extLst>
          </p:cNvPr>
          <p:cNvSpPr/>
          <p:nvPr/>
        </p:nvSpPr>
        <p:spPr>
          <a:xfrm>
            <a:off x="932435" y="3172082"/>
            <a:ext cx="3433825" cy="923330"/>
          </a:xfrm>
          <a:prstGeom prst="rect">
            <a:avLst/>
          </a:prstGeom>
        </p:spPr>
        <p:txBody>
          <a:bodyPr wrap="square">
            <a:spAutoFit/>
          </a:bodyPr>
          <a:lstStyle/>
          <a:p>
            <a:pPr marL="342900" indent="-342900">
              <a:buFont typeface="Wingdings" panose="05000000000000000000" pitchFamily="2" charset="2"/>
              <a:buChar char="ü"/>
            </a:pPr>
            <a:r>
              <a:rPr lang="es-419" sz="1800" b="1" dirty="0">
                <a:solidFill>
                  <a:srgbClr val="666666"/>
                </a:solidFill>
                <a:latin typeface="Lato"/>
                <a:sym typeface="Lato"/>
              </a:rPr>
              <a:t>Work: </a:t>
            </a:r>
          </a:p>
          <a:p>
            <a:r>
              <a:rPr lang="es-419" sz="1800" b="1" dirty="0">
                <a:solidFill>
                  <a:srgbClr val="666666"/>
                </a:solidFill>
                <a:latin typeface="Lato"/>
                <a:sym typeface="Lato"/>
              </a:rPr>
              <a:t>           </a:t>
            </a:r>
            <a:r>
              <a:rPr lang="es-419" sz="1800" b="1" dirty="0">
                <a:solidFill>
                  <a:srgbClr val="FFDD00"/>
                </a:solidFill>
                <a:latin typeface="Lato"/>
                <a:sym typeface="Lato"/>
              </a:rPr>
              <a:t>Coppel</a:t>
            </a:r>
            <a:r>
              <a:rPr lang="es-419" sz="1800" b="1" dirty="0">
                <a:solidFill>
                  <a:srgbClr val="666666"/>
                </a:solidFill>
                <a:latin typeface="Lato"/>
                <a:sym typeface="Lato"/>
              </a:rPr>
              <a:t> </a:t>
            </a:r>
          </a:p>
          <a:p>
            <a:r>
              <a:rPr lang="es-419" sz="1800" dirty="0">
                <a:solidFill>
                  <a:srgbClr val="666666"/>
                </a:solidFill>
                <a:latin typeface="Lato"/>
                <a:sym typeface="Lato"/>
              </a:rPr>
              <a:t>           </a:t>
            </a:r>
            <a:r>
              <a:rPr lang="es-419" dirty="0">
                <a:solidFill>
                  <a:srgbClr val="666666"/>
                </a:solidFill>
                <a:latin typeface="Lato"/>
                <a:sym typeface="Lato"/>
              </a:rPr>
              <a:t>Kinedu, SAT &amp; Banxico</a:t>
            </a:r>
            <a:endParaRPr lang="es-MX" dirty="0">
              <a:solidFill>
                <a:srgbClr val="666666"/>
              </a:solidFill>
              <a:latin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s-419"/>
              <a:t>8</a:t>
            </a:fld>
            <a:endParaRPr/>
          </a:p>
        </p:txBody>
      </p:sp>
      <p:sp>
        <p:nvSpPr>
          <p:cNvPr id="4" name="Rectangle 3">
            <a:extLst>
              <a:ext uri="{FF2B5EF4-FFF2-40B4-BE49-F238E27FC236}">
                <a16:creationId xmlns:a16="http://schemas.microsoft.com/office/drawing/2014/main" id="{61FFFDAB-4BEC-4C28-8FDE-F37DD0392E27}"/>
              </a:ext>
            </a:extLst>
          </p:cNvPr>
          <p:cNvSpPr/>
          <p:nvPr/>
        </p:nvSpPr>
        <p:spPr>
          <a:xfrm>
            <a:off x="444755" y="432535"/>
            <a:ext cx="7152385" cy="1200329"/>
          </a:xfrm>
          <a:prstGeom prst="rect">
            <a:avLst/>
          </a:prstGeom>
        </p:spPr>
        <p:txBody>
          <a:bodyPr wrap="square">
            <a:spAutoFit/>
          </a:bodyPr>
          <a:lstStyle/>
          <a:p>
            <a:r>
              <a:rPr lang="es-419" sz="2400" b="1" dirty="0">
                <a:solidFill>
                  <a:srgbClr val="0067AE"/>
                </a:solidFill>
                <a:latin typeface="Lato"/>
                <a:sym typeface="Lato"/>
              </a:rPr>
              <a:t>Objetivo:   Pronosticar … lo mejor que se pueda </a:t>
            </a:r>
            <a:br>
              <a:rPr lang="es-MX" sz="2400" dirty="0"/>
            </a:br>
            <a:br>
              <a:rPr lang="es-MX" sz="2400" dirty="0"/>
            </a:br>
            <a:endParaRPr lang="es-MX" sz="2400" b="1" dirty="0">
              <a:solidFill>
                <a:srgbClr val="0067AE"/>
              </a:solidFill>
              <a:latin typeface="Lato"/>
            </a:endParaRPr>
          </a:p>
        </p:txBody>
      </p:sp>
      <p:sp>
        <p:nvSpPr>
          <p:cNvPr id="7" name="Rectangle 6">
            <a:extLst>
              <a:ext uri="{FF2B5EF4-FFF2-40B4-BE49-F238E27FC236}">
                <a16:creationId xmlns:a16="http://schemas.microsoft.com/office/drawing/2014/main" id="{7CCC13EF-3141-45B6-BC74-34A87ABDBBB7}"/>
              </a:ext>
            </a:extLst>
          </p:cNvPr>
          <p:cNvSpPr/>
          <p:nvPr/>
        </p:nvSpPr>
        <p:spPr>
          <a:xfrm>
            <a:off x="759587" y="1632864"/>
            <a:ext cx="7624825" cy="1665584"/>
          </a:xfrm>
          <a:prstGeom prst="rect">
            <a:avLst/>
          </a:prstGeom>
        </p:spPr>
        <p:txBody>
          <a:bodyPr wrap="square">
            <a:spAutoFit/>
          </a:bodyPr>
          <a:lstStyle/>
          <a:p>
            <a:pPr>
              <a:lnSpc>
                <a:spcPct val="150000"/>
              </a:lnSpc>
            </a:pPr>
            <a:r>
              <a:rPr lang="es-MX" b="1" dirty="0">
                <a:solidFill>
                  <a:srgbClr val="8B8B8B"/>
                </a:solidFill>
                <a:latin typeface="Lato" panose="020B0604020202020204" charset="0"/>
              </a:rPr>
              <a:t>Vamos a presentar una nueva metodología que parte de un Vector Autorregresivo (VAR)</a:t>
            </a:r>
            <a:r>
              <a:rPr lang="es-MX" b="1" dirty="0">
                <a:latin typeface="Lato" panose="020B0604020202020204" charset="0"/>
              </a:rPr>
              <a:t> </a:t>
            </a:r>
            <a:r>
              <a:rPr lang="es-MX" b="1" dirty="0">
                <a:solidFill>
                  <a:srgbClr val="8B8B8B"/>
                </a:solidFill>
                <a:latin typeface="Lato" panose="020B0604020202020204" charset="0"/>
              </a:rPr>
              <a:t>cointegrado y realiza el pronóstico por medio de Mínimos Cuadrados Parciales (PLS) utilizando varios rezagos.</a:t>
            </a:r>
            <a:endParaRPr lang="es-MX" b="1" dirty="0">
              <a:latin typeface="Lato" panose="020B0604020202020204" charset="0"/>
            </a:endParaRPr>
          </a:p>
          <a:p>
            <a:pPr>
              <a:lnSpc>
                <a:spcPct val="150000"/>
              </a:lnSpc>
            </a:pPr>
            <a:br>
              <a:rPr lang="es-MX" b="1" dirty="0"/>
            </a:br>
            <a:endParaRPr lang="es-MX" b="1" dirty="0">
              <a:solidFill>
                <a:srgbClr val="666666"/>
              </a:solidFill>
              <a:latin typeface="Lato"/>
            </a:endParaRPr>
          </a:p>
        </p:txBody>
      </p:sp>
    </p:spTree>
    <p:extLst>
      <p:ext uri="{BB962C8B-B14F-4D97-AF65-F5344CB8AC3E}">
        <p14:creationId xmlns:p14="http://schemas.microsoft.com/office/powerpoint/2010/main" val="3763480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70"/>
          <p:cNvSpPr txBox="1">
            <a:spLocks noGrp="1"/>
          </p:cNvSpPr>
          <p:nvPr>
            <p:ph type="body" idx="1"/>
          </p:nvPr>
        </p:nvSpPr>
        <p:spPr>
          <a:xfrm>
            <a:off x="440794" y="1566675"/>
            <a:ext cx="7873650" cy="3189825"/>
          </a:xfrm>
          <a:prstGeom prst="rect">
            <a:avLst/>
          </a:prstGeom>
        </p:spPr>
        <p:txBody>
          <a:bodyPr spcFirstLastPara="1" wrap="square" lIns="91425" tIns="91425" rIns="91425" bIns="91425" anchor="t" anchorCtr="0">
            <a:noAutofit/>
          </a:bodyPr>
          <a:lstStyle/>
          <a:p>
            <a:pPr marL="371475" indent="-285750">
              <a:buClr>
                <a:srgbClr val="000000"/>
              </a:buClr>
              <a:buSzPts val="1800"/>
              <a:buFont typeface="Wingdings" panose="05000000000000000000" pitchFamily="2" charset="2"/>
              <a:buChar char="§"/>
            </a:pPr>
            <a:r>
              <a:rPr lang="es-MX" sz="1400" b="1" dirty="0">
                <a:solidFill>
                  <a:srgbClr val="8B8B8B"/>
                </a:solidFill>
                <a:latin typeface="Lato" panose="020B0604020202020204" charset="0"/>
                <a:cs typeface="Arial"/>
                <a:sym typeface="Raleway"/>
              </a:rPr>
              <a:t>Reducción de incertidumbre en la toma de decisiones</a:t>
            </a:r>
          </a:p>
          <a:p>
            <a:pPr marL="714375" lvl="1" indent="-285750">
              <a:buClr>
                <a:srgbClr val="000000"/>
              </a:buClr>
              <a:buSzPts val="1800"/>
              <a:buFont typeface="Arial" panose="020B0604020202020204" pitchFamily="34" charset="0"/>
              <a:buChar char="•"/>
            </a:pPr>
            <a:r>
              <a:rPr lang="es-MX" sz="1400" b="1" dirty="0">
                <a:solidFill>
                  <a:srgbClr val="8B8B8B"/>
                </a:solidFill>
                <a:latin typeface="Lato" panose="020B0604020202020204" charset="0"/>
                <a:cs typeface="Arial"/>
                <a:sym typeface="Raleway"/>
              </a:rPr>
              <a:t>Predecir un alza en el valor futuro de un bien y anticipar su compra  (e. g. tipo de cambio pesos por dólar)  </a:t>
            </a:r>
          </a:p>
          <a:p>
            <a:pPr marL="714375" lvl="1" indent="-285750">
              <a:buClr>
                <a:srgbClr val="000000"/>
              </a:buClr>
              <a:buSzPts val="1800"/>
              <a:buFont typeface="Arial" panose="020B0604020202020204" pitchFamily="34" charset="0"/>
              <a:buChar char="•"/>
            </a:pPr>
            <a:r>
              <a:rPr lang="es-MX" sz="1400" b="1" dirty="0">
                <a:solidFill>
                  <a:srgbClr val="8B8B8B"/>
                </a:solidFill>
                <a:latin typeface="Lato" panose="020B0604020202020204" charset="0"/>
                <a:cs typeface="Arial"/>
                <a:sym typeface="Raleway"/>
              </a:rPr>
              <a:t>Predecir alza en la demanda de un servicio y planear cadena de suministro (e. g. alta en temporadas navideñas)   </a:t>
            </a:r>
          </a:p>
          <a:p>
            <a:pPr marL="714375" lvl="1" indent="-285750">
              <a:buClr>
                <a:srgbClr val="000000"/>
              </a:buClr>
              <a:buSzPts val="1800"/>
              <a:buFont typeface="Arial" panose="020B0604020202020204" pitchFamily="34" charset="0"/>
              <a:buChar char="•"/>
            </a:pPr>
            <a:r>
              <a:rPr lang="es-MX" sz="1400" b="1" dirty="0">
                <a:solidFill>
                  <a:srgbClr val="8B8B8B"/>
                </a:solidFill>
                <a:latin typeface="Lato" panose="020B0604020202020204" charset="0"/>
                <a:cs typeface="Arial"/>
                <a:sym typeface="Raleway"/>
              </a:rPr>
              <a:t>Comportamiento a corto, mediano y largo plazo de la inflación pues afecta el precio de los bienes como activo fijo (e. g. muebles) </a:t>
            </a:r>
          </a:p>
          <a:p>
            <a:pPr marL="428625" lvl="1" indent="0">
              <a:buClr>
                <a:srgbClr val="000000"/>
              </a:buClr>
              <a:buSzPts val="1800"/>
              <a:buFont typeface="Arial"/>
              <a:buNone/>
            </a:pPr>
            <a:endParaRPr sz="1400" b="1" dirty="0">
              <a:solidFill>
                <a:srgbClr val="8B8B8B"/>
              </a:solidFill>
              <a:latin typeface="Lato" panose="020B0604020202020204" charset="0"/>
              <a:cs typeface="Arial"/>
              <a:sym typeface="Raleway"/>
            </a:endParaRPr>
          </a:p>
          <a:p>
            <a:pPr marL="371475" indent="-285750">
              <a:buClr>
                <a:srgbClr val="000000"/>
              </a:buClr>
              <a:buSzPts val="1800"/>
              <a:buFont typeface="Wingdings" panose="05000000000000000000" pitchFamily="2" charset="2"/>
              <a:buChar char="§"/>
            </a:pPr>
            <a:r>
              <a:rPr lang="es-MX" sz="1400" b="1" dirty="0">
                <a:solidFill>
                  <a:srgbClr val="8B8B8B"/>
                </a:solidFill>
                <a:latin typeface="Lato" panose="020B0604020202020204" charset="0"/>
                <a:cs typeface="Arial"/>
                <a:sym typeface="Raleway"/>
              </a:rPr>
              <a:t>Reducción de riesgos </a:t>
            </a:r>
          </a:p>
          <a:p>
            <a:pPr marL="714375" lvl="1" indent="-285750">
              <a:buClr>
                <a:srgbClr val="000000"/>
              </a:buClr>
              <a:buSzPts val="1800"/>
              <a:buFont typeface="Arial" panose="020B0604020202020204" pitchFamily="34" charset="0"/>
              <a:buChar char="•"/>
            </a:pPr>
            <a:r>
              <a:rPr lang="es-MX" sz="1400" b="1" dirty="0">
                <a:solidFill>
                  <a:srgbClr val="8B8B8B"/>
                </a:solidFill>
                <a:latin typeface="Lato" panose="020B0604020202020204" charset="0"/>
                <a:cs typeface="Arial"/>
                <a:sym typeface="Raleway"/>
              </a:rPr>
              <a:t>Propagación de personas infectadas por un virus</a:t>
            </a:r>
          </a:p>
          <a:p>
            <a:pPr marL="714375" lvl="1" indent="-285750">
              <a:buClr>
                <a:srgbClr val="000000"/>
              </a:buClr>
              <a:buSzPts val="1800"/>
              <a:buFont typeface="Arial" panose="020B0604020202020204" pitchFamily="34" charset="0"/>
              <a:buChar char="•"/>
            </a:pPr>
            <a:r>
              <a:rPr lang="es-MX" sz="1400" b="1" dirty="0">
                <a:solidFill>
                  <a:srgbClr val="8B8B8B"/>
                </a:solidFill>
                <a:latin typeface="Lato" panose="020B0604020202020204" charset="0"/>
                <a:cs typeface="Arial"/>
                <a:sym typeface="Raleway"/>
              </a:rPr>
              <a:t>Monto de crédito otorgado a un cliente</a:t>
            </a:r>
          </a:p>
          <a:p>
            <a:pPr marL="714375" lvl="1" indent="-285750">
              <a:buClr>
                <a:srgbClr val="000000"/>
              </a:buClr>
              <a:buSzPts val="1800"/>
              <a:buFont typeface="Arial" panose="020B0604020202020204" pitchFamily="34" charset="0"/>
              <a:buChar char="•"/>
            </a:pPr>
            <a:r>
              <a:rPr lang="es-MX" sz="1400" b="1" dirty="0">
                <a:solidFill>
                  <a:srgbClr val="8B8B8B"/>
                </a:solidFill>
                <a:latin typeface="Lato" panose="020B0604020202020204" charset="0"/>
                <a:cs typeface="Arial"/>
                <a:sym typeface="Raleway"/>
              </a:rPr>
              <a:t>Índice de precipitación mensual por entidad</a:t>
            </a:r>
            <a:endParaRPr sz="1400" b="1" dirty="0">
              <a:solidFill>
                <a:srgbClr val="8B8B8B"/>
              </a:solidFill>
              <a:latin typeface="Lato" panose="020B0604020202020204" charset="0"/>
              <a:cs typeface="Arial"/>
              <a:sym typeface="Raleway"/>
            </a:endParaRPr>
          </a:p>
        </p:txBody>
      </p:sp>
      <p:sp>
        <p:nvSpPr>
          <p:cNvPr id="707" name="Google Shape;707;p70"/>
          <p:cNvSpPr txBox="1">
            <a:spLocks noGrp="1"/>
          </p:cNvSpPr>
          <p:nvPr>
            <p:ph type="subTitle" idx="2"/>
          </p:nvPr>
        </p:nvSpPr>
        <p:spPr>
          <a:xfrm>
            <a:off x="745600" y="940570"/>
            <a:ext cx="7103000" cy="454275"/>
          </a:xfrm>
          <a:prstGeom prst="rect">
            <a:avLst/>
          </a:prstGeom>
        </p:spPr>
        <p:txBody>
          <a:bodyPr spcFirstLastPara="1" wrap="square" lIns="91425" tIns="91425" rIns="91425" bIns="91425" anchor="t" anchorCtr="0">
            <a:noAutofit/>
          </a:bodyPr>
          <a:lstStyle/>
          <a:p>
            <a:r>
              <a:rPr lang="es-MX" sz="2100" dirty="0"/>
              <a:t>Beneficios de pronósticos precisos y confiables</a:t>
            </a:r>
            <a:endParaRPr sz="2100" dirty="0"/>
          </a:p>
        </p:txBody>
      </p:sp>
      <p:sp>
        <p:nvSpPr>
          <p:cNvPr id="708" name="Google Shape;708;p70"/>
          <p:cNvSpPr txBox="1">
            <a:spLocks noGrp="1"/>
          </p:cNvSpPr>
          <p:nvPr>
            <p:ph type="title"/>
          </p:nvPr>
        </p:nvSpPr>
        <p:spPr>
          <a:xfrm>
            <a:off x="440800" y="268313"/>
            <a:ext cx="6447680" cy="332775"/>
          </a:xfrm>
          <a:prstGeom prst="rect">
            <a:avLst/>
          </a:prstGeom>
        </p:spPr>
        <p:txBody>
          <a:bodyPr spcFirstLastPara="1" wrap="square" lIns="91425" tIns="91425" rIns="91425" bIns="91425" anchor="t" anchorCtr="0">
            <a:noAutofit/>
          </a:bodyPr>
          <a:lstStyle/>
          <a:p>
            <a:r>
              <a:rPr lang="es-419" sz="2000" dirty="0">
                <a:solidFill>
                  <a:srgbClr val="0067AE"/>
                </a:solidFill>
                <a:latin typeface="Lato"/>
                <a:sym typeface="Lato"/>
              </a:rPr>
              <a:t>Objetivo:   Pronosticar … lo mejor que se pueda</a:t>
            </a:r>
            <a:endParaRPr sz="2250" dirty="0">
              <a:solidFill>
                <a:srgbClr val="434343"/>
              </a:solidFill>
            </a:endParaRPr>
          </a:p>
        </p:txBody>
      </p:sp>
      <p:pic>
        <p:nvPicPr>
          <p:cNvPr id="709" name="Google Shape;709;p70"/>
          <p:cNvPicPr preferRelativeResize="0"/>
          <p:nvPr/>
        </p:nvPicPr>
        <p:blipFill>
          <a:blip r:embed="rId3">
            <a:alphaModFix/>
          </a:blip>
          <a:stretch>
            <a:fillRect/>
          </a:stretch>
        </p:blipFill>
        <p:spPr>
          <a:xfrm>
            <a:off x="6648375" y="3494269"/>
            <a:ext cx="1392469" cy="1537688"/>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1360</TotalTime>
  <Words>2354</Words>
  <Application>Microsoft Office PowerPoint</Application>
  <PresentationFormat>On-screen Show (16:9)</PresentationFormat>
  <Paragraphs>337</Paragraphs>
  <Slides>38</Slides>
  <Notes>38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Lato</vt:lpstr>
      <vt:lpstr>Roboto</vt:lpstr>
      <vt:lpstr>Lato Black</vt:lpstr>
      <vt:lpstr>Arial</vt:lpstr>
      <vt:lpstr>Times New Roman</vt:lpstr>
      <vt:lpstr>Cambria Math</vt:lpstr>
      <vt:lpstr>Calibri</vt:lpstr>
      <vt:lpstr>Wingdings</vt:lpstr>
      <vt:lpstr>Simple Light</vt:lpstr>
      <vt:lpstr>Pronósticos (mejorados) para el tipo de cambio pesos-dólar vía VAR-PLS</vt:lpstr>
      <vt:lpstr>PowerPoint Presentation</vt:lpstr>
      <vt:lpstr>PowerPoint Presentation</vt:lpstr>
      <vt:lpstr>Historia de Ciencia de Datos en Grupo Coppel</vt:lpstr>
      <vt:lpstr>PowerPoint Presentation</vt:lpstr>
      <vt:lpstr>PowerPoint Presentation</vt:lpstr>
      <vt:lpstr>PowerPoint Presentation</vt:lpstr>
      <vt:lpstr>PowerPoint Presentation</vt:lpstr>
      <vt:lpstr>Objetivo:   Pronosticar … lo mejor que se pueda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Pronósticos (mejorados) para el tipo de cambio pesos-dólar vía VAR-PLS</dc:title>
  <cp:lastModifiedBy>Fou .</cp:lastModifiedBy>
  <cp:revision>58</cp:revision>
  <dcterms:modified xsi:type="dcterms:W3CDTF">2020-04-11T02:28:53Z</dcterms:modified>
</cp:coreProperties>
</file>