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0"/>
  </p:notesMasterIdLst>
  <p:sldIdLst>
    <p:sldId id="256" r:id="rId2"/>
    <p:sldId id="257" r:id="rId3"/>
    <p:sldId id="278" r:id="rId4"/>
    <p:sldId id="260" r:id="rId5"/>
    <p:sldId id="262" r:id="rId6"/>
    <p:sldId id="263" r:id="rId7"/>
    <p:sldId id="258" r:id="rId8"/>
    <p:sldId id="264" r:id="rId9"/>
    <p:sldId id="279" r:id="rId10"/>
    <p:sldId id="265" r:id="rId11"/>
    <p:sldId id="266" r:id="rId12"/>
    <p:sldId id="267" r:id="rId13"/>
    <p:sldId id="271" r:id="rId14"/>
    <p:sldId id="272" r:id="rId15"/>
    <p:sldId id="273" r:id="rId16"/>
    <p:sldId id="274" r:id="rId17"/>
    <p:sldId id="269" r:id="rId18"/>
    <p:sldId id="275" r:id="rId19"/>
    <p:sldId id="276"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68" r:id="rId38"/>
    <p:sldId id="297"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Cambria Math" panose="02040503050406030204" pitchFamily="18" charset="0"/>
      <p:regular r:id="rId45"/>
    </p:embeddedFont>
    <p:embeddedFont>
      <p:font typeface="Lato" panose="020B0604020202020204" charset="0"/>
      <p:regular r:id="rId46"/>
      <p:bold r:id="rId47"/>
      <p:italic r:id="rId48"/>
      <p:boldItalic r:id="rId49"/>
    </p:embeddedFont>
    <p:embeddedFont>
      <p:font typeface="Lato Black" panose="020B0604020202020204" charset="0"/>
      <p:bold r:id="rId50"/>
      <p:boldItalic r:id="rId51"/>
    </p:embeddedFont>
    <p:embeddedFont>
      <p:font typeface="Roboto"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C544"/>
    <a:srgbClr val="44B4E3"/>
    <a:srgbClr val="FFDD00"/>
    <a:srgbClr val="666666"/>
    <a:srgbClr val="006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9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6533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6683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6463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44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4756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0273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9234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8341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0439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265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5904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3046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9091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2548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3754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1508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0360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8326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3010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219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2:notes"/>
          <p:cNvSpPr txBox="1">
            <a:spLocks noGrp="1"/>
          </p:cNvSpPr>
          <p:nvPr>
            <p:ph type="body" idx="1"/>
          </p:nvPr>
        </p:nvSpPr>
        <p:spPr>
          <a:xfrm>
            <a:off x="731520" y="4560570"/>
            <a:ext cx="5852100" cy="43206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9798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1942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6409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7954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0775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8547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0867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0815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5778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6:notes"/>
          <p:cNvSpPr txBox="1">
            <a:spLocks noGrp="1"/>
          </p:cNvSpPr>
          <p:nvPr>
            <p:ph type="body" idx="1"/>
          </p:nvPr>
        </p:nvSpPr>
        <p:spPr>
          <a:xfrm>
            <a:off x="731520" y="4560570"/>
            <a:ext cx="5852100" cy="43206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8982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197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3720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5fad294fb3_0_2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5fad294fb3_0_24:notes"/>
          <p:cNvSpPr txBox="1">
            <a:spLocks noGrp="1"/>
          </p:cNvSpPr>
          <p:nvPr>
            <p:ph type="body" idx="1"/>
          </p:nvPr>
        </p:nvSpPr>
        <p:spPr>
          <a:xfrm>
            <a:off x="731520" y="4620576"/>
            <a:ext cx="5852100" cy="378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04" name="Google Shape;704;g5fad294fb3_0_24:notes"/>
          <p:cNvSpPr txBox="1">
            <a:spLocks noGrp="1"/>
          </p:cNvSpPr>
          <p:nvPr>
            <p:ph type="sldNum" idx="12"/>
          </p:nvPr>
        </p:nvSpPr>
        <p:spPr>
          <a:xfrm>
            <a:off x="4143582" y="9119469"/>
            <a:ext cx="3169800" cy="4818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s-MX"/>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ulo 1 azul" type="twoColTx">
  <p:cSld name="TITLE_AND_TWO_COLUMNS">
    <p:spTree>
      <p:nvGrpSpPr>
        <p:cNvPr id="1" name="Shape 7"/>
        <p:cNvGrpSpPr/>
        <p:nvPr/>
      </p:nvGrpSpPr>
      <p:grpSpPr>
        <a:xfrm>
          <a:off x="0" y="0"/>
          <a:ext cx="0" cy="0"/>
          <a:chOff x="0" y="0"/>
          <a:chExt cx="0" cy="0"/>
        </a:xfrm>
      </p:grpSpPr>
      <p:sp>
        <p:nvSpPr>
          <p:cNvPr id="8" name="Google Shape;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
        <p:nvSpPr>
          <p:cNvPr id="9" name="Google Shape;9;p2"/>
          <p:cNvSpPr/>
          <p:nvPr/>
        </p:nvSpPr>
        <p:spPr>
          <a:xfrm>
            <a:off x="0" y="0"/>
            <a:ext cx="9144000" cy="3666900"/>
          </a:xfrm>
          <a:prstGeom prst="rect">
            <a:avLst/>
          </a:prstGeom>
          <a:solidFill>
            <a:srgbClr val="0082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 name="Google Shape;10;p2"/>
          <p:cNvPicPr preferRelativeResize="0"/>
          <p:nvPr/>
        </p:nvPicPr>
        <p:blipFill rotWithShape="1">
          <a:blip r:embed="rId2">
            <a:alphaModFix/>
          </a:blip>
          <a:srcRect/>
          <a:stretch/>
        </p:blipFill>
        <p:spPr>
          <a:xfrm>
            <a:off x="3651162" y="4261100"/>
            <a:ext cx="1841674" cy="450050"/>
          </a:xfrm>
          <a:prstGeom prst="rect">
            <a:avLst/>
          </a:prstGeom>
          <a:noFill/>
          <a:ln>
            <a:noFill/>
          </a:ln>
        </p:spPr>
      </p:pic>
      <p:sp>
        <p:nvSpPr>
          <p:cNvPr id="11" name="Google Shape;11;p2"/>
          <p:cNvSpPr txBox="1">
            <a:spLocks noGrp="1"/>
          </p:cNvSpPr>
          <p:nvPr>
            <p:ph type="title"/>
          </p:nvPr>
        </p:nvSpPr>
        <p:spPr>
          <a:xfrm>
            <a:off x="2101650" y="1379175"/>
            <a:ext cx="4940700" cy="997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200"/>
              <a:buFont typeface="Arial"/>
              <a:buNone/>
              <a:defRPr sz="2200" b="1" i="0" u="none" strike="noStrike" cap="none">
                <a:solidFill>
                  <a:srgbClr val="FFFFFF"/>
                </a:solidFill>
                <a:latin typeface="Roboto"/>
                <a:ea typeface="Roboto"/>
                <a:cs typeface="Roboto"/>
                <a:sym typeface="Roboto"/>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2"/>
          <p:cNvSpPr txBox="1">
            <a:spLocks noGrp="1"/>
          </p:cNvSpPr>
          <p:nvPr>
            <p:ph type="subTitle" idx="1"/>
          </p:nvPr>
        </p:nvSpPr>
        <p:spPr>
          <a:xfrm>
            <a:off x="3552750" y="2571725"/>
            <a:ext cx="2038500" cy="393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1pPr>
            <a:lvl2pPr marR="0" lvl="1"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2pPr>
            <a:lvl3pPr marR="0" lvl="2"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3pPr>
            <a:lvl4pPr marR="0" lvl="3"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4pPr>
            <a:lvl5pPr marR="0" lvl="4"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5pPr>
            <a:lvl6pPr marR="0" lvl="5"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6pPr>
            <a:lvl7pPr marR="0" lvl="6"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7pPr>
            <a:lvl8pPr marR="0" lvl="7"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8pPr>
            <a:lvl9pPr marR="0" lvl="8"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eneral 1 azul" type="tx">
  <p:cSld name="General 1 azul">
    <p:spTree>
      <p:nvGrpSpPr>
        <p:cNvPr id="1" name="Shape 17"/>
        <p:cNvGrpSpPr/>
        <p:nvPr/>
      </p:nvGrpSpPr>
      <p:grpSpPr>
        <a:xfrm>
          <a:off x="0" y="0"/>
          <a:ext cx="0" cy="0"/>
          <a:chOff x="0" y="0"/>
          <a:chExt cx="0" cy="0"/>
        </a:xfrm>
      </p:grpSpPr>
      <p:sp>
        <p:nvSpPr>
          <p:cNvPr id="18" name="Google Shape;18;p3"/>
          <p:cNvSpPr txBox="1">
            <a:spLocks noGrp="1"/>
          </p:cNvSpPr>
          <p:nvPr>
            <p:ph type="sldNum" idx="12"/>
          </p:nvPr>
        </p:nvSpPr>
        <p:spPr>
          <a:xfrm>
            <a:off x="8472458" y="4663217"/>
            <a:ext cx="548775" cy="393525"/>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9pPr>
          </a:lstStyle>
          <a:p>
            <a:fld id="{00000000-1234-1234-1234-123412341234}" type="slidenum">
              <a:rPr lang="es-MX" smtClean="0"/>
              <a:pPr/>
              <a:t>‹#›</a:t>
            </a:fld>
            <a:endParaRPr lang="es-MX"/>
          </a:p>
        </p:txBody>
      </p:sp>
      <p:cxnSp>
        <p:nvCxnSpPr>
          <p:cNvPr id="19" name="Google Shape;19;p3"/>
          <p:cNvCxnSpPr/>
          <p:nvPr/>
        </p:nvCxnSpPr>
        <p:spPr>
          <a:xfrm rot="10800000" flipH="1">
            <a:off x="365550" y="726550"/>
            <a:ext cx="8412975" cy="3600"/>
          </a:xfrm>
          <a:prstGeom prst="straightConnector1">
            <a:avLst/>
          </a:prstGeom>
          <a:noFill/>
          <a:ln w="19050" cap="flat" cmpd="sng">
            <a:solidFill>
              <a:srgbClr val="0082CB"/>
            </a:solidFill>
            <a:prstDash val="solid"/>
            <a:round/>
            <a:headEnd type="none" w="sm" len="sm"/>
            <a:tailEnd type="none" w="sm" len="sm"/>
          </a:ln>
        </p:spPr>
      </p:cxnSp>
      <p:pic>
        <p:nvPicPr>
          <p:cNvPr id="20" name="Google Shape;20;p3"/>
          <p:cNvPicPr preferRelativeResize="0"/>
          <p:nvPr/>
        </p:nvPicPr>
        <p:blipFill rotWithShape="1">
          <a:blip r:embed="rId2">
            <a:alphaModFix/>
          </a:blip>
          <a:srcRect/>
          <a:stretch/>
        </p:blipFill>
        <p:spPr>
          <a:xfrm>
            <a:off x="7539475" y="303801"/>
            <a:ext cx="1070975" cy="261725"/>
          </a:xfrm>
          <a:prstGeom prst="rect">
            <a:avLst/>
          </a:prstGeom>
          <a:noFill/>
          <a:ln>
            <a:noFill/>
          </a:ln>
        </p:spPr>
      </p:pic>
      <p:sp>
        <p:nvSpPr>
          <p:cNvPr id="21" name="Google Shape;21;p3"/>
          <p:cNvSpPr txBox="1">
            <a:spLocks noGrp="1"/>
          </p:cNvSpPr>
          <p:nvPr>
            <p:ph type="title"/>
          </p:nvPr>
        </p:nvSpPr>
        <p:spPr>
          <a:xfrm>
            <a:off x="440800" y="268313"/>
            <a:ext cx="4762125" cy="332775"/>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2100"/>
              <a:buFont typeface="Arial"/>
              <a:buNone/>
              <a:defRPr sz="1575" b="1" i="0" u="none" strike="noStrike" cap="none">
                <a:solidFill>
                  <a:srgbClr val="999999"/>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9pPr>
          </a:lstStyle>
          <a:p>
            <a:endParaRPr/>
          </a:p>
        </p:txBody>
      </p:sp>
      <p:sp>
        <p:nvSpPr>
          <p:cNvPr id="22" name="Google Shape;22;p3"/>
          <p:cNvSpPr txBox="1">
            <a:spLocks noGrp="1"/>
          </p:cNvSpPr>
          <p:nvPr>
            <p:ph type="body" idx="1"/>
          </p:nvPr>
        </p:nvSpPr>
        <p:spPr>
          <a:xfrm>
            <a:off x="1147350" y="1971425"/>
            <a:ext cx="6849225" cy="1882125"/>
          </a:xfrm>
          <a:prstGeom prst="rect">
            <a:avLst/>
          </a:prstGeom>
          <a:noFill/>
          <a:ln>
            <a:noFill/>
          </a:ln>
        </p:spPr>
        <p:txBody>
          <a:bodyPr spcFirstLastPara="1" wrap="square" lIns="121900" tIns="121900" rIns="121900" bIns="121900" anchor="t" anchorCtr="0">
            <a:noAutofit/>
          </a:bodyPr>
          <a:lstStyle>
            <a:lvl1pPr marL="342900" marR="0" lvl="0"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1pPr>
            <a:lvl2pPr marL="685800" marR="0" lvl="1"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2pPr>
            <a:lvl3pPr marL="1028700" marR="0" lvl="2"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3pPr>
            <a:lvl4pPr marL="1371600" marR="0" lvl="3"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4pPr>
            <a:lvl5pPr marL="1714500" marR="0" lvl="4"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5pPr>
            <a:lvl6pPr marL="2057400" marR="0" lvl="5"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6pPr>
            <a:lvl7pPr marL="2400300" marR="0" lvl="6"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7pPr>
            <a:lvl8pPr marL="2743200" marR="0" lvl="7"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8pPr>
            <a:lvl9pPr marL="3086100" marR="0" lvl="8"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9pPr>
          </a:lstStyle>
          <a:p>
            <a:endParaRPr/>
          </a:p>
        </p:txBody>
      </p:sp>
      <p:sp>
        <p:nvSpPr>
          <p:cNvPr id="23" name="Google Shape;23;p3"/>
          <p:cNvSpPr txBox="1">
            <a:spLocks noGrp="1"/>
          </p:cNvSpPr>
          <p:nvPr>
            <p:ph type="subTitle" idx="2"/>
          </p:nvPr>
        </p:nvSpPr>
        <p:spPr>
          <a:xfrm>
            <a:off x="745600" y="856750"/>
            <a:ext cx="5200200" cy="454275"/>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1900"/>
              <a:buFont typeface="Arial"/>
              <a:buNone/>
              <a:defRPr sz="1425" b="0" i="0" u="none" strike="noStrike" cap="none">
                <a:solidFill>
                  <a:srgbClr val="00A9E0"/>
                </a:solidFill>
                <a:latin typeface="Lato"/>
                <a:ea typeface="Lato"/>
                <a:cs typeface="Lato"/>
                <a:sym typeface="Lato"/>
              </a:defRPr>
            </a:lvl1pPr>
            <a:lvl2pPr marR="0" lvl="1"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2pPr>
            <a:lvl3pPr marR="0" lvl="2"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3pPr>
            <a:lvl4pPr marR="0" lvl="3"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4pPr>
            <a:lvl5pPr marR="0" lvl="4"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5pPr>
            <a:lvl6pPr marR="0" lvl="5"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6pPr>
            <a:lvl7pPr marR="0" lvl="6"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7pPr>
            <a:lvl8pPr marR="0" lvl="7"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8pPr>
            <a:lvl9pPr marR="0" lvl="8"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9pPr>
          </a:lstStyle>
          <a:p>
            <a:endParaRPr/>
          </a:p>
        </p:txBody>
      </p:sp>
    </p:spTree>
    <p:extLst>
      <p:ext uri="{BB962C8B-B14F-4D97-AF65-F5344CB8AC3E}">
        <p14:creationId xmlns:p14="http://schemas.microsoft.com/office/powerpoint/2010/main" val="273354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 CONTENIDO / ÍNDICE" type="secHead">
  <p:cSld name="SECTION_HEADER">
    <p:bg>
      <p:bgPr>
        <a:solidFill>
          <a:srgbClr val="0082CB"/>
        </a:solidFill>
        <a:effectLst/>
      </p:bgPr>
    </p:bg>
    <p:spTree>
      <p:nvGrpSpPr>
        <p:cNvPr id="1" name="Shape 13"/>
        <p:cNvGrpSpPr/>
        <p:nvPr/>
      </p:nvGrpSpPr>
      <p:grpSpPr>
        <a:xfrm>
          <a:off x="0" y="0"/>
          <a:ext cx="0" cy="0"/>
          <a:chOff x="0" y="0"/>
          <a:chExt cx="0" cy="0"/>
        </a:xfrm>
      </p:grpSpPr>
      <p:sp>
        <p:nvSpPr>
          <p:cNvPr id="14" name="Google Shape;14;p3"/>
          <p:cNvSpPr/>
          <p:nvPr/>
        </p:nvSpPr>
        <p:spPr>
          <a:xfrm>
            <a:off x="7012150" y="0"/>
            <a:ext cx="2131800" cy="51435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F3F3F3"/>
              </a:highlight>
              <a:latin typeface="Arial"/>
              <a:ea typeface="Arial"/>
              <a:cs typeface="Arial"/>
              <a:sym typeface="Arial"/>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pic>
        <p:nvPicPr>
          <p:cNvPr id="16" name="Google Shape;16;p3"/>
          <p:cNvPicPr preferRelativeResize="0"/>
          <p:nvPr/>
        </p:nvPicPr>
        <p:blipFill rotWithShape="1">
          <a:blip r:embed="rId2">
            <a:alphaModFix/>
          </a:blip>
          <a:srcRect/>
          <a:stretch/>
        </p:blipFill>
        <p:spPr>
          <a:xfrm>
            <a:off x="7539475" y="303800"/>
            <a:ext cx="1070974" cy="261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ma/Contenido 1">
  <p:cSld name="BLANK_1_1">
    <p:bg>
      <p:bgPr>
        <a:solidFill>
          <a:srgbClr val="F3F3F3"/>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pic>
        <p:nvPicPr>
          <p:cNvPr id="19" name="Google Shape;19;p4"/>
          <p:cNvPicPr preferRelativeResize="0"/>
          <p:nvPr/>
        </p:nvPicPr>
        <p:blipFill rotWithShape="1">
          <a:blip r:embed="rId2">
            <a:alphaModFix/>
          </a:blip>
          <a:srcRect/>
          <a:stretch/>
        </p:blipFill>
        <p:spPr>
          <a:xfrm>
            <a:off x="7539475" y="303800"/>
            <a:ext cx="1070974" cy="261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RTADA LIBRE">
  <p:cSld name="CAPTION_ONLY">
    <p:spTree>
      <p:nvGrpSpPr>
        <p:cNvPr id="1" name="Shape 37"/>
        <p:cNvGrpSpPr/>
        <p:nvPr/>
      </p:nvGrpSpPr>
      <p:grpSpPr>
        <a:xfrm>
          <a:off x="0" y="0"/>
          <a:ext cx="0" cy="0"/>
          <a:chOff x="0" y="0"/>
          <a:chExt cx="0" cy="0"/>
        </a:xfrm>
      </p:grpSpPr>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ulo 1 gris" type="title">
  <p:cSld name="TITLE">
    <p:spTree>
      <p:nvGrpSpPr>
        <p:cNvPr id="1" name="Shape 39"/>
        <p:cNvGrpSpPr/>
        <p:nvPr/>
      </p:nvGrpSpPr>
      <p:grpSpPr>
        <a:xfrm>
          <a:off x="0" y="0"/>
          <a:ext cx="0" cy="0"/>
          <a:chOff x="0" y="0"/>
          <a:chExt cx="0" cy="0"/>
        </a:xfrm>
      </p:grpSpPr>
      <p:sp>
        <p:nvSpPr>
          <p:cNvPr id="40" name="Google Shape;40;p9"/>
          <p:cNvSpPr/>
          <p:nvPr/>
        </p:nvSpPr>
        <p:spPr>
          <a:xfrm>
            <a:off x="0" y="0"/>
            <a:ext cx="9144000" cy="3666900"/>
          </a:xfrm>
          <a:prstGeom prst="rect">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101650" y="1379175"/>
            <a:ext cx="4940700" cy="997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200"/>
              <a:buFont typeface="Arial"/>
              <a:buNone/>
              <a:defRPr sz="2200" b="1" i="0" u="none" strike="noStrike" cap="none">
                <a:solidFill>
                  <a:srgbClr val="0082CB"/>
                </a:solidFill>
                <a:latin typeface="Roboto"/>
                <a:ea typeface="Roboto"/>
                <a:cs typeface="Roboto"/>
                <a:sym typeface="Roboto"/>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9pPr>
          </a:lstStyle>
          <a:p>
            <a:endParaRPr/>
          </a:p>
        </p:txBody>
      </p:sp>
      <p:pic>
        <p:nvPicPr>
          <p:cNvPr id="42" name="Google Shape;42;p9"/>
          <p:cNvPicPr preferRelativeResize="0"/>
          <p:nvPr/>
        </p:nvPicPr>
        <p:blipFill rotWithShape="1">
          <a:blip r:embed="rId2">
            <a:alphaModFix/>
          </a:blip>
          <a:srcRect/>
          <a:stretch/>
        </p:blipFill>
        <p:spPr>
          <a:xfrm>
            <a:off x="3651162" y="4261100"/>
            <a:ext cx="1841674" cy="450050"/>
          </a:xfrm>
          <a:prstGeom prst="rect">
            <a:avLst/>
          </a:prstGeom>
          <a:noFill/>
          <a:ln>
            <a:noFill/>
          </a:ln>
        </p:spPr>
      </p:pic>
      <p:sp>
        <p:nvSpPr>
          <p:cNvPr id="43" name="Google Shape;43;p9"/>
          <p:cNvSpPr txBox="1">
            <a:spLocks noGrp="1"/>
          </p:cNvSpPr>
          <p:nvPr>
            <p:ph type="subTitle" idx="1"/>
          </p:nvPr>
        </p:nvSpPr>
        <p:spPr>
          <a:xfrm>
            <a:off x="3552750" y="2571725"/>
            <a:ext cx="2038500" cy="393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1pPr>
            <a:lvl2pPr marR="0" lvl="1"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2pPr>
            <a:lvl3pPr marR="0" lvl="2"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3pPr>
            <a:lvl4pPr marR="0" lvl="3"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4pPr>
            <a:lvl5pPr marR="0" lvl="4"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5pPr>
            <a:lvl6pPr marR="0" lvl="5"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6pPr>
            <a:lvl7pPr marR="0" lvl="6"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7pPr>
            <a:lvl8pPr marR="0" lvl="7"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8pPr>
            <a:lvl9pPr marR="0" lvl="8"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contenido/indice">
  <p:cSld name="SECTION_HEADER_1">
    <p:bg>
      <p:bgPr>
        <a:solidFill>
          <a:srgbClr val="F3F3F3"/>
        </a:solid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
        <p:nvSpPr>
          <p:cNvPr id="46" name="Google Shape;46;p10"/>
          <p:cNvSpPr/>
          <p:nvPr/>
        </p:nvSpPr>
        <p:spPr>
          <a:xfrm>
            <a:off x="7012150" y="0"/>
            <a:ext cx="2131800" cy="5143500"/>
          </a:xfrm>
          <a:prstGeom prst="rect">
            <a:avLst/>
          </a:prstGeom>
          <a:solidFill>
            <a:srgbClr val="0082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F3F3F3"/>
              </a:highlight>
              <a:latin typeface="Arial"/>
              <a:ea typeface="Arial"/>
              <a:cs typeface="Arial"/>
              <a:sym typeface="Arial"/>
            </a:endParaRPr>
          </a:p>
        </p:txBody>
      </p:sp>
      <p:pic>
        <p:nvPicPr>
          <p:cNvPr id="47" name="Google Shape;47;p10"/>
          <p:cNvPicPr preferRelativeResize="0"/>
          <p:nvPr/>
        </p:nvPicPr>
        <p:blipFill rotWithShape="1">
          <a:blip r:embed="rId2">
            <a:alphaModFix/>
          </a:blip>
          <a:srcRect/>
          <a:stretch/>
        </p:blipFill>
        <p:spPr>
          <a:xfrm>
            <a:off x="7539475" y="303800"/>
            <a:ext cx="1070974" cy="2617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ma/Contenido">
  <p:cSld name="BLANK_1">
    <p:bg>
      <p:bgPr>
        <a:solidFill>
          <a:srgbClr val="0082CB"/>
        </a:solidFill>
        <a:effectLst/>
      </p:bgPr>
    </p:bg>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pic>
        <p:nvPicPr>
          <p:cNvPr id="50" name="Google Shape;50;p11"/>
          <p:cNvPicPr preferRelativeResize="0"/>
          <p:nvPr/>
        </p:nvPicPr>
        <p:blipFill rotWithShape="1">
          <a:blip r:embed="rId2">
            <a:alphaModFix/>
          </a:blip>
          <a:srcRect/>
          <a:stretch/>
        </p:blipFill>
        <p:spPr>
          <a:xfrm>
            <a:off x="7539475" y="303800"/>
            <a:ext cx="1070974" cy="2617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General 1 amarillo">
  <p:cSld name="TITLE_AND_BODY_1">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cxnSp>
        <p:nvCxnSpPr>
          <p:cNvPr id="53" name="Google Shape;53;p12"/>
          <p:cNvCxnSpPr/>
          <p:nvPr/>
        </p:nvCxnSpPr>
        <p:spPr>
          <a:xfrm rot="10800000" flipH="1">
            <a:off x="365550" y="726550"/>
            <a:ext cx="8412900" cy="3600"/>
          </a:xfrm>
          <a:prstGeom prst="straightConnector1">
            <a:avLst/>
          </a:prstGeom>
          <a:noFill/>
          <a:ln w="19050" cap="flat" cmpd="sng">
            <a:solidFill>
              <a:srgbClr val="FDDA24"/>
            </a:solidFill>
            <a:prstDash val="solid"/>
            <a:round/>
            <a:headEnd type="none" w="sm" len="sm"/>
            <a:tailEnd type="none" w="sm" len="sm"/>
          </a:ln>
        </p:spPr>
      </p:cxnSp>
      <p:pic>
        <p:nvPicPr>
          <p:cNvPr id="54" name="Google Shape;54;p12"/>
          <p:cNvPicPr preferRelativeResize="0"/>
          <p:nvPr/>
        </p:nvPicPr>
        <p:blipFill rotWithShape="1">
          <a:blip r:embed="rId2">
            <a:alphaModFix/>
          </a:blip>
          <a:srcRect/>
          <a:stretch/>
        </p:blipFill>
        <p:spPr>
          <a:xfrm>
            <a:off x="7539475" y="303800"/>
            <a:ext cx="1070974" cy="261725"/>
          </a:xfrm>
          <a:prstGeom prst="rect">
            <a:avLst/>
          </a:prstGeom>
          <a:noFill/>
          <a:ln>
            <a:noFill/>
          </a:ln>
        </p:spPr>
      </p:pic>
      <p:sp>
        <p:nvSpPr>
          <p:cNvPr id="55" name="Google Shape;55;p12"/>
          <p:cNvSpPr txBox="1">
            <a:spLocks noGrp="1"/>
          </p:cNvSpPr>
          <p:nvPr>
            <p:ph type="title"/>
          </p:nvPr>
        </p:nvSpPr>
        <p:spPr>
          <a:xfrm>
            <a:off x="440800" y="268313"/>
            <a:ext cx="4762200" cy="33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1" i="0" u="none" strike="noStrike" cap="none">
                <a:solidFill>
                  <a:srgbClr val="0082CB"/>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9pPr>
          </a:lstStyle>
          <a:p>
            <a:endParaRPr/>
          </a:p>
        </p:txBody>
      </p:sp>
      <p:sp>
        <p:nvSpPr>
          <p:cNvPr id="56" name="Google Shape;56;p12"/>
          <p:cNvSpPr txBox="1">
            <a:spLocks noGrp="1"/>
          </p:cNvSpPr>
          <p:nvPr>
            <p:ph type="body" idx="1"/>
          </p:nvPr>
        </p:nvSpPr>
        <p:spPr>
          <a:xfrm>
            <a:off x="1147350" y="1971425"/>
            <a:ext cx="6849300" cy="18822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1pPr>
            <a:lvl2pPr marL="914400" marR="0" lvl="1"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2pPr>
            <a:lvl3pPr marL="1371600" marR="0" lvl="2"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3pPr>
            <a:lvl4pPr marL="1828800" marR="0" lvl="3"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4pPr>
            <a:lvl5pPr marL="2286000" marR="0" lvl="4"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5pPr>
            <a:lvl6pPr marL="2743200" marR="0" lvl="5"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6pPr>
            <a:lvl7pPr marL="3200400" marR="0" lvl="6"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7pPr>
            <a:lvl8pPr marL="3657600" marR="0" lvl="7"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8pPr>
            <a:lvl9pPr marL="4114800" marR="0" lvl="8"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9pPr>
          </a:lstStyle>
          <a:p>
            <a:endParaRPr/>
          </a:p>
        </p:txBody>
      </p:sp>
      <p:sp>
        <p:nvSpPr>
          <p:cNvPr id="57" name="Google Shape;57;p12"/>
          <p:cNvSpPr txBox="1">
            <a:spLocks noGrp="1"/>
          </p:cNvSpPr>
          <p:nvPr>
            <p:ph type="subTitle" idx="2"/>
          </p:nvPr>
        </p:nvSpPr>
        <p:spPr>
          <a:xfrm>
            <a:off x="745600" y="856750"/>
            <a:ext cx="5200200" cy="454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1" i="0" u="none" strike="noStrike" cap="none">
                <a:solidFill>
                  <a:srgbClr val="666666"/>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eneral 2 Azul">
  <p:cSld name="TITLE_AND_BODY_2">
    <p:spTree>
      <p:nvGrpSpPr>
        <p:cNvPr id="1" name="Shape 58"/>
        <p:cNvGrpSpPr/>
        <p:nvPr/>
      </p:nvGrpSpPr>
      <p:grpSpPr>
        <a:xfrm>
          <a:off x="0" y="0"/>
          <a:ext cx="0" cy="0"/>
          <a:chOff x="0" y="0"/>
          <a:chExt cx="0" cy="0"/>
        </a:xfrm>
      </p:grpSpPr>
      <p:sp>
        <p:nvSpPr>
          <p:cNvPr id="59" name="Google Shape;5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pic>
        <p:nvPicPr>
          <p:cNvPr id="60" name="Google Shape;60;p13"/>
          <p:cNvPicPr preferRelativeResize="0"/>
          <p:nvPr/>
        </p:nvPicPr>
        <p:blipFill rotWithShape="1">
          <a:blip r:embed="rId2">
            <a:alphaModFix/>
          </a:blip>
          <a:srcRect/>
          <a:stretch/>
        </p:blipFill>
        <p:spPr>
          <a:xfrm>
            <a:off x="7539475" y="303800"/>
            <a:ext cx="1070974" cy="261725"/>
          </a:xfrm>
          <a:prstGeom prst="rect">
            <a:avLst/>
          </a:prstGeom>
          <a:noFill/>
          <a:ln>
            <a:noFill/>
          </a:ln>
        </p:spPr>
      </p:pic>
      <p:sp>
        <p:nvSpPr>
          <p:cNvPr id="61" name="Google Shape;61;p13"/>
          <p:cNvSpPr txBox="1">
            <a:spLocks noGrp="1"/>
          </p:cNvSpPr>
          <p:nvPr>
            <p:ph type="title"/>
          </p:nvPr>
        </p:nvSpPr>
        <p:spPr>
          <a:xfrm>
            <a:off x="440800" y="268300"/>
            <a:ext cx="4762200" cy="33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1" i="0" u="none" strike="noStrike" cap="none">
                <a:solidFill>
                  <a:srgbClr val="999999"/>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9pPr>
          </a:lstStyle>
          <a:p>
            <a:endParaRPr/>
          </a:p>
        </p:txBody>
      </p:sp>
      <p:sp>
        <p:nvSpPr>
          <p:cNvPr id="62" name="Google Shape;62;p13"/>
          <p:cNvSpPr txBox="1">
            <a:spLocks noGrp="1"/>
          </p:cNvSpPr>
          <p:nvPr>
            <p:ph type="body" idx="1"/>
          </p:nvPr>
        </p:nvSpPr>
        <p:spPr>
          <a:xfrm>
            <a:off x="1147350" y="1971425"/>
            <a:ext cx="6849300" cy="18822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1pPr>
            <a:lvl2pPr marL="914400" marR="0" lvl="1"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2pPr>
            <a:lvl3pPr marL="1371600" marR="0" lvl="2"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3pPr>
            <a:lvl4pPr marL="1828800" marR="0" lvl="3"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4pPr>
            <a:lvl5pPr marL="2286000" marR="0" lvl="4"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5pPr>
            <a:lvl6pPr marL="2743200" marR="0" lvl="5"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6pPr>
            <a:lvl7pPr marL="3200400" marR="0" lvl="6"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7pPr>
            <a:lvl8pPr marL="3657600" marR="0" lvl="7"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8pPr>
            <a:lvl9pPr marL="4114800" marR="0" lvl="8"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9pPr>
          </a:lstStyle>
          <a:p>
            <a:endParaRPr/>
          </a:p>
        </p:txBody>
      </p:sp>
      <p:sp>
        <p:nvSpPr>
          <p:cNvPr id="63" name="Google Shape;63;p13"/>
          <p:cNvSpPr txBox="1">
            <a:spLocks noGrp="1"/>
          </p:cNvSpPr>
          <p:nvPr>
            <p:ph type="subTitle" idx="2"/>
          </p:nvPr>
        </p:nvSpPr>
        <p:spPr>
          <a:xfrm>
            <a:off x="745600" y="856750"/>
            <a:ext cx="5200200" cy="454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1" i="0" u="none" strike="noStrike" cap="none">
                <a:solidFill>
                  <a:srgbClr val="00A9E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9pPr>
          </a:lstStyle>
          <a:p>
            <a:endParaRPr/>
          </a:p>
        </p:txBody>
      </p:sp>
      <p:sp>
        <p:nvSpPr>
          <p:cNvPr id="64" name="Google Shape;64;p13"/>
          <p:cNvSpPr/>
          <p:nvPr/>
        </p:nvSpPr>
        <p:spPr>
          <a:xfrm>
            <a:off x="254100" y="237863"/>
            <a:ext cx="121800" cy="393600"/>
          </a:xfrm>
          <a:prstGeom prst="rect">
            <a:avLst/>
          </a:prstGeom>
          <a:solidFill>
            <a:srgbClr val="0082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1501140" y="1379175"/>
            <a:ext cx="5541210" cy="997800"/>
          </a:xfrm>
          <a:prstGeom prst="rect">
            <a:avLst/>
          </a:prstGeom>
          <a:noFill/>
          <a:ln>
            <a:noFill/>
          </a:ln>
        </p:spPr>
        <p:txBody>
          <a:bodyPr spcFirstLastPara="1" wrap="square" lIns="91425" tIns="91425" rIns="91425" bIns="91425" anchor="t" anchorCtr="0">
            <a:noAutofit/>
          </a:bodyPr>
          <a:lstStyle/>
          <a:p>
            <a:pPr lvl="0"/>
            <a:r>
              <a:rPr lang="es-MX" sz="2400" dirty="0"/>
              <a:t>Pronósticos (mejorados) para el tipo de cambio pesos-dólar vía VAR-PLS</a:t>
            </a:r>
            <a:endParaRPr sz="2400" dirty="0"/>
          </a:p>
        </p:txBody>
      </p:sp>
      <p:sp>
        <p:nvSpPr>
          <p:cNvPr id="70" name="Google Shape;70;p14"/>
          <p:cNvSpPr txBox="1">
            <a:spLocks noGrp="1"/>
          </p:cNvSpPr>
          <p:nvPr>
            <p:ph type="subTitle" idx="1"/>
          </p:nvPr>
        </p:nvSpPr>
        <p:spPr>
          <a:xfrm>
            <a:off x="3552750" y="2571725"/>
            <a:ext cx="20385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s-419" dirty="0"/>
              <a:t>Abril 2020</a:t>
            </a:r>
            <a:endParaRPr dirty="0"/>
          </a:p>
        </p:txBody>
      </p:sp>
      <p:sp>
        <p:nvSpPr>
          <p:cNvPr id="71" name="Google Shape;7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10</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7152385" cy="1200329"/>
          </a:xfrm>
          <a:prstGeom prst="rect">
            <a:avLst/>
          </a:prstGeom>
        </p:spPr>
        <p:txBody>
          <a:bodyPr wrap="square">
            <a:spAutoFit/>
          </a:bodyPr>
          <a:lstStyle/>
          <a:p>
            <a:r>
              <a:rPr lang="es-419" sz="2400" b="1" dirty="0">
                <a:solidFill>
                  <a:srgbClr val="0067AE"/>
                </a:solidFill>
                <a:latin typeface="Lato"/>
                <a:sym typeface="Lato"/>
              </a:rPr>
              <a:t>Objetivo:   Pronosticar … lo mejor que se pueda </a:t>
            </a:r>
            <a:br>
              <a:rPr lang="es-MX" sz="2400" dirty="0"/>
            </a:br>
            <a:br>
              <a:rPr lang="es-MX" sz="2400" dirty="0"/>
            </a:b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876300" y="1632864"/>
            <a:ext cx="6934200" cy="1746376"/>
          </a:xfrm>
          <a:prstGeom prst="rect">
            <a:avLst/>
          </a:prstGeom>
        </p:spPr>
        <p:txBody>
          <a:bodyPr wrap="square">
            <a:spAutoFit/>
          </a:bodyPr>
          <a:lstStyle/>
          <a:p>
            <a:pPr>
              <a:lnSpc>
                <a:spcPct val="200000"/>
              </a:lnSpc>
            </a:pPr>
            <a:r>
              <a:rPr lang="es-MX" b="1" dirty="0">
                <a:solidFill>
                  <a:srgbClr val="8B8B8B"/>
                </a:solidFill>
                <a:latin typeface="Lato" panose="020B0604020202020204" charset="0"/>
              </a:rPr>
              <a:t>Predecir una de las componentes de una serie de tiempo multivariada de manera tan precisa como sea posible, por su naturaleza multivariada se obtienen pronósticos para las demás variables que forman la serie. Las relaciones de correlación existentes en un vector autorregresivo surgen al considerar la relación de una componente con el resto.</a:t>
            </a:r>
          </a:p>
        </p:txBody>
      </p:sp>
    </p:spTree>
    <p:extLst>
      <p:ext uri="{BB962C8B-B14F-4D97-AF65-F5344CB8AC3E}">
        <p14:creationId xmlns:p14="http://schemas.microsoft.com/office/powerpoint/2010/main" val="20944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11</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7152385" cy="1200329"/>
          </a:xfrm>
          <a:prstGeom prst="rect">
            <a:avLst/>
          </a:prstGeom>
        </p:spPr>
        <p:txBody>
          <a:bodyPr wrap="square">
            <a:spAutoFit/>
          </a:bodyPr>
          <a:lstStyle/>
          <a:p>
            <a:r>
              <a:rPr lang="es-419" sz="2400" b="1" dirty="0">
                <a:solidFill>
                  <a:srgbClr val="0067AE"/>
                </a:solidFill>
                <a:latin typeface="Lato"/>
                <a:sym typeface="Lato"/>
              </a:rPr>
              <a:t>Objetivo:   Tipo de cambio (ejemplo)</a:t>
            </a:r>
            <a:br>
              <a:rPr lang="es-MX" sz="2400" dirty="0"/>
            </a:br>
            <a:br>
              <a:rPr lang="es-MX" sz="2400" dirty="0"/>
            </a:b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876300" y="1632864"/>
            <a:ext cx="6934200" cy="2893100"/>
          </a:xfrm>
          <a:prstGeom prst="rect">
            <a:avLst/>
          </a:prstGeom>
        </p:spPr>
        <p:txBody>
          <a:bodyPr wrap="square">
            <a:spAutoFit/>
          </a:bodyPr>
          <a:lstStyle/>
          <a:p>
            <a:pPr>
              <a:lnSpc>
                <a:spcPct val="200000"/>
              </a:lnSpc>
            </a:pPr>
            <a:r>
              <a:rPr lang="es-MX" b="1" dirty="0">
                <a:solidFill>
                  <a:srgbClr val="8B8B8B"/>
                </a:solidFill>
                <a:latin typeface="Lato" panose="020B0604020202020204" charset="0"/>
              </a:rPr>
              <a:t>Ilustraremos el uso de la metodología con un ejercicio empírico con otras 16 series de tiempo macroeconómicas para pronosticar el tipo de cambio pesos-dólar. </a:t>
            </a:r>
          </a:p>
          <a:p>
            <a:pPr>
              <a:lnSpc>
                <a:spcPct val="200000"/>
              </a:lnSpc>
            </a:pPr>
            <a:endParaRPr lang="es-MX" b="1" dirty="0">
              <a:solidFill>
                <a:srgbClr val="8B8B8B"/>
              </a:solidFill>
              <a:latin typeface="Lato" panose="020B0604020202020204" charset="0"/>
            </a:endParaRPr>
          </a:p>
          <a:p>
            <a:pPr>
              <a:lnSpc>
                <a:spcPct val="200000"/>
              </a:lnSpc>
            </a:pPr>
            <a:r>
              <a:rPr lang="es-MX" b="1" dirty="0">
                <a:solidFill>
                  <a:srgbClr val="8B8B8B"/>
                </a:solidFill>
                <a:latin typeface="Lato" panose="020B0604020202020204" charset="0"/>
              </a:rPr>
              <a:t>Los resultados son comparados con los pronósticos obtenidos a través de un modelo VAR con el fin de  comparar la precisión de la metodología  respecto a un modelo usado comúnmente en la literatura (y la vida diaria). </a:t>
            </a:r>
          </a:p>
          <a:p>
            <a:endParaRPr lang="es-MX" b="1" dirty="0">
              <a:solidFill>
                <a:srgbClr val="8B8B8B"/>
              </a:solidFill>
              <a:latin typeface="Lato" panose="020B0604020202020204" charset="0"/>
            </a:endParaRPr>
          </a:p>
        </p:txBody>
      </p:sp>
    </p:spTree>
    <p:extLst>
      <p:ext uri="{BB962C8B-B14F-4D97-AF65-F5344CB8AC3E}">
        <p14:creationId xmlns:p14="http://schemas.microsoft.com/office/powerpoint/2010/main" val="408971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12</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3400393" y="982037"/>
            <a:ext cx="2467007" cy="461665"/>
          </a:xfrm>
          <a:prstGeom prst="rect">
            <a:avLst/>
          </a:prstGeom>
        </p:spPr>
        <p:txBody>
          <a:bodyPr wrap="square">
            <a:spAutoFit/>
          </a:bodyPr>
          <a:lstStyle/>
          <a:p>
            <a:r>
              <a:rPr lang="es-419" sz="2400" b="1" dirty="0">
                <a:solidFill>
                  <a:srgbClr val="44B4E3"/>
                </a:solidFill>
                <a:latin typeface="Lato"/>
                <a:sym typeface="Lato"/>
              </a:rPr>
              <a:t>Precedentes</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947674" y="2014518"/>
            <a:ext cx="6977126" cy="2246769"/>
          </a:xfrm>
          <a:prstGeom prst="rect">
            <a:avLst/>
          </a:prstGeom>
        </p:spPr>
        <p:txBody>
          <a:bodyPr wrap="square">
            <a:spAutoFit/>
          </a:bodyPr>
          <a:lstStyle/>
          <a:p>
            <a:pPr>
              <a:lnSpc>
                <a:spcPct val="150000"/>
              </a:lnSpc>
            </a:pPr>
            <a:r>
              <a:rPr lang="es-MX" b="1" dirty="0">
                <a:solidFill>
                  <a:srgbClr val="8B8B8B"/>
                </a:solidFill>
                <a:latin typeface="Lato" panose="020B0604020202020204" charset="0"/>
              </a:rPr>
              <a:t>La metodología para pronósticos conjuntos de series de tiempo VAR-PLS es una extensión del trabajo de Frances (2006) en las siguientes direcciones:</a:t>
            </a:r>
          </a:p>
          <a:p>
            <a:pPr>
              <a:lnSpc>
                <a:spcPct val="150000"/>
              </a:lnSpc>
            </a:pPr>
            <a:endParaRPr lang="es-MX" b="1" dirty="0">
              <a:solidFill>
                <a:srgbClr val="8B8B8B"/>
              </a:solidFill>
              <a:latin typeface="Lato" panose="020B0604020202020204" charset="0"/>
            </a:endParaRPr>
          </a:p>
          <a:p>
            <a:pPr marL="285750" indent="-285750">
              <a:lnSpc>
                <a:spcPct val="150000"/>
              </a:lnSpc>
              <a:buFont typeface="Arial" panose="020B0604020202020204" pitchFamily="34" charset="0"/>
              <a:buChar char="•"/>
            </a:pPr>
            <a:r>
              <a:rPr lang="es-ES" b="1" dirty="0">
                <a:solidFill>
                  <a:srgbClr val="8B8B8B"/>
                </a:solidFill>
                <a:latin typeface="Lato" panose="020B0604020202020204" charset="0"/>
              </a:rPr>
              <a:t>Se generaliza el número de componentes de la serie </a:t>
            </a:r>
          </a:p>
          <a:p>
            <a:pPr marL="285750" indent="-285750">
              <a:lnSpc>
                <a:spcPct val="150000"/>
              </a:lnSpc>
              <a:buFont typeface="Arial" panose="020B0604020202020204" pitchFamily="34" charset="0"/>
              <a:buChar char="•"/>
            </a:pPr>
            <a:r>
              <a:rPr lang="es-ES" b="1" dirty="0">
                <a:solidFill>
                  <a:srgbClr val="8B8B8B"/>
                </a:solidFill>
                <a:latin typeface="Lato" panose="020B0604020202020204" charset="0"/>
              </a:rPr>
              <a:t>Y se dan intervalos de confianza para tales pronósticos, utilizando una adaptación del método Bootstrap</a:t>
            </a:r>
            <a:r>
              <a:rPr lang="en-US" b="1" dirty="0">
                <a:solidFill>
                  <a:srgbClr val="8B8B8B"/>
                </a:solidFill>
                <a:latin typeface="Lato" panose="020B0604020202020204" charset="0"/>
              </a:rPr>
              <a:t>	</a:t>
            </a:r>
          </a:p>
          <a:p>
            <a:pPr marL="285750" indent="-285750">
              <a:buFont typeface="Arial" panose="020B0604020202020204" pitchFamily="34" charset="0"/>
              <a:buChar char="•"/>
            </a:pPr>
            <a:endParaRPr lang="es-MX" b="1" dirty="0">
              <a:solidFill>
                <a:srgbClr val="8B8B8B"/>
              </a:solidFill>
              <a:latin typeface="Lato" panose="020B0604020202020204" charset="0"/>
            </a:endParaRPr>
          </a:p>
        </p:txBody>
      </p:sp>
    </p:spTree>
    <p:extLst>
      <p:ext uri="{BB962C8B-B14F-4D97-AF65-F5344CB8AC3E}">
        <p14:creationId xmlns:p14="http://schemas.microsoft.com/office/powerpoint/2010/main" val="244452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13</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3400393" y="982037"/>
            <a:ext cx="2467007" cy="461665"/>
          </a:xfrm>
          <a:prstGeom prst="rect">
            <a:avLst/>
          </a:prstGeom>
        </p:spPr>
        <p:txBody>
          <a:bodyPr wrap="square">
            <a:spAutoFit/>
          </a:bodyPr>
          <a:lstStyle/>
          <a:p>
            <a:r>
              <a:rPr lang="es-419" sz="2400" b="1" dirty="0">
                <a:solidFill>
                  <a:srgbClr val="44B4E3"/>
                </a:solidFill>
                <a:latin typeface="Lato"/>
                <a:sym typeface="Lato"/>
              </a:rPr>
              <a:t>Precedentes</a:t>
            </a:r>
            <a:endParaRPr lang="es-419" sz="2400" b="1" dirty="0">
              <a:solidFill>
                <a:srgbClr val="666666"/>
              </a:solidFill>
              <a:latin typeface="Lato"/>
              <a:sym typeface="Lato"/>
            </a:endParaRP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D550156C-E88F-48A1-8E2C-E72A8E156062}"/>
                  </a:ext>
                </a:extLst>
              </p:cNvPr>
              <p:cNvSpPr/>
              <p:nvPr/>
            </p:nvSpPr>
            <p:spPr>
              <a:xfrm>
                <a:off x="833374" y="1663998"/>
                <a:ext cx="8073484" cy="3404073"/>
              </a:xfrm>
              <a:prstGeom prst="rect">
                <a:avLst/>
              </a:prstGeom>
            </p:spPr>
            <p:txBody>
              <a:bodyPr wrap="square">
                <a:spAutoFit/>
              </a:bodyPr>
              <a:lstStyle/>
              <a:p>
                <a:r>
                  <a:rPr lang="es-MX" b="1" u="sng" dirty="0">
                    <a:solidFill>
                      <a:srgbClr val="8B8B8B"/>
                    </a:solidFill>
                    <a:latin typeface="Lato" panose="020B0604020202020204" charset="0"/>
                  </a:rPr>
                  <a:t>Modelos VAR</a:t>
                </a:r>
              </a:p>
              <a:p>
                <a:endParaRPr lang="es-MX" b="1" dirty="0">
                  <a:solidFill>
                    <a:srgbClr val="8B8B8B"/>
                  </a:solidFill>
                  <a:latin typeface="Lato" panose="020B0604020202020204" charset="0"/>
                </a:endParaRPr>
              </a:p>
              <a:p>
                <a:pPr marL="114300" lvl="0">
                  <a:buSzPts val="1800"/>
                </a:pPr>
                <a:r>
                  <a:rPr lang="es-ES_tradnl" b="1" dirty="0">
                    <a:solidFill>
                      <a:srgbClr val="8B8B8B"/>
                    </a:solidFill>
                    <a:latin typeface="Lato" panose="020B0604020202020204" charset="0"/>
                    <a:sym typeface="Calibri"/>
                  </a:rPr>
                  <a:t>El modelo de series de tiempo, vector autorregresivo de orden </a:t>
                </a:r>
                <a14:m>
                  <m:oMath xmlns:m="http://schemas.openxmlformats.org/officeDocument/2006/math">
                    <m:r>
                      <a:rPr lang="es-ES_tradnl" b="1">
                        <a:solidFill>
                          <a:srgbClr val="8B8B8B"/>
                        </a:solidFill>
                        <a:latin typeface="Cambria Math" panose="02040503050406030204" pitchFamily="18" charset="0"/>
                        <a:sym typeface="Calibri"/>
                      </a:rPr>
                      <m:t>𝑝</m:t>
                    </m:r>
                    <m:r>
                      <a:rPr lang="es-ES_tradnl" b="1">
                        <a:solidFill>
                          <a:srgbClr val="8B8B8B"/>
                        </a:solidFill>
                        <a:latin typeface="Cambria Math" panose="02040503050406030204" pitchFamily="18" charset="0"/>
                        <a:sym typeface="Calibri"/>
                      </a:rPr>
                      <m:t>, </m:t>
                    </m:r>
                    <m:r>
                      <a:rPr lang="es-ES_tradnl" b="1">
                        <a:solidFill>
                          <a:srgbClr val="8B8B8B"/>
                        </a:solidFill>
                        <a:latin typeface="Cambria Math" panose="02040503050406030204" pitchFamily="18" charset="0"/>
                        <a:sym typeface="Calibri"/>
                      </a:rPr>
                      <m:t>𝑉𝐴𝑅</m:t>
                    </m:r>
                    <m:r>
                      <a:rPr lang="es-ES_tradnl" b="1">
                        <a:solidFill>
                          <a:srgbClr val="8B8B8B"/>
                        </a:solidFill>
                        <a:latin typeface="Cambria Math" panose="02040503050406030204" pitchFamily="18" charset="0"/>
                        <a:sym typeface="Calibri"/>
                      </a:rPr>
                      <m:t>(</m:t>
                    </m:r>
                    <m:r>
                      <a:rPr lang="es-ES_tradnl" b="1">
                        <a:solidFill>
                          <a:srgbClr val="8B8B8B"/>
                        </a:solidFill>
                        <a:latin typeface="Cambria Math" panose="02040503050406030204" pitchFamily="18" charset="0"/>
                        <a:sym typeface="Calibri"/>
                      </a:rPr>
                      <m:t>𝑝</m:t>
                    </m:r>
                    <m:r>
                      <a:rPr lang="es-ES_tradnl" b="1">
                        <a:solidFill>
                          <a:srgbClr val="8B8B8B"/>
                        </a:solidFill>
                        <a:latin typeface="Cambria Math" panose="02040503050406030204" pitchFamily="18" charset="0"/>
                        <a:sym typeface="Calibri"/>
                      </a:rPr>
                      <m:t>)</m:t>
                    </m:r>
                  </m:oMath>
                </a14:m>
                <a:r>
                  <a:rPr lang="es-ES_tradnl" b="1" dirty="0">
                    <a:solidFill>
                      <a:srgbClr val="8B8B8B"/>
                    </a:solidFill>
                    <a:latin typeface="Lato" panose="020B0604020202020204" charset="0"/>
                    <a:sym typeface="Calibri"/>
                  </a:rPr>
                  <a:t> </a:t>
                </a:r>
              </a:p>
              <a:p>
                <a:pPr marL="114300" lvl="0">
                  <a:lnSpc>
                    <a:spcPct val="90000"/>
                  </a:lnSpc>
                  <a:spcBef>
                    <a:spcPts val="750"/>
                  </a:spcBef>
                  <a:buSzPts val="1800"/>
                </a:pPr>
                <a:endParaRPr lang="es-ES_tradnl" sz="2400" dirty="0">
                  <a:latin typeface="Times New Roman" panose="02020603050405020304" pitchFamily="18" charset="0"/>
                  <a:cs typeface="Times New Roman" panose="02020603050405020304" pitchFamily="18" charset="0"/>
                  <a:sym typeface="Calibri"/>
                </a:endParaRPr>
              </a:p>
              <a:p>
                <a:pPr marL="114300" lvl="0">
                  <a:lnSpc>
                    <a:spcPct val="90000"/>
                  </a:lnSpc>
                  <a:spcBef>
                    <a:spcPts val="750"/>
                  </a:spcBef>
                  <a:buSzPts val="1800"/>
                </a:pPr>
                <a14:m>
                  <m:oMathPara xmlns:m="http://schemas.openxmlformats.org/officeDocument/2006/math">
                    <m:oMathParaPr>
                      <m:jc m:val="centerGroup"/>
                    </m:oMathParaPr>
                    <m:oMath xmlns:m="http://schemas.openxmlformats.org/officeDocument/2006/math">
                      <m:sSub>
                        <m:sSubPr>
                          <m:ctrlPr>
                            <a:rPr lang="es-ES_tradnl" sz="2400" i="1">
                              <a:latin typeface="Cambria Math" panose="02040503050406030204" pitchFamily="18" charset="0"/>
                              <a:cs typeface="Times New Roman" panose="02020603050405020304" pitchFamily="18" charset="0"/>
                              <a:sym typeface="Calibri"/>
                            </a:rPr>
                          </m:ctrlPr>
                        </m:sSubPr>
                        <m:e>
                          <m:r>
                            <a:rPr lang="es-ES_tradnl" sz="2400" i="1">
                              <a:latin typeface="Cambria Math" panose="02040503050406030204" pitchFamily="18" charset="0"/>
                              <a:cs typeface="Times New Roman" panose="02020603050405020304" pitchFamily="18" charset="0"/>
                              <a:sym typeface="Calibri"/>
                            </a:rPr>
                            <m:t>𝑋</m:t>
                          </m:r>
                        </m:e>
                        <m:sub>
                          <m:r>
                            <a:rPr lang="es-ES_tradnl" sz="2400" i="1">
                              <a:latin typeface="Cambria Math" panose="02040503050406030204" pitchFamily="18" charset="0"/>
                              <a:cs typeface="Times New Roman" panose="02020603050405020304" pitchFamily="18" charset="0"/>
                              <a:sym typeface="Calibri"/>
                            </a:rPr>
                            <m:t>𝑡</m:t>
                          </m:r>
                        </m:sub>
                      </m:sSub>
                      <m:r>
                        <a:rPr lang="es-ES_tradnl" sz="2400" i="1">
                          <a:latin typeface="Cambria Math" panose="02040503050406030204" pitchFamily="18" charset="0"/>
                          <a:cs typeface="Times New Roman" panose="02020603050405020304" pitchFamily="18" charset="0"/>
                          <a:sym typeface="Calibri"/>
                        </a:rPr>
                        <m:t>=</m:t>
                      </m:r>
                      <m:r>
                        <a:rPr lang="es-ES_tradnl" sz="2400" i="1">
                          <a:latin typeface="Cambria Math" panose="02040503050406030204" pitchFamily="18" charset="0"/>
                          <a:cs typeface="Times New Roman" panose="02020603050405020304" pitchFamily="18" charset="0"/>
                          <a:sym typeface="Calibri"/>
                        </a:rPr>
                        <m:t>𝜈</m:t>
                      </m:r>
                      <m:r>
                        <a:rPr lang="es-ES_tradnl" sz="2400" i="1">
                          <a:latin typeface="Cambria Math" panose="02040503050406030204" pitchFamily="18" charset="0"/>
                          <a:cs typeface="Times New Roman" panose="02020603050405020304" pitchFamily="18" charset="0"/>
                          <a:sym typeface="Calibri"/>
                        </a:rPr>
                        <m:t>+</m:t>
                      </m:r>
                      <m:sSub>
                        <m:sSubPr>
                          <m:ctrlPr>
                            <a:rPr lang="es-ES_tradnl" sz="2400" i="1">
                              <a:latin typeface="Cambria Math" panose="02040503050406030204" pitchFamily="18" charset="0"/>
                              <a:cs typeface="Times New Roman" panose="02020603050405020304" pitchFamily="18" charset="0"/>
                              <a:sym typeface="Calibri"/>
                            </a:rPr>
                          </m:ctrlPr>
                        </m:sSubPr>
                        <m:e>
                          <m:r>
                            <m:rPr>
                              <m:sty m:val="p"/>
                            </m:rPr>
                            <a:rPr lang="es-ES_tradnl" sz="2400">
                              <a:latin typeface="Cambria Math" panose="02040503050406030204" pitchFamily="18" charset="0"/>
                              <a:cs typeface="Times New Roman" panose="02020603050405020304" pitchFamily="18" charset="0"/>
                              <a:sym typeface="Calibri"/>
                            </a:rPr>
                            <m:t>Φ</m:t>
                          </m:r>
                        </m:e>
                        <m:sub>
                          <m:r>
                            <a:rPr lang="es-ES_tradnl" sz="2400" i="1">
                              <a:latin typeface="Cambria Math" panose="02040503050406030204" pitchFamily="18" charset="0"/>
                              <a:cs typeface="Times New Roman" panose="02020603050405020304" pitchFamily="18" charset="0"/>
                              <a:sym typeface="Calibri"/>
                            </a:rPr>
                            <m:t>1</m:t>
                          </m:r>
                        </m:sub>
                      </m:sSub>
                      <m:sSub>
                        <m:sSubPr>
                          <m:ctrlPr>
                            <a:rPr lang="es-ES_tradnl" sz="2400" i="1">
                              <a:latin typeface="Cambria Math" panose="02040503050406030204" pitchFamily="18" charset="0"/>
                              <a:cs typeface="Times New Roman" panose="02020603050405020304" pitchFamily="18" charset="0"/>
                              <a:sym typeface="Calibri"/>
                            </a:rPr>
                          </m:ctrlPr>
                        </m:sSubPr>
                        <m:e>
                          <m:r>
                            <a:rPr lang="es-ES_tradnl" sz="2400" i="1">
                              <a:latin typeface="Cambria Math" panose="02040503050406030204" pitchFamily="18" charset="0"/>
                              <a:cs typeface="Times New Roman" panose="02020603050405020304" pitchFamily="18" charset="0"/>
                              <a:sym typeface="Calibri"/>
                            </a:rPr>
                            <m:t>𝑋</m:t>
                          </m:r>
                        </m:e>
                        <m:sub>
                          <m:r>
                            <a:rPr lang="es-ES_tradnl" sz="2400" i="1">
                              <a:latin typeface="Cambria Math" panose="02040503050406030204" pitchFamily="18" charset="0"/>
                              <a:cs typeface="Times New Roman" panose="02020603050405020304" pitchFamily="18" charset="0"/>
                              <a:sym typeface="Calibri"/>
                            </a:rPr>
                            <m:t>𝑡</m:t>
                          </m:r>
                          <m:r>
                            <a:rPr lang="es-ES_tradnl" sz="2400" i="1">
                              <a:latin typeface="Cambria Math" panose="02040503050406030204" pitchFamily="18" charset="0"/>
                              <a:cs typeface="Times New Roman" panose="02020603050405020304" pitchFamily="18" charset="0"/>
                              <a:sym typeface="Calibri"/>
                            </a:rPr>
                            <m:t>−1</m:t>
                          </m:r>
                        </m:sub>
                      </m:sSub>
                      <m:r>
                        <a:rPr lang="es-ES_tradnl" sz="2400" i="1">
                          <a:latin typeface="Cambria Math" panose="02040503050406030204" pitchFamily="18" charset="0"/>
                          <a:cs typeface="Times New Roman" panose="02020603050405020304" pitchFamily="18" charset="0"/>
                          <a:sym typeface="Calibri"/>
                        </a:rPr>
                        <m:t>…</m:t>
                      </m:r>
                      <m:sSub>
                        <m:sSubPr>
                          <m:ctrlPr>
                            <a:rPr lang="es-ES_tradnl" sz="2400" i="1">
                              <a:latin typeface="Cambria Math" panose="02040503050406030204" pitchFamily="18" charset="0"/>
                              <a:cs typeface="Times New Roman" panose="02020603050405020304" pitchFamily="18" charset="0"/>
                              <a:sym typeface="Calibri"/>
                            </a:rPr>
                          </m:ctrlPr>
                        </m:sSubPr>
                        <m:e>
                          <m:r>
                            <m:rPr>
                              <m:sty m:val="p"/>
                            </m:rPr>
                            <a:rPr lang="es-ES_tradnl" sz="2400">
                              <a:latin typeface="Cambria Math" panose="02040503050406030204" pitchFamily="18" charset="0"/>
                              <a:cs typeface="Times New Roman" panose="02020603050405020304" pitchFamily="18" charset="0"/>
                              <a:sym typeface="Calibri"/>
                            </a:rPr>
                            <m:t>Φ</m:t>
                          </m:r>
                        </m:e>
                        <m:sub>
                          <m:r>
                            <a:rPr lang="es-ES_tradnl" sz="2400" i="1">
                              <a:latin typeface="Cambria Math" panose="02040503050406030204" pitchFamily="18" charset="0"/>
                              <a:cs typeface="Times New Roman" panose="02020603050405020304" pitchFamily="18" charset="0"/>
                              <a:sym typeface="Calibri"/>
                            </a:rPr>
                            <m:t>𝑝</m:t>
                          </m:r>
                        </m:sub>
                      </m:sSub>
                      <m:sSub>
                        <m:sSubPr>
                          <m:ctrlPr>
                            <a:rPr lang="es-ES_tradnl" sz="2400" i="1">
                              <a:latin typeface="Cambria Math" panose="02040503050406030204" pitchFamily="18" charset="0"/>
                              <a:cs typeface="Times New Roman" panose="02020603050405020304" pitchFamily="18" charset="0"/>
                              <a:sym typeface="Calibri"/>
                            </a:rPr>
                          </m:ctrlPr>
                        </m:sSubPr>
                        <m:e>
                          <m:r>
                            <a:rPr lang="es-ES_tradnl" sz="2400" i="1">
                              <a:latin typeface="Cambria Math" panose="02040503050406030204" pitchFamily="18" charset="0"/>
                              <a:cs typeface="Times New Roman" panose="02020603050405020304" pitchFamily="18" charset="0"/>
                              <a:sym typeface="Calibri"/>
                            </a:rPr>
                            <m:t>𝑋</m:t>
                          </m:r>
                        </m:e>
                        <m:sub>
                          <m:r>
                            <a:rPr lang="es-ES_tradnl" sz="2400" i="1">
                              <a:latin typeface="Cambria Math" panose="02040503050406030204" pitchFamily="18" charset="0"/>
                              <a:cs typeface="Times New Roman" panose="02020603050405020304" pitchFamily="18" charset="0"/>
                              <a:sym typeface="Calibri"/>
                            </a:rPr>
                            <m:t>𝑡</m:t>
                          </m:r>
                          <m:r>
                            <a:rPr lang="es-ES_tradnl" sz="2400" i="1">
                              <a:latin typeface="Cambria Math" panose="02040503050406030204" pitchFamily="18" charset="0"/>
                              <a:cs typeface="Times New Roman" panose="02020603050405020304" pitchFamily="18" charset="0"/>
                              <a:sym typeface="Calibri"/>
                            </a:rPr>
                            <m:t>−</m:t>
                          </m:r>
                          <m:r>
                            <a:rPr lang="es-ES_tradnl" sz="2400" i="1">
                              <a:latin typeface="Cambria Math" panose="02040503050406030204" pitchFamily="18" charset="0"/>
                              <a:cs typeface="Times New Roman" panose="02020603050405020304" pitchFamily="18" charset="0"/>
                              <a:sym typeface="Calibri"/>
                            </a:rPr>
                            <m:t>𝑝</m:t>
                          </m:r>
                        </m:sub>
                      </m:sSub>
                      <m:r>
                        <a:rPr lang="es-ES_tradnl" sz="2400" i="1">
                          <a:latin typeface="Cambria Math" panose="02040503050406030204" pitchFamily="18" charset="0"/>
                          <a:cs typeface="Times New Roman" panose="02020603050405020304" pitchFamily="18" charset="0"/>
                          <a:sym typeface="Calibri"/>
                        </a:rPr>
                        <m:t>+</m:t>
                      </m:r>
                      <m:sSub>
                        <m:sSubPr>
                          <m:ctrlPr>
                            <a:rPr lang="es-ES_tradnl" sz="2400" i="1">
                              <a:latin typeface="Cambria Math" panose="02040503050406030204" pitchFamily="18" charset="0"/>
                              <a:cs typeface="Times New Roman" panose="02020603050405020304" pitchFamily="18" charset="0"/>
                              <a:sym typeface="Calibri"/>
                            </a:rPr>
                          </m:ctrlPr>
                        </m:sSubPr>
                        <m:e>
                          <m:r>
                            <a:rPr lang="es-ES_tradnl" sz="2400" i="1">
                              <a:latin typeface="Cambria Math" panose="02040503050406030204" pitchFamily="18" charset="0"/>
                              <a:cs typeface="Times New Roman" panose="02020603050405020304" pitchFamily="18" charset="0"/>
                              <a:sym typeface="Calibri"/>
                            </a:rPr>
                            <m:t>𝜖</m:t>
                          </m:r>
                        </m:e>
                        <m:sub>
                          <m:r>
                            <a:rPr lang="es-ES_tradnl" sz="2400" i="1">
                              <a:latin typeface="Cambria Math" panose="02040503050406030204" pitchFamily="18" charset="0"/>
                              <a:cs typeface="Times New Roman" panose="02020603050405020304" pitchFamily="18" charset="0"/>
                              <a:sym typeface="Calibri"/>
                            </a:rPr>
                            <m:t>𝑡</m:t>
                          </m:r>
                        </m:sub>
                      </m:sSub>
                      <m:r>
                        <a:rPr lang="es-ES_tradnl" sz="2400" i="1">
                          <a:latin typeface="Cambria Math" panose="02040503050406030204" pitchFamily="18" charset="0"/>
                          <a:cs typeface="Times New Roman" panose="02020603050405020304" pitchFamily="18" charset="0"/>
                          <a:sym typeface="Calibri"/>
                        </a:rPr>
                        <m:t> </m:t>
                      </m:r>
                    </m:oMath>
                  </m:oMathPara>
                </a14:m>
                <a:endParaRPr lang="es-ES_tradnl" sz="2400" dirty="0">
                  <a:latin typeface="Times New Roman" panose="02020603050405020304" pitchFamily="18" charset="0"/>
                  <a:cs typeface="Times New Roman" panose="02020603050405020304" pitchFamily="18" charset="0"/>
                  <a:sym typeface="Calibri"/>
                </a:endParaRPr>
              </a:p>
              <a:p>
                <a:pPr marL="114300" lvl="0">
                  <a:lnSpc>
                    <a:spcPct val="90000"/>
                  </a:lnSpc>
                  <a:spcBef>
                    <a:spcPts val="750"/>
                  </a:spcBef>
                  <a:buSzPts val="1800"/>
                </a:pPr>
                <a:endParaRPr lang="es-ES_tradnl" sz="2400" dirty="0">
                  <a:latin typeface="Times New Roman" panose="02020603050405020304" pitchFamily="18" charset="0"/>
                  <a:cs typeface="Times New Roman" panose="02020603050405020304" pitchFamily="18" charset="0"/>
                  <a:sym typeface="Calibri"/>
                </a:endParaRPr>
              </a:p>
              <a:p>
                <a:pPr marL="114300" lvl="0">
                  <a:lnSpc>
                    <a:spcPct val="90000"/>
                  </a:lnSpc>
                  <a:spcBef>
                    <a:spcPts val="750"/>
                  </a:spcBef>
                  <a:buSzPts val="1800"/>
                </a:pPr>
                <a:r>
                  <a:rPr lang="es-ES_tradnl" b="1" dirty="0">
                    <a:solidFill>
                      <a:srgbClr val="8B8B8B"/>
                    </a:solidFill>
                    <a:latin typeface="Lato" panose="020B0604020202020204" charset="0"/>
                    <a:sym typeface="Calibri"/>
                  </a:rPr>
                  <a:t>Con</a:t>
                </a:r>
                <a:r>
                  <a:rPr lang="es-ES_tradnl" sz="2400" dirty="0">
                    <a:latin typeface="Times New Roman" panose="02020603050405020304" pitchFamily="18" charset="0"/>
                    <a:cs typeface="Times New Roman" panose="02020603050405020304" pitchFamily="18" charset="0"/>
                    <a:sym typeface="Calibri"/>
                  </a:rPr>
                  <a:t> </a:t>
                </a:r>
                <a14:m>
                  <m:oMath xmlns:m="http://schemas.openxmlformats.org/officeDocument/2006/math">
                    <m:sSub>
                      <m:sSubPr>
                        <m:ctrlPr>
                          <a:rPr lang="es-ES_tradnl" sz="2400" i="1">
                            <a:latin typeface="Cambria Math" panose="02040503050406030204" pitchFamily="18" charset="0"/>
                            <a:cs typeface="Times New Roman" panose="02020603050405020304" pitchFamily="18" charset="0"/>
                            <a:sym typeface="Calibri"/>
                          </a:rPr>
                        </m:ctrlPr>
                      </m:sSubPr>
                      <m:e>
                        <m:r>
                          <a:rPr lang="es-ES_tradnl" sz="2400" i="1">
                            <a:latin typeface="Cambria Math" panose="02040503050406030204" pitchFamily="18" charset="0"/>
                            <a:cs typeface="Times New Roman" panose="02020603050405020304" pitchFamily="18" charset="0"/>
                            <a:sym typeface="Calibri"/>
                          </a:rPr>
                          <m:t>𝜖</m:t>
                        </m:r>
                      </m:e>
                      <m:sub>
                        <m:r>
                          <a:rPr lang="es-ES_tradnl" sz="2400" i="1">
                            <a:latin typeface="Cambria Math" panose="02040503050406030204" pitchFamily="18" charset="0"/>
                            <a:cs typeface="Times New Roman" panose="02020603050405020304" pitchFamily="18" charset="0"/>
                            <a:sym typeface="Calibri"/>
                          </a:rPr>
                          <m:t>𝑡</m:t>
                        </m:r>
                      </m:sub>
                    </m:sSub>
                    <m:r>
                      <a:rPr lang="es-ES_tradnl" sz="2400" i="1">
                        <a:latin typeface="Cambria Math" panose="02040503050406030204" pitchFamily="18" charset="0"/>
                        <a:cs typeface="Times New Roman" panose="02020603050405020304" pitchFamily="18" charset="0"/>
                        <a:sym typeface="Calibri"/>
                      </a:rPr>
                      <m:t> </m:t>
                    </m:r>
                  </m:oMath>
                </a14:m>
                <a:r>
                  <a:rPr lang="es-ES_tradnl" b="1" dirty="0">
                    <a:solidFill>
                      <a:srgbClr val="8B8B8B"/>
                    </a:solidFill>
                    <a:latin typeface="Lato" panose="020B0604020202020204" charset="0"/>
                    <a:sym typeface="Calibri"/>
                  </a:rPr>
                  <a:t>como ruido blanco, y</a:t>
                </a:r>
                <a:r>
                  <a:rPr lang="es-ES_tradnl" sz="2400" i="1" dirty="0">
                    <a:latin typeface="Cambria Math" panose="02040503050406030204" pitchFamily="18" charset="0"/>
                    <a:cs typeface="Times New Roman" panose="02020603050405020304" pitchFamily="18" charset="0"/>
                    <a:sym typeface="Calibri"/>
                  </a:rPr>
                  <a:t> </a:t>
                </a:r>
                <a14:m>
                  <m:oMath xmlns:m="http://schemas.openxmlformats.org/officeDocument/2006/math">
                    <m:r>
                      <a:rPr lang="es-ES_tradnl" sz="2400" i="1">
                        <a:latin typeface="Cambria Math" panose="02040503050406030204" pitchFamily="18" charset="0"/>
                        <a:cs typeface="Times New Roman" panose="02020603050405020304" pitchFamily="18" charset="0"/>
                        <a:sym typeface="Calibri"/>
                      </a:rPr>
                      <m:t>𝜈</m:t>
                    </m:r>
                  </m:oMath>
                </a14:m>
                <a:r>
                  <a:rPr lang="es-ES_tradnl" sz="2400" i="1" dirty="0">
                    <a:latin typeface="Cambria Math" panose="02040503050406030204" pitchFamily="18" charset="0"/>
                    <a:cs typeface="Times New Roman" panose="02020603050405020304" pitchFamily="18" charset="0"/>
                    <a:sym typeface="Calibri"/>
                  </a:rPr>
                  <a:t> </a:t>
                </a:r>
                <a:r>
                  <a:rPr lang="es-ES_tradnl" b="1" dirty="0">
                    <a:solidFill>
                      <a:srgbClr val="8B8B8B"/>
                    </a:solidFill>
                    <a:latin typeface="Lato" panose="020B0604020202020204" charset="0"/>
                    <a:sym typeface="Calibri"/>
                  </a:rPr>
                  <a:t>es un vector fijo de términos de intercepto, permitiendo la posibilidad de media diferente de cero</a:t>
                </a:r>
              </a:p>
              <a:p>
                <a:pPr marL="114300" lvl="0">
                  <a:lnSpc>
                    <a:spcPct val="90000"/>
                  </a:lnSpc>
                  <a:spcBef>
                    <a:spcPts val="750"/>
                  </a:spcBef>
                  <a:buSzPts val="1800"/>
                </a:pPr>
                <a:endParaRPr lang="es-ES_tradnl" b="1" dirty="0">
                  <a:solidFill>
                    <a:srgbClr val="8B8B8B"/>
                  </a:solidFill>
                  <a:latin typeface="Lato" panose="020B0604020202020204" charset="0"/>
                  <a:sym typeface="Calibri"/>
                </a:endParaRPr>
              </a:p>
              <a:p>
                <a:pPr marL="114300" lvl="0">
                  <a:lnSpc>
                    <a:spcPct val="90000"/>
                  </a:lnSpc>
                  <a:spcBef>
                    <a:spcPts val="750"/>
                  </a:spcBef>
                  <a:buSzPts val="1800"/>
                </a:pPr>
                <a:r>
                  <a:rPr lang="es-ES_tradnl" b="1" dirty="0">
                    <a:solidFill>
                      <a:srgbClr val="8B8B8B"/>
                    </a:solidFill>
                    <a:latin typeface="Lato" panose="020B0604020202020204" charset="0"/>
                    <a:sym typeface="Calibri"/>
                  </a:rPr>
                  <a:t>Cuidado con el número de parámetros a estimar!</a:t>
                </a:r>
              </a:p>
              <a:p>
                <a:endParaRPr lang="es-MX" b="1" dirty="0">
                  <a:solidFill>
                    <a:srgbClr val="8B8B8B"/>
                  </a:solidFill>
                  <a:latin typeface="Lato" panose="020B0604020202020204" charset="0"/>
                </a:endParaRPr>
              </a:p>
            </p:txBody>
          </p:sp>
        </mc:Choice>
        <mc:Fallback>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833374" y="1663998"/>
                <a:ext cx="8073484" cy="3404073"/>
              </a:xfrm>
              <a:prstGeom prst="rect">
                <a:avLst/>
              </a:prstGeom>
              <a:blipFill>
                <a:blip r:embed="rId3"/>
                <a:stretch>
                  <a:fillRect l="-227" t="-358"/>
                </a:stretch>
              </a:blipFill>
            </p:spPr>
            <p:txBody>
              <a:bodyPr/>
              <a:lstStyle/>
              <a:p>
                <a:r>
                  <a:rPr lang="es-MX">
                    <a:noFill/>
                  </a:rPr>
                  <a:t> </a:t>
                </a:r>
              </a:p>
            </p:txBody>
          </p:sp>
        </mc:Fallback>
      </mc:AlternateContent>
    </p:spTree>
    <p:extLst>
      <p:ext uri="{BB962C8B-B14F-4D97-AF65-F5344CB8AC3E}">
        <p14:creationId xmlns:p14="http://schemas.microsoft.com/office/powerpoint/2010/main" val="186898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14</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3400393" y="982037"/>
            <a:ext cx="2467007" cy="461665"/>
          </a:xfrm>
          <a:prstGeom prst="rect">
            <a:avLst/>
          </a:prstGeom>
        </p:spPr>
        <p:txBody>
          <a:bodyPr wrap="square">
            <a:spAutoFit/>
          </a:bodyPr>
          <a:lstStyle/>
          <a:p>
            <a:r>
              <a:rPr lang="es-419" sz="2400" b="1" dirty="0">
                <a:solidFill>
                  <a:srgbClr val="44B4E3"/>
                </a:solidFill>
                <a:latin typeface="Lato"/>
                <a:sym typeface="Lato"/>
              </a:rPr>
              <a:t>Precedentes</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833374" y="1663998"/>
                <a:ext cx="8073484" cy="2677656"/>
              </a:xfrm>
              <a:prstGeom prst="rect">
                <a:avLst/>
              </a:prstGeom>
            </p:spPr>
            <p:txBody>
              <a:bodyPr wrap="square">
                <a:spAutoFit/>
              </a:bodyPr>
              <a:lstStyle/>
              <a:p>
                <a:r>
                  <a:rPr lang="es-MX" b="1" u="sng" dirty="0">
                    <a:solidFill>
                      <a:srgbClr val="8B8B8B"/>
                    </a:solidFill>
                    <a:latin typeface="Lato" panose="020B0604020202020204" charset="0"/>
                  </a:rPr>
                  <a:t>Cointegración</a:t>
                </a:r>
              </a:p>
              <a:p>
                <a:endParaRPr lang="es-MX" b="1" dirty="0">
                  <a:solidFill>
                    <a:srgbClr val="8B8B8B"/>
                  </a:solidFill>
                  <a:latin typeface="Lato" panose="020B0604020202020204" charset="0"/>
                </a:endParaRPr>
              </a:p>
              <a:p>
                <a:pPr marL="114300" indent="0">
                  <a:lnSpc>
                    <a:spcPct val="150000"/>
                  </a:lnSpc>
                  <a:buNone/>
                </a:pPr>
                <a:r>
                  <a:rPr lang="es-ES_tradnl" b="1" dirty="0">
                    <a:solidFill>
                      <a:srgbClr val="8B8B8B"/>
                    </a:solidFill>
                    <a:latin typeface="Lato" panose="020B0604020202020204" charset="0"/>
                  </a:rPr>
                  <a:t>Un proceso </a:t>
                </a:r>
                <a14:m>
                  <m:oMath xmlns:m="http://schemas.openxmlformats.org/officeDocument/2006/math">
                    <m:r>
                      <a:rPr lang="es-ES_tradnl" i="1">
                        <a:solidFill>
                          <a:schemeClr val="tx1"/>
                        </a:solidFill>
                        <a:latin typeface="Cambria Math" panose="02040503050406030204" pitchFamily="18" charset="0"/>
                        <a:cs typeface="Times New Roman" panose="02020603050405020304" pitchFamily="18" charset="0"/>
                      </a:rPr>
                      <m:t>𝑘</m:t>
                    </m:r>
                    <m:r>
                      <a:rPr lang="es-ES_tradnl" i="1">
                        <a:solidFill>
                          <a:schemeClr val="tx1"/>
                        </a:solidFill>
                        <a:latin typeface="Cambria Math" panose="02040503050406030204" pitchFamily="18" charset="0"/>
                        <a:cs typeface="Times New Roman" panose="02020603050405020304" pitchFamily="18" charset="0"/>
                      </a:rPr>
                      <m:t>−</m:t>
                    </m:r>
                  </m:oMath>
                </a14:m>
                <a:r>
                  <a:rPr lang="es-ES_tradnl" b="1" dirty="0">
                    <a:solidFill>
                      <a:srgbClr val="8B8B8B"/>
                    </a:solidFill>
                    <a:latin typeface="Lato" panose="020B0604020202020204" charset="0"/>
                  </a:rPr>
                  <a:t>dimensional</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𝑋</m:t>
                        </m:r>
                      </m:e>
                      <m:sub>
                        <m:r>
                          <a:rPr lang="es-ES_tradnl" i="1">
                            <a:solidFill>
                              <a:schemeClr val="tx1"/>
                            </a:solidFill>
                            <a:latin typeface="Cambria Math" panose="02040503050406030204" pitchFamily="18" charset="0"/>
                            <a:cs typeface="Times New Roman" panose="02020603050405020304" pitchFamily="18" charset="0"/>
                          </a:rPr>
                          <m:t>𝑡</m:t>
                        </m:r>
                      </m:sub>
                    </m:sSub>
                    <m:r>
                      <a:rPr lang="es-ES_tradnl"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es llamado cointegrado de orden </a:t>
                </a:r>
                <a14:m>
                  <m:oMath xmlns:m="http://schemas.openxmlformats.org/officeDocument/2006/math">
                    <m:d>
                      <m:dPr>
                        <m:ctrlPr>
                          <a:rPr lang="es-ES_tradnl" i="1">
                            <a:solidFill>
                              <a:schemeClr val="tx1"/>
                            </a:solidFill>
                            <a:latin typeface="Cambria Math" panose="02040503050406030204" pitchFamily="18" charset="0"/>
                            <a:cs typeface="Times New Roman" panose="02020603050405020304" pitchFamily="18" charset="0"/>
                          </a:rPr>
                        </m:ctrlPr>
                      </m:dPr>
                      <m:e>
                        <m:r>
                          <a:rPr lang="es-ES_tradnl" i="1">
                            <a:solidFill>
                              <a:schemeClr val="tx1"/>
                            </a:solidFill>
                            <a:latin typeface="Cambria Math" panose="02040503050406030204" pitchFamily="18" charset="0"/>
                            <a:cs typeface="Times New Roman" panose="02020603050405020304" pitchFamily="18" charset="0"/>
                          </a:rPr>
                          <m:t>𝑑</m:t>
                        </m:r>
                        <m:r>
                          <a:rPr lang="es-ES_tradnl" i="1">
                            <a:solidFill>
                              <a:schemeClr val="tx1"/>
                            </a:solidFill>
                            <a:latin typeface="Cambria Math" panose="02040503050406030204" pitchFamily="18" charset="0"/>
                            <a:cs typeface="Times New Roman" panose="02020603050405020304" pitchFamily="18" charset="0"/>
                          </a:rPr>
                          <m:t>,</m:t>
                        </m:r>
                        <m:r>
                          <a:rPr lang="es-ES_tradnl" i="1">
                            <a:solidFill>
                              <a:schemeClr val="tx1"/>
                            </a:solidFill>
                            <a:latin typeface="Cambria Math" panose="02040503050406030204" pitchFamily="18" charset="0"/>
                            <a:cs typeface="Times New Roman" panose="02020603050405020304" pitchFamily="18" charset="0"/>
                          </a:rPr>
                          <m:t>𝑏</m:t>
                        </m:r>
                      </m:e>
                    </m:d>
                    <m:r>
                      <a:rPr lang="es-ES_tradnl" i="1">
                        <a:solidFill>
                          <a:schemeClr val="tx1"/>
                        </a:solidFill>
                        <a:latin typeface="Cambria Math" panose="02040503050406030204" pitchFamily="18" charset="0"/>
                        <a:cs typeface="Times New Roman" panose="02020603050405020304" pitchFamily="18" charset="0"/>
                      </a:rPr>
                      <m:t>, </m:t>
                    </m:r>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𝑋</m:t>
                        </m:r>
                      </m:e>
                      <m:sub>
                        <m:r>
                          <a:rPr lang="es-ES_tradnl" i="1">
                            <a:solidFill>
                              <a:schemeClr val="tx1"/>
                            </a:solidFill>
                            <a:latin typeface="Cambria Math" panose="02040503050406030204" pitchFamily="18" charset="0"/>
                            <a:cs typeface="Times New Roman" panose="02020603050405020304" pitchFamily="18" charset="0"/>
                          </a:rPr>
                          <m:t>𝑡</m:t>
                        </m:r>
                      </m:sub>
                    </m:sSub>
                    <m:r>
                      <a:rPr lang="es-ES_tradnl" i="1">
                        <a:solidFill>
                          <a:schemeClr val="tx1"/>
                        </a:solidFill>
                        <a:latin typeface="Cambria Math" panose="02040503050406030204" pitchFamily="18" charset="0"/>
                        <a:cs typeface="Times New Roman" panose="02020603050405020304" pitchFamily="18" charset="0"/>
                      </a:rPr>
                      <m:t>∼</m:t>
                    </m:r>
                    <m:r>
                      <a:rPr lang="es-ES_tradnl" i="1">
                        <a:solidFill>
                          <a:schemeClr val="tx1"/>
                        </a:solidFill>
                        <a:latin typeface="Cambria Math" panose="02040503050406030204" pitchFamily="18" charset="0"/>
                        <a:cs typeface="Times New Roman" panose="02020603050405020304" pitchFamily="18" charset="0"/>
                      </a:rPr>
                      <m:t>𝐶𝐼</m:t>
                    </m:r>
                    <m:d>
                      <m:dPr>
                        <m:ctrlPr>
                          <a:rPr lang="es-ES_tradnl" i="1">
                            <a:solidFill>
                              <a:schemeClr val="tx1"/>
                            </a:solidFill>
                            <a:latin typeface="Cambria Math" panose="02040503050406030204" pitchFamily="18" charset="0"/>
                            <a:cs typeface="Times New Roman" panose="02020603050405020304" pitchFamily="18" charset="0"/>
                          </a:rPr>
                        </m:ctrlPr>
                      </m:dPr>
                      <m:e>
                        <m:r>
                          <a:rPr lang="es-ES_tradnl" i="1">
                            <a:solidFill>
                              <a:schemeClr val="tx1"/>
                            </a:solidFill>
                            <a:latin typeface="Cambria Math" panose="02040503050406030204" pitchFamily="18" charset="0"/>
                            <a:cs typeface="Times New Roman" panose="02020603050405020304" pitchFamily="18" charset="0"/>
                          </a:rPr>
                          <m:t>𝑑</m:t>
                        </m:r>
                        <m:r>
                          <a:rPr lang="es-ES_tradnl" i="1">
                            <a:solidFill>
                              <a:schemeClr val="tx1"/>
                            </a:solidFill>
                            <a:latin typeface="Cambria Math" panose="02040503050406030204" pitchFamily="18" charset="0"/>
                            <a:cs typeface="Times New Roman" panose="02020603050405020304" pitchFamily="18" charset="0"/>
                          </a:rPr>
                          <m:t>,</m:t>
                        </m:r>
                        <m:r>
                          <a:rPr lang="es-ES_tradnl" i="1">
                            <a:solidFill>
                              <a:schemeClr val="tx1"/>
                            </a:solidFill>
                            <a:latin typeface="Cambria Math" panose="02040503050406030204" pitchFamily="18" charset="0"/>
                            <a:cs typeface="Times New Roman" panose="02020603050405020304" pitchFamily="18" charset="0"/>
                          </a:rPr>
                          <m:t>𝑏</m:t>
                        </m:r>
                      </m:e>
                    </m:d>
                    <m:r>
                      <a:rPr lang="es-ES_tradnl"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si todas las componentes de</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𝑋</m:t>
                        </m:r>
                      </m:e>
                      <m:sub>
                        <m:r>
                          <a:rPr lang="es-ES_tradnl" i="1">
                            <a:solidFill>
                              <a:schemeClr val="tx1"/>
                            </a:solidFill>
                            <a:latin typeface="Cambria Math" panose="02040503050406030204" pitchFamily="18" charset="0"/>
                            <a:cs typeface="Times New Roman" panose="02020603050405020304" pitchFamily="18" charset="0"/>
                          </a:rPr>
                          <m:t>𝑡</m:t>
                        </m:r>
                      </m:sub>
                    </m:sSub>
                    <m:r>
                      <a:rPr lang="es-ES_tradnl"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comparten el mismo orden de integración</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_tradnl" i="1">
                        <a:solidFill>
                          <a:schemeClr val="tx1"/>
                        </a:solidFill>
                        <a:latin typeface="Cambria Math" panose="02040503050406030204" pitchFamily="18" charset="0"/>
                        <a:cs typeface="Times New Roman" panose="02020603050405020304" pitchFamily="18" charset="0"/>
                      </a:rPr>
                      <m:t>𝐼</m:t>
                    </m:r>
                    <m:r>
                      <a:rPr lang="es-ES_tradnl" i="1">
                        <a:solidFill>
                          <a:schemeClr val="tx1"/>
                        </a:solidFill>
                        <a:latin typeface="Cambria Math" panose="02040503050406030204" pitchFamily="18" charset="0"/>
                        <a:cs typeface="Times New Roman" panose="02020603050405020304" pitchFamily="18" charset="0"/>
                      </a:rPr>
                      <m:t>(</m:t>
                    </m:r>
                    <m:r>
                      <a:rPr lang="es-ES_tradnl" i="1">
                        <a:solidFill>
                          <a:schemeClr val="tx1"/>
                        </a:solidFill>
                        <a:latin typeface="Cambria Math" panose="02040503050406030204" pitchFamily="18" charset="0"/>
                        <a:cs typeface="Times New Roman" panose="02020603050405020304" pitchFamily="18" charset="0"/>
                      </a:rPr>
                      <m:t>𝑑</m:t>
                    </m:r>
                    <m:r>
                      <a:rPr lang="es-ES_tradnl" i="1">
                        <a:solidFill>
                          <a:schemeClr val="tx1"/>
                        </a:solidFill>
                        <a:latin typeface="Cambria Math" panose="02040503050406030204" pitchFamily="18" charset="0"/>
                        <a:cs typeface="Times New Roman" panose="02020603050405020304" pitchFamily="18" charset="0"/>
                      </a:rPr>
                      <m:t>)</m:t>
                    </m:r>
                  </m:oMath>
                </a14:m>
                <a:r>
                  <a:rPr lang="es-ES_tradnl" dirty="0">
                    <a:solidFill>
                      <a:schemeClr val="tx1"/>
                    </a:solidFill>
                    <a:latin typeface="Times New Roman" panose="02020603050405020304" pitchFamily="18" charset="0"/>
                    <a:cs typeface="Times New Roman" panose="02020603050405020304" pitchFamily="18" charset="0"/>
                  </a:rPr>
                  <a:t>, </a:t>
                </a:r>
                <a:r>
                  <a:rPr lang="es-ES_tradnl" b="1" dirty="0">
                    <a:solidFill>
                      <a:srgbClr val="8B8B8B"/>
                    </a:solidFill>
                    <a:latin typeface="Lato" panose="020B0604020202020204" charset="0"/>
                  </a:rPr>
                  <a:t>y existe una combinación lineal de las componentes de </a:t>
                </a:r>
                <a14:m>
                  <m:oMath xmlns:m="http://schemas.openxmlformats.org/officeDocument/2006/math">
                    <m:sSub>
                      <m:sSubPr>
                        <m:ctrlPr>
                          <a:rPr lang="es-ES"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𝑋</m:t>
                        </m:r>
                      </m:e>
                      <m:sub>
                        <m:r>
                          <a:rPr lang="es-ES" i="1">
                            <a:solidFill>
                              <a:schemeClr val="tx1"/>
                            </a:solidFill>
                            <a:latin typeface="Cambria Math" panose="02040503050406030204" pitchFamily="18" charset="0"/>
                            <a:cs typeface="Times New Roman" panose="02020603050405020304" pitchFamily="18" charset="0"/>
                          </a:rPr>
                          <m:t>𝑡</m:t>
                        </m:r>
                      </m:sub>
                    </m:sSub>
                  </m:oMath>
                </a14:m>
                <a:r>
                  <a:rPr lang="es-ES_tradnl" dirty="0">
                    <a:solidFill>
                      <a:schemeClr val="tx1"/>
                    </a:solidFill>
                    <a:latin typeface="Times New Roman" panose="02020603050405020304" pitchFamily="18" charset="0"/>
                    <a:cs typeface="Times New Roman" panose="02020603050405020304" pitchFamily="18" charset="0"/>
                  </a:rPr>
                  <a:t> </a:t>
                </a:r>
                <a:r>
                  <a:rPr lang="es-ES_tradnl" b="1" dirty="0">
                    <a:solidFill>
                      <a:srgbClr val="8B8B8B"/>
                    </a:solidFill>
                    <a:latin typeface="Lato" panose="020B0604020202020204" charset="0"/>
                  </a:rPr>
                  <a:t>tal que </a:t>
                </a:r>
                <a14:m>
                  <m:oMath xmlns:m="http://schemas.openxmlformats.org/officeDocument/2006/math">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𝜖</m:t>
                        </m:r>
                      </m:e>
                      <m:sub>
                        <m:r>
                          <a:rPr lang="es-ES_tradnl" i="1">
                            <a:solidFill>
                              <a:schemeClr val="tx1"/>
                            </a:solidFill>
                            <a:latin typeface="Cambria Math" panose="02040503050406030204" pitchFamily="18" charset="0"/>
                            <a:cs typeface="Times New Roman" panose="02020603050405020304" pitchFamily="18" charset="0"/>
                          </a:rPr>
                          <m:t>𝑡</m:t>
                        </m:r>
                      </m:sub>
                    </m:sSub>
                    <m:r>
                      <a:rPr lang="es-ES_tradnl" i="1">
                        <a:solidFill>
                          <a:schemeClr val="tx1"/>
                        </a:solidFill>
                        <a:latin typeface="Cambria Math" panose="02040503050406030204" pitchFamily="18" charset="0"/>
                        <a:cs typeface="Times New Roman" panose="02020603050405020304" pitchFamily="18" charset="0"/>
                      </a:rPr>
                      <m:t>=</m:t>
                    </m:r>
                    <m:sSup>
                      <m:sSupPr>
                        <m:ctrlPr>
                          <a:rPr lang="es-ES_tradnl" i="1">
                            <a:solidFill>
                              <a:schemeClr val="tx1"/>
                            </a:solidFill>
                            <a:latin typeface="Cambria Math" panose="02040503050406030204" pitchFamily="18" charset="0"/>
                            <a:cs typeface="Times New Roman" panose="02020603050405020304" pitchFamily="18" charset="0"/>
                          </a:rPr>
                        </m:ctrlPr>
                      </m:sSupPr>
                      <m:e>
                        <m:r>
                          <a:rPr lang="es-ES_tradnl" i="1">
                            <a:solidFill>
                              <a:schemeClr val="tx1"/>
                            </a:solidFill>
                            <a:latin typeface="Cambria Math" panose="02040503050406030204" pitchFamily="18" charset="0"/>
                            <a:cs typeface="Times New Roman" panose="02020603050405020304" pitchFamily="18" charset="0"/>
                          </a:rPr>
                          <m:t>𝛽</m:t>
                        </m:r>
                      </m:e>
                      <m:sup>
                        <m:r>
                          <a:rPr lang="es-ES_tradnl" i="1">
                            <a:solidFill>
                              <a:schemeClr val="tx1"/>
                            </a:solidFill>
                            <a:latin typeface="Cambria Math" panose="02040503050406030204" pitchFamily="18" charset="0"/>
                            <a:cs typeface="Times New Roman" panose="02020603050405020304" pitchFamily="18" charset="0"/>
                          </a:rPr>
                          <m:t>′</m:t>
                        </m:r>
                      </m:sup>
                    </m:sSup>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𝑋</m:t>
                        </m:r>
                      </m:e>
                      <m:sub>
                        <m:r>
                          <a:rPr lang="es-ES_tradnl" i="1">
                            <a:solidFill>
                              <a:schemeClr val="tx1"/>
                            </a:solidFill>
                            <a:latin typeface="Cambria Math" panose="02040503050406030204" pitchFamily="18" charset="0"/>
                            <a:cs typeface="Times New Roman" panose="02020603050405020304" pitchFamily="18" charset="0"/>
                          </a:rPr>
                          <m:t>𝑡</m:t>
                        </m:r>
                      </m:sub>
                    </m:sSub>
                    <m:r>
                      <a:rPr lang="es-ES_tradnl"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con</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_tradnl" i="1">
                        <a:solidFill>
                          <a:schemeClr val="tx1"/>
                        </a:solidFill>
                        <a:latin typeface="Cambria Math" panose="02040503050406030204" pitchFamily="18" charset="0"/>
                        <a:cs typeface="Times New Roman" panose="02020603050405020304" pitchFamily="18" charset="0"/>
                      </a:rPr>
                      <m:t>𝛽</m:t>
                    </m:r>
                    <m:r>
                      <a:rPr lang="es-ES_tradnl" i="1">
                        <a:solidFill>
                          <a:schemeClr val="tx1"/>
                        </a:solidFill>
                        <a:latin typeface="Cambria Math" panose="02040503050406030204" pitchFamily="18" charset="0"/>
                        <a:cs typeface="Times New Roman" panose="02020603050405020304" pitchFamily="18" charset="0"/>
                      </a:rPr>
                      <m:t>=</m:t>
                    </m:r>
                    <m:d>
                      <m:dPr>
                        <m:ctrlPr>
                          <a:rPr lang="es-ES_tradnl" i="1">
                            <a:solidFill>
                              <a:schemeClr val="tx1"/>
                            </a:solidFill>
                            <a:latin typeface="Cambria Math" panose="02040503050406030204" pitchFamily="18" charset="0"/>
                            <a:cs typeface="Times New Roman" panose="02020603050405020304" pitchFamily="18" charset="0"/>
                          </a:rPr>
                        </m:ctrlPr>
                      </m:dPr>
                      <m:e>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𝛽</m:t>
                            </m:r>
                          </m:e>
                          <m:sub>
                            <m:r>
                              <a:rPr lang="es-ES_tradnl" i="1">
                                <a:solidFill>
                                  <a:schemeClr val="tx1"/>
                                </a:solidFill>
                                <a:latin typeface="Cambria Math" panose="02040503050406030204" pitchFamily="18" charset="0"/>
                                <a:cs typeface="Times New Roman" panose="02020603050405020304" pitchFamily="18" charset="0"/>
                              </a:rPr>
                              <m:t>1</m:t>
                            </m:r>
                          </m:sub>
                        </m:sSub>
                        <m:r>
                          <a:rPr lang="es-ES_tradnl" i="1">
                            <a:solidFill>
                              <a:schemeClr val="tx1"/>
                            </a:solidFill>
                            <a:latin typeface="Cambria Math" panose="02040503050406030204" pitchFamily="18" charset="0"/>
                            <a:cs typeface="Times New Roman" panose="02020603050405020304" pitchFamily="18" charset="0"/>
                          </a:rPr>
                          <m:t>, …</m:t>
                        </m:r>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𝛽</m:t>
                            </m:r>
                          </m:e>
                          <m:sub>
                            <m:r>
                              <a:rPr lang="es-ES_tradnl" i="1">
                                <a:solidFill>
                                  <a:schemeClr val="tx1"/>
                                </a:solidFill>
                                <a:latin typeface="Cambria Math" panose="02040503050406030204" pitchFamily="18" charset="0"/>
                                <a:cs typeface="Times New Roman" panose="02020603050405020304" pitchFamily="18" charset="0"/>
                              </a:rPr>
                              <m:t>𝑘</m:t>
                            </m:r>
                          </m:sub>
                        </m:sSub>
                      </m:e>
                    </m:d>
                    <m:r>
                      <a:rPr lang="es-ES_tradnl" i="1">
                        <a:solidFill>
                          <a:schemeClr val="tx1"/>
                        </a:solidFill>
                        <a:latin typeface="Cambria Math" panose="02040503050406030204" pitchFamily="18" charset="0"/>
                        <a:cs typeface="Times New Roman" panose="02020603050405020304" pitchFamily="18" charset="0"/>
                      </a:rPr>
                      <m:t>≠0 </m:t>
                    </m:r>
                  </m:oMath>
                </a14:m>
                <a:r>
                  <a:rPr lang="es-ES_tradnl" b="1" dirty="0">
                    <a:solidFill>
                      <a:srgbClr val="8B8B8B"/>
                    </a:solidFill>
                    <a:latin typeface="Lato" panose="020B0604020202020204" charset="0"/>
                  </a:rPr>
                  <a:t>donde</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𝜖</m:t>
                        </m:r>
                      </m:e>
                      <m:sub>
                        <m:r>
                          <a:rPr lang="es-ES_tradnl" i="1">
                            <a:solidFill>
                              <a:schemeClr val="tx1"/>
                            </a:solidFill>
                            <a:latin typeface="Cambria Math" panose="02040503050406030204" pitchFamily="18" charset="0"/>
                            <a:cs typeface="Times New Roman" panose="02020603050405020304" pitchFamily="18" charset="0"/>
                          </a:rPr>
                          <m:t>𝑡</m:t>
                        </m:r>
                      </m:sub>
                    </m:sSub>
                  </m:oMath>
                </a14:m>
                <a:r>
                  <a:rPr lang="es-ES_tradnl" dirty="0">
                    <a:solidFill>
                      <a:schemeClr val="tx1"/>
                    </a:solidFill>
                    <a:latin typeface="Times New Roman" panose="02020603050405020304" pitchFamily="18" charset="0"/>
                    <a:cs typeface="Times New Roman" panose="02020603050405020304" pitchFamily="18" charset="0"/>
                  </a:rPr>
                  <a:t> </a:t>
                </a:r>
                <a:r>
                  <a:rPr lang="es-ES_tradnl" b="1" dirty="0">
                    <a:solidFill>
                      <a:srgbClr val="8B8B8B"/>
                    </a:solidFill>
                    <a:latin typeface="Lato" panose="020B0604020202020204" charset="0"/>
                  </a:rPr>
                  <a:t>es</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_tradnl" i="1">
                        <a:solidFill>
                          <a:schemeClr val="tx1"/>
                        </a:solidFill>
                        <a:latin typeface="Cambria Math" panose="02040503050406030204" pitchFamily="18" charset="0"/>
                        <a:cs typeface="Times New Roman" panose="02020603050405020304" pitchFamily="18" charset="0"/>
                      </a:rPr>
                      <m:t>𝐼</m:t>
                    </m:r>
                    <m:d>
                      <m:dPr>
                        <m:ctrlPr>
                          <a:rPr lang="es-ES_tradnl" i="1">
                            <a:solidFill>
                              <a:schemeClr val="tx1"/>
                            </a:solidFill>
                            <a:latin typeface="Cambria Math" panose="02040503050406030204" pitchFamily="18" charset="0"/>
                            <a:cs typeface="Times New Roman" panose="02020603050405020304" pitchFamily="18" charset="0"/>
                          </a:rPr>
                        </m:ctrlPr>
                      </m:dPr>
                      <m:e>
                        <m:r>
                          <a:rPr lang="es-ES_tradnl" i="1">
                            <a:solidFill>
                              <a:schemeClr val="tx1"/>
                            </a:solidFill>
                            <a:latin typeface="Cambria Math" panose="02040503050406030204" pitchFamily="18" charset="0"/>
                            <a:cs typeface="Times New Roman" panose="02020603050405020304" pitchFamily="18" charset="0"/>
                          </a:rPr>
                          <m:t>𝑑</m:t>
                        </m:r>
                        <m:r>
                          <a:rPr lang="es-ES_tradnl" i="1">
                            <a:solidFill>
                              <a:schemeClr val="tx1"/>
                            </a:solidFill>
                            <a:latin typeface="Cambria Math" panose="02040503050406030204" pitchFamily="18" charset="0"/>
                            <a:cs typeface="Times New Roman" panose="02020603050405020304" pitchFamily="18" charset="0"/>
                          </a:rPr>
                          <m:t>−</m:t>
                        </m:r>
                        <m:r>
                          <a:rPr lang="es-ES_tradnl" i="1">
                            <a:solidFill>
                              <a:schemeClr val="tx1"/>
                            </a:solidFill>
                            <a:latin typeface="Cambria Math" panose="02040503050406030204" pitchFamily="18" charset="0"/>
                            <a:cs typeface="Times New Roman" panose="02020603050405020304" pitchFamily="18" charset="0"/>
                          </a:rPr>
                          <m:t>𝑏</m:t>
                        </m:r>
                      </m:e>
                    </m:d>
                  </m:oMath>
                </a14:m>
                <a:endParaRPr lang="es-ES" i="1" dirty="0">
                  <a:solidFill>
                    <a:schemeClr val="tx1"/>
                  </a:solidFill>
                  <a:latin typeface="Cambria Math" panose="02040503050406030204" pitchFamily="18" charset="0"/>
                  <a:cs typeface="Times New Roman" panose="02020603050405020304" pitchFamily="18" charset="0"/>
                </a:endParaRPr>
              </a:p>
              <a:p>
                <a:pPr marL="114300" indent="0">
                  <a:lnSpc>
                    <a:spcPct val="150000"/>
                  </a:lnSpc>
                  <a:buNone/>
                </a:pPr>
                <a:endParaRPr lang="es-ES_tradnl" i="1" dirty="0">
                  <a:solidFill>
                    <a:schemeClr val="tx1"/>
                  </a:solidFill>
                  <a:latin typeface="Cambria Math" panose="02040503050406030204" pitchFamily="18" charset="0"/>
                  <a:cs typeface="Times New Roman" panose="02020603050405020304" pitchFamily="18" charset="0"/>
                </a:endParaRPr>
              </a:p>
              <a:p>
                <a:pPr marL="114300" indent="0">
                  <a:lnSpc>
                    <a:spcPct val="150000"/>
                  </a:lnSpc>
                  <a:buNone/>
                </a:pPr>
                <a:r>
                  <a:rPr lang="es-ES_tradnl" b="1" dirty="0">
                    <a:solidFill>
                      <a:srgbClr val="8B8B8B"/>
                    </a:solidFill>
                    <a:latin typeface="Lato" panose="020B0604020202020204" charset="0"/>
                  </a:rPr>
                  <a:t>Podemos pensar que la no-estacionariedad de una variable corresponde, o se relaciona, con la no-estacionariedad de otra variable, por lo que existe una combinación lineal de ellas que es estacionaria </a:t>
                </a:r>
              </a:p>
              <a:p>
                <a:endParaRPr lang="es-MX" b="1"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833374" y="1663998"/>
                <a:ext cx="8073484" cy="2677656"/>
              </a:xfrm>
              <a:prstGeom prst="rect">
                <a:avLst/>
              </a:prstGeom>
              <a:blipFill>
                <a:blip r:embed="rId3"/>
                <a:stretch>
                  <a:fillRect l="-227" t="-456" r="-151"/>
                </a:stretch>
              </a:blipFill>
            </p:spPr>
            <p:txBody>
              <a:bodyPr/>
              <a:lstStyle/>
              <a:p>
                <a:r>
                  <a:rPr lang="es-MX">
                    <a:noFill/>
                  </a:rPr>
                  <a:t> </a:t>
                </a:r>
              </a:p>
            </p:txBody>
          </p:sp>
        </mc:Fallback>
      </mc:AlternateContent>
    </p:spTree>
    <p:extLst>
      <p:ext uri="{BB962C8B-B14F-4D97-AF65-F5344CB8AC3E}">
        <p14:creationId xmlns:p14="http://schemas.microsoft.com/office/powerpoint/2010/main" val="423324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15</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3400393" y="982037"/>
            <a:ext cx="2467007" cy="461665"/>
          </a:xfrm>
          <a:prstGeom prst="rect">
            <a:avLst/>
          </a:prstGeom>
        </p:spPr>
        <p:txBody>
          <a:bodyPr wrap="square">
            <a:spAutoFit/>
          </a:bodyPr>
          <a:lstStyle/>
          <a:p>
            <a:r>
              <a:rPr lang="es-419" sz="2400" b="1" dirty="0">
                <a:solidFill>
                  <a:srgbClr val="44B4E3"/>
                </a:solidFill>
                <a:latin typeface="Lato"/>
                <a:sym typeface="Lato"/>
              </a:rPr>
              <a:t>Precedentes</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833374" y="1663998"/>
                <a:ext cx="8073484" cy="2599238"/>
              </a:xfrm>
              <a:prstGeom prst="rect">
                <a:avLst/>
              </a:prstGeom>
            </p:spPr>
            <p:txBody>
              <a:bodyPr wrap="square">
                <a:spAutoFit/>
              </a:bodyPr>
              <a:lstStyle/>
              <a:p>
                <a:r>
                  <a:rPr lang="es-MX" b="1" u="sng" dirty="0">
                    <a:solidFill>
                      <a:srgbClr val="8B8B8B"/>
                    </a:solidFill>
                    <a:latin typeface="Lato" panose="020B0604020202020204" charset="0"/>
                  </a:rPr>
                  <a:t>Partial Least Squares</a:t>
                </a:r>
              </a:p>
              <a:p>
                <a:endParaRPr lang="es-MX" b="1" dirty="0">
                  <a:solidFill>
                    <a:srgbClr val="8B8B8B"/>
                  </a:solidFill>
                  <a:latin typeface="Lato" panose="020B0604020202020204" charset="0"/>
                </a:endParaRPr>
              </a:p>
              <a:p>
                <a:pPr marL="114300" indent="0">
                  <a:lnSpc>
                    <a:spcPct val="150000"/>
                  </a:lnSpc>
                  <a:buNone/>
                </a:pPr>
                <a:r>
                  <a:rPr lang="es-ES_tradnl" b="1" dirty="0">
                    <a:solidFill>
                      <a:srgbClr val="8B8B8B"/>
                    </a:solidFill>
                    <a:latin typeface="Lato" panose="020B0604020202020204" charset="0"/>
                  </a:rPr>
                  <a:t>Es particularmente útil cuando el número de variables es mayor al número de observaciones</a:t>
                </a:r>
                <a:endParaRPr lang="es-ES" b="1" dirty="0">
                  <a:solidFill>
                    <a:srgbClr val="8B8B8B"/>
                  </a:solidFill>
                  <a:latin typeface="Lato" panose="020B0604020202020204" charset="0"/>
                </a:endParaRPr>
              </a:p>
              <a:p>
                <a:pPr marL="114300" indent="0">
                  <a:lnSpc>
                    <a:spcPct val="150000"/>
                  </a:lnSpc>
                  <a:buNone/>
                </a:pPr>
                <a:r>
                  <a:rPr lang="es-ES_tradnl" dirty="0">
                    <a:solidFill>
                      <a:schemeClr val="tx1"/>
                    </a:solidFill>
                    <a:latin typeface="Times New Roman" panose="02020603050405020304" pitchFamily="18" charset="0"/>
                    <a:cs typeface="Times New Roman" panose="02020603050405020304" pitchFamily="18" charset="0"/>
                  </a:rPr>
                  <a:t> </a:t>
                </a:r>
              </a:p>
              <a:p>
                <a:pPr>
                  <a:lnSpc>
                    <a:spcPct val="150000"/>
                  </a:lnSpc>
                </a:pPr>
                <a:r>
                  <a:rPr lang="es-ES_tradnl" b="1" dirty="0">
                    <a:solidFill>
                      <a:srgbClr val="8B8B8B"/>
                    </a:solidFill>
                    <a:latin typeface="Lato" panose="020B0604020202020204" charset="0"/>
                  </a:rPr>
                  <a:t>Considere dos componentes</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𝑓</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y</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𝑔</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en el espacio generado por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𝑋</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y</a:t>
                </a:r>
                <a:r>
                  <a:rPr lang="es-ES_tradnl" dirty="0">
                    <a:solidFill>
                      <a:schemeClr val="tx1"/>
                    </a:solidFill>
                    <a:latin typeface="Times New Roman" panose="02020603050405020304" pitchFamily="18" charset="0"/>
                    <a:cs typeface="Times New Roman" panose="02020603050405020304" pitchFamily="18" charset="0"/>
                  </a:rPr>
                  <a:t> Y</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respectivamente, que cumplan: </a:t>
                </a:r>
              </a:p>
              <a:p>
                <a:pPr>
                  <a:lnSpc>
                    <a:spcPct val="150000"/>
                  </a:lnSpc>
                </a:pPr>
                <a14:m>
                  <m:oMathPara xmlns:m="http://schemas.openxmlformats.org/officeDocument/2006/math">
                    <m:oMathParaPr>
                      <m:jc m:val="centerGroup"/>
                    </m:oMathParaPr>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𝑓</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𝑋𝑑</m:t>
                      </m:r>
                      <m:r>
                        <a:rPr lang="es-ES" i="1">
                          <a:solidFill>
                            <a:schemeClr val="tx1"/>
                          </a:solidFill>
                          <a:latin typeface="Cambria Math" panose="02040503050406030204" pitchFamily="18" charset="0"/>
                          <a:cs typeface="Times New Roman" panose="02020603050405020304" pitchFamily="18" charset="0"/>
                        </a:rPr>
                        <m:t>, </m:t>
                      </m:r>
                      <m:d>
                        <m:dPr>
                          <m:begChr m:val="|"/>
                          <m:endChr m:val="|"/>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𝑑</m:t>
                          </m:r>
                        </m:e>
                      </m:d>
                      <m:r>
                        <a:rPr lang="es-ES" i="1">
                          <a:solidFill>
                            <a:schemeClr val="tx1"/>
                          </a:solidFill>
                          <a:latin typeface="Cambria Math" panose="02040503050406030204" pitchFamily="18" charset="0"/>
                          <a:cs typeface="Times New Roman" panose="02020603050405020304" pitchFamily="18" charset="0"/>
                        </a:rPr>
                        <m:t>=1</m:t>
                      </m:r>
                    </m:oMath>
                  </m:oMathPara>
                </a14:m>
                <a:endParaRPr lang="es-ES_tradnl"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 dirty="0">
                    <a:solidFill>
                      <a:schemeClr val="tx1"/>
                    </a:solidFill>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𝑔</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𝑌𝑒</m:t>
                    </m:r>
                    <m:r>
                      <a:rPr lang="es-ES" i="1">
                        <a:solidFill>
                          <a:schemeClr val="tx1"/>
                        </a:solidFill>
                        <a:latin typeface="Cambria Math" panose="02040503050406030204" pitchFamily="18" charset="0"/>
                        <a:cs typeface="Times New Roman" panose="02020603050405020304" pitchFamily="18" charset="0"/>
                      </a:rPr>
                      <m:t>, </m:t>
                    </m:r>
                    <m:d>
                      <m:dPr>
                        <m:begChr m:val="|"/>
                        <m:endChr m:val="|"/>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𝑒</m:t>
                        </m:r>
                      </m:e>
                    </m:d>
                    <m:r>
                      <a:rPr lang="es-ES" i="1">
                        <a:solidFill>
                          <a:schemeClr val="tx1"/>
                        </a:solidFill>
                        <a:latin typeface="Cambria Math" panose="02040503050406030204" pitchFamily="18" charset="0"/>
                        <a:cs typeface="Times New Roman" panose="02020603050405020304" pitchFamily="18" charset="0"/>
                      </a:rPr>
                      <m:t>=1</m:t>
                    </m:r>
                  </m:oMath>
                </a14:m>
                <a:r>
                  <a:rPr lang="es-ES_tradnl" dirty="0">
                    <a:solidFill>
                      <a:schemeClr val="tx1"/>
                    </a:solidFill>
                    <a:latin typeface="Times New Roman" panose="02020603050405020304" pitchFamily="18" charset="0"/>
                    <a:cs typeface="Times New Roman" panose="02020603050405020304" pitchFamily="18" charset="0"/>
                  </a:rPr>
                  <a:t>  </a:t>
                </a:r>
              </a:p>
              <a:p>
                <a:pPr marL="114300" indent="0">
                  <a:lnSpc>
                    <a:spcPct val="150000"/>
                  </a:lnSpc>
                  <a:buNone/>
                </a:pPr>
                <a:r>
                  <a:rPr lang="es-ES_tradnl" b="1" dirty="0">
                    <a:solidFill>
                      <a:srgbClr val="8B8B8B"/>
                    </a:solidFill>
                    <a:latin typeface="Lato" panose="020B0604020202020204" charset="0"/>
                  </a:rPr>
                  <a:t>La covarianza maestral entre estas dos componentes está dada por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𝐶𝑜𝑣</m:t>
                    </m:r>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𝑓</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𝑔</m:t>
                        </m:r>
                      </m:e>
                    </m:d>
                    <m:r>
                      <a:rPr lang="es-ES" i="1">
                        <a:solidFill>
                          <a:schemeClr val="tx1"/>
                        </a:solidFill>
                        <a:latin typeface="Cambria Math" panose="02040503050406030204" pitchFamily="18" charset="0"/>
                        <a:cs typeface="Times New Roman" panose="02020603050405020304" pitchFamily="18" charset="0"/>
                      </a:rPr>
                      <m:t>=</m:t>
                    </m:r>
                    <m:f>
                      <m:fPr>
                        <m:ctrlPr>
                          <a:rPr lang="es-ES" i="1">
                            <a:solidFill>
                              <a:schemeClr val="tx1"/>
                            </a:solidFill>
                            <a:latin typeface="Cambria Math" panose="02040503050406030204" pitchFamily="18" charset="0"/>
                            <a:cs typeface="Times New Roman" panose="02020603050405020304" pitchFamily="18" charset="0"/>
                          </a:rPr>
                        </m:ctrlPr>
                      </m:fPr>
                      <m:num>
                        <m:sSup>
                          <m:sSupPr>
                            <m:ctrlPr>
                              <a:rPr lang="es-ES"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𝑓</m:t>
                            </m:r>
                          </m:e>
                          <m:sup>
                            <m:r>
                              <a:rPr lang="es-ES" i="1">
                                <a:solidFill>
                                  <a:schemeClr val="tx1"/>
                                </a:solidFill>
                                <a:latin typeface="Cambria Math" panose="02040503050406030204" pitchFamily="18" charset="0"/>
                                <a:cs typeface="Times New Roman" panose="02020603050405020304" pitchFamily="18" charset="0"/>
                              </a:rPr>
                              <m:t>′</m:t>
                            </m:r>
                          </m:sup>
                        </m:sSup>
                        <m:r>
                          <a:rPr lang="es-ES" i="1">
                            <a:solidFill>
                              <a:schemeClr val="tx1"/>
                            </a:solidFill>
                            <a:latin typeface="Cambria Math" panose="02040503050406030204" pitchFamily="18" charset="0"/>
                            <a:cs typeface="Times New Roman" panose="02020603050405020304" pitchFamily="18" charset="0"/>
                          </a:rPr>
                          <m:t>𝑔</m:t>
                        </m:r>
                      </m:num>
                      <m:den>
                        <m:r>
                          <a:rPr lang="es-ES" i="1">
                            <a:solidFill>
                              <a:schemeClr val="tx1"/>
                            </a:solidFill>
                            <a:latin typeface="Cambria Math" panose="02040503050406030204" pitchFamily="18" charset="0"/>
                            <a:cs typeface="Times New Roman" panose="02020603050405020304" pitchFamily="18" charset="0"/>
                          </a:rPr>
                          <m:t>𝑁</m:t>
                        </m:r>
                      </m:den>
                    </m:f>
                  </m:oMath>
                </a14:m>
                <a:endParaRPr lang="es-MX" b="1"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833374" y="1663998"/>
                <a:ext cx="8073484" cy="2599238"/>
              </a:xfrm>
              <a:prstGeom prst="rect">
                <a:avLst/>
              </a:prstGeom>
              <a:blipFill>
                <a:blip r:embed="rId3"/>
                <a:stretch>
                  <a:fillRect l="-227" t="-469"/>
                </a:stretch>
              </a:blipFill>
            </p:spPr>
            <p:txBody>
              <a:bodyPr/>
              <a:lstStyle/>
              <a:p>
                <a:r>
                  <a:rPr lang="es-MX">
                    <a:noFill/>
                  </a:rPr>
                  <a:t> </a:t>
                </a:r>
              </a:p>
            </p:txBody>
          </p:sp>
        </mc:Fallback>
      </mc:AlternateContent>
    </p:spTree>
    <p:extLst>
      <p:ext uri="{BB962C8B-B14F-4D97-AF65-F5344CB8AC3E}">
        <p14:creationId xmlns:p14="http://schemas.microsoft.com/office/powerpoint/2010/main" val="326733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16</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3400393" y="982037"/>
            <a:ext cx="2467007" cy="461665"/>
          </a:xfrm>
          <a:prstGeom prst="rect">
            <a:avLst/>
          </a:prstGeom>
        </p:spPr>
        <p:txBody>
          <a:bodyPr wrap="square">
            <a:spAutoFit/>
          </a:bodyPr>
          <a:lstStyle/>
          <a:p>
            <a:r>
              <a:rPr lang="es-419" sz="2400" b="1" dirty="0">
                <a:solidFill>
                  <a:srgbClr val="44B4E3"/>
                </a:solidFill>
                <a:latin typeface="Lato"/>
                <a:sym typeface="Lato"/>
              </a:rPr>
              <a:t>Precedentes</a:t>
            </a:r>
            <a:endParaRPr lang="es-419" sz="2400" b="1" dirty="0">
              <a:solidFill>
                <a:srgbClr val="666666"/>
              </a:solidFill>
              <a:latin typeface="Lato"/>
              <a:sym typeface="Lato"/>
            </a:endParaRP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D550156C-E88F-48A1-8E2C-E72A8E156062}"/>
                  </a:ext>
                </a:extLst>
              </p:cNvPr>
              <p:cNvSpPr/>
              <p:nvPr/>
            </p:nvSpPr>
            <p:spPr>
              <a:xfrm>
                <a:off x="833374" y="1663998"/>
                <a:ext cx="8073484" cy="2784352"/>
              </a:xfrm>
              <a:prstGeom prst="rect">
                <a:avLst/>
              </a:prstGeom>
            </p:spPr>
            <p:txBody>
              <a:bodyPr wrap="square">
                <a:spAutoFit/>
              </a:bodyPr>
              <a:lstStyle/>
              <a:p>
                <a:r>
                  <a:rPr lang="es-MX" b="1" u="sng" dirty="0">
                    <a:solidFill>
                      <a:srgbClr val="8B8B8B"/>
                    </a:solidFill>
                    <a:latin typeface="Lato" panose="020B0604020202020204" charset="0"/>
                  </a:rPr>
                  <a:t>Partial Least Squares</a:t>
                </a:r>
              </a:p>
              <a:p>
                <a:endParaRPr lang="es-MX" b="1" dirty="0">
                  <a:solidFill>
                    <a:srgbClr val="8B8B8B"/>
                  </a:solidFill>
                  <a:latin typeface="Lato" panose="020B0604020202020204" charset="0"/>
                </a:endParaRPr>
              </a:p>
              <a:p>
                <a:pPr marL="114300" indent="0">
                  <a:lnSpc>
                    <a:spcPct val="150000"/>
                  </a:lnSpc>
                  <a:buNone/>
                </a:pPr>
                <a:r>
                  <a:rPr lang="es-ES_tradnl" b="1" dirty="0">
                    <a:solidFill>
                      <a:srgbClr val="8B8B8B"/>
                    </a:solidFill>
                    <a:latin typeface="Lato" panose="020B0604020202020204" charset="0"/>
                  </a:rPr>
                  <a:t>Así los vectores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𝑓</m:t>
                    </m:r>
                    <m:r>
                      <a:rPr lang="es-ES" i="1">
                        <a:solidFill>
                          <a:schemeClr val="tx1"/>
                        </a:solidFill>
                        <a:latin typeface="Cambria Math" panose="02040503050406030204" pitchFamily="18" charset="0"/>
                        <a:cs typeface="Times New Roman" panose="02020603050405020304" pitchFamily="18" charset="0"/>
                      </a:rPr>
                      <m:t> </m:t>
                    </m:r>
                    <m:r>
                      <a:rPr lang="es-ES" i="1">
                        <a:solidFill>
                          <a:schemeClr val="tx1"/>
                        </a:solidFill>
                        <a:latin typeface="Cambria Math" panose="02040503050406030204" pitchFamily="18" charset="0"/>
                        <a:cs typeface="Times New Roman" panose="02020603050405020304" pitchFamily="18" charset="0"/>
                      </a:rPr>
                      <m:t>𝑦</m:t>
                    </m:r>
                    <m:r>
                      <a:rPr lang="es-ES" i="1">
                        <a:solidFill>
                          <a:schemeClr val="tx1"/>
                        </a:solidFill>
                        <a:latin typeface="Cambria Math" panose="02040503050406030204" pitchFamily="18" charset="0"/>
                        <a:cs typeface="Times New Roman" panose="02020603050405020304" pitchFamily="18" charset="0"/>
                      </a:rPr>
                      <m:t> </m:t>
                    </m:r>
                    <m:r>
                      <a:rPr lang="es-ES" i="1">
                        <a:solidFill>
                          <a:schemeClr val="tx1"/>
                        </a:solidFill>
                        <a:latin typeface="Cambria Math" panose="02040503050406030204" pitchFamily="18" charset="0"/>
                        <a:cs typeface="Times New Roman" panose="02020603050405020304" pitchFamily="18" charset="0"/>
                      </a:rPr>
                      <m:t>𝑔</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satisfacen la siguiente maximización:</a:t>
                </a:r>
              </a:p>
              <a:p>
                <a:pPr marL="114300" indent="0">
                  <a:lnSpc>
                    <a:spcPct val="150000"/>
                  </a:lnSpc>
                  <a:buNone/>
                </a:pPr>
                <a:endParaRPr lang="es-ES_tradnl"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14:m>
                  <m:oMathPara xmlns:m="http://schemas.openxmlformats.org/officeDocument/2006/math">
                    <m:oMathParaPr>
                      <m:jc m:val="centerGroup"/>
                    </m:oMathParaPr>
                    <m:oMath xmlns:m="http://schemas.openxmlformats.org/officeDocument/2006/math">
                      <m:sSup>
                        <m:sSupPr>
                          <m:ctrlPr>
                            <a:rPr lang="es-ES" i="1">
                              <a:solidFill>
                                <a:schemeClr val="tx1"/>
                              </a:solidFill>
                              <a:latin typeface="Cambria Math" panose="02040503050406030204" pitchFamily="18" charset="0"/>
                              <a:cs typeface="Times New Roman" panose="02020603050405020304" pitchFamily="18" charset="0"/>
                            </a:rPr>
                          </m:ctrlPr>
                        </m:sSupPr>
                        <m:e>
                          <m:d>
                            <m:dPr>
                              <m:begChr m:val="|"/>
                              <m:endChr m:val="|"/>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𝐶𝑜𝑣</m:t>
                              </m:r>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𝑓</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𝑔</m:t>
                                  </m:r>
                                </m:e>
                              </m:d>
                            </m:e>
                          </m:d>
                        </m:e>
                        <m:sup>
                          <m:r>
                            <a:rPr lang="es-ES" i="1">
                              <a:solidFill>
                                <a:schemeClr val="tx1"/>
                              </a:solidFill>
                              <a:latin typeface="Cambria Math" panose="02040503050406030204" pitchFamily="18" charset="0"/>
                              <a:cs typeface="Times New Roman" panose="02020603050405020304" pitchFamily="18" charset="0"/>
                            </a:rPr>
                            <m:t>2</m:t>
                          </m:r>
                        </m:sup>
                      </m:sSup>
                      <m:r>
                        <a:rPr lang="es-ES" i="1">
                          <a:solidFill>
                            <a:schemeClr val="tx1"/>
                          </a:solidFill>
                          <a:latin typeface="Cambria Math" panose="02040503050406030204" pitchFamily="18" charset="0"/>
                          <a:cs typeface="Times New Roman" panose="02020603050405020304" pitchFamily="18" charset="0"/>
                        </a:rPr>
                        <m:t>=</m:t>
                      </m:r>
                      <m:sSup>
                        <m:sSupPr>
                          <m:ctrlPr>
                            <a:rPr lang="es-ES" i="1">
                              <a:solidFill>
                                <a:schemeClr val="tx1"/>
                              </a:solidFill>
                              <a:latin typeface="Cambria Math" panose="02040503050406030204" pitchFamily="18" charset="0"/>
                              <a:cs typeface="Times New Roman" panose="02020603050405020304" pitchFamily="18" charset="0"/>
                            </a:rPr>
                          </m:ctrlPr>
                        </m:sSupPr>
                        <m:e>
                          <m:d>
                            <m:dPr>
                              <m:begChr m:val="|"/>
                              <m:endChr m:val="|"/>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𝐶𝑜𝑣</m:t>
                              </m:r>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𝑋𝑑</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𝑌𝑒</m:t>
                                  </m:r>
                                </m:e>
                              </m:d>
                            </m:e>
                          </m:d>
                        </m:e>
                        <m:sup>
                          <m:r>
                            <a:rPr lang="es-ES" i="1">
                              <a:solidFill>
                                <a:schemeClr val="tx1"/>
                              </a:solidFill>
                              <a:latin typeface="Cambria Math" panose="02040503050406030204" pitchFamily="18" charset="0"/>
                              <a:cs typeface="Times New Roman" panose="02020603050405020304" pitchFamily="18" charset="0"/>
                            </a:rPr>
                            <m:t>2</m:t>
                          </m:r>
                        </m:sup>
                      </m:sSup>
                      <m:r>
                        <a:rPr lang="es-ES" i="1">
                          <a:solidFill>
                            <a:schemeClr val="tx1"/>
                          </a:solidFill>
                          <a:latin typeface="Cambria Math" panose="02040503050406030204" pitchFamily="18" charset="0"/>
                          <a:cs typeface="Times New Roman" panose="02020603050405020304" pitchFamily="18" charset="0"/>
                        </a:rPr>
                        <m:t> </m:t>
                      </m:r>
                    </m:oMath>
                  </m:oMathPara>
                </a14:m>
                <a:endParaRPr lang="es-ES" i="1" dirty="0">
                  <a:solidFill>
                    <a:schemeClr val="tx1"/>
                  </a:solidFill>
                  <a:latin typeface="Cambria Math" panose="02040503050406030204" pitchFamily="18" charset="0"/>
                  <a:cs typeface="Times New Roman" panose="02020603050405020304" pitchFamily="18" charset="0"/>
                </a:endParaRPr>
              </a:p>
              <a:p>
                <a:pPr marL="114300" indent="0">
                  <a:lnSpc>
                    <a:spcPct val="150000"/>
                  </a:lnSpc>
                  <a:buNone/>
                </a:pPr>
                <a:r>
                  <a:rPr lang="es-ES" dirty="0">
                    <a:solidFill>
                      <a:schemeClr val="tx1"/>
                    </a:solidFill>
                    <a:cs typeface="Times New Roman" panose="02020603050405020304" pitchFamily="18" charset="0"/>
                  </a:rPr>
                  <a:t>                                                      </a:t>
                </a:r>
                <a14:m>
                  <m:oMath xmlns:m="http://schemas.openxmlformats.org/officeDocument/2006/math">
                    <m:r>
                      <m:rPr>
                        <m:sty m:val="p"/>
                      </m:rPr>
                      <a:rPr lang="es-ES" i="1">
                        <a:solidFill>
                          <a:schemeClr val="tx1"/>
                        </a:solidFill>
                        <a:latin typeface="Cambria Math" panose="02040503050406030204" pitchFamily="18" charset="0"/>
                        <a:cs typeface="Times New Roman" panose="02020603050405020304" pitchFamily="18" charset="0"/>
                      </a:rPr>
                      <m:t>max</m:t>
                    </m:r>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𝐶𝑜𝑣</m:t>
                        </m:r>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𝑓</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𝑔</m:t>
                            </m:r>
                          </m:e>
                        </m:d>
                      </m:e>
                    </m:d>
                    <m:r>
                      <a:rPr lang="es-ES" i="1">
                        <a:solidFill>
                          <a:schemeClr val="tx1"/>
                        </a:solidFill>
                        <a:latin typeface="Cambria Math" panose="02040503050406030204" pitchFamily="18" charset="0"/>
                        <a:cs typeface="Times New Roman" panose="02020603050405020304" pitchFamily="18" charset="0"/>
                      </a:rPr>
                      <m:t>, </m:t>
                    </m:r>
                    <m:d>
                      <m:dPr>
                        <m:begChr m:val="|"/>
                        <m:endChr m:val="|"/>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𝑑</m:t>
                        </m:r>
                      </m:e>
                    </m:d>
                    <m:r>
                      <a:rPr lang="es-ES" i="1">
                        <a:solidFill>
                          <a:schemeClr val="tx1"/>
                        </a:solidFill>
                        <a:latin typeface="Cambria Math" panose="02040503050406030204" pitchFamily="18" charset="0"/>
                        <a:cs typeface="Times New Roman" panose="02020603050405020304" pitchFamily="18" charset="0"/>
                      </a:rPr>
                      <m:t>=</m:t>
                    </m:r>
                    <m:d>
                      <m:dPr>
                        <m:begChr m:val="|"/>
                        <m:endChr m:val="|"/>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𝑒</m:t>
                        </m:r>
                      </m:e>
                    </m:d>
                    <m:r>
                      <a:rPr lang="es-ES" i="1">
                        <a:solidFill>
                          <a:schemeClr val="tx1"/>
                        </a:solidFill>
                        <a:latin typeface="Cambria Math" panose="02040503050406030204" pitchFamily="18" charset="0"/>
                        <a:cs typeface="Times New Roman" panose="02020603050405020304" pitchFamily="18" charset="0"/>
                      </a:rPr>
                      <m:t>=1</m:t>
                    </m:r>
                  </m:oMath>
                </a14:m>
                <a:r>
                  <a:rPr lang="es-ES_tradnl" dirty="0">
                    <a:solidFill>
                      <a:schemeClr val="tx1"/>
                    </a:solidFill>
                    <a:latin typeface="Times New Roman" panose="02020603050405020304" pitchFamily="18" charset="0"/>
                    <a:cs typeface="Times New Roman" panose="02020603050405020304" pitchFamily="18" charset="0"/>
                  </a:rPr>
                  <a:t> </a:t>
                </a:r>
              </a:p>
              <a:p>
                <a:pPr marL="114300" indent="0">
                  <a:lnSpc>
                    <a:spcPct val="150000"/>
                  </a:lnSpc>
                  <a:buNone/>
                </a:pPr>
                <a:endParaRPr lang="es-ES_tradnl"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_tradnl" b="1" dirty="0">
                    <a:solidFill>
                      <a:srgbClr val="8B8B8B"/>
                    </a:solidFill>
                    <a:latin typeface="Lato" panose="020B0604020202020204" charset="0"/>
                  </a:rPr>
                  <a:t>Para probar lo anterior se recurre a la descomposición </a:t>
                </a:r>
                <a:r>
                  <a:rPr lang="es-ES_tradnl" i="1" dirty="0">
                    <a:solidFill>
                      <a:schemeClr val="tx1"/>
                    </a:solidFill>
                    <a:latin typeface="Cambria Math" panose="02040503050406030204" pitchFamily="18" charset="0"/>
                    <a:cs typeface="Times New Roman" panose="02020603050405020304" pitchFamily="18" charset="0"/>
                  </a:rPr>
                  <a:t>SVD</a:t>
                </a:r>
                <a:r>
                  <a:rPr lang="es-ES_tradnl" b="1" dirty="0">
                    <a:solidFill>
                      <a:srgbClr val="8B8B8B"/>
                    </a:solidFill>
                    <a:latin typeface="Lato" panose="020B0604020202020204" charset="0"/>
                  </a:rPr>
                  <a:t>, de la matriz </a:t>
                </a:r>
                <a14:m>
                  <m:oMath xmlns:m="http://schemas.openxmlformats.org/officeDocument/2006/math">
                    <m:sSup>
                      <m:sSupPr>
                        <m:ctrlPr>
                          <a:rPr lang="es-ES"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𝑋</m:t>
                        </m:r>
                      </m:e>
                      <m:sup>
                        <m:r>
                          <a:rPr lang="es-ES" i="1">
                            <a:solidFill>
                              <a:schemeClr val="tx1"/>
                            </a:solidFill>
                            <a:latin typeface="Cambria Math" panose="02040503050406030204" pitchFamily="18" charset="0"/>
                            <a:cs typeface="Times New Roman" panose="02020603050405020304" pitchFamily="18" charset="0"/>
                          </a:rPr>
                          <m:t>′</m:t>
                        </m:r>
                      </m:sup>
                    </m:sSup>
                    <m:r>
                      <a:rPr lang="es-ES" i="1">
                        <a:solidFill>
                          <a:schemeClr val="tx1"/>
                        </a:solidFill>
                        <a:latin typeface="Cambria Math" panose="02040503050406030204" pitchFamily="18" charset="0"/>
                        <a:cs typeface="Times New Roman" panose="02020603050405020304" pitchFamily="18" charset="0"/>
                      </a:rPr>
                      <m:t>𝑌</m:t>
                    </m:r>
                  </m:oMath>
                </a14:m>
                <a:endParaRPr lang="es-ES_tradnl"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endParaRPr lang="es-MX" b="1" dirty="0">
                  <a:solidFill>
                    <a:srgbClr val="8B8B8B"/>
                  </a:solidFill>
                  <a:latin typeface="Lato" panose="020B0604020202020204" charset="0"/>
                </a:endParaRPr>
              </a:p>
            </p:txBody>
          </p:sp>
        </mc:Choice>
        <mc:Fallback>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833374" y="1663998"/>
                <a:ext cx="8073484" cy="2784352"/>
              </a:xfrm>
              <a:prstGeom prst="rect">
                <a:avLst/>
              </a:prstGeom>
              <a:blipFill>
                <a:blip r:embed="rId3"/>
                <a:stretch>
                  <a:fillRect l="-227" t="-438"/>
                </a:stretch>
              </a:blipFill>
            </p:spPr>
            <p:txBody>
              <a:bodyPr/>
              <a:lstStyle/>
              <a:p>
                <a:r>
                  <a:rPr lang="es-MX">
                    <a:noFill/>
                  </a:rPr>
                  <a:t> </a:t>
                </a:r>
              </a:p>
            </p:txBody>
          </p:sp>
        </mc:Fallback>
      </mc:AlternateContent>
    </p:spTree>
    <p:extLst>
      <p:ext uri="{BB962C8B-B14F-4D97-AF65-F5344CB8AC3E}">
        <p14:creationId xmlns:p14="http://schemas.microsoft.com/office/powerpoint/2010/main" val="2394018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17</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Estimación de los pronósticos</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931453" y="2098338"/>
            <a:ext cx="7543800" cy="1923604"/>
          </a:xfrm>
          <a:prstGeom prst="rect">
            <a:avLst/>
          </a:prstGeom>
        </p:spPr>
        <p:txBody>
          <a:bodyPr wrap="square">
            <a:spAutoFit/>
          </a:bodyPr>
          <a:lstStyle/>
          <a:p>
            <a:pPr>
              <a:lnSpc>
                <a:spcPct val="150000"/>
              </a:lnSpc>
            </a:pPr>
            <a:r>
              <a:rPr lang="es-ES_tradnl" b="1" u="sng" dirty="0">
                <a:solidFill>
                  <a:srgbClr val="8B8B8B"/>
                </a:solidFill>
                <a:latin typeface="Lato" panose="020B0604020202020204" charset="0"/>
              </a:rPr>
              <a:t>1.</a:t>
            </a:r>
            <a:r>
              <a:rPr lang="es-ES_tradnl" b="1" dirty="0">
                <a:solidFill>
                  <a:srgbClr val="8B8B8B"/>
                </a:solidFill>
                <a:latin typeface="Lato" panose="020B0604020202020204" charset="0"/>
              </a:rPr>
              <a:t>	</a:t>
            </a:r>
            <a:r>
              <a:rPr lang="es-ES_tradnl" b="1" u="sng" dirty="0">
                <a:solidFill>
                  <a:srgbClr val="8B8B8B"/>
                </a:solidFill>
                <a:latin typeface="Lato" panose="020B0604020202020204" charset="0"/>
              </a:rPr>
              <a:t>Verificar cointegración:</a:t>
            </a:r>
          </a:p>
          <a:p>
            <a:pPr marL="342900" indent="-342900">
              <a:lnSpc>
                <a:spcPct val="150000"/>
              </a:lnSpc>
              <a:buFont typeface="+mj-lt"/>
              <a:buAutoNum type="arabicPeriod"/>
            </a:pPr>
            <a:endParaRPr lang="es-ES_tradnl" b="1"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s-ES_tradnl" b="1" dirty="0">
                <a:solidFill>
                  <a:srgbClr val="8B8B8B"/>
                </a:solidFill>
                <a:latin typeface="Lato" panose="020B0604020202020204" charset="0"/>
              </a:rPr>
              <a:t>Menos de 12 variables prueba de Johansen (1991)</a:t>
            </a:r>
          </a:p>
          <a:p>
            <a:pPr marL="285750" indent="-285750">
              <a:lnSpc>
                <a:spcPct val="150000"/>
              </a:lnSpc>
              <a:buFont typeface="Arial" panose="020B0604020202020204" pitchFamily="34" charset="0"/>
              <a:buChar char="•"/>
            </a:pPr>
            <a:r>
              <a:rPr lang="es-ES_tradnl" b="1" dirty="0">
                <a:solidFill>
                  <a:srgbClr val="8B8B8B"/>
                </a:solidFill>
                <a:latin typeface="Lato" panose="020B0604020202020204" charset="0"/>
              </a:rPr>
              <a:t>Más de 12 variables puede emplearse el procedimiento descrito en Carlomagno (2017)</a:t>
            </a:r>
          </a:p>
          <a:p>
            <a:pPr marL="285750" indent="-285750">
              <a:lnSpc>
                <a:spcPct val="150000"/>
              </a:lnSpc>
              <a:buFont typeface="Arial" panose="020B0604020202020204" pitchFamily="34" charset="0"/>
              <a:buChar char="•"/>
            </a:pPr>
            <a:endParaRPr lang="es-ES_tradnl" b="1" dirty="0">
              <a:solidFill>
                <a:srgbClr val="8B8B8B"/>
              </a:solidFill>
              <a:latin typeface="Lato" panose="020B0604020202020204" charset="0"/>
            </a:endParaRPr>
          </a:p>
          <a:p>
            <a:endParaRPr lang="es-MX" b="1" dirty="0">
              <a:solidFill>
                <a:srgbClr val="8B8B8B"/>
              </a:solidFill>
              <a:latin typeface="Lato" panose="020B0604020202020204" charset="0"/>
            </a:endParaRPr>
          </a:p>
        </p:txBody>
      </p:sp>
    </p:spTree>
    <p:extLst>
      <p:ext uri="{BB962C8B-B14F-4D97-AF65-F5344CB8AC3E}">
        <p14:creationId xmlns:p14="http://schemas.microsoft.com/office/powerpoint/2010/main" val="231047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18</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Estimación de los pronósticos</a:t>
            </a:r>
            <a:endParaRPr lang="es-419" sz="2400" b="1" dirty="0">
              <a:solidFill>
                <a:srgbClr val="666666"/>
              </a:solidFill>
              <a:latin typeface="Lato"/>
              <a:sym typeface="Lato"/>
            </a:endParaRP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D550156C-E88F-48A1-8E2C-E72A8E156062}"/>
                  </a:ext>
                </a:extLst>
              </p:cNvPr>
              <p:cNvSpPr/>
              <p:nvPr/>
            </p:nvSpPr>
            <p:spPr>
              <a:xfrm>
                <a:off x="931453" y="2098338"/>
                <a:ext cx="7543800" cy="1705595"/>
              </a:xfrm>
              <a:prstGeom prst="rect">
                <a:avLst/>
              </a:prstGeom>
            </p:spPr>
            <p:txBody>
              <a:bodyPr wrap="square">
                <a:spAutoFit/>
              </a:bodyPr>
              <a:lstStyle/>
              <a:p>
                <a:pPr>
                  <a:lnSpc>
                    <a:spcPct val="150000"/>
                  </a:lnSpc>
                </a:pPr>
                <a:r>
                  <a:rPr lang="es-MX" b="1" u="sng" dirty="0">
                    <a:solidFill>
                      <a:srgbClr val="8B8B8B"/>
                    </a:solidFill>
                    <a:latin typeface="Lato" panose="020B0604020202020204" charset="0"/>
                  </a:rPr>
                  <a:t>2. </a:t>
                </a:r>
                <a:r>
                  <a:rPr lang="es-MX" b="1" dirty="0">
                    <a:solidFill>
                      <a:srgbClr val="8B8B8B"/>
                    </a:solidFill>
                    <a:latin typeface="Lato" panose="020B0604020202020204" charset="0"/>
                  </a:rPr>
                  <a:t>	</a:t>
                </a:r>
                <a:r>
                  <a:rPr lang="es-MX" b="1" u="sng" dirty="0">
                    <a:solidFill>
                      <a:srgbClr val="8B8B8B"/>
                    </a:solidFill>
                    <a:latin typeface="Lato" panose="020B0604020202020204" charset="0"/>
                  </a:rPr>
                  <a:t>Dividir la muestra y determinar el orden </a:t>
                </a:r>
                <a:r>
                  <a:rPr lang="es-MX" i="1" dirty="0">
                    <a:solidFill>
                      <a:schemeClr val="tx1"/>
                    </a:solidFill>
                    <a:latin typeface="Cambria Math" panose="02040503050406030204" pitchFamily="18" charset="0"/>
                    <a:cs typeface="Times New Roman" panose="02020603050405020304" pitchFamily="18" charset="0"/>
                  </a:rPr>
                  <a:t>𝒑</a:t>
                </a:r>
                <a:r>
                  <a:rPr lang="es-MX" b="1" u="sng" dirty="0">
                    <a:solidFill>
                      <a:srgbClr val="8B8B8B"/>
                    </a:solidFill>
                    <a:latin typeface="Lato" panose="020B0604020202020204" charset="0"/>
                  </a:rPr>
                  <a:t> del modelo </a:t>
                </a:r>
                <a:r>
                  <a:rPr lang="es-MX" i="1" dirty="0">
                    <a:solidFill>
                      <a:schemeClr val="tx1"/>
                    </a:solidFill>
                    <a:latin typeface="Cambria Math" panose="02040503050406030204" pitchFamily="18" charset="0"/>
                    <a:cs typeface="Times New Roman" panose="02020603050405020304" pitchFamily="18" charset="0"/>
                  </a:rPr>
                  <a:t>𝐕𝐀𝐑</a:t>
                </a:r>
                <a:r>
                  <a:rPr lang="es-ES_tradnl" b="1" u="sng" dirty="0">
                    <a:solidFill>
                      <a:srgbClr val="8B8B8B"/>
                    </a:solidFill>
                    <a:latin typeface="Lato" panose="020B0604020202020204" charset="0"/>
                  </a:rPr>
                  <a:t>:</a:t>
                </a:r>
              </a:p>
              <a:p>
                <a:pPr marL="342900" indent="-342900">
                  <a:lnSpc>
                    <a:spcPct val="150000"/>
                  </a:lnSpc>
                  <a:buFont typeface="+mj-lt"/>
                  <a:buAutoNum type="arabicPeriod"/>
                </a:pPr>
                <a:endParaRPr lang="es-ES_tradnl"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s-ES_tradnl" b="1" dirty="0">
                    <a:solidFill>
                      <a:srgbClr val="8B8B8B"/>
                    </a:solidFill>
                    <a:latin typeface="Lato" panose="020B0604020202020204" charset="0"/>
                  </a:rPr>
                  <a:t>Separamos el vector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𝑘</m:t>
                    </m:r>
                  </m:oMath>
                </a14:m>
                <a:r>
                  <a:rPr lang="es-ES_tradnl" dirty="0">
                    <a:solidFill>
                      <a:schemeClr val="tx1"/>
                    </a:solidFill>
                    <a:latin typeface="Times New Roman" panose="02020603050405020304" pitchFamily="18" charset="0"/>
                    <a:cs typeface="Times New Roman" panose="02020603050405020304" pitchFamily="18" charset="0"/>
                  </a:rPr>
                  <a:t>-</a:t>
                </a:r>
                <a:r>
                  <a:rPr lang="es-ES_tradnl" b="1" dirty="0">
                    <a:solidFill>
                      <a:srgbClr val="8B8B8B"/>
                    </a:solidFill>
                    <a:latin typeface="Lato" panose="020B0604020202020204" charset="0"/>
                  </a:rPr>
                  <a:t>variado</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𝑍</m:t>
                        </m:r>
                      </m:e>
                      <m:sub>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h</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𝑗</m:t>
                        </m:r>
                      </m:sub>
                      <m:sup>
                        <m:r>
                          <a:rPr lang="es-ES" i="1">
                            <a:solidFill>
                              <a:schemeClr val="tx1"/>
                            </a:solidFill>
                            <a:latin typeface="Cambria Math" panose="02040503050406030204" pitchFamily="18" charset="0"/>
                            <a:cs typeface="Times New Roman" panose="02020603050405020304" pitchFamily="18" charset="0"/>
                          </a:rPr>
                          <m:t>∗</m:t>
                        </m:r>
                      </m:sup>
                    </m:sSubSup>
                  </m:oMath>
                </a14:m>
                <a:r>
                  <a:rPr lang="es-ES_tradnl" dirty="0">
                    <a:solidFill>
                      <a:schemeClr val="tx1"/>
                    </a:solidFill>
                    <a:latin typeface="Times New Roman" panose="02020603050405020304" pitchFamily="18" charset="0"/>
                    <a:cs typeface="Times New Roman" panose="02020603050405020304" pitchFamily="18" charset="0"/>
                  </a:rPr>
                  <a:t>, </a:t>
                </a:r>
                <a:r>
                  <a:rPr lang="es-ES_tradnl" b="1" dirty="0">
                    <a:solidFill>
                      <a:srgbClr val="8B8B8B"/>
                    </a:solidFill>
                    <a:latin typeface="Lato" panose="020B0604020202020204" charset="0"/>
                  </a:rPr>
                  <a:t>en</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s-ES_tradnl"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𝑌</m:t>
                        </m:r>
                      </m:e>
                      <m:sup>
                        <m:r>
                          <a:rPr lang="es-ES" i="1">
                            <a:solidFill>
                              <a:schemeClr val="tx1"/>
                            </a:solidFill>
                            <a:latin typeface="Cambria Math" panose="02040503050406030204" pitchFamily="18" charset="0"/>
                            <a:cs typeface="Times New Roman" panose="02020603050405020304" pitchFamily="18" charset="0"/>
                          </a:rPr>
                          <m:t>∗</m:t>
                        </m:r>
                      </m:sup>
                    </m:sSup>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y</a:t>
                </a:r>
                <a14:m>
                  <m:oMath xmlns:m="http://schemas.openxmlformats.org/officeDocument/2006/math">
                    <m:sSup>
                      <m:sSupPr>
                        <m:ctrlPr>
                          <a:rPr lang="es-ES_tradnl"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 </m:t>
                        </m:r>
                        <m:r>
                          <a:rPr lang="es-ES" i="1">
                            <a:solidFill>
                              <a:schemeClr val="tx1"/>
                            </a:solidFill>
                            <a:latin typeface="Cambria Math" panose="02040503050406030204" pitchFamily="18" charset="0"/>
                            <a:cs typeface="Times New Roman" panose="02020603050405020304" pitchFamily="18" charset="0"/>
                          </a:rPr>
                          <m:t>𝑋</m:t>
                        </m:r>
                      </m:e>
                      <m:sup>
                        <m:r>
                          <a:rPr lang="es-ES" i="1">
                            <a:solidFill>
                              <a:schemeClr val="tx1"/>
                            </a:solidFill>
                            <a:latin typeface="Cambria Math" panose="02040503050406030204" pitchFamily="18" charset="0"/>
                            <a:cs typeface="Times New Roman" panose="02020603050405020304" pitchFamily="18" charset="0"/>
                          </a:rPr>
                          <m:t>∗</m:t>
                        </m:r>
                      </m:sup>
                    </m:sSup>
                  </m:oMath>
                </a14:m>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s-ES_tradnl"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𝑌</m:t>
                        </m:r>
                      </m:e>
                      <m:sup>
                        <m:r>
                          <a:rPr lang="es-ES" i="1">
                            <a:solidFill>
                              <a:schemeClr val="tx1"/>
                            </a:solidFill>
                            <a:latin typeface="Cambria Math" panose="02040503050406030204" pitchFamily="18" charset="0"/>
                            <a:cs typeface="Times New Roman" panose="02020603050405020304" pitchFamily="18" charset="0"/>
                          </a:rPr>
                          <m:t>∗</m:t>
                        </m:r>
                      </m:sup>
                    </m:sSup>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es la matriz que contiene las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observaciones más recientes y con</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𝑘</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variables; y </a:t>
                </a:r>
                <a14:m>
                  <m:oMath xmlns:m="http://schemas.openxmlformats.org/officeDocument/2006/math">
                    <m:sSup>
                      <m:sSupPr>
                        <m:ctrlPr>
                          <a:rPr lang="es-ES_tradnl"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 </m:t>
                        </m:r>
                        <m:r>
                          <a:rPr lang="es-ES" i="1">
                            <a:solidFill>
                              <a:schemeClr val="tx1"/>
                            </a:solidFill>
                            <a:latin typeface="Cambria Math" panose="02040503050406030204" pitchFamily="18" charset="0"/>
                            <a:cs typeface="Times New Roman" panose="02020603050405020304" pitchFamily="18" charset="0"/>
                          </a:rPr>
                          <m:t>𝑋</m:t>
                        </m:r>
                      </m:e>
                      <m:sup>
                        <m:r>
                          <a:rPr lang="es-ES" i="1">
                            <a:solidFill>
                              <a:schemeClr val="tx1"/>
                            </a:solidFill>
                            <a:latin typeface="Cambria Math" panose="02040503050406030204" pitchFamily="18" charset="0"/>
                            <a:cs typeface="Times New Roman" panose="02020603050405020304" pitchFamily="18" charset="0"/>
                          </a:rPr>
                          <m:t>∗</m:t>
                        </m:r>
                      </m:sup>
                    </m:sSup>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a las observaciones contiene las primeras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observaciones de la serie de tiempo</a:t>
                </a:r>
                <a:endParaRPr lang="es-MX" b="1" dirty="0">
                  <a:solidFill>
                    <a:srgbClr val="8B8B8B"/>
                  </a:solidFill>
                  <a:latin typeface="Lato" panose="020B0604020202020204" charset="0"/>
                </a:endParaRPr>
              </a:p>
            </p:txBody>
          </p:sp>
        </mc:Choice>
        <mc:Fallback>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931453" y="2098338"/>
                <a:ext cx="7543800" cy="1705595"/>
              </a:xfrm>
              <a:prstGeom prst="rect">
                <a:avLst/>
              </a:prstGeom>
              <a:blipFill>
                <a:blip r:embed="rId3"/>
                <a:stretch>
                  <a:fillRect l="-243" r="-566" b="-2500"/>
                </a:stretch>
              </a:blipFill>
            </p:spPr>
            <p:txBody>
              <a:bodyPr/>
              <a:lstStyle/>
              <a:p>
                <a:r>
                  <a:rPr lang="es-MX">
                    <a:noFill/>
                  </a:rPr>
                  <a:t> </a:t>
                </a:r>
              </a:p>
            </p:txBody>
          </p:sp>
        </mc:Fallback>
      </mc:AlternateContent>
    </p:spTree>
    <p:extLst>
      <p:ext uri="{BB962C8B-B14F-4D97-AF65-F5344CB8AC3E}">
        <p14:creationId xmlns:p14="http://schemas.microsoft.com/office/powerpoint/2010/main" val="185410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19</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Estimación de los pronósticos</a:t>
            </a:r>
            <a:endParaRPr lang="es-419" sz="2400" b="1" dirty="0">
              <a:solidFill>
                <a:srgbClr val="666666"/>
              </a:solidFill>
              <a:latin typeface="Lato"/>
              <a:sym typeface="Lato"/>
            </a:endParaRP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D550156C-E88F-48A1-8E2C-E72A8E156062}"/>
                  </a:ext>
                </a:extLst>
              </p:cNvPr>
              <p:cNvSpPr/>
              <p:nvPr/>
            </p:nvSpPr>
            <p:spPr>
              <a:xfrm>
                <a:off x="1060993" y="1976418"/>
                <a:ext cx="7543800" cy="1881221"/>
              </a:xfrm>
              <a:prstGeom prst="rect">
                <a:avLst/>
              </a:prstGeom>
            </p:spPr>
            <p:txBody>
              <a:bodyPr wrap="square">
                <a:spAutoFit/>
              </a:bodyPr>
              <a:lstStyle/>
              <a:p>
                <a:pPr>
                  <a:lnSpc>
                    <a:spcPct val="150000"/>
                  </a:lnSpc>
                </a:pPr>
                <a:r>
                  <a:rPr lang="es-ES_tradnl" b="1" u="sng" dirty="0">
                    <a:solidFill>
                      <a:srgbClr val="8B8B8B"/>
                    </a:solidFill>
                    <a:latin typeface="Lato" panose="020B0604020202020204" charset="0"/>
                    <a:sym typeface="Calibri"/>
                  </a:rPr>
                  <a:t>3. </a:t>
                </a:r>
                <a:r>
                  <a:rPr lang="es-ES_tradnl" b="1" dirty="0">
                    <a:solidFill>
                      <a:srgbClr val="8B8B8B"/>
                    </a:solidFill>
                    <a:latin typeface="Lato" panose="020B0604020202020204" charset="0"/>
                    <a:sym typeface="Calibri"/>
                  </a:rPr>
                  <a:t>	</a:t>
                </a:r>
                <a:r>
                  <a:rPr lang="es-ES_tradnl" b="1" u="sng" dirty="0">
                    <a:solidFill>
                      <a:srgbClr val="8B8B8B"/>
                    </a:solidFill>
                    <a:latin typeface="Lato" panose="020B0604020202020204" charset="0"/>
                    <a:sym typeface="Calibri"/>
                  </a:rPr>
                  <a:t>Construir las matrices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sym typeface="Calibri"/>
                      </a:rPr>
                      <m:t>𝑿</m:t>
                    </m:r>
                    <m:r>
                      <a:rPr lang="es-ES" i="1">
                        <a:solidFill>
                          <a:schemeClr val="tx1"/>
                        </a:solidFill>
                        <a:latin typeface="Cambria Math" panose="02040503050406030204" pitchFamily="18" charset="0"/>
                        <a:cs typeface="Times New Roman" panose="02020603050405020304" pitchFamily="18" charset="0"/>
                        <a:sym typeface="Calibri"/>
                      </a:rPr>
                      <m:t> </m:t>
                    </m:r>
                    <m:r>
                      <a:rPr lang="es-ES" i="1">
                        <a:solidFill>
                          <a:schemeClr val="tx1"/>
                        </a:solidFill>
                        <a:latin typeface="Cambria Math" panose="02040503050406030204" pitchFamily="18" charset="0"/>
                        <a:cs typeface="Times New Roman" panose="02020603050405020304" pitchFamily="18" charset="0"/>
                        <a:sym typeface="Calibri"/>
                      </a:rPr>
                      <m:t>𝒚</m:t>
                    </m:r>
                    <m:r>
                      <a:rPr lang="es-ES" i="1">
                        <a:solidFill>
                          <a:schemeClr val="tx1"/>
                        </a:solidFill>
                        <a:latin typeface="Cambria Math" panose="02040503050406030204" pitchFamily="18" charset="0"/>
                        <a:cs typeface="Times New Roman" panose="02020603050405020304" pitchFamily="18" charset="0"/>
                        <a:sym typeface="Calibri"/>
                      </a:rPr>
                      <m:t> </m:t>
                    </m:r>
                    <m:r>
                      <a:rPr lang="es-ES" i="1">
                        <a:solidFill>
                          <a:schemeClr val="tx1"/>
                        </a:solidFill>
                        <a:latin typeface="Cambria Math" panose="02040503050406030204" pitchFamily="18" charset="0"/>
                        <a:cs typeface="Times New Roman" panose="02020603050405020304" pitchFamily="18" charset="0"/>
                        <a:sym typeface="Calibri"/>
                      </a:rPr>
                      <m:t>𝒀</m:t>
                    </m:r>
                  </m:oMath>
                </a14:m>
                <a:r>
                  <a:rPr lang="es-ES_tradnl" b="1" u="sng" dirty="0">
                    <a:solidFill>
                      <a:srgbClr val="8B8B8B"/>
                    </a:solidFill>
                    <a:latin typeface="Lato" panose="020B0604020202020204" charset="0"/>
                    <a:sym typeface="Calibri"/>
                  </a:rPr>
                  <a:t> </a:t>
                </a:r>
                <a:r>
                  <a:rPr lang="es-ES" b="1" u="sng" dirty="0">
                    <a:solidFill>
                      <a:srgbClr val="8B8B8B"/>
                    </a:solidFill>
                    <a:latin typeface="Lato" panose="020B0604020202020204" charset="0"/>
                    <a:sym typeface="Calibri"/>
                  </a:rPr>
                  <a:t>para realizar </a:t>
                </a:r>
                <a:r>
                  <a:rPr lang="es-ES" i="1" dirty="0">
                    <a:solidFill>
                      <a:schemeClr val="tx1"/>
                    </a:solidFill>
                    <a:latin typeface="Cambria Math" panose="02040503050406030204" pitchFamily="18" charset="0"/>
                    <a:cs typeface="Times New Roman" panose="02020603050405020304" pitchFamily="18" charset="0"/>
                    <a:sym typeface="Calibri"/>
                  </a:rPr>
                  <a:t>PLS</a:t>
                </a:r>
              </a:p>
              <a:p>
                <a:pPr marL="342900" indent="-342900">
                  <a:lnSpc>
                    <a:spcPct val="150000"/>
                  </a:lnSpc>
                  <a:buAutoNum type="arabicPeriod" startAt="3"/>
                </a:pPr>
                <a:endParaRPr lang="es-ES_tradnl" b="1" dirty="0">
                  <a:solidFill>
                    <a:srgbClr val="8B8B8B"/>
                  </a:solidFill>
                  <a:latin typeface="Lato" panose="020B0604020202020204" charset="0"/>
                </a:endParaRPr>
              </a:p>
              <a:p>
                <a:pPr marL="114300" indent="0" algn="ctr">
                  <a:buNone/>
                </a:pPr>
                <a14:m>
                  <m:oMath xmlns:m="http://schemas.openxmlformats.org/officeDocument/2006/math">
                    <m:r>
                      <a:rPr lang="es-ES" sz="2400" i="1">
                        <a:solidFill>
                          <a:schemeClr val="tx1"/>
                        </a:solidFill>
                        <a:latin typeface="Cambria Math" panose="02040503050406030204" pitchFamily="18" charset="0"/>
                        <a:cs typeface="Times New Roman" panose="02020603050405020304" pitchFamily="18" charset="0"/>
                      </a:rPr>
                      <m:t>𝑋</m:t>
                    </m:r>
                    <m:r>
                      <a:rPr lang="es-ES" sz="2400" i="1">
                        <a:solidFill>
                          <a:schemeClr val="tx1"/>
                        </a:solidFill>
                        <a:latin typeface="Cambria Math" panose="02040503050406030204" pitchFamily="18" charset="0"/>
                        <a:cs typeface="Times New Roman" panose="02020603050405020304" pitchFamily="18" charset="0"/>
                      </a:rPr>
                      <m:t>=</m:t>
                    </m:r>
                    <m:r>
                      <a:rPr lang="es-ES" sz="2400" i="1">
                        <a:solidFill>
                          <a:schemeClr val="tx1"/>
                        </a:solidFill>
                        <a:latin typeface="Cambria Math" panose="02040503050406030204" pitchFamily="18" charset="0"/>
                        <a:cs typeface="Times New Roman" panose="02020603050405020304" pitchFamily="18" charset="0"/>
                      </a:rPr>
                      <m:t>𝑐𝑏𝑖𝑛𝑑</m:t>
                    </m:r>
                    <m:r>
                      <a:rPr lang="es-ES" sz="2400" i="1">
                        <a:solidFill>
                          <a:schemeClr val="tx1"/>
                        </a:solidFill>
                        <a:latin typeface="Cambria Math" panose="02040503050406030204" pitchFamily="18" charset="0"/>
                        <a:cs typeface="Times New Roman" panose="02020603050405020304" pitchFamily="18" charset="0"/>
                      </a:rPr>
                      <m:t>(</m:t>
                    </m:r>
                    <m:sSup>
                      <m:sSupPr>
                        <m:ctrlPr>
                          <a:rPr lang="es-ES_tradnl" sz="2400" i="1" dirty="0">
                            <a:solidFill>
                              <a:schemeClr val="tx1"/>
                            </a:solidFill>
                            <a:latin typeface="Cambria Math" panose="02040503050406030204" pitchFamily="18" charset="0"/>
                            <a:cs typeface="Times New Roman" panose="02020603050405020304" pitchFamily="18" charset="0"/>
                          </a:rPr>
                        </m:ctrlPr>
                      </m:sSupPr>
                      <m:e>
                        <m:r>
                          <a:rPr lang="es-ES" sz="2400" i="1" dirty="0">
                            <a:solidFill>
                              <a:schemeClr val="tx1"/>
                            </a:solidFill>
                            <a:latin typeface="Cambria Math" panose="02040503050406030204" pitchFamily="18" charset="0"/>
                            <a:cs typeface="Times New Roman" panose="02020603050405020304" pitchFamily="18" charset="0"/>
                          </a:rPr>
                          <m:t>𝑋</m:t>
                        </m:r>
                      </m:e>
                      <m:sup>
                        <m:r>
                          <a:rPr lang="es-ES" sz="2400" i="1" dirty="0">
                            <a:solidFill>
                              <a:schemeClr val="tx1"/>
                            </a:solidFill>
                            <a:latin typeface="Cambria Math" panose="02040503050406030204" pitchFamily="18" charset="0"/>
                            <a:cs typeface="Times New Roman" panose="02020603050405020304" pitchFamily="18" charset="0"/>
                          </a:rPr>
                          <m:t>∗</m:t>
                        </m:r>
                      </m:sup>
                    </m:sSup>
                    <m:r>
                      <a:rPr lang="es-ES" sz="2400" i="1" dirty="0">
                        <a:solidFill>
                          <a:schemeClr val="tx1"/>
                        </a:solidFill>
                        <a:latin typeface="Cambria Math" panose="02040503050406030204" pitchFamily="18" charset="0"/>
                        <a:cs typeface="Times New Roman" panose="02020603050405020304" pitchFamily="18" charset="0"/>
                      </a:rPr>
                      <m:t>,</m:t>
                    </m:r>
                    <m:sSubSup>
                      <m:sSubSupPr>
                        <m:ctrlPr>
                          <a:rPr lang="es-ES" sz="2400" i="1" dirty="0">
                            <a:solidFill>
                              <a:schemeClr val="tx1"/>
                            </a:solidFill>
                            <a:latin typeface="Cambria Math" panose="02040503050406030204" pitchFamily="18" charset="0"/>
                            <a:cs typeface="Times New Roman" panose="02020603050405020304" pitchFamily="18" charset="0"/>
                          </a:rPr>
                        </m:ctrlPr>
                      </m:sSubSupPr>
                      <m:e>
                        <m:r>
                          <a:rPr lang="es-ES" sz="2400" i="1" dirty="0">
                            <a:solidFill>
                              <a:schemeClr val="tx1"/>
                            </a:solidFill>
                            <a:latin typeface="Cambria Math" panose="02040503050406030204" pitchFamily="18" charset="0"/>
                            <a:cs typeface="Times New Roman" panose="02020603050405020304" pitchFamily="18" charset="0"/>
                          </a:rPr>
                          <m:t>𝑋</m:t>
                        </m:r>
                      </m:e>
                      <m:sub>
                        <m:r>
                          <m:rPr>
                            <m:sty m:val="p"/>
                          </m:rPr>
                          <a:rPr lang="es-ES" sz="2400" dirty="0">
                            <a:solidFill>
                              <a:schemeClr val="tx1"/>
                            </a:solidFill>
                            <a:latin typeface="Cambria Math" panose="02040503050406030204" pitchFamily="18" charset="0"/>
                            <a:cs typeface="Times New Roman" panose="02020603050405020304" pitchFamily="18" charset="0"/>
                          </a:rPr>
                          <m:t>t</m:t>
                        </m:r>
                        <m:r>
                          <a:rPr lang="es-ES" sz="2400" dirty="0">
                            <a:solidFill>
                              <a:schemeClr val="tx1"/>
                            </a:solidFill>
                            <a:latin typeface="Cambria Math" panose="02040503050406030204" pitchFamily="18" charset="0"/>
                            <a:cs typeface="Times New Roman" panose="02020603050405020304" pitchFamily="18" charset="0"/>
                          </a:rPr>
                          <m:t>−1</m:t>
                        </m:r>
                      </m:sub>
                      <m:sup>
                        <m:r>
                          <a:rPr lang="es-ES" sz="2400" i="1" dirty="0">
                            <a:solidFill>
                              <a:schemeClr val="tx1"/>
                            </a:solidFill>
                            <a:latin typeface="Cambria Math" panose="02040503050406030204" pitchFamily="18" charset="0"/>
                            <a:cs typeface="Times New Roman" panose="02020603050405020304" pitchFamily="18" charset="0"/>
                          </a:rPr>
                          <m:t>∗</m:t>
                        </m:r>
                      </m:sup>
                    </m:sSubSup>
                    <m:r>
                      <a:rPr lang="es-ES" sz="2400" i="1" dirty="0">
                        <a:solidFill>
                          <a:schemeClr val="tx1"/>
                        </a:solidFill>
                        <a:latin typeface="Cambria Math" panose="02040503050406030204" pitchFamily="18" charset="0"/>
                        <a:cs typeface="Times New Roman" panose="02020603050405020304" pitchFamily="18" charset="0"/>
                      </a:rPr>
                      <m:t>,…, </m:t>
                    </m:r>
                    <m:sSubSup>
                      <m:sSubSupPr>
                        <m:ctrlPr>
                          <a:rPr lang="es-ES" sz="2400" i="1" dirty="0">
                            <a:solidFill>
                              <a:schemeClr val="tx1"/>
                            </a:solidFill>
                            <a:latin typeface="Cambria Math" panose="02040503050406030204" pitchFamily="18" charset="0"/>
                            <a:cs typeface="Times New Roman" panose="02020603050405020304" pitchFamily="18" charset="0"/>
                          </a:rPr>
                        </m:ctrlPr>
                      </m:sSubSupPr>
                      <m:e>
                        <m:r>
                          <a:rPr lang="es-ES" sz="2400" i="1" dirty="0">
                            <a:solidFill>
                              <a:schemeClr val="tx1"/>
                            </a:solidFill>
                            <a:latin typeface="Cambria Math" panose="02040503050406030204" pitchFamily="18" charset="0"/>
                            <a:cs typeface="Times New Roman" panose="02020603050405020304" pitchFamily="18" charset="0"/>
                          </a:rPr>
                          <m:t>𝑋</m:t>
                        </m:r>
                      </m:e>
                      <m:sub>
                        <m:r>
                          <a:rPr lang="es-ES" sz="2400" i="1" dirty="0">
                            <a:solidFill>
                              <a:schemeClr val="tx1"/>
                            </a:solidFill>
                            <a:latin typeface="Cambria Math" panose="02040503050406030204" pitchFamily="18" charset="0"/>
                            <a:cs typeface="Times New Roman" panose="02020603050405020304" pitchFamily="18" charset="0"/>
                          </a:rPr>
                          <m:t>𝑡</m:t>
                        </m:r>
                        <m:r>
                          <a:rPr lang="es-ES" sz="2400" i="1" dirty="0">
                            <a:solidFill>
                              <a:schemeClr val="tx1"/>
                            </a:solidFill>
                            <a:latin typeface="Cambria Math" panose="02040503050406030204" pitchFamily="18" charset="0"/>
                            <a:cs typeface="Times New Roman" panose="02020603050405020304" pitchFamily="18" charset="0"/>
                          </a:rPr>
                          <m:t>−</m:t>
                        </m:r>
                        <m:r>
                          <a:rPr lang="es-ES" sz="2400" i="1" dirty="0">
                            <a:solidFill>
                              <a:schemeClr val="tx1"/>
                            </a:solidFill>
                            <a:latin typeface="Cambria Math" panose="02040503050406030204" pitchFamily="18" charset="0"/>
                            <a:cs typeface="Times New Roman" panose="02020603050405020304" pitchFamily="18" charset="0"/>
                          </a:rPr>
                          <m:t>𝑝</m:t>
                        </m:r>
                      </m:sub>
                      <m:sup>
                        <m:r>
                          <a:rPr lang="es-ES" sz="2400" i="1" dirty="0">
                            <a:solidFill>
                              <a:schemeClr val="tx1"/>
                            </a:solidFill>
                            <a:latin typeface="Cambria Math" panose="02040503050406030204" pitchFamily="18" charset="0"/>
                            <a:cs typeface="Times New Roman" panose="02020603050405020304" pitchFamily="18" charset="0"/>
                          </a:rPr>
                          <m:t>∗</m:t>
                        </m:r>
                      </m:sup>
                    </m:sSubSup>
                  </m:oMath>
                </a14:m>
                <a:r>
                  <a:rPr lang="es-ES_tradnl" sz="2400" dirty="0">
                    <a:solidFill>
                      <a:schemeClr val="tx1"/>
                    </a:solidFill>
                    <a:latin typeface="Times New Roman" panose="02020603050405020304" pitchFamily="18" charset="0"/>
                    <a:cs typeface="Times New Roman" panose="02020603050405020304" pitchFamily="18" charset="0"/>
                  </a:rPr>
                  <a:t>)</a:t>
                </a:r>
              </a:p>
              <a:p>
                <a:pPr marL="114300" indent="0" algn="ctr">
                  <a:buNone/>
                </a:pPr>
                <a:endParaRPr lang="es-ES_tradnl" sz="2400" b="1" dirty="0">
                  <a:solidFill>
                    <a:schemeClr val="tx1"/>
                  </a:solidFill>
                  <a:latin typeface="Times New Roman" panose="02020603050405020304" pitchFamily="18" charset="0"/>
                  <a:cs typeface="Times New Roman" panose="02020603050405020304" pitchFamily="18" charset="0"/>
                </a:endParaRPr>
              </a:p>
              <a:p>
                <a:pPr marL="114300" indent="0" algn="ctr">
                  <a:buNone/>
                </a:pPr>
                <a14:m>
                  <m:oMath xmlns:m="http://schemas.openxmlformats.org/officeDocument/2006/math">
                    <m:r>
                      <a:rPr lang="es-ES" sz="2400" i="1">
                        <a:solidFill>
                          <a:schemeClr val="tx1"/>
                        </a:solidFill>
                        <a:latin typeface="Cambria Math" panose="02040503050406030204" pitchFamily="18" charset="0"/>
                        <a:cs typeface="Times New Roman" panose="02020603050405020304" pitchFamily="18" charset="0"/>
                      </a:rPr>
                      <m:t>𝑋</m:t>
                    </m:r>
                    <m:r>
                      <a:rPr lang="es-ES" sz="2400" i="1">
                        <a:solidFill>
                          <a:schemeClr val="tx1"/>
                        </a:solidFill>
                        <a:latin typeface="Cambria Math" panose="02040503050406030204" pitchFamily="18" charset="0"/>
                        <a:cs typeface="Times New Roman" panose="02020603050405020304" pitchFamily="18" charset="0"/>
                      </a:rPr>
                      <m:t>=</m:t>
                    </m:r>
                    <m:r>
                      <a:rPr lang="es-ES" sz="2400" i="1">
                        <a:solidFill>
                          <a:schemeClr val="tx1"/>
                        </a:solidFill>
                        <a:latin typeface="Cambria Math" panose="02040503050406030204" pitchFamily="18" charset="0"/>
                        <a:cs typeface="Times New Roman" panose="02020603050405020304" pitchFamily="18" charset="0"/>
                      </a:rPr>
                      <m:t>𝑐𝑏𝑖𝑛𝑑</m:t>
                    </m:r>
                    <m:r>
                      <a:rPr lang="es-ES" sz="2400" i="1">
                        <a:solidFill>
                          <a:schemeClr val="tx1"/>
                        </a:solidFill>
                        <a:latin typeface="Cambria Math" panose="02040503050406030204" pitchFamily="18" charset="0"/>
                        <a:cs typeface="Times New Roman" panose="02020603050405020304" pitchFamily="18" charset="0"/>
                      </a:rPr>
                      <m:t>(</m:t>
                    </m:r>
                    <m:sSup>
                      <m:sSupPr>
                        <m:ctrlPr>
                          <a:rPr lang="es-ES_tradnl" sz="2400" i="1" dirty="0">
                            <a:solidFill>
                              <a:schemeClr val="tx1"/>
                            </a:solidFill>
                            <a:latin typeface="Cambria Math" panose="02040503050406030204" pitchFamily="18" charset="0"/>
                            <a:cs typeface="Times New Roman" panose="02020603050405020304" pitchFamily="18" charset="0"/>
                          </a:rPr>
                        </m:ctrlPr>
                      </m:sSupPr>
                      <m:e>
                        <m:r>
                          <a:rPr lang="es-ES" sz="2400" i="1" dirty="0">
                            <a:solidFill>
                              <a:schemeClr val="tx1"/>
                            </a:solidFill>
                            <a:latin typeface="Cambria Math" panose="02040503050406030204" pitchFamily="18" charset="0"/>
                            <a:cs typeface="Times New Roman" panose="02020603050405020304" pitchFamily="18" charset="0"/>
                          </a:rPr>
                          <m:t>𝑌</m:t>
                        </m:r>
                      </m:e>
                      <m:sup>
                        <m:r>
                          <a:rPr lang="es-ES" sz="2400" i="1" dirty="0">
                            <a:solidFill>
                              <a:schemeClr val="tx1"/>
                            </a:solidFill>
                            <a:latin typeface="Cambria Math" panose="02040503050406030204" pitchFamily="18" charset="0"/>
                            <a:cs typeface="Times New Roman" panose="02020603050405020304" pitchFamily="18" charset="0"/>
                          </a:rPr>
                          <m:t>∗</m:t>
                        </m:r>
                      </m:sup>
                    </m:sSup>
                    <m:r>
                      <a:rPr lang="es-ES" sz="2400" i="1" dirty="0">
                        <a:solidFill>
                          <a:schemeClr val="tx1"/>
                        </a:solidFill>
                        <a:latin typeface="Cambria Math" panose="02040503050406030204" pitchFamily="18" charset="0"/>
                        <a:cs typeface="Times New Roman" panose="02020603050405020304" pitchFamily="18" charset="0"/>
                      </a:rPr>
                      <m:t>,</m:t>
                    </m:r>
                    <m:sSubSup>
                      <m:sSubSupPr>
                        <m:ctrlPr>
                          <a:rPr lang="es-ES" sz="2400" i="1" dirty="0">
                            <a:solidFill>
                              <a:schemeClr val="tx1"/>
                            </a:solidFill>
                            <a:latin typeface="Cambria Math" panose="02040503050406030204" pitchFamily="18" charset="0"/>
                            <a:cs typeface="Times New Roman" panose="02020603050405020304" pitchFamily="18" charset="0"/>
                          </a:rPr>
                        </m:ctrlPr>
                      </m:sSubSupPr>
                      <m:e>
                        <m:r>
                          <a:rPr lang="es-ES" sz="2400" i="1" dirty="0">
                            <a:solidFill>
                              <a:schemeClr val="tx1"/>
                            </a:solidFill>
                            <a:latin typeface="Cambria Math" panose="02040503050406030204" pitchFamily="18" charset="0"/>
                            <a:cs typeface="Times New Roman" panose="02020603050405020304" pitchFamily="18" charset="0"/>
                          </a:rPr>
                          <m:t>𝑌</m:t>
                        </m:r>
                      </m:e>
                      <m:sub>
                        <m:r>
                          <m:rPr>
                            <m:sty m:val="p"/>
                          </m:rPr>
                          <a:rPr lang="es-ES" sz="2400" dirty="0">
                            <a:solidFill>
                              <a:schemeClr val="tx1"/>
                            </a:solidFill>
                            <a:latin typeface="Cambria Math" panose="02040503050406030204" pitchFamily="18" charset="0"/>
                            <a:cs typeface="Times New Roman" panose="02020603050405020304" pitchFamily="18" charset="0"/>
                          </a:rPr>
                          <m:t>t</m:t>
                        </m:r>
                        <m:r>
                          <a:rPr lang="es-ES" sz="2400" dirty="0">
                            <a:solidFill>
                              <a:schemeClr val="tx1"/>
                            </a:solidFill>
                            <a:latin typeface="Cambria Math" panose="02040503050406030204" pitchFamily="18" charset="0"/>
                            <a:cs typeface="Times New Roman" panose="02020603050405020304" pitchFamily="18" charset="0"/>
                          </a:rPr>
                          <m:t>+</m:t>
                        </m:r>
                        <m:r>
                          <m:rPr>
                            <m:sty m:val="p"/>
                          </m:rPr>
                          <a:rPr lang="es-ES" sz="2400" dirty="0">
                            <a:solidFill>
                              <a:schemeClr val="tx1"/>
                            </a:solidFill>
                            <a:latin typeface="Cambria Math" panose="02040503050406030204" pitchFamily="18" charset="0"/>
                            <a:cs typeface="Times New Roman" panose="02020603050405020304" pitchFamily="18" charset="0"/>
                          </a:rPr>
                          <m:t>h</m:t>
                        </m:r>
                        <m:r>
                          <a:rPr lang="es-ES" sz="2400" dirty="0">
                            <a:solidFill>
                              <a:schemeClr val="tx1"/>
                            </a:solidFill>
                            <a:latin typeface="Cambria Math" panose="02040503050406030204" pitchFamily="18" charset="0"/>
                            <a:cs typeface="Times New Roman" panose="02020603050405020304" pitchFamily="18" charset="0"/>
                          </a:rPr>
                          <m:t>−1</m:t>
                        </m:r>
                      </m:sub>
                      <m:sup>
                        <m:r>
                          <a:rPr lang="es-ES" sz="2400" i="1" dirty="0">
                            <a:solidFill>
                              <a:schemeClr val="tx1"/>
                            </a:solidFill>
                            <a:latin typeface="Cambria Math" panose="02040503050406030204" pitchFamily="18" charset="0"/>
                            <a:cs typeface="Times New Roman" panose="02020603050405020304" pitchFamily="18" charset="0"/>
                          </a:rPr>
                          <m:t>∗</m:t>
                        </m:r>
                      </m:sup>
                    </m:sSubSup>
                    <m:r>
                      <a:rPr lang="es-ES" sz="2400" i="1" dirty="0">
                        <a:solidFill>
                          <a:schemeClr val="tx1"/>
                        </a:solidFill>
                        <a:latin typeface="Cambria Math" panose="02040503050406030204" pitchFamily="18" charset="0"/>
                        <a:cs typeface="Times New Roman" panose="02020603050405020304" pitchFamily="18" charset="0"/>
                      </a:rPr>
                      <m:t>,…, </m:t>
                    </m:r>
                    <m:sSubSup>
                      <m:sSubSupPr>
                        <m:ctrlPr>
                          <a:rPr lang="es-ES" sz="2400" i="1" dirty="0">
                            <a:solidFill>
                              <a:schemeClr val="tx1"/>
                            </a:solidFill>
                            <a:latin typeface="Cambria Math" panose="02040503050406030204" pitchFamily="18" charset="0"/>
                            <a:cs typeface="Times New Roman" panose="02020603050405020304" pitchFamily="18" charset="0"/>
                          </a:rPr>
                        </m:ctrlPr>
                      </m:sSubSupPr>
                      <m:e>
                        <m:r>
                          <a:rPr lang="es-ES" sz="2400" i="1" dirty="0">
                            <a:solidFill>
                              <a:schemeClr val="tx1"/>
                            </a:solidFill>
                            <a:latin typeface="Cambria Math" panose="02040503050406030204" pitchFamily="18" charset="0"/>
                            <a:cs typeface="Times New Roman" panose="02020603050405020304" pitchFamily="18" charset="0"/>
                          </a:rPr>
                          <m:t>𝑌</m:t>
                        </m:r>
                      </m:e>
                      <m:sub>
                        <m:r>
                          <a:rPr lang="es-ES" sz="2400" i="1" dirty="0">
                            <a:solidFill>
                              <a:schemeClr val="tx1"/>
                            </a:solidFill>
                            <a:latin typeface="Cambria Math" panose="02040503050406030204" pitchFamily="18" charset="0"/>
                            <a:cs typeface="Times New Roman" panose="02020603050405020304" pitchFamily="18" charset="0"/>
                          </a:rPr>
                          <m:t>𝑡</m:t>
                        </m:r>
                        <m:r>
                          <a:rPr lang="es-ES" sz="2400" i="1" dirty="0">
                            <a:solidFill>
                              <a:schemeClr val="tx1"/>
                            </a:solidFill>
                            <a:latin typeface="Cambria Math" panose="02040503050406030204" pitchFamily="18" charset="0"/>
                            <a:cs typeface="Times New Roman" panose="02020603050405020304" pitchFamily="18" charset="0"/>
                          </a:rPr>
                          <m:t>+1</m:t>
                        </m:r>
                      </m:sub>
                      <m:sup>
                        <m:r>
                          <a:rPr lang="es-ES" sz="2400" i="1" dirty="0">
                            <a:solidFill>
                              <a:schemeClr val="tx1"/>
                            </a:solidFill>
                            <a:latin typeface="Cambria Math" panose="02040503050406030204" pitchFamily="18" charset="0"/>
                            <a:cs typeface="Times New Roman" panose="02020603050405020304" pitchFamily="18" charset="0"/>
                          </a:rPr>
                          <m:t>∗</m:t>
                        </m:r>
                      </m:sup>
                    </m:sSubSup>
                  </m:oMath>
                </a14:m>
                <a:r>
                  <a:rPr lang="es-ES_tradnl" sz="2400" dirty="0">
                    <a:solidFill>
                      <a:schemeClr val="tx1"/>
                    </a:solidFill>
                    <a:latin typeface="Times New Roman" panose="02020603050405020304" pitchFamily="18" charset="0"/>
                    <a:cs typeface="Times New Roman" panose="02020603050405020304" pitchFamily="18" charset="0"/>
                  </a:rPr>
                  <a:t>)</a:t>
                </a:r>
              </a:p>
            </p:txBody>
          </p:sp>
        </mc:Choice>
        <mc:Fallback>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1060993" y="1976418"/>
                <a:ext cx="7543800" cy="1881221"/>
              </a:xfrm>
              <a:prstGeom prst="rect">
                <a:avLst/>
              </a:prstGeom>
              <a:blipFill>
                <a:blip r:embed="rId3"/>
                <a:stretch>
                  <a:fillRect l="-242" b="-6149"/>
                </a:stretch>
              </a:blipFill>
            </p:spPr>
            <p:txBody>
              <a:bodyPr/>
              <a:lstStyle/>
              <a:p>
                <a:r>
                  <a:rPr lang="es-MX">
                    <a:noFill/>
                  </a:rPr>
                  <a:t> </a:t>
                </a:r>
              </a:p>
            </p:txBody>
          </p:sp>
        </mc:Fallback>
      </mc:AlternateContent>
    </p:spTree>
    <p:extLst>
      <p:ext uri="{BB962C8B-B14F-4D97-AF65-F5344CB8AC3E}">
        <p14:creationId xmlns:p14="http://schemas.microsoft.com/office/powerpoint/2010/main" val="218231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p:nvPr/>
        </p:nvSpPr>
        <p:spPr>
          <a:xfrm>
            <a:off x="595890" y="295160"/>
            <a:ext cx="4876200" cy="5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2400"/>
              <a:buFont typeface="Arial"/>
              <a:buNone/>
            </a:pPr>
            <a:r>
              <a:rPr lang="es-419" sz="2400" b="0" i="0" u="none" strike="noStrike" cap="none">
                <a:solidFill>
                  <a:srgbClr val="FFFFFF"/>
                </a:solidFill>
                <a:latin typeface="Lato Black"/>
                <a:ea typeface="Lato Black"/>
                <a:cs typeface="Lato Black"/>
                <a:sym typeface="Lato Black"/>
              </a:rPr>
              <a:t>AGENDA </a:t>
            </a:r>
            <a:endParaRPr sz="2400" b="0" i="0" u="none" strike="noStrike" cap="none">
              <a:solidFill>
                <a:srgbClr val="FFFFFF"/>
              </a:solidFill>
              <a:latin typeface="Lato Black"/>
              <a:ea typeface="Lato Black"/>
              <a:cs typeface="Lato Black"/>
              <a:sym typeface="Lato Black"/>
            </a:endParaRPr>
          </a:p>
        </p:txBody>
      </p:sp>
      <p:sp>
        <p:nvSpPr>
          <p:cNvPr id="77" name="Google Shape;77;p15"/>
          <p:cNvSpPr txBox="1"/>
          <p:nvPr/>
        </p:nvSpPr>
        <p:spPr>
          <a:xfrm>
            <a:off x="2046875" y="1101370"/>
            <a:ext cx="32862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1400"/>
              <a:buFont typeface="Arial"/>
              <a:buNone/>
            </a:pPr>
            <a:r>
              <a:rPr lang="es-419" sz="1400" b="1" i="0" u="none" strike="noStrike" cap="none" dirty="0">
                <a:solidFill>
                  <a:srgbClr val="FFFFFF"/>
                </a:solidFill>
                <a:latin typeface="Lato"/>
                <a:ea typeface="Lato"/>
                <a:cs typeface="Lato"/>
                <a:sym typeface="Lato"/>
              </a:rPr>
              <a:t>Introducción  (10’)</a:t>
            </a:r>
            <a:endParaRPr sz="1400" b="1" i="0" u="none" strike="noStrike" cap="none" dirty="0">
              <a:solidFill>
                <a:srgbClr val="FFFFFF"/>
              </a:solidFill>
              <a:latin typeface="Lato"/>
              <a:ea typeface="Lato"/>
              <a:cs typeface="Lato"/>
              <a:sym typeface="Lato"/>
            </a:endParaRPr>
          </a:p>
        </p:txBody>
      </p:sp>
      <p:sp>
        <p:nvSpPr>
          <p:cNvPr id="78" name="Google Shape;78;p15"/>
          <p:cNvSpPr txBox="1"/>
          <p:nvPr/>
        </p:nvSpPr>
        <p:spPr>
          <a:xfrm>
            <a:off x="2046875" y="1563370"/>
            <a:ext cx="32862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1400"/>
              <a:buFont typeface="Arial"/>
              <a:buNone/>
            </a:pPr>
            <a:r>
              <a:rPr lang="es-419" sz="1400" b="1" i="0" u="none" strike="noStrike" cap="none" dirty="0">
                <a:solidFill>
                  <a:srgbClr val="FFFFFF"/>
                </a:solidFill>
                <a:latin typeface="Lato"/>
                <a:ea typeface="Lato"/>
                <a:cs typeface="Lato"/>
                <a:sym typeface="Lato"/>
              </a:rPr>
              <a:t>Objetivos (5’)</a:t>
            </a:r>
            <a:endParaRPr sz="1400" b="1" i="0" u="none" strike="noStrike" cap="none" dirty="0">
              <a:solidFill>
                <a:srgbClr val="FFFFFF"/>
              </a:solidFill>
              <a:latin typeface="Lato"/>
              <a:ea typeface="Lato"/>
              <a:cs typeface="Lato"/>
              <a:sym typeface="Lato"/>
            </a:endParaRPr>
          </a:p>
        </p:txBody>
      </p:sp>
      <p:sp>
        <p:nvSpPr>
          <p:cNvPr id="79" name="Google Shape;79;p15"/>
          <p:cNvSpPr txBox="1"/>
          <p:nvPr/>
        </p:nvSpPr>
        <p:spPr>
          <a:xfrm>
            <a:off x="2046875" y="2025370"/>
            <a:ext cx="32862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1400"/>
              <a:buFont typeface="Arial"/>
              <a:buNone/>
            </a:pPr>
            <a:r>
              <a:rPr lang="es-419" sz="1400" b="1" i="0" u="none" strike="noStrike" cap="none" dirty="0">
                <a:solidFill>
                  <a:srgbClr val="FFFFFF"/>
                </a:solidFill>
                <a:latin typeface="Lato"/>
                <a:ea typeface="Lato"/>
                <a:cs typeface="Lato"/>
                <a:sym typeface="Lato"/>
              </a:rPr>
              <a:t>Cuerpo (45’)</a:t>
            </a:r>
            <a:endParaRPr lang="es-419" sz="1200" b="1" dirty="0">
              <a:solidFill>
                <a:srgbClr val="FFFFFF"/>
              </a:solidFill>
              <a:latin typeface="Lato"/>
              <a:ea typeface="Lato"/>
              <a:cs typeface="Lato"/>
              <a:sym typeface="Lato"/>
            </a:endParaRPr>
          </a:p>
          <a:p>
            <a:pPr marL="0" marR="0" lvl="0" indent="0" algn="l" rtl="0">
              <a:lnSpc>
                <a:spcPct val="100000"/>
              </a:lnSpc>
              <a:spcBef>
                <a:spcPts val="100"/>
              </a:spcBef>
              <a:spcAft>
                <a:spcPts val="100"/>
              </a:spcAft>
              <a:buClr>
                <a:srgbClr val="000000"/>
              </a:buClr>
              <a:buSzPts val="1400"/>
              <a:buFont typeface="Arial"/>
              <a:buNone/>
            </a:pPr>
            <a:r>
              <a:rPr lang="es-419" sz="1200" b="1" i="0" u="none" strike="noStrike" cap="none" dirty="0">
                <a:solidFill>
                  <a:srgbClr val="FFFFFF"/>
                </a:solidFill>
                <a:latin typeface="Lato"/>
                <a:ea typeface="Lato"/>
                <a:cs typeface="Lato"/>
                <a:sym typeface="Lato"/>
              </a:rPr>
              <a:t>     Precedentes (5’)</a:t>
            </a:r>
          </a:p>
          <a:p>
            <a:pPr marL="0" marR="0" lvl="0" indent="0" algn="l" rtl="0">
              <a:lnSpc>
                <a:spcPct val="100000"/>
              </a:lnSpc>
              <a:spcBef>
                <a:spcPts val="100"/>
              </a:spcBef>
              <a:spcAft>
                <a:spcPts val="100"/>
              </a:spcAft>
              <a:buClr>
                <a:srgbClr val="000000"/>
              </a:buClr>
              <a:buSzPts val="1400"/>
              <a:buFont typeface="Arial"/>
              <a:buNone/>
            </a:pPr>
            <a:r>
              <a:rPr lang="es-419" sz="1200" b="1" dirty="0">
                <a:solidFill>
                  <a:srgbClr val="FFFFFF"/>
                </a:solidFill>
                <a:latin typeface="Lato"/>
                <a:ea typeface="Lato"/>
                <a:cs typeface="Lato"/>
                <a:sym typeface="Lato"/>
              </a:rPr>
              <a:t>     Estimación de pronósticos (20’)</a:t>
            </a:r>
          </a:p>
          <a:p>
            <a:pPr marL="0" marR="0" lvl="0" indent="0" algn="l" rtl="0">
              <a:lnSpc>
                <a:spcPct val="100000"/>
              </a:lnSpc>
              <a:spcBef>
                <a:spcPts val="100"/>
              </a:spcBef>
              <a:spcAft>
                <a:spcPts val="100"/>
              </a:spcAft>
              <a:buClr>
                <a:srgbClr val="000000"/>
              </a:buClr>
              <a:buSzPts val="1400"/>
              <a:buFont typeface="Arial"/>
              <a:buNone/>
            </a:pPr>
            <a:r>
              <a:rPr lang="es-419" sz="1200" b="1" i="0" u="none" strike="noStrike" cap="none" dirty="0">
                <a:solidFill>
                  <a:srgbClr val="FFFFFF"/>
                </a:solidFill>
                <a:latin typeface="Lato"/>
                <a:ea typeface="Lato"/>
                <a:cs typeface="Lato"/>
                <a:sym typeface="Lato"/>
              </a:rPr>
              <a:t>     Intervalos de confianza (10’)</a:t>
            </a:r>
          </a:p>
          <a:p>
            <a:pPr marL="0" marR="0" lvl="0" indent="0" algn="l" rtl="0">
              <a:lnSpc>
                <a:spcPct val="100000"/>
              </a:lnSpc>
              <a:spcBef>
                <a:spcPts val="100"/>
              </a:spcBef>
              <a:spcAft>
                <a:spcPts val="100"/>
              </a:spcAft>
              <a:buClr>
                <a:srgbClr val="000000"/>
              </a:buClr>
              <a:buSzPts val="1400"/>
              <a:buFont typeface="Arial"/>
              <a:buNone/>
            </a:pPr>
            <a:r>
              <a:rPr lang="es-419" sz="1200" b="1" dirty="0">
                <a:solidFill>
                  <a:srgbClr val="FFFFFF"/>
                </a:solidFill>
                <a:latin typeface="Lato"/>
                <a:ea typeface="Lato"/>
                <a:cs typeface="Lato"/>
                <a:sym typeface="Lato"/>
              </a:rPr>
              <a:t>     Implementación (10’)</a:t>
            </a:r>
          </a:p>
          <a:p>
            <a:pPr marL="0" marR="0" lvl="0" indent="0" algn="l" rtl="0">
              <a:lnSpc>
                <a:spcPct val="100000"/>
              </a:lnSpc>
              <a:spcBef>
                <a:spcPts val="100"/>
              </a:spcBef>
              <a:spcAft>
                <a:spcPts val="100"/>
              </a:spcAft>
              <a:buClr>
                <a:srgbClr val="000000"/>
              </a:buClr>
              <a:buSzPts val="1400"/>
              <a:buFont typeface="Arial"/>
              <a:buNone/>
            </a:pPr>
            <a:r>
              <a:rPr lang="es-419" sz="1200" b="1" i="0" u="none" strike="noStrike" cap="none" dirty="0">
                <a:solidFill>
                  <a:srgbClr val="FFFFFF"/>
                </a:solidFill>
                <a:latin typeface="Lato"/>
                <a:ea typeface="Lato"/>
                <a:cs typeface="Lato"/>
                <a:sym typeface="Lato"/>
              </a:rPr>
              <a:t>     Pronóstico tipo de cambio (10’)</a:t>
            </a:r>
          </a:p>
          <a:p>
            <a:pPr marL="0" marR="0" lvl="0" indent="0" algn="l" rtl="0">
              <a:lnSpc>
                <a:spcPct val="100000"/>
              </a:lnSpc>
              <a:spcBef>
                <a:spcPts val="100"/>
              </a:spcBef>
              <a:spcAft>
                <a:spcPts val="100"/>
              </a:spcAft>
              <a:buClr>
                <a:srgbClr val="000000"/>
              </a:buClr>
              <a:buSzPts val="1400"/>
              <a:buFont typeface="Arial"/>
              <a:buNone/>
            </a:pPr>
            <a:endParaRPr lang="es-419" sz="1400" b="1" i="0" u="none" strike="noStrike" cap="none" dirty="0">
              <a:solidFill>
                <a:srgbClr val="FFFFFF"/>
              </a:solidFill>
              <a:latin typeface="Lato"/>
              <a:ea typeface="Lato"/>
              <a:cs typeface="Lato"/>
              <a:sym typeface="Lato"/>
            </a:endParaRPr>
          </a:p>
        </p:txBody>
      </p:sp>
      <p:sp>
        <p:nvSpPr>
          <p:cNvPr id="80" name="Google Shape;80;p15"/>
          <p:cNvSpPr txBox="1"/>
          <p:nvPr/>
        </p:nvSpPr>
        <p:spPr>
          <a:xfrm>
            <a:off x="2046875" y="3500830"/>
            <a:ext cx="32862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1400"/>
              <a:buFont typeface="Arial"/>
              <a:buNone/>
            </a:pPr>
            <a:r>
              <a:rPr lang="es-419" sz="1400" b="1" i="0" u="none" strike="noStrike" cap="none" dirty="0">
                <a:solidFill>
                  <a:srgbClr val="FFFFFF"/>
                </a:solidFill>
                <a:latin typeface="Lato"/>
                <a:ea typeface="Lato"/>
                <a:cs typeface="Lato"/>
                <a:sym typeface="Lato"/>
              </a:rPr>
              <a:t>Conclusiones (5’)</a:t>
            </a:r>
            <a:endParaRPr sz="1400" b="1" i="0" u="none" strike="noStrike" cap="none" dirty="0">
              <a:solidFill>
                <a:srgbClr val="FFFFFF"/>
              </a:solidFill>
              <a:latin typeface="Lato"/>
              <a:ea typeface="Lato"/>
              <a:cs typeface="Lato"/>
              <a:sym typeface="Lato"/>
            </a:endParaRPr>
          </a:p>
        </p:txBody>
      </p:sp>
      <p:sp>
        <p:nvSpPr>
          <p:cNvPr id="81" name="Google Shape;81;p15"/>
          <p:cNvSpPr txBox="1"/>
          <p:nvPr/>
        </p:nvSpPr>
        <p:spPr>
          <a:xfrm>
            <a:off x="2046875" y="3852560"/>
            <a:ext cx="32862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1400"/>
              <a:buFont typeface="Arial"/>
              <a:buNone/>
            </a:pPr>
            <a:r>
              <a:rPr lang="es-419" sz="1400" b="1" i="0" u="none" strike="noStrike" cap="none" dirty="0">
                <a:solidFill>
                  <a:srgbClr val="FFFFFF"/>
                </a:solidFill>
                <a:latin typeface="Lato"/>
                <a:ea typeface="Lato"/>
                <a:cs typeface="Lato"/>
                <a:sym typeface="Lato"/>
              </a:rPr>
              <a:t>Preguntas y comentarios  (20’)</a:t>
            </a:r>
          </a:p>
          <a:p>
            <a:pPr marL="0" marR="0" lvl="0" indent="0" algn="l" rtl="0">
              <a:lnSpc>
                <a:spcPct val="100000"/>
              </a:lnSpc>
              <a:spcBef>
                <a:spcPts val="100"/>
              </a:spcBef>
              <a:spcAft>
                <a:spcPts val="100"/>
              </a:spcAft>
              <a:buClr>
                <a:srgbClr val="000000"/>
              </a:buClr>
              <a:buSzPts val="1400"/>
              <a:buFont typeface="Arial"/>
              <a:buNone/>
            </a:pPr>
            <a:endParaRPr sz="1400" b="1" i="0" u="none" strike="noStrike" cap="none" dirty="0">
              <a:solidFill>
                <a:srgbClr val="FFFFFF"/>
              </a:solidFill>
              <a:latin typeface="Lato"/>
              <a:ea typeface="Lato"/>
              <a:cs typeface="Lato"/>
              <a:sym typeface="Lato"/>
            </a:endParaRPr>
          </a:p>
        </p:txBody>
      </p:sp>
      <p:sp>
        <p:nvSpPr>
          <p:cNvPr id="82" name="Google Shape;82;p15"/>
          <p:cNvSpPr txBox="1"/>
          <p:nvPr/>
        </p:nvSpPr>
        <p:spPr>
          <a:xfrm>
            <a:off x="2046875" y="4206250"/>
            <a:ext cx="32862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1400"/>
              <a:buFont typeface="Arial"/>
              <a:buNone/>
            </a:pPr>
            <a:r>
              <a:rPr lang="es-419" sz="1400" b="1" i="0" u="none" strike="noStrike" cap="none">
                <a:solidFill>
                  <a:srgbClr val="FFFFFF"/>
                </a:solidFill>
                <a:latin typeface="Lato"/>
                <a:ea typeface="Lato"/>
                <a:cs typeface="Lato"/>
                <a:sym typeface="Lato"/>
              </a:rPr>
              <a:t>Referencias</a:t>
            </a:r>
            <a:endParaRPr sz="1400" b="1" i="0" u="none" strike="noStrike" cap="none">
              <a:solidFill>
                <a:srgbClr val="FFFFFF"/>
              </a:solidFill>
              <a:latin typeface="Lato"/>
              <a:ea typeface="Lato"/>
              <a:cs typeface="Lato"/>
              <a:sym typeface="Lato"/>
            </a:endParaRPr>
          </a:p>
        </p:txBody>
      </p:sp>
      <p:sp>
        <p:nvSpPr>
          <p:cNvPr id="83" name="Google Shape;83;p15"/>
          <p:cNvSpPr txBox="1"/>
          <p:nvPr/>
        </p:nvSpPr>
        <p:spPr>
          <a:xfrm>
            <a:off x="1282175" y="1101370"/>
            <a:ext cx="764700" cy="46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100"/>
              </a:spcBef>
              <a:spcAft>
                <a:spcPts val="100"/>
              </a:spcAft>
              <a:buClr>
                <a:srgbClr val="000000"/>
              </a:buClr>
              <a:buSzPts val="1600"/>
              <a:buFont typeface="Arial"/>
              <a:buNone/>
            </a:pPr>
            <a:r>
              <a:rPr lang="es-419" sz="1600" b="1" i="0" u="none" strike="noStrike" cap="none" dirty="0">
                <a:solidFill>
                  <a:srgbClr val="FDDA24"/>
                </a:solidFill>
                <a:latin typeface="Lato"/>
                <a:ea typeface="Lato"/>
                <a:cs typeface="Lato"/>
                <a:sym typeface="Lato"/>
              </a:rPr>
              <a:t>01</a:t>
            </a:r>
            <a:endParaRPr sz="1600" b="1" i="0" u="none" strike="noStrike" cap="none" dirty="0">
              <a:solidFill>
                <a:srgbClr val="FDDA24"/>
              </a:solidFill>
              <a:latin typeface="Lato"/>
              <a:ea typeface="Lato"/>
              <a:cs typeface="Lato"/>
              <a:sym typeface="Lato"/>
            </a:endParaRPr>
          </a:p>
        </p:txBody>
      </p:sp>
      <p:sp>
        <p:nvSpPr>
          <p:cNvPr id="84" name="Google Shape;84;p15"/>
          <p:cNvSpPr txBox="1"/>
          <p:nvPr/>
        </p:nvSpPr>
        <p:spPr>
          <a:xfrm>
            <a:off x="1282175" y="1563370"/>
            <a:ext cx="764700" cy="46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100"/>
              </a:spcBef>
              <a:spcAft>
                <a:spcPts val="100"/>
              </a:spcAft>
              <a:buClr>
                <a:srgbClr val="000000"/>
              </a:buClr>
              <a:buSzPts val="1600"/>
              <a:buFont typeface="Arial"/>
              <a:buNone/>
            </a:pPr>
            <a:r>
              <a:rPr lang="es-419" sz="1600" b="1" i="0" u="none" strike="noStrike" cap="none">
                <a:solidFill>
                  <a:srgbClr val="FDDA24"/>
                </a:solidFill>
                <a:latin typeface="Lato"/>
                <a:ea typeface="Lato"/>
                <a:cs typeface="Lato"/>
                <a:sym typeface="Lato"/>
              </a:rPr>
              <a:t>02</a:t>
            </a:r>
            <a:endParaRPr sz="1600" b="1" i="0" u="none" strike="noStrike" cap="none">
              <a:solidFill>
                <a:srgbClr val="FDDA24"/>
              </a:solidFill>
              <a:latin typeface="Lato"/>
              <a:ea typeface="Lato"/>
              <a:cs typeface="Lato"/>
              <a:sym typeface="Lato"/>
            </a:endParaRPr>
          </a:p>
        </p:txBody>
      </p:sp>
      <p:sp>
        <p:nvSpPr>
          <p:cNvPr id="85" name="Google Shape;85;p15"/>
          <p:cNvSpPr txBox="1"/>
          <p:nvPr/>
        </p:nvSpPr>
        <p:spPr>
          <a:xfrm>
            <a:off x="1282175" y="2025370"/>
            <a:ext cx="764700" cy="46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100"/>
              </a:spcBef>
              <a:spcAft>
                <a:spcPts val="100"/>
              </a:spcAft>
              <a:buClr>
                <a:srgbClr val="000000"/>
              </a:buClr>
              <a:buSzPts val="1600"/>
              <a:buFont typeface="Arial"/>
              <a:buNone/>
            </a:pPr>
            <a:r>
              <a:rPr lang="es-419" sz="1600" b="1" i="0" u="none" strike="noStrike" cap="none">
                <a:solidFill>
                  <a:srgbClr val="FDDA24"/>
                </a:solidFill>
                <a:latin typeface="Lato"/>
                <a:ea typeface="Lato"/>
                <a:cs typeface="Lato"/>
                <a:sym typeface="Lato"/>
              </a:rPr>
              <a:t>03</a:t>
            </a:r>
            <a:endParaRPr sz="1600" b="1" i="0" u="none" strike="noStrike" cap="none">
              <a:solidFill>
                <a:srgbClr val="FDDA24"/>
              </a:solidFill>
              <a:latin typeface="Lato"/>
              <a:ea typeface="Lato"/>
              <a:cs typeface="Lato"/>
              <a:sym typeface="Lato"/>
            </a:endParaRPr>
          </a:p>
        </p:txBody>
      </p:sp>
      <p:sp>
        <p:nvSpPr>
          <p:cNvPr id="86" name="Google Shape;86;p15"/>
          <p:cNvSpPr txBox="1"/>
          <p:nvPr/>
        </p:nvSpPr>
        <p:spPr>
          <a:xfrm>
            <a:off x="1282175" y="3500830"/>
            <a:ext cx="764700" cy="46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100"/>
              </a:spcBef>
              <a:spcAft>
                <a:spcPts val="100"/>
              </a:spcAft>
              <a:buClr>
                <a:srgbClr val="000000"/>
              </a:buClr>
              <a:buSzPts val="1600"/>
              <a:buFont typeface="Arial"/>
              <a:buNone/>
            </a:pPr>
            <a:r>
              <a:rPr lang="es-419" sz="1600" b="1" i="0" u="none" strike="noStrike" cap="none" dirty="0">
                <a:solidFill>
                  <a:srgbClr val="FDDA24"/>
                </a:solidFill>
                <a:latin typeface="Lato"/>
                <a:ea typeface="Lato"/>
                <a:cs typeface="Lato"/>
                <a:sym typeface="Lato"/>
              </a:rPr>
              <a:t>04</a:t>
            </a:r>
            <a:endParaRPr sz="1600" b="1" i="0" u="none" strike="noStrike" cap="none" dirty="0">
              <a:solidFill>
                <a:srgbClr val="FDDA24"/>
              </a:solidFill>
              <a:latin typeface="Lato"/>
              <a:ea typeface="Lato"/>
              <a:cs typeface="Lato"/>
              <a:sym typeface="Lato"/>
            </a:endParaRPr>
          </a:p>
        </p:txBody>
      </p:sp>
      <p:sp>
        <p:nvSpPr>
          <p:cNvPr id="87" name="Google Shape;87;p15"/>
          <p:cNvSpPr txBox="1"/>
          <p:nvPr/>
        </p:nvSpPr>
        <p:spPr>
          <a:xfrm>
            <a:off x="1282175" y="3818050"/>
            <a:ext cx="764700" cy="46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100"/>
              </a:spcBef>
              <a:spcAft>
                <a:spcPts val="100"/>
              </a:spcAft>
              <a:buClr>
                <a:srgbClr val="000000"/>
              </a:buClr>
              <a:buSzPts val="1600"/>
              <a:buFont typeface="Arial"/>
              <a:buNone/>
            </a:pPr>
            <a:r>
              <a:rPr lang="es-419" sz="1600" b="1" i="0" u="none" strike="noStrike" cap="none" dirty="0">
                <a:solidFill>
                  <a:srgbClr val="FDDA24"/>
                </a:solidFill>
                <a:latin typeface="Lato"/>
                <a:ea typeface="Lato"/>
                <a:cs typeface="Lato"/>
                <a:sym typeface="Lato"/>
              </a:rPr>
              <a:t>05</a:t>
            </a:r>
            <a:endParaRPr sz="1600" b="1" i="0" u="none" strike="noStrike" cap="none" dirty="0">
              <a:solidFill>
                <a:srgbClr val="FDDA24"/>
              </a:solidFill>
              <a:latin typeface="Lato"/>
              <a:ea typeface="Lato"/>
              <a:cs typeface="Lato"/>
              <a:sym typeface="Lato"/>
            </a:endParaRPr>
          </a:p>
        </p:txBody>
      </p:sp>
      <p:sp>
        <p:nvSpPr>
          <p:cNvPr id="88" name="Google Shape;8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a:t>
            </a:fld>
            <a:endParaRPr/>
          </a:p>
        </p:txBody>
      </p:sp>
      <p:sp>
        <p:nvSpPr>
          <p:cNvPr id="89" name="Google Shape;89;p15"/>
          <p:cNvSpPr txBox="1"/>
          <p:nvPr/>
        </p:nvSpPr>
        <p:spPr>
          <a:xfrm>
            <a:off x="1282175" y="4206250"/>
            <a:ext cx="764700" cy="46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100"/>
              </a:spcBef>
              <a:spcAft>
                <a:spcPts val="100"/>
              </a:spcAft>
              <a:buClr>
                <a:srgbClr val="000000"/>
              </a:buClr>
              <a:buSzPts val="1600"/>
              <a:buFont typeface="Arial"/>
              <a:buNone/>
            </a:pPr>
            <a:r>
              <a:rPr lang="es-419" sz="1600" b="1" i="0" u="none" strike="noStrike" cap="none" dirty="0">
                <a:solidFill>
                  <a:srgbClr val="FDDA24"/>
                </a:solidFill>
                <a:latin typeface="Lato"/>
                <a:ea typeface="Lato"/>
                <a:cs typeface="Lato"/>
                <a:sym typeface="Lato"/>
              </a:rPr>
              <a:t>0</a:t>
            </a:r>
            <a:r>
              <a:rPr lang="es-419" sz="1600" b="1" dirty="0">
                <a:solidFill>
                  <a:srgbClr val="FDDA24"/>
                </a:solidFill>
                <a:latin typeface="Lato"/>
                <a:ea typeface="Lato"/>
                <a:cs typeface="Lato"/>
                <a:sym typeface="Lato"/>
              </a:rPr>
              <a:t>6</a:t>
            </a:r>
            <a:endParaRPr sz="1600" b="1" i="0" u="none" strike="noStrike" cap="none" dirty="0">
              <a:solidFill>
                <a:srgbClr val="FDDA24"/>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20</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Estimación de los pronósticos</a:t>
            </a:r>
            <a:endParaRPr lang="es-419" sz="2400" b="1" dirty="0">
              <a:solidFill>
                <a:srgbClr val="666666"/>
              </a:solidFill>
              <a:latin typeface="Lato"/>
              <a:sym typeface="Lato"/>
            </a:endParaRP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D550156C-E88F-48A1-8E2C-E72A8E156062}"/>
                  </a:ext>
                </a:extLst>
              </p:cNvPr>
              <p:cNvSpPr/>
              <p:nvPr/>
            </p:nvSpPr>
            <p:spPr>
              <a:xfrm>
                <a:off x="928658" y="1740198"/>
                <a:ext cx="7543800" cy="2638223"/>
              </a:xfrm>
              <a:prstGeom prst="rect">
                <a:avLst/>
              </a:prstGeom>
            </p:spPr>
            <p:txBody>
              <a:bodyPr wrap="square">
                <a:spAutoFit/>
              </a:bodyPr>
              <a:lstStyle/>
              <a:p>
                <a:pPr marL="114300" indent="0">
                  <a:lnSpc>
                    <a:spcPct val="150000"/>
                  </a:lnSpc>
                  <a:buFont typeface="Arial"/>
                  <a:buNone/>
                </a:pPr>
                <a:r>
                  <a:rPr lang="es-ES" b="1" u="sng" dirty="0">
                    <a:solidFill>
                      <a:srgbClr val="8B8B8B"/>
                    </a:solidFill>
                    <a:latin typeface="Lato" panose="020B0604020202020204" charset="0"/>
                  </a:rPr>
                  <a:t>4.</a:t>
                </a:r>
                <a:r>
                  <a:rPr lang="es-ES" b="1" dirty="0">
                    <a:solidFill>
                      <a:srgbClr val="8B8B8B"/>
                    </a:solidFill>
                    <a:latin typeface="Lato" panose="020B0604020202020204" charset="0"/>
                  </a:rPr>
                  <a:t>	</a:t>
                </a:r>
                <a:r>
                  <a:rPr lang="es-ES" b="1" u="sng" dirty="0">
                    <a:solidFill>
                      <a:srgbClr val="8B8B8B"/>
                    </a:solidFill>
                    <a:latin typeface="Lato" panose="020B0604020202020204" charset="0"/>
                  </a:rPr>
                  <a:t>Estimar los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𝒉</m:t>
                    </m:r>
                    <m:r>
                      <a:rPr lang="es-ES" i="1">
                        <a:solidFill>
                          <a:schemeClr val="tx1"/>
                        </a:solidFill>
                        <a:latin typeface="Cambria Math" panose="02040503050406030204" pitchFamily="18" charset="0"/>
                        <a:cs typeface="Times New Roman" panose="02020603050405020304" pitchFamily="18" charset="0"/>
                      </a:rPr>
                      <m:t> </m:t>
                    </m:r>
                  </m:oMath>
                </a14:m>
                <a:r>
                  <a:rPr lang="es-ES" b="1" u="sng" dirty="0">
                    <a:solidFill>
                      <a:srgbClr val="8B8B8B"/>
                    </a:solidFill>
                    <a:latin typeface="Lato" panose="020B0604020202020204" charset="0"/>
                  </a:rPr>
                  <a:t>pronósticos conjuntos</a:t>
                </a:r>
              </a:p>
              <a:p>
                <a:pPr marL="114300" indent="0">
                  <a:lnSpc>
                    <a:spcPct val="150000"/>
                  </a:lnSpc>
                  <a:buNone/>
                </a:pP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Consideremos que tenemos </a:t>
                </a:r>
                <a14:m>
                  <m:oMath xmlns:m="http://schemas.openxmlformats.org/officeDocument/2006/math">
                    <m:r>
                      <m:rPr>
                        <m:sty m:val="p"/>
                      </m:rPr>
                      <a:rPr lang="es-ES">
                        <a:solidFill>
                          <a:schemeClr val="tx1"/>
                        </a:solidFill>
                        <a:latin typeface="Cambria Math" panose="02040503050406030204" pitchFamily="18" charset="0"/>
                        <a:cs typeface="Times New Roman" panose="02020603050405020304" pitchFamily="18" charset="0"/>
                      </a:rPr>
                      <m:t>l</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variables latentes por lo que utilizando la regresión por </a:t>
                </a:r>
                <a:r>
                  <a:rPr lang="es-ES" i="1" dirty="0">
                    <a:solidFill>
                      <a:schemeClr val="tx1"/>
                    </a:solidFill>
                    <a:latin typeface="Cambria Math" panose="02040503050406030204" pitchFamily="18" charset="0"/>
                    <a:cs typeface="Times New Roman" panose="02020603050405020304" pitchFamily="18" charset="0"/>
                  </a:rPr>
                  <a:t>PLS </a:t>
                </a:r>
                <a:r>
                  <a:rPr lang="es-ES" b="1" dirty="0">
                    <a:solidFill>
                      <a:srgbClr val="8B8B8B"/>
                    </a:solidFill>
                    <a:latin typeface="Lato" panose="020B0604020202020204" charset="0"/>
                  </a:rPr>
                  <a:t>podemos factorizar las matrices</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𝑿</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y</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𝒀</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como sigue:  </a:t>
                </a:r>
              </a:p>
              <a:p>
                <a:pPr marL="114300" indent="0" algn="ctr">
                  <a:lnSpc>
                    <a:spcPct val="150000"/>
                  </a:lnSpc>
                  <a:buNone/>
                </a:pP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𝑋</m:t>
                    </m:r>
                    <m:r>
                      <a:rPr lang="es-ES">
                        <a:solidFill>
                          <a:schemeClr val="tx1"/>
                        </a:solidFill>
                        <a:latin typeface="Cambria Math" panose="02040503050406030204" pitchFamily="18" charset="0"/>
                        <a:cs typeface="Times New Roman" panose="02020603050405020304" pitchFamily="18" charset="0"/>
                      </a:rPr>
                      <m:t>=</m:t>
                    </m:r>
                    <m:r>
                      <m:rPr>
                        <m:sty m:val="p"/>
                      </m:rPr>
                      <a:rPr lang="es-ES">
                        <a:solidFill>
                          <a:schemeClr val="tx1"/>
                        </a:solidFill>
                        <a:latin typeface="Cambria Math" panose="02040503050406030204" pitchFamily="18" charset="0"/>
                        <a:cs typeface="Times New Roman" panose="02020603050405020304" pitchFamily="18" charset="0"/>
                      </a:rPr>
                      <m:t>KW</m:t>
                    </m:r>
                  </m:oMath>
                </a14:m>
                <a:endParaRPr lang="es-ES"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 dirty="0">
                    <a:solidFill>
                      <a:schemeClr val="tx1"/>
                    </a:solidFill>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𝑌</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𝐾𝐵𝐶</m:t>
                    </m:r>
                  </m:oMath>
                </a14:m>
                <a:endParaRPr lang="es-ES"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 b="1" dirty="0">
                    <a:solidFill>
                      <a:srgbClr val="8B8B8B"/>
                    </a:solidFill>
                    <a:latin typeface="Lato" panose="020B0604020202020204" charset="0"/>
                  </a:rPr>
                  <a:t>Donde la matriz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𝑲</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de dimensiones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 ×</m:t>
                    </m:r>
                    <m:r>
                      <a:rPr lang="es-ES" i="1">
                        <a:solidFill>
                          <a:schemeClr val="tx1"/>
                        </a:solidFill>
                        <a:latin typeface="Cambria Math" panose="02040503050406030204" pitchFamily="18" charset="0"/>
                        <a:cs typeface="Times New Roman" panose="02020603050405020304" pitchFamily="18" charset="0"/>
                      </a:rPr>
                      <m:t>𝑙</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es la matriz de scores y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𝑾</m:t>
                    </m:r>
                    <m:r>
                      <a:rPr lang="es-ES" b="1" i="1">
                        <a:solidFill>
                          <a:schemeClr val="tx1"/>
                        </a:solidFill>
                        <a:latin typeface="Cambria Math" panose="02040503050406030204" pitchFamily="18" charset="0"/>
                        <a:cs typeface="Times New Roman" panose="02020603050405020304" pitchFamily="18" charset="0"/>
                      </a:rPr>
                      <m:t> </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con dimensiones </a:t>
                </a:r>
                <a14:m>
                  <m:oMath xmlns:m="http://schemas.openxmlformats.org/officeDocument/2006/math">
                    <m:r>
                      <m:rPr>
                        <m:sty m:val="p"/>
                      </m:rPr>
                      <a:rPr lang="es-ES">
                        <a:solidFill>
                          <a:schemeClr val="tx1"/>
                        </a:solidFill>
                        <a:latin typeface="Cambria Math" panose="02040503050406030204" pitchFamily="18" charset="0"/>
                        <a:cs typeface="Times New Roman" panose="02020603050405020304" pitchFamily="18" charset="0"/>
                      </a:rPr>
                      <m:t>l</m:t>
                    </m:r>
                    <m:r>
                      <a:rPr lang="es-ES">
                        <a:solidFill>
                          <a:schemeClr val="tx1"/>
                        </a:solidFill>
                        <a:latin typeface="Cambria Math" panose="02040503050406030204" pitchFamily="18" charset="0"/>
                        <a:cs typeface="Times New Roman" panose="02020603050405020304" pitchFamily="18" charset="0"/>
                      </a:rPr>
                      <m:t> </m:t>
                    </m:r>
                    <m:r>
                      <a:rPr lang="es-ES" i="1">
                        <a:solidFill>
                          <a:schemeClr val="tx1"/>
                        </a:solidFill>
                        <a:latin typeface="Cambria Math" panose="02040503050406030204" pitchFamily="18" charset="0"/>
                        <a:cs typeface="Times New Roman" panose="02020603050405020304" pitchFamily="18" charset="0"/>
                      </a:rPr>
                      <m:t>×</m:t>
                    </m:r>
                    <m:r>
                      <a:rPr lang="es-ES" b="1" i="1">
                        <a:solidFill>
                          <a:schemeClr val="tx1"/>
                        </a:solidFill>
                        <a:latin typeface="Cambria Math" panose="02040503050406030204" pitchFamily="18" charset="0"/>
                        <a:cs typeface="Times New Roman" panose="02020603050405020304" pitchFamily="18" charset="0"/>
                      </a:rPr>
                      <m:t> (</m:t>
                    </m:r>
                    <m:d>
                      <m:dPr>
                        <m:ctrlPr>
                          <a:rPr lang="es-ES" b="1" i="1">
                            <a:solidFill>
                              <a:schemeClr val="tx1"/>
                            </a:solidFill>
                            <a:latin typeface="Cambria Math" panose="02040503050406030204" pitchFamily="18" charset="0"/>
                            <a:cs typeface="Times New Roman" panose="02020603050405020304" pitchFamily="18" charset="0"/>
                          </a:rPr>
                        </m:ctrlPr>
                      </m:dPr>
                      <m:e>
                        <m:r>
                          <a:rPr lang="es-ES" b="1" i="1">
                            <a:solidFill>
                              <a:schemeClr val="tx1"/>
                            </a:solidFill>
                            <a:latin typeface="Cambria Math" panose="02040503050406030204" pitchFamily="18" charset="0"/>
                            <a:cs typeface="Times New Roman" panose="02020603050405020304" pitchFamily="18" charset="0"/>
                          </a:rPr>
                          <m:t>𝒑</m:t>
                        </m:r>
                        <m:r>
                          <a:rPr lang="es-ES" b="1" i="1">
                            <a:solidFill>
                              <a:schemeClr val="tx1"/>
                            </a:solidFill>
                            <a:latin typeface="Cambria Math" panose="02040503050406030204" pitchFamily="18" charset="0"/>
                            <a:cs typeface="Times New Roman" panose="02020603050405020304" pitchFamily="18" charset="0"/>
                          </a:rPr>
                          <m:t>+</m:t>
                        </m:r>
                        <m:r>
                          <a:rPr lang="es-ES" b="1" i="1">
                            <a:solidFill>
                              <a:schemeClr val="tx1"/>
                            </a:solidFill>
                            <a:latin typeface="Cambria Math" panose="02040503050406030204" pitchFamily="18" charset="0"/>
                            <a:cs typeface="Times New Roman" panose="02020603050405020304" pitchFamily="18" charset="0"/>
                          </a:rPr>
                          <m:t>𝟏</m:t>
                        </m:r>
                      </m:e>
                    </m:d>
                    <m:r>
                      <a:rPr lang="es-ES" b="1" i="1">
                        <a:solidFill>
                          <a:schemeClr val="tx1"/>
                        </a:solidFill>
                        <a:latin typeface="Cambria Math" panose="02040503050406030204" pitchFamily="18" charset="0"/>
                        <a:cs typeface="Times New Roman" panose="02020603050405020304" pitchFamily="18" charset="0"/>
                      </a:rPr>
                      <m:t>×</m:t>
                    </m:r>
                    <m:r>
                      <a:rPr lang="es-ES" b="1" i="1">
                        <a:solidFill>
                          <a:schemeClr val="tx1"/>
                        </a:solidFill>
                        <a:latin typeface="Cambria Math" panose="02040503050406030204" pitchFamily="18" charset="0"/>
                        <a:cs typeface="Times New Roman" panose="02020603050405020304" pitchFamily="18" charset="0"/>
                      </a:rPr>
                      <m:t>𝒌</m:t>
                    </m:r>
                    <m:r>
                      <a:rPr lang="es-ES" b="1" i="1">
                        <a:solidFill>
                          <a:schemeClr val="tx1"/>
                        </a:solidFill>
                        <a:latin typeface="Cambria Math" panose="02040503050406030204" pitchFamily="18" charset="0"/>
                        <a:cs typeface="Times New Roman" panose="02020603050405020304" pitchFamily="18" charset="0"/>
                      </a:rPr>
                      <m:t>)</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es la matriz de loadings. Análogamente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𝑪</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es una matriz de loadings, con dimensiones</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𝒍</m:t>
                    </m:r>
                    <m:r>
                      <a:rPr lang="es-ES" b="1" i="1">
                        <a:solidFill>
                          <a:schemeClr val="tx1"/>
                        </a:solidFill>
                        <a:latin typeface="Cambria Math" panose="02040503050406030204" pitchFamily="18" charset="0"/>
                        <a:cs typeface="Times New Roman" panose="02020603050405020304" pitchFamily="18" charset="0"/>
                      </a:rPr>
                      <m:t>×(</m:t>
                    </m:r>
                    <m:r>
                      <a:rPr lang="es-ES" b="1" i="1">
                        <a:solidFill>
                          <a:schemeClr val="tx1"/>
                        </a:solidFill>
                        <a:latin typeface="Cambria Math" panose="02040503050406030204" pitchFamily="18" charset="0"/>
                        <a:cs typeface="Times New Roman" panose="02020603050405020304" pitchFamily="18" charset="0"/>
                      </a:rPr>
                      <m:t>𝒉</m:t>
                    </m:r>
                    <m:r>
                      <a:rPr lang="es-ES" b="1" i="1">
                        <a:solidFill>
                          <a:schemeClr val="tx1"/>
                        </a:solidFill>
                        <a:latin typeface="Cambria Math" panose="02040503050406030204" pitchFamily="18" charset="0"/>
                        <a:cs typeface="Times New Roman" panose="02020603050405020304" pitchFamily="18" charset="0"/>
                      </a:rPr>
                      <m:t> ×</m:t>
                    </m:r>
                    <m:r>
                      <a:rPr lang="es-ES" b="1" i="1">
                        <a:solidFill>
                          <a:schemeClr val="tx1"/>
                        </a:solidFill>
                        <a:latin typeface="Cambria Math" panose="02040503050406030204" pitchFamily="18" charset="0"/>
                        <a:cs typeface="Times New Roman" panose="02020603050405020304" pitchFamily="18" charset="0"/>
                      </a:rPr>
                      <m:t>𝒌</m:t>
                    </m:r>
                    <m:r>
                      <a:rPr lang="es-ES" b="1" i="1">
                        <a:solidFill>
                          <a:schemeClr val="tx1"/>
                        </a:solidFill>
                        <a:latin typeface="Cambria Math" panose="02040503050406030204" pitchFamily="18" charset="0"/>
                        <a:cs typeface="Times New Roman" panose="02020603050405020304" pitchFamily="18" charset="0"/>
                      </a:rPr>
                      <m:t>)</m:t>
                    </m:r>
                  </m:oMath>
                </a14:m>
                <a:r>
                  <a:rPr lang="es-ES" b="1" dirty="0">
                    <a:solidFill>
                      <a:srgbClr val="8B8B8B"/>
                    </a:solidFill>
                    <a:latin typeface="Lato" panose="020B0604020202020204" charset="0"/>
                  </a:rPr>
                  <a:t>,</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y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𝑩</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es una matriz de pesos, de dimensiones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𝒍</m:t>
                    </m:r>
                    <m:r>
                      <a:rPr lang="es-ES" b="1" i="1">
                        <a:solidFill>
                          <a:schemeClr val="tx1"/>
                        </a:solidFill>
                        <a:latin typeface="Cambria Math" panose="02040503050406030204" pitchFamily="18" charset="0"/>
                        <a:cs typeface="Times New Roman" panose="02020603050405020304" pitchFamily="18" charset="0"/>
                      </a:rPr>
                      <m:t>×</m:t>
                    </m:r>
                    <m:r>
                      <a:rPr lang="es-ES" b="1" i="1">
                        <a:solidFill>
                          <a:schemeClr val="tx1"/>
                        </a:solidFill>
                        <a:latin typeface="Cambria Math" panose="02040503050406030204" pitchFamily="18" charset="0"/>
                        <a:cs typeface="Times New Roman" panose="02020603050405020304" pitchFamily="18" charset="0"/>
                      </a:rPr>
                      <m:t>𝒍</m:t>
                    </m:r>
                  </m:oMath>
                </a14:m>
                <a:endParaRPr lang="es-ES" dirty="0">
                  <a:solidFill>
                    <a:schemeClr val="tx1"/>
                  </a:solidFill>
                  <a:latin typeface="Times New Roman" panose="02020603050405020304" pitchFamily="18" charset="0"/>
                  <a:cs typeface="Times New Roman" panose="02020603050405020304" pitchFamily="18" charset="0"/>
                </a:endParaRPr>
              </a:p>
            </p:txBody>
          </p:sp>
        </mc:Choice>
        <mc:Fallback>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928658" y="1740198"/>
                <a:ext cx="7543800" cy="2638223"/>
              </a:xfrm>
              <a:prstGeom prst="rect">
                <a:avLst/>
              </a:prstGeom>
              <a:blipFill>
                <a:blip r:embed="rId3"/>
                <a:stretch>
                  <a:fillRect b="-1386"/>
                </a:stretch>
              </a:blipFill>
            </p:spPr>
            <p:txBody>
              <a:bodyPr/>
              <a:lstStyle/>
              <a:p>
                <a:r>
                  <a:rPr lang="es-MX">
                    <a:noFill/>
                  </a:rPr>
                  <a:t> </a:t>
                </a:r>
              </a:p>
            </p:txBody>
          </p:sp>
        </mc:Fallback>
      </mc:AlternateContent>
    </p:spTree>
    <p:extLst>
      <p:ext uri="{BB962C8B-B14F-4D97-AF65-F5344CB8AC3E}">
        <p14:creationId xmlns:p14="http://schemas.microsoft.com/office/powerpoint/2010/main" val="3876190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21</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Estimación de los pronósticos</a:t>
            </a:r>
            <a:endParaRPr lang="es-419" sz="2400" b="1" dirty="0">
              <a:solidFill>
                <a:srgbClr val="666666"/>
              </a:solidFill>
              <a:latin typeface="Lato"/>
              <a:sym typeface="Lato"/>
            </a:endParaRP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D550156C-E88F-48A1-8E2C-E72A8E156062}"/>
                  </a:ext>
                </a:extLst>
              </p:cNvPr>
              <p:cNvSpPr/>
              <p:nvPr/>
            </p:nvSpPr>
            <p:spPr>
              <a:xfrm>
                <a:off x="1462058" y="1747818"/>
                <a:ext cx="6584662" cy="2975815"/>
              </a:xfrm>
              <a:prstGeom prst="rect">
                <a:avLst/>
              </a:prstGeom>
            </p:spPr>
            <p:txBody>
              <a:bodyPr wrap="square">
                <a:spAutoFit/>
              </a:bodyPr>
              <a:lstStyle/>
              <a:p>
                <a:pPr marL="114300">
                  <a:lnSpc>
                    <a:spcPct val="150000"/>
                  </a:lnSpc>
                </a:pPr>
                <a:r>
                  <a:rPr lang="es-ES" b="1" u="sng" dirty="0">
                    <a:solidFill>
                      <a:srgbClr val="8B8B8B"/>
                    </a:solidFill>
                    <a:latin typeface="Lato" panose="020B0604020202020204" charset="0"/>
                  </a:rPr>
                  <a:t>4. </a:t>
                </a:r>
                <a:r>
                  <a:rPr lang="es-ES" b="1" dirty="0">
                    <a:solidFill>
                      <a:srgbClr val="8B8B8B"/>
                    </a:solidFill>
                    <a:latin typeface="Lato" panose="020B0604020202020204" charset="0"/>
                  </a:rPr>
                  <a:t>	</a:t>
                </a:r>
                <a:r>
                  <a:rPr lang="es-ES" b="1" u="sng" dirty="0">
                    <a:solidFill>
                      <a:srgbClr val="8B8B8B"/>
                    </a:solidFill>
                    <a:latin typeface="Lato" panose="020B0604020202020204" charset="0"/>
                  </a:rPr>
                  <a:t>Estimar los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𝒉</m:t>
                    </m:r>
                    <m:r>
                      <a:rPr lang="es-ES" i="1">
                        <a:solidFill>
                          <a:schemeClr val="tx1"/>
                        </a:solidFill>
                        <a:latin typeface="Cambria Math" panose="02040503050406030204" pitchFamily="18" charset="0"/>
                        <a:cs typeface="Times New Roman" panose="02020603050405020304" pitchFamily="18" charset="0"/>
                      </a:rPr>
                      <m:t> </m:t>
                    </m:r>
                  </m:oMath>
                </a14:m>
                <a:r>
                  <a:rPr lang="es-ES" b="1" u="sng" dirty="0">
                    <a:solidFill>
                      <a:srgbClr val="8B8B8B"/>
                    </a:solidFill>
                    <a:latin typeface="Lato" panose="020B0604020202020204" charset="0"/>
                  </a:rPr>
                  <a:t>pronósticos conjuntos</a:t>
                </a:r>
              </a:p>
              <a:p>
                <a:pPr marL="457200" indent="-342900">
                  <a:lnSpc>
                    <a:spcPct val="150000"/>
                  </a:lnSpc>
                  <a:buFont typeface="Arial"/>
                  <a:buAutoNum type="arabicPeriod" startAt="4"/>
                </a:pPr>
                <a:endParaRPr lang="es-ES" b="1" u="sng" dirty="0">
                  <a:solidFill>
                    <a:srgbClr val="8B8B8B"/>
                  </a:solidFill>
                  <a:latin typeface="Lato" panose="020B0604020202020204" charset="0"/>
                </a:endParaRPr>
              </a:p>
              <a:p>
                <a:pPr marL="114300" indent="0">
                  <a:lnSpc>
                    <a:spcPct val="150000"/>
                  </a:lnSpc>
                  <a:buNone/>
                </a:pPr>
                <a:r>
                  <a:rPr lang="es-ES" b="1" dirty="0">
                    <a:solidFill>
                      <a:srgbClr val="8B8B8B"/>
                    </a:solidFill>
                    <a:latin typeface="Lato" panose="020B0604020202020204" charset="0"/>
                  </a:rPr>
                  <a:t>Para pronosticar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𝒉</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horizontes con un número de componentes fijo,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𝒍</m:t>
                    </m:r>
                  </m:oMath>
                </a14:m>
                <a:r>
                  <a:rPr lang="es-ES" b="1" dirty="0">
                    <a:solidFill>
                      <a:srgbClr val="8B8B8B"/>
                    </a:solidFill>
                    <a:latin typeface="Lato" panose="020B0604020202020204" charset="0"/>
                  </a:rPr>
                  <a:t>, se efectúa el producto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r>
                          <a:rPr lang="es-ES" i="1" dirty="0">
                            <a:solidFill>
                              <a:schemeClr val="tx1"/>
                            </a:solidFill>
                            <a:latin typeface="Cambria Math" panose="02040503050406030204" pitchFamily="18" charset="0"/>
                            <a:cs typeface="Times New Roman" panose="02020603050405020304" pitchFamily="18" charset="0"/>
                          </a:rPr>
                          <m:t>𝑌</m:t>
                        </m:r>
                      </m:e>
                    </m:acc>
                    <m:r>
                      <a:rPr lang="es-ES" i="1" dirty="0">
                        <a:solidFill>
                          <a:schemeClr val="tx1"/>
                        </a:solidFill>
                        <a:latin typeface="Cambria Math" panose="02040503050406030204" pitchFamily="18" charset="0"/>
                        <a:cs typeface="Times New Roman" panose="02020603050405020304" pitchFamily="18" charset="0"/>
                      </a:rPr>
                      <m:t>=</m:t>
                    </m:r>
                    <m:r>
                      <a:rPr lang="es-ES" i="1" dirty="0">
                        <a:solidFill>
                          <a:schemeClr val="tx1"/>
                        </a:solidFill>
                        <a:latin typeface="Cambria Math" panose="02040503050406030204" pitchFamily="18" charset="0"/>
                        <a:cs typeface="Times New Roman" panose="02020603050405020304" pitchFamily="18" charset="0"/>
                      </a:rPr>
                      <m:t>𝑋</m:t>
                    </m:r>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Donde</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r>
                      <a:rPr lang="es-ES" b="1" i="1" dirty="0">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es el producto </a:t>
                </a:r>
                <a14:m>
                  <m:oMath xmlns:m="http://schemas.openxmlformats.org/officeDocument/2006/math">
                    <m:sSup>
                      <m:sSupPr>
                        <m:ctrlPr>
                          <a:rPr lang="es-ES"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𝑊</m:t>
                        </m:r>
                      </m:e>
                      <m:sup>
                        <m:r>
                          <a:rPr lang="es-E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 </m:t>
                        </m:r>
                      </m:sup>
                    </m:sSup>
                    <m:r>
                      <a:rPr lang="es-ES" i="1">
                        <a:solidFill>
                          <a:schemeClr val="tx1"/>
                        </a:solidFill>
                        <a:latin typeface="Cambria Math" panose="02040503050406030204" pitchFamily="18" charset="0"/>
                        <a:cs typeface="Times New Roman" panose="02020603050405020304" pitchFamily="18" charset="0"/>
                      </a:rPr>
                      <m:t>𝐵𝐶</m:t>
                    </m:r>
                    <m:r>
                      <a:rPr lang="es-ES"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con dimensiones </a:t>
                </a:r>
                <a14:m>
                  <m:oMath xmlns:m="http://schemas.openxmlformats.org/officeDocument/2006/math">
                    <m:r>
                      <a:rPr lang="es-ES" b="1" i="1" dirty="0">
                        <a:solidFill>
                          <a:schemeClr val="tx1"/>
                        </a:solidFill>
                        <a:latin typeface="Cambria Math" panose="02040503050406030204" pitchFamily="18" charset="0"/>
                        <a:cs typeface="Times New Roman" panose="02020603050405020304" pitchFamily="18" charset="0"/>
                      </a:rPr>
                      <m:t>(</m:t>
                    </m:r>
                    <m:d>
                      <m:dPr>
                        <m:ctrlPr>
                          <a:rPr lang="es-ES" b="1" i="1" dirty="0">
                            <a:solidFill>
                              <a:schemeClr val="tx1"/>
                            </a:solidFill>
                            <a:latin typeface="Cambria Math" panose="02040503050406030204" pitchFamily="18" charset="0"/>
                            <a:cs typeface="Times New Roman" panose="02020603050405020304" pitchFamily="18" charset="0"/>
                          </a:rPr>
                        </m:ctrlPr>
                      </m:dPr>
                      <m:e>
                        <m:r>
                          <a:rPr lang="es-ES" b="1" i="1" dirty="0">
                            <a:solidFill>
                              <a:schemeClr val="tx1"/>
                            </a:solidFill>
                            <a:latin typeface="Cambria Math" panose="02040503050406030204" pitchFamily="18" charset="0"/>
                            <a:cs typeface="Times New Roman" panose="02020603050405020304" pitchFamily="18" charset="0"/>
                          </a:rPr>
                          <m:t>𝒑</m:t>
                        </m:r>
                        <m:r>
                          <a:rPr lang="es-ES" b="1" i="1" dirty="0">
                            <a:solidFill>
                              <a:schemeClr val="tx1"/>
                            </a:solidFill>
                            <a:latin typeface="Cambria Math" panose="02040503050406030204" pitchFamily="18" charset="0"/>
                            <a:cs typeface="Times New Roman" panose="02020603050405020304" pitchFamily="18" charset="0"/>
                          </a:rPr>
                          <m:t>+</m:t>
                        </m:r>
                        <m:r>
                          <a:rPr lang="es-ES" b="1" i="1" dirty="0">
                            <a:solidFill>
                              <a:schemeClr val="tx1"/>
                            </a:solidFill>
                            <a:latin typeface="Cambria Math" panose="02040503050406030204" pitchFamily="18" charset="0"/>
                            <a:cs typeface="Times New Roman" panose="02020603050405020304" pitchFamily="18" charset="0"/>
                          </a:rPr>
                          <m:t>𝟏</m:t>
                        </m:r>
                        <m:r>
                          <a:rPr lang="es-ES" b="1" i="1" dirty="0">
                            <a:solidFill>
                              <a:schemeClr val="tx1"/>
                            </a:solidFill>
                            <a:latin typeface="Cambria Math" panose="02040503050406030204" pitchFamily="18" charset="0"/>
                            <a:cs typeface="Times New Roman" panose="02020603050405020304" pitchFamily="18" charset="0"/>
                          </a:rPr>
                          <m:t> ×</m:t>
                        </m:r>
                        <m:r>
                          <a:rPr lang="es-ES" b="1" i="1" dirty="0">
                            <a:solidFill>
                              <a:schemeClr val="tx1"/>
                            </a:solidFill>
                            <a:latin typeface="Cambria Math" panose="02040503050406030204" pitchFamily="18" charset="0"/>
                            <a:cs typeface="Times New Roman" panose="02020603050405020304" pitchFamily="18" charset="0"/>
                          </a:rPr>
                          <m:t>𝒌</m:t>
                        </m:r>
                      </m:e>
                    </m:d>
                    <m:r>
                      <a:rPr lang="es-ES" b="1" i="1" dirty="0">
                        <a:solidFill>
                          <a:schemeClr val="tx1"/>
                        </a:solidFill>
                        <a:latin typeface="Cambria Math" panose="02040503050406030204" pitchFamily="18" charset="0"/>
                        <a:cs typeface="Times New Roman" panose="02020603050405020304" pitchFamily="18" charset="0"/>
                      </a:rPr>
                      <m:t>×</m:t>
                    </m:r>
                    <m:r>
                      <a:rPr lang="es-ES" b="1" i="1" dirty="0">
                        <a:solidFill>
                          <a:schemeClr val="tx1"/>
                        </a:solidFill>
                        <a:latin typeface="Cambria Math" panose="02040503050406030204" pitchFamily="18" charset="0"/>
                        <a:cs typeface="Times New Roman" panose="02020603050405020304" pitchFamily="18" charset="0"/>
                      </a:rPr>
                      <m:t>𝒍</m:t>
                    </m:r>
                    <m:r>
                      <a:rPr lang="es-ES" b="1" i="1" dirty="0">
                        <a:solidFill>
                          <a:schemeClr val="tx1"/>
                        </a:solidFill>
                        <a:latin typeface="Cambria Math" panose="02040503050406030204" pitchFamily="18" charset="0"/>
                        <a:cs typeface="Times New Roman" panose="02020603050405020304" pitchFamily="18" charset="0"/>
                      </a:rPr>
                      <m:t>)</m:t>
                    </m:r>
                  </m:oMath>
                </a14:m>
                <a:r>
                  <a:rPr lang="es-ES" dirty="0">
                    <a:solidFill>
                      <a:schemeClr val="tx1"/>
                    </a:solidFill>
                    <a:latin typeface="Times New Roman" panose="02020603050405020304" pitchFamily="18" charset="0"/>
                    <a:cs typeface="Times New Roman" panose="02020603050405020304" pitchFamily="18" charset="0"/>
                  </a:rPr>
                  <a:t>.</a:t>
                </a:r>
              </a:p>
              <a:p>
                <a:pPr marL="114300" indent="0">
                  <a:lnSpc>
                    <a:spcPct val="150000"/>
                  </a:lnSpc>
                  <a:buNone/>
                </a:pPr>
                <a:endParaRPr lang="es-ES"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 b="1" dirty="0">
                    <a:solidFill>
                      <a:srgbClr val="8B8B8B"/>
                    </a:solidFill>
                    <a:latin typeface="Lato" panose="020B0604020202020204" charset="0"/>
                  </a:rPr>
                  <a:t> Nótese que los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𝒉</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pronósticos de las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𝒌</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componentes se encuentran en el primer renglón de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r>
                          <a:rPr lang="es-ES" i="1" dirty="0">
                            <a:solidFill>
                              <a:schemeClr val="tx1"/>
                            </a:solidFill>
                            <a:latin typeface="Cambria Math" panose="02040503050406030204" pitchFamily="18" charset="0"/>
                            <a:cs typeface="Times New Roman" panose="02020603050405020304" pitchFamily="18" charset="0"/>
                          </a:rPr>
                          <m:t>𝑌</m:t>
                        </m:r>
                      </m:e>
                    </m:acc>
                  </m:oMath>
                </a14:m>
                <a:r>
                  <a:rPr lang="es-ES" dirty="0">
                    <a:solidFill>
                      <a:schemeClr val="tx1"/>
                    </a:solidFill>
                    <a:latin typeface="Times New Roman" panose="02020603050405020304" pitchFamily="18" charset="0"/>
                    <a:cs typeface="Times New Roman" panose="02020603050405020304" pitchFamily="18" charset="0"/>
                  </a:rPr>
                  <a:t> </a:t>
                </a:r>
              </a:p>
              <a:p>
                <a:pPr marL="114300">
                  <a:lnSpc>
                    <a:spcPct val="150000"/>
                  </a:lnSpc>
                </a:pPr>
                <a:endParaRPr lang="es-ES" b="1" u="sng" dirty="0">
                  <a:solidFill>
                    <a:srgbClr val="8B8B8B"/>
                  </a:solidFill>
                  <a:latin typeface="Lato" panose="020B0604020202020204" charset="0"/>
                </a:endParaRPr>
              </a:p>
            </p:txBody>
          </p:sp>
        </mc:Choice>
        <mc:Fallback>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1462058" y="1747818"/>
                <a:ext cx="6584662" cy="2975815"/>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446345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22</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Estimación de los pronósticos</a:t>
            </a:r>
            <a:endParaRPr lang="es-419" sz="2400" b="1" dirty="0">
              <a:solidFill>
                <a:srgbClr val="666666"/>
              </a:solidFill>
              <a:latin typeface="Lato"/>
              <a:sym typeface="Lato"/>
            </a:endParaRP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D550156C-E88F-48A1-8E2C-E72A8E156062}"/>
                  </a:ext>
                </a:extLst>
              </p:cNvPr>
              <p:cNvSpPr/>
              <p:nvPr/>
            </p:nvSpPr>
            <p:spPr>
              <a:xfrm>
                <a:off x="1462058" y="1747818"/>
                <a:ext cx="6584662" cy="1391856"/>
              </a:xfrm>
              <a:prstGeom prst="rect">
                <a:avLst/>
              </a:prstGeom>
            </p:spPr>
            <p:txBody>
              <a:bodyPr wrap="square">
                <a:spAutoFit/>
              </a:bodyPr>
              <a:lstStyle/>
              <a:p>
                <a:pPr marL="114300">
                  <a:lnSpc>
                    <a:spcPct val="150000"/>
                  </a:lnSpc>
                </a:pPr>
                <a:r>
                  <a:rPr lang="es-ES" b="1" u="sng" dirty="0">
                    <a:solidFill>
                      <a:srgbClr val="8B8B8B"/>
                    </a:solidFill>
                    <a:latin typeface="Lato" panose="020B0604020202020204" charset="0"/>
                  </a:rPr>
                  <a:t>5. </a:t>
                </a:r>
                <a:r>
                  <a:rPr lang="es-ES" b="1" dirty="0">
                    <a:solidFill>
                      <a:srgbClr val="8B8B8B"/>
                    </a:solidFill>
                    <a:latin typeface="Lato" panose="020B0604020202020204" charset="0"/>
                  </a:rPr>
                  <a:t>	</a:t>
                </a:r>
                <a:r>
                  <a:rPr lang="es-ES" b="1" u="sng" dirty="0">
                    <a:solidFill>
                      <a:srgbClr val="8B8B8B"/>
                    </a:solidFill>
                    <a:latin typeface="Lato" panose="020B0604020202020204" charset="0"/>
                  </a:rPr>
                  <a:t> Elegir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𝒍</m:t>
                    </m:r>
                    <m:r>
                      <a:rPr lang="es-ES" i="1">
                        <a:solidFill>
                          <a:schemeClr val="tx1"/>
                        </a:solidFill>
                        <a:latin typeface="Cambria Math" panose="02040503050406030204" pitchFamily="18" charset="0"/>
                        <a:cs typeface="Times New Roman" panose="02020603050405020304" pitchFamily="18" charset="0"/>
                      </a:rPr>
                      <m:t> </m:t>
                    </m:r>
                  </m:oMath>
                </a14:m>
                <a:r>
                  <a:rPr lang="es-ES" b="1" u="sng" dirty="0">
                    <a:solidFill>
                      <a:srgbClr val="8B8B8B"/>
                    </a:solidFill>
                    <a:latin typeface="Lato" panose="020B0604020202020204" charset="0"/>
                  </a:rPr>
                  <a:t>número de componentes</a:t>
                </a:r>
              </a:p>
              <a:p>
                <a:pPr marL="457200" indent="-342900">
                  <a:lnSpc>
                    <a:spcPct val="150000"/>
                  </a:lnSpc>
                  <a:buFont typeface="Arial"/>
                  <a:buAutoNum type="arabicPeriod" startAt="4"/>
                </a:pPr>
                <a:endParaRPr lang="es-ES" b="1" u="sng" dirty="0">
                  <a:solidFill>
                    <a:srgbClr val="8B8B8B"/>
                  </a:solidFill>
                  <a:latin typeface="Lato" panose="020B0604020202020204" charset="0"/>
                </a:endParaRPr>
              </a:p>
              <a:p>
                <a:pPr marL="114300" indent="0">
                  <a:lnSpc>
                    <a:spcPct val="150000"/>
                  </a:lnSpc>
                  <a:buNone/>
                </a:pPr>
                <a:r>
                  <a:rPr lang="es-ES" b="1" dirty="0">
                    <a:solidFill>
                      <a:srgbClr val="8B8B8B"/>
                    </a:solidFill>
                    <a:latin typeface="Lato" panose="020B0604020202020204" charset="0"/>
                  </a:rPr>
                  <a:t>Se fija un criterio de error (MAPE), y se elige el número de componentes que lo minimicen</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s-ES"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𝑙</m:t>
                        </m:r>
                      </m:e>
                      <m:sup>
                        <m:r>
                          <a:rPr lang="es-ES" i="1">
                            <a:solidFill>
                              <a:schemeClr val="tx1"/>
                            </a:solidFill>
                            <a:latin typeface="Cambria Math" panose="02040503050406030204" pitchFamily="18" charset="0"/>
                            <a:cs typeface="Times New Roman" panose="02020603050405020304" pitchFamily="18" charset="0"/>
                          </a:rPr>
                          <m:t>∗</m:t>
                        </m:r>
                      </m:sup>
                    </m:sSup>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en la componente que nos interesa pronosticar </a:t>
                </a:r>
                <a14:m>
                  <m:oMath xmlns:m="http://schemas.openxmlformats.org/officeDocument/2006/math">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𝑍</m:t>
                        </m:r>
                      </m:e>
                      <m:sub>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𝑗</m:t>
                        </m:r>
                      </m:sub>
                      <m:sup>
                        <m:r>
                          <a:rPr lang="es-ES" i="1">
                            <a:solidFill>
                              <a:schemeClr val="tx1"/>
                            </a:solidFill>
                            <a:latin typeface="Cambria Math" panose="02040503050406030204" pitchFamily="18" charset="0"/>
                            <a:cs typeface="Times New Roman" panose="02020603050405020304" pitchFamily="18" charset="0"/>
                          </a:rPr>
                          <m:t>∗</m:t>
                        </m:r>
                      </m:sup>
                    </m:sSubSup>
                  </m:oMath>
                </a14:m>
                <a:endParaRPr lang="es-ES" b="1" u="sng" dirty="0">
                  <a:solidFill>
                    <a:srgbClr val="8B8B8B"/>
                  </a:solidFill>
                  <a:latin typeface="Lato" panose="020B0604020202020204" charset="0"/>
                </a:endParaRPr>
              </a:p>
            </p:txBody>
          </p:sp>
        </mc:Choice>
        <mc:Fallback>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1462058" y="1747818"/>
                <a:ext cx="6584662" cy="1391856"/>
              </a:xfrm>
              <a:prstGeom prst="rect">
                <a:avLst/>
              </a:prstGeom>
              <a:blipFill>
                <a:blip r:embed="rId3"/>
                <a:stretch>
                  <a:fillRect b="-1316"/>
                </a:stretch>
              </a:blipFill>
            </p:spPr>
            <p:txBody>
              <a:bodyPr/>
              <a:lstStyle/>
              <a:p>
                <a:r>
                  <a:rPr lang="es-MX">
                    <a:noFill/>
                  </a:rPr>
                  <a:t> </a:t>
                </a:r>
              </a:p>
            </p:txBody>
          </p:sp>
        </mc:Fallback>
      </mc:AlternateContent>
    </p:spTree>
    <p:extLst>
      <p:ext uri="{BB962C8B-B14F-4D97-AF65-F5344CB8AC3E}">
        <p14:creationId xmlns:p14="http://schemas.microsoft.com/office/powerpoint/2010/main" val="760805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23</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Intervalos de confianza </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1306830" y="2023559"/>
            <a:ext cx="6530340" cy="2311915"/>
          </a:xfrm>
          <a:prstGeom prst="rect">
            <a:avLst/>
          </a:prstGeom>
        </p:spPr>
        <p:txBody>
          <a:bodyPr wrap="square">
            <a:spAutoFit/>
          </a:bodyPr>
          <a:lstStyle/>
          <a:p>
            <a:pPr marL="114300" indent="0">
              <a:lnSpc>
                <a:spcPct val="150000"/>
              </a:lnSpc>
              <a:buNone/>
            </a:pPr>
            <a:r>
              <a:rPr lang="es-ES" b="1" dirty="0">
                <a:solidFill>
                  <a:srgbClr val="8B8B8B"/>
                </a:solidFill>
                <a:latin typeface="Lato" panose="020B0604020202020204" charset="0"/>
              </a:rPr>
              <a:t>En </a:t>
            </a:r>
            <a:r>
              <a:rPr lang="en-US" b="1" dirty="0">
                <a:solidFill>
                  <a:srgbClr val="8B8B8B"/>
                </a:solidFill>
                <a:latin typeface="Lato" panose="020B0604020202020204" charset="0"/>
              </a:rPr>
              <a:t>Pascual, L., Ruiz, E., and Fresoli, D. (2011)</a:t>
            </a:r>
            <a:r>
              <a:rPr lang="es-ES" b="1" dirty="0">
                <a:solidFill>
                  <a:srgbClr val="8B8B8B"/>
                </a:solidFill>
                <a:latin typeface="Lato" panose="020B0604020202020204" charset="0"/>
              </a:rPr>
              <a:t> se propone una manera de construir intervalos de confianza para pronósticos de modelos VAR utilizando una adaptación del método Bootstrap. </a:t>
            </a:r>
          </a:p>
          <a:p>
            <a:pPr marL="114300" indent="0">
              <a:lnSpc>
                <a:spcPct val="150000"/>
              </a:lnSpc>
              <a:buNone/>
            </a:pPr>
            <a:endParaRPr lang="es-ES" b="1" dirty="0">
              <a:solidFill>
                <a:srgbClr val="8B8B8B"/>
              </a:solidFill>
              <a:latin typeface="Lato" panose="020B0604020202020204" charset="0"/>
            </a:endParaRPr>
          </a:p>
          <a:p>
            <a:pPr marL="114300" indent="0">
              <a:lnSpc>
                <a:spcPct val="150000"/>
              </a:lnSpc>
              <a:buNone/>
            </a:pPr>
            <a:r>
              <a:rPr lang="es-ES" b="1" dirty="0">
                <a:solidFill>
                  <a:srgbClr val="8B8B8B"/>
                </a:solidFill>
                <a:latin typeface="Lato" panose="020B0604020202020204" charset="0"/>
              </a:rPr>
              <a:t>Tal procedimiento se puede adecuar a la metodología VAR-PLS para obtener intervalos de confianza.</a:t>
            </a:r>
          </a:p>
          <a:p>
            <a:pPr marL="114300" indent="0">
              <a:lnSpc>
                <a:spcPct val="150000"/>
              </a:lnSpc>
              <a:buNone/>
            </a:pPr>
            <a:endParaRPr lang="es-ES" b="1" u="sng" dirty="0">
              <a:solidFill>
                <a:srgbClr val="8B8B8B"/>
              </a:solidFill>
              <a:latin typeface="Lato" panose="020B0604020202020204" charset="0"/>
            </a:endParaRPr>
          </a:p>
        </p:txBody>
      </p:sp>
    </p:spTree>
    <p:extLst>
      <p:ext uri="{BB962C8B-B14F-4D97-AF65-F5344CB8AC3E}">
        <p14:creationId xmlns:p14="http://schemas.microsoft.com/office/powerpoint/2010/main" val="3452586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24</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Intervalos de confianza </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1306830" y="2023559"/>
                <a:ext cx="6183630" cy="1683153"/>
              </a:xfrm>
              <a:prstGeom prst="rect">
                <a:avLst/>
              </a:prstGeom>
            </p:spPr>
            <p:txBody>
              <a:bodyPr wrap="square">
                <a:spAutoFit/>
              </a:bodyPr>
              <a:lstStyle/>
              <a:p>
                <a:pPr marL="114300" indent="0">
                  <a:lnSpc>
                    <a:spcPct val="150000"/>
                  </a:lnSpc>
                  <a:buNone/>
                </a:pPr>
                <a:r>
                  <a:rPr lang="es-ES" b="1" dirty="0">
                    <a:solidFill>
                      <a:srgbClr val="8B8B8B"/>
                    </a:solidFill>
                    <a:latin typeface="Lato" panose="020B0604020202020204" charset="0"/>
                  </a:rPr>
                  <a:t>6.1) Estimar los coeficientes de la matriz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r>
                      <a:rPr lang="es-ES" b="1" i="1" dirty="0">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y con ellos obtener los residuos,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𝒂</m:t>
                            </m:r>
                          </m:e>
                          <m:sub>
                            <m:r>
                              <a:rPr lang="es-ES" b="1" i="1" dirty="0">
                                <a:solidFill>
                                  <a:schemeClr val="tx1"/>
                                </a:solidFill>
                                <a:latin typeface="Cambria Math" panose="02040503050406030204" pitchFamily="18" charset="0"/>
                                <a:cs typeface="Times New Roman" panose="02020603050405020304" pitchFamily="18" charset="0"/>
                              </a:rPr>
                              <m:t>𝒕</m:t>
                            </m:r>
                          </m:sub>
                        </m:sSub>
                      </m:e>
                    </m:acc>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de </a:t>
                </a:r>
                <a14:m>
                  <m:oMath xmlns:m="http://schemas.openxmlformats.org/officeDocument/2006/math">
                    <m:r>
                      <m:rPr>
                        <m:sty m:val="p"/>
                      </m:rPr>
                      <a:rPr lang="es-ES" dirty="0">
                        <a:solidFill>
                          <a:schemeClr val="tx1"/>
                        </a:solidFill>
                        <a:latin typeface="Cambria Math" panose="02040503050406030204" pitchFamily="18" charset="0"/>
                        <a:cs typeface="Times New Roman" panose="02020603050405020304" pitchFamily="18" charset="0"/>
                      </a:rPr>
                      <m:t>Y</m:t>
                    </m:r>
                    <m:r>
                      <a:rPr lang="es-ES" i="1" dirty="0">
                        <a:solidFill>
                          <a:schemeClr val="tx1"/>
                        </a:solidFill>
                        <a:latin typeface="Cambria Math" panose="02040503050406030204" pitchFamily="18" charset="0"/>
                        <a:cs typeface="Times New Roman" panose="02020603050405020304" pitchFamily="18" charset="0"/>
                      </a:rPr>
                      <m:t>−</m:t>
                    </m:r>
                    <m:acc>
                      <m:accPr>
                        <m:chr m:val="̂"/>
                        <m:ctrlPr>
                          <a:rPr lang="es-ES" b="1" i="1" dirty="0">
                            <a:solidFill>
                              <a:schemeClr val="tx1"/>
                            </a:solidFill>
                            <a:latin typeface="Cambria Math" panose="02040503050406030204" pitchFamily="18" charset="0"/>
                            <a:cs typeface="Times New Roman" panose="02020603050405020304" pitchFamily="18" charset="0"/>
                          </a:rPr>
                        </m:ctrlPr>
                      </m:accPr>
                      <m:e>
                        <m:r>
                          <a:rPr lang="es-ES" i="1" dirty="0">
                            <a:solidFill>
                              <a:schemeClr val="tx1"/>
                            </a:solidFill>
                            <a:latin typeface="Cambria Math" panose="02040503050406030204" pitchFamily="18" charset="0"/>
                            <a:cs typeface="Times New Roman" panose="02020603050405020304" pitchFamily="18" charset="0"/>
                          </a:rPr>
                          <m:t>𝑌</m:t>
                        </m:r>
                      </m:e>
                    </m:acc>
                  </m:oMath>
                </a14:m>
                <a:r>
                  <a:rPr lang="es-ES" b="1" dirty="0">
                    <a:solidFill>
                      <a:srgbClr val="8B8B8B"/>
                    </a:solidFill>
                    <a:latin typeface="Lato" panose="020B0604020202020204" charset="0"/>
                  </a:rPr>
                  <a:t>, donde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r>
                          <a:rPr lang="es-ES" i="1" dirty="0">
                            <a:solidFill>
                              <a:schemeClr val="tx1"/>
                            </a:solidFill>
                            <a:latin typeface="Cambria Math" panose="02040503050406030204" pitchFamily="18" charset="0"/>
                            <a:cs typeface="Times New Roman" panose="02020603050405020304" pitchFamily="18" charset="0"/>
                          </a:rPr>
                          <m:t>𝑌</m:t>
                        </m:r>
                      </m:e>
                    </m:acc>
                    <m:r>
                      <a:rPr lang="es-ES" b="1" i="1" dirty="0">
                        <a:solidFill>
                          <a:schemeClr val="tx1"/>
                        </a:solidFill>
                        <a:latin typeface="Cambria Math" panose="02040503050406030204" pitchFamily="18" charset="0"/>
                        <a:cs typeface="Times New Roman" panose="02020603050405020304" pitchFamily="18" charset="0"/>
                      </a:rPr>
                      <m:t>=</m:t>
                    </m:r>
                    <m:r>
                      <a:rPr lang="es-ES" b="1" i="1" dirty="0">
                        <a:solidFill>
                          <a:schemeClr val="tx1"/>
                        </a:solidFill>
                        <a:latin typeface="Cambria Math" panose="02040503050406030204" pitchFamily="18" charset="0"/>
                        <a:cs typeface="Times New Roman" panose="02020603050405020304" pitchFamily="18" charset="0"/>
                      </a:rPr>
                      <m:t>𝑿</m:t>
                    </m:r>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oMath>
                </a14:m>
                <a:r>
                  <a:rPr lang="es-ES" b="1" dirty="0">
                    <a:solidFill>
                      <a:srgbClr val="8B8B8B"/>
                    </a:solidFill>
                    <a:latin typeface="Lato" panose="020B0604020202020204" charset="0"/>
                  </a:rPr>
                  <a:t>. Denotemos por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𝑭</m:t>
                            </m:r>
                          </m:e>
                          <m:sub>
                            <m:r>
                              <a:rPr lang="es-ES" b="1" i="1" dirty="0">
                                <a:solidFill>
                                  <a:schemeClr val="tx1"/>
                                </a:solidFill>
                                <a:latin typeface="Cambria Math" panose="02040503050406030204" pitchFamily="18" charset="0"/>
                                <a:cs typeface="Times New Roman" panose="02020603050405020304" pitchFamily="18" charset="0"/>
                              </a:rPr>
                              <m:t>𝒂</m:t>
                            </m:r>
                          </m:sub>
                        </m:sSub>
                      </m:e>
                    </m:acc>
                    <m:r>
                      <a:rPr lang="es-ES" b="1" i="1" dirty="0">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a la función de distribución empírica de los residuos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𝒂</m:t>
                            </m:r>
                          </m:e>
                          <m:sub>
                            <m:r>
                              <a:rPr lang="es-ES" b="1" i="1" dirty="0">
                                <a:solidFill>
                                  <a:schemeClr val="tx1"/>
                                </a:solidFill>
                                <a:latin typeface="Cambria Math" panose="02040503050406030204" pitchFamily="18" charset="0"/>
                                <a:cs typeface="Times New Roman" panose="02020603050405020304" pitchFamily="18" charset="0"/>
                              </a:rPr>
                              <m:t>𝒕</m:t>
                            </m:r>
                          </m:sub>
                        </m:sSub>
                      </m:e>
                    </m:acc>
                    <m:r>
                      <a:rPr lang="es-ES" b="1" i="1" dirty="0">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centrados y escalados</a:t>
                </a:r>
              </a:p>
              <a:p>
                <a:pPr marL="114300" indent="0">
                  <a:lnSpc>
                    <a:spcPct val="150000"/>
                  </a:lnSpc>
                  <a:buNone/>
                </a:pPr>
                <a:endParaRPr lang="es-ES" b="1" u="sng" dirty="0">
                  <a:solidFill>
                    <a:srgbClr val="8B8B8B"/>
                  </a:solidFill>
                  <a:latin typeface="Lato" panose="020B0604020202020204" charset="0"/>
                </a:endParaRPr>
              </a:p>
              <a:p>
                <a:pPr marL="114300" indent="0">
                  <a:lnSpc>
                    <a:spcPct val="150000"/>
                  </a:lnSpc>
                  <a:buNone/>
                </a:pPr>
                <a:endParaRPr lang="es-ES" b="1" u="sng"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1306830" y="2023559"/>
                <a:ext cx="6183630" cy="1683153"/>
              </a:xfrm>
              <a:prstGeom prst="rect">
                <a:avLst/>
              </a:prstGeom>
              <a:blipFill>
                <a:blip r:embed="rId3"/>
                <a:stretch>
                  <a:fillRect r="-591"/>
                </a:stretch>
              </a:blipFill>
            </p:spPr>
            <p:txBody>
              <a:bodyPr/>
              <a:lstStyle/>
              <a:p>
                <a:r>
                  <a:rPr lang="es-MX">
                    <a:noFill/>
                  </a:rPr>
                  <a:t> </a:t>
                </a:r>
              </a:p>
            </p:txBody>
          </p:sp>
        </mc:Fallback>
      </mc:AlternateContent>
    </p:spTree>
    <p:extLst>
      <p:ext uri="{BB962C8B-B14F-4D97-AF65-F5344CB8AC3E}">
        <p14:creationId xmlns:p14="http://schemas.microsoft.com/office/powerpoint/2010/main" val="1822575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25</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Intervalos de confianza </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1306830" y="2023559"/>
                <a:ext cx="6183630" cy="2363917"/>
              </a:xfrm>
              <a:prstGeom prst="rect">
                <a:avLst/>
              </a:prstGeom>
            </p:spPr>
            <p:txBody>
              <a:bodyPr wrap="square">
                <a:spAutoFit/>
              </a:bodyPr>
              <a:lstStyle/>
              <a:p>
                <a:pPr marL="114300" indent="0">
                  <a:lnSpc>
                    <a:spcPct val="150000"/>
                  </a:lnSpc>
                  <a:buNone/>
                </a:pPr>
                <a:r>
                  <a:rPr lang="es-ES" b="1" dirty="0">
                    <a:solidFill>
                      <a:srgbClr val="8B8B8B"/>
                    </a:solidFill>
                    <a:latin typeface="Lato" panose="020B0604020202020204" charset="0"/>
                  </a:rPr>
                  <a:t>6.2) De un conjunto inicial de </a:t>
                </a:r>
                <a14:m>
                  <m:oMath xmlns:m="http://schemas.openxmlformats.org/officeDocument/2006/math">
                    <m:r>
                      <m:rPr>
                        <m:sty m:val="p"/>
                      </m:rPr>
                      <a:rPr lang="es-ES" dirty="0">
                        <a:solidFill>
                          <a:schemeClr val="tx1"/>
                        </a:solidFill>
                        <a:latin typeface="Cambria Math" panose="02040503050406030204" pitchFamily="18" charset="0"/>
                        <a:cs typeface="Times New Roman" panose="02020603050405020304" pitchFamily="18" charset="0"/>
                      </a:rPr>
                      <m:t>p</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observaciones de la matriz </a:t>
                </a:r>
                <a14:m>
                  <m:oMath xmlns:m="http://schemas.openxmlformats.org/officeDocument/2006/math">
                    <m:r>
                      <m:rPr>
                        <m:sty m:val="p"/>
                      </m:rPr>
                      <a:rPr lang="es-ES">
                        <a:solidFill>
                          <a:schemeClr val="tx1"/>
                        </a:solidFill>
                        <a:latin typeface="Cambria Math" panose="02040503050406030204" pitchFamily="18" charset="0"/>
                        <a:cs typeface="Times New Roman" panose="02020603050405020304" pitchFamily="18" charset="0"/>
                      </a:rPr>
                      <m:t>X</m:t>
                    </m:r>
                    <m:r>
                      <a:rPr lang="es-ES">
                        <a:solidFill>
                          <a:schemeClr val="tx1"/>
                        </a:solidFill>
                        <a:latin typeface="Cambria Math" panose="02040503050406030204" pitchFamily="18" charset="0"/>
                        <a:cs typeface="Times New Roman" panose="02020603050405020304" pitchFamily="18" charset="0"/>
                      </a:rPr>
                      <m:t>, </m:t>
                    </m:r>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𝑋</m:t>
                        </m:r>
                      </m:e>
                      <m:sub>
                        <m:r>
                          <a:rPr lang="es-ES" i="1">
                            <a:solidFill>
                              <a:schemeClr val="tx1"/>
                            </a:solidFill>
                            <a:latin typeface="Cambria Math" panose="02040503050406030204" pitchFamily="18" charset="0"/>
                            <a:cs typeface="Times New Roman" panose="02020603050405020304" pitchFamily="18" charset="0"/>
                          </a:rPr>
                          <m:t>𝑡</m:t>
                        </m:r>
                      </m:sub>
                      <m:sup>
                        <m:r>
                          <a:rPr lang="es-ES" i="1">
                            <a:solidFill>
                              <a:schemeClr val="tx1"/>
                            </a:solidFill>
                            <a:latin typeface="Cambria Math" panose="02040503050406030204" pitchFamily="18" charset="0"/>
                            <a:cs typeface="Times New Roman" panose="02020603050405020304" pitchFamily="18" charset="0"/>
                          </a:rPr>
                          <m:t>∗</m:t>
                        </m:r>
                      </m:sup>
                    </m:sSubSup>
                    <m:r>
                      <a:rPr lang="es-ES" i="1">
                        <a:solidFill>
                          <a:schemeClr val="tx1"/>
                        </a:solidFill>
                        <a:latin typeface="Cambria Math" panose="02040503050406030204" pitchFamily="18" charset="0"/>
                        <a:cs typeface="Times New Roman" panose="02020603050405020304" pitchFamily="18" charset="0"/>
                      </a:rPr>
                      <m:t>=</m:t>
                    </m:r>
                    <m:sSub>
                      <m:sSubPr>
                        <m:ctrlPr>
                          <a:rPr lang="es-ES" i="1">
                            <a:solidFill>
                              <a:schemeClr val="tx1"/>
                            </a:solidFill>
                            <a:latin typeface="Cambria Math" panose="02040503050406030204" pitchFamily="18" charset="0"/>
                            <a:cs typeface="Times New Roman" panose="02020603050405020304" pitchFamily="18" charset="0"/>
                          </a:rPr>
                        </m:ctrlPr>
                      </m:sSubPr>
                      <m:e>
                        <m:r>
                          <a:rPr lang="es-ES" i="1">
                            <a:solidFill>
                              <a:schemeClr val="tx1"/>
                            </a:solidFill>
                            <a:latin typeface="Cambria Math" panose="02040503050406030204" pitchFamily="18" charset="0"/>
                            <a:cs typeface="Times New Roman" panose="02020603050405020304" pitchFamily="18" charset="0"/>
                          </a:rPr>
                          <m:t>𝑋</m:t>
                        </m:r>
                      </m:e>
                      <m:sub>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𝑗</m:t>
                        </m:r>
                      </m:sub>
                    </m:sSub>
                    <m:r>
                      <a:rPr lang="es-ES"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con</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𝑗</m:t>
                    </m:r>
                    <m:r>
                      <a:rPr lang="es-ES" i="1">
                        <a:solidFill>
                          <a:schemeClr val="tx1"/>
                        </a:solidFill>
                        <a:latin typeface="Cambria Math" panose="02040503050406030204" pitchFamily="18" charset="0"/>
                        <a:cs typeface="Times New Roman" panose="02020603050405020304" pitchFamily="18" charset="0"/>
                      </a:rPr>
                      <m:t>=1,…, (</m:t>
                    </m:r>
                    <m:r>
                      <a:rPr lang="es-ES" i="1">
                        <a:solidFill>
                          <a:schemeClr val="tx1"/>
                        </a:solidFill>
                        <a:latin typeface="Cambria Math" panose="02040503050406030204" pitchFamily="18" charset="0"/>
                        <a:cs typeface="Times New Roman" panose="02020603050405020304" pitchFamily="18" charset="0"/>
                      </a:rPr>
                      <m:t>𝑘</m:t>
                    </m:r>
                    <m:r>
                      <a:rPr lang="es-ES" i="1">
                        <a:solidFill>
                          <a:schemeClr val="tx1"/>
                        </a:solidFill>
                        <a:latin typeface="Cambria Math" panose="02040503050406030204" pitchFamily="18" charset="0"/>
                        <a:cs typeface="Times New Roman" panose="02020603050405020304" pitchFamily="18" charset="0"/>
                      </a:rPr>
                      <m:t> ×</m:t>
                    </m:r>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𝑝</m:t>
                        </m:r>
                        <m:r>
                          <a:rPr lang="es-ES" i="1">
                            <a:solidFill>
                              <a:schemeClr val="tx1"/>
                            </a:solidFill>
                            <a:latin typeface="Cambria Math" panose="02040503050406030204" pitchFamily="18" charset="0"/>
                            <a:cs typeface="Times New Roman" panose="02020603050405020304" pitchFamily="18" charset="0"/>
                          </a:rPr>
                          <m:t>+1</m:t>
                        </m:r>
                      </m:e>
                    </m:d>
                    <m:r>
                      <a:rPr lang="es-ES" i="1">
                        <a:solidFill>
                          <a:schemeClr val="tx1"/>
                        </a:solidFill>
                        <a:latin typeface="Cambria Math" panose="02040503050406030204" pitchFamily="18" charset="0"/>
                        <a:cs typeface="Times New Roman" panose="02020603050405020304" pitchFamily="18" charset="0"/>
                      </a:rPr>
                      <m:t>)</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construir una serie de Bootstrap </a:t>
                </a:r>
                <a14:m>
                  <m:oMath xmlns:m="http://schemas.openxmlformats.org/officeDocument/2006/math">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𝑌</m:t>
                        </m:r>
                      </m:e>
                      <m:sub>
                        <m:r>
                          <a:rPr lang="es-ES" i="1">
                            <a:solidFill>
                              <a:schemeClr val="tx1"/>
                            </a:solidFill>
                            <a:latin typeface="Cambria Math" panose="02040503050406030204" pitchFamily="18" charset="0"/>
                            <a:cs typeface="Times New Roman" panose="02020603050405020304" pitchFamily="18" charset="0"/>
                          </a:rPr>
                          <m:t>1</m:t>
                        </m:r>
                      </m:sub>
                      <m:sup>
                        <m:r>
                          <a:rPr lang="es-ES" i="1">
                            <a:solidFill>
                              <a:schemeClr val="tx1"/>
                            </a:solidFill>
                            <a:latin typeface="Cambria Math" panose="02040503050406030204" pitchFamily="18" charset="0"/>
                            <a:cs typeface="Times New Roman" panose="02020603050405020304" pitchFamily="18" charset="0"/>
                          </a:rPr>
                          <m:t>∗</m:t>
                        </m:r>
                      </m:sup>
                    </m:sSubSup>
                    <m:r>
                      <a:rPr lang="es-ES" i="1">
                        <a:solidFill>
                          <a:schemeClr val="tx1"/>
                        </a:solidFill>
                        <a:latin typeface="Cambria Math" panose="02040503050406030204" pitchFamily="18" charset="0"/>
                        <a:cs typeface="Times New Roman" panose="02020603050405020304" pitchFamily="18" charset="0"/>
                      </a:rPr>
                      <m:t>,</m:t>
                    </m:r>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𝑌</m:t>
                        </m:r>
                      </m:e>
                      <m:sub>
                        <m:r>
                          <a:rPr lang="es-ES" i="1">
                            <a:solidFill>
                              <a:schemeClr val="tx1"/>
                            </a:solidFill>
                            <a:latin typeface="Cambria Math" panose="02040503050406030204" pitchFamily="18" charset="0"/>
                            <a:cs typeface="Times New Roman" panose="02020603050405020304" pitchFamily="18" charset="0"/>
                          </a:rPr>
                          <m:t>2</m:t>
                        </m:r>
                      </m:sub>
                      <m:sup>
                        <m:r>
                          <a:rPr lang="es-ES" i="1">
                            <a:solidFill>
                              <a:schemeClr val="tx1"/>
                            </a:solidFill>
                            <a:latin typeface="Cambria Math" panose="02040503050406030204" pitchFamily="18" charset="0"/>
                            <a:cs typeface="Times New Roman" panose="02020603050405020304" pitchFamily="18" charset="0"/>
                          </a:rPr>
                          <m:t>∗</m:t>
                        </m:r>
                      </m:sup>
                    </m:sSubSup>
                    <m:r>
                      <a:rPr lang="es-ES" i="1">
                        <a:solidFill>
                          <a:schemeClr val="tx1"/>
                        </a:solidFill>
                        <a:latin typeface="Cambria Math" panose="02040503050406030204" pitchFamily="18" charset="0"/>
                        <a:cs typeface="Times New Roman" panose="02020603050405020304" pitchFamily="18" charset="0"/>
                      </a:rPr>
                      <m:t>, …</m:t>
                    </m:r>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𝑌</m:t>
                        </m:r>
                      </m:e>
                      <m:sub>
                        <m:r>
                          <a:rPr lang="es-ES" i="1">
                            <a:solidFill>
                              <a:schemeClr val="tx1"/>
                            </a:solidFill>
                            <a:latin typeface="Cambria Math" panose="02040503050406030204" pitchFamily="18" charset="0"/>
                            <a:cs typeface="Times New Roman" panose="02020603050405020304" pitchFamily="18" charset="0"/>
                          </a:rPr>
                          <m:t>𝑡</m:t>
                        </m:r>
                      </m:sub>
                      <m:sup>
                        <m:r>
                          <a:rPr lang="es-ES" i="1">
                            <a:solidFill>
                              <a:schemeClr val="tx1"/>
                            </a:solidFill>
                            <a:latin typeface="Cambria Math" panose="02040503050406030204" pitchFamily="18" charset="0"/>
                            <a:cs typeface="Times New Roman" panose="02020603050405020304" pitchFamily="18" charset="0"/>
                          </a:rPr>
                          <m:t>∗</m:t>
                        </m:r>
                      </m:sup>
                    </m:sSubSup>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como sigue:</a:t>
                </a:r>
              </a:p>
              <a:p>
                <a:pPr marL="114300" indent="0" algn="ctr">
                  <a:lnSpc>
                    <a:spcPct val="150000"/>
                  </a:lnSpc>
                  <a:buNone/>
                </a:pPr>
                <a14:m>
                  <m:oMath xmlns:m="http://schemas.openxmlformats.org/officeDocument/2006/math">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𝑌</m:t>
                        </m:r>
                      </m:e>
                      <m:sub>
                        <m:r>
                          <a:rPr lang="es-ES" i="1">
                            <a:solidFill>
                              <a:schemeClr val="tx1"/>
                            </a:solidFill>
                            <a:latin typeface="Cambria Math" panose="02040503050406030204" pitchFamily="18" charset="0"/>
                            <a:cs typeface="Times New Roman" panose="02020603050405020304" pitchFamily="18" charset="0"/>
                          </a:rPr>
                          <m:t>𝑖</m:t>
                        </m:r>
                      </m:sub>
                      <m:sup>
                        <m:r>
                          <a:rPr lang="es-ES" i="1">
                            <a:solidFill>
                              <a:schemeClr val="tx1"/>
                            </a:solidFill>
                            <a:latin typeface="Cambria Math" panose="02040503050406030204" pitchFamily="18" charset="0"/>
                            <a:cs typeface="Times New Roman" panose="02020603050405020304" pitchFamily="18" charset="0"/>
                          </a:rPr>
                          <m:t>∗</m:t>
                        </m:r>
                      </m:sup>
                    </m:sSubSup>
                    <m:r>
                      <a:rPr lang="es-ES" i="1">
                        <a:solidFill>
                          <a:schemeClr val="tx1"/>
                        </a:solidFill>
                        <a:latin typeface="Cambria Math" panose="02040503050406030204" pitchFamily="18" charset="0"/>
                        <a:cs typeface="Times New Roman" panose="02020603050405020304" pitchFamily="18" charset="0"/>
                      </a:rPr>
                      <m:t>=</m:t>
                    </m:r>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𝑋</m:t>
                        </m:r>
                      </m:e>
                      <m:sub>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−1</m:t>
                        </m:r>
                      </m:sub>
                      <m:sup>
                        <m:r>
                          <a:rPr lang="es-ES" i="1">
                            <a:solidFill>
                              <a:schemeClr val="tx1"/>
                            </a:solidFill>
                            <a:latin typeface="Cambria Math" panose="02040503050406030204" pitchFamily="18" charset="0"/>
                            <a:cs typeface="Times New Roman" panose="02020603050405020304" pitchFamily="18" charset="0"/>
                          </a:rPr>
                          <m:t>∗</m:t>
                        </m:r>
                      </m:sup>
                    </m:sSubSup>
                  </m:oMath>
                </a14:m>
                <a:r>
                  <a:rPr lang="es-ES" b="1" dirty="0">
                    <a:solidFill>
                      <a:schemeClr val="tx1"/>
                    </a:solidFill>
                    <a:cs typeface="Times New Roman" panose="02020603050405020304" pitchFamily="18" charset="0"/>
                  </a:rPr>
                  <a:t>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r>
                      <a:rPr lang="es-ES" dirty="0">
                        <a:solidFill>
                          <a:schemeClr val="tx1"/>
                        </a:solidFill>
                        <a:latin typeface="Cambria Math" panose="02040503050406030204" pitchFamily="18" charset="0"/>
                        <a:cs typeface="Times New Roman" panose="02020603050405020304" pitchFamily="18" charset="0"/>
                      </a:rPr>
                      <m:t>+</m:t>
                    </m:r>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𝒂</m:t>
                            </m:r>
                          </m:e>
                          <m:sub>
                            <m:r>
                              <a:rPr lang="es-ES" b="1" i="1" dirty="0">
                                <a:solidFill>
                                  <a:schemeClr val="tx1"/>
                                </a:solidFill>
                                <a:latin typeface="Cambria Math" panose="02040503050406030204" pitchFamily="18" charset="0"/>
                                <a:cs typeface="Times New Roman" panose="02020603050405020304" pitchFamily="18" charset="0"/>
                              </a:rPr>
                              <m:t>𝒊</m:t>
                            </m:r>
                            <m:r>
                              <a:rPr lang="es-ES" b="1" i="1" dirty="0">
                                <a:solidFill>
                                  <a:schemeClr val="tx1"/>
                                </a:solidFill>
                                <a:latin typeface="Cambria Math" panose="02040503050406030204" pitchFamily="18" charset="0"/>
                                <a:cs typeface="Times New Roman" panose="02020603050405020304" pitchFamily="18" charset="0"/>
                              </a:rPr>
                              <m:t>−</m:t>
                            </m:r>
                            <m:r>
                              <a:rPr lang="es-ES" b="1" i="1" dirty="0">
                                <a:solidFill>
                                  <a:schemeClr val="tx1"/>
                                </a:solidFill>
                                <a:latin typeface="Cambria Math" panose="02040503050406030204" pitchFamily="18" charset="0"/>
                                <a:cs typeface="Times New Roman" panose="02020603050405020304" pitchFamily="18" charset="0"/>
                              </a:rPr>
                              <m:t>𝟏</m:t>
                            </m:r>
                          </m:sub>
                        </m:sSub>
                      </m:e>
                    </m:acc>
                  </m:oMath>
                </a14:m>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𝑖</m:t>
                    </m:r>
                    <m:r>
                      <a:rPr lang="es-ES" i="1">
                        <a:solidFill>
                          <a:schemeClr val="tx1"/>
                        </a:solidFill>
                        <a:latin typeface="Cambria Math" panose="02040503050406030204" pitchFamily="18" charset="0"/>
                        <a:cs typeface="Times New Roman" panose="02020603050405020304" pitchFamily="18" charset="0"/>
                      </a:rPr>
                      <m:t>=1, …, </m:t>
                    </m:r>
                    <m:r>
                      <a:rPr lang="es-ES" i="1">
                        <a:solidFill>
                          <a:schemeClr val="tx1"/>
                        </a:solidFill>
                        <a:latin typeface="Cambria Math" panose="02040503050406030204" pitchFamily="18" charset="0"/>
                        <a:cs typeface="Times New Roman" panose="02020603050405020304" pitchFamily="18" charset="0"/>
                      </a:rPr>
                      <m:t>𝑡</m:t>
                    </m:r>
                  </m:oMath>
                </a14:m>
                <a:endParaRPr lang="es-ES"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 b="1" dirty="0">
                    <a:solidFill>
                      <a:srgbClr val="8B8B8B"/>
                    </a:solidFill>
                    <a:latin typeface="Lato" panose="020B0604020202020204" charset="0"/>
                  </a:rPr>
                  <a:t>Donde</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s-ES" b="1" i="1" dirty="0">
                            <a:solidFill>
                              <a:schemeClr val="tx1"/>
                            </a:solidFill>
                            <a:latin typeface="Cambria Math" panose="02040503050406030204" pitchFamily="18" charset="0"/>
                            <a:cs typeface="Times New Roman" panose="02020603050405020304" pitchFamily="18" charset="0"/>
                          </a:rPr>
                        </m:ctrlPr>
                      </m:sSupPr>
                      <m:e>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𝒂</m:t>
                                </m:r>
                              </m:e>
                              <m:sub>
                                <m:r>
                                  <a:rPr lang="es-ES" b="1" i="1" dirty="0">
                                    <a:solidFill>
                                      <a:schemeClr val="tx1"/>
                                    </a:solidFill>
                                    <a:latin typeface="Cambria Math" panose="02040503050406030204" pitchFamily="18" charset="0"/>
                                    <a:cs typeface="Times New Roman" panose="02020603050405020304" pitchFamily="18" charset="0"/>
                                  </a:rPr>
                                  <m:t>𝒕</m:t>
                                </m:r>
                              </m:sub>
                            </m:sSub>
                          </m:e>
                        </m:acc>
                      </m:e>
                      <m:sup>
                        <m:r>
                          <a:rPr lang="es-ES" b="1" i="1" dirty="0">
                            <a:solidFill>
                              <a:schemeClr val="tx1"/>
                            </a:solidFill>
                            <a:latin typeface="Cambria Math" panose="02040503050406030204" pitchFamily="18" charset="0"/>
                            <a:cs typeface="Times New Roman" panose="02020603050405020304" pitchFamily="18" charset="0"/>
                          </a:rPr>
                          <m:t>∗</m:t>
                        </m:r>
                      </m:sup>
                    </m:sSup>
                    <m:r>
                      <a:rPr lang="es-ES" b="1" i="1" dirty="0">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es una muestra independiente de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𝑭</m:t>
                            </m:r>
                          </m:e>
                          <m:sub>
                            <m:r>
                              <a:rPr lang="es-ES" b="1" i="1" dirty="0">
                                <a:solidFill>
                                  <a:schemeClr val="tx1"/>
                                </a:solidFill>
                                <a:latin typeface="Cambria Math" panose="02040503050406030204" pitchFamily="18" charset="0"/>
                                <a:cs typeface="Times New Roman" panose="02020603050405020304" pitchFamily="18" charset="0"/>
                              </a:rPr>
                              <m:t>𝒂</m:t>
                            </m:r>
                          </m:sub>
                        </m:sSub>
                      </m:e>
                    </m:acc>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Una vez que se tienen las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observaciones estimamos nuevamente</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una réplica de Bootstrap del ajuste del paso anterior.</a:t>
                </a:r>
              </a:p>
              <a:p>
                <a:pPr marL="114300" indent="0">
                  <a:lnSpc>
                    <a:spcPct val="150000"/>
                  </a:lnSpc>
                  <a:buNone/>
                </a:pPr>
                <a:endParaRPr lang="es-ES" b="1" u="sng"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1306830" y="2023559"/>
                <a:ext cx="6183630" cy="2363917"/>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163634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26</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Intervalos de confianza </a:t>
            </a:r>
            <a:endParaRPr lang="es-419" sz="2400" b="1" dirty="0">
              <a:solidFill>
                <a:srgbClr val="666666"/>
              </a:solidFill>
              <a:latin typeface="Lato"/>
              <a:sym typeface="Lato"/>
            </a:endParaRP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D550156C-E88F-48A1-8E2C-E72A8E156062}"/>
                  </a:ext>
                </a:extLst>
              </p:cNvPr>
              <p:cNvSpPr/>
              <p:nvPr/>
            </p:nvSpPr>
            <p:spPr>
              <a:xfrm>
                <a:off x="754380" y="1878816"/>
                <a:ext cx="7635240" cy="2981201"/>
              </a:xfrm>
              <a:prstGeom prst="rect">
                <a:avLst/>
              </a:prstGeom>
            </p:spPr>
            <p:txBody>
              <a:bodyPr wrap="square">
                <a:spAutoFit/>
              </a:bodyPr>
              <a:lstStyle/>
              <a:p>
                <a:pPr marL="114300" indent="0">
                  <a:lnSpc>
                    <a:spcPct val="150000"/>
                  </a:lnSpc>
                  <a:buNone/>
                </a:pPr>
                <a:r>
                  <a:rPr lang="es-ES" b="1" dirty="0">
                    <a:solidFill>
                      <a:srgbClr val="8B8B8B"/>
                    </a:solidFill>
                    <a:latin typeface="Lato" panose="020B0604020202020204" charset="0"/>
                  </a:rPr>
                  <a:t>6.3) Pronosticar utilizando </a:t>
                </a:r>
                <a:r>
                  <a:rPr lang="es-ES" i="1" dirty="0">
                    <a:solidFill>
                      <a:schemeClr val="tx1"/>
                    </a:solidFill>
                    <a:latin typeface="Cambria Math" panose="02040503050406030204" pitchFamily="18" charset="0"/>
                    <a:cs typeface="Times New Roman" panose="02020603050405020304" pitchFamily="18" charset="0"/>
                  </a:rPr>
                  <a:t>PLS</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con los nuevos parámetros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oMath>
                </a14:m>
                <a:r>
                  <a:rPr lang="es-ES" dirty="0">
                    <a:solidFill>
                      <a:schemeClr val="tx1"/>
                    </a:solidFill>
                    <a:latin typeface="Times New Roman" panose="02020603050405020304" pitchFamily="18" charset="0"/>
                    <a:cs typeface="Times New Roman" panose="02020603050405020304" pitchFamily="18" charset="0"/>
                  </a:rPr>
                  <a:t>.</a:t>
                </a:r>
              </a:p>
              <a:p>
                <a:pPr marL="114300" indent="0">
                  <a:lnSpc>
                    <a:spcPct val="150000"/>
                  </a:lnSpc>
                  <a:buNone/>
                </a:pPr>
                <a:r>
                  <a:rPr lang="es-ES" b="1" dirty="0">
                    <a:solidFill>
                      <a:srgbClr val="8B8B8B"/>
                    </a:solidFill>
                    <a:latin typeface="Lato" panose="020B0604020202020204" charset="0"/>
                  </a:rPr>
                  <a:t>6.4) Repetir los pasos </a:t>
                </a:r>
                <a:r>
                  <a:rPr lang="es-ES" dirty="0">
                    <a:solidFill>
                      <a:schemeClr val="tx1"/>
                    </a:solidFill>
                    <a:latin typeface="Times New Roman" panose="02020603050405020304" pitchFamily="18" charset="0"/>
                    <a:cs typeface="Times New Roman" panose="02020603050405020304" pitchFamily="18" charset="0"/>
                  </a:rPr>
                  <a:t>6.1 </a:t>
                </a:r>
                <a:r>
                  <a:rPr lang="es-ES" b="1" dirty="0">
                    <a:solidFill>
                      <a:srgbClr val="8B8B8B"/>
                    </a:solidFill>
                    <a:latin typeface="Lato" panose="020B0604020202020204" charset="0"/>
                  </a:rPr>
                  <a:t>a </a:t>
                </a:r>
                <a:r>
                  <a:rPr lang="es-ES" dirty="0">
                    <a:solidFill>
                      <a:schemeClr val="tx1"/>
                    </a:solidFill>
                    <a:latin typeface="Times New Roman" panose="02020603050405020304" pitchFamily="18" charset="0"/>
                    <a:cs typeface="Times New Roman" panose="02020603050405020304" pitchFamily="18" charset="0"/>
                  </a:rPr>
                  <a:t>6.3, R </a:t>
                </a:r>
                <a:r>
                  <a:rPr lang="es-ES" b="1" dirty="0">
                    <a:solidFill>
                      <a:srgbClr val="8B8B8B"/>
                    </a:solidFill>
                    <a:latin typeface="Lato" panose="020B0604020202020204" charset="0"/>
                  </a:rPr>
                  <a:t>veces. </a:t>
                </a:r>
              </a:p>
              <a:p>
                <a:pPr marL="114300" indent="0">
                  <a:lnSpc>
                    <a:spcPct val="150000"/>
                  </a:lnSpc>
                  <a:buNone/>
                </a:pPr>
                <a:endParaRPr lang="es-ES"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 b="1" dirty="0">
                    <a:solidFill>
                      <a:srgbClr val="8B8B8B"/>
                    </a:solidFill>
                    <a:latin typeface="Lato" panose="020B0604020202020204" charset="0"/>
                  </a:rPr>
                  <a:t>De esta manera obtenemos </a:t>
                </a:r>
                <a14:m>
                  <m:oMath xmlns:m="http://schemas.openxmlformats.org/officeDocument/2006/math">
                    <m:r>
                      <a:rPr lang="es-ES">
                        <a:solidFill>
                          <a:schemeClr val="tx1"/>
                        </a:solidFill>
                        <a:latin typeface="Cambria Math" panose="02040503050406030204" pitchFamily="18" charset="0"/>
                        <a:cs typeface="Times New Roman" panose="02020603050405020304" pitchFamily="18" charset="0"/>
                      </a:rPr>
                      <m:t>𝑅</m:t>
                    </m:r>
                  </m:oMath>
                </a14:m>
                <a:r>
                  <a:rPr lang="es-ES" b="1" dirty="0">
                    <a:solidFill>
                      <a:srgbClr val="8B8B8B"/>
                    </a:solidFill>
                    <a:latin typeface="Lato" panose="020B0604020202020204" charset="0"/>
                  </a:rPr>
                  <a:t> réplicas de las observaciones contenidas en la matriz</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𝑌</m:t>
                    </m:r>
                    <m:r>
                      <a:rPr lang="es-ES" i="1">
                        <a:solidFill>
                          <a:schemeClr val="tx1"/>
                        </a:solidFill>
                        <a:latin typeface="Cambria Math" panose="02040503050406030204" pitchFamily="18" charset="0"/>
                        <a:cs typeface="Times New Roman" panose="02020603050405020304" pitchFamily="18" charset="0"/>
                      </a:rPr>
                      <m:t>,</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con las cuales podemos obtener intervalos de confianza para la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𝑛</m:t>
                    </m:r>
                    <m:r>
                      <a:rPr lang="es-ES" i="1">
                        <a:solidFill>
                          <a:schemeClr val="tx1"/>
                        </a:solidFill>
                        <a:latin typeface="Cambria Math" panose="02040503050406030204" pitchFamily="18" charset="0"/>
                        <a:cs typeface="Times New Roman" panose="02020603050405020304" pitchFamily="18" charset="0"/>
                      </a:rPr>
                      <m:t> </m:t>
                    </m:r>
                  </m:oMath>
                </a14:m>
                <a:r>
                  <a:rPr lang="es-ES" dirty="0">
                    <a:solidFill>
                      <a:schemeClr val="tx1"/>
                    </a:solidFill>
                    <a:latin typeface="Times New Roman" panose="02020603050405020304" pitchFamily="18" charset="0"/>
                    <a:cs typeface="Times New Roman" panose="02020603050405020304" pitchFamily="18" charset="0"/>
                  </a:rPr>
                  <a:t>-</a:t>
                </a:r>
                <a:r>
                  <a:rPr lang="es-ES" b="1" dirty="0">
                    <a:solidFill>
                      <a:srgbClr val="8B8B8B"/>
                    </a:solidFill>
                    <a:latin typeface="Lato" panose="020B0604020202020204" charset="0"/>
                  </a:rPr>
                  <a:t>ésima componente por medio de los percentiles: </a:t>
                </a:r>
              </a:p>
              <a:p>
                <a:pPr marL="114300" indent="0">
                  <a:lnSpc>
                    <a:spcPct val="150000"/>
                  </a:lnSpc>
                  <a:buNone/>
                </a:pPr>
                <a:endParaRPr lang="es-ES" dirty="0">
                  <a:solidFill>
                    <a:schemeClr val="tx1"/>
                  </a:solidFill>
                  <a:latin typeface="Times New Roman" panose="02020603050405020304" pitchFamily="18" charset="0"/>
                  <a:cs typeface="Times New Roman" panose="02020603050405020304" pitchFamily="18" charset="0"/>
                </a:endParaRPr>
              </a:p>
              <a:p>
                <a:pPr marL="114300" indent="0" algn="ctr">
                  <a:lnSpc>
                    <a:spcPct val="150000"/>
                  </a:lnSpc>
                  <a:buNone/>
                </a:pP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𝐶</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𝐼</m:t>
                    </m:r>
                    <m:sSub>
                      <m:sSubPr>
                        <m:ctrlPr>
                          <a:rPr lang="es-ES" i="1">
                            <a:solidFill>
                              <a:schemeClr val="tx1"/>
                            </a:solidFill>
                            <a:latin typeface="Cambria Math" panose="02040503050406030204" pitchFamily="18" charset="0"/>
                            <a:cs typeface="Times New Roman" panose="02020603050405020304" pitchFamily="18" charset="0"/>
                          </a:rPr>
                        </m:ctrlPr>
                      </m:sSubPr>
                      <m:e>
                        <m:r>
                          <a:rPr lang="es-ES" i="1">
                            <a:solidFill>
                              <a:schemeClr val="tx1"/>
                            </a:solidFill>
                            <a:latin typeface="Cambria Math" panose="02040503050406030204" pitchFamily="18" charset="0"/>
                            <a:cs typeface="Times New Roman" panose="02020603050405020304" pitchFamily="18" charset="0"/>
                          </a:rPr>
                          <m:t>.</m:t>
                        </m:r>
                      </m:e>
                      <m:sub>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h</m:t>
                        </m:r>
                      </m:sub>
                    </m:sSub>
                    <m:r>
                      <a:rPr lang="es-ES" i="1">
                        <a:solidFill>
                          <a:schemeClr val="tx1"/>
                        </a:solidFill>
                        <a:latin typeface="Cambria Math" panose="02040503050406030204" pitchFamily="18" charset="0"/>
                        <a:cs typeface="Times New Roman" panose="02020603050405020304" pitchFamily="18" charset="0"/>
                      </a:rPr>
                      <m:t>=</m:t>
                    </m:r>
                    <m:sSub>
                      <m:sSubPr>
                        <m:ctrlPr>
                          <a:rPr lang="es-ES" i="1">
                            <a:solidFill>
                              <a:schemeClr val="tx1"/>
                            </a:solidFill>
                            <a:latin typeface="Cambria Math" panose="02040503050406030204" pitchFamily="18" charset="0"/>
                            <a:cs typeface="Times New Roman" panose="02020603050405020304" pitchFamily="18" charset="0"/>
                          </a:rPr>
                        </m:ctrlPr>
                      </m:sSubPr>
                      <m:e>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𝑦</m:t>
                        </m:r>
                      </m:e>
                      <m:sub>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𝑘</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𝑛</m:t>
                        </m:r>
                      </m:sub>
                    </m:sSub>
                    <m:r>
                      <a:rPr lang="es-ES" i="1">
                        <a:solidFill>
                          <a:schemeClr val="tx1"/>
                        </a:solidFill>
                        <a:latin typeface="Cambria Math" panose="02040503050406030204" pitchFamily="18" charset="0"/>
                        <a:cs typeface="Times New Roman" panose="02020603050405020304" pitchFamily="18" charset="0"/>
                      </a:rPr>
                      <m:t>|</m:t>
                    </m:r>
                    <m:sSub>
                      <m:sSubPr>
                        <m:ctrlPr>
                          <a:rPr lang="es-ES" i="1">
                            <a:solidFill>
                              <a:schemeClr val="tx1"/>
                            </a:solidFill>
                            <a:latin typeface="Cambria Math" panose="02040503050406030204" pitchFamily="18" charset="0"/>
                            <a:cs typeface="Times New Roman" panose="02020603050405020304" pitchFamily="18" charset="0"/>
                          </a:rPr>
                        </m:ctrlPr>
                      </m:sSubPr>
                      <m:e>
                        <m:r>
                          <a:rPr lang="es-ES" i="1">
                            <a:solidFill>
                              <a:schemeClr val="tx1"/>
                            </a:solidFill>
                            <a:latin typeface="Cambria Math" panose="02040503050406030204" pitchFamily="18" charset="0"/>
                            <a:cs typeface="Times New Roman" panose="02020603050405020304" pitchFamily="18" charset="0"/>
                          </a:rPr>
                          <m:t>𝑦</m:t>
                        </m:r>
                      </m:e>
                      <m:sub>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𝑛</m:t>
                        </m:r>
                      </m:sub>
                    </m:sSub>
                    <m:r>
                      <a:rPr lang="es-ES" i="1">
                        <a:solidFill>
                          <a:schemeClr val="tx1"/>
                        </a:solidFill>
                        <a:latin typeface="Cambria Math" panose="02040503050406030204" pitchFamily="18" charset="0"/>
                        <a:cs typeface="Times New Roman" panose="02020603050405020304" pitchFamily="18" charset="0"/>
                      </a:rPr>
                      <m:t>∈[</m:t>
                    </m:r>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𝑞</m:t>
                        </m:r>
                      </m:e>
                      <m:sub>
                        <m:r>
                          <a:rPr lang="es-ES" i="1">
                            <a:solidFill>
                              <a:schemeClr val="tx1"/>
                            </a:solidFill>
                            <a:latin typeface="Cambria Math" panose="02040503050406030204" pitchFamily="18" charset="0"/>
                            <a:cs typeface="Times New Roman" panose="02020603050405020304" pitchFamily="18" charset="0"/>
                          </a:rPr>
                          <m:t>𝐵</m:t>
                        </m:r>
                      </m:sub>
                      <m:sup>
                        <m:r>
                          <a:rPr lang="es-ES" i="1">
                            <a:solidFill>
                              <a:schemeClr val="tx1"/>
                            </a:solidFill>
                            <a:latin typeface="Cambria Math" panose="02040503050406030204" pitchFamily="18" charset="0"/>
                            <a:cs typeface="Times New Roman" panose="02020603050405020304" pitchFamily="18" charset="0"/>
                          </a:rPr>
                          <m:t>∗</m:t>
                        </m:r>
                      </m:sup>
                    </m:sSubSup>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𝜏</m:t>
                        </m:r>
                      </m:e>
                    </m:d>
                    <m:r>
                      <a:rPr lang="es-ES" i="1">
                        <a:solidFill>
                          <a:schemeClr val="tx1"/>
                        </a:solidFill>
                        <a:latin typeface="Cambria Math" panose="02040503050406030204" pitchFamily="18" charset="0"/>
                        <a:cs typeface="Times New Roman" panose="02020603050405020304" pitchFamily="18" charset="0"/>
                      </a:rPr>
                      <m:t>,</m:t>
                    </m:r>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𝑞</m:t>
                        </m:r>
                      </m:e>
                      <m:sub>
                        <m:r>
                          <a:rPr lang="es-ES" i="1">
                            <a:solidFill>
                              <a:schemeClr val="tx1"/>
                            </a:solidFill>
                            <a:latin typeface="Cambria Math" panose="02040503050406030204" pitchFamily="18" charset="0"/>
                            <a:cs typeface="Times New Roman" panose="02020603050405020304" pitchFamily="18" charset="0"/>
                          </a:rPr>
                          <m:t>𝐵</m:t>
                        </m:r>
                      </m:sub>
                      <m:sup>
                        <m:r>
                          <a:rPr lang="es-ES" i="1">
                            <a:solidFill>
                              <a:schemeClr val="tx1"/>
                            </a:solidFill>
                            <a:latin typeface="Cambria Math" panose="02040503050406030204" pitchFamily="18" charset="0"/>
                            <a:cs typeface="Times New Roman" panose="02020603050405020304" pitchFamily="18" charset="0"/>
                          </a:rPr>
                          <m:t>∗</m:t>
                        </m:r>
                      </m:sup>
                    </m:sSubSup>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1−</m:t>
                        </m:r>
                        <m:r>
                          <a:rPr lang="es-ES" i="1">
                            <a:solidFill>
                              <a:schemeClr val="tx1"/>
                            </a:solidFill>
                            <a:latin typeface="Cambria Math" panose="02040503050406030204" pitchFamily="18" charset="0"/>
                            <a:cs typeface="Times New Roman" panose="02020603050405020304" pitchFamily="18" charset="0"/>
                          </a:rPr>
                          <m:t>𝜏</m:t>
                        </m:r>
                      </m:e>
                    </m:d>
                    <m:r>
                      <a:rPr lang="es-ES" i="1">
                        <a:solidFill>
                          <a:schemeClr val="tx1"/>
                        </a:solidFill>
                        <a:latin typeface="Cambria Math" panose="02040503050406030204" pitchFamily="18" charset="0"/>
                        <a:cs typeface="Times New Roman" panose="02020603050405020304" pitchFamily="18" charset="0"/>
                      </a:rPr>
                      <m:t>]</m:t>
                    </m:r>
                  </m:oMath>
                </a14:m>
                <a:r>
                  <a:rPr lang="es-ES" dirty="0">
                    <a:solidFill>
                      <a:schemeClr val="tx1"/>
                    </a:solidFill>
                    <a:latin typeface="Times New Roman" panose="02020603050405020304" pitchFamily="18" charset="0"/>
                    <a:cs typeface="Times New Roman" panose="02020603050405020304" pitchFamily="18" charset="0"/>
                  </a:rPr>
                  <a:t>}</a:t>
                </a:r>
              </a:p>
              <a:p>
                <a:pPr marL="114300" indent="0">
                  <a:lnSpc>
                    <a:spcPct val="150000"/>
                  </a:lnSpc>
                  <a:buNone/>
                </a:pPr>
                <a:endParaRPr lang="es-ES" b="1" u="sng" dirty="0">
                  <a:solidFill>
                    <a:srgbClr val="8B8B8B"/>
                  </a:solidFill>
                  <a:latin typeface="Lato" panose="020B0604020202020204" charset="0"/>
                </a:endParaRPr>
              </a:p>
            </p:txBody>
          </p:sp>
        </mc:Choice>
        <mc:Fallback>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754380" y="1878816"/>
                <a:ext cx="7635240" cy="2981201"/>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622333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27</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3209893" y="924842"/>
            <a:ext cx="2360327" cy="461665"/>
          </a:xfrm>
          <a:prstGeom prst="rect">
            <a:avLst/>
          </a:prstGeom>
        </p:spPr>
        <p:txBody>
          <a:bodyPr wrap="square">
            <a:spAutoFit/>
          </a:bodyPr>
          <a:lstStyle/>
          <a:p>
            <a:r>
              <a:rPr lang="es-419" sz="2400" b="1" dirty="0">
                <a:solidFill>
                  <a:srgbClr val="44B4E3"/>
                </a:solidFill>
                <a:latin typeface="Lato"/>
                <a:sym typeface="Lato"/>
              </a:rPr>
              <a:t>Implementación</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444755" y="1417149"/>
            <a:ext cx="8576403" cy="372923"/>
          </a:xfrm>
          <a:prstGeom prst="rect">
            <a:avLst/>
          </a:prstGeom>
        </p:spPr>
        <p:txBody>
          <a:bodyPr wrap="square">
            <a:spAutoFit/>
          </a:bodyPr>
          <a:lstStyle/>
          <a:p>
            <a:pPr marL="114300" indent="0">
              <a:lnSpc>
                <a:spcPct val="150000"/>
              </a:lnSpc>
              <a:buNone/>
            </a:pPr>
            <a:r>
              <a:rPr lang="es-ES" b="1" dirty="0">
                <a:solidFill>
                  <a:srgbClr val="8B8B8B"/>
                </a:solidFill>
                <a:latin typeface="Lato" panose="020B0604020202020204" charset="0"/>
              </a:rPr>
              <a:t>Todos los pasos (1 a 6) se pueden implementar de manera paralela en una arquitectura multihilo</a:t>
            </a:r>
            <a:endParaRPr lang="es-ES" b="1" u="sng" dirty="0">
              <a:solidFill>
                <a:srgbClr val="8B8B8B"/>
              </a:solidFill>
              <a:latin typeface="Lato" panose="020B0604020202020204" charset="0"/>
            </a:endParaRPr>
          </a:p>
        </p:txBody>
      </p:sp>
      <p:pic>
        <p:nvPicPr>
          <p:cNvPr id="2" name="Picture 1">
            <a:extLst>
              <a:ext uri="{FF2B5EF4-FFF2-40B4-BE49-F238E27FC236}">
                <a16:creationId xmlns:a16="http://schemas.microsoft.com/office/drawing/2014/main" id="{DDDCE4AD-BDEF-4BC6-96F6-AAD9310F478D}"/>
              </a:ext>
            </a:extLst>
          </p:cNvPr>
          <p:cNvPicPr>
            <a:picLocks noChangeAspect="1"/>
          </p:cNvPicPr>
          <p:nvPr/>
        </p:nvPicPr>
        <p:blipFill>
          <a:blip r:embed="rId3"/>
          <a:stretch>
            <a:fillRect/>
          </a:stretch>
        </p:blipFill>
        <p:spPr>
          <a:xfrm>
            <a:off x="203975" y="2352695"/>
            <a:ext cx="4472551" cy="2001467"/>
          </a:xfrm>
          <a:prstGeom prst="rect">
            <a:avLst/>
          </a:prstGeom>
        </p:spPr>
      </p:pic>
      <p:sp>
        <p:nvSpPr>
          <p:cNvPr id="8" name="Rectangle 7">
            <a:extLst>
              <a:ext uri="{FF2B5EF4-FFF2-40B4-BE49-F238E27FC236}">
                <a16:creationId xmlns:a16="http://schemas.microsoft.com/office/drawing/2014/main" id="{5772CFA8-F677-4BE2-A9E3-EE2833136F38}"/>
              </a:ext>
            </a:extLst>
          </p:cNvPr>
          <p:cNvSpPr/>
          <p:nvPr/>
        </p:nvSpPr>
        <p:spPr>
          <a:xfrm>
            <a:off x="4572000" y="2402893"/>
            <a:ext cx="4683506" cy="2958246"/>
          </a:xfrm>
          <a:prstGeom prst="rect">
            <a:avLst/>
          </a:prstGeom>
        </p:spPr>
        <p:txBody>
          <a:bodyPr wrap="square">
            <a:spAutoFit/>
          </a:bodyPr>
          <a:lstStyle/>
          <a:p>
            <a:pPr marL="400050" indent="-285750">
              <a:lnSpc>
                <a:spcPct val="150000"/>
              </a:lnSpc>
              <a:buFont typeface="Arial" panose="020B0604020202020204" pitchFamily="34" charset="0"/>
              <a:buChar char="•"/>
            </a:pPr>
            <a:r>
              <a:rPr lang="en-US" b="1" dirty="0">
                <a:solidFill>
                  <a:srgbClr val="8B8B8B"/>
                </a:solidFill>
                <a:latin typeface="Lato" panose="020B0604020202020204" charset="0"/>
              </a:rPr>
              <a:t>Intel Optimized Data Science VM for Linux </a:t>
            </a:r>
            <a:r>
              <a:rPr lang="es-MX" b="1" dirty="0">
                <a:solidFill>
                  <a:srgbClr val="8B8B8B"/>
                </a:solidFill>
                <a:latin typeface="Lato" panose="020B0604020202020204" charset="0"/>
              </a:rPr>
              <a:t> (Intel® MKL)</a:t>
            </a:r>
            <a:endParaRPr lang="en-US" b="1" dirty="0">
              <a:solidFill>
                <a:srgbClr val="8B8B8B"/>
              </a:solidFill>
              <a:latin typeface="Lato" panose="020B0604020202020204" charset="0"/>
            </a:endParaRPr>
          </a:p>
          <a:p>
            <a:pPr marL="400050" indent="-285750">
              <a:lnSpc>
                <a:spcPct val="150000"/>
              </a:lnSpc>
              <a:buFont typeface="Arial" panose="020B0604020202020204" pitchFamily="34" charset="0"/>
              <a:buChar char="•"/>
            </a:pPr>
            <a:r>
              <a:rPr lang="es-MX" b="1" dirty="0">
                <a:solidFill>
                  <a:srgbClr val="8B8B8B"/>
                </a:solidFill>
                <a:latin typeface="Lato" panose="020B0604020202020204" charset="0"/>
              </a:rPr>
              <a:t>Data Science Virtual Machine- Ubuntu 18.04 (multihilo)</a:t>
            </a:r>
          </a:p>
          <a:p>
            <a:pPr marL="400050" indent="-285750">
              <a:lnSpc>
                <a:spcPct val="150000"/>
              </a:lnSpc>
              <a:buFont typeface="Arial" panose="020B0604020202020204" pitchFamily="34" charset="0"/>
              <a:buChar char="•"/>
            </a:pPr>
            <a:r>
              <a:rPr lang="es-MX" b="1" dirty="0">
                <a:solidFill>
                  <a:srgbClr val="8B8B8B"/>
                </a:solidFill>
                <a:latin typeface="Lato" panose="020B0604020202020204" charset="0"/>
              </a:rPr>
              <a:t>Microsoft R Open (</a:t>
            </a:r>
            <a:r>
              <a:rPr lang="en-US" b="1" dirty="0">
                <a:solidFill>
                  <a:srgbClr val="8B8B8B"/>
                </a:solidFill>
                <a:latin typeface="Lato" panose="020B0604020202020204" charset="0"/>
              </a:rPr>
              <a:t>includes multi-threaded math libraries to improve the performance of R</a:t>
            </a:r>
            <a:r>
              <a:rPr lang="es-MX" b="1" dirty="0">
                <a:solidFill>
                  <a:srgbClr val="8B8B8B"/>
                </a:solidFill>
                <a:latin typeface="Lato" panose="020B0604020202020204" charset="0"/>
              </a:rPr>
              <a:t>)</a:t>
            </a:r>
          </a:p>
          <a:p>
            <a:pPr marL="114300" indent="0">
              <a:lnSpc>
                <a:spcPct val="150000"/>
              </a:lnSpc>
              <a:buNone/>
            </a:pPr>
            <a:endParaRPr lang="es-ES" b="1" u="sng" dirty="0">
              <a:solidFill>
                <a:srgbClr val="8B8B8B"/>
              </a:solidFill>
              <a:latin typeface="Lato" panose="020B0604020202020204" charset="0"/>
            </a:endParaRPr>
          </a:p>
          <a:p>
            <a:pPr marL="114300" indent="0">
              <a:lnSpc>
                <a:spcPct val="150000"/>
              </a:lnSpc>
              <a:buNone/>
            </a:pPr>
            <a:endParaRPr lang="es-ES" b="1" u="sng" dirty="0">
              <a:solidFill>
                <a:srgbClr val="8B8B8B"/>
              </a:solidFill>
              <a:latin typeface="Lato" panose="020B0604020202020204" charset="0"/>
            </a:endParaRPr>
          </a:p>
          <a:p>
            <a:pPr marL="114300" indent="0">
              <a:lnSpc>
                <a:spcPct val="150000"/>
              </a:lnSpc>
              <a:buNone/>
            </a:pPr>
            <a:endParaRPr lang="es-ES" b="1" u="sng" dirty="0">
              <a:solidFill>
                <a:srgbClr val="8B8B8B"/>
              </a:solidFill>
              <a:latin typeface="Lato" panose="020B0604020202020204" charset="0"/>
            </a:endParaRPr>
          </a:p>
        </p:txBody>
      </p:sp>
    </p:spTree>
    <p:extLst>
      <p:ext uri="{BB962C8B-B14F-4D97-AF65-F5344CB8AC3E}">
        <p14:creationId xmlns:p14="http://schemas.microsoft.com/office/powerpoint/2010/main" val="619874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28</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Pronóstico tipo de cambio</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242918" y="1671411"/>
            <a:ext cx="8778240" cy="3281411"/>
          </a:xfrm>
          <a:prstGeom prst="rect">
            <a:avLst/>
          </a:prstGeom>
        </p:spPr>
        <p:txBody>
          <a:bodyPr wrap="square">
            <a:spAutoFit/>
          </a:bodyPr>
          <a:lstStyle/>
          <a:p>
            <a:pPr marL="114300" indent="0">
              <a:buNone/>
            </a:pPr>
            <a:r>
              <a:rPr lang="es-ES" b="1" dirty="0">
                <a:solidFill>
                  <a:srgbClr val="8B8B8B"/>
                </a:solidFill>
                <a:latin typeface="Lato" panose="020B0604020202020204" charset="0"/>
              </a:rPr>
              <a:t>Con las siguientes variables macroeconómicas, pronosticaremos a manera de ejemplo el tipo de cambio peso-dólar, utilizando la metodología </a:t>
            </a:r>
            <a:r>
              <a:rPr lang="es-ES" dirty="0">
                <a:solidFill>
                  <a:schemeClr val="tx1"/>
                </a:solidFill>
                <a:latin typeface="Times New Roman" panose="02020603050405020304" pitchFamily="18" charset="0"/>
                <a:cs typeface="Times New Roman" panose="02020603050405020304" pitchFamily="18" charset="0"/>
              </a:rPr>
              <a:t>VAR-PLS</a:t>
            </a:r>
            <a:endParaRPr lang="es-ES" b="1" dirty="0">
              <a:solidFill>
                <a:srgbClr val="8B8B8B"/>
              </a:solidFill>
              <a:latin typeface="Lato" panose="020B0604020202020204" charset="0"/>
            </a:endParaRPr>
          </a:p>
          <a:p>
            <a:pPr marL="114300" indent="0">
              <a:buNone/>
            </a:pPr>
            <a:endParaRPr lang="es-ES" dirty="0">
              <a:solidFill>
                <a:schemeClr val="tx1"/>
              </a:solidFill>
              <a:latin typeface="Times New Roman" panose="02020603050405020304" pitchFamily="18" charset="0"/>
              <a:cs typeface="Times New Roman" panose="02020603050405020304" pitchFamily="18" charset="0"/>
            </a:endParaRPr>
          </a:p>
          <a:p>
            <a:pPr marL="457200" indent="-342900">
              <a:lnSpc>
                <a:spcPct val="150000"/>
              </a:lnSpc>
              <a:buFont typeface="+mj-lt"/>
              <a:buAutoNum type="arabicParenR"/>
            </a:pPr>
            <a:r>
              <a:rPr lang="es-ES" b="1" dirty="0">
                <a:solidFill>
                  <a:srgbClr val="8B8B8B"/>
                </a:solidFill>
                <a:latin typeface="Lato" panose="020B0604020202020204" charset="0"/>
              </a:rPr>
              <a:t>Índice Nacional de Precios al Consumidor (INPC nacional)</a:t>
            </a:r>
          </a:p>
          <a:p>
            <a:pPr marL="457200" indent="-342900">
              <a:lnSpc>
                <a:spcPct val="150000"/>
              </a:lnSpc>
              <a:buFont typeface="+mj-lt"/>
              <a:buAutoNum type="arabicParenR"/>
            </a:pPr>
            <a:r>
              <a:rPr lang="es-ES" b="1" dirty="0">
                <a:solidFill>
                  <a:srgbClr val="8B8B8B"/>
                </a:solidFill>
                <a:latin typeface="Lato" panose="020B0604020202020204" charset="0"/>
              </a:rPr>
              <a:t>Salario mínimo</a:t>
            </a:r>
          </a:p>
          <a:p>
            <a:pPr marL="457200" indent="-342900">
              <a:lnSpc>
                <a:spcPct val="150000"/>
              </a:lnSpc>
              <a:buFont typeface="+mj-lt"/>
              <a:buAutoNum type="arabicParenR"/>
            </a:pPr>
            <a:r>
              <a:rPr lang="es-ES" b="1" dirty="0">
                <a:solidFill>
                  <a:srgbClr val="8B8B8B"/>
                </a:solidFill>
                <a:latin typeface="Lato" panose="020B0604020202020204" charset="0"/>
              </a:rPr>
              <a:t>Índice Nacional de Precios al Consumidor de los Estados Unidos</a:t>
            </a:r>
          </a:p>
          <a:p>
            <a:pPr marL="457200" indent="-342900">
              <a:lnSpc>
                <a:spcPct val="150000"/>
              </a:lnSpc>
              <a:buFont typeface="+mj-lt"/>
              <a:buAutoNum type="arabicParenR"/>
            </a:pPr>
            <a:r>
              <a:rPr lang="es-ES" b="1" dirty="0">
                <a:solidFill>
                  <a:srgbClr val="8B8B8B"/>
                </a:solidFill>
                <a:latin typeface="Lato" panose="020B0604020202020204" charset="0"/>
              </a:rPr>
              <a:t>Índice de producción industrial de los Estados Unidos</a:t>
            </a:r>
          </a:p>
          <a:p>
            <a:pPr marL="457200" indent="-342900">
              <a:lnSpc>
                <a:spcPct val="150000"/>
              </a:lnSpc>
              <a:buFont typeface="+mj-lt"/>
              <a:buAutoNum type="arabicParenR"/>
            </a:pPr>
            <a:r>
              <a:rPr lang="es-ES" b="1" dirty="0">
                <a:solidFill>
                  <a:srgbClr val="8B8B8B"/>
                </a:solidFill>
                <a:latin typeface="Lato" panose="020B0604020202020204" charset="0"/>
              </a:rPr>
              <a:t>IGAE de actividades económicas primarias</a:t>
            </a:r>
          </a:p>
          <a:p>
            <a:pPr marL="457200" indent="-342900">
              <a:lnSpc>
                <a:spcPct val="150000"/>
              </a:lnSpc>
              <a:buFont typeface="+mj-lt"/>
              <a:buAutoNum type="arabicParenR"/>
            </a:pPr>
            <a:r>
              <a:rPr lang="es-ES" b="1" dirty="0">
                <a:solidFill>
                  <a:srgbClr val="8B8B8B"/>
                </a:solidFill>
                <a:latin typeface="Lato" panose="020B0604020202020204" charset="0"/>
              </a:rPr>
              <a:t>IGAE de actividades económicas secundarias</a:t>
            </a:r>
          </a:p>
          <a:p>
            <a:pPr marL="457200" indent="-342900">
              <a:lnSpc>
                <a:spcPct val="150000"/>
              </a:lnSpc>
              <a:buFont typeface="+mj-lt"/>
              <a:buAutoNum type="arabicParenR"/>
            </a:pPr>
            <a:r>
              <a:rPr lang="es-ES" b="1" dirty="0">
                <a:solidFill>
                  <a:srgbClr val="8B8B8B"/>
                </a:solidFill>
                <a:latin typeface="Lato" panose="020B0604020202020204" charset="0"/>
              </a:rPr>
              <a:t>IGAE de actividades económicas terciarias</a:t>
            </a:r>
          </a:p>
          <a:p>
            <a:pPr marL="114300" indent="0">
              <a:lnSpc>
                <a:spcPct val="150000"/>
              </a:lnSpc>
              <a:buNone/>
            </a:pPr>
            <a:endParaRPr lang="es-ES" b="1" u="sng" dirty="0">
              <a:solidFill>
                <a:srgbClr val="8B8B8B"/>
              </a:solidFill>
              <a:latin typeface="Lato" panose="020B0604020202020204" charset="0"/>
            </a:endParaRPr>
          </a:p>
        </p:txBody>
      </p:sp>
    </p:spTree>
    <p:extLst>
      <p:ext uri="{BB962C8B-B14F-4D97-AF65-F5344CB8AC3E}">
        <p14:creationId xmlns:p14="http://schemas.microsoft.com/office/powerpoint/2010/main" val="3133914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29</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Pronóstico tipo de cambio</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242918" y="1671411"/>
            <a:ext cx="8778240" cy="3281411"/>
          </a:xfrm>
          <a:prstGeom prst="rect">
            <a:avLst/>
          </a:prstGeom>
        </p:spPr>
        <p:txBody>
          <a:bodyPr wrap="square">
            <a:spAutoFit/>
          </a:bodyPr>
          <a:lstStyle/>
          <a:p>
            <a:pPr marL="114300">
              <a:lnSpc>
                <a:spcPct val="150000"/>
              </a:lnSpc>
            </a:pPr>
            <a:r>
              <a:rPr lang="es-ES" b="1" dirty="0">
                <a:solidFill>
                  <a:schemeClr val="tx1"/>
                </a:solidFill>
                <a:latin typeface="+mn-lt"/>
              </a:rPr>
              <a:t>8)    </a:t>
            </a:r>
            <a:r>
              <a:rPr lang="es-ES" b="1" dirty="0">
                <a:solidFill>
                  <a:srgbClr val="8B8B8B"/>
                </a:solidFill>
                <a:latin typeface="Lato" panose="020B0604020202020204" charset="0"/>
              </a:rPr>
              <a:t>Minería: Componente del indicador de actividades secundarias correspondiente a las actividades derivadas de la minería</a:t>
            </a:r>
          </a:p>
          <a:p>
            <a:pPr marL="114300">
              <a:lnSpc>
                <a:spcPct val="150000"/>
              </a:lnSpc>
            </a:pPr>
            <a:r>
              <a:rPr lang="es-ES" b="1" dirty="0">
                <a:solidFill>
                  <a:schemeClr val="tx1"/>
                </a:solidFill>
              </a:rPr>
              <a:t>9)    </a:t>
            </a:r>
            <a:r>
              <a:rPr lang="es-ES" b="1" dirty="0">
                <a:solidFill>
                  <a:srgbClr val="8B8B8B"/>
                </a:solidFill>
                <a:latin typeface="Lato" panose="020B0604020202020204" charset="0"/>
              </a:rPr>
              <a:t>Manufactura: Componente del indicador de actividades secundarias correspondiente a las actividades derivadas de la industria manufacturera</a:t>
            </a:r>
          </a:p>
          <a:p>
            <a:pPr marL="457200" indent="-342900">
              <a:lnSpc>
                <a:spcPct val="150000"/>
              </a:lnSpc>
              <a:buAutoNum type="arabicParenR" startAt="10"/>
            </a:pPr>
            <a:r>
              <a:rPr lang="es-ES" b="1" dirty="0">
                <a:solidFill>
                  <a:srgbClr val="8B8B8B"/>
                </a:solidFill>
                <a:latin typeface="Lato" panose="020B0604020202020204" charset="0"/>
              </a:rPr>
              <a:t>Construcción: Componente del indicador de actividades secundarias correspondiente a las actividades derivadas de la industria de la construcción</a:t>
            </a:r>
          </a:p>
          <a:p>
            <a:pPr marL="114300" indent="0">
              <a:lnSpc>
                <a:spcPct val="150000"/>
              </a:lnSpc>
              <a:buNone/>
            </a:pPr>
            <a:r>
              <a:rPr lang="es-ES" b="1" dirty="0">
                <a:solidFill>
                  <a:schemeClr val="tx1"/>
                </a:solidFill>
              </a:rPr>
              <a:t>11)</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Energía: Componente del indicador de actividades secundarias correspondiente a las actividades derivadas de la generación, transmisión y distribución de energía eléctrica, suministro de  agua y de gas por ductos al consumidor final</a:t>
            </a:r>
          </a:p>
          <a:p>
            <a:pPr marL="114300" indent="0">
              <a:lnSpc>
                <a:spcPct val="150000"/>
              </a:lnSpc>
              <a:buNone/>
            </a:pPr>
            <a:endParaRPr lang="es-ES" b="1" u="sng" dirty="0">
              <a:solidFill>
                <a:srgbClr val="8B8B8B"/>
              </a:solidFill>
              <a:latin typeface="Lato" panose="020B0604020202020204" charset="0"/>
            </a:endParaRPr>
          </a:p>
        </p:txBody>
      </p:sp>
    </p:spTree>
    <p:extLst>
      <p:ext uri="{BB962C8B-B14F-4D97-AF65-F5344CB8AC3E}">
        <p14:creationId xmlns:p14="http://schemas.microsoft.com/office/powerpoint/2010/main" val="113039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cxnSp>
        <p:nvCxnSpPr>
          <p:cNvPr id="134" name="Google Shape;134;p26"/>
          <p:cNvCxnSpPr/>
          <p:nvPr/>
        </p:nvCxnSpPr>
        <p:spPr>
          <a:xfrm>
            <a:off x="828675" y="2564606"/>
            <a:ext cx="7901100" cy="14400"/>
          </a:xfrm>
          <a:prstGeom prst="straightConnector1">
            <a:avLst/>
          </a:prstGeom>
          <a:noFill/>
          <a:ln w="19050" cap="flat" cmpd="sng">
            <a:solidFill>
              <a:schemeClr val="accent4"/>
            </a:solidFill>
            <a:prstDash val="solid"/>
            <a:round/>
            <a:headEnd type="none" w="sm" len="sm"/>
            <a:tailEnd type="none" w="sm" len="sm"/>
          </a:ln>
        </p:spPr>
      </p:cxnSp>
      <p:cxnSp>
        <p:nvCxnSpPr>
          <p:cNvPr id="135" name="Google Shape;135;p26"/>
          <p:cNvCxnSpPr/>
          <p:nvPr/>
        </p:nvCxnSpPr>
        <p:spPr>
          <a:xfrm>
            <a:off x="800100" y="3336131"/>
            <a:ext cx="7865325" cy="7200"/>
          </a:xfrm>
          <a:prstGeom prst="straightConnector1">
            <a:avLst/>
          </a:prstGeom>
          <a:noFill/>
          <a:ln w="19050" cap="flat" cmpd="sng">
            <a:solidFill>
              <a:schemeClr val="accent4"/>
            </a:solidFill>
            <a:prstDash val="solid"/>
            <a:round/>
            <a:headEnd type="none" w="sm" len="sm"/>
            <a:tailEnd type="none" w="sm" len="sm"/>
          </a:ln>
        </p:spPr>
      </p:cxnSp>
      <p:sp>
        <p:nvSpPr>
          <p:cNvPr id="136" name="Google Shape;136;p26"/>
          <p:cNvSpPr txBox="1"/>
          <p:nvPr/>
        </p:nvSpPr>
        <p:spPr>
          <a:xfrm>
            <a:off x="2353219" y="2664619"/>
            <a:ext cx="4849650" cy="484650"/>
          </a:xfrm>
          <a:prstGeom prst="rect">
            <a:avLst/>
          </a:prstGeom>
          <a:noFill/>
          <a:ln>
            <a:noFill/>
          </a:ln>
        </p:spPr>
        <p:txBody>
          <a:bodyPr spcFirstLastPara="1" wrap="square" lIns="68569" tIns="68569" rIns="68569" bIns="68569" anchor="t" anchorCtr="0">
            <a:noAutofit/>
          </a:bodyPr>
          <a:lstStyle/>
          <a:p>
            <a:pPr algn="ctr">
              <a:buSzPts val="1800"/>
            </a:pPr>
            <a:r>
              <a:rPr lang="es-MX" sz="1800" b="1" dirty="0">
                <a:solidFill>
                  <a:srgbClr val="0965B0"/>
                </a:solidFill>
                <a:latin typeface="Lato" panose="020B0604020202020204" charset="0"/>
                <a:ea typeface="Raleway"/>
                <a:cs typeface="Lato" panose="020B0604020202020204" charset="0"/>
                <a:sym typeface="Raleway"/>
              </a:rPr>
              <a:t>Grupo Coppel contribuye con el desarrollo de la sociedad y economía del país</a:t>
            </a:r>
            <a:endParaRPr sz="1800" b="1" dirty="0">
              <a:solidFill>
                <a:srgbClr val="0965B0"/>
              </a:solidFill>
              <a:latin typeface="Lato" panose="020B0604020202020204" charset="0"/>
              <a:ea typeface="Raleway"/>
              <a:cs typeface="Lato" panose="020B0604020202020204" charset="0"/>
              <a:sym typeface="Raleway"/>
            </a:endParaRPr>
          </a:p>
        </p:txBody>
      </p:sp>
      <p:sp>
        <p:nvSpPr>
          <p:cNvPr id="137" name="Google Shape;137;p26"/>
          <p:cNvSpPr txBox="1"/>
          <p:nvPr/>
        </p:nvSpPr>
        <p:spPr>
          <a:xfrm>
            <a:off x="1398270" y="1703981"/>
            <a:ext cx="1314450" cy="571725"/>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ea typeface="Raleway"/>
                <a:cs typeface="Lato" panose="020B0604020202020204" charset="0"/>
                <a:sym typeface="Raleway"/>
              </a:rPr>
              <a:t>Coppel es una empresa </a:t>
            </a:r>
            <a:endParaRPr sz="1050" b="1" dirty="0">
              <a:solidFill>
                <a:srgbClr val="0965B0"/>
              </a:solidFill>
              <a:latin typeface="Lato" panose="020B0604020202020204" charset="0"/>
              <a:ea typeface="Raleway"/>
              <a:cs typeface="Lato" panose="020B0604020202020204" charset="0"/>
              <a:sym typeface="Raleway"/>
            </a:endParaRPr>
          </a:p>
          <a:p>
            <a:pPr algn="ctr">
              <a:buSzPts val="1000"/>
            </a:pPr>
            <a:r>
              <a:rPr lang="es-MX" sz="1050" b="1" dirty="0">
                <a:solidFill>
                  <a:srgbClr val="0965B0"/>
                </a:solidFill>
                <a:latin typeface="Lato" panose="020B0604020202020204" charset="0"/>
                <a:ea typeface="Raleway"/>
                <a:cs typeface="Lato" panose="020B0604020202020204" charset="0"/>
                <a:sym typeface="Raleway"/>
              </a:rPr>
              <a:t>100% mexicana</a:t>
            </a:r>
            <a:endParaRPr sz="1050" b="1" dirty="0">
              <a:solidFill>
                <a:srgbClr val="0965B0"/>
              </a:solidFill>
              <a:latin typeface="Lato" panose="020B0604020202020204" charset="0"/>
              <a:ea typeface="Raleway"/>
              <a:cs typeface="Lato" panose="020B0604020202020204" charset="0"/>
              <a:sym typeface="Raleway"/>
            </a:endParaRPr>
          </a:p>
        </p:txBody>
      </p:sp>
      <p:sp>
        <p:nvSpPr>
          <p:cNvPr id="138" name="Google Shape;138;p26"/>
          <p:cNvSpPr txBox="1"/>
          <p:nvPr/>
        </p:nvSpPr>
        <p:spPr>
          <a:xfrm>
            <a:off x="3207368" y="1726097"/>
            <a:ext cx="1418625" cy="409500"/>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Fundada en 1941 en Culiacán, Sinaloa</a:t>
            </a:r>
            <a:endParaRPr sz="1050" b="1" dirty="0">
              <a:solidFill>
                <a:srgbClr val="0965B0"/>
              </a:solidFill>
              <a:latin typeface="Lato" panose="020B0604020202020204" charset="0"/>
              <a:cs typeface="Lato" panose="020B0604020202020204" charset="0"/>
              <a:sym typeface="Raleway"/>
            </a:endParaRPr>
          </a:p>
        </p:txBody>
      </p:sp>
      <p:sp>
        <p:nvSpPr>
          <p:cNvPr id="139" name="Google Shape;139;p26"/>
          <p:cNvSpPr txBox="1"/>
          <p:nvPr/>
        </p:nvSpPr>
        <p:spPr>
          <a:xfrm>
            <a:off x="5318760" y="1703981"/>
            <a:ext cx="1314450" cy="703575"/>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Más de 1,500 puntos de venta a nivel nacional e internacional</a:t>
            </a:r>
            <a:endParaRPr sz="1050" b="1" dirty="0">
              <a:solidFill>
                <a:srgbClr val="0965B0"/>
              </a:solidFill>
              <a:latin typeface="Lato" panose="020B0604020202020204" charset="0"/>
              <a:cs typeface="Lato" panose="020B0604020202020204" charset="0"/>
              <a:sym typeface="Raleway"/>
            </a:endParaRPr>
          </a:p>
        </p:txBody>
      </p:sp>
      <p:pic>
        <p:nvPicPr>
          <p:cNvPr id="140" name="Google Shape;140;p26"/>
          <p:cNvPicPr preferRelativeResize="0"/>
          <p:nvPr/>
        </p:nvPicPr>
        <p:blipFill rotWithShape="1">
          <a:blip r:embed="rId3">
            <a:alphaModFix/>
          </a:blip>
          <a:srcRect/>
          <a:stretch/>
        </p:blipFill>
        <p:spPr>
          <a:xfrm>
            <a:off x="5762460" y="1025081"/>
            <a:ext cx="442125" cy="442125"/>
          </a:xfrm>
          <a:prstGeom prst="rect">
            <a:avLst/>
          </a:prstGeom>
          <a:noFill/>
          <a:ln>
            <a:noFill/>
          </a:ln>
        </p:spPr>
      </p:pic>
      <p:pic>
        <p:nvPicPr>
          <p:cNvPr id="141" name="Google Shape;141;p26"/>
          <p:cNvPicPr preferRelativeResize="0"/>
          <p:nvPr/>
        </p:nvPicPr>
        <p:blipFill rotWithShape="1">
          <a:blip r:embed="rId4">
            <a:alphaModFix/>
          </a:blip>
          <a:srcRect/>
          <a:stretch/>
        </p:blipFill>
        <p:spPr>
          <a:xfrm>
            <a:off x="1603058" y="1133232"/>
            <a:ext cx="940786" cy="186356"/>
          </a:xfrm>
          <a:prstGeom prst="rect">
            <a:avLst/>
          </a:prstGeom>
          <a:solidFill>
            <a:srgbClr val="FFC627"/>
          </a:solidFill>
          <a:ln>
            <a:noFill/>
          </a:ln>
        </p:spPr>
      </p:pic>
      <p:pic>
        <p:nvPicPr>
          <p:cNvPr id="142" name="Google Shape;142;p26"/>
          <p:cNvPicPr preferRelativeResize="0"/>
          <p:nvPr/>
        </p:nvPicPr>
        <p:blipFill rotWithShape="1">
          <a:blip r:embed="rId5">
            <a:alphaModFix/>
          </a:blip>
          <a:srcRect/>
          <a:stretch/>
        </p:blipFill>
        <p:spPr>
          <a:xfrm>
            <a:off x="3564343" y="1039912"/>
            <a:ext cx="535781" cy="328613"/>
          </a:xfrm>
          <a:prstGeom prst="rect">
            <a:avLst/>
          </a:prstGeom>
          <a:noFill/>
          <a:ln>
            <a:noFill/>
          </a:ln>
        </p:spPr>
      </p:pic>
      <p:sp>
        <p:nvSpPr>
          <p:cNvPr id="143" name="Google Shape;143;p26"/>
          <p:cNvSpPr txBox="1"/>
          <p:nvPr/>
        </p:nvSpPr>
        <p:spPr>
          <a:xfrm>
            <a:off x="7353300" y="1703981"/>
            <a:ext cx="1314450" cy="703575"/>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7° empleador en México con 0.5% de personas afiliadas al IMSS</a:t>
            </a:r>
            <a:endParaRPr sz="1050" b="1" dirty="0">
              <a:solidFill>
                <a:srgbClr val="0965B0"/>
              </a:solidFill>
              <a:latin typeface="Lato" panose="020B0604020202020204" charset="0"/>
              <a:cs typeface="Lato" panose="020B0604020202020204" charset="0"/>
              <a:sym typeface="Raleway"/>
            </a:endParaRPr>
          </a:p>
        </p:txBody>
      </p:sp>
      <p:sp>
        <p:nvSpPr>
          <p:cNvPr id="145" name="Google Shape;145;p26"/>
          <p:cNvSpPr txBox="1"/>
          <p:nvPr/>
        </p:nvSpPr>
        <p:spPr>
          <a:xfrm>
            <a:off x="1048789" y="3820997"/>
            <a:ext cx="1730925" cy="409500"/>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Otorgamiento de crédito a más de 40 millones de personas a lo largo de la historia de la empresa</a:t>
            </a:r>
            <a:endParaRPr sz="1050" b="1" dirty="0">
              <a:solidFill>
                <a:srgbClr val="0965B0"/>
              </a:solidFill>
              <a:latin typeface="Lato" panose="020B0604020202020204" charset="0"/>
              <a:cs typeface="Lato" panose="020B0604020202020204" charset="0"/>
              <a:sym typeface="Raleway"/>
            </a:endParaRPr>
          </a:p>
        </p:txBody>
      </p:sp>
      <p:sp>
        <p:nvSpPr>
          <p:cNvPr id="146" name="Google Shape;146;p26"/>
          <p:cNvSpPr txBox="1"/>
          <p:nvPr/>
        </p:nvSpPr>
        <p:spPr>
          <a:xfrm>
            <a:off x="3288030" y="4047131"/>
            <a:ext cx="1314450" cy="703575"/>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Genera más de 100,000 empleos a nivel nacional</a:t>
            </a:r>
            <a:endParaRPr sz="1050" b="1" dirty="0">
              <a:solidFill>
                <a:srgbClr val="0965B0"/>
              </a:solidFill>
              <a:latin typeface="Lato" panose="020B0604020202020204" charset="0"/>
              <a:cs typeface="Lato" panose="020B0604020202020204" charset="0"/>
              <a:sym typeface="Raleway"/>
            </a:endParaRPr>
          </a:p>
        </p:txBody>
      </p:sp>
      <p:sp>
        <p:nvSpPr>
          <p:cNvPr id="147" name="Google Shape;147;p26"/>
          <p:cNvSpPr txBox="1"/>
          <p:nvPr/>
        </p:nvSpPr>
        <p:spPr>
          <a:xfrm>
            <a:off x="5402580" y="3985960"/>
            <a:ext cx="1314450" cy="611775"/>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7a red bancaria en México con 1,089 sucursales</a:t>
            </a:r>
            <a:endParaRPr sz="1050" b="1" dirty="0">
              <a:solidFill>
                <a:srgbClr val="0965B0"/>
              </a:solidFill>
              <a:latin typeface="Lato" panose="020B0604020202020204" charset="0"/>
              <a:cs typeface="Lato" panose="020B0604020202020204" charset="0"/>
              <a:sym typeface="Raleway"/>
            </a:endParaRPr>
          </a:p>
        </p:txBody>
      </p:sp>
      <p:sp>
        <p:nvSpPr>
          <p:cNvPr id="148" name="Google Shape;148;p26"/>
          <p:cNvSpPr txBox="1"/>
          <p:nvPr/>
        </p:nvSpPr>
        <p:spPr>
          <a:xfrm>
            <a:off x="7353300" y="4047131"/>
            <a:ext cx="1314450" cy="571725"/>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+500k nuevas cuentas bancarias abiertas cada mes</a:t>
            </a:r>
            <a:endParaRPr sz="1050" b="1" dirty="0">
              <a:solidFill>
                <a:srgbClr val="0965B0"/>
              </a:solidFill>
              <a:latin typeface="Lato" panose="020B0604020202020204" charset="0"/>
              <a:cs typeface="Lato" panose="020B0604020202020204" charset="0"/>
              <a:sym typeface="Raleway"/>
            </a:endParaRPr>
          </a:p>
        </p:txBody>
      </p:sp>
      <p:grpSp>
        <p:nvGrpSpPr>
          <p:cNvPr id="150" name="Google Shape;150;p26"/>
          <p:cNvGrpSpPr/>
          <p:nvPr/>
        </p:nvGrpSpPr>
        <p:grpSpPr>
          <a:xfrm>
            <a:off x="1603062" y="3599647"/>
            <a:ext cx="364499" cy="247857"/>
            <a:chOff x="1244800" y="3717225"/>
            <a:chExt cx="449375" cy="302025"/>
          </a:xfrm>
        </p:grpSpPr>
        <p:sp>
          <p:nvSpPr>
            <p:cNvPr id="151" name="Google Shape;151;p26"/>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9050" cap="rnd"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152" name="Google Shape;152;p26"/>
            <p:cNvSpPr/>
            <p:nvPr/>
          </p:nvSpPr>
          <p:spPr>
            <a:xfrm>
              <a:off x="1244800" y="3795150"/>
              <a:ext cx="449375" cy="25"/>
            </a:xfrm>
            <a:custGeom>
              <a:avLst/>
              <a:gdLst/>
              <a:ahLst/>
              <a:cxnLst/>
              <a:rect l="l" t="t" r="r" b="b"/>
              <a:pathLst>
                <a:path w="17975" h="1" fill="none" extrusionOk="0">
                  <a:moveTo>
                    <a:pt x="17974" y="1"/>
                  </a:moveTo>
                  <a:lnTo>
                    <a:pt x="0" y="1"/>
                  </a:lnTo>
                </a:path>
              </a:pathLst>
            </a:custGeom>
            <a:noFill/>
            <a:ln w="19050" cap="rnd"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153" name="Google Shape;153;p26"/>
            <p:cNvSpPr/>
            <p:nvPr/>
          </p:nvSpPr>
          <p:spPr>
            <a:xfrm>
              <a:off x="1244800" y="3853000"/>
              <a:ext cx="449375" cy="25"/>
            </a:xfrm>
            <a:custGeom>
              <a:avLst/>
              <a:gdLst/>
              <a:ahLst/>
              <a:cxnLst/>
              <a:rect l="l" t="t" r="r" b="b"/>
              <a:pathLst>
                <a:path w="17975" h="1" fill="none" extrusionOk="0">
                  <a:moveTo>
                    <a:pt x="0" y="0"/>
                  </a:moveTo>
                  <a:lnTo>
                    <a:pt x="17974" y="0"/>
                  </a:lnTo>
                </a:path>
              </a:pathLst>
            </a:custGeom>
            <a:noFill/>
            <a:ln w="19050" cap="rnd"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154" name="Google Shape;154;p26"/>
            <p:cNvSpPr/>
            <p:nvPr/>
          </p:nvSpPr>
          <p:spPr>
            <a:xfrm>
              <a:off x="1302625" y="3893800"/>
              <a:ext cx="161375" cy="25"/>
            </a:xfrm>
            <a:custGeom>
              <a:avLst/>
              <a:gdLst/>
              <a:ahLst/>
              <a:cxnLst/>
              <a:rect l="l" t="t" r="r" b="b"/>
              <a:pathLst>
                <a:path w="6455" h="1" fill="none" extrusionOk="0">
                  <a:moveTo>
                    <a:pt x="6455" y="0"/>
                  </a:moveTo>
                  <a:lnTo>
                    <a:pt x="1" y="0"/>
                  </a:lnTo>
                </a:path>
              </a:pathLst>
            </a:custGeom>
            <a:noFill/>
            <a:ln w="19050" cap="rnd"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155" name="Google Shape;155;p26"/>
            <p:cNvSpPr/>
            <p:nvPr/>
          </p:nvSpPr>
          <p:spPr>
            <a:xfrm>
              <a:off x="1302625" y="3933975"/>
              <a:ext cx="110250" cy="25"/>
            </a:xfrm>
            <a:custGeom>
              <a:avLst/>
              <a:gdLst/>
              <a:ahLst/>
              <a:cxnLst/>
              <a:rect l="l" t="t" r="r" b="b"/>
              <a:pathLst>
                <a:path w="4410" h="1" fill="none" extrusionOk="0">
                  <a:moveTo>
                    <a:pt x="4409" y="1"/>
                  </a:moveTo>
                  <a:lnTo>
                    <a:pt x="1" y="1"/>
                  </a:lnTo>
                </a:path>
              </a:pathLst>
            </a:custGeom>
            <a:noFill/>
            <a:ln w="19050" cap="rnd"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156" name="Google Shape;156;p26"/>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9050" cap="rnd"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grpSp>
      <p:pic>
        <p:nvPicPr>
          <p:cNvPr id="157" name="Google Shape;157;p26"/>
          <p:cNvPicPr preferRelativeResize="0"/>
          <p:nvPr/>
        </p:nvPicPr>
        <p:blipFill rotWithShape="1">
          <a:blip r:embed="rId6">
            <a:alphaModFix/>
          </a:blip>
          <a:srcRect/>
          <a:stretch/>
        </p:blipFill>
        <p:spPr>
          <a:xfrm>
            <a:off x="7754475" y="990731"/>
            <a:ext cx="484650" cy="484650"/>
          </a:xfrm>
          <a:prstGeom prst="rect">
            <a:avLst/>
          </a:prstGeom>
          <a:noFill/>
          <a:ln>
            <a:noFill/>
          </a:ln>
        </p:spPr>
      </p:pic>
      <p:pic>
        <p:nvPicPr>
          <p:cNvPr id="159" name="Google Shape;159;p26"/>
          <p:cNvPicPr preferRelativeResize="0"/>
          <p:nvPr/>
        </p:nvPicPr>
        <p:blipFill rotWithShape="1">
          <a:blip r:embed="rId7">
            <a:alphaModFix/>
          </a:blip>
          <a:srcRect/>
          <a:stretch/>
        </p:blipFill>
        <p:spPr>
          <a:xfrm>
            <a:off x="7778110" y="3481256"/>
            <a:ext cx="484650" cy="484650"/>
          </a:xfrm>
          <a:prstGeom prst="rect">
            <a:avLst/>
          </a:prstGeom>
          <a:noFill/>
          <a:ln>
            <a:noFill/>
          </a:ln>
        </p:spPr>
      </p:pic>
      <p:pic>
        <p:nvPicPr>
          <p:cNvPr id="160" name="Google Shape;160;p26"/>
          <p:cNvPicPr preferRelativeResize="0"/>
          <p:nvPr/>
        </p:nvPicPr>
        <p:blipFill rotWithShape="1">
          <a:blip r:embed="rId8">
            <a:alphaModFix/>
          </a:blip>
          <a:srcRect/>
          <a:stretch/>
        </p:blipFill>
        <p:spPr>
          <a:xfrm>
            <a:off x="5714095" y="3562559"/>
            <a:ext cx="523781" cy="462410"/>
          </a:xfrm>
          <a:prstGeom prst="rect">
            <a:avLst/>
          </a:prstGeom>
          <a:noFill/>
          <a:ln>
            <a:noFill/>
          </a:ln>
        </p:spPr>
      </p:pic>
      <p:pic>
        <p:nvPicPr>
          <p:cNvPr id="161" name="Google Shape;161;p26"/>
          <p:cNvPicPr preferRelativeResize="0"/>
          <p:nvPr/>
        </p:nvPicPr>
        <p:blipFill rotWithShape="1">
          <a:blip r:embed="rId9">
            <a:alphaModFix/>
          </a:blip>
          <a:srcRect/>
          <a:stretch/>
        </p:blipFill>
        <p:spPr>
          <a:xfrm>
            <a:off x="5717638" y="3558875"/>
            <a:ext cx="523781" cy="135802"/>
          </a:xfrm>
          <a:prstGeom prst="rect">
            <a:avLst/>
          </a:prstGeom>
          <a:noFill/>
          <a:ln>
            <a:noFill/>
          </a:ln>
        </p:spPr>
      </p:pic>
      <p:pic>
        <p:nvPicPr>
          <p:cNvPr id="163" name="Google Shape;163;p26"/>
          <p:cNvPicPr preferRelativeResize="0"/>
          <p:nvPr/>
        </p:nvPicPr>
        <p:blipFill rotWithShape="1">
          <a:blip r:embed="rId10">
            <a:alphaModFix/>
          </a:blip>
          <a:srcRect/>
          <a:stretch/>
        </p:blipFill>
        <p:spPr>
          <a:xfrm>
            <a:off x="3702930" y="3501310"/>
            <a:ext cx="484650" cy="484650"/>
          </a:xfrm>
          <a:prstGeom prst="rect">
            <a:avLst/>
          </a:prstGeom>
          <a:noFill/>
          <a:ln>
            <a:noFill/>
          </a:ln>
        </p:spPr>
      </p:pic>
      <p:sp>
        <p:nvSpPr>
          <p:cNvPr id="36" name="Rectangle 35">
            <a:extLst>
              <a:ext uri="{FF2B5EF4-FFF2-40B4-BE49-F238E27FC236}">
                <a16:creationId xmlns:a16="http://schemas.microsoft.com/office/drawing/2014/main" id="{081C981F-E2B6-45FD-A485-26E0144C861A}"/>
              </a:ext>
            </a:extLst>
          </p:cNvPr>
          <p:cNvSpPr/>
          <p:nvPr/>
        </p:nvSpPr>
        <p:spPr>
          <a:xfrm>
            <a:off x="364980" y="184830"/>
            <a:ext cx="3098545" cy="461665"/>
          </a:xfrm>
          <a:prstGeom prst="rect">
            <a:avLst/>
          </a:prstGeom>
        </p:spPr>
        <p:txBody>
          <a:bodyPr wrap="square">
            <a:spAutoFit/>
          </a:bodyPr>
          <a:lstStyle/>
          <a:p>
            <a:r>
              <a:rPr lang="es-419" sz="2400" b="1" dirty="0">
                <a:solidFill>
                  <a:srgbClr val="0067AE"/>
                </a:solidFill>
                <a:latin typeface="Lato"/>
                <a:sym typeface="Lato"/>
              </a:rPr>
              <a:t>Introducción: Sponsor </a:t>
            </a:r>
            <a:endParaRPr lang="es-MX" sz="2400" b="1" dirty="0">
              <a:solidFill>
                <a:srgbClr val="0067AE"/>
              </a:solidFill>
              <a:latin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30</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Pronóstico tipo de cambio</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242918" y="1671411"/>
            <a:ext cx="8778240" cy="3604577"/>
          </a:xfrm>
          <a:prstGeom prst="rect">
            <a:avLst/>
          </a:prstGeom>
        </p:spPr>
        <p:txBody>
          <a:bodyPr wrap="square">
            <a:spAutoFit/>
          </a:bodyPr>
          <a:lstStyle/>
          <a:p>
            <a:pPr marL="114300" indent="0">
              <a:lnSpc>
                <a:spcPct val="150000"/>
              </a:lnSpc>
              <a:buNone/>
            </a:pPr>
            <a:r>
              <a:rPr lang="es-ES" b="1" dirty="0">
                <a:solidFill>
                  <a:schemeClr val="tx1"/>
                </a:solidFill>
              </a:rPr>
              <a:t>12)</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Tasa de Desempleo Abierta: Porcentaje de la población mexicana mayor a 15 años que no tiene empleo</a:t>
            </a:r>
          </a:p>
          <a:p>
            <a:pPr marL="114300" indent="0">
              <a:lnSpc>
                <a:spcPct val="150000"/>
              </a:lnSpc>
              <a:buNone/>
            </a:pPr>
            <a:r>
              <a:rPr lang="es-ES" b="1" dirty="0">
                <a:solidFill>
                  <a:schemeClr val="tx1"/>
                </a:solidFill>
              </a:rPr>
              <a:t>13)   </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Ingreso: Indicador Global de la Actividad Económica. Permite conocer y dar seguimiento a la evolución del sector real de la economía en el corto plazo</a:t>
            </a:r>
          </a:p>
          <a:p>
            <a:pPr marL="114300">
              <a:lnSpc>
                <a:spcPct val="150000"/>
              </a:lnSpc>
            </a:pPr>
            <a:r>
              <a:rPr lang="es-ES" b="1" dirty="0">
                <a:solidFill>
                  <a:schemeClr val="tx1"/>
                </a:solidFill>
              </a:rPr>
              <a:t>14)   </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Billetes y monedas: Fuentes y usos de la base monetaria, Usos, Billetes y monedas en circulación, medidos en miles de pesos</a:t>
            </a:r>
          </a:p>
          <a:p>
            <a:pPr marL="114300" indent="0">
              <a:lnSpc>
                <a:spcPct val="150000"/>
              </a:lnSpc>
              <a:buNone/>
            </a:pPr>
            <a:r>
              <a:rPr lang="es-ES" b="1" dirty="0">
                <a:solidFill>
                  <a:schemeClr val="tx1"/>
                </a:solidFill>
              </a:rPr>
              <a:t>15)</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TIIE 28: Tasa de Interés Interbancaria a 28 días</a:t>
            </a:r>
          </a:p>
          <a:p>
            <a:pPr marL="114300" indent="0">
              <a:lnSpc>
                <a:spcPct val="150000"/>
              </a:lnSpc>
              <a:buNone/>
            </a:pPr>
            <a:r>
              <a:rPr lang="es-ES" b="1" dirty="0">
                <a:solidFill>
                  <a:schemeClr val="tx1"/>
                </a:solidFill>
              </a:rPr>
              <a:t>16)</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TIIE 91: Tasa de Interés Interbancaria a 91 días</a:t>
            </a:r>
          </a:p>
          <a:p>
            <a:pPr marL="114300" indent="0">
              <a:lnSpc>
                <a:spcPct val="150000"/>
              </a:lnSpc>
              <a:buNone/>
            </a:pPr>
            <a:endParaRPr lang="es-ES" dirty="0">
              <a:solidFill>
                <a:schemeClr val="tx1"/>
              </a:solidFill>
              <a:latin typeface="Times New Roman" panose="02020603050405020304" pitchFamily="18" charset="0"/>
              <a:cs typeface="Times New Roman" panose="02020603050405020304" pitchFamily="18" charset="0"/>
            </a:endParaRPr>
          </a:p>
          <a:p>
            <a:pPr marL="114300">
              <a:lnSpc>
                <a:spcPct val="150000"/>
              </a:lnSpc>
            </a:pPr>
            <a:endParaRPr lang="es-ES" b="1" dirty="0">
              <a:solidFill>
                <a:srgbClr val="8B8B8B"/>
              </a:solidFill>
              <a:latin typeface="Lato" panose="020B0604020202020204" charset="0"/>
            </a:endParaRPr>
          </a:p>
          <a:p>
            <a:pPr marL="457200" indent="-342900">
              <a:lnSpc>
                <a:spcPct val="150000"/>
              </a:lnSpc>
              <a:buAutoNum type="arabicParenR" startAt="10"/>
            </a:pPr>
            <a:endParaRPr lang="es-ES" b="1" dirty="0">
              <a:solidFill>
                <a:srgbClr val="8B8B8B"/>
              </a:solidFill>
              <a:latin typeface="Lato" panose="020B0604020202020204" charset="0"/>
            </a:endParaRPr>
          </a:p>
          <a:p>
            <a:pPr marL="114300" indent="0">
              <a:lnSpc>
                <a:spcPct val="150000"/>
              </a:lnSpc>
              <a:buNone/>
            </a:pPr>
            <a:endParaRPr lang="es-ES" b="1" u="sng" dirty="0">
              <a:solidFill>
                <a:srgbClr val="8B8B8B"/>
              </a:solidFill>
              <a:latin typeface="Lato" panose="020B0604020202020204" charset="0"/>
            </a:endParaRPr>
          </a:p>
        </p:txBody>
      </p:sp>
    </p:spTree>
    <p:extLst>
      <p:ext uri="{BB962C8B-B14F-4D97-AF65-F5344CB8AC3E}">
        <p14:creationId xmlns:p14="http://schemas.microsoft.com/office/powerpoint/2010/main" val="411758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31</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Pronóstico tipo de cambio</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926766" y="1892391"/>
            <a:ext cx="6911340" cy="2311915"/>
          </a:xfrm>
          <a:prstGeom prst="rect">
            <a:avLst/>
          </a:prstGeom>
        </p:spPr>
        <p:txBody>
          <a:bodyPr wrap="square">
            <a:spAutoFit/>
          </a:bodyPr>
          <a:lstStyle/>
          <a:p>
            <a:pPr marL="114300" indent="0">
              <a:lnSpc>
                <a:spcPct val="150000"/>
              </a:lnSpc>
              <a:buNone/>
            </a:pPr>
            <a:r>
              <a:rPr lang="es-ES" b="1" dirty="0">
                <a:solidFill>
                  <a:srgbClr val="8B8B8B"/>
                </a:solidFill>
                <a:latin typeface="Lato" panose="020B0604020202020204" charset="0"/>
              </a:rPr>
              <a:t>Aplicaremos la metodología </a:t>
            </a:r>
            <a:r>
              <a:rPr lang="es-ES" dirty="0">
                <a:solidFill>
                  <a:schemeClr val="tx1"/>
                </a:solidFill>
                <a:latin typeface="Times New Roman" panose="02020603050405020304" pitchFamily="18" charset="0"/>
                <a:cs typeface="Times New Roman" panose="02020603050405020304" pitchFamily="18" charset="0"/>
              </a:rPr>
              <a:t>VAR-PLS </a:t>
            </a:r>
            <a:r>
              <a:rPr lang="es-ES" b="1" dirty="0">
                <a:solidFill>
                  <a:srgbClr val="8B8B8B"/>
                </a:solidFill>
                <a:latin typeface="Lato" panose="020B0604020202020204" charset="0"/>
              </a:rPr>
              <a:t>con las 17 variables mensuales para realizar pronósticos sobre el tipo de cambio pesos-dólar de febrero de 2019 al mes de enero de 2020.  Para ello utilizamos las series mensuales a partir de enero del 2005, pues la variable relativa al desempleo inicia en este punto.</a:t>
            </a:r>
          </a:p>
          <a:p>
            <a:pPr marL="114300">
              <a:lnSpc>
                <a:spcPct val="150000"/>
              </a:lnSpc>
            </a:pPr>
            <a:endParaRPr lang="es-ES" b="1" dirty="0">
              <a:solidFill>
                <a:srgbClr val="8B8B8B"/>
              </a:solidFill>
              <a:latin typeface="Lato" panose="020B0604020202020204" charset="0"/>
            </a:endParaRPr>
          </a:p>
          <a:p>
            <a:pPr marL="457200" indent="-342900">
              <a:lnSpc>
                <a:spcPct val="150000"/>
              </a:lnSpc>
              <a:buAutoNum type="arabicParenR" startAt="10"/>
            </a:pPr>
            <a:endParaRPr lang="es-ES" b="1" dirty="0">
              <a:solidFill>
                <a:srgbClr val="8B8B8B"/>
              </a:solidFill>
              <a:latin typeface="Lato" panose="020B0604020202020204" charset="0"/>
            </a:endParaRPr>
          </a:p>
          <a:p>
            <a:pPr marL="114300" indent="0">
              <a:lnSpc>
                <a:spcPct val="150000"/>
              </a:lnSpc>
              <a:buNone/>
            </a:pPr>
            <a:endParaRPr lang="es-ES" b="1" u="sng" dirty="0">
              <a:solidFill>
                <a:srgbClr val="8B8B8B"/>
              </a:solidFill>
              <a:latin typeface="Lato" panose="020B0604020202020204" charset="0"/>
            </a:endParaRPr>
          </a:p>
        </p:txBody>
      </p:sp>
    </p:spTree>
    <p:extLst>
      <p:ext uri="{BB962C8B-B14F-4D97-AF65-F5344CB8AC3E}">
        <p14:creationId xmlns:p14="http://schemas.microsoft.com/office/powerpoint/2010/main" val="3618527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32</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170435" y="44519"/>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pic>
        <p:nvPicPr>
          <p:cNvPr id="8" name="Picture 7">
            <a:extLst>
              <a:ext uri="{FF2B5EF4-FFF2-40B4-BE49-F238E27FC236}">
                <a16:creationId xmlns:a16="http://schemas.microsoft.com/office/drawing/2014/main" id="{02CCB69B-29B2-4FDD-BC04-B253B394A703}"/>
              </a:ext>
            </a:extLst>
          </p:cNvPr>
          <p:cNvPicPr>
            <a:picLocks noChangeAspect="1"/>
          </p:cNvPicPr>
          <p:nvPr/>
        </p:nvPicPr>
        <p:blipFill>
          <a:blip r:embed="rId3"/>
          <a:stretch>
            <a:fillRect/>
          </a:stretch>
        </p:blipFill>
        <p:spPr>
          <a:xfrm>
            <a:off x="839991" y="667232"/>
            <a:ext cx="7267689" cy="4192785"/>
          </a:xfrm>
          <a:prstGeom prst="rect">
            <a:avLst/>
          </a:prstGeom>
        </p:spPr>
      </p:pic>
      <p:sp>
        <p:nvSpPr>
          <p:cNvPr id="10" name="Rectangle 9">
            <a:extLst>
              <a:ext uri="{FF2B5EF4-FFF2-40B4-BE49-F238E27FC236}">
                <a16:creationId xmlns:a16="http://schemas.microsoft.com/office/drawing/2014/main" id="{59D983DA-CE72-4869-BAE3-605B9A9CEEC1}"/>
              </a:ext>
            </a:extLst>
          </p:cNvPr>
          <p:cNvSpPr/>
          <p:nvPr/>
        </p:nvSpPr>
        <p:spPr>
          <a:xfrm>
            <a:off x="4679601" y="4201552"/>
            <a:ext cx="3077559" cy="461665"/>
          </a:xfrm>
          <a:prstGeom prst="rect">
            <a:avLst/>
          </a:prstGeom>
        </p:spPr>
        <p:txBody>
          <a:bodyPr wrap="square">
            <a:spAutoFit/>
          </a:bodyPr>
          <a:lstStyle/>
          <a:p>
            <a:r>
              <a:rPr lang="es-419" sz="2400" b="1" dirty="0">
                <a:solidFill>
                  <a:srgbClr val="44B4E3"/>
                </a:solidFill>
                <a:latin typeface="Lato"/>
                <a:sym typeface="Lato"/>
              </a:rPr>
              <a:t>Variables originales</a:t>
            </a:r>
            <a:endParaRPr lang="es-419" sz="2400" b="1" dirty="0">
              <a:solidFill>
                <a:srgbClr val="666666"/>
              </a:solidFill>
              <a:latin typeface="Lato"/>
              <a:sym typeface="Lato"/>
            </a:endParaRPr>
          </a:p>
        </p:txBody>
      </p:sp>
    </p:spTree>
    <p:extLst>
      <p:ext uri="{BB962C8B-B14F-4D97-AF65-F5344CB8AC3E}">
        <p14:creationId xmlns:p14="http://schemas.microsoft.com/office/powerpoint/2010/main" val="3590000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33</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170435" y="44519"/>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pic>
        <p:nvPicPr>
          <p:cNvPr id="3" name="Picture 2">
            <a:extLst>
              <a:ext uri="{FF2B5EF4-FFF2-40B4-BE49-F238E27FC236}">
                <a16:creationId xmlns:a16="http://schemas.microsoft.com/office/drawing/2014/main" id="{71F4463A-1181-48D4-93D2-F69DFA70C1B1}"/>
              </a:ext>
            </a:extLst>
          </p:cNvPr>
          <p:cNvPicPr>
            <a:picLocks noChangeAspect="1"/>
          </p:cNvPicPr>
          <p:nvPr/>
        </p:nvPicPr>
        <p:blipFill>
          <a:blip r:embed="rId3"/>
          <a:stretch>
            <a:fillRect/>
          </a:stretch>
        </p:blipFill>
        <p:spPr>
          <a:xfrm>
            <a:off x="1019086" y="685458"/>
            <a:ext cx="7321029" cy="4265999"/>
          </a:xfrm>
          <a:prstGeom prst="rect">
            <a:avLst/>
          </a:prstGeom>
        </p:spPr>
      </p:pic>
      <p:sp>
        <p:nvSpPr>
          <p:cNvPr id="8" name="Rectangle 7">
            <a:extLst>
              <a:ext uri="{FF2B5EF4-FFF2-40B4-BE49-F238E27FC236}">
                <a16:creationId xmlns:a16="http://schemas.microsoft.com/office/drawing/2014/main" id="{65DBC843-5C1C-4556-962E-26DB9A42DEB5}"/>
              </a:ext>
            </a:extLst>
          </p:cNvPr>
          <p:cNvSpPr/>
          <p:nvPr/>
        </p:nvSpPr>
        <p:spPr>
          <a:xfrm>
            <a:off x="6615081" y="4300612"/>
            <a:ext cx="1073499" cy="461665"/>
          </a:xfrm>
          <a:prstGeom prst="rect">
            <a:avLst/>
          </a:prstGeom>
        </p:spPr>
        <p:txBody>
          <a:bodyPr wrap="square">
            <a:spAutoFit/>
          </a:bodyPr>
          <a:lstStyle/>
          <a:p>
            <a:r>
              <a:rPr lang="es-419" sz="2400" b="1" dirty="0">
                <a:solidFill>
                  <a:srgbClr val="44B4E3"/>
                </a:solidFill>
                <a:latin typeface="Lato"/>
                <a:sym typeface="Lato"/>
              </a:rPr>
              <a:t>MAPE</a:t>
            </a:r>
            <a:endParaRPr lang="es-419" sz="2400" b="1" dirty="0">
              <a:solidFill>
                <a:srgbClr val="666666"/>
              </a:solidFill>
              <a:latin typeface="Lato"/>
              <a:sym typeface="Lato"/>
            </a:endParaRPr>
          </a:p>
        </p:txBody>
      </p:sp>
    </p:spTree>
    <p:extLst>
      <p:ext uri="{BB962C8B-B14F-4D97-AF65-F5344CB8AC3E}">
        <p14:creationId xmlns:p14="http://schemas.microsoft.com/office/powerpoint/2010/main" val="46002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34</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170435" y="44519"/>
            <a:ext cx="3098545" cy="461665"/>
          </a:xfrm>
          <a:prstGeom prst="rect">
            <a:avLst/>
          </a:prstGeom>
        </p:spPr>
        <p:txBody>
          <a:bodyPr wrap="square">
            <a:spAutoFit/>
          </a:bodyPr>
          <a:lstStyle/>
          <a:p>
            <a:r>
              <a:rPr lang="es-419" sz="2400" b="1" dirty="0">
                <a:solidFill>
                  <a:srgbClr val="0067AE"/>
                </a:solidFill>
                <a:latin typeface="Lato"/>
                <a:sym typeface="Lato"/>
              </a:rPr>
              <a:t>Conclusiones</a:t>
            </a:r>
            <a:endParaRPr lang="es-MX" sz="2400" b="1" dirty="0">
              <a:solidFill>
                <a:srgbClr val="0067AE"/>
              </a:solidFill>
              <a:latin typeface="Lato"/>
            </a:endParaRPr>
          </a:p>
        </p:txBody>
      </p:sp>
      <p:sp>
        <p:nvSpPr>
          <p:cNvPr id="10" name="Rectangle 9">
            <a:extLst>
              <a:ext uri="{FF2B5EF4-FFF2-40B4-BE49-F238E27FC236}">
                <a16:creationId xmlns:a16="http://schemas.microsoft.com/office/drawing/2014/main" id="{59D983DA-CE72-4869-BAE3-605B9A9CEEC1}"/>
              </a:ext>
            </a:extLst>
          </p:cNvPr>
          <p:cNvSpPr/>
          <p:nvPr/>
        </p:nvSpPr>
        <p:spPr>
          <a:xfrm>
            <a:off x="839121" y="757312"/>
            <a:ext cx="6605619" cy="830997"/>
          </a:xfrm>
          <a:prstGeom prst="rect">
            <a:avLst/>
          </a:prstGeom>
        </p:spPr>
        <p:txBody>
          <a:bodyPr wrap="square">
            <a:spAutoFit/>
          </a:bodyPr>
          <a:lstStyle/>
          <a:p>
            <a:r>
              <a:rPr lang="es-MX" sz="2400" b="1" dirty="0">
                <a:solidFill>
                  <a:srgbClr val="44B4E3"/>
                </a:solidFill>
                <a:latin typeface="Lato"/>
                <a:sym typeface="Lato"/>
              </a:rPr>
              <a:t>Pronósticos para febrero de 2019 a enero de 2020</a:t>
            </a:r>
            <a:endParaRPr lang="es-419" sz="2400" b="1" dirty="0">
              <a:solidFill>
                <a:srgbClr val="666666"/>
              </a:solidFill>
              <a:latin typeface="Lato"/>
              <a:sym typeface="Lato"/>
            </a:endParaRPr>
          </a:p>
        </p:txBody>
      </p:sp>
      <p:pic>
        <p:nvPicPr>
          <p:cNvPr id="3" name="Picture 2">
            <a:extLst>
              <a:ext uri="{FF2B5EF4-FFF2-40B4-BE49-F238E27FC236}">
                <a16:creationId xmlns:a16="http://schemas.microsoft.com/office/drawing/2014/main" id="{8EB83FAA-3D01-4515-B296-DFA1592C454C}"/>
              </a:ext>
            </a:extLst>
          </p:cNvPr>
          <p:cNvPicPr>
            <a:picLocks noChangeAspect="1"/>
          </p:cNvPicPr>
          <p:nvPr/>
        </p:nvPicPr>
        <p:blipFill>
          <a:blip r:embed="rId3"/>
          <a:stretch>
            <a:fillRect/>
          </a:stretch>
        </p:blipFill>
        <p:spPr>
          <a:xfrm>
            <a:off x="731520" y="1588309"/>
            <a:ext cx="7740938" cy="3204672"/>
          </a:xfrm>
          <a:prstGeom prst="rect">
            <a:avLst/>
          </a:prstGeom>
        </p:spPr>
      </p:pic>
    </p:spTree>
    <p:extLst>
      <p:ext uri="{BB962C8B-B14F-4D97-AF65-F5344CB8AC3E}">
        <p14:creationId xmlns:p14="http://schemas.microsoft.com/office/powerpoint/2010/main" val="3781129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35</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170435" y="44519"/>
            <a:ext cx="3098545" cy="461665"/>
          </a:xfrm>
          <a:prstGeom prst="rect">
            <a:avLst/>
          </a:prstGeom>
        </p:spPr>
        <p:txBody>
          <a:bodyPr wrap="square">
            <a:spAutoFit/>
          </a:bodyPr>
          <a:lstStyle/>
          <a:p>
            <a:r>
              <a:rPr lang="es-419" sz="2400" b="1" dirty="0">
                <a:solidFill>
                  <a:srgbClr val="0067AE"/>
                </a:solidFill>
                <a:latin typeface="Lato"/>
                <a:sym typeface="Lato"/>
              </a:rPr>
              <a:t>Conclusiones</a:t>
            </a:r>
            <a:endParaRPr lang="es-MX" sz="2400" b="1" dirty="0">
              <a:solidFill>
                <a:srgbClr val="0067AE"/>
              </a:solidFill>
              <a:latin typeface="Lato"/>
            </a:endParaRPr>
          </a:p>
        </p:txBody>
      </p:sp>
      <p:sp>
        <p:nvSpPr>
          <p:cNvPr id="10" name="Rectangle 9">
            <a:extLst>
              <a:ext uri="{FF2B5EF4-FFF2-40B4-BE49-F238E27FC236}">
                <a16:creationId xmlns:a16="http://schemas.microsoft.com/office/drawing/2014/main" id="{59D983DA-CE72-4869-BAE3-605B9A9CEEC1}"/>
              </a:ext>
            </a:extLst>
          </p:cNvPr>
          <p:cNvSpPr/>
          <p:nvPr/>
        </p:nvSpPr>
        <p:spPr>
          <a:xfrm>
            <a:off x="839121" y="757312"/>
            <a:ext cx="6605619" cy="461665"/>
          </a:xfrm>
          <a:prstGeom prst="rect">
            <a:avLst/>
          </a:prstGeom>
        </p:spPr>
        <p:txBody>
          <a:bodyPr wrap="square">
            <a:spAutoFit/>
          </a:bodyPr>
          <a:lstStyle/>
          <a:p>
            <a:r>
              <a:rPr lang="es-MX" sz="2400" b="1" dirty="0">
                <a:solidFill>
                  <a:srgbClr val="44B4E3"/>
                </a:solidFill>
                <a:latin typeface="Lato"/>
                <a:sym typeface="Lato"/>
              </a:rPr>
              <a:t>Pronóstico (error)</a:t>
            </a:r>
            <a:endParaRPr lang="es-419" sz="2400" b="1" dirty="0">
              <a:solidFill>
                <a:srgbClr val="666666"/>
              </a:solidFill>
              <a:latin typeface="Lato"/>
              <a:sym typeface="Lato"/>
            </a:endParaRPr>
          </a:p>
        </p:txBody>
      </p:sp>
      <p:graphicFrame>
        <p:nvGraphicFramePr>
          <p:cNvPr id="5" name="Table 4">
            <a:extLst>
              <a:ext uri="{FF2B5EF4-FFF2-40B4-BE49-F238E27FC236}">
                <a16:creationId xmlns:a16="http://schemas.microsoft.com/office/drawing/2014/main" id="{C7DEE6E8-0E61-4242-A9D8-ABF92FA39A3E}"/>
              </a:ext>
            </a:extLst>
          </p:cNvPr>
          <p:cNvGraphicFramePr>
            <a:graphicFrameLocks noGrp="1"/>
          </p:cNvGraphicFramePr>
          <p:nvPr/>
        </p:nvGraphicFramePr>
        <p:xfrm>
          <a:off x="2660650" y="1374775"/>
          <a:ext cx="3822700" cy="2393950"/>
        </p:xfrm>
        <a:graphic>
          <a:graphicData uri="http://schemas.openxmlformats.org/drawingml/2006/table">
            <a:tbl>
              <a:tblPr>
                <a:tableStyleId>{5C22544A-7EE6-4342-B048-85BDC9FD1C3A}</a:tableStyleId>
              </a:tblPr>
              <a:tblGrid>
                <a:gridCol w="736600">
                  <a:extLst>
                    <a:ext uri="{9D8B030D-6E8A-4147-A177-3AD203B41FA5}">
                      <a16:colId xmlns:a16="http://schemas.microsoft.com/office/drawing/2014/main" val="3894857738"/>
                    </a:ext>
                  </a:extLst>
                </a:gridCol>
                <a:gridCol w="762000">
                  <a:extLst>
                    <a:ext uri="{9D8B030D-6E8A-4147-A177-3AD203B41FA5}">
                      <a16:colId xmlns:a16="http://schemas.microsoft.com/office/drawing/2014/main" val="2947123944"/>
                    </a:ext>
                  </a:extLst>
                </a:gridCol>
                <a:gridCol w="1320800">
                  <a:extLst>
                    <a:ext uri="{9D8B030D-6E8A-4147-A177-3AD203B41FA5}">
                      <a16:colId xmlns:a16="http://schemas.microsoft.com/office/drawing/2014/main" val="3092270992"/>
                    </a:ext>
                  </a:extLst>
                </a:gridCol>
                <a:gridCol w="1003300">
                  <a:extLst>
                    <a:ext uri="{9D8B030D-6E8A-4147-A177-3AD203B41FA5}">
                      <a16:colId xmlns:a16="http://schemas.microsoft.com/office/drawing/2014/main" val="2984416427"/>
                    </a:ext>
                  </a:extLst>
                </a:gridCol>
              </a:tblGrid>
              <a:tr h="184150">
                <a:tc>
                  <a:txBody>
                    <a:bodyPr/>
                    <a:lstStyle/>
                    <a:p>
                      <a:pPr algn="l" fontAlgn="b"/>
                      <a:r>
                        <a:rPr lang="es-MX" sz="1100" u="none" strike="noStrike">
                          <a:effectLst/>
                        </a:rPr>
                        <a:t>Fecha</a:t>
                      </a:r>
                      <a:endParaRPr lang="es-MX" sz="1100" b="1" i="0" u="none" strike="noStrike">
                        <a:solidFill>
                          <a:srgbClr val="BF8F00"/>
                        </a:solidFill>
                        <a:effectLst/>
                        <a:latin typeface="Calibri" panose="020F0502020204030204" pitchFamily="34" charset="0"/>
                      </a:endParaRPr>
                    </a:p>
                  </a:txBody>
                  <a:tcPr marL="6350" marR="6350" marT="6350" marB="0" anchor="b"/>
                </a:tc>
                <a:tc>
                  <a:txBody>
                    <a:bodyPr/>
                    <a:lstStyle/>
                    <a:p>
                      <a:pPr algn="l" fontAlgn="b"/>
                      <a:r>
                        <a:rPr lang="es-MX" sz="1100" u="none" strike="noStrike">
                          <a:effectLst/>
                        </a:rPr>
                        <a:t>Valor real</a:t>
                      </a:r>
                      <a:endParaRPr lang="es-MX" sz="1100" b="1" i="0" u="none" strike="noStrike">
                        <a:solidFill>
                          <a:srgbClr val="BF8F00"/>
                        </a:solidFill>
                        <a:effectLst/>
                        <a:latin typeface="Calibri" panose="020F0502020204030204" pitchFamily="34" charset="0"/>
                      </a:endParaRPr>
                    </a:p>
                  </a:txBody>
                  <a:tcPr marL="6350" marR="6350" marT="6350" marB="0" anchor="b"/>
                </a:tc>
                <a:tc>
                  <a:txBody>
                    <a:bodyPr/>
                    <a:lstStyle/>
                    <a:p>
                      <a:pPr algn="l" fontAlgn="b"/>
                      <a:r>
                        <a:rPr lang="es-MX" sz="1100" u="none" strike="noStrike">
                          <a:effectLst/>
                        </a:rPr>
                        <a:t>Pronóstico VAR-PLS</a:t>
                      </a:r>
                      <a:endParaRPr lang="es-MX" sz="1100" b="1" i="0" u="none" strike="noStrike">
                        <a:solidFill>
                          <a:srgbClr val="BF8F00"/>
                        </a:solidFill>
                        <a:effectLst/>
                        <a:latin typeface="Calibri" panose="020F0502020204030204" pitchFamily="34" charset="0"/>
                      </a:endParaRPr>
                    </a:p>
                  </a:txBody>
                  <a:tcPr marL="6350" marR="6350" marT="6350" marB="0" anchor="b"/>
                </a:tc>
                <a:tc>
                  <a:txBody>
                    <a:bodyPr/>
                    <a:lstStyle/>
                    <a:p>
                      <a:pPr algn="l" fontAlgn="b"/>
                      <a:r>
                        <a:rPr lang="es-MX" sz="1100" u="none" strike="noStrike">
                          <a:effectLst/>
                        </a:rPr>
                        <a:t>Error relativo </a:t>
                      </a:r>
                      <a:endParaRPr lang="es-MX" sz="1100" b="1"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0320910"/>
                  </a:ext>
                </a:extLst>
              </a:tr>
              <a:tr h="184150">
                <a:tc>
                  <a:txBody>
                    <a:bodyPr/>
                    <a:lstStyle/>
                    <a:p>
                      <a:pPr algn="r" fontAlgn="b"/>
                      <a:r>
                        <a:rPr lang="es-MX" sz="1100" u="none" strike="noStrike">
                          <a:effectLst/>
                        </a:rPr>
                        <a:t>01/02/2019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19.1902</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19.1923</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0.0112%</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292130"/>
                  </a:ext>
                </a:extLst>
              </a:tr>
              <a:tr h="184150">
                <a:tc>
                  <a:txBody>
                    <a:bodyPr/>
                    <a:lstStyle/>
                    <a:p>
                      <a:pPr algn="r" fontAlgn="b"/>
                      <a:r>
                        <a:rPr lang="es-MX" sz="1100" u="none" strike="noStrike">
                          <a:effectLst/>
                        </a:rPr>
                        <a:t>01/03/2019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19.2339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19.1778</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0.2917%</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80399869"/>
                  </a:ext>
                </a:extLst>
              </a:tr>
              <a:tr h="184150">
                <a:tc>
                  <a:txBody>
                    <a:bodyPr/>
                    <a:lstStyle/>
                    <a:p>
                      <a:pPr algn="r" fontAlgn="b"/>
                      <a:r>
                        <a:rPr lang="es-MX" sz="1100" u="none" strike="noStrike">
                          <a:effectLst/>
                        </a:rPr>
                        <a:t>01/04/2019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19.0231</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19.2248</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1.0603%</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80824"/>
                  </a:ext>
                </a:extLst>
              </a:tr>
              <a:tr h="184150">
                <a:tc>
                  <a:txBody>
                    <a:bodyPr/>
                    <a:lstStyle/>
                    <a:p>
                      <a:pPr algn="r" fontAlgn="b"/>
                      <a:r>
                        <a:rPr lang="es-MX" sz="1100" u="none" strike="noStrike">
                          <a:effectLst/>
                        </a:rPr>
                        <a:t>01/05/2019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19.0883</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19.1792</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0.4760%</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25398653"/>
                  </a:ext>
                </a:extLst>
              </a:tr>
              <a:tr h="184150">
                <a:tc>
                  <a:txBody>
                    <a:bodyPr/>
                    <a:lstStyle/>
                    <a:p>
                      <a:pPr algn="r" fontAlgn="b"/>
                      <a:r>
                        <a:rPr lang="es-MX" sz="1100" u="none" strike="noStrike">
                          <a:effectLst/>
                        </a:rPr>
                        <a:t>01/06/2019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19.2912</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19.1525</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0.7188%</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3212151"/>
                  </a:ext>
                </a:extLst>
              </a:tr>
              <a:tr h="184150">
                <a:tc>
                  <a:txBody>
                    <a:bodyPr/>
                    <a:lstStyle/>
                    <a:p>
                      <a:pPr algn="r" fontAlgn="b"/>
                      <a:r>
                        <a:rPr lang="es-MX" sz="1100" u="none" strike="noStrike">
                          <a:effectLst/>
                        </a:rPr>
                        <a:t>01/07/2019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19.0669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19.1449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0.4090%</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92838422"/>
                  </a:ext>
                </a:extLst>
              </a:tr>
              <a:tr h="184150">
                <a:tc>
                  <a:txBody>
                    <a:bodyPr/>
                    <a:lstStyle/>
                    <a:p>
                      <a:pPr algn="r" fontAlgn="b"/>
                      <a:r>
                        <a:rPr lang="es-MX" sz="1100" u="none" strike="noStrike">
                          <a:effectLst/>
                        </a:rPr>
                        <a:t>01/08/2019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19.5896</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19.1770</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2.1064%</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90973088"/>
                  </a:ext>
                </a:extLst>
              </a:tr>
              <a:tr h="184150">
                <a:tc>
                  <a:txBody>
                    <a:bodyPr/>
                    <a:lstStyle/>
                    <a:p>
                      <a:pPr algn="r" fontAlgn="b"/>
                      <a:r>
                        <a:rPr lang="es-MX" sz="1100" u="none" strike="noStrike">
                          <a:effectLst/>
                        </a:rPr>
                        <a:t>01/09/2019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19.6242</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19.1800</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2.2633%</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19730111"/>
                  </a:ext>
                </a:extLst>
              </a:tr>
              <a:tr h="184150">
                <a:tc>
                  <a:txBody>
                    <a:bodyPr/>
                    <a:lstStyle/>
                    <a:p>
                      <a:pPr algn="r" fontAlgn="b"/>
                      <a:r>
                        <a:rPr lang="es-MX" sz="1100" u="none" strike="noStrike">
                          <a:effectLst/>
                        </a:rPr>
                        <a:t>01/10/2019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19.3701</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19.2060</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0.8469%</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4993095"/>
                  </a:ext>
                </a:extLst>
              </a:tr>
              <a:tr h="184150">
                <a:tc>
                  <a:txBody>
                    <a:bodyPr/>
                    <a:lstStyle/>
                    <a:p>
                      <a:pPr algn="r" fontAlgn="b"/>
                      <a:r>
                        <a:rPr lang="es-MX" sz="1100" u="none" strike="noStrike">
                          <a:effectLst/>
                        </a:rPr>
                        <a:t>01/11/2019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19.2931</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19.1562</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0.7095%</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1747929"/>
                  </a:ext>
                </a:extLst>
              </a:tr>
              <a:tr h="184150">
                <a:tc>
                  <a:txBody>
                    <a:bodyPr/>
                    <a:lstStyle/>
                    <a:p>
                      <a:pPr algn="r" fontAlgn="b"/>
                      <a:r>
                        <a:rPr lang="es-MX" sz="1100" u="none" strike="noStrike">
                          <a:effectLst/>
                        </a:rPr>
                        <a:t>01/12/2019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19.1776</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19.1792</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0.0086%</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8198873"/>
                  </a:ext>
                </a:extLst>
              </a:tr>
              <a:tr h="184150">
                <a:tc>
                  <a:txBody>
                    <a:bodyPr/>
                    <a:lstStyle/>
                    <a:p>
                      <a:pPr algn="r" fontAlgn="b"/>
                      <a:r>
                        <a:rPr lang="es-MX" sz="1100" u="none" strike="noStrike">
                          <a:effectLst/>
                        </a:rPr>
                        <a:t>01/01/2020</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18.8060</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19.1827</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dirty="0">
                          <a:effectLst/>
                        </a:rPr>
                        <a:t>2.0032%</a:t>
                      </a:r>
                      <a:endParaRPr lang="es-MX" sz="1100" b="0" i="0" u="none" strike="noStrike" dirty="0">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92717046"/>
                  </a:ext>
                </a:extLst>
              </a:tr>
            </a:tbl>
          </a:graphicData>
        </a:graphic>
      </p:graphicFrame>
    </p:spTree>
    <p:extLst>
      <p:ext uri="{BB962C8B-B14F-4D97-AF65-F5344CB8AC3E}">
        <p14:creationId xmlns:p14="http://schemas.microsoft.com/office/powerpoint/2010/main" val="3169815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36</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825755" y="608399"/>
            <a:ext cx="5285485" cy="461665"/>
          </a:xfrm>
          <a:prstGeom prst="rect">
            <a:avLst/>
          </a:prstGeom>
        </p:spPr>
        <p:txBody>
          <a:bodyPr wrap="square">
            <a:spAutoFit/>
          </a:bodyPr>
          <a:lstStyle/>
          <a:p>
            <a:r>
              <a:rPr lang="es-419" sz="2400" b="1" dirty="0">
                <a:solidFill>
                  <a:srgbClr val="0067AE"/>
                </a:solidFill>
                <a:latin typeface="Lato"/>
                <a:sym typeface="Lato"/>
              </a:rPr>
              <a:t>Preguntas y comentarios </a:t>
            </a:r>
            <a:endParaRPr lang="es-MX" sz="2400" b="1" dirty="0">
              <a:solidFill>
                <a:srgbClr val="0067AE"/>
              </a:solidFill>
              <a:latin typeface="Lato"/>
            </a:endParaRPr>
          </a:p>
        </p:txBody>
      </p:sp>
    </p:spTree>
    <p:extLst>
      <p:ext uri="{BB962C8B-B14F-4D97-AF65-F5344CB8AC3E}">
        <p14:creationId xmlns:p14="http://schemas.microsoft.com/office/powerpoint/2010/main" val="1776647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37</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Referencias</a:t>
            </a:r>
            <a:endParaRPr lang="es-MX" sz="2400" b="1" dirty="0">
              <a:solidFill>
                <a:srgbClr val="0067AE"/>
              </a:solidFill>
              <a:latin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444755" y="1122978"/>
            <a:ext cx="8196326" cy="2958246"/>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rgbClr val="8B8B8B"/>
                </a:solidFill>
                <a:latin typeface="Lato" panose="020B0604020202020204" charset="0"/>
              </a:rPr>
              <a:t>Carlomagno, G. (2017). Discovering common trends in a large set of disaggregates: statistical procedures and their properties. PhD thesis, </a:t>
            </a:r>
            <a:r>
              <a:rPr lang="en-US" b="1" i="1" dirty="0">
                <a:solidFill>
                  <a:srgbClr val="8B8B8B"/>
                </a:solidFill>
                <a:latin typeface="Lato" panose="020B0604020202020204" charset="0"/>
              </a:rPr>
              <a:t>Department of Statistics and Econometrics, University Carlos III of Madrid.</a:t>
            </a:r>
            <a:r>
              <a:rPr lang="en-US" b="1" dirty="0">
                <a:solidFill>
                  <a:srgbClr val="8B8B8B"/>
                </a:solidFill>
                <a:latin typeface="Lato" panose="020B0604020202020204" charset="0"/>
              </a:rPr>
              <a:t> </a:t>
            </a:r>
          </a:p>
          <a:p>
            <a:pPr marL="285750" indent="-285750">
              <a:lnSpc>
                <a:spcPct val="150000"/>
              </a:lnSpc>
              <a:buFont typeface="Arial" panose="020B0604020202020204" pitchFamily="34" charset="0"/>
              <a:buChar char="•"/>
            </a:pPr>
            <a:r>
              <a:rPr lang="en-US" b="1" dirty="0">
                <a:solidFill>
                  <a:srgbClr val="8B8B8B"/>
                </a:solidFill>
                <a:latin typeface="Lato" panose="020B0604020202020204" charset="0"/>
              </a:rPr>
              <a:t>Frances, P. H. (2006). Forecasting 1 to h steps ahead using partial least squares. </a:t>
            </a:r>
            <a:r>
              <a:rPr lang="en-US" b="1" i="1" dirty="0">
                <a:solidFill>
                  <a:srgbClr val="8B8B8B"/>
                </a:solidFill>
                <a:latin typeface="Lato" panose="020B0604020202020204" charset="0"/>
              </a:rPr>
              <a:t>Econometric Institute Report.</a:t>
            </a:r>
          </a:p>
          <a:p>
            <a:pPr marL="342900" indent="-342900">
              <a:lnSpc>
                <a:spcPct val="150000"/>
              </a:lnSpc>
              <a:buFont typeface="Arial" panose="020B0604020202020204" pitchFamily="34" charset="0"/>
              <a:buChar char="•"/>
            </a:pPr>
            <a:r>
              <a:rPr lang="en-US" b="1" dirty="0">
                <a:solidFill>
                  <a:srgbClr val="8B8B8B"/>
                </a:solidFill>
                <a:latin typeface="Lato" panose="020B0604020202020204" charset="0"/>
              </a:rPr>
              <a:t>Johansen, S. (1991). Estimation and hypothesis testing of cointegration vectors in gaussian vector autoregressive models. </a:t>
            </a:r>
            <a:r>
              <a:rPr lang="en-US" b="1" i="1" dirty="0">
                <a:solidFill>
                  <a:srgbClr val="8B8B8B"/>
                </a:solidFill>
                <a:latin typeface="Lato" panose="020B0604020202020204" charset="0"/>
              </a:rPr>
              <a:t>Econometrica.</a:t>
            </a:r>
          </a:p>
          <a:p>
            <a:pPr marL="285750" indent="-285750">
              <a:lnSpc>
                <a:spcPct val="150000"/>
              </a:lnSpc>
              <a:buFont typeface="Arial" panose="020B0604020202020204" pitchFamily="34" charset="0"/>
              <a:buChar char="•"/>
            </a:pPr>
            <a:r>
              <a:rPr lang="en-US" b="1" dirty="0">
                <a:solidFill>
                  <a:srgbClr val="8B8B8B"/>
                </a:solidFill>
                <a:latin typeface="Lato" panose="020B0604020202020204" charset="0"/>
              </a:rPr>
              <a:t>Pascual, L., Ruiz, E., and Fresoli, D. (2011). Bootstrap forecast of multivariate var models without using the backward representation. </a:t>
            </a:r>
            <a:r>
              <a:rPr lang="en-US" b="1" i="1" dirty="0">
                <a:solidFill>
                  <a:srgbClr val="8B8B8B"/>
                </a:solidFill>
                <a:latin typeface="Lato" panose="020B0604020202020204" charset="0"/>
              </a:rPr>
              <a:t>Statistics and Econometrics Series</a:t>
            </a:r>
            <a:r>
              <a:rPr lang="en-US" b="1" dirty="0">
                <a:solidFill>
                  <a:srgbClr val="8B8B8B"/>
                </a:solidFill>
                <a:latin typeface="Lato" panose="020B0604020202020204" charset="0"/>
              </a:rPr>
              <a:t>, Working Paper.</a:t>
            </a:r>
          </a:p>
        </p:txBody>
      </p:sp>
    </p:spTree>
    <p:extLst>
      <p:ext uri="{BB962C8B-B14F-4D97-AF65-F5344CB8AC3E}">
        <p14:creationId xmlns:p14="http://schemas.microsoft.com/office/powerpoint/2010/main" val="1667734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38</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5428235" y="3343979"/>
            <a:ext cx="5285485" cy="461665"/>
          </a:xfrm>
          <a:prstGeom prst="rect">
            <a:avLst/>
          </a:prstGeom>
        </p:spPr>
        <p:txBody>
          <a:bodyPr wrap="square">
            <a:spAutoFit/>
          </a:bodyPr>
          <a:lstStyle/>
          <a:p>
            <a:r>
              <a:rPr lang="es-419" sz="2400" b="1" dirty="0">
                <a:solidFill>
                  <a:srgbClr val="0067AE"/>
                </a:solidFill>
                <a:latin typeface="Lato"/>
                <a:sym typeface="Lato"/>
              </a:rPr>
              <a:t>Gracias</a:t>
            </a:r>
            <a:endParaRPr lang="es-MX" sz="2400" b="1" dirty="0">
              <a:solidFill>
                <a:srgbClr val="0067AE"/>
              </a:solidFill>
              <a:latin typeface="Lato"/>
            </a:endParaRPr>
          </a:p>
        </p:txBody>
      </p:sp>
    </p:spTree>
    <p:extLst>
      <p:ext uri="{BB962C8B-B14F-4D97-AF65-F5344CB8AC3E}">
        <p14:creationId xmlns:p14="http://schemas.microsoft.com/office/powerpoint/2010/main" val="87597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269344" y="268313"/>
            <a:ext cx="6986475" cy="332775"/>
          </a:xfrm>
          <a:prstGeom prst="rect">
            <a:avLst/>
          </a:prstGeom>
          <a:noFill/>
          <a:ln>
            <a:noFill/>
          </a:ln>
        </p:spPr>
        <p:txBody>
          <a:bodyPr spcFirstLastPara="1" wrap="square" lIns="91425" tIns="91425" rIns="91425" bIns="91425" anchor="t" anchorCtr="0">
            <a:noAutofit/>
          </a:bodyPr>
          <a:lstStyle/>
          <a:p>
            <a:pPr>
              <a:buSzPts val="1100"/>
            </a:pPr>
            <a:r>
              <a:rPr lang="es-MX" sz="2400" dirty="0">
                <a:solidFill>
                  <a:srgbClr val="0067AE"/>
                </a:solidFill>
                <a:latin typeface="Lato"/>
                <a:cs typeface="Arial"/>
                <a:sym typeface="Arial"/>
              </a:rPr>
              <a:t>Historia de Ciencia de Datos en Grupo Coppel</a:t>
            </a:r>
            <a:endParaRPr sz="2400" dirty="0">
              <a:solidFill>
                <a:srgbClr val="0067AE"/>
              </a:solidFill>
              <a:latin typeface="Lato"/>
              <a:cs typeface="Arial"/>
              <a:sym typeface="Arial"/>
            </a:endParaRPr>
          </a:p>
        </p:txBody>
      </p:sp>
      <p:pic>
        <p:nvPicPr>
          <p:cNvPr id="269" name="Google Shape;269;p29"/>
          <p:cNvPicPr preferRelativeResize="0"/>
          <p:nvPr/>
        </p:nvPicPr>
        <p:blipFill rotWithShape="1">
          <a:blip r:embed="rId3">
            <a:alphaModFix/>
          </a:blip>
          <a:srcRect/>
          <a:stretch/>
        </p:blipFill>
        <p:spPr>
          <a:xfrm>
            <a:off x="7725325" y="4887501"/>
            <a:ext cx="1418675" cy="256000"/>
          </a:xfrm>
          <a:prstGeom prst="rect">
            <a:avLst/>
          </a:prstGeom>
          <a:noFill/>
          <a:ln>
            <a:noFill/>
          </a:ln>
        </p:spPr>
      </p:pic>
      <p:sp>
        <p:nvSpPr>
          <p:cNvPr id="270" name="Google Shape;270;p29"/>
          <p:cNvSpPr txBox="1"/>
          <p:nvPr/>
        </p:nvSpPr>
        <p:spPr>
          <a:xfrm>
            <a:off x="2660004" y="4067112"/>
            <a:ext cx="153607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Se incrementa el número de integrantes en el equipo de riesgos.</a:t>
            </a:r>
            <a:r>
              <a:rPr lang="es-MX" sz="825" b="1" dirty="0">
                <a:solidFill>
                  <a:schemeClr val="dk2"/>
                </a:solidFill>
                <a:latin typeface="Lato" panose="020B0604020202020204" charset="0"/>
                <a:ea typeface="Raleway"/>
                <a:cs typeface="Raleway"/>
                <a:sym typeface="Raleway"/>
              </a:rPr>
              <a:t> (10 personas)</a:t>
            </a:r>
            <a:br>
              <a:rPr lang="es-MX" sz="825" dirty="0">
                <a:solidFill>
                  <a:schemeClr val="dk2"/>
                </a:solidFill>
                <a:latin typeface="Lato" panose="020B0604020202020204" charset="0"/>
                <a:ea typeface="Raleway Light"/>
                <a:cs typeface="Raleway Light"/>
                <a:sym typeface="Raleway Light"/>
              </a:rPr>
            </a:br>
            <a:endParaRPr sz="825" dirty="0">
              <a:latin typeface="Lato" panose="020B0604020202020204" charset="0"/>
              <a:ea typeface="Raleway"/>
              <a:cs typeface="Raleway"/>
              <a:sym typeface="Raleway"/>
            </a:endParaRPr>
          </a:p>
        </p:txBody>
      </p:sp>
      <p:sp>
        <p:nvSpPr>
          <p:cNvPr id="271" name="Google Shape;271;p29"/>
          <p:cNvSpPr txBox="1"/>
          <p:nvPr/>
        </p:nvSpPr>
        <p:spPr>
          <a:xfrm>
            <a:off x="2744303" y="3800449"/>
            <a:ext cx="1536075" cy="21937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CRECIMIENTO DEPARTAMENTO</a:t>
            </a:r>
            <a:endParaRPr dirty="0">
              <a:solidFill>
                <a:srgbClr val="44B4E3"/>
              </a:solidFill>
              <a:latin typeface="Lato"/>
              <a:sym typeface="Raleway Black"/>
            </a:endParaRPr>
          </a:p>
        </p:txBody>
      </p:sp>
      <p:sp>
        <p:nvSpPr>
          <p:cNvPr id="272" name="Google Shape;272;p29"/>
          <p:cNvSpPr txBox="1"/>
          <p:nvPr/>
        </p:nvSpPr>
        <p:spPr>
          <a:xfrm>
            <a:off x="4867792" y="4067112"/>
            <a:ext cx="153607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Crean los primeros grupos de trabajo de Riesgos.</a:t>
            </a:r>
            <a:br>
              <a:rPr lang="es-MX" sz="825" dirty="0">
                <a:solidFill>
                  <a:schemeClr val="dk2"/>
                </a:solidFill>
                <a:latin typeface="Lato" panose="020B0604020202020204" charset="0"/>
                <a:ea typeface="Raleway Light"/>
                <a:cs typeface="Raleway Light"/>
                <a:sym typeface="Raleway Light"/>
              </a:rPr>
            </a:br>
            <a:r>
              <a:rPr lang="es-MX" sz="825" dirty="0">
                <a:solidFill>
                  <a:schemeClr val="dk2"/>
                </a:solidFill>
                <a:latin typeface="Lato" panose="020B0604020202020204" charset="0"/>
                <a:ea typeface="Raleway Light"/>
                <a:cs typeface="Raleway Light"/>
                <a:sym typeface="Raleway Light"/>
              </a:rPr>
              <a:t>Se crea la Oficina de Administración de  Proyectos del departamento</a:t>
            </a:r>
            <a:endParaRPr sz="825" dirty="0">
              <a:latin typeface="Lato" panose="020B0604020202020204" charset="0"/>
              <a:ea typeface="Raleway"/>
              <a:cs typeface="Raleway"/>
              <a:sym typeface="Raleway"/>
            </a:endParaRPr>
          </a:p>
        </p:txBody>
      </p:sp>
      <p:sp>
        <p:nvSpPr>
          <p:cNvPr id="273" name="Google Shape;273;p29"/>
          <p:cNvSpPr txBox="1"/>
          <p:nvPr/>
        </p:nvSpPr>
        <p:spPr>
          <a:xfrm>
            <a:off x="5015828" y="3800449"/>
            <a:ext cx="1238625" cy="21937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SEGUNDA GERENCIA</a:t>
            </a:r>
            <a:endParaRPr dirty="0">
              <a:solidFill>
                <a:srgbClr val="44B4E3"/>
              </a:solidFill>
              <a:latin typeface="Lato"/>
              <a:sym typeface="Raleway Black"/>
            </a:endParaRPr>
          </a:p>
        </p:txBody>
      </p:sp>
      <p:sp>
        <p:nvSpPr>
          <p:cNvPr id="274" name="Google Shape;274;p29"/>
          <p:cNvSpPr txBox="1"/>
          <p:nvPr/>
        </p:nvSpPr>
        <p:spPr>
          <a:xfrm>
            <a:off x="437242" y="4067112"/>
            <a:ext cx="153607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Se contrata en Coppel al primer colaborador del área de Riesgos y comienza su entrenamiento.</a:t>
            </a:r>
            <a:br>
              <a:rPr lang="es-MX" sz="825" dirty="0">
                <a:solidFill>
                  <a:schemeClr val="dk2"/>
                </a:solidFill>
                <a:latin typeface="Lato" panose="020B0604020202020204" charset="0"/>
                <a:ea typeface="Raleway Light"/>
                <a:cs typeface="Raleway Light"/>
                <a:sym typeface="Raleway Light"/>
              </a:rPr>
            </a:br>
            <a:endParaRPr sz="825" dirty="0">
              <a:latin typeface="Lato" panose="020B0604020202020204" charset="0"/>
              <a:ea typeface="Raleway"/>
              <a:cs typeface="Raleway"/>
              <a:sym typeface="Raleway"/>
            </a:endParaRPr>
          </a:p>
        </p:txBody>
      </p:sp>
      <p:sp>
        <p:nvSpPr>
          <p:cNvPr id="275" name="Google Shape;275;p29"/>
          <p:cNvSpPr txBox="1"/>
          <p:nvPr/>
        </p:nvSpPr>
        <p:spPr>
          <a:xfrm>
            <a:off x="437204" y="3800450"/>
            <a:ext cx="1536075" cy="21937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PRIMER COLABORADOR</a:t>
            </a:r>
            <a:endParaRPr dirty="0">
              <a:solidFill>
                <a:srgbClr val="44B4E3"/>
              </a:solidFill>
              <a:latin typeface="Lato"/>
              <a:sym typeface="Raleway Black"/>
            </a:endParaRPr>
          </a:p>
        </p:txBody>
      </p:sp>
      <p:sp>
        <p:nvSpPr>
          <p:cNvPr id="276" name="Google Shape;276;p29"/>
          <p:cNvSpPr txBox="1"/>
          <p:nvPr/>
        </p:nvSpPr>
        <p:spPr>
          <a:xfrm>
            <a:off x="3768077" y="1441080"/>
            <a:ext cx="153607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Se crea el concepto del Centro de Investigación Coppel desde el departamento de Riesgos.</a:t>
            </a:r>
            <a:br>
              <a:rPr lang="es-MX" sz="825" dirty="0">
                <a:solidFill>
                  <a:schemeClr val="dk2"/>
                </a:solidFill>
                <a:latin typeface="Lato" panose="020B0604020202020204" charset="0"/>
                <a:ea typeface="Raleway Light"/>
                <a:cs typeface="Raleway Light"/>
                <a:sym typeface="Raleway Light"/>
              </a:rPr>
            </a:br>
            <a:endParaRPr sz="825" dirty="0">
              <a:latin typeface="Lato" panose="020B0604020202020204" charset="0"/>
              <a:ea typeface="Raleway"/>
              <a:cs typeface="Raleway"/>
              <a:sym typeface="Raleway"/>
            </a:endParaRPr>
          </a:p>
        </p:txBody>
      </p:sp>
      <p:sp>
        <p:nvSpPr>
          <p:cNvPr id="277" name="Google Shape;277;p29"/>
          <p:cNvSpPr txBox="1"/>
          <p:nvPr/>
        </p:nvSpPr>
        <p:spPr>
          <a:xfrm>
            <a:off x="4131968" y="1255794"/>
            <a:ext cx="756000" cy="21937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CENIC</a:t>
            </a:r>
            <a:endParaRPr dirty="0">
              <a:solidFill>
                <a:srgbClr val="44B4E3"/>
              </a:solidFill>
              <a:latin typeface="Lato"/>
              <a:sym typeface="Raleway Black"/>
            </a:endParaRPr>
          </a:p>
        </p:txBody>
      </p:sp>
      <p:sp>
        <p:nvSpPr>
          <p:cNvPr id="278" name="Google Shape;278;p29"/>
          <p:cNvSpPr txBox="1"/>
          <p:nvPr/>
        </p:nvSpPr>
        <p:spPr>
          <a:xfrm>
            <a:off x="5813100" y="1447435"/>
            <a:ext cx="210262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Se reorganiza el departamento de riesgos para mejorar el servicio y enfoque en los equipos.</a:t>
            </a:r>
            <a:endParaRPr sz="825" dirty="0">
              <a:solidFill>
                <a:schemeClr val="dk2"/>
              </a:solidFill>
              <a:latin typeface="Lato" panose="020B0604020202020204" charset="0"/>
              <a:ea typeface="Raleway Light"/>
              <a:cs typeface="Raleway Light"/>
              <a:sym typeface="Raleway Light"/>
            </a:endParaRPr>
          </a:p>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Se constituye el equipo de Implementación de Modelos. </a:t>
            </a:r>
            <a:br>
              <a:rPr lang="es-MX" sz="825" dirty="0">
                <a:solidFill>
                  <a:schemeClr val="dk2"/>
                </a:solidFill>
                <a:latin typeface="Lato" panose="020B0604020202020204" charset="0"/>
                <a:ea typeface="Raleway Light"/>
                <a:cs typeface="Raleway Light"/>
                <a:sym typeface="Raleway Light"/>
              </a:rPr>
            </a:br>
            <a:br>
              <a:rPr lang="es-MX" sz="825" dirty="0">
                <a:solidFill>
                  <a:schemeClr val="dk2"/>
                </a:solidFill>
                <a:latin typeface="Lato" panose="020B0604020202020204" charset="0"/>
                <a:ea typeface="Raleway Light"/>
                <a:cs typeface="Raleway Light"/>
                <a:sym typeface="Raleway Light"/>
              </a:rPr>
            </a:br>
            <a:endParaRPr sz="825" dirty="0">
              <a:latin typeface="Lato" panose="020B0604020202020204" charset="0"/>
              <a:ea typeface="Raleway"/>
              <a:cs typeface="Raleway"/>
              <a:sym typeface="Raleway"/>
            </a:endParaRPr>
          </a:p>
        </p:txBody>
      </p:sp>
      <p:sp>
        <p:nvSpPr>
          <p:cNvPr id="279" name="Google Shape;279;p29"/>
          <p:cNvSpPr txBox="1"/>
          <p:nvPr/>
        </p:nvSpPr>
        <p:spPr>
          <a:xfrm>
            <a:off x="6060494" y="1115712"/>
            <a:ext cx="1754896" cy="38811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REESTRUCTURA</a:t>
            </a:r>
            <a:endParaRPr dirty="0">
              <a:solidFill>
                <a:srgbClr val="44B4E3"/>
              </a:solidFill>
              <a:latin typeface="Lato"/>
              <a:sym typeface="Raleway Black"/>
            </a:endParaRPr>
          </a:p>
          <a:p>
            <a:pPr algn="ctr">
              <a:buSzPts val="1600"/>
            </a:pPr>
            <a:r>
              <a:rPr lang="es-MX" dirty="0">
                <a:solidFill>
                  <a:srgbClr val="44B4E3"/>
                </a:solidFill>
                <a:latin typeface="Lato"/>
                <a:sym typeface="Raleway Black"/>
              </a:rPr>
              <a:t>DEPARTAMENTO </a:t>
            </a:r>
            <a:endParaRPr dirty="0">
              <a:solidFill>
                <a:srgbClr val="44B4E3"/>
              </a:solidFill>
              <a:latin typeface="Lato"/>
              <a:sym typeface="Raleway Black"/>
            </a:endParaRPr>
          </a:p>
        </p:txBody>
      </p:sp>
      <p:sp>
        <p:nvSpPr>
          <p:cNvPr id="280" name="Google Shape;280;p29"/>
          <p:cNvSpPr txBox="1"/>
          <p:nvPr/>
        </p:nvSpPr>
        <p:spPr>
          <a:xfrm>
            <a:off x="1610567" y="1419967"/>
            <a:ext cx="159232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El equipo de Riesgos empieza a analizar el negocio de Argentina y Brasil.</a:t>
            </a:r>
            <a:endParaRPr sz="825" dirty="0">
              <a:latin typeface="Lato" panose="020B0604020202020204" charset="0"/>
              <a:ea typeface="Raleway"/>
              <a:cs typeface="Raleway"/>
              <a:sym typeface="Raleway"/>
            </a:endParaRPr>
          </a:p>
        </p:txBody>
      </p:sp>
      <p:sp>
        <p:nvSpPr>
          <p:cNvPr id="281" name="Google Shape;281;p29"/>
          <p:cNvSpPr txBox="1"/>
          <p:nvPr/>
        </p:nvSpPr>
        <p:spPr>
          <a:xfrm>
            <a:off x="1689821" y="1089407"/>
            <a:ext cx="1323000" cy="33277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ANALÍTICA EN SUDAMÉRICA</a:t>
            </a:r>
            <a:endParaRPr dirty="0">
              <a:solidFill>
                <a:srgbClr val="44B4E3"/>
              </a:solidFill>
              <a:latin typeface="Lato"/>
              <a:sym typeface="Raleway Black"/>
            </a:endParaRPr>
          </a:p>
        </p:txBody>
      </p:sp>
      <p:sp>
        <p:nvSpPr>
          <p:cNvPr id="282" name="Google Shape;282;p29"/>
          <p:cNvSpPr/>
          <p:nvPr/>
        </p:nvSpPr>
        <p:spPr>
          <a:xfrm rot="10800000" flipH="1">
            <a:off x="505577" y="2153767"/>
            <a:ext cx="1333575" cy="1333125"/>
          </a:xfrm>
          <a:prstGeom prst="blockArc">
            <a:avLst>
              <a:gd name="adj1" fmla="val 10800000"/>
              <a:gd name="adj2" fmla="val 88983"/>
              <a:gd name="adj3" fmla="val 16255"/>
            </a:avLst>
          </a:prstGeom>
          <a:solidFill>
            <a:srgbClr val="93C47D"/>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283" name="Google Shape;283;p29"/>
          <p:cNvSpPr/>
          <p:nvPr/>
        </p:nvSpPr>
        <p:spPr>
          <a:xfrm>
            <a:off x="1623137" y="2153786"/>
            <a:ext cx="1333575" cy="1333125"/>
          </a:xfrm>
          <a:prstGeom prst="blockArc">
            <a:avLst>
              <a:gd name="adj1" fmla="val 10800000"/>
              <a:gd name="adj2" fmla="val 88983"/>
              <a:gd name="adj3" fmla="val 16255"/>
            </a:avLst>
          </a:prstGeom>
          <a:solidFill>
            <a:srgbClr val="6D9EEB"/>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284" name="Google Shape;284;p29"/>
          <p:cNvSpPr/>
          <p:nvPr/>
        </p:nvSpPr>
        <p:spPr>
          <a:xfrm rot="10800000" flipH="1">
            <a:off x="2740698" y="2153767"/>
            <a:ext cx="1333575" cy="1333125"/>
          </a:xfrm>
          <a:prstGeom prst="blockArc">
            <a:avLst>
              <a:gd name="adj1" fmla="val 10800000"/>
              <a:gd name="adj2" fmla="val 88983"/>
              <a:gd name="adj3" fmla="val 16255"/>
            </a:avLst>
          </a:prstGeom>
          <a:solidFill>
            <a:srgbClr val="E06666"/>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285" name="Google Shape;285;p29"/>
          <p:cNvSpPr/>
          <p:nvPr/>
        </p:nvSpPr>
        <p:spPr>
          <a:xfrm>
            <a:off x="3858259" y="2153786"/>
            <a:ext cx="1333575" cy="1333125"/>
          </a:xfrm>
          <a:prstGeom prst="blockArc">
            <a:avLst>
              <a:gd name="adj1" fmla="val 10800000"/>
              <a:gd name="adj2" fmla="val 88983"/>
              <a:gd name="adj3" fmla="val 16255"/>
            </a:avLst>
          </a:prstGeom>
          <a:solidFill>
            <a:srgbClr val="F6B26B"/>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286" name="Google Shape;286;p29"/>
          <p:cNvSpPr/>
          <p:nvPr/>
        </p:nvSpPr>
        <p:spPr>
          <a:xfrm rot="10800000" flipH="1">
            <a:off x="4975819" y="2153767"/>
            <a:ext cx="1333575" cy="1333125"/>
          </a:xfrm>
          <a:prstGeom prst="blockArc">
            <a:avLst>
              <a:gd name="adj1" fmla="val 10800000"/>
              <a:gd name="adj2" fmla="val 88983"/>
              <a:gd name="adj3" fmla="val 16255"/>
            </a:avLst>
          </a:prstGeom>
          <a:solidFill>
            <a:srgbClr val="999999"/>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287" name="Google Shape;287;p29"/>
          <p:cNvSpPr/>
          <p:nvPr/>
        </p:nvSpPr>
        <p:spPr>
          <a:xfrm>
            <a:off x="6093710" y="2153786"/>
            <a:ext cx="1333575" cy="1333125"/>
          </a:xfrm>
          <a:prstGeom prst="blockArc">
            <a:avLst>
              <a:gd name="adj1" fmla="val 10800000"/>
              <a:gd name="adj2" fmla="val 88983"/>
              <a:gd name="adj3" fmla="val 16255"/>
            </a:avLst>
          </a:prstGeom>
          <a:solidFill>
            <a:srgbClr val="EA9999"/>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288" name="Google Shape;288;p29"/>
          <p:cNvSpPr/>
          <p:nvPr/>
        </p:nvSpPr>
        <p:spPr>
          <a:xfrm>
            <a:off x="868375" y="2514043"/>
            <a:ext cx="625500" cy="625275"/>
          </a:xfrm>
          <a:prstGeom prst="ellipse">
            <a:avLst/>
          </a:prstGeom>
          <a:noFill/>
          <a:ln w="76200" cap="flat" cmpd="sng">
            <a:solidFill>
              <a:srgbClr val="93C47D"/>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289" name="Google Shape;289;p29"/>
          <p:cNvSpPr/>
          <p:nvPr/>
        </p:nvSpPr>
        <p:spPr>
          <a:xfrm>
            <a:off x="3105811" y="2514043"/>
            <a:ext cx="625500" cy="625275"/>
          </a:xfrm>
          <a:prstGeom prst="ellipse">
            <a:avLst/>
          </a:prstGeom>
          <a:noFill/>
          <a:ln w="76200" cap="flat" cmpd="sng">
            <a:solidFill>
              <a:srgbClr val="E06666"/>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290" name="Google Shape;290;p29"/>
          <p:cNvSpPr/>
          <p:nvPr/>
        </p:nvSpPr>
        <p:spPr>
          <a:xfrm>
            <a:off x="1973275" y="2520392"/>
            <a:ext cx="625500" cy="625275"/>
          </a:xfrm>
          <a:prstGeom prst="ellipse">
            <a:avLst/>
          </a:prstGeom>
          <a:noFill/>
          <a:ln w="76200" cap="flat" cmpd="sng">
            <a:solidFill>
              <a:srgbClr val="6D9EEB"/>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291" name="Google Shape;291;p29"/>
          <p:cNvSpPr/>
          <p:nvPr/>
        </p:nvSpPr>
        <p:spPr>
          <a:xfrm>
            <a:off x="4223371" y="2520392"/>
            <a:ext cx="625500" cy="625275"/>
          </a:xfrm>
          <a:prstGeom prst="ellipse">
            <a:avLst/>
          </a:prstGeom>
          <a:noFill/>
          <a:ln w="76200" cap="flat" cmpd="sng">
            <a:solidFill>
              <a:srgbClr val="F6B26B"/>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292" name="Google Shape;292;p29"/>
          <p:cNvSpPr/>
          <p:nvPr/>
        </p:nvSpPr>
        <p:spPr>
          <a:xfrm>
            <a:off x="5322212" y="2507695"/>
            <a:ext cx="625500" cy="625275"/>
          </a:xfrm>
          <a:prstGeom prst="ellipse">
            <a:avLst/>
          </a:prstGeom>
          <a:noFill/>
          <a:ln w="76200" cap="flat" cmpd="sng">
            <a:solidFill>
              <a:srgbClr val="999999"/>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293" name="Google Shape;293;p29"/>
          <p:cNvSpPr/>
          <p:nvPr/>
        </p:nvSpPr>
        <p:spPr>
          <a:xfrm>
            <a:off x="6447380" y="2507695"/>
            <a:ext cx="625500" cy="625275"/>
          </a:xfrm>
          <a:prstGeom prst="ellipse">
            <a:avLst/>
          </a:prstGeom>
          <a:noFill/>
          <a:ln w="76200" cap="flat" cmpd="sng">
            <a:solidFill>
              <a:srgbClr val="EA9999"/>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294" name="Google Shape;294;p29"/>
          <p:cNvSpPr txBox="1"/>
          <p:nvPr/>
        </p:nvSpPr>
        <p:spPr>
          <a:xfrm>
            <a:off x="4339631" y="2739540"/>
            <a:ext cx="37957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2014</a:t>
            </a:r>
            <a:endParaRPr sz="975" b="1">
              <a:solidFill>
                <a:schemeClr val="dk2"/>
              </a:solidFill>
              <a:latin typeface="Roboto"/>
              <a:ea typeface="Roboto"/>
              <a:cs typeface="Roboto"/>
              <a:sym typeface="Roboto"/>
            </a:endParaRPr>
          </a:p>
        </p:txBody>
      </p:sp>
      <p:sp>
        <p:nvSpPr>
          <p:cNvPr id="295" name="Google Shape;295;p29"/>
          <p:cNvSpPr txBox="1"/>
          <p:nvPr/>
        </p:nvSpPr>
        <p:spPr>
          <a:xfrm>
            <a:off x="3232484" y="2739540"/>
            <a:ext cx="37957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2013</a:t>
            </a:r>
            <a:endParaRPr sz="975" b="1">
              <a:solidFill>
                <a:schemeClr val="dk2"/>
              </a:solidFill>
              <a:latin typeface="Roboto"/>
              <a:ea typeface="Roboto"/>
              <a:cs typeface="Roboto"/>
              <a:sym typeface="Roboto"/>
            </a:endParaRPr>
          </a:p>
        </p:txBody>
      </p:sp>
      <p:sp>
        <p:nvSpPr>
          <p:cNvPr id="296" name="Google Shape;296;p29"/>
          <p:cNvSpPr txBox="1"/>
          <p:nvPr/>
        </p:nvSpPr>
        <p:spPr>
          <a:xfrm>
            <a:off x="6556117" y="2739540"/>
            <a:ext cx="38182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2016</a:t>
            </a:r>
            <a:endParaRPr sz="975" b="1">
              <a:solidFill>
                <a:schemeClr val="dk2"/>
              </a:solidFill>
              <a:latin typeface="Roboto"/>
              <a:ea typeface="Roboto"/>
              <a:cs typeface="Roboto"/>
              <a:sym typeface="Roboto"/>
            </a:endParaRPr>
          </a:p>
        </p:txBody>
      </p:sp>
      <p:sp>
        <p:nvSpPr>
          <p:cNvPr id="297" name="Google Shape;297;p29"/>
          <p:cNvSpPr txBox="1"/>
          <p:nvPr/>
        </p:nvSpPr>
        <p:spPr>
          <a:xfrm>
            <a:off x="5433527" y="2739540"/>
            <a:ext cx="37957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2015</a:t>
            </a:r>
            <a:endParaRPr sz="975" b="1">
              <a:solidFill>
                <a:schemeClr val="dk2"/>
              </a:solidFill>
              <a:latin typeface="Roboto"/>
              <a:ea typeface="Roboto"/>
              <a:cs typeface="Roboto"/>
              <a:sym typeface="Roboto"/>
            </a:endParaRPr>
          </a:p>
        </p:txBody>
      </p:sp>
      <p:sp>
        <p:nvSpPr>
          <p:cNvPr id="298" name="Google Shape;298;p29"/>
          <p:cNvSpPr txBox="1"/>
          <p:nvPr/>
        </p:nvSpPr>
        <p:spPr>
          <a:xfrm>
            <a:off x="2090146" y="2739540"/>
            <a:ext cx="37957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2011</a:t>
            </a:r>
            <a:endParaRPr sz="975" b="1">
              <a:solidFill>
                <a:schemeClr val="dk2"/>
              </a:solidFill>
              <a:latin typeface="Roboto"/>
              <a:ea typeface="Roboto"/>
              <a:cs typeface="Roboto"/>
              <a:sym typeface="Roboto"/>
            </a:endParaRPr>
          </a:p>
        </p:txBody>
      </p:sp>
      <p:sp>
        <p:nvSpPr>
          <p:cNvPr id="299" name="Google Shape;299;p29"/>
          <p:cNvSpPr txBox="1"/>
          <p:nvPr/>
        </p:nvSpPr>
        <p:spPr>
          <a:xfrm>
            <a:off x="999645" y="2739540"/>
            <a:ext cx="37957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2009</a:t>
            </a:r>
            <a:endParaRPr sz="975" b="1">
              <a:solidFill>
                <a:schemeClr val="dk2"/>
              </a:solidFill>
              <a:latin typeface="Roboto"/>
              <a:ea typeface="Roboto"/>
              <a:cs typeface="Roboto"/>
              <a:sym typeface="Roboto"/>
            </a:endParaRPr>
          </a:p>
        </p:txBody>
      </p:sp>
      <p:sp>
        <p:nvSpPr>
          <p:cNvPr id="300" name="Google Shape;300;p29"/>
          <p:cNvSpPr/>
          <p:nvPr/>
        </p:nvSpPr>
        <p:spPr>
          <a:xfrm rot="10800000" flipH="1">
            <a:off x="7210919" y="2166467"/>
            <a:ext cx="1333575" cy="1333125"/>
          </a:xfrm>
          <a:prstGeom prst="blockArc">
            <a:avLst>
              <a:gd name="adj1" fmla="val 10800000"/>
              <a:gd name="adj2" fmla="val 88983"/>
              <a:gd name="adj3" fmla="val 16255"/>
            </a:avLst>
          </a:prstGeom>
          <a:solidFill>
            <a:srgbClr val="8E7CC3"/>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301" name="Google Shape;301;p29"/>
          <p:cNvSpPr/>
          <p:nvPr/>
        </p:nvSpPr>
        <p:spPr>
          <a:xfrm>
            <a:off x="7546462" y="2525045"/>
            <a:ext cx="625500" cy="625275"/>
          </a:xfrm>
          <a:prstGeom prst="ellipse">
            <a:avLst/>
          </a:prstGeom>
          <a:noFill/>
          <a:ln w="76200" cap="flat" cmpd="sng">
            <a:solidFill>
              <a:srgbClr val="8E7CC3"/>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302" name="Google Shape;302;p29"/>
          <p:cNvSpPr txBox="1"/>
          <p:nvPr/>
        </p:nvSpPr>
        <p:spPr>
          <a:xfrm>
            <a:off x="7681127" y="2739540"/>
            <a:ext cx="37957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2019</a:t>
            </a:r>
            <a:endParaRPr sz="975" b="1">
              <a:solidFill>
                <a:schemeClr val="dk2"/>
              </a:solidFill>
              <a:latin typeface="Roboto"/>
              <a:ea typeface="Roboto"/>
              <a:cs typeface="Roboto"/>
              <a:sym typeface="Roboto"/>
            </a:endParaRPr>
          </a:p>
        </p:txBody>
      </p:sp>
      <p:sp>
        <p:nvSpPr>
          <p:cNvPr id="305" name="Google Shape;305;p29"/>
          <p:cNvSpPr txBox="1"/>
          <p:nvPr/>
        </p:nvSpPr>
        <p:spPr>
          <a:xfrm>
            <a:off x="7077592" y="4067112"/>
            <a:ext cx="153607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El departamento de Riesgos se transforma en el departamento de Ciencia de Datos de Grupo Coppel. </a:t>
            </a:r>
            <a:r>
              <a:rPr lang="es-MX" sz="825" b="1" dirty="0">
                <a:solidFill>
                  <a:schemeClr val="dk2"/>
                </a:solidFill>
                <a:latin typeface="Lato" panose="020B0604020202020204" charset="0"/>
                <a:ea typeface="Raleway"/>
                <a:cs typeface="Raleway"/>
                <a:sym typeface="Raleway"/>
              </a:rPr>
              <a:t>(95 personas)</a:t>
            </a:r>
            <a:endParaRPr sz="825" b="1" dirty="0">
              <a:latin typeface="Lato" panose="020B0604020202020204" charset="0"/>
              <a:ea typeface="Raleway"/>
              <a:cs typeface="Raleway"/>
              <a:sym typeface="Raleway"/>
            </a:endParaRPr>
          </a:p>
        </p:txBody>
      </p:sp>
      <p:sp>
        <p:nvSpPr>
          <p:cNvPr id="306" name="Google Shape;306;p29"/>
          <p:cNvSpPr txBox="1"/>
          <p:nvPr/>
        </p:nvSpPr>
        <p:spPr>
          <a:xfrm>
            <a:off x="7225628" y="3800449"/>
            <a:ext cx="1238625" cy="21937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CIENCIA DE DATOS</a:t>
            </a:r>
            <a:endParaRPr dirty="0">
              <a:solidFill>
                <a:srgbClr val="44B4E3"/>
              </a:solidFill>
              <a:latin typeface="Lato"/>
              <a:sym typeface="Raleway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5</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Introducción: Purpuse </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1555877" y="1133575"/>
            <a:ext cx="5620765" cy="461665"/>
          </a:xfrm>
          <a:prstGeom prst="rect">
            <a:avLst/>
          </a:prstGeom>
        </p:spPr>
        <p:txBody>
          <a:bodyPr wrap="square">
            <a:spAutoFit/>
          </a:bodyPr>
          <a:lstStyle/>
          <a:p>
            <a:r>
              <a:rPr lang="es-419" sz="2400" b="1" dirty="0">
                <a:solidFill>
                  <a:srgbClr val="44B4E3"/>
                </a:solidFill>
                <a:latin typeface="Lato"/>
                <a:sym typeface="Lato"/>
              </a:rPr>
              <a:t>Centro de Investigación Coppel (CENIC)</a:t>
            </a:r>
            <a:endParaRPr lang="es-419" sz="2400" b="1" dirty="0">
              <a:solidFill>
                <a:srgbClr val="666666"/>
              </a:solidFill>
              <a:latin typeface="Lato"/>
              <a:sym typeface="Lato"/>
            </a:endParaRPr>
          </a:p>
        </p:txBody>
      </p:sp>
      <p:sp>
        <p:nvSpPr>
          <p:cNvPr id="11" name="Rectangle 10">
            <a:extLst>
              <a:ext uri="{FF2B5EF4-FFF2-40B4-BE49-F238E27FC236}">
                <a16:creationId xmlns:a16="http://schemas.microsoft.com/office/drawing/2014/main" id="{7B469B2D-DEEB-46D6-A4CF-28CCDB5529F4}"/>
              </a:ext>
            </a:extLst>
          </p:cNvPr>
          <p:cNvSpPr/>
          <p:nvPr/>
        </p:nvSpPr>
        <p:spPr>
          <a:xfrm>
            <a:off x="1994027" y="2205842"/>
            <a:ext cx="4979986" cy="1342419"/>
          </a:xfrm>
          <a:prstGeom prst="rect">
            <a:avLst/>
          </a:prstGeom>
        </p:spPr>
        <p:txBody>
          <a:bodyPr wrap="square">
            <a:spAutoFit/>
          </a:bodyPr>
          <a:lstStyle/>
          <a:p>
            <a:pPr>
              <a:lnSpc>
                <a:spcPct val="150000"/>
              </a:lnSpc>
            </a:pPr>
            <a:r>
              <a:rPr lang="es-419" b="1" dirty="0">
                <a:solidFill>
                  <a:srgbClr val="666666"/>
                </a:solidFill>
                <a:latin typeface="Lato"/>
                <a:sym typeface="Lato"/>
              </a:rPr>
              <a:t>Investigar y descubrir oportunidades de negocio para Grupo Coppel que permitan maximizar su rentabilidad y ampliar el ciclo de vida del cliente, esto, a través de modelos matemáticos, análisis científico y herramientas de Big Data</a:t>
            </a:r>
            <a:endParaRPr lang="es-MX" sz="2200" b="1" dirty="0">
              <a:solidFill>
                <a:srgbClr val="666666"/>
              </a:solidFill>
              <a:latin typeface="Lato"/>
            </a:endParaRPr>
          </a:p>
        </p:txBody>
      </p:sp>
    </p:spTree>
    <p:extLst>
      <p:ext uri="{BB962C8B-B14F-4D97-AF65-F5344CB8AC3E}">
        <p14:creationId xmlns:p14="http://schemas.microsoft.com/office/powerpoint/2010/main" val="228092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6</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Introducción: Team </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1555877" y="1133575"/>
            <a:ext cx="5620765" cy="461665"/>
          </a:xfrm>
          <a:prstGeom prst="rect">
            <a:avLst/>
          </a:prstGeom>
        </p:spPr>
        <p:txBody>
          <a:bodyPr wrap="square">
            <a:spAutoFit/>
          </a:bodyPr>
          <a:lstStyle/>
          <a:p>
            <a:r>
              <a:rPr lang="es-419" sz="2400" b="1" dirty="0">
                <a:solidFill>
                  <a:srgbClr val="44B4E3"/>
                </a:solidFill>
                <a:latin typeface="Lato"/>
                <a:sym typeface="Lato"/>
              </a:rPr>
              <a:t>Centro de Investigación Coppel (CENIC)</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2885567" y="1509674"/>
            <a:ext cx="3372866" cy="307777"/>
          </a:xfrm>
          <a:prstGeom prst="rect">
            <a:avLst/>
          </a:prstGeom>
        </p:spPr>
        <p:txBody>
          <a:bodyPr wrap="square">
            <a:spAutoFit/>
          </a:bodyPr>
          <a:lstStyle/>
          <a:p>
            <a:r>
              <a:rPr lang="es-MX" b="1" dirty="0">
                <a:solidFill>
                  <a:srgbClr val="666666"/>
                </a:solidFill>
                <a:latin typeface="Lato"/>
              </a:rPr>
              <a:t>Productos Financieros y Ciencia de Datos </a:t>
            </a:r>
          </a:p>
        </p:txBody>
      </p:sp>
      <p:sp>
        <p:nvSpPr>
          <p:cNvPr id="8" name="Rectangle 7">
            <a:extLst>
              <a:ext uri="{FF2B5EF4-FFF2-40B4-BE49-F238E27FC236}">
                <a16:creationId xmlns:a16="http://schemas.microsoft.com/office/drawing/2014/main" id="{3B483F35-0F21-4A7E-82CC-D6CD8441F5A9}"/>
              </a:ext>
            </a:extLst>
          </p:cNvPr>
          <p:cNvSpPr/>
          <p:nvPr/>
        </p:nvSpPr>
        <p:spPr>
          <a:xfrm>
            <a:off x="658115" y="2594153"/>
            <a:ext cx="1338325" cy="523220"/>
          </a:xfrm>
          <a:prstGeom prst="rect">
            <a:avLst/>
          </a:prstGeom>
        </p:spPr>
        <p:txBody>
          <a:bodyPr wrap="square">
            <a:spAutoFit/>
          </a:bodyPr>
          <a:lstStyle/>
          <a:p>
            <a:pPr marL="285750" indent="-285750">
              <a:buFont typeface="Wingdings" panose="05000000000000000000" pitchFamily="2" charset="2"/>
              <a:buChar char="v"/>
            </a:pPr>
            <a:r>
              <a:rPr lang="es-MX" b="1" dirty="0">
                <a:solidFill>
                  <a:srgbClr val="87C544"/>
                </a:solidFill>
                <a:latin typeface="Lato"/>
              </a:rPr>
              <a:t>Data Analytics</a:t>
            </a:r>
          </a:p>
        </p:txBody>
      </p:sp>
      <p:sp>
        <p:nvSpPr>
          <p:cNvPr id="9" name="Rectangle 8">
            <a:extLst>
              <a:ext uri="{FF2B5EF4-FFF2-40B4-BE49-F238E27FC236}">
                <a16:creationId xmlns:a16="http://schemas.microsoft.com/office/drawing/2014/main" id="{607F3960-79A1-4B6C-8B6F-3588882D0F2E}"/>
              </a:ext>
            </a:extLst>
          </p:cNvPr>
          <p:cNvSpPr/>
          <p:nvPr/>
        </p:nvSpPr>
        <p:spPr>
          <a:xfrm>
            <a:off x="2403095" y="3622853"/>
            <a:ext cx="1338325" cy="307777"/>
          </a:xfrm>
          <a:prstGeom prst="rect">
            <a:avLst/>
          </a:prstGeom>
        </p:spPr>
        <p:txBody>
          <a:bodyPr wrap="square">
            <a:spAutoFit/>
          </a:bodyPr>
          <a:lstStyle/>
          <a:p>
            <a:pPr marL="285750" indent="-285750">
              <a:buFont typeface="Wingdings" panose="05000000000000000000" pitchFamily="2" charset="2"/>
              <a:buChar char="v"/>
            </a:pPr>
            <a:r>
              <a:rPr lang="es-MX" b="1" dirty="0">
                <a:solidFill>
                  <a:srgbClr val="87C544"/>
                </a:solidFill>
                <a:latin typeface="Lato"/>
              </a:rPr>
              <a:t>Big Data</a:t>
            </a:r>
          </a:p>
        </p:txBody>
      </p:sp>
      <p:sp>
        <p:nvSpPr>
          <p:cNvPr id="10" name="Rectangle 9">
            <a:extLst>
              <a:ext uri="{FF2B5EF4-FFF2-40B4-BE49-F238E27FC236}">
                <a16:creationId xmlns:a16="http://schemas.microsoft.com/office/drawing/2014/main" id="{E7C35D2C-2047-4680-AE78-E2780C34B4C5}"/>
              </a:ext>
            </a:extLst>
          </p:cNvPr>
          <p:cNvSpPr/>
          <p:nvPr/>
        </p:nvSpPr>
        <p:spPr>
          <a:xfrm>
            <a:off x="4818635" y="2594153"/>
            <a:ext cx="1505965" cy="307777"/>
          </a:xfrm>
          <a:prstGeom prst="rect">
            <a:avLst/>
          </a:prstGeom>
        </p:spPr>
        <p:txBody>
          <a:bodyPr wrap="square">
            <a:spAutoFit/>
          </a:bodyPr>
          <a:lstStyle/>
          <a:p>
            <a:pPr marL="285750" indent="-285750">
              <a:buFont typeface="Wingdings" panose="05000000000000000000" pitchFamily="2" charset="2"/>
              <a:buChar char="v"/>
            </a:pPr>
            <a:r>
              <a:rPr lang="es-MX" b="1" dirty="0">
                <a:solidFill>
                  <a:srgbClr val="87C544"/>
                </a:solidFill>
                <a:latin typeface="Lato"/>
              </a:rPr>
              <a:t>Vinculación</a:t>
            </a:r>
          </a:p>
        </p:txBody>
      </p:sp>
      <p:sp>
        <p:nvSpPr>
          <p:cNvPr id="12" name="Rectangle 11">
            <a:extLst>
              <a:ext uri="{FF2B5EF4-FFF2-40B4-BE49-F238E27FC236}">
                <a16:creationId xmlns:a16="http://schemas.microsoft.com/office/drawing/2014/main" id="{2A947382-F674-4FB9-988E-D3457781A4D9}"/>
              </a:ext>
            </a:extLst>
          </p:cNvPr>
          <p:cNvSpPr/>
          <p:nvPr/>
        </p:nvSpPr>
        <p:spPr>
          <a:xfrm>
            <a:off x="6477000" y="3622853"/>
            <a:ext cx="1995458" cy="307777"/>
          </a:xfrm>
          <a:prstGeom prst="rect">
            <a:avLst/>
          </a:prstGeom>
        </p:spPr>
        <p:txBody>
          <a:bodyPr wrap="square">
            <a:spAutoFit/>
          </a:bodyPr>
          <a:lstStyle/>
          <a:p>
            <a:pPr marL="285750" indent="-285750">
              <a:buFont typeface="Wingdings" panose="05000000000000000000" pitchFamily="2" charset="2"/>
              <a:buChar char="v"/>
            </a:pPr>
            <a:r>
              <a:rPr lang="es-MX" b="1" dirty="0">
                <a:solidFill>
                  <a:srgbClr val="87C544"/>
                </a:solidFill>
                <a:latin typeface="Lato"/>
              </a:rPr>
              <a:t>Market Science</a:t>
            </a:r>
          </a:p>
        </p:txBody>
      </p:sp>
    </p:spTree>
    <p:extLst>
      <p:ext uri="{BB962C8B-B14F-4D97-AF65-F5344CB8AC3E}">
        <p14:creationId xmlns:p14="http://schemas.microsoft.com/office/powerpoint/2010/main" val="321501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7</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Introducción: Who ?</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444755" y="1179295"/>
            <a:ext cx="3769105" cy="646331"/>
          </a:xfrm>
          <a:prstGeom prst="rect">
            <a:avLst/>
          </a:prstGeom>
        </p:spPr>
        <p:txBody>
          <a:bodyPr wrap="square">
            <a:spAutoFit/>
          </a:bodyPr>
          <a:lstStyle/>
          <a:p>
            <a:r>
              <a:rPr lang="es-419" sz="1800" b="1" dirty="0">
                <a:solidFill>
                  <a:srgbClr val="666666"/>
                </a:solidFill>
                <a:latin typeface="Lato"/>
                <a:sym typeface="Lato"/>
              </a:rPr>
              <a:t>Antonio García</a:t>
            </a:r>
          </a:p>
          <a:p>
            <a:r>
              <a:rPr lang="es-419" sz="1800" dirty="0">
                <a:solidFill>
                  <a:srgbClr val="666666"/>
                </a:solidFill>
                <a:latin typeface="Lato"/>
                <a:sym typeface="Lato"/>
              </a:rPr>
              <a:t>antonio.garciar@coppel.com</a:t>
            </a:r>
            <a:endParaRPr lang="es-MX" sz="1800" dirty="0">
              <a:solidFill>
                <a:srgbClr val="666666"/>
              </a:solidFill>
              <a:latin typeface="Lato"/>
            </a:endParaRPr>
          </a:p>
        </p:txBody>
      </p:sp>
      <p:sp>
        <p:nvSpPr>
          <p:cNvPr id="8" name="Rectangle 7">
            <a:extLst>
              <a:ext uri="{FF2B5EF4-FFF2-40B4-BE49-F238E27FC236}">
                <a16:creationId xmlns:a16="http://schemas.microsoft.com/office/drawing/2014/main" id="{D7BFB5B7-668B-418F-AB21-C4C4C647A553}"/>
              </a:ext>
            </a:extLst>
          </p:cNvPr>
          <p:cNvSpPr/>
          <p:nvPr/>
        </p:nvSpPr>
        <p:spPr>
          <a:xfrm>
            <a:off x="5329175" y="1564015"/>
            <a:ext cx="3433825" cy="1415772"/>
          </a:xfrm>
          <a:prstGeom prst="rect">
            <a:avLst/>
          </a:prstGeom>
        </p:spPr>
        <p:txBody>
          <a:bodyPr wrap="square">
            <a:spAutoFit/>
          </a:bodyPr>
          <a:lstStyle/>
          <a:p>
            <a:pPr marL="342900" indent="-342900">
              <a:buFont typeface="Wingdings" panose="05000000000000000000" pitchFamily="2" charset="2"/>
              <a:buChar char="ü"/>
            </a:pPr>
            <a:r>
              <a:rPr lang="es-419" sz="1800" b="1" dirty="0">
                <a:solidFill>
                  <a:srgbClr val="666666"/>
                </a:solidFill>
                <a:latin typeface="Lato"/>
                <a:sym typeface="Lato"/>
              </a:rPr>
              <a:t>School: </a:t>
            </a:r>
          </a:p>
          <a:p>
            <a:r>
              <a:rPr lang="es-419" sz="1800" b="1" dirty="0">
                <a:solidFill>
                  <a:srgbClr val="666666"/>
                </a:solidFill>
                <a:latin typeface="Lato"/>
                <a:sym typeface="Lato"/>
              </a:rPr>
              <a:t>           </a:t>
            </a:r>
            <a:r>
              <a:rPr lang="es-419" dirty="0">
                <a:solidFill>
                  <a:srgbClr val="666666"/>
                </a:solidFill>
                <a:latin typeface="Lato"/>
                <a:sym typeface="Lato"/>
              </a:rPr>
              <a:t>CIMAT MTY (MCE)</a:t>
            </a:r>
          </a:p>
          <a:p>
            <a:r>
              <a:rPr lang="es-419" dirty="0">
                <a:solidFill>
                  <a:srgbClr val="666666"/>
                </a:solidFill>
                <a:latin typeface="Lato"/>
                <a:sym typeface="Lato"/>
              </a:rPr>
              <a:t>              UNAM (MAC, FC)</a:t>
            </a:r>
          </a:p>
          <a:p>
            <a:r>
              <a:rPr lang="es-419" dirty="0">
                <a:solidFill>
                  <a:srgbClr val="666666"/>
                </a:solidFill>
                <a:latin typeface="Lato"/>
                <a:sym typeface="Lato"/>
              </a:rPr>
              <a:t>              UW (Summer Institute)</a:t>
            </a:r>
          </a:p>
          <a:p>
            <a:pPr marL="342900" indent="-342900">
              <a:buFont typeface="Wingdings" panose="05000000000000000000" pitchFamily="2" charset="2"/>
              <a:buChar char="ü"/>
            </a:pPr>
            <a:endParaRPr lang="es-MX" sz="2200" b="1" dirty="0">
              <a:solidFill>
                <a:srgbClr val="666666"/>
              </a:solidFill>
              <a:latin typeface="Lato"/>
            </a:endParaRPr>
          </a:p>
        </p:txBody>
      </p:sp>
      <p:sp>
        <p:nvSpPr>
          <p:cNvPr id="9" name="Rectangle 8">
            <a:extLst>
              <a:ext uri="{FF2B5EF4-FFF2-40B4-BE49-F238E27FC236}">
                <a16:creationId xmlns:a16="http://schemas.microsoft.com/office/drawing/2014/main" id="{EAC39E3C-1691-48F6-BE14-97DD68A67915}"/>
              </a:ext>
            </a:extLst>
          </p:cNvPr>
          <p:cNvSpPr/>
          <p:nvPr/>
        </p:nvSpPr>
        <p:spPr>
          <a:xfrm>
            <a:off x="932435" y="3172082"/>
            <a:ext cx="3433825" cy="923330"/>
          </a:xfrm>
          <a:prstGeom prst="rect">
            <a:avLst/>
          </a:prstGeom>
        </p:spPr>
        <p:txBody>
          <a:bodyPr wrap="square">
            <a:spAutoFit/>
          </a:bodyPr>
          <a:lstStyle/>
          <a:p>
            <a:pPr marL="342900" indent="-342900">
              <a:buFont typeface="Wingdings" panose="05000000000000000000" pitchFamily="2" charset="2"/>
              <a:buChar char="ü"/>
            </a:pPr>
            <a:r>
              <a:rPr lang="es-419" sz="1800" b="1" dirty="0">
                <a:solidFill>
                  <a:srgbClr val="666666"/>
                </a:solidFill>
                <a:latin typeface="Lato"/>
                <a:sym typeface="Lato"/>
              </a:rPr>
              <a:t>Work: </a:t>
            </a:r>
          </a:p>
          <a:p>
            <a:r>
              <a:rPr lang="es-419" sz="1800" b="1" dirty="0">
                <a:solidFill>
                  <a:srgbClr val="666666"/>
                </a:solidFill>
                <a:latin typeface="Lato"/>
                <a:sym typeface="Lato"/>
              </a:rPr>
              <a:t>           </a:t>
            </a:r>
            <a:r>
              <a:rPr lang="es-419" sz="1800" b="1" dirty="0">
                <a:solidFill>
                  <a:srgbClr val="FFDD00"/>
                </a:solidFill>
                <a:latin typeface="Lato"/>
                <a:sym typeface="Lato"/>
              </a:rPr>
              <a:t>Coppel</a:t>
            </a:r>
            <a:r>
              <a:rPr lang="es-419" sz="1800" b="1" dirty="0">
                <a:solidFill>
                  <a:srgbClr val="666666"/>
                </a:solidFill>
                <a:latin typeface="Lato"/>
                <a:sym typeface="Lato"/>
              </a:rPr>
              <a:t> </a:t>
            </a:r>
          </a:p>
          <a:p>
            <a:r>
              <a:rPr lang="es-419" sz="1800" dirty="0">
                <a:solidFill>
                  <a:srgbClr val="666666"/>
                </a:solidFill>
                <a:latin typeface="Lato"/>
                <a:sym typeface="Lato"/>
              </a:rPr>
              <a:t>           </a:t>
            </a:r>
            <a:r>
              <a:rPr lang="es-419" dirty="0">
                <a:solidFill>
                  <a:srgbClr val="666666"/>
                </a:solidFill>
                <a:latin typeface="Lato"/>
                <a:sym typeface="Lato"/>
              </a:rPr>
              <a:t>Kinedu, SAT &amp; Banxico</a:t>
            </a:r>
            <a:endParaRPr lang="es-MX" dirty="0">
              <a:solidFill>
                <a:srgbClr val="666666"/>
              </a:solidFill>
              <a:latin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8</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7152385" cy="1200329"/>
          </a:xfrm>
          <a:prstGeom prst="rect">
            <a:avLst/>
          </a:prstGeom>
        </p:spPr>
        <p:txBody>
          <a:bodyPr wrap="square">
            <a:spAutoFit/>
          </a:bodyPr>
          <a:lstStyle/>
          <a:p>
            <a:r>
              <a:rPr lang="es-419" sz="2400" b="1" dirty="0">
                <a:solidFill>
                  <a:srgbClr val="0067AE"/>
                </a:solidFill>
                <a:latin typeface="Lato"/>
                <a:sym typeface="Lato"/>
              </a:rPr>
              <a:t>Objetivo:   Pronosticar … lo mejor que se pueda </a:t>
            </a:r>
            <a:br>
              <a:rPr lang="es-MX" sz="2400" dirty="0"/>
            </a:br>
            <a:br>
              <a:rPr lang="es-MX" sz="2400" dirty="0"/>
            </a:b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759587" y="1632864"/>
            <a:ext cx="7624825" cy="1665584"/>
          </a:xfrm>
          <a:prstGeom prst="rect">
            <a:avLst/>
          </a:prstGeom>
        </p:spPr>
        <p:txBody>
          <a:bodyPr wrap="square">
            <a:spAutoFit/>
          </a:bodyPr>
          <a:lstStyle/>
          <a:p>
            <a:pPr>
              <a:lnSpc>
                <a:spcPct val="150000"/>
              </a:lnSpc>
            </a:pPr>
            <a:r>
              <a:rPr lang="es-MX" b="1" dirty="0">
                <a:solidFill>
                  <a:srgbClr val="8B8B8B"/>
                </a:solidFill>
                <a:latin typeface="Lato" panose="020B0604020202020204" charset="0"/>
              </a:rPr>
              <a:t>Vamos a presentar una nueva metodología que parte de un Vector Autorregresivo (VAR)</a:t>
            </a:r>
            <a:r>
              <a:rPr lang="es-MX" b="1" dirty="0">
                <a:latin typeface="Lato" panose="020B0604020202020204" charset="0"/>
              </a:rPr>
              <a:t> </a:t>
            </a:r>
            <a:r>
              <a:rPr lang="es-MX" b="1" dirty="0">
                <a:solidFill>
                  <a:srgbClr val="8B8B8B"/>
                </a:solidFill>
                <a:latin typeface="Lato" panose="020B0604020202020204" charset="0"/>
              </a:rPr>
              <a:t>cointegrado y realiza el pronóstico por medio de Mínimos Cuadrados Parciales (PLS) utilizando varios rezagos.</a:t>
            </a:r>
            <a:endParaRPr lang="es-MX" b="1" dirty="0">
              <a:latin typeface="Lato" panose="020B0604020202020204" charset="0"/>
            </a:endParaRPr>
          </a:p>
          <a:p>
            <a:pPr>
              <a:lnSpc>
                <a:spcPct val="150000"/>
              </a:lnSpc>
            </a:pPr>
            <a:br>
              <a:rPr lang="es-MX" b="1" dirty="0"/>
            </a:br>
            <a:endParaRPr lang="es-MX" b="1" dirty="0">
              <a:solidFill>
                <a:srgbClr val="666666"/>
              </a:solidFill>
              <a:latin typeface="Lato"/>
            </a:endParaRPr>
          </a:p>
        </p:txBody>
      </p:sp>
    </p:spTree>
    <p:extLst>
      <p:ext uri="{BB962C8B-B14F-4D97-AF65-F5344CB8AC3E}">
        <p14:creationId xmlns:p14="http://schemas.microsoft.com/office/powerpoint/2010/main" val="376348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70"/>
          <p:cNvSpPr txBox="1">
            <a:spLocks noGrp="1"/>
          </p:cNvSpPr>
          <p:nvPr>
            <p:ph type="body" idx="1"/>
          </p:nvPr>
        </p:nvSpPr>
        <p:spPr>
          <a:xfrm>
            <a:off x="440794" y="1566675"/>
            <a:ext cx="7873650" cy="3189825"/>
          </a:xfrm>
          <a:prstGeom prst="rect">
            <a:avLst/>
          </a:prstGeom>
        </p:spPr>
        <p:txBody>
          <a:bodyPr spcFirstLastPara="1" wrap="square" lIns="91425" tIns="91425" rIns="91425" bIns="91425" anchor="t" anchorCtr="0">
            <a:noAutofit/>
          </a:bodyPr>
          <a:lstStyle/>
          <a:p>
            <a:pPr marL="371475" indent="-285750">
              <a:buClr>
                <a:srgbClr val="000000"/>
              </a:buClr>
              <a:buSzPts val="1800"/>
              <a:buFont typeface="Wingdings" panose="05000000000000000000" pitchFamily="2" charset="2"/>
              <a:buChar char="§"/>
            </a:pPr>
            <a:r>
              <a:rPr lang="es-MX" sz="1400" b="1" dirty="0">
                <a:solidFill>
                  <a:srgbClr val="8B8B8B"/>
                </a:solidFill>
                <a:latin typeface="Lato" panose="020B0604020202020204" charset="0"/>
                <a:cs typeface="Arial"/>
                <a:sym typeface="Raleway"/>
              </a:rPr>
              <a:t>Reducción de incertidumbre en la toma de decisiones</a:t>
            </a:r>
          </a:p>
          <a:p>
            <a:pPr marL="714375" lvl="1" indent="-285750">
              <a:buClr>
                <a:srgbClr val="000000"/>
              </a:buClr>
              <a:buSzPts val="1800"/>
              <a:buFont typeface="Arial" panose="020B0604020202020204" pitchFamily="34" charset="0"/>
              <a:buChar char="•"/>
            </a:pPr>
            <a:r>
              <a:rPr lang="es-MX" sz="1400" b="1" dirty="0">
                <a:solidFill>
                  <a:srgbClr val="8B8B8B"/>
                </a:solidFill>
                <a:latin typeface="Lato" panose="020B0604020202020204" charset="0"/>
                <a:cs typeface="Arial"/>
                <a:sym typeface="Raleway"/>
              </a:rPr>
              <a:t>Predecir un alza en el valor futuro de un bien y anticipar su compra  (e. g. tipo de cambio pesos por dólar)  </a:t>
            </a:r>
          </a:p>
          <a:p>
            <a:pPr marL="714375" lvl="1" indent="-285750">
              <a:buClr>
                <a:srgbClr val="000000"/>
              </a:buClr>
              <a:buSzPts val="1800"/>
              <a:buFont typeface="Arial" panose="020B0604020202020204" pitchFamily="34" charset="0"/>
              <a:buChar char="•"/>
            </a:pPr>
            <a:r>
              <a:rPr lang="es-MX" sz="1400" b="1" dirty="0">
                <a:solidFill>
                  <a:srgbClr val="8B8B8B"/>
                </a:solidFill>
                <a:latin typeface="Lato" panose="020B0604020202020204" charset="0"/>
                <a:cs typeface="Arial"/>
                <a:sym typeface="Raleway"/>
              </a:rPr>
              <a:t>Predecir alza en la demanda de un servicio y planear cadena de suministro (e. g. alta en temporadas navideñas)   </a:t>
            </a:r>
          </a:p>
          <a:p>
            <a:pPr marL="714375" lvl="1" indent="-285750">
              <a:buClr>
                <a:srgbClr val="000000"/>
              </a:buClr>
              <a:buSzPts val="1800"/>
              <a:buFont typeface="Arial" panose="020B0604020202020204" pitchFamily="34" charset="0"/>
              <a:buChar char="•"/>
            </a:pPr>
            <a:r>
              <a:rPr lang="es-MX" sz="1400" b="1" dirty="0">
                <a:solidFill>
                  <a:srgbClr val="8B8B8B"/>
                </a:solidFill>
                <a:latin typeface="Lato" panose="020B0604020202020204" charset="0"/>
                <a:cs typeface="Arial"/>
                <a:sym typeface="Raleway"/>
              </a:rPr>
              <a:t>Comportamiento a corto, mediano y largo plazo de la inflación pues afecta el precio de los bienes como activo fijo (e. g. muebles) </a:t>
            </a:r>
          </a:p>
          <a:p>
            <a:pPr marL="428625" lvl="1" indent="0">
              <a:buClr>
                <a:srgbClr val="000000"/>
              </a:buClr>
              <a:buSzPts val="1800"/>
              <a:buFont typeface="Arial"/>
              <a:buNone/>
            </a:pPr>
            <a:endParaRPr sz="1400" b="1" dirty="0">
              <a:solidFill>
                <a:srgbClr val="8B8B8B"/>
              </a:solidFill>
              <a:latin typeface="Lato" panose="020B0604020202020204" charset="0"/>
              <a:cs typeface="Arial"/>
              <a:sym typeface="Raleway"/>
            </a:endParaRPr>
          </a:p>
          <a:p>
            <a:pPr marL="371475" indent="-285750">
              <a:buClr>
                <a:srgbClr val="000000"/>
              </a:buClr>
              <a:buSzPts val="1800"/>
              <a:buFont typeface="Wingdings" panose="05000000000000000000" pitchFamily="2" charset="2"/>
              <a:buChar char="§"/>
            </a:pPr>
            <a:r>
              <a:rPr lang="es-MX" sz="1400" b="1" dirty="0">
                <a:solidFill>
                  <a:srgbClr val="8B8B8B"/>
                </a:solidFill>
                <a:latin typeface="Lato" panose="020B0604020202020204" charset="0"/>
                <a:cs typeface="Arial"/>
                <a:sym typeface="Raleway"/>
              </a:rPr>
              <a:t>Reducción de riesgos </a:t>
            </a:r>
          </a:p>
          <a:p>
            <a:pPr marL="714375" lvl="1" indent="-285750">
              <a:buClr>
                <a:srgbClr val="000000"/>
              </a:buClr>
              <a:buSzPts val="1800"/>
              <a:buFont typeface="Arial" panose="020B0604020202020204" pitchFamily="34" charset="0"/>
              <a:buChar char="•"/>
            </a:pPr>
            <a:r>
              <a:rPr lang="es-MX" sz="1400" b="1" dirty="0">
                <a:solidFill>
                  <a:srgbClr val="8B8B8B"/>
                </a:solidFill>
                <a:latin typeface="Lato" panose="020B0604020202020204" charset="0"/>
                <a:cs typeface="Arial"/>
                <a:sym typeface="Raleway"/>
              </a:rPr>
              <a:t>Propagación de personas infectadas por un virus</a:t>
            </a:r>
          </a:p>
          <a:p>
            <a:pPr marL="714375" lvl="1" indent="-285750">
              <a:buClr>
                <a:srgbClr val="000000"/>
              </a:buClr>
              <a:buSzPts val="1800"/>
              <a:buFont typeface="Arial" panose="020B0604020202020204" pitchFamily="34" charset="0"/>
              <a:buChar char="•"/>
            </a:pPr>
            <a:r>
              <a:rPr lang="es-MX" sz="1400" b="1" dirty="0">
                <a:solidFill>
                  <a:srgbClr val="8B8B8B"/>
                </a:solidFill>
                <a:latin typeface="Lato" panose="020B0604020202020204" charset="0"/>
                <a:cs typeface="Arial"/>
                <a:sym typeface="Raleway"/>
              </a:rPr>
              <a:t>Monto de crédito otorgado a un cliente</a:t>
            </a:r>
          </a:p>
          <a:p>
            <a:pPr marL="714375" lvl="1" indent="-285750">
              <a:buClr>
                <a:srgbClr val="000000"/>
              </a:buClr>
              <a:buSzPts val="1800"/>
              <a:buFont typeface="Arial" panose="020B0604020202020204" pitchFamily="34" charset="0"/>
              <a:buChar char="•"/>
            </a:pPr>
            <a:r>
              <a:rPr lang="es-MX" sz="1400" b="1" dirty="0">
                <a:solidFill>
                  <a:srgbClr val="8B8B8B"/>
                </a:solidFill>
                <a:latin typeface="Lato" panose="020B0604020202020204" charset="0"/>
                <a:cs typeface="Arial"/>
                <a:sym typeface="Raleway"/>
              </a:rPr>
              <a:t>Índice de precipitación mensual por entidad</a:t>
            </a:r>
            <a:endParaRPr sz="1400" b="1" dirty="0">
              <a:solidFill>
                <a:srgbClr val="8B8B8B"/>
              </a:solidFill>
              <a:latin typeface="Lato" panose="020B0604020202020204" charset="0"/>
              <a:cs typeface="Arial"/>
              <a:sym typeface="Raleway"/>
            </a:endParaRPr>
          </a:p>
        </p:txBody>
      </p:sp>
      <p:sp>
        <p:nvSpPr>
          <p:cNvPr id="707" name="Google Shape;707;p70"/>
          <p:cNvSpPr txBox="1">
            <a:spLocks noGrp="1"/>
          </p:cNvSpPr>
          <p:nvPr>
            <p:ph type="subTitle" idx="2"/>
          </p:nvPr>
        </p:nvSpPr>
        <p:spPr>
          <a:xfrm>
            <a:off x="745600" y="940570"/>
            <a:ext cx="7103000" cy="454275"/>
          </a:xfrm>
          <a:prstGeom prst="rect">
            <a:avLst/>
          </a:prstGeom>
        </p:spPr>
        <p:txBody>
          <a:bodyPr spcFirstLastPara="1" wrap="square" lIns="91425" tIns="91425" rIns="91425" bIns="91425" anchor="t" anchorCtr="0">
            <a:noAutofit/>
          </a:bodyPr>
          <a:lstStyle/>
          <a:p>
            <a:r>
              <a:rPr lang="es-MX" sz="2100" dirty="0"/>
              <a:t>Beneficios de pronósticos precisos y confiables</a:t>
            </a:r>
            <a:endParaRPr sz="2100" dirty="0"/>
          </a:p>
        </p:txBody>
      </p:sp>
      <p:sp>
        <p:nvSpPr>
          <p:cNvPr id="708" name="Google Shape;708;p70"/>
          <p:cNvSpPr txBox="1">
            <a:spLocks noGrp="1"/>
          </p:cNvSpPr>
          <p:nvPr>
            <p:ph type="title"/>
          </p:nvPr>
        </p:nvSpPr>
        <p:spPr>
          <a:xfrm>
            <a:off x="440800" y="268313"/>
            <a:ext cx="6447680" cy="332775"/>
          </a:xfrm>
          <a:prstGeom prst="rect">
            <a:avLst/>
          </a:prstGeom>
        </p:spPr>
        <p:txBody>
          <a:bodyPr spcFirstLastPara="1" wrap="square" lIns="91425" tIns="91425" rIns="91425" bIns="91425" anchor="t" anchorCtr="0">
            <a:noAutofit/>
          </a:bodyPr>
          <a:lstStyle/>
          <a:p>
            <a:r>
              <a:rPr lang="es-419" sz="2000" dirty="0">
                <a:solidFill>
                  <a:srgbClr val="0067AE"/>
                </a:solidFill>
                <a:latin typeface="Lato"/>
                <a:sym typeface="Lato"/>
              </a:rPr>
              <a:t>Objetivo:   Pronosticar … lo mejor que se pueda</a:t>
            </a:r>
            <a:endParaRPr sz="2250" dirty="0">
              <a:solidFill>
                <a:srgbClr val="434343"/>
              </a:solidFill>
            </a:endParaRPr>
          </a:p>
        </p:txBody>
      </p:sp>
      <p:pic>
        <p:nvPicPr>
          <p:cNvPr id="709" name="Google Shape;709;p70"/>
          <p:cNvPicPr preferRelativeResize="0"/>
          <p:nvPr/>
        </p:nvPicPr>
        <p:blipFill>
          <a:blip r:embed="rId3">
            <a:alphaModFix/>
          </a:blip>
          <a:stretch>
            <a:fillRect/>
          </a:stretch>
        </p:blipFill>
        <p:spPr>
          <a:xfrm>
            <a:off x="6648375" y="3494269"/>
            <a:ext cx="1392469" cy="153768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1358</TotalTime>
  <Words>2354</Words>
  <Application>Microsoft Office PowerPoint</Application>
  <PresentationFormat>On-screen Show (16:9)</PresentationFormat>
  <Paragraphs>337</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Roboto</vt:lpstr>
      <vt:lpstr>Times New Roman</vt:lpstr>
      <vt:lpstr>Lato Black</vt:lpstr>
      <vt:lpstr>Calibri</vt:lpstr>
      <vt:lpstr>Cambria Math</vt:lpstr>
      <vt:lpstr>Lato</vt:lpstr>
      <vt:lpstr>Arial</vt:lpstr>
      <vt:lpstr>Wingdings</vt:lpstr>
      <vt:lpstr>Simple Light</vt:lpstr>
      <vt:lpstr>Pronósticos (mejorados) para el tipo de cambio pesos-dólar vía VAR-PLS</vt:lpstr>
      <vt:lpstr>PowerPoint Presentation</vt:lpstr>
      <vt:lpstr>PowerPoint Presentation</vt:lpstr>
      <vt:lpstr>Historia de Ciencia de Datos en Grupo Coppel</vt:lpstr>
      <vt:lpstr>PowerPoint Presentation</vt:lpstr>
      <vt:lpstr>PowerPoint Presentation</vt:lpstr>
      <vt:lpstr>PowerPoint Presentation</vt:lpstr>
      <vt:lpstr>PowerPoint Presentation</vt:lpstr>
      <vt:lpstr>Objetivo:   Pronosticar … lo mejor que se pueda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Pronósticos (mejorados) para el tipo de cambio pesos-dólar vía VAR-PLS</dc:title>
  <cp:lastModifiedBy>Fou .</cp:lastModifiedBy>
  <cp:revision>57</cp:revision>
  <dcterms:modified xsi:type="dcterms:W3CDTF">2020-04-10T04:30:04Z</dcterms:modified>
</cp:coreProperties>
</file>