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</p:sldMasterIdLst>
  <p:notesMasterIdLst>
    <p:notesMasterId r:id="rId53"/>
  </p:notesMasterIdLst>
  <p:sldIdLst>
    <p:sldId id="256" r:id="rId5"/>
    <p:sldId id="258" r:id="rId6"/>
    <p:sldId id="334" r:id="rId7"/>
    <p:sldId id="259" r:id="rId8"/>
    <p:sldId id="261" r:id="rId9"/>
    <p:sldId id="262" r:id="rId10"/>
    <p:sldId id="264" r:id="rId11"/>
    <p:sldId id="335" r:id="rId12"/>
    <p:sldId id="297" r:id="rId13"/>
    <p:sldId id="336" r:id="rId14"/>
    <p:sldId id="301" r:id="rId15"/>
    <p:sldId id="337" r:id="rId16"/>
    <p:sldId id="302" r:id="rId17"/>
    <p:sldId id="338" r:id="rId18"/>
    <p:sldId id="339" r:id="rId19"/>
    <p:sldId id="340" r:id="rId20"/>
    <p:sldId id="357" r:id="rId21"/>
    <p:sldId id="358" r:id="rId22"/>
    <p:sldId id="304" r:id="rId23"/>
    <p:sldId id="310" r:id="rId24"/>
    <p:sldId id="313" r:id="rId25"/>
    <p:sldId id="315" r:id="rId26"/>
    <p:sldId id="359" r:id="rId27"/>
    <p:sldId id="320" r:id="rId28"/>
    <p:sldId id="326" r:id="rId29"/>
    <p:sldId id="341" r:id="rId30"/>
    <p:sldId id="308" r:id="rId31"/>
    <p:sldId id="266" r:id="rId32"/>
    <p:sldId id="356" r:id="rId33"/>
    <p:sldId id="307" r:id="rId34"/>
    <p:sldId id="267" r:id="rId35"/>
    <p:sldId id="306" r:id="rId36"/>
    <p:sldId id="331" r:id="rId37"/>
    <p:sldId id="332" r:id="rId38"/>
    <p:sldId id="333" r:id="rId39"/>
    <p:sldId id="311" r:id="rId40"/>
    <p:sldId id="305" r:id="rId41"/>
    <p:sldId id="324" r:id="rId42"/>
    <p:sldId id="346" r:id="rId43"/>
    <p:sldId id="345" r:id="rId44"/>
    <p:sldId id="343" r:id="rId45"/>
    <p:sldId id="344" r:id="rId46"/>
    <p:sldId id="347" r:id="rId47"/>
    <p:sldId id="348" r:id="rId48"/>
    <p:sldId id="314" r:id="rId49"/>
    <p:sldId id="328" r:id="rId50"/>
    <p:sldId id="330" r:id="rId51"/>
    <p:sldId id="329" r:id="rId52"/>
  </p:sldIdLst>
  <p:sldSz cx="9144000" cy="5143500" type="screen16x9"/>
  <p:notesSz cx="6858000" cy="9144000"/>
  <p:embeddedFontLst>
    <p:embeddedFont>
      <p:font typeface="Advent Pro Light" panose="020B0604020202020204" charset="0"/>
      <p:regular r:id="rId54"/>
      <p:bold r:id="rId55"/>
    </p:embeddedFont>
    <p:embeddedFont>
      <p:font typeface="Anton" pitchFamily="2" charset="0"/>
      <p:regular r:id="rId56"/>
    </p:embeddedFont>
    <p:embeddedFont>
      <p:font typeface="Fira Sans Condensed Light" panose="020B0403050000020004" pitchFamily="34" charset="0"/>
      <p:regular r:id="rId57"/>
      <p:bold r:id="rId58"/>
      <p:italic r:id="rId59"/>
      <p:boldItalic r:id="rId60"/>
    </p:embeddedFont>
    <p:embeddedFont>
      <p:font typeface="Rajdhani" panose="020B0604020202020204" charset="0"/>
      <p:regular r:id="rId61"/>
      <p:bold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Fouad_Alkadri" id="{DCA8CFA2-E0DA-4D49-AECC-904A26FDC148}">
          <p14:sldIdLst>
            <p14:sldId id="256"/>
            <p14:sldId id="258"/>
            <p14:sldId id="334"/>
            <p14:sldId id="259"/>
            <p14:sldId id="261"/>
            <p14:sldId id="262"/>
            <p14:sldId id="264"/>
          </p14:sldIdLst>
        </p14:section>
        <p14:section name="Ibrahim_Khurfan" id="{66C30086-07FF-425B-B85E-3A13AC71278A}">
          <p14:sldIdLst>
            <p14:sldId id="335"/>
            <p14:sldId id="297"/>
          </p14:sldIdLst>
        </p14:section>
        <p14:section name="AbdulazizAlowin" id="{83C1D161-DD1B-4A0F-87E5-863289927CFD}">
          <p14:sldIdLst>
            <p14:sldId id="336"/>
            <p14:sldId id="301"/>
            <p14:sldId id="337"/>
            <p14:sldId id="302"/>
            <p14:sldId id="338"/>
            <p14:sldId id="339"/>
            <p14:sldId id="340"/>
            <p14:sldId id="357"/>
            <p14:sldId id="358"/>
            <p14:sldId id="304"/>
          </p14:sldIdLst>
        </p14:section>
        <p14:section name="Abdullah_Rojob" id="{9A2EC268-E03D-4E63-B58F-5729B5B509C1}">
          <p14:sldIdLst>
            <p14:sldId id="310"/>
            <p14:sldId id="313"/>
            <p14:sldId id="315"/>
            <p14:sldId id="359"/>
            <p14:sldId id="320"/>
            <p14:sldId id="326"/>
          </p14:sldIdLst>
        </p14:section>
        <p14:section name="Fouad_Alkadri" id="{CE0F4404-6D94-48AE-8E6E-76636B748D2D}">
          <p14:sldIdLst>
            <p14:sldId id="341"/>
            <p14:sldId id="308"/>
            <p14:sldId id="266"/>
            <p14:sldId id="356"/>
          </p14:sldIdLst>
        </p14:section>
        <p14:section name="AbdulAzizAlowin" id="{C7B4DCEB-4DF6-4D44-B723-B532264817DD}">
          <p14:sldIdLst>
            <p14:sldId id="307"/>
            <p14:sldId id="267"/>
            <p14:sldId id="306"/>
            <p14:sldId id="331"/>
            <p14:sldId id="332"/>
            <p14:sldId id="333"/>
          </p14:sldIdLst>
        </p14:section>
        <p14:section name="Ibrahim_Khurfan" id="{D3CB4EDC-6FAF-4AE5-8361-36252D4843CA}">
          <p14:sldIdLst>
            <p14:sldId id="311"/>
            <p14:sldId id="305"/>
            <p14:sldId id="324"/>
            <p14:sldId id="346"/>
            <p14:sldId id="345"/>
            <p14:sldId id="343"/>
            <p14:sldId id="344"/>
            <p14:sldId id="347"/>
            <p14:sldId id="348"/>
            <p14:sldId id="314"/>
          </p14:sldIdLst>
        </p14:section>
        <p14:section name="All_of_Us" id="{4953E60B-55A9-4C1C-9212-FAFADB70A8F6}">
          <p14:sldIdLst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FF307D-EB93-417D-8125-A9DFCBEFAB39}">
  <a:tblStyle styleId="{3FFF307D-EB93-417D-8125-A9DFCBEFAB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2.fntdata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8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7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99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735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40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687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779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826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197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34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137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1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91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930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213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543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396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430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981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29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572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647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66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54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39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  <p:sldLayoutId id="2147483659" r:id="rId6"/>
    <p:sldLayoutId id="2147483660" r:id="rId7"/>
    <p:sldLayoutId id="2147483662" r:id="rId8"/>
    <p:sldLayoutId id="2147483664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www.finsmes.com/2019/04/rasa-secures-13m-in-series-a-funding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60670" y="2286433"/>
            <a:ext cx="5299364" cy="968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Café Chatbot</a:t>
            </a:r>
            <a:br>
              <a:rPr lang="en-US" dirty="0">
                <a:latin typeface="Rajdhani"/>
                <a:ea typeface="Rajdhani"/>
                <a:cs typeface="Rajdhani"/>
                <a:sym typeface="Rajdhani"/>
              </a:rPr>
            </a:b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962453" y="2336449"/>
            <a:ext cx="4041938" cy="1299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ajdhani" panose="020B0604020202020204" charset="0"/>
                <a:ea typeface="Fira Sans Condensed Light"/>
                <a:cs typeface="Rajdhani" panose="020B0604020202020204" charset="0"/>
                <a:sym typeface="Fira Sans Condensed Light"/>
              </a:rPr>
              <a:t>Welcome Everyone to our Presentation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2278FE-1086-163A-3AE7-A1CBD7C3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48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</a:rPr>
              <a:t>What you need to know about chatbot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1023382"/>
            <a:ext cx="4835237" cy="2246385"/>
          </a:xfrm>
        </p:spPr>
        <p:txBody>
          <a:bodyPr/>
          <a:lstStyle/>
          <a:p>
            <a:pPr algn="l"/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About Chatbot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Google Shape;176;p30">
            <a:extLst>
              <a:ext uri="{FF2B5EF4-FFF2-40B4-BE49-F238E27FC236}">
                <a16:creationId xmlns:a16="http://schemas.microsoft.com/office/drawing/2014/main" id="{F60FA692-21D9-5BDA-6BF4-E55042B6AE5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02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Google Shape;13270;p63">
            <a:extLst>
              <a:ext uri="{FF2B5EF4-FFF2-40B4-BE49-F238E27FC236}">
                <a16:creationId xmlns:a16="http://schemas.microsoft.com/office/drawing/2014/main" id="{74FCBD00-8AC1-2095-6460-CBDD9534193D}"/>
              </a:ext>
            </a:extLst>
          </p:cNvPr>
          <p:cNvGrpSpPr/>
          <p:nvPr/>
        </p:nvGrpSpPr>
        <p:grpSpPr>
          <a:xfrm>
            <a:off x="6945163" y="1528484"/>
            <a:ext cx="1267616" cy="1136793"/>
            <a:chOff x="7482229" y="3351230"/>
            <a:chExt cx="357419" cy="357005"/>
          </a:xfrm>
        </p:grpSpPr>
        <p:sp>
          <p:nvSpPr>
            <p:cNvPr id="10" name="Google Shape;13271;p63">
              <a:extLst>
                <a:ext uri="{FF2B5EF4-FFF2-40B4-BE49-F238E27FC236}">
                  <a16:creationId xmlns:a16="http://schemas.microsoft.com/office/drawing/2014/main" id="{EEA85DC8-F8A8-0708-ACF1-F112D679D1FB}"/>
                </a:ext>
              </a:extLst>
            </p:cNvPr>
            <p:cNvSpPr/>
            <p:nvPr/>
          </p:nvSpPr>
          <p:spPr>
            <a:xfrm>
              <a:off x="7482229" y="3351230"/>
              <a:ext cx="357419" cy="357005"/>
            </a:xfrm>
            <a:custGeom>
              <a:avLst/>
              <a:gdLst/>
              <a:ahLst/>
              <a:cxnLst/>
              <a:rect l="l" t="t" r="r" b="b"/>
              <a:pathLst>
                <a:path w="11229" h="11216" extrusionOk="0">
                  <a:moveTo>
                    <a:pt x="5633" y="357"/>
                  </a:moveTo>
                  <a:cubicBezTo>
                    <a:pt x="8538" y="357"/>
                    <a:pt x="10883" y="2703"/>
                    <a:pt x="10883" y="5608"/>
                  </a:cubicBezTo>
                  <a:cubicBezTo>
                    <a:pt x="10883" y="8513"/>
                    <a:pt x="8538" y="10859"/>
                    <a:pt x="5633" y="10859"/>
                  </a:cubicBezTo>
                  <a:cubicBezTo>
                    <a:pt x="2728" y="10859"/>
                    <a:pt x="382" y="8513"/>
                    <a:pt x="382" y="5608"/>
                  </a:cubicBezTo>
                  <a:cubicBezTo>
                    <a:pt x="382" y="2703"/>
                    <a:pt x="2728" y="357"/>
                    <a:pt x="5633" y="357"/>
                  </a:cubicBezTo>
                  <a:close/>
                  <a:moveTo>
                    <a:pt x="5621" y="0"/>
                  </a:moveTo>
                  <a:cubicBezTo>
                    <a:pt x="4109" y="0"/>
                    <a:pt x="2716" y="572"/>
                    <a:pt x="1644" y="1631"/>
                  </a:cubicBezTo>
                  <a:cubicBezTo>
                    <a:pt x="584" y="2691"/>
                    <a:pt x="1" y="4108"/>
                    <a:pt x="1" y="5608"/>
                  </a:cubicBezTo>
                  <a:cubicBezTo>
                    <a:pt x="1" y="7108"/>
                    <a:pt x="584" y="8513"/>
                    <a:pt x="1644" y="9585"/>
                  </a:cubicBezTo>
                  <a:cubicBezTo>
                    <a:pt x="2704" y="10632"/>
                    <a:pt x="4109" y="11216"/>
                    <a:pt x="5621" y="11216"/>
                  </a:cubicBezTo>
                  <a:cubicBezTo>
                    <a:pt x="7121" y="11216"/>
                    <a:pt x="8526" y="10632"/>
                    <a:pt x="9597" y="9585"/>
                  </a:cubicBezTo>
                  <a:cubicBezTo>
                    <a:pt x="10645" y="8525"/>
                    <a:pt x="11229" y="7108"/>
                    <a:pt x="11229" y="5608"/>
                  </a:cubicBezTo>
                  <a:cubicBezTo>
                    <a:pt x="11229" y="4108"/>
                    <a:pt x="10669" y="2703"/>
                    <a:pt x="9597" y="1631"/>
                  </a:cubicBezTo>
                  <a:cubicBezTo>
                    <a:pt x="8538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72;p63">
              <a:extLst>
                <a:ext uri="{FF2B5EF4-FFF2-40B4-BE49-F238E27FC236}">
                  <a16:creationId xmlns:a16="http://schemas.microsoft.com/office/drawing/2014/main" id="{5CDF4A77-3598-FB2C-94C7-9D5D2D1772E8}"/>
                </a:ext>
              </a:extLst>
            </p:cNvPr>
            <p:cNvSpPr/>
            <p:nvPr/>
          </p:nvSpPr>
          <p:spPr>
            <a:xfrm>
              <a:off x="7592138" y="3605616"/>
              <a:ext cx="137983" cy="32530"/>
            </a:xfrm>
            <a:custGeom>
              <a:avLst/>
              <a:gdLst/>
              <a:ahLst/>
              <a:cxnLst/>
              <a:rect l="l" t="t" r="r" b="b"/>
              <a:pathLst>
                <a:path w="4335" h="1022" extrusionOk="0">
                  <a:moveTo>
                    <a:pt x="202" y="1"/>
                  </a:moveTo>
                  <a:cubicBezTo>
                    <a:pt x="147" y="1"/>
                    <a:pt x="94" y="21"/>
                    <a:pt x="60" y="69"/>
                  </a:cubicBezTo>
                  <a:cubicBezTo>
                    <a:pt x="1" y="140"/>
                    <a:pt x="1" y="259"/>
                    <a:pt x="96" y="319"/>
                  </a:cubicBezTo>
                  <a:cubicBezTo>
                    <a:pt x="644" y="783"/>
                    <a:pt x="1370" y="1021"/>
                    <a:pt x="2168" y="1021"/>
                  </a:cubicBezTo>
                  <a:cubicBezTo>
                    <a:pt x="2954" y="1021"/>
                    <a:pt x="3680" y="771"/>
                    <a:pt x="4239" y="319"/>
                  </a:cubicBezTo>
                  <a:cubicBezTo>
                    <a:pt x="4323" y="259"/>
                    <a:pt x="4335" y="140"/>
                    <a:pt x="4263" y="69"/>
                  </a:cubicBezTo>
                  <a:cubicBezTo>
                    <a:pt x="4228" y="26"/>
                    <a:pt x="4170" y="4"/>
                    <a:pt x="4115" y="4"/>
                  </a:cubicBezTo>
                  <a:cubicBezTo>
                    <a:pt x="4078" y="4"/>
                    <a:pt x="4042" y="14"/>
                    <a:pt x="4013" y="33"/>
                  </a:cubicBezTo>
                  <a:cubicBezTo>
                    <a:pt x="3537" y="438"/>
                    <a:pt x="2882" y="664"/>
                    <a:pt x="2168" y="664"/>
                  </a:cubicBezTo>
                  <a:cubicBezTo>
                    <a:pt x="1465" y="664"/>
                    <a:pt x="810" y="438"/>
                    <a:pt x="322" y="33"/>
                  </a:cubicBezTo>
                  <a:cubicBezTo>
                    <a:pt x="286" y="12"/>
                    <a:pt x="244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73;p63">
              <a:extLst>
                <a:ext uri="{FF2B5EF4-FFF2-40B4-BE49-F238E27FC236}">
                  <a16:creationId xmlns:a16="http://schemas.microsoft.com/office/drawing/2014/main" id="{A0515580-D637-BB4E-B4AB-FDC25FE0D2B6}"/>
                </a:ext>
              </a:extLst>
            </p:cNvPr>
            <p:cNvSpPr/>
            <p:nvPr/>
          </p:nvSpPr>
          <p:spPr>
            <a:xfrm>
              <a:off x="7513709" y="3387962"/>
              <a:ext cx="295987" cy="282014"/>
            </a:xfrm>
            <a:custGeom>
              <a:avLst/>
              <a:gdLst/>
              <a:ahLst/>
              <a:cxnLst/>
              <a:rect l="l" t="t" r="r" b="b"/>
              <a:pathLst>
                <a:path w="9299" h="8860" extrusionOk="0">
                  <a:moveTo>
                    <a:pt x="6060" y="370"/>
                  </a:moveTo>
                  <a:cubicBezTo>
                    <a:pt x="6358" y="370"/>
                    <a:pt x="6596" y="608"/>
                    <a:pt x="6596" y="906"/>
                  </a:cubicBezTo>
                  <a:cubicBezTo>
                    <a:pt x="6596" y="1204"/>
                    <a:pt x="6358" y="1442"/>
                    <a:pt x="6060" y="1442"/>
                  </a:cubicBezTo>
                  <a:cubicBezTo>
                    <a:pt x="5763" y="1442"/>
                    <a:pt x="5525" y="1204"/>
                    <a:pt x="5525" y="906"/>
                  </a:cubicBezTo>
                  <a:cubicBezTo>
                    <a:pt x="5525" y="608"/>
                    <a:pt x="5763" y="370"/>
                    <a:pt x="6060" y="370"/>
                  </a:cubicBezTo>
                  <a:close/>
                  <a:moveTo>
                    <a:pt x="1322" y="2989"/>
                  </a:moveTo>
                  <a:cubicBezTo>
                    <a:pt x="1596" y="2989"/>
                    <a:pt x="1834" y="3097"/>
                    <a:pt x="2012" y="3263"/>
                  </a:cubicBezTo>
                  <a:cubicBezTo>
                    <a:pt x="1477" y="3680"/>
                    <a:pt x="1072" y="4240"/>
                    <a:pt x="881" y="4883"/>
                  </a:cubicBezTo>
                  <a:cubicBezTo>
                    <a:pt x="548" y="4716"/>
                    <a:pt x="334" y="4359"/>
                    <a:pt x="334" y="3990"/>
                  </a:cubicBezTo>
                  <a:cubicBezTo>
                    <a:pt x="334" y="3442"/>
                    <a:pt x="774" y="2989"/>
                    <a:pt x="1322" y="2989"/>
                  </a:cubicBezTo>
                  <a:close/>
                  <a:moveTo>
                    <a:pt x="7954" y="2989"/>
                  </a:moveTo>
                  <a:cubicBezTo>
                    <a:pt x="8501" y="2989"/>
                    <a:pt x="8942" y="3442"/>
                    <a:pt x="8942" y="3990"/>
                  </a:cubicBezTo>
                  <a:cubicBezTo>
                    <a:pt x="8966" y="4359"/>
                    <a:pt x="8739" y="4704"/>
                    <a:pt x="8394" y="4883"/>
                  </a:cubicBezTo>
                  <a:cubicBezTo>
                    <a:pt x="8216" y="4240"/>
                    <a:pt x="7811" y="3680"/>
                    <a:pt x="7263" y="3263"/>
                  </a:cubicBezTo>
                  <a:cubicBezTo>
                    <a:pt x="7442" y="3085"/>
                    <a:pt x="7692" y="2989"/>
                    <a:pt x="7954" y="2989"/>
                  </a:cubicBezTo>
                  <a:close/>
                  <a:moveTo>
                    <a:pt x="6072" y="1"/>
                  </a:moveTo>
                  <a:cubicBezTo>
                    <a:pt x="5632" y="1"/>
                    <a:pt x="5251" y="334"/>
                    <a:pt x="5191" y="763"/>
                  </a:cubicBezTo>
                  <a:lnTo>
                    <a:pt x="4596" y="953"/>
                  </a:lnTo>
                  <a:cubicBezTo>
                    <a:pt x="4525" y="989"/>
                    <a:pt x="4477" y="1049"/>
                    <a:pt x="4477" y="1120"/>
                  </a:cubicBezTo>
                  <a:lnTo>
                    <a:pt x="4477" y="2370"/>
                  </a:lnTo>
                  <a:cubicBezTo>
                    <a:pt x="3679" y="2394"/>
                    <a:pt x="2929" y="2632"/>
                    <a:pt x="2334" y="3025"/>
                  </a:cubicBezTo>
                  <a:cubicBezTo>
                    <a:pt x="2084" y="2751"/>
                    <a:pt x="1727" y="2608"/>
                    <a:pt x="1358" y="2608"/>
                  </a:cubicBezTo>
                  <a:cubicBezTo>
                    <a:pt x="607" y="2608"/>
                    <a:pt x="0" y="3216"/>
                    <a:pt x="0" y="3966"/>
                  </a:cubicBezTo>
                  <a:cubicBezTo>
                    <a:pt x="0" y="4513"/>
                    <a:pt x="345" y="5002"/>
                    <a:pt x="834" y="5216"/>
                  </a:cubicBezTo>
                  <a:cubicBezTo>
                    <a:pt x="822" y="5347"/>
                    <a:pt x="798" y="5478"/>
                    <a:pt x="798" y="5609"/>
                  </a:cubicBezTo>
                  <a:cubicBezTo>
                    <a:pt x="798" y="7395"/>
                    <a:pt x="2524" y="8859"/>
                    <a:pt x="4667" y="8859"/>
                  </a:cubicBezTo>
                  <a:cubicBezTo>
                    <a:pt x="5763" y="8859"/>
                    <a:pt x="6739" y="8490"/>
                    <a:pt x="7442" y="7871"/>
                  </a:cubicBezTo>
                  <a:cubicBezTo>
                    <a:pt x="7513" y="7811"/>
                    <a:pt x="7513" y="7692"/>
                    <a:pt x="7454" y="7621"/>
                  </a:cubicBezTo>
                  <a:cubicBezTo>
                    <a:pt x="7421" y="7588"/>
                    <a:pt x="7374" y="7570"/>
                    <a:pt x="7326" y="7570"/>
                  </a:cubicBezTo>
                  <a:cubicBezTo>
                    <a:pt x="7287" y="7570"/>
                    <a:pt x="7248" y="7582"/>
                    <a:pt x="7215" y="7609"/>
                  </a:cubicBezTo>
                  <a:cubicBezTo>
                    <a:pt x="6572" y="8157"/>
                    <a:pt x="5668" y="8514"/>
                    <a:pt x="4667" y="8514"/>
                  </a:cubicBezTo>
                  <a:cubicBezTo>
                    <a:pt x="2739" y="8514"/>
                    <a:pt x="1167" y="7216"/>
                    <a:pt x="1167" y="5633"/>
                  </a:cubicBezTo>
                  <a:cubicBezTo>
                    <a:pt x="1167" y="4037"/>
                    <a:pt x="2739" y="2739"/>
                    <a:pt x="4667" y="2739"/>
                  </a:cubicBezTo>
                  <a:cubicBezTo>
                    <a:pt x="6608" y="2739"/>
                    <a:pt x="8180" y="4037"/>
                    <a:pt x="8180" y="5633"/>
                  </a:cubicBezTo>
                  <a:cubicBezTo>
                    <a:pt x="8180" y="6133"/>
                    <a:pt x="8037" y="6597"/>
                    <a:pt x="7751" y="7014"/>
                  </a:cubicBezTo>
                  <a:cubicBezTo>
                    <a:pt x="7704" y="7085"/>
                    <a:pt x="7727" y="7169"/>
                    <a:pt x="7787" y="7228"/>
                  </a:cubicBezTo>
                  <a:cubicBezTo>
                    <a:pt x="7818" y="7264"/>
                    <a:pt x="7859" y="7280"/>
                    <a:pt x="7902" y="7280"/>
                  </a:cubicBezTo>
                  <a:cubicBezTo>
                    <a:pt x="7958" y="7280"/>
                    <a:pt x="8015" y="7252"/>
                    <a:pt x="8049" y="7204"/>
                  </a:cubicBezTo>
                  <a:cubicBezTo>
                    <a:pt x="8358" y="6740"/>
                    <a:pt x="8537" y="6192"/>
                    <a:pt x="8537" y="5621"/>
                  </a:cubicBezTo>
                  <a:cubicBezTo>
                    <a:pt x="8537" y="5490"/>
                    <a:pt x="8525" y="5359"/>
                    <a:pt x="8513" y="5228"/>
                  </a:cubicBezTo>
                  <a:cubicBezTo>
                    <a:pt x="8978" y="5014"/>
                    <a:pt x="9299" y="4525"/>
                    <a:pt x="9299" y="3978"/>
                  </a:cubicBezTo>
                  <a:cubicBezTo>
                    <a:pt x="9299" y="3228"/>
                    <a:pt x="8692" y="2620"/>
                    <a:pt x="7954" y="2620"/>
                  </a:cubicBezTo>
                  <a:cubicBezTo>
                    <a:pt x="7573" y="2620"/>
                    <a:pt x="7215" y="2775"/>
                    <a:pt x="6965" y="3037"/>
                  </a:cubicBezTo>
                  <a:cubicBezTo>
                    <a:pt x="6358" y="2656"/>
                    <a:pt x="5632" y="2406"/>
                    <a:pt x="4822" y="2382"/>
                  </a:cubicBezTo>
                  <a:lnTo>
                    <a:pt x="4822" y="1263"/>
                  </a:lnTo>
                  <a:lnTo>
                    <a:pt x="5215" y="1132"/>
                  </a:lnTo>
                  <a:cubicBezTo>
                    <a:pt x="5303" y="1507"/>
                    <a:pt x="5647" y="1780"/>
                    <a:pt x="6048" y="1780"/>
                  </a:cubicBezTo>
                  <a:cubicBezTo>
                    <a:pt x="6080" y="1780"/>
                    <a:pt x="6112" y="1779"/>
                    <a:pt x="6144" y="1775"/>
                  </a:cubicBezTo>
                  <a:cubicBezTo>
                    <a:pt x="6584" y="1727"/>
                    <a:pt x="6918" y="1382"/>
                    <a:pt x="6953" y="953"/>
                  </a:cubicBezTo>
                  <a:cubicBezTo>
                    <a:pt x="6977" y="430"/>
                    <a:pt x="6584" y="1"/>
                    <a:pt x="6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3274;p63">
              <a:extLst>
                <a:ext uri="{FF2B5EF4-FFF2-40B4-BE49-F238E27FC236}">
                  <a16:creationId xmlns:a16="http://schemas.microsoft.com/office/drawing/2014/main" id="{A53C6B46-5609-F87E-0F7D-F99CCF7B89D3}"/>
                </a:ext>
              </a:extLst>
            </p:cNvPr>
            <p:cNvSpPr/>
            <p:nvPr/>
          </p:nvSpPr>
          <p:spPr>
            <a:xfrm>
              <a:off x="7580393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18" y="1179"/>
                    <a:pt x="1179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94" y="1786"/>
                    <a:pt x="1787" y="1381"/>
                    <a:pt x="1787" y="893"/>
                  </a:cubicBezTo>
                  <a:cubicBezTo>
                    <a:pt x="1775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75;p63">
              <a:extLst>
                <a:ext uri="{FF2B5EF4-FFF2-40B4-BE49-F238E27FC236}">
                  <a16:creationId xmlns:a16="http://schemas.microsoft.com/office/drawing/2014/main" id="{04DFFD5D-FF63-5D34-9816-20FF15880868}"/>
                </a:ext>
              </a:extLst>
            </p:cNvPr>
            <p:cNvSpPr/>
            <p:nvPr/>
          </p:nvSpPr>
          <p:spPr>
            <a:xfrm>
              <a:off x="7685750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29" y="1179"/>
                    <a:pt x="1191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75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46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14214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Tool Used</a:t>
            </a:r>
            <a:endParaRPr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714214" y="1357718"/>
            <a:ext cx="771105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The tool that will be used is </a:t>
            </a:r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Rasa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.</a:t>
            </a:r>
          </a:p>
          <a:p>
            <a:endParaRPr lang="en-US" sz="2000" b="1" dirty="0">
              <a:solidFill>
                <a:srgbClr val="FFC0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Rasa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 is an open-source machine learning framework for building AI assistants and chatbots. Mostly you don’t need any programming language experience to work in Rasa. </a:t>
            </a:r>
          </a:p>
          <a:p>
            <a:endParaRPr lang="en-US" sz="2000" b="1" dirty="0">
              <a:solidFill>
                <a:srgbClr val="FFC0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Rasa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 can be used to build contextual AI chat bots, meaning that the chat bot will be capable of providing responses that fits the context. For example, if I’m ordering a coffee, and the chatbot wants to confirm my order, the chatbot should response with “do you want to confirm your coffee purchase? “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8CE130F1-79D8-C2FC-4A23-B3881B9BE609}"/>
              </a:ext>
            </a:extLst>
          </p:cNvPr>
          <p:cNvCxnSpPr>
            <a:cxnSpLocks/>
          </p:cNvCxnSpPr>
          <p:nvPr/>
        </p:nvCxnSpPr>
        <p:spPr>
          <a:xfrm flipH="1">
            <a:off x="2839871" y="1082525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42A54A-869F-B4A1-A449-CB311F3A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91" y="1357717"/>
            <a:ext cx="7239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</a:rPr>
              <a:t>Definitions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27" y="800234"/>
            <a:ext cx="4276773" cy="3199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Concepts</a:t>
            </a:r>
          </a:p>
        </p:txBody>
      </p: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Graphic 4" descr="Thought bubble outline">
            <a:extLst>
              <a:ext uri="{FF2B5EF4-FFF2-40B4-BE49-F238E27FC236}">
                <a16:creationId xmlns:a16="http://schemas.microsoft.com/office/drawing/2014/main" id="{528C7C25-E782-65DE-1A82-EA88BC648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3938" y="1271515"/>
            <a:ext cx="1636334" cy="16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Overview of pipelines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717654" y="1156828"/>
            <a:ext cx="771105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- A pipeline is a set of components that are used to train the model by passing the training data through them.</a:t>
            </a:r>
          </a:p>
          <a:p>
            <a:endParaRPr lang="en-US" sz="2000" dirty="0">
              <a:solidFill>
                <a:srgbClr val="FFC0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- There are two preconfigured pipelines in RASA:</a:t>
            </a:r>
          </a:p>
          <a:p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	1. </a:t>
            </a:r>
            <a:r>
              <a:rPr lang="en-US" sz="2000" b="1" dirty="0" err="1">
                <a:solidFill>
                  <a:srgbClr val="FFC000"/>
                </a:solidFill>
                <a:latin typeface="Rajdhani"/>
                <a:cs typeface="Rajdhani"/>
              </a:rPr>
              <a:t>Pretrained_embeddings_Spacy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: </a:t>
            </a:r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this pipeline uses the </a:t>
            </a:r>
            <a:r>
              <a:rPr lang="en-US" sz="2000" dirty="0" err="1">
                <a:solidFill>
                  <a:srgbClr val="FFC000"/>
                </a:solidFill>
                <a:latin typeface="Rajdhani"/>
                <a:cs typeface="Rajdhani"/>
              </a:rPr>
              <a:t>spaCy</a:t>
            </a:r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 	library which provides word embeddings. </a:t>
            </a:r>
          </a:p>
          <a:p>
            <a:endParaRPr lang="en-US" sz="2000" dirty="0">
              <a:solidFill>
                <a:srgbClr val="FFC000"/>
              </a:solidFill>
              <a:latin typeface="Rajdhani"/>
              <a:cs typeface="Rajdhani"/>
            </a:endParaRPr>
          </a:p>
          <a:p>
            <a:endParaRPr lang="en-US" sz="2000" dirty="0">
              <a:solidFill>
                <a:srgbClr val="FFC0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	2. </a:t>
            </a:r>
            <a:r>
              <a:rPr lang="en-US" sz="2000" b="1" dirty="0" err="1">
                <a:solidFill>
                  <a:srgbClr val="FFC000"/>
                </a:solidFill>
                <a:latin typeface="Rajdhani"/>
                <a:cs typeface="Rajdhani"/>
              </a:rPr>
              <a:t>Supervised_embeddings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: </a:t>
            </a:r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this pipeline trains the data from 	scratch. 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EEAF6725-5AC0-15EB-4AE1-1C77599E0913}"/>
              </a:ext>
            </a:extLst>
          </p:cNvPr>
          <p:cNvCxnSpPr>
            <a:cxnSpLocks/>
          </p:cNvCxnSpPr>
          <p:nvPr/>
        </p:nvCxnSpPr>
        <p:spPr>
          <a:xfrm flipH="1">
            <a:off x="2376054" y="1082525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1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BBFD0-EC71-D8E2-B022-2208BCBD6AB1}"/>
              </a:ext>
            </a:extLst>
          </p:cNvPr>
          <p:cNvGrpSpPr/>
          <p:nvPr/>
        </p:nvGrpSpPr>
        <p:grpSpPr>
          <a:xfrm>
            <a:off x="3023752" y="1910194"/>
            <a:ext cx="3276600" cy="1506683"/>
            <a:chOff x="2933698" y="1743688"/>
            <a:chExt cx="3276600" cy="15066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3D053F-C3D6-69BD-1972-8B5728F1D1EC}"/>
                </a:ext>
              </a:extLst>
            </p:cNvPr>
            <p:cNvGrpSpPr/>
            <p:nvPr/>
          </p:nvGrpSpPr>
          <p:grpSpPr>
            <a:xfrm>
              <a:off x="2933698" y="1743688"/>
              <a:ext cx="3276600" cy="1506683"/>
              <a:chOff x="0" y="0"/>
              <a:chExt cx="3276600" cy="1506683"/>
            </a:xfrm>
            <a:scene3d>
              <a:camera prst="orthographicFront"/>
              <a:lightRig rig="flat" dir="t"/>
            </a:scene3d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FAC55C-0E52-B409-294C-7C34AD323C4A}"/>
                  </a:ext>
                </a:extLst>
              </p:cNvPr>
              <p:cNvSpPr/>
              <p:nvPr/>
            </p:nvSpPr>
            <p:spPr>
              <a:xfrm>
                <a:off x="0" y="0"/>
                <a:ext cx="3276600" cy="1506683"/>
              </a:xfrm>
              <a:prstGeom prst="roundRect">
                <a:avLst>
                  <a:gd name="adj" fmla="val 10000"/>
                </a:avLst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1" name="Rectangle: Rounded Corners 4">
                <a:extLst>
                  <a:ext uri="{FF2B5EF4-FFF2-40B4-BE49-F238E27FC236}">
                    <a16:creationId xmlns:a16="http://schemas.microsoft.com/office/drawing/2014/main" id="{7469111C-7280-FFC2-3520-E24F0D96C114}"/>
                  </a:ext>
                </a:extLst>
              </p:cNvPr>
              <p:cNvSpPr txBox="1"/>
              <p:nvPr/>
            </p:nvSpPr>
            <p:spPr>
              <a:xfrm>
                <a:off x="0" y="602673"/>
                <a:ext cx="3276600" cy="6026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56464" tIns="156464" rIns="156464" bIns="156464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 dirty="0">
                    <a:latin typeface="Rajdhani" panose="020B0604020202020204" charset="0"/>
                    <a:cs typeface="Rajdhani" panose="020B0604020202020204" charset="0"/>
                  </a:rPr>
                  <a:t>Pipeline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3989D-43AD-B6CE-823F-532E41E78814}"/>
                </a:ext>
              </a:extLst>
            </p:cNvPr>
            <p:cNvSpPr/>
            <p:nvPr/>
          </p:nvSpPr>
          <p:spPr>
            <a:xfrm>
              <a:off x="4321137" y="1995305"/>
              <a:ext cx="501725" cy="501725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DCB1238F-5F37-48EE-773E-C3B4F961579C}"/>
                </a:ext>
              </a:extLst>
            </p:cNvPr>
            <p:cNvSpPr/>
            <p:nvPr/>
          </p:nvSpPr>
          <p:spPr>
            <a:xfrm>
              <a:off x="3064763" y="2986702"/>
              <a:ext cx="3014472" cy="226002"/>
            </a:xfrm>
            <a:prstGeom prst="leftRightArrow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C781DD-B446-7EE0-8D01-4C934D444696}"/>
              </a:ext>
            </a:extLst>
          </p:cNvPr>
          <p:cNvSpPr/>
          <p:nvPr/>
        </p:nvSpPr>
        <p:spPr>
          <a:xfrm>
            <a:off x="3501733" y="1392339"/>
            <a:ext cx="2320637" cy="29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Models </a:t>
            </a:r>
          </a:p>
        </p:txBody>
      </p:sp>
      <p:sp>
        <p:nvSpPr>
          <p:cNvPr id="18" name="Google Shape;160;p29">
            <a:extLst>
              <a:ext uri="{FF2B5EF4-FFF2-40B4-BE49-F238E27FC236}">
                <a16:creationId xmlns:a16="http://schemas.microsoft.com/office/drawing/2014/main" id="{00000BF9-8A59-F5A5-7C57-9BAF74BE7BD5}"/>
              </a:ext>
            </a:extLst>
          </p:cNvPr>
          <p:cNvSpPr txBox="1">
            <a:spLocks/>
          </p:cNvSpPr>
          <p:nvPr/>
        </p:nvSpPr>
        <p:spPr>
          <a:xfrm>
            <a:off x="7200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Overview of pipelines cont.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Google Shape;128;p26">
            <a:extLst>
              <a:ext uri="{FF2B5EF4-FFF2-40B4-BE49-F238E27FC236}">
                <a16:creationId xmlns:a16="http://schemas.microsoft.com/office/drawing/2014/main" id="{6E4A96D2-5D1F-71A2-B6D6-80B7E83695EE}"/>
              </a:ext>
            </a:extLst>
          </p:cNvPr>
          <p:cNvCxnSpPr>
            <a:cxnSpLocks/>
          </p:cNvCxnSpPr>
          <p:nvPr/>
        </p:nvCxnSpPr>
        <p:spPr>
          <a:xfrm flipH="1">
            <a:off x="2376054" y="1082525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47BC2D2-B32A-4E2E-72A2-CD0BC0BF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90" y="2177427"/>
            <a:ext cx="1246909" cy="124690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2C97876-9779-5DCC-72F5-D67D567A5D63}"/>
              </a:ext>
            </a:extLst>
          </p:cNvPr>
          <p:cNvSpPr/>
          <p:nvPr/>
        </p:nvSpPr>
        <p:spPr>
          <a:xfrm>
            <a:off x="6593031" y="1709807"/>
            <a:ext cx="1721425" cy="29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Smart Chatbot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B85C75-702C-C097-EAF2-26E6D75AFC5A}"/>
              </a:ext>
            </a:extLst>
          </p:cNvPr>
          <p:cNvSpPr/>
          <p:nvPr/>
        </p:nvSpPr>
        <p:spPr>
          <a:xfrm>
            <a:off x="720000" y="1655225"/>
            <a:ext cx="1721425" cy="29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Datasets</a:t>
            </a:r>
          </a:p>
        </p:txBody>
      </p:sp>
      <p:pic>
        <p:nvPicPr>
          <p:cNvPr id="29" name="Graphic 28" descr="Filter with solid fill">
            <a:extLst>
              <a:ext uri="{FF2B5EF4-FFF2-40B4-BE49-F238E27FC236}">
                <a16:creationId xmlns:a16="http://schemas.microsoft.com/office/drawing/2014/main" id="{6FAD983C-97D8-A7AC-BDA7-AFFB6E911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116" y="2922010"/>
            <a:ext cx="914400" cy="914400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D595B189-FA5A-DD93-5A2B-8FA3E96E5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6673" y="2095014"/>
            <a:ext cx="914400" cy="914400"/>
          </a:xfrm>
          <a:prstGeom prst="rect">
            <a:avLst/>
          </a:prstGeom>
        </p:spPr>
      </p:pic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06787048-15E6-B6C9-CFEA-90D9DFEEC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116" y="2070146"/>
            <a:ext cx="914400" cy="914400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5F3818D4-682E-191E-21FC-952B0D61E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559" y="2070146"/>
            <a:ext cx="914400" cy="914400"/>
          </a:xfrm>
          <a:prstGeom prst="rect">
            <a:avLst/>
          </a:prstGeom>
        </p:spPr>
      </p:pic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307AD28B-5FB2-BE8F-7CD4-9C10C808F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1546" y="3716028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11DC2ED-2F7A-1A83-3EBB-6C8FBF821292}"/>
              </a:ext>
            </a:extLst>
          </p:cNvPr>
          <p:cNvSpPr txBox="1"/>
          <p:nvPr/>
        </p:nvSpPr>
        <p:spPr>
          <a:xfrm>
            <a:off x="3376487" y="3467078"/>
            <a:ext cx="27957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Rajdhani"/>
                <a:cs typeface="Rajdhani"/>
              </a:rPr>
              <a:t>1. </a:t>
            </a:r>
            <a:r>
              <a:rPr lang="en-US" sz="1400" b="1" dirty="0" err="1">
                <a:solidFill>
                  <a:srgbClr val="FFC000"/>
                </a:solidFill>
                <a:latin typeface="Rajdhani"/>
                <a:cs typeface="Rajdhani"/>
              </a:rPr>
              <a:t>Pretrained_embeddings_Spacy</a:t>
            </a:r>
            <a:r>
              <a:rPr lang="en-US" sz="1400" b="1" dirty="0">
                <a:solidFill>
                  <a:srgbClr val="FFC000"/>
                </a:solidFill>
                <a:latin typeface="Rajdhani"/>
                <a:cs typeface="Rajdhani"/>
              </a:rPr>
              <a:t>:</a:t>
            </a:r>
          </a:p>
          <a:p>
            <a:r>
              <a:rPr lang="en-US" sz="1400" b="1" dirty="0">
                <a:solidFill>
                  <a:srgbClr val="FFC000"/>
                </a:solidFill>
                <a:latin typeface="Rajdhani"/>
                <a:cs typeface="Rajdhani"/>
              </a:rPr>
              <a:t>2. </a:t>
            </a:r>
            <a:r>
              <a:rPr lang="en-US" sz="1400" b="1" dirty="0" err="1">
                <a:solidFill>
                  <a:srgbClr val="FFC000"/>
                </a:solidFill>
                <a:latin typeface="Rajdhani"/>
                <a:cs typeface="Rajdhani"/>
              </a:rPr>
              <a:t>Supervised_embeddings</a:t>
            </a:r>
            <a:r>
              <a:rPr lang="en-US" sz="1400" b="1" dirty="0">
                <a:solidFill>
                  <a:srgbClr val="FFC000"/>
                </a:solidFill>
                <a:latin typeface="Rajdhani"/>
                <a:cs typeface="Rajdhani"/>
              </a:rPr>
              <a:t>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0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0;p29">
            <a:extLst>
              <a:ext uri="{FF2B5EF4-FFF2-40B4-BE49-F238E27FC236}">
                <a16:creationId xmlns:a16="http://schemas.microsoft.com/office/drawing/2014/main" id="{A6C0F1BB-BB27-DAF7-C186-7643FCB87BB8}"/>
              </a:ext>
            </a:extLst>
          </p:cNvPr>
          <p:cNvSpPr txBox="1">
            <a:spLocks/>
          </p:cNvSpPr>
          <p:nvPr/>
        </p:nvSpPr>
        <p:spPr>
          <a:xfrm>
            <a:off x="719998" y="65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Components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E6A5F54D-3F4E-931A-BDBF-AD478CC72D37}"/>
              </a:ext>
            </a:extLst>
          </p:cNvPr>
          <p:cNvCxnSpPr>
            <a:cxnSpLocks/>
          </p:cNvCxnSpPr>
          <p:nvPr/>
        </p:nvCxnSpPr>
        <p:spPr>
          <a:xfrm flipH="1">
            <a:off x="2376052" y="638525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E852D8-857A-D885-B334-C57FC2D904A5}"/>
              </a:ext>
            </a:extLst>
          </p:cNvPr>
          <p:cNvSpPr txBox="1"/>
          <p:nvPr/>
        </p:nvSpPr>
        <p:spPr>
          <a:xfrm>
            <a:off x="124675" y="1513388"/>
            <a:ext cx="8645251" cy="305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dirty="0">
              <a:solidFill>
                <a:srgbClr val="FFFF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b="1" dirty="0">
              <a:solidFill>
                <a:srgbClr val="FFFF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WhitespaceTokenizer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this component is a tokenizer that uses white spaces as delimiters to separate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tokens. In our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case, we would not use the tokenizer </a:t>
            </a:r>
            <a:r>
              <a:rPr lang="en-US" sz="1600" dirty="0" err="1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Jieba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which is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for specific languages such as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Chinese.</a:t>
            </a:r>
            <a:endParaRPr lang="en-US" sz="1600" b="1" dirty="0">
              <a:solidFill>
                <a:srgbClr val="00B050"/>
              </a:solidFill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 </a:t>
            </a: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CRFEntityExtractor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and 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DucklingHttpExtractor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Both components are used to extract entities. </a:t>
            </a:r>
          </a:p>
          <a:p>
            <a:endParaRPr lang="en-US" sz="1600" b="1" dirty="0">
              <a:solidFill>
                <a:srgbClr val="FFC000"/>
              </a:solidFill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DucklingHttpExtractor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is a specialized component used to extract specific entities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, such as, dates, numbers, and distances.</a:t>
            </a:r>
            <a:endParaRPr lang="en-US" sz="1600" b="1" dirty="0">
              <a:solidFill>
                <a:srgbClr val="00B05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6D4EC-E63A-9F41-9EA6-849F0AC4EF1C}"/>
              </a:ext>
            </a:extLst>
          </p:cNvPr>
          <p:cNvSpPr txBox="1"/>
          <p:nvPr/>
        </p:nvSpPr>
        <p:spPr>
          <a:xfrm>
            <a:off x="2237068" y="872671"/>
            <a:ext cx="45308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Rajdhani"/>
                <a:cs typeface="Rajdhani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Rajdhani"/>
                <a:cs typeface="Rajdhani"/>
              </a:rPr>
              <a:t>Supervised_embeddings</a:t>
            </a:r>
            <a:r>
              <a:rPr lang="en-US" sz="1600" b="1" dirty="0">
                <a:solidFill>
                  <a:srgbClr val="FF0000"/>
                </a:solidFill>
                <a:latin typeface="Rajdhani"/>
                <a:cs typeface="Rajdhani"/>
              </a:rPr>
              <a:t>:	</a:t>
            </a:r>
          </a:p>
        </p:txBody>
      </p:sp>
    </p:spTree>
    <p:extLst>
      <p:ext uri="{BB962C8B-B14F-4D97-AF65-F5344CB8AC3E}">
        <p14:creationId xmlns:p14="http://schemas.microsoft.com/office/powerpoint/2010/main" val="38272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0;p29">
            <a:extLst>
              <a:ext uri="{FF2B5EF4-FFF2-40B4-BE49-F238E27FC236}">
                <a16:creationId xmlns:a16="http://schemas.microsoft.com/office/drawing/2014/main" id="{8AB8A5FD-38A8-A45F-D6E6-3A5D225141E0}"/>
              </a:ext>
            </a:extLst>
          </p:cNvPr>
          <p:cNvSpPr txBox="1">
            <a:spLocks/>
          </p:cNvSpPr>
          <p:nvPr/>
        </p:nvSpPr>
        <p:spPr>
          <a:xfrm>
            <a:off x="719999" y="1055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Components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24629B34-8F32-F4AF-A76A-52579672AD3D}"/>
              </a:ext>
            </a:extLst>
          </p:cNvPr>
          <p:cNvCxnSpPr>
            <a:cxnSpLocks/>
          </p:cNvCxnSpPr>
          <p:nvPr/>
        </p:nvCxnSpPr>
        <p:spPr>
          <a:xfrm flipH="1">
            <a:off x="2376053" y="678291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C06BED-CF89-F962-64CF-E559259E1AD4}"/>
              </a:ext>
            </a:extLst>
          </p:cNvPr>
          <p:cNvSpPr txBox="1"/>
          <p:nvPr/>
        </p:nvSpPr>
        <p:spPr>
          <a:xfrm>
            <a:off x="197425" y="1362024"/>
            <a:ext cx="8749145" cy="309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b="1" dirty="0">
              <a:solidFill>
                <a:srgbClr val="FFFF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b="1" dirty="0">
              <a:solidFill>
                <a:srgbClr val="FFFF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Regex_featurizer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this component can be added before 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CFREntityExtractor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to assist with entity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extraction if you’re using regular expressions.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For example, 10-digit phone numbers. </a:t>
            </a:r>
            <a:endParaRPr lang="en-US" sz="1600" b="1" dirty="0">
              <a:solidFill>
                <a:srgbClr val="00B050"/>
              </a:solidFill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 </a:t>
            </a:r>
            <a:endParaRPr lang="en-US" sz="1600" dirty="0"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CountVectorsFeaturizer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(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Featurizer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) and 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EmbeddingIntentClassifier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(Intent Classifier):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the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CountVectorsFeaturizer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creates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bag-of-words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with 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he number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of times a word appears in a text.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This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bag-of-words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is used as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input for</a:t>
            </a:r>
            <a:r>
              <a:rPr lang="en-US" sz="1600" b="1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EmbeddingIntentClassifer</a:t>
            </a: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predict the intent of the user’s 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input. 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dirty="0">
              <a:solidFill>
                <a:srgbClr val="FFC0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dirty="0">
              <a:solidFill>
                <a:srgbClr val="FFC000"/>
              </a:solidFill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E9D3BD-7C3D-A368-CBE2-3675A2048B0E}"/>
              </a:ext>
            </a:extLst>
          </p:cNvPr>
          <p:cNvSpPr txBox="1"/>
          <p:nvPr/>
        </p:nvSpPr>
        <p:spPr>
          <a:xfrm>
            <a:off x="2479963" y="850881"/>
            <a:ext cx="4191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Rajdhani"/>
                <a:cs typeface="Rajdhani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Rajdhani"/>
                <a:cs typeface="Rajdhani"/>
              </a:rPr>
              <a:t>Supervised_embeddings</a:t>
            </a:r>
            <a:r>
              <a:rPr lang="en-US" sz="1600" b="1" dirty="0">
                <a:solidFill>
                  <a:srgbClr val="FF0000"/>
                </a:solidFill>
                <a:latin typeface="Rajdhani"/>
                <a:cs typeface="Rajdhani"/>
              </a:rPr>
              <a:t>:	</a:t>
            </a:r>
          </a:p>
        </p:txBody>
      </p:sp>
    </p:spTree>
    <p:extLst>
      <p:ext uri="{BB962C8B-B14F-4D97-AF65-F5344CB8AC3E}">
        <p14:creationId xmlns:p14="http://schemas.microsoft.com/office/powerpoint/2010/main" val="227198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0;p29">
            <a:extLst>
              <a:ext uri="{FF2B5EF4-FFF2-40B4-BE49-F238E27FC236}">
                <a16:creationId xmlns:a16="http://schemas.microsoft.com/office/drawing/2014/main" id="{8AB8A5FD-38A8-A45F-D6E6-3A5D225141E0}"/>
              </a:ext>
            </a:extLst>
          </p:cNvPr>
          <p:cNvSpPr txBox="1">
            <a:spLocks/>
          </p:cNvSpPr>
          <p:nvPr/>
        </p:nvSpPr>
        <p:spPr>
          <a:xfrm>
            <a:off x="719999" y="1055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Components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24629B34-8F32-F4AF-A76A-52579672AD3D}"/>
              </a:ext>
            </a:extLst>
          </p:cNvPr>
          <p:cNvCxnSpPr>
            <a:cxnSpLocks/>
          </p:cNvCxnSpPr>
          <p:nvPr/>
        </p:nvCxnSpPr>
        <p:spPr>
          <a:xfrm flipH="1">
            <a:off x="2376053" y="678291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D74156-23CD-1700-1EA5-95A971E58FE3}"/>
              </a:ext>
            </a:extLst>
          </p:cNvPr>
          <p:cNvSpPr txBox="1"/>
          <p:nvPr/>
        </p:nvSpPr>
        <p:spPr>
          <a:xfrm>
            <a:off x="387926" y="2106722"/>
            <a:ext cx="8375073" cy="2262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SpacyNLP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used for word embeddings. This means that this component must be placed at the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beginning.</a:t>
            </a:r>
            <a:endParaRPr lang="en-US" sz="1600" dirty="0">
              <a:solidFill>
                <a:srgbClr val="FFC000"/>
              </a:solidFill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/>
              </a:solidFill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/>
              </a:solidFill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SpacyTokenezier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This component is a tokenizer that splits the text into smaller chunks called </a:t>
            </a:r>
            <a:endParaRPr lang="en-US" sz="1600" dirty="0">
              <a:solidFill>
                <a:srgbClr val="FFC000"/>
              </a:solidFill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tokens.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200" dirty="0">
              <a:solidFill>
                <a:srgbClr val="FFC000"/>
              </a:solidFill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4CC5D-B438-AD3D-5018-072DE398DBE4}"/>
              </a:ext>
            </a:extLst>
          </p:cNvPr>
          <p:cNvSpPr txBox="1"/>
          <p:nvPr/>
        </p:nvSpPr>
        <p:spPr>
          <a:xfrm>
            <a:off x="3214252" y="850690"/>
            <a:ext cx="2715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Rajdhani"/>
                <a:cs typeface="Rajdhani"/>
              </a:rPr>
              <a:t>Pretrained_embeddings_Spacy</a:t>
            </a:r>
            <a:r>
              <a:rPr lang="en-US" sz="1400" b="1" dirty="0">
                <a:solidFill>
                  <a:srgbClr val="FF0000"/>
                </a:solidFill>
                <a:latin typeface="Rajdhani"/>
                <a:cs typeface="Rajdhani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9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0;p29">
            <a:extLst>
              <a:ext uri="{FF2B5EF4-FFF2-40B4-BE49-F238E27FC236}">
                <a16:creationId xmlns:a16="http://schemas.microsoft.com/office/drawing/2014/main" id="{8AB8A5FD-38A8-A45F-D6E6-3A5D225141E0}"/>
              </a:ext>
            </a:extLst>
          </p:cNvPr>
          <p:cNvSpPr txBox="1">
            <a:spLocks/>
          </p:cNvSpPr>
          <p:nvPr/>
        </p:nvSpPr>
        <p:spPr>
          <a:xfrm>
            <a:off x="719999" y="1055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Components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24629B34-8F32-F4AF-A76A-52579672AD3D}"/>
              </a:ext>
            </a:extLst>
          </p:cNvPr>
          <p:cNvCxnSpPr>
            <a:cxnSpLocks/>
          </p:cNvCxnSpPr>
          <p:nvPr/>
        </p:nvCxnSpPr>
        <p:spPr>
          <a:xfrm flipH="1">
            <a:off x="2376053" y="678291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38065F-F5CD-855C-CD66-FC2B5B031F86}"/>
              </a:ext>
            </a:extLst>
          </p:cNvPr>
          <p:cNvSpPr txBox="1"/>
          <p:nvPr/>
        </p:nvSpPr>
        <p:spPr>
          <a:xfrm>
            <a:off x="349822" y="1089853"/>
            <a:ext cx="8233069" cy="319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b="1" dirty="0">
              <a:solidFill>
                <a:srgbClr val="FFFF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SpacyEntityExtractor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this component is used to extract entities from the user input.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For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example,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if the user says, “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The Dunkin store at Abu Bakr Road gave me a cappuccino instead of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an americano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.” </a:t>
            </a:r>
            <a:r>
              <a:rPr lang="en-US" sz="1600" b="1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Then the model  should identify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“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Dunkin store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” as a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coffee</a:t>
            </a:r>
            <a:r>
              <a:rPr lang="en-US" sz="1600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shop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, “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Abu</a:t>
            </a:r>
            <a:r>
              <a:rPr lang="en-US" sz="1600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Bakr</a:t>
            </a:r>
            <a:r>
              <a:rPr lang="en-US" sz="1600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Road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” as a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street</a:t>
            </a:r>
            <a:r>
              <a:rPr lang="en-US" sz="1600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,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“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cappuccino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” and “americano” as a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drink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.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dirty="0">
              <a:solidFill>
                <a:srgbClr val="FFC000"/>
              </a:solidFill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dirty="0"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SpacyFeaturizer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(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Featurizer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) and 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SklearnIntentClassifier</a:t>
            </a: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(Intent Classifier):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These two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components are used Together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to classify intents. </a:t>
            </a:r>
            <a:r>
              <a:rPr lang="en-US" sz="1600" dirty="0">
                <a:solidFill>
                  <a:srgbClr val="FF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The output of the model is the top-ranked 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intent and an array of other possible intents. 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 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dirty="0"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68936-B2B5-DB0A-0F25-42657E7034F7}"/>
              </a:ext>
            </a:extLst>
          </p:cNvPr>
          <p:cNvSpPr txBox="1"/>
          <p:nvPr/>
        </p:nvSpPr>
        <p:spPr>
          <a:xfrm>
            <a:off x="3214252" y="850690"/>
            <a:ext cx="2715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Rajdhani"/>
                <a:cs typeface="Rajdhani"/>
              </a:rPr>
              <a:t>Pretrained_embeddings_Spacy</a:t>
            </a:r>
            <a:r>
              <a:rPr lang="en-US" sz="1400" b="1" dirty="0">
                <a:solidFill>
                  <a:srgbClr val="FF0000"/>
                </a:solidFill>
                <a:latin typeface="Rajdhani"/>
                <a:cs typeface="Rajdhani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3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19998" y="2033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Advantages/Disadvantages of each Pipeline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0" y="1398252"/>
            <a:ext cx="26493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Rajdhani"/>
                <a:cs typeface="Rajdhani"/>
              </a:rPr>
              <a:t>Pretrained_embeddings_Spacy</a:t>
            </a:r>
            <a:r>
              <a:rPr lang="en-US" dirty="0">
                <a:solidFill>
                  <a:srgbClr val="FF0000"/>
                </a:solidFill>
                <a:latin typeface="Rajdhani"/>
                <a:cs typeface="Rajdhani"/>
              </a:rPr>
              <a:t>: </a:t>
            </a:r>
          </a:p>
        </p:txBody>
      </p:sp>
      <p:grpSp>
        <p:nvGrpSpPr>
          <p:cNvPr id="13" name="Google Shape;1974;p51">
            <a:extLst>
              <a:ext uri="{FF2B5EF4-FFF2-40B4-BE49-F238E27FC236}">
                <a16:creationId xmlns:a16="http://schemas.microsoft.com/office/drawing/2014/main" id="{6CDBC9AA-F927-B496-B282-06E0FB0E9128}"/>
              </a:ext>
            </a:extLst>
          </p:cNvPr>
          <p:cNvGrpSpPr/>
          <p:nvPr/>
        </p:nvGrpSpPr>
        <p:grpSpPr>
          <a:xfrm>
            <a:off x="102407" y="2984984"/>
            <a:ext cx="1099252" cy="254611"/>
            <a:chOff x="2013045" y="4813233"/>
            <a:chExt cx="921986" cy="228854"/>
          </a:xfrm>
        </p:grpSpPr>
        <p:sp>
          <p:nvSpPr>
            <p:cNvPr id="14" name="Google Shape;1975;p51">
              <a:extLst>
                <a:ext uri="{FF2B5EF4-FFF2-40B4-BE49-F238E27FC236}">
                  <a16:creationId xmlns:a16="http://schemas.microsoft.com/office/drawing/2014/main" id="{3AF22144-5E2D-96CD-A785-03C751F8F656}"/>
                </a:ext>
              </a:extLst>
            </p:cNvPr>
            <p:cNvSpPr/>
            <p:nvPr/>
          </p:nvSpPr>
          <p:spPr>
            <a:xfrm>
              <a:off x="2013045" y="4867370"/>
              <a:ext cx="921986" cy="174718"/>
            </a:xfrm>
            <a:custGeom>
              <a:avLst/>
              <a:gdLst/>
              <a:ahLst/>
              <a:cxnLst/>
              <a:rect l="l" t="t" r="r" b="b"/>
              <a:pathLst>
                <a:path w="138801" h="26303" fill="none" extrusionOk="0">
                  <a:moveTo>
                    <a:pt x="0" y="18153"/>
                  </a:moveTo>
                  <a:lnTo>
                    <a:pt x="0" y="26303"/>
                  </a:lnTo>
                  <a:lnTo>
                    <a:pt x="138800" y="26303"/>
                  </a:lnTo>
                  <a:lnTo>
                    <a:pt x="138800" y="0"/>
                  </a:lnTo>
                  <a:lnTo>
                    <a:pt x="3840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6;p51">
              <a:extLst>
                <a:ext uri="{FF2B5EF4-FFF2-40B4-BE49-F238E27FC236}">
                  <a16:creationId xmlns:a16="http://schemas.microsoft.com/office/drawing/2014/main" id="{E314145E-18E0-1F1C-0583-BA666BEA5A2A}"/>
                </a:ext>
              </a:extLst>
            </p:cNvPr>
            <p:cNvSpPr/>
            <p:nvPr/>
          </p:nvSpPr>
          <p:spPr>
            <a:xfrm>
              <a:off x="2013045" y="4813233"/>
              <a:ext cx="316628" cy="174718"/>
            </a:xfrm>
            <a:custGeom>
              <a:avLst/>
              <a:gdLst/>
              <a:ahLst/>
              <a:cxnLst/>
              <a:rect l="l" t="t" r="r" b="b"/>
              <a:pathLst>
                <a:path w="47667" h="26303" fill="none" extrusionOk="0">
                  <a:moveTo>
                    <a:pt x="0" y="0"/>
                  </a:moveTo>
                  <a:lnTo>
                    <a:pt x="0" y="26303"/>
                  </a:lnTo>
                  <a:lnTo>
                    <a:pt x="47666" y="26303"/>
                  </a:lnTo>
                  <a:lnTo>
                    <a:pt x="34453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915;p51" descr="Timeline background shape">
            <a:extLst>
              <a:ext uri="{FF2B5EF4-FFF2-40B4-BE49-F238E27FC236}">
                <a16:creationId xmlns:a16="http://schemas.microsoft.com/office/drawing/2014/main" id="{1FA3D4DC-20D2-C2BD-DD95-637AB10129D1}"/>
              </a:ext>
            </a:extLst>
          </p:cNvPr>
          <p:cNvSpPr/>
          <p:nvPr/>
        </p:nvSpPr>
        <p:spPr>
          <a:xfrm>
            <a:off x="513950" y="2171442"/>
            <a:ext cx="960300" cy="153000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15;p51" descr="Timeline background shape">
            <a:extLst>
              <a:ext uri="{FF2B5EF4-FFF2-40B4-BE49-F238E27FC236}">
                <a16:creationId xmlns:a16="http://schemas.microsoft.com/office/drawing/2014/main" id="{E81DE558-ACB2-5647-1A2A-A50A08BF9B07}"/>
              </a:ext>
            </a:extLst>
          </p:cNvPr>
          <p:cNvSpPr/>
          <p:nvPr/>
        </p:nvSpPr>
        <p:spPr>
          <a:xfrm>
            <a:off x="513081" y="2494021"/>
            <a:ext cx="960300" cy="149278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915;p51" descr="Timeline background shape">
            <a:extLst>
              <a:ext uri="{FF2B5EF4-FFF2-40B4-BE49-F238E27FC236}">
                <a16:creationId xmlns:a16="http://schemas.microsoft.com/office/drawing/2014/main" id="{FE9BF49E-BE78-D5C2-826E-2F32014CB71E}"/>
              </a:ext>
            </a:extLst>
          </p:cNvPr>
          <p:cNvSpPr/>
          <p:nvPr/>
        </p:nvSpPr>
        <p:spPr>
          <a:xfrm>
            <a:off x="513081" y="3476304"/>
            <a:ext cx="960300" cy="153000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974;p51">
            <a:extLst>
              <a:ext uri="{FF2B5EF4-FFF2-40B4-BE49-F238E27FC236}">
                <a16:creationId xmlns:a16="http://schemas.microsoft.com/office/drawing/2014/main" id="{E926BA03-1415-2EA4-EA76-8556B0582DCF}"/>
              </a:ext>
            </a:extLst>
          </p:cNvPr>
          <p:cNvGrpSpPr/>
          <p:nvPr/>
        </p:nvGrpSpPr>
        <p:grpSpPr>
          <a:xfrm>
            <a:off x="69296" y="1730589"/>
            <a:ext cx="1099252" cy="254611"/>
            <a:chOff x="2013045" y="4813233"/>
            <a:chExt cx="921986" cy="228854"/>
          </a:xfrm>
        </p:grpSpPr>
        <p:sp>
          <p:nvSpPr>
            <p:cNvPr id="23" name="Google Shape;1975;p51">
              <a:extLst>
                <a:ext uri="{FF2B5EF4-FFF2-40B4-BE49-F238E27FC236}">
                  <a16:creationId xmlns:a16="http://schemas.microsoft.com/office/drawing/2014/main" id="{9505CA2C-0D26-4A36-60ED-86946DDA2017}"/>
                </a:ext>
              </a:extLst>
            </p:cNvPr>
            <p:cNvSpPr/>
            <p:nvPr/>
          </p:nvSpPr>
          <p:spPr>
            <a:xfrm>
              <a:off x="2013045" y="4867370"/>
              <a:ext cx="921986" cy="174718"/>
            </a:xfrm>
            <a:custGeom>
              <a:avLst/>
              <a:gdLst/>
              <a:ahLst/>
              <a:cxnLst/>
              <a:rect l="l" t="t" r="r" b="b"/>
              <a:pathLst>
                <a:path w="138801" h="26303" fill="none" extrusionOk="0">
                  <a:moveTo>
                    <a:pt x="0" y="18153"/>
                  </a:moveTo>
                  <a:lnTo>
                    <a:pt x="0" y="26303"/>
                  </a:lnTo>
                  <a:lnTo>
                    <a:pt x="138800" y="26303"/>
                  </a:lnTo>
                  <a:lnTo>
                    <a:pt x="138800" y="0"/>
                  </a:lnTo>
                  <a:lnTo>
                    <a:pt x="3840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76;p51">
              <a:extLst>
                <a:ext uri="{FF2B5EF4-FFF2-40B4-BE49-F238E27FC236}">
                  <a16:creationId xmlns:a16="http://schemas.microsoft.com/office/drawing/2014/main" id="{1A1F105D-2724-4A64-A18E-8458DE18C7A4}"/>
                </a:ext>
              </a:extLst>
            </p:cNvPr>
            <p:cNvSpPr/>
            <p:nvPr/>
          </p:nvSpPr>
          <p:spPr>
            <a:xfrm>
              <a:off x="2013045" y="4813233"/>
              <a:ext cx="316628" cy="174718"/>
            </a:xfrm>
            <a:custGeom>
              <a:avLst/>
              <a:gdLst/>
              <a:ahLst/>
              <a:cxnLst/>
              <a:rect l="l" t="t" r="r" b="b"/>
              <a:pathLst>
                <a:path w="47667" h="26303" fill="none" extrusionOk="0">
                  <a:moveTo>
                    <a:pt x="0" y="0"/>
                  </a:moveTo>
                  <a:lnTo>
                    <a:pt x="0" y="26303"/>
                  </a:lnTo>
                  <a:lnTo>
                    <a:pt x="47666" y="26303"/>
                  </a:lnTo>
                  <a:lnTo>
                    <a:pt x="34453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F15E4BF-2302-466F-76F8-54B2775FB006}"/>
              </a:ext>
            </a:extLst>
          </p:cNvPr>
          <p:cNvSpPr txBox="1"/>
          <p:nvPr/>
        </p:nvSpPr>
        <p:spPr>
          <a:xfrm>
            <a:off x="3554819" y="1422812"/>
            <a:ext cx="26493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Rajdhani"/>
                <a:cs typeface="Rajdhani"/>
              </a:rPr>
              <a:t>Supervised_embeddings</a:t>
            </a:r>
            <a:r>
              <a:rPr lang="en-US" dirty="0">
                <a:solidFill>
                  <a:srgbClr val="FF0000"/>
                </a:solidFill>
                <a:latin typeface="Rajdhani"/>
                <a:cs typeface="Rajdhani"/>
              </a:rPr>
              <a:t>: </a:t>
            </a:r>
          </a:p>
        </p:txBody>
      </p:sp>
      <p:grpSp>
        <p:nvGrpSpPr>
          <p:cNvPr id="26" name="Google Shape;1974;p51">
            <a:extLst>
              <a:ext uri="{FF2B5EF4-FFF2-40B4-BE49-F238E27FC236}">
                <a16:creationId xmlns:a16="http://schemas.microsoft.com/office/drawing/2014/main" id="{A5A59175-EAFD-BE35-A9A6-3888885FF227}"/>
              </a:ext>
            </a:extLst>
          </p:cNvPr>
          <p:cNvGrpSpPr/>
          <p:nvPr/>
        </p:nvGrpSpPr>
        <p:grpSpPr>
          <a:xfrm>
            <a:off x="3657226" y="3009544"/>
            <a:ext cx="1099252" cy="254611"/>
            <a:chOff x="2013045" y="4813233"/>
            <a:chExt cx="921986" cy="228854"/>
          </a:xfrm>
        </p:grpSpPr>
        <p:sp>
          <p:nvSpPr>
            <p:cNvPr id="27" name="Google Shape;1975;p51">
              <a:extLst>
                <a:ext uri="{FF2B5EF4-FFF2-40B4-BE49-F238E27FC236}">
                  <a16:creationId xmlns:a16="http://schemas.microsoft.com/office/drawing/2014/main" id="{DF861600-F831-F9AA-9A61-4F7B64A95A49}"/>
                </a:ext>
              </a:extLst>
            </p:cNvPr>
            <p:cNvSpPr/>
            <p:nvPr/>
          </p:nvSpPr>
          <p:spPr>
            <a:xfrm>
              <a:off x="2013045" y="4867370"/>
              <a:ext cx="921986" cy="174718"/>
            </a:xfrm>
            <a:custGeom>
              <a:avLst/>
              <a:gdLst/>
              <a:ahLst/>
              <a:cxnLst/>
              <a:rect l="l" t="t" r="r" b="b"/>
              <a:pathLst>
                <a:path w="138801" h="26303" fill="none" extrusionOk="0">
                  <a:moveTo>
                    <a:pt x="0" y="18153"/>
                  </a:moveTo>
                  <a:lnTo>
                    <a:pt x="0" y="26303"/>
                  </a:lnTo>
                  <a:lnTo>
                    <a:pt x="138800" y="26303"/>
                  </a:lnTo>
                  <a:lnTo>
                    <a:pt x="138800" y="0"/>
                  </a:lnTo>
                  <a:lnTo>
                    <a:pt x="3840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6;p51">
              <a:extLst>
                <a:ext uri="{FF2B5EF4-FFF2-40B4-BE49-F238E27FC236}">
                  <a16:creationId xmlns:a16="http://schemas.microsoft.com/office/drawing/2014/main" id="{B6A1E89B-191F-64D6-E9FC-B6784DCA0375}"/>
                </a:ext>
              </a:extLst>
            </p:cNvPr>
            <p:cNvSpPr/>
            <p:nvPr/>
          </p:nvSpPr>
          <p:spPr>
            <a:xfrm>
              <a:off x="2013045" y="4813233"/>
              <a:ext cx="316628" cy="174718"/>
            </a:xfrm>
            <a:custGeom>
              <a:avLst/>
              <a:gdLst/>
              <a:ahLst/>
              <a:cxnLst/>
              <a:rect l="l" t="t" r="r" b="b"/>
              <a:pathLst>
                <a:path w="47667" h="26303" fill="none" extrusionOk="0">
                  <a:moveTo>
                    <a:pt x="0" y="0"/>
                  </a:moveTo>
                  <a:lnTo>
                    <a:pt x="0" y="26303"/>
                  </a:lnTo>
                  <a:lnTo>
                    <a:pt x="47666" y="26303"/>
                  </a:lnTo>
                  <a:lnTo>
                    <a:pt x="34453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" name="Google Shape;1915;p51" descr="Timeline background shape">
            <a:extLst>
              <a:ext uri="{FF2B5EF4-FFF2-40B4-BE49-F238E27FC236}">
                <a16:creationId xmlns:a16="http://schemas.microsoft.com/office/drawing/2014/main" id="{E1140ABB-FF76-B7E9-7B9C-13497CCE03B3}"/>
              </a:ext>
            </a:extLst>
          </p:cNvPr>
          <p:cNvSpPr/>
          <p:nvPr/>
        </p:nvSpPr>
        <p:spPr>
          <a:xfrm>
            <a:off x="4068769" y="2196002"/>
            <a:ext cx="960300" cy="153000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15;p51" descr="Timeline background shape">
            <a:extLst>
              <a:ext uri="{FF2B5EF4-FFF2-40B4-BE49-F238E27FC236}">
                <a16:creationId xmlns:a16="http://schemas.microsoft.com/office/drawing/2014/main" id="{B9436234-2A58-706F-FDBB-110CAD24761A}"/>
              </a:ext>
            </a:extLst>
          </p:cNvPr>
          <p:cNvSpPr/>
          <p:nvPr/>
        </p:nvSpPr>
        <p:spPr>
          <a:xfrm>
            <a:off x="4067900" y="2518581"/>
            <a:ext cx="960300" cy="149278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15;p51" descr="Timeline background shape">
            <a:extLst>
              <a:ext uri="{FF2B5EF4-FFF2-40B4-BE49-F238E27FC236}">
                <a16:creationId xmlns:a16="http://schemas.microsoft.com/office/drawing/2014/main" id="{EA50DD49-2EBA-8FD6-5AD9-698D8149741E}"/>
              </a:ext>
            </a:extLst>
          </p:cNvPr>
          <p:cNvSpPr/>
          <p:nvPr/>
        </p:nvSpPr>
        <p:spPr>
          <a:xfrm>
            <a:off x="4067900" y="3500864"/>
            <a:ext cx="960300" cy="153000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974;p51">
            <a:extLst>
              <a:ext uri="{FF2B5EF4-FFF2-40B4-BE49-F238E27FC236}">
                <a16:creationId xmlns:a16="http://schemas.microsoft.com/office/drawing/2014/main" id="{D1CDE478-DE39-8255-B1E2-AB01C7CDD9D4}"/>
              </a:ext>
            </a:extLst>
          </p:cNvPr>
          <p:cNvGrpSpPr/>
          <p:nvPr/>
        </p:nvGrpSpPr>
        <p:grpSpPr>
          <a:xfrm>
            <a:off x="3624115" y="1755149"/>
            <a:ext cx="1099252" cy="254611"/>
            <a:chOff x="2013045" y="4813233"/>
            <a:chExt cx="921986" cy="228854"/>
          </a:xfrm>
        </p:grpSpPr>
        <p:sp>
          <p:nvSpPr>
            <p:cNvPr id="34" name="Google Shape;1975;p51">
              <a:extLst>
                <a:ext uri="{FF2B5EF4-FFF2-40B4-BE49-F238E27FC236}">
                  <a16:creationId xmlns:a16="http://schemas.microsoft.com/office/drawing/2014/main" id="{5B63BA10-1E2B-8D3F-562C-A92557CE451B}"/>
                </a:ext>
              </a:extLst>
            </p:cNvPr>
            <p:cNvSpPr/>
            <p:nvPr/>
          </p:nvSpPr>
          <p:spPr>
            <a:xfrm>
              <a:off x="2013045" y="4867370"/>
              <a:ext cx="921986" cy="174718"/>
            </a:xfrm>
            <a:custGeom>
              <a:avLst/>
              <a:gdLst/>
              <a:ahLst/>
              <a:cxnLst/>
              <a:rect l="l" t="t" r="r" b="b"/>
              <a:pathLst>
                <a:path w="138801" h="26303" fill="none" extrusionOk="0">
                  <a:moveTo>
                    <a:pt x="0" y="18153"/>
                  </a:moveTo>
                  <a:lnTo>
                    <a:pt x="0" y="26303"/>
                  </a:lnTo>
                  <a:lnTo>
                    <a:pt x="138800" y="26303"/>
                  </a:lnTo>
                  <a:lnTo>
                    <a:pt x="138800" y="0"/>
                  </a:lnTo>
                  <a:lnTo>
                    <a:pt x="3840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6;p51">
              <a:extLst>
                <a:ext uri="{FF2B5EF4-FFF2-40B4-BE49-F238E27FC236}">
                  <a16:creationId xmlns:a16="http://schemas.microsoft.com/office/drawing/2014/main" id="{0B994433-D1A7-E239-239D-1286D7882343}"/>
                </a:ext>
              </a:extLst>
            </p:cNvPr>
            <p:cNvSpPr/>
            <p:nvPr/>
          </p:nvSpPr>
          <p:spPr>
            <a:xfrm>
              <a:off x="2013045" y="4813233"/>
              <a:ext cx="316628" cy="174718"/>
            </a:xfrm>
            <a:custGeom>
              <a:avLst/>
              <a:gdLst/>
              <a:ahLst/>
              <a:cxnLst/>
              <a:rect l="l" t="t" r="r" b="b"/>
              <a:pathLst>
                <a:path w="47667" h="26303" fill="none" extrusionOk="0">
                  <a:moveTo>
                    <a:pt x="0" y="0"/>
                  </a:moveTo>
                  <a:lnTo>
                    <a:pt x="0" y="26303"/>
                  </a:lnTo>
                  <a:lnTo>
                    <a:pt x="47666" y="26303"/>
                  </a:lnTo>
                  <a:lnTo>
                    <a:pt x="34453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9F208F9-8FD6-F7CB-DCA0-55CED43464E5}"/>
              </a:ext>
            </a:extLst>
          </p:cNvPr>
          <p:cNvSpPr txBox="1"/>
          <p:nvPr/>
        </p:nvSpPr>
        <p:spPr>
          <a:xfrm>
            <a:off x="1500006" y="2094053"/>
            <a:ext cx="1433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Training is fast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9FC400-A5E5-C934-7C48-91BCA52E4578}"/>
              </a:ext>
            </a:extLst>
          </p:cNvPr>
          <p:cNvSpPr txBox="1"/>
          <p:nvPr/>
        </p:nvSpPr>
        <p:spPr>
          <a:xfrm>
            <a:off x="1473381" y="2401830"/>
            <a:ext cx="2021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Training less data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422815-B660-5DE3-C0A5-BBFC3617587E}"/>
              </a:ext>
            </a:extLst>
          </p:cNvPr>
          <p:cNvSpPr txBox="1"/>
          <p:nvPr/>
        </p:nvSpPr>
        <p:spPr>
          <a:xfrm>
            <a:off x="1455660" y="3401030"/>
            <a:ext cx="1883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Domain-specific words are not captured easily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01267B-B0B7-AD4C-9120-E9305222530D}"/>
              </a:ext>
            </a:extLst>
          </p:cNvPr>
          <p:cNvSpPr txBox="1"/>
          <p:nvPr/>
        </p:nvSpPr>
        <p:spPr>
          <a:xfrm>
            <a:off x="1167875" y="1713519"/>
            <a:ext cx="1069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Rajdhani"/>
                <a:cs typeface="Rajdhani"/>
              </a:rPr>
              <a:t>Advantage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7AD44E-7517-E096-8A53-841F9AAE8EDB}"/>
              </a:ext>
            </a:extLst>
          </p:cNvPr>
          <p:cNvSpPr txBox="1"/>
          <p:nvPr/>
        </p:nvSpPr>
        <p:spPr>
          <a:xfrm>
            <a:off x="1201659" y="2997224"/>
            <a:ext cx="1284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Rajdhani"/>
                <a:cs typeface="Rajdhani"/>
              </a:rPr>
              <a:t>Disadvantage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D350-2C4E-9C73-3AED-D790566AE3F6}"/>
              </a:ext>
            </a:extLst>
          </p:cNvPr>
          <p:cNvSpPr txBox="1"/>
          <p:nvPr/>
        </p:nvSpPr>
        <p:spPr>
          <a:xfrm>
            <a:off x="4756478" y="1730589"/>
            <a:ext cx="1069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Rajdhani"/>
                <a:cs typeface="Rajdhani"/>
              </a:rPr>
              <a:t>Advantage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79499F-6AB2-2231-878D-0CA9A0C52ABE}"/>
              </a:ext>
            </a:extLst>
          </p:cNvPr>
          <p:cNvSpPr txBox="1"/>
          <p:nvPr/>
        </p:nvSpPr>
        <p:spPr>
          <a:xfrm>
            <a:off x="4761975" y="2971558"/>
            <a:ext cx="1284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Rajdhani"/>
                <a:cs typeface="Rajdhani"/>
              </a:rPr>
              <a:t>Disadvantage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CA605-A223-1C70-3104-4A5B87CAAC64}"/>
              </a:ext>
            </a:extLst>
          </p:cNvPr>
          <p:cNvSpPr txBox="1"/>
          <p:nvPr/>
        </p:nvSpPr>
        <p:spPr>
          <a:xfrm>
            <a:off x="5028200" y="2108449"/>
            <a:ext cx="3287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Better at learning domain-specific words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13D96D-EF28-3E08-FA9E-BB65FE07D835}"/>
              </a:ext>
            </a:extLst>
          </p:cNvPr>
          <p:cNvSpPr txBox="1"/>
          <p:nvPr/>
        </p:nvSpPr>
        <p:spPr>
          <a:xfrm>
            <a:off x="5028200" y="2431821"/>
            <a:ext cx="2231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Handling multiple intents. 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550605-0F87-F359-5EDD-B49E656CA730}"/>
              </a:ext>
            </a:extLst>
          </p:cNvPr>
          <p:cNvSpPr txBox="1"/>
          <p:nvPr/>
        </p:nvSpPr>
        <p:spPr>
          <a:xfrm>
            <a:off x="5028200" y="3440892"/>
            <a:ext cx="2435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Needs more training data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52" name="Google Shape;128;p26">
            <a:extLst>
              <a:ext uri="{FF2B5EF4-FFF2-40B4-BE49-F238E27FC236}">
                <a16:creationId xmlns:a16="http://schemas.microsoft.com/office/drawing/2014/main" id="{22F8E253-B7B9-D9C6-8826-2CDA61F88F15}"/>
              </a:ext>
            </a:extLst>
          </p:cNvPr>
          <p:cNvCxnSpPr>
            <a:cxnSpLocks/>
          </p:cNvCxnSpPr>
          <p:nvPr/>
        </p:nvCxnSpPr>
        <p:spPr>
          <a:xfrm flipH="1">
            <a:off x="942753" y="82714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967993" y="1079055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967993" y="1464483"/>
            <a:ext cx="2416902" cy="1165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Team </a:t>
            </a:r>
            <a:r>
              <a:rPr lang="en-US" dirty="0">
                <a:solidFill>
                  <a:srgbClr val="00B0F0"/>
                </a:solidFill>
              </a:rPr>
              <a:t>Members</a:t>
            </a:r>
            <a:r>
              <a:rPr lang="en" dirty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Why </a:t>
            </a:r>
            <a:r>
              <a:rPr lang="en-US" dirty="0">
                <a:solidFill>
                  <a:srgbClr val="00B0F0"/>
                </a:solidFill>
              </a:rPr>
              <a:t>we</a:t>
            </a:r>
            <a:r>
              <a:rPr lang="en" dirty="0">
                <a:solidFill>
                  <a:srgbClr val="00B0F0"/>
                </a:solidFill>
              </a:rPr>
              <a:t> make a coffee Chatbot?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Scope of Chatbot.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Our Dataset.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5299303" y="1083816"/>
            <a:ext cx="3543441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Analysis  &amp; Visualization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5299303" y="1470677"/>
            <a:ext cx="2629040" cy="82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Applied methods.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Applied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Dataset Exploration.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904876" y="280490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About Chatbot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904874" y="3148791"/>
            <a:ext cx="2974398" cy="1814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Tool Used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Concepts.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Pipelines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Advantages.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DisAdvantages.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Stories, and Enitities.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Intents, Action, and Lookup.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5368575" y="280490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Demo Chatbot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5368575" y="3131875"/>
            <a:ext cx="2339100" cy="782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Execution of our Chatbot.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Chatbot Visulization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Conclusion.</a:t>
            </a: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06823" y="384543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02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172101" y="189067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01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4559982" y="3243475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04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508349" y="167154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03</a:t>
            </a:r>
            <a:endParaRPr dirty="0">
              <a:solidFill>
                <a:srgbClr val="FFFF00"/>
              </a:solidFill>
            </a:endParaRPr>
          </a:p>
        </p:txBody>
      </p:sp>
      <p:cxnSp>
        <p:nvCxnSpPr>
          <p:cNvPr id="127" name="Google Shape;127;p26"/>
          <p:cNvCxnSpPr>
            <a:cxnSpLocks/>
          </p:cNvCxnSpPr>
          <p:nvPr/>
        </p:nvCxnSpPr>
        <p:spPr>
          <a:xfrm>
            <a:off x="772101" y="3273598"/>
            <a:ext cx="0" cy="152007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5172000" y="157537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>
            <a:cxnSpLocks/>
          </p:cNvCxnSpPr>
          <p:nvPr/>
        </p:nvCxnSpPr>
        <p:spPr>
          <a:xfrm>
            <a:off x="5273693" y="3226400"/>
            <a:ext cx="0" cy="38235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>
            <a:cxnSpLocks/>
          </p:cNvCxnSpPr>
          <p:nvPr/>
        </p:nvCxnSpPr>
        <p:spPr>
          <a:xfrm>
            <a:off x="882711" y="1559433"/>
            <a:ext cx="0" cy="101231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15;p26">
            <a:extLst>
              <a:ext uri="{FF2B5EF4-FFF2-40B4-BE49-F238E27FC236}">
                <a16:creationId xmlns:a16="http://schemas.microsoft.com/office/drawing/2014/main" id="{26E2C2B8-5EB9-ECC2-EA02-0274F30C1866}"/>
              </a:ext>
            </a:extLst>
          </p:cNvPr>
          <p:cNvSpPr txBox="1">
            <a:spLocks/>
          </p:cNvSpPr>
          <p:nvPr/>
        </p:nvSpPr>
        <p:spPr>
          <a:xfrm>
            <a:off x="3097782" y="192412"/>
            <a:ext cx="2624145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 of Content</a:t>
            </a:r>
          </a:p>
        </p:txBody>
      </p:sp>
      <p:cxnSp>
        <p:nvCxnSpPr>
          <p:cNvPr id="23" name="Google Shape;128;p26">
            <a:extLst>
              <a:ext uri="{FF2B5EF4-FFF2-40B4-BE49-F238E27FC236}">
                <a16:creationId xmlns:a16="http://schemas.microsoft.com/office/drawing/2014/main" id="{AC284732-CEB7-CEE9-3997-F642791BA9FF}"/>
              </a:ext>
            </a:extLst>
          </p:cNvPr>
          <p:cNvCxnSpPr>
            <a:cxnSpLocks/>
          </p:cNvCxnSpPr>
          <p:nvPr/>
        </p:nvCxnSpPr>
        <p:spPr>
          <a:xfrm flipH="1">
            <a:off x="3019210" y="613912"/>
            <a:ext cx="240085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36ECE3-66A0-E26B-2505-222F076726A7}"/>
              </a:ext>
            </a:extLst>
          </p:cNvPr>
          <p:cNvSpPr/>
          <p:nvPr/>
        </p:nvSpPr>
        <p:spPr>
          <a:xfrm>
            <a:off x="491837" y="1451755"/>
            <a:ext cx="7789718" cy="332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14214" y="2258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Intents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173887" y="1051644"/>
            <a:ext cx="85544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- 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Intents</a:t>
            </a:r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 are labels that represent the meaning or goal of a user's specific input. </a:t>
            </a:r>
          </a:p>
        </p:txBody>
      </p:sp>
      <p:cxnSp>
        <p:nvCxnSpPr>
          <p:cNvPr id="9" name="Google Shape;128;p26">
            <a:extLst>
              <a:ext uri="{FF2B5EF4-FFF2-40B4-BE49-F238E27FC236}">
                <a16:creationId xmlns:a16="http://schemas.microsoft.com/office/drawing/2014/main" id="{C3DFD1D4-79BF-7758-4422-594DC4AEB039}"/>
              </a:ext>
            </a:extLst>
          </p:cNvPr>
          <p:cNvCxnSpPr>
            <a:cxnSpLocks/>
          </p:cNvCxnSpPr>
          <p:nvPr/>
        </p:nvCxnSpPr>
        <p:spPr>
          <a:xfrm flipH="1">
            <a:off x="942753" y="82714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6EFECD3-9980-6F2E-79D1-B0D871D18C8C}"/>
              </a:ext>
            </a:extLst>
          </p:cNvPr>
          <p:cNvGrpSpPr/>
          <p:nvPr/>
        </p:nvGrpSpPr>
        <p:grpSpPr>
          <a:xfrm>
            <a:off x="645968" y="1551710"/>
            <a:ext cx="7562849" cy="3027217"/>
            <a:chOff x="1166218" y="2251525"/>
            <a:chExt cx="6374670" cy="2309460"/>
          </a:xfrm>
        </p:grpSpPr>
        <p:pic>
          <p:nvPicPr>
            <p:cNvPr id="2" name="Picture 2" descr="Text&#10;&#10;Description automatically generated">
              <a:extLst>
                <a:ext uri="{FF2B5EF4-FFF2-40B4-BE49-F238E27FC236}">
                  <a16:creationId xmlns:a16="http://schemas.microsoft.com/office/drawing/2014/main" id="{AB38DE64-A3B0-B365-E1F3-A9E797B03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218" y="2251525"/>
              <a:ext cx="2128027" cy="2297385"/>
            </a:xfrm>
            <a:prstGeom prst="rect">
              <a:avLst/>
            </a:prstGeom>
          </p:spPr>
        </p:pic>
        <p:pic>
          <p:nvPicPr>
            <p:cNvPr id="4" name="Picture 4" descr="Text&#10;&#10;Description automatically generated">
              <a:extLst>
                <a:ext uri="{FF2B5EF4-FFF2-40B4-BE49-F238E27FC236}">
                  <a16:creationId xmlns:a16="http://schemas.microsoft.com/office/drawing/2014/main" id="{F7B5472C-5AA4-0453-7F51-7D454691B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4626" y="2251525"/>
              <a:ext cx="2136262" cy="23094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87A037-3B38-3344-0463-9B23541C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4245" y="2251525"/>
              <a:ext cx="2110381" cy="2265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769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4E956E-F372-E559-2FD8-0C2BEA2330C8}"/>
              </a:ext>
            </a:extLst>
          </p:cNvPr>
          <p:cNvSpPr/>
          <p:nvPr/>
        </p:nvSpPr>
        <p:spPr>
          <a:xfrm>
            <a:off x="3245589" y="2646055"/>
            <a:ext cx="2641249" cy="214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773566" y="1048396"/>
            <a:ext cx="7711053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- 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Entities</a:t>
            </a:r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 are important keywords that an assistant should take note of.</a:t>
            </a:r>
          </a:p>
          <a:p>
            <a:r>
              <a:rPr lang="en-US" sz="2000" b="1" dirty="0">
                <a:solidFill>
                  <a:srgbClr val="00B050"/>
                </a:solidFill>
                <a:latin typeface="Rajdhani"/>
                <a:cs typeface="Rajdhani"/>
              </a:rPr>
              <a:t>- For example, "I want black coffee" has the entity drinks.</a:t>
            </a:r>
          </a:p>
          <a:p>
            <a:r>
              <a:rPr lang="en-US" sz="2000" b="1" dirty="0">
                <a:solidFill>
                  <a:srgbClr val="FF0000"/>
                </a:solidFill>
                <a:latin typeface="Rajdhani"/>
                <a:cs typeface="Rajdhani"/>
              </a:rPr>
              <a:t>- the entities are useful for allowing us to make the chatbot respond effectively.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4B4CB85-93AB-DD6F-7D92-3A2201DF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27" y="2837168"/>
            <a:ext cx="2369774" cy="1757878"/>
          </a:xfrm>
          <a:prstGeom prst="rect">
            <a:avLst/>
          </a:prstGeom>
        </p:spPr>
      </p:pic>
      <p:sp>
        <p:nvSpPr>
          <p:cNvPr id="6" name="Google Shape;160;p29">
            <a:extLst>
              <a:ext uri="{FF2B5EF4-FFF2-40B4-BE49-F238E27FC236}">
                <a16:creationId xmlns:a16="http://schemas.microsoft.com/office/drawing/2014/main" id="{41FC0548-1B05-22AC-D10E-3D00751D43FD}"/>
              </a:ext>
            </a:extLst>
          </p:cNvPr>
          <p:cNvSpPr txBox="1">
            <a:spLocks/>
          </p:cNvSpPr>
          <p:nvPr/>
        </p:nvSpPr>
        <p:spPr>
          <a:xfrm>
            <a:off x="714214" y="22580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Entities</a:t>
            </a:r>
          </a:p>
        </p:txBody>
      </p:sp>
      <p:cxnSp>
        <p:nvCxnSpPr>
          <p:cNvPr id="7" name="Google Shape;128;p26">
            <a:extLst>
              <a:ext uri="{FF2B5EF4-FFF2-40B4-BE49-F238E27FC236}">
                <a16:creationId xmlns:a16="http://schemas.microsoft.com/office/drawing/2014/main" id="{7BC974FE-17E8-0D2C-BFA7-0296498AF0B4}"/>
              </a:ext>
            </a:extLst>
          </p:cNvPr>
          <p:cNvCxnSpPr>
            <a:cxnSpLocks/>
          </p:cNvCxnSpPr>
          <p:nvPr/>
        </p:nvCxnSpPr>
        <p:spPr>
          <a:xfrm flipH="1">
            <a:off x="942753" y="82714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2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5034A9B-F644-0C63-AD26-3E3D2F11ADF3}"/>
              </a:ext>
            </a:extLst>
          </p:cNvPr>
          <p:cNvSpPr/>
          <p:nvPr/>
        </p:nvSpPr>
        <p:spPr>
          <a:xfrm>
            <a:off x="707160" y="2959942"/>
            <a:ext cx="7868804" cy="766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942753" y="1092139"/>
            <a:ext cx="771105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- After each user message, the model will predict an </a:t>
            </a:r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Action </a:t>
            </a:r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that the assistant should perform next. 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- The two types of actions we used are: </a:t>
            </a:r>
          </a:p>
          <a:p>
            <a:r>
              <a:rPr lang="en-US" sz="2000" b="1" dirty="0">
                <a:solidFill>
                  <a:srgbClr val="FF0000"/>
                </a:solidFill>
                <a:latin typeface="Rajdhani"/>
                <a:cs typeface="Rajdhani"/>
              </a:rPr>
              <a:t>1. responses: a message the assistant will send back to the user.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2B0A8583-F90B-1767-8F7B-F45499B5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0" y="3072498"/>
            <a:ext cx="7852838" cy="474265"/>
          </a:xfrm>
          <a:prstGeom prst="rect">
            <a:avLst/>
          </a:prstGeom>
        </p:spPr>
      </p:pic>
      <p:sp>
        <p:nvSpPr>
          <p:cNvPr id="11" name="Google Shape;160;p29">
            <a:extLst>
              <a:ext uri="{FF2B5EF4-FFF2-40B4-BE49-F238E27FC236}">
                <a16:creationId xmlns:a16="http://schemas.microsoft.com/office/drawing/2014/main" id="{964866E2-F931-55D1-1C9A-6482AC7208F4}"/>
              </a:ext>
            </a:extLst>
          </p:cNvPr>
          <p:cNvSpPr txBox="1">
            <a:spLocks/>
          </p:cNvSpPr>
          <p:nvPr/>
        </p:nvSpPr>
        <p:spPr>
          <a:xfrm>
            <a:off x="714214" y="22580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Actions</a:t>
            </a: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59E844F3-7CEA-D50F-EEDF-DAC2149C6BD0}"/>
              </a:ext>
            </a:extLst>
          </p:cNvPr>
          <p:cNvCxnSpPr>
            <a:cxnSpLocks/>
          </p:cNvCxnSpPr>
          <p:nvPr/>
        </p:nvCxnSpPr>
        <p:spPr>
          <a:xfrm flipH="1">
            <a:off x="942753" y="82714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864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E56667-62BC-D8F7-2565-C993B10323B0}"/>
              </a:ext>
            </a:extLst>
          </p:cNvPr>
          <p:cNvSpPr txBox="1"/>
          <p:nvPr/>
        </p:nvSpPr>
        <p:spPr>
          <a:xfrm>
            <a:off x="616527" y="892052"/>
            <a:ext cx="6435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ajdhani"/>
                <a:cs typeface="Rajdhani"/>
              </a:rPr>
              <a:t>2. custom actions: is an action that runs any code you want.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67F74-9D77-B607-556B-556D4D94B3AE}"/>
              </a:ext>
            </a:extLst>
          </p:cNvPr>
          <p:cNvSpPr/>
          <p:nvPr/>
        </p:nvSpPr>
        <p:spPr>
          <a:xfrm>
            <a:off x="691506" y="1357067"/>
            <a:ext cx="7577445" cy="365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0" descr="Text&#10;&#10;Description automatically generated">
            <a:extLst>
              <a:ext uri="{FF2B5EF4-FFF2-40B4-BE49-F238E27FC236}">
                <a16:creationId xmlns:a16="http://schemas.microsoft.com/office/drawing/2014/main" id="{3561D12F-8401-2AE0-BE0C-086E917C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90" y="1398778"/>
            <a:ext cx="6672476" cy="3570714"/>
          </a:xfrm>
          <a:prstGeom prst="rect">
            <a:avLst/>
          </a:prstGeom>
        </p:spPr>
      </p:pic>
      <p:sp>
        <p:nvSpPr>
          <p:cNvPr id="13" name="Google Shape;160;p29">
            <a:extLst>
              <a:ext uri="{FF2B5EF4-FFF2-40B4-BE49-F238E27FC236}">
                <a16:creationId xmlns:a16="http://schemas.microsoft.com/office/drawing/2014/main" id="{D873515B-63A8-C0A0-8756-BFF891172A35}"/>
              </a:ext>
            </a:extLst>
          </p:cNvPr>
          <p:cNvSpPr txBox="1">
            <a:spLocks/>
          </p:cNvSpPr>
          <p:nvPr/>
        </p:nvSpPr>
        <p:spPr>
          <a:xfrm>
            <a:off x="714214" y="22580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Actions</a:t>
            </a:r>
          </a:p>
        </p:txBody>
      </p:sp>
      <p:cxnSp>
        <p:nvCxnSpPr>
          <p:cNvPr id="14" name="Google Shape;128;p26">
            <a:extLst>
              <a:ext uri="{FF2B5EF4-FFF2-40B4-BE49-F238E27FC236}">
                <a16:creationId xmlns:a16="http://schemas.microsoft.com/office/drawing/2014/main" id="{806BABC6-420E-1EAF-C7D6-57C87E96727A}"/>
              </a:ext>
            </a:extLst>
          </p:cNvPr>
          <p:cNvCxnSpPr>
            <a:cxnSpLocks/>
          </p:cNvCxnSpPr>
          <p:nvPr/>
        </p:nvCxnSpPr>
        <p:spPr>
          <a:xfrm flipH="1">
            <a:off x="942753" y="82714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3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882F5F-313F-8DE3-8487-46F728E00846}"/>
              </a:ext>
            </a:extLst>
          </p:cNvPr>
          <p:cNvSpPr/>
          <p:nvPr/>
        </p:nvSpPr>
        <p:spPr>
          <a:xfrm>
            <a:off x="2528495" y="1965927"/>
            <a:ext cx="3366613" cy="302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591845" y="2889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Stories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159327" y="992784"/>
            <a:ext cx="85690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-A </a:t>
            </a:r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story</a:t>
            </a:r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 is a representation of a conversation between the user and the AI assistant, where the user's messages are represented as intents and the AI's responses are represented as actions.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A49E02E-3AB8-DE69-2D79-A39D4A16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510" y="1990425"/>
            <a:ext cx="2992582" cy="2971755"/>
          </a:xfrm>
          <a:prstGeom prst="rect">
            <a:avLst/>
          </a:prstGeom>
        </p:spPr>
      </p:pic>
      <p:cxnSp>
        <p:nvCxnSpPr>
          <p:cNvPr id="7" name="Google Shape;128;p26">
            <a:extLst>
              <a:ext uri="{FF2B5EF4-FFF2-40B4-BE49-F238E27FC236}">
                <a16:creationId xmlns:a16="http://schemas.microsoft.com/office/drawing/2014/main" id="{4323915D-DB4C-6D27-FB15-C3725AEF9AD6}"/>
              </a:ext>
            </a:extLst>
          </p:cNvPr>
          <p:cNvCxnSpPr>
            <a:cxnSpLocks/>
          </p:cNvCxnSpPr>
          <p:nvPr/>
        </p:nvCxnSpPr>
        <p:spPr>
          <a:xfrm flipH="1">
            <a:off x="892546" y="86167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441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630FD7-08BC-30CA-549F-5751C5BD2EFA}"/>
              </a:ext>
            </a:extLst>
          </p:cNvPr>
          <p:cNvSpPr/>
          <p:nvPr/>
        </p:nvSpPr>
        <p:spPr>
          <a:xfrm>
            <a:off x="3087105" y="2002199"/>
            <a:ext cx="3117273" cy="311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19999" y="2367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Lookup Tables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159328" y="992784"/>
            <a:ext cx="827282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- </a:t>
            </a:r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Lookup</a:t>
            </a:r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 tables are a list of words used to generate case-insensitive regular expression patterns. </a:t>
            </a:r>
          </a:p>
          <a:p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- we used lookup tables to specify our menu items and the sizes of drinks.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60D14D0-4D66-4240-76D9-7ED6D71D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142" y="2062161"/>
            <a:ext cx="2743200" cy="2991775"/>
          </a:xfrm>
          <a:prstGeom prst="rect">
            <a:avLst/>
          </a:prstGeom>
        </p:spPr>
      </p:pic>
      <p:cxnSp>
        <p:nvCxnSpPr>
          <p:cNvPr id="7" name="Google Shape;128;p26">
            <a:extLst>
              <a:ext uri="{FF2B5EF4-FFF2-40B4-BE49-F238E27FC236}">
                <a16:creationId xmlns:a16="http://schemas.microsoft.com/office/drawing/2014/main" id="{10457660-6CB1-1F99-28D0-DF844EA0F1BE}"/>
              </a:ext>
            </a:extLst>
          </p:cNvPr>
          <p:cNvCxnSpPr>
            <a:cxnSpLocks/>
          </p:cNvCxnSpPr>
          <p:nvPr/>
        </p:nvCxnSpPr>
        <p:spPr>
          <a:xfrm flipH="1">
            <a:off x="892546" y="86167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</a:rPr>
              <a:t>What we’ve explored through this journey. And brief analysis to know what’s going on 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1023382"/>
            <a:ext cx="4835237" cy="2848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Analysis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Visualization </a:t>
            </a:r>
          </a:p>
        </p:txBody>
      </p: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Google Shape;176;p30">
            <a:extLst>
              <a:ext uri="{FF2B5EF4-FFF2-40B4-BE49-F238E27FC236}">
                <a16:creationId xmlns:a16="http://schemas.microsoft.com/office/drawing/2014/main" id="{F60FA692-21D9-5BDA-6BF4-E55042B6AE5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161921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03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7" name="Google Shape;10476;p58">
            <a:extLst>
              <a:ext uri="{FF2B5EF4-FFF2-40B4-BE49-F238E27FC236}">
                <a16:creationId xmlns:a16="http://schemas.microsoft.com/office/drawing/2014/main" id="{CA690EB6-B11C-03BE-8E2A-ACF2532395CC}"/>
              </a:ext>
            </a:extLst>
          </p:cNvPr>
          <p:cNvGrpSpPr/>
          <p:nvPr/>
        </p:nvGrpSpPr>
        <p:grpSpPr>
          <a:xfrm>
            <a:off x="7080282" y="1628819"/>
            <a:ext cx="1097301" cy="942931"/>
            <a:chOff x="3042703" y="1529137"/>
            <a:chExt cx="411535" cy="315587"/>
          </a:xfrm>
        </p:grpSpPr>
        <p:sp>
          <p:nvSpPr>
            <p:cNvPr id="28" name="Google Shape;10477;p58">
              <a:extLst>
                <a:ext uri="{FF2B5EF4-FFF2-40B4-BE49-F238E27FC236}">
                  <a16:creationId xmlns:a16="http://schemas.microsoft.com/office/drawing/2014/main" id="{495F5F51-D152-7779-E9EA-F1EC7DC01017}"/>
                </a:ext>
              </a:extLst>
            </p:cNvPr>
            <p:cNvSpPr/>
            <p:nvPr/>
          </p:nvSpPr>
          <p:spPr>
            <a:xfrm>
              <a:off x="3042703" y="1529137"/>
              <a:ext cx="411535" cy="315587"/>
            </a:xfrm>
            <a:custGeom>
              <a:avLst/>
              <a:gdLst/>
              <a:ahLst/>
              <a:cxnLst/>
              <a:rect l="l" t="t" r="r" b="b"/>
              <a:pathLst>
                <a:path w="12919" h="9907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78;p58">
              <a:extLst>
                <a:ext uri="{FF2B5EF4-FFF2-40B4-BE49-F238E27FC236}">
                  <a16:creationId xmlns:a16="http://schemas.microsoft.com/office/drawing/2014/main" id="{2727C3EF-0B64-8FFC-D796-7A02FD494C8B}"/>
                </a:ext>
              </a:extLst>
            </p:cNvPr>
            <p:cNvSpPr/>
            <p:nvPr/>
          </p:nvSpPr>
          <p:spPr>
            <a:xfrm>
              <a:off x="3077967" y="1557965"/>
              <a:ext cx="12169" cy="12551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79;p58">
              <a:extLst>
                <a:ext uri="{FF2B5EF4-FFF2-40B4-BE49-F238E27FC236}">
                  <a16:creationId xmlns:a16="http://schemas.microsoft.com/office/drawing/2014/main" id="{B7E6831B-C9E8-F597-FF97-4AD62AF8B928}"/>
                </a:ext>
              </a:extLst>
            </p:cNvPr>
            <p:cNvSpPr/>
            <p:nvPr/>
          </p:nvSpPr>
          <p:spPr>
            <a:xfrm>
              <a:off x="3099978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80;p58">
              <a:extLst>
                <a:ext uri="{FF2B5EF4-FFF2-40B4-BE49-F238E27FC236}">
                  <a16:creationId xmlns:a16="http://schemas.microsoft.com/office/drawing/2014/main" id="{87338077-AB8F-A87E-28B3-68970130C78F}"/>
                </a:ext>
              </a:extLst>
            </p:cNvPr>
            <p:cNvSpPr/>
            <p:nvPr/>
          </p:nvSpPr>
          <p:spPr>
            <a:xfrm>
              <a:off x="3122341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81;p58">
              <a:extLst>
                <a:ext uri="{FF2B5EF4-FFF2-40B4-BE49-F238E27FC236}">
                  <a16:creationId xmlns:a16="http://schemas.microsoft.com/office/drawing/2014/main" id="{2CB6126E-B0A6-2AC1-FC6E-941B8FB2A5FB}"/>
                </a:ext>
              </a:extLst>
            </p:cNvPr>
            <p:cNvSpPr/>
            <p:nvPr/>
          </p:nvSpPr>
          <p:spPr>
            <a:xfrm>
              <a:off x="3342331" y="1557965"/>
              <a:ext cx="79669" cy="12551"/>
            </a:xfrm>
            <a:custGeom>
              <a:avLst/>
              <a:gdLst/>
              <a:ahLst/>
              <a:cxnLst/>
              <a:rect l="l" t="t" r="r" b="b"/>
              <a:pathLst>
                <a:path w="2501" h="394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82;p58">
              <a:extLst>
                <a:ext uri="{FF2B5EF4-FFF2-40B4-BE49-F238E27FC236}">
                  <a16:creationId xmlns:a16="http://schemas.microsoft.com/office/drawing/2014/main" id="{D53760BB-E2CA-FD11-40DE-41E1998A18DD}"/>
                </a:ext>
              </a:extLst>
            </p:cNvPr>
            <p:cNvSpPr/>
            <p:nvPr/>
          </p:nvSpPr>
          <p:spPr>
            <a:xfrm>
              <a:off x="3306303" y="1557965"/>
              <a:ext cx="26949" cy="12551"/>
            </a:xfrm>
            <a:custGeom>
              <a:avLst/>
              <a:gdLst/>
              <a:ahLst/>
              <a:cxnLst/>
              <a:rect l="l" t="t" r="r" b="b"/>
              <a:pathLst>
                <a:path w="846" h="394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83;p58">
              <a:extLst>
                <a:ext uri="{FF2B5EF4-FFF2-40B4-BE49-F238E27FC236}">
                  <a16:creationId xmlns:a16="http://schemas.microsoft.com/office/drawing/2014/main" id="{8496C0F5-48D2-822E-CB30-52A647FD6DD4}"/>
                </a:ext>
              </a:extLst>
            </p:cNvPr>
            <p:cNvSpPr/>
            <p:nvPr/>
          </p:nvSpPr>
          <p:spPr>
            <a:xfrm>
              <a:off x="3165217" y="1622822"/>
              <a:ext cx="166888" cy="121750"/>
            </a:xfrm>
            <a:custGeom>
              <a:avLst/>
              <a:gdLst/>
              <a:ahLst/>
              <a:cxnLst/>
              <a:rect l="l" t="t" r="r" b="b"/>
              <a:pathLst>
                <a:path w="5239" h="3822" extrusionOk="0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84;p58">
              <a:extLst>
                <a:ext uri="{FF2B5EF4-FFF2-40B4-BE49-F238E27FC236}">
                  <a16:creationId xmlns:a16="http://schemas.microsoft.com/office/drawing/2014/main" id="{3B11C755-03A5-2329-433B-05BB32CE4772}"/>
                </a:ext>
              </a:extLst>
            </p:cNvPr>
            <p:cNvSpPr/>
            <p:nvPr/>
          </p:nvSpPr>
          <p:spPr>
            <a:xfrm>
              <a:off x="3222843" y="1657226"/>
              <a:ext cx="54281" cy="53612"/>
            </a:xfrm>
            <a:custGeom>
              <a:avLst/>
              <a:gdLst/>
              <a:ahLst/>
              <a:cxnLst/>
              <a:rect l="l" t="t" r="r" b="b"/>
              <a:pathLst>
                <a:path w="1704" h="1683" extrusionOk="0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85;p58">
              <a:extLst>
                <a:ext uri="{FF2B5EF4-FFF2-40B4-BE49-F238E27FC236}">
                  <a16:creationId xmlns:a16="http://schemas.microsoft.com/office/drawing/2014/main" id="{A2F4F510-8737-443F-C30F-290F4925D16E}"/>
                </a:ext>
              </a:extLst>
            </p:cNvPr>
            <p:cNvSpPr/>
            <p:nvPr/>
          </p:nvSpPr>
          <p:spPr>
            <a:xfrm>
              <a:off x="3087459" y="1800700"/>
              <a:ext cx="160454" cy="12519"/>
            </a:xfrm>
            <a:custGeom>
              <a:avLst/>
              <a:gdLst/>
              <a:ahLst/>
              <a:cxnLst/>
              <a:rect l="l" t="t" r="r" b="b"/>
              <a:pathLst>
                <a:path w="5037" h="393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86;p58">
              <a:extLst>
                <a:ext uri="{FF2B5EF4-FFF2-40B4-BE49-F238E27FC236}">
                  <a16:creationId xmlns:a16="http://schemas.microsoft.com/office/drawing/2014/main" id="{50B4E478-D870-4013-45EF-90BF5C33EC11}"/>
                </a:ext>
              </a:extLst>
            </p:cNvPr>
            <p:cNvSpPr/>
            <p:nvPr/>
          </p:nvSpPr>
          <p:spPr>
            <a:xfrm>
              <a:off x="3368866" y="1800318"/>
              <a:ext cx="43673" cy="12169"/>
            </a:xfrm>
            <a:custGeom>
              <a:avLst/>
              <a:gdLst/>
              <a:ahLst/>
              <a:cxnLst/>
              <a:rect l="l" t="t" r="r" b="b"/>
              <a:pathLst>
                <a:path w="1371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56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What are the applied methods.</a:t>
            </a:r>
            <a:endParaRPr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4293661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Applied Methods</a:t>
            </a:r>
          </a:p>
        </p:txBody>
      </p:sp>
      <p:grpSp>
        <p:nvGrpSpPr>
          <p:cNvPr id="5" name="Google Shape;10466;p58">
            <a:extLst>
              <a:ext uri="{FF2B5EF4-FFF2-40B4-BE49-F238E27FC236}">
                <a16:creationId xmlns:a16="http://schemas.microsoft.com/office/drawing/2014/main" id="{BFC978EB-A236-B809-A2C6-FF78314AC352}"/>
              </a:ext>
            </a:extLst>
          </p:cNvPr>
          <p:cNvGrpSpPr/>
          <p:nvPr/>
        </p:nvGrpSpPr>
        <p:grpSpPr>
          <a:xfrm>
            <a:off x="6021627" y="1407023"/>
            <a:ext cx="1238153" cy="1416449"/>
            <a:chOff x="852385" y="1510916"/>
            <a:chExt cx="353145" cy="351998"/>
          </a:xfrm>
        </p:grpSpPr>
        <p:sp>
          <p:nvSpPr>
            <p:cNvPr id="6" name="Google Shape;10467;p58">
              <a:extLst>
                <a:ext uri="{FF2B5EF4-FFF2-40B4-BE49-F238E27FC236}">
                  <a16:creationId xmlns:a16="http://schemas.microsoft.com/office/drawing/2014/main" id="{F96AE9D9-CBE2-AEA5-D142-AC32DAD68B0F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468;p58">
              <a:extLst>
                <a:ext uri="{FF2B5EF4-FFF2-40B4-BE49-F238E27FC236}">
                  <a16:creationId xmlns:a16="http://schemas.microsoft.com/office/drawing/2014/main" id="{B8657218-F79D-360F-99A1-6B2FB929E2EB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69;p58">
              <a:extLst>
                <a:ext uri="{FF2B5EF4-FFF2-40B4-BE49-F238E27FC236}">
                  <a16:creationId xmlns:a16="http://schemas.microsoft.com/office/drawing/2014/main" id="{271FB3AD-0964-BFA0-FF7F-C4A9E26FA969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" name="Google Shape;128;p26">
            <a:extLst>
              <a:ext uri="{FF2B5EF4-FFF2-40B4-BE49-F238E27FC236}">
                <a16:creationId xmlns:a16="http://schemas.microsoft.com/office/drawing/2014/main" id="{3635BD44-6503-EC21-3FDD-0031A64B970A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A817C7E7-BB00-5453-6D89-29B3A85A5FDB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7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40293" y="2579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Applied Methods for our Analysis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249171" y="1860973"/>
            <a:ext cx="2925132" cy="1258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Users Feedback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asking real coffee shop customers, if they’re satisfied with the chatbot or not.</a:t>
            </a:r>
            <a:endParaRPr lang="en" sz="1800"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6027133" y="1860973"/>
            <a:ext cx="3014787" cy="1970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FF00"/>
                </a:solidFill>
                <a:latin typeface="Rajdhani" panose="020B0604020202020204" charset="0"/>
                <a:ea typeface="Rajdhani"/>
                <a:cs typeface="Rajdhani" panose="020B0604020202020204" charset="0"/>
                <a:sym typeface="Rajdhani"/>
              </a:rPr>
              <a:t>Rasa Shell NLU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By using the command (-rasa shell </a:t>
            </a:r>
            <a:r>
              <a:rPr lang="en-US" sz="1800" dirty="0" err="1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nlu</a:t>
            </a: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). That shows how the chatbot are choose or predicting the output with the confidence measure of this model.</a:t>
            </a:r>
            <a:endParaRPr lang="en" sz="1800"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1288" y="2263546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raphic 5" descr="Man outline">
            <a:extLst>
              <a:ext uri="{FF2B5EF4-FFF2-40B4-BE49-F238E27FC236}">
                <a16:creationId xmlns:a16="http://schemas.microsoft.com/office/drawing/2014/main" id="{B37FC570-1F71-B5C4-242E-0F2CC383C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160" y="1893750"/>
            <a:ext cx="445200" cy="445200"/>
          </a:xfrm>
          <a:prstGeom prst="rect">
            <a:avLst/>
          </a:prstGeom>
        </p:spPr>
      </p:pic>
      <p:sp>
        <p:nvSpPr>
          <p:cNvPr id="34" name="Google Shape;654;p34">
            <a:extLst>
              <a:ext uri="{FF2B5EF4-FFF2-40B4-BE49-F238E27FC236}">
                <a16:creationId xmlns:a16="http://schemas.microsoft.com/office/drawing/2014/main" id="{C7AB1495-5F4E-29EB-2D3F-066ED00F4FC6}"/>
              </a:ext>
            </a:extLst>
          </p:cNvPr>
          <p:cNvSpPr txBox="1">
            <a:spLocks/>
          </p:cNvSpPr>
          <p:nvPr/>
        </p:nvSpPr>
        <p:spPr>
          <a:xfrm flipH="1">
            <a:off x="3822027" y="1456896"/>
            <a:ext cx="1873256" cy="34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en-US" sz="2000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Rasa Chatbot 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4B344CC-C685-C9E5-1D53-BBFD618E4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96125" y="1888350"/>
            <a:ext cx="429224" cy="429224"/>
          </a:xfrm>
          <a:prstGeom prst="rect">
            <a:avLst/>
          </a:prstGeom>
        </p:spPr>
      </p:pic>
      <p:grpSp>
        <p:nvGrpSpPr>
          <p:cNvPr id="16" name="Google Shape;10229;p58">
            <a:extLst>
              <a:ext uri="{FF2B5EF4-FFF2-40B4-BE49-F238E27FC236}">
                <a16:creationId xmlns:a16="http://schemas.microsoft.com/office/drawing/2014/main" id="{F5BDE76C-3ECC-86F9-A1C3-B4CC7D0B73AF}"/>
              </a:ext>
            </a:extLst>
          </p:cNvPr>
          <p:cNvGrpSpPr/>
          <p:nvPr/>
        </p:nvGrpSpPr>
        <p:grpSpPr>
          <a:xfrm>
            <a:off x="4272299" y="2471104"/>
            <a:ext cx="617259" cy="647988"/>
            <a:chOff x="1761909" y="3811961"/>
            <a:chExt cx="307974" cy="371716"/>
          </a:xfrm>
        </p:grpSpPr>
        <p:sp>
          <p:nvSpPr>
            <p:cNvPr id="17" name="Google Shape;10230;p58">
              <a:extLst>
                <a:ext uri="{FF2B5EF4-FFF2-40B4-BE49-F238E27FC236}">
                  <a16:creationId xmlns:a16="http://schemas.microsoft.com/office/drawing/2014/main" id="{B9723A6F-2C52-B222-F767-7C755095AC93}"/>
                </a:ext>
              </a:extLst>
            </p:cNvPr>
            <p:cNvSpPr/>
            <p:nvPr/>
          </p:nvSpPr>
          <p:spPr>
            <a:xfrm>
              <a:off x="1761909" y="3811961"/>
              <a:ext cx="307974" cy="371716"/>
            </a:xfrm>
            <a:custGeom>
              <a:avLst/>
              <a:gdLst/>
              <a:ahLst/>
              <a:cxnLst/>
              <a:rect l="l" t="t" r="r" b="b"/>
              <a:pathLst>
                <a:path w="9668" h="11669" extrusionOk="0">
                  <a:moveTo>
                    <a:pt x="8930" y="310"/>
                  </a:moveTo>
                  <a:cubicBezTo>
                    <a:pt x="8954" y="310"/>
                    <a:pt x="8977" y="334"/>
                    <a:pt x="8977" y="370"/>
                  </a:cubicBezTo>
                  <a:lnTo>
                    <a:pt x="8977" y="608"/>
                  </a:lnTo>
                  <a:cubicBezTo>
                    <a:pt x="8977" y="632"/>
                    <a:pt x="8954" y="668"/>
                    <a:pt x="8930" y="668"/>
                  </a:cubicBezTo>
                  <a:lnTo>
                    <a:pt x="7989" y="668"/>
                  </a:lnTo>
                  <a:cubicBezTo>
                    <a:pt x="7894" y="668"/>
                    <a:pt x="7811" y="739"/>
                    <a:pt x="7811" y="846"/>
                  </a:cubicBezTo>
                  <a:cubicBezTo>
                    <a:pt x="7811" y="953"/>
                    <a:pt x="7882" y="1025"/>
                    <a:pt x="7989" y="1025"/>
                  </a:cubicBezTo>
                  <a:lnTo>
                    <a:pt x="8668" y="1025"/>
                  </a:lnTo>
                  <a:lnTo>
                    <a:pt x="8668" y="10216"/>
                  </a:lnTo>
                  <a:lnTo>
                    <a:pt x="7263" y="10216"/>
                  </a:lnTo>
                  <a:cubicBezTo>
                    <a:pt x="7168" y="10216"/>
                    <a:pt x="7084" y="10288"/>
                    <a:pt x="7084" y="10395"/>
                  </a:cubicBezTo>
                  <a:cubicBezTo>
                    <a:pt x="7084" y="10502"/>
                    <a:pt x="7156" y="10574"/>
                    <a:pt x="7263" y="10574"/>
                  </a:cubicBezTo>
                  <a:lnTo>
                    <a:pt x="9168" y="10574"/>
                  </a:lnTo>
                  <a:cubicBezTo>
                    <a:pt x="9251" y="10574"/>
                    <a:pt x="9323" y="10657"/>
                    <a:pt x="9323" y="10740"/>
                  </a:cubicBezTo>
                  <a:lnTo>
                    <a:pt x="9323" y="11324"/>
                  </a:lnTo>
                  <a:lnTo>
                    <a:pt x="333" y="11324"/>
                  </a:lnTo>
                  <a:lnTo>
                    <a:pt x="333" y="10740"/>
                  </a:lnTo>
                  <a:cubicBezTo>
                    <a:pt x="333" y="10657"/>
                    <a:pt x="417" y="10574"/>
                    <a:pt x="500" y="10574"/>
                  </a:cubicBezTo>
                  <a:lnTo>
                    <a:pt x="6513" y="10574"/>
                  </a:lnTo>
                  <a:cubicBezTo>
                    <a:pt x="6608" y="10574"/>
                    <a:pt x="6691" y="10502"/>
                    <a:pt x="6691" y="10395"/>
                  </a:cubicBezTo>
                  <a:cubicBezTo>
                    <a:pt x="6691" y="10288"/>
                    <a:pt x="6620" y="10216"/>
                    <a:pt x="6513" y="10216"/>
                  </a:cubicBezTo>
                  <a:lnTo>
                    <a:pt x="976" y="10216"/>
                  </a:lnTo>
                  <a:lnTo>
                    <a:pt x="976" y="1025"/>
                  </a:lnTo>
                  <a:lnTo>
                    <a:pt x="7263" y="1025"/>
                  </a:lnTo>
                  <a:cubicBezTo>
                    <a:pt x="7346" y="1025"/>
                    <a:pt x="7442" y="953"/>
                    <a:pt x="7442" y="846"/>
                  </a:cubicBezTo>
                  <a:cubicBezTo>
                    <a:pt x="7442" y="739"/>
                    <a:pt x="7358" y="668"/>
                    <a:pt x="7263" y="668"/>
                  </a:cubicBezTo>
                  <a:lnTo>
                    <a:pt x="750" y="668"/>
                  </a:lnTo>
                  <a:cubicBezTo>
                    <a:pt x="726" y="668"/>
                    <a:pt x="691" y="632"/>
                    <a:pt x="691" y="608"/>
                  </a:cubicBezTo>
                  <a:lnTo>
                    <a:pt x="691" y="370"/>
                  </a:lnTo>
                  <a:cubicBezTo>
                    <a:pt x="691" y="334"/>
                    <a:pt x="726" y="310"/>
                    <a:pt x="750" y="310"/>
                  </a:cubicBezTo>
                  <a:close/>
                  <a:moveTo>
                    <a:pt x="738" y="1"/>
                  </a:moveTo>
                  <a:cubicBezTo>
                    <a:pt x="512" y="1"/>
                    <a:pt x="333" y="179"/>
                    <a:pt x="333" y="394"/>
                  </a:cubicBezTo>
                  <a:lnTo>
                    <a:pt x="333" y="632"/>
                  </a:lnTo>
                  <a:cubicBezTo>
                    <a:pt x="333" y="810"/>
                    <a:pt x="453" y="977"/>
                    <a:pt x="619" y="1025"/>
                  </a:cubicBezTo>
                  <a:lnTo>
                    <a:pt x="619" y="10240"/>
                  </a:lnTo>
                  <a:lnTo>
                    <a:pt x="500" y="10240"/>
                  </a:lnTo>
                  <a:cubicBezTo>
                    <a:pt x="214" y="10240"/>
                    <a:pt x="0" y="10454"/>
                    <a:pt x="0" y="10740"/>
                  </a:cubicBezTo>
                  <a:lnTo>
                    <a:pt x="0" y="11490"/>
                  </a:lnTo>
                  <a:cubicBezTo>
                    <a:pt x="0" y="11574"/>
                    <a:pt x="72" y="11669"/>
                    <a:pt x="179" y="11669"/>
                  </a:cubicBezTo>
                  <a:lnTo>
                    <a:pt x="9489" y="11669"/>
                  </a:lnTo>
                  <a:cubicBezTo>
                    <a:pt x="9585" y="11669"/>
                    <a:pt x="9668" y="11586"/>
                    <a:pt x="9668" y="11490"/>
                  </a:cubicBezTo>
                  <a:lnTo>
                    <a:pt x="9668" y="10740"/>
                  </a:lnTo>
                  <a:cubicBezTo>
                    <a:pt x="9656" y="10454"/>
                    <a:pt x="9430" y="10240"/>
                    <a:pt x="9144" y="10240"/>
                  </a:cubicBezTo>
                  <a:lnTo>
                    <a:pt x="9001" y="10240"/>
                  </a:lnTo>
                  <a:lnTo>
                    <a:pt x="9001" y="1025"/>
                  </a:lnTo>
                  <a:cubicBezTo>
                    <a:pt x="9180" y="977"/>
                    <a:pt x="9311" y="810"/>
                    <a:pt x="9311" y="632"/>
                  </a:cubicBezTo>
                  <a:lnTo>
                    <a:pt x="9311" y="394"/>
                  </a:lnTo>
                  <a:cubicBezTo>
                    <a:pt x="9311" y="179"/>
                    <a:pt x="9132" y="1"/>
                    <a:pt x="890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231;p58">
              <a:extLst>
                <a:ext uri="{FF2B5EF4-FFF2-40B4-BE49-F238E27FC236}">
                  <a16:creationId xmlns:a16="http://schemas.microsoft.com/office/drawing/2014/main" id="{A8F421E2-D77A-616D-C67B-386B9D092E5C}"/>
                </a:ext>
              </a:extLst>
            </p:cNvPr>
            <p:cNvSpPr/>
            <p:nvPr/>
          </p:nvSpPr>
          <p:spPr>
            <a:xfrm>
              <a:off x="1921566" y="3855953"/>
              <a:ext cx="105854" cy="271213"/>
            </a:xfrm>
            <a:custGeom>
              <a:avLst/>
              <a:gdLst/>
              <a:ahLst/>
              <a:cxnLst/>
              <a:rect l="l" t="t" r="r" b="b"/>
              <a:pathLst>
                <a:path w="3323" h="8514" extrusionOk="0">
                  <a:moveTo>
                    <a:pt x="2977" y="346"/>
                  </a:moveTo>
                  <a:lnTo>
                    <a:pt x="2977" y="1370"/>
                  </a:lnTo>
                  <a:lnTo>
                    <a:pt x="2394" y="1370"/>
                  </a:lnTo>
                  <a:cubicBezTo>
                    <a:pt x="2203" y="1370"/>
                    <a:pt x="2049" y="1513"/>
                    <a:pt x="2049" y="1704"/>
                  </a:cubicBezTo>
                  <a:lnTo>
                    <a:pt x="2049" y="2168"/>
                  </a:lnTo>
                  <a:lnTo>
                    <a:pt x="1715" y="2168"/>
                  </a:lnTo>
                  <a:cubicBezTo>
                    <a:pt x="1548" y="2168"/>
                    <a:pt x="1417" y="2287"/>
                    <a:pt x="1382" y="2442"/>
                  </a:cubicBezTo>
                  <a:lnTo>
                    <a:pt x="1025" y="2442"/>
                  </a:lnTo>
                  <a:lnTo>
                    <a:pt x="1025" y="1739"/>
                  </a:lnTo>
                  <a:cubicBezTo>
                    <a:pt x="1025" y="1549"/>
                    <a:pt x="882" y="1394"/>
                    <a:pt x="679" y="1394"/>
                  </a:cubicBezTo>
                  <a:lnTo>
                    <a:pt x="346" y="1394"/>
                  </a:lnTo>
                  <a:lnTo>
                    <a:pt x="346" y="346"/>
                  </a:lnTo>
                  <a:close/>
                  <a:moveTo>
                    <a:pt x="679" y="1739"/>
                  </a:moveTo>
                  <a:lnTo>
                    <a:pt x="679" y="2763"/>
                  </a:lnTo>
                  <a:lnTo>
                    <a:pt x="679" y="3954"/>
                  </a:lnTo>
                  <a:lnTo>
                    <a:pt x="346" y="3954"/>
                  </a:lnTo>
                  <a:lnTo>
                    <a:pt x="346" y="1739"/>
                  </a:lnTo>
                  <a:close/>
                  <a:moveTo>
                    <a:pt x="1370" y="2763"/>
                  </a:moveTo>
                  <a:lnTo>
                    <a:pt x="1370" y="3954"/>
                  </a:lnTo>
                  <a:lnTo>
                    <a:pt x="1025" y="3954"/>
                  </a:lnTo>
                  <a:lnTo>
                    <a:pt x="1025" y="2763"/>
                  </a:lnTo>
                  <a:close/>
                  <a:moveTo>
                    <a:pt x="2049" y="2513"/>
                  </a:moveTo>
                  <a:lnTo>
                    <a:pt x="2049" y="3954"/>
                  </a:lnTo>
                  <a:lnTo>
                    <a:pt x="1715" y="3954"/>
                  </a:lnTo>
                  <a:lnTo>
                    <a:pt x="1715" y="2763"/>
                  </a:lnTo>
                  <a:lnTo>
                    <a:pt x="1715" y="2513"/>
                  </a:lnTo>
                  <a:close/>
                  <a:moveTo>
                    <a:pt x="2977" y="1727"/>
                  </a:moveTo>
                  <a:lnTo>
                    <a:pt x="2977" y="3954"/>
                  </a:lnTo>
                  <a:lnTo>
                    <a:pt x="2394" y="3954"/>
                  </a:lnTo>
                  <a:lnTo>
                    <a:pt x="2394" y="2513"/>
                  </a:lnTo>
                  <a:lnTo>
                    <a:pt x="2394" y="1727"/>
                  </a:lnTo>
                  <a:close/>
                  <a:moveTo>
                    <a:pt x="2977" y="4299"/>
                  </a:moveTo>
                  <a:lnTo>
                    <a:pt x="2977" y="4644"/>
                  </a:lnTo>
                  <a:lnTo>
                    <a:pt x="346" y="4644"/>
                  </a:lnTo>
                  <a:lnTo>
                    <a:pt x="346" y="4299"/>
                  </a:lnTo>
                  <a:close/>
                  <a:moveTo>
                    <a:pt x="2977" y="4990"/>
                  </a:moveTo>
                  <a:lnTo>
                    <a:pt x="2977" y="7347"/>
                  </a:lnTo>
                  <a:lnTo>
                    <a:pt x="2453" y="6085"/>
                  </a:lnTo>
                  <a:cubicBezTo>
                    <a:pt x="2430" y="6014"/>
                    <a:pt x="2346" y="5942"/>
                    <a:pt x="2275" y="5906"/>
                  </a:cubicBezTo>
                  <a:cubicBezTo>
                    <a:pt x="2239" y="5889"/>
                    <a:pt x="2197" y="5880"/>
                    <a:pt x="2154" y="5880"/>
                  </a:cubicBezTo>
                  <a:cubicBezTo>
                    <a:pt x="2111" y="5880"/>
                    <a:pt x="2066" y="5889"/>
                    <a:pt x="2025" y="5906"/>
                  </a:cubicBezTo>
                  <a:lnTo>
                    <a:pt x="1679" y="6061"/>
                  </a:lnTo>
                  <a:cubicBezTo>
                    <a:pt x="1596" y="6085"/>
                    <a:pt x="1537" y="6156"/>
                    <a:pt x="1501" y="6240"/>
                  </a:cubicBezTo>
                  <a:cubicBezTo>
                    <a:pt x="1477" y="6311"/>
                    <a:pt x="1477" y="6395"/>
                    <a:pt x="1501" y="6490"/>
                  </a:cubicBezTo>
                  <a:lnTo>
                    <a:pt x="1513" y="6537"/>
                  </a:lnTo>
                  <a:cubicBezTo>
                    <a:pt x="1477" y="6514"/>
                    <a:pt x="1429" y="6502"/>
                    <a:pt x="1382" y="6502"/>
                  </a:cubicBezTo>
                  <a:lnTo>
                    <a:pt x="1025" y="6502"/>
                  </a:lnTo>
                  <a:lnTo>
                    <a:pt x="1025" y="5942"/>
                  </a:lnTo>
                  <a:cubicBezTo>
                    <a:pt x="1025" y="5740"/>
                    <a:pt x="882" y="5597"/>
                    <a:pt x="679" y="5597"/>
                  </a:cubicBezTo>
                  <a:lnTo>
                    <a:pt x="346" y="5597"/>
                  </a:lnTo>
                  <a:lnTo>
                    <a:pt x="346" y="4990"/>
                  </a:lnTo>
                  <a:close/>
                  <a:moveTo>
                    <a:pt x="2132" y="6252"/>
                  </a:moveTo>
                  <a:lnTo>
                    <a:pt x="2858" y="7990"/>
                  </a:lnTo>
                  <a:lnTo>
                    <a:pt x="2549" y="8121"/>
                  </a:lnTo>
                  <a:lnTo>
                    <a:pt x="1810" y="6383"/>
                  </a:lnTo>
                  <a:lnTo>
                    <a:pt x="2132" y="6252"/>
                  </a:lnTo>
                  <a:close/>
                  <a:moveTo>
                    <a:pt x="679" y="5954"/>
                  </a:moveTo>
                  <a:lnTo>
                    <a:pt x="679" y="6835"/>
                  </a:lnTo>
                  <a:lnTo>
                    <a:pt x="679" y="8169"/>
                  </a:lnTo>
                  <a:lnTo>
                    <a:pt x="346" y="8169"/>
                  </a:lnTo>
                  <a:lnTo>
                    <a:pt x="346" y="5954"/>
                  </a:lnTo>
                  <a:close/>
                  <a:moveTo>
                    <a:pt x="1370" y="6847"/>
                  </a:moveTo>
                  <a:lnTo>
                    <a:pt x="1370" y="8169"/>
                  </a:lnTo>
                  <a:lnTo>
                    <a:pt x="1025" y="8169"/>
                  </a:lnTo>
                  <a:lnTo>
                    <a:pt x="1025" y="6847"/>
                  </a:lnTo>
                  <a:close/>
                  <a:moveTo>
                    <a:pt x="1715" y="6990"/>
                  </a:moveTo>
                  <a:lnTo>
                    <a:pt x="2203" y="8169"/>
                  </a:lnTo>
                  <a:lnTo>
                    <a:pt x="1715" y="8169"/>
                  </a:lnTo>
                  <a:lnTo>
                    <a:pt x="1715" y="6990"/>
                  </a:lnTo>
                  <a:close/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8252"/>
                  </a:lnTo>
                  <a:cubicBezTo>
                    <a:pt x="1" y="8395"/>
                    <a:pt x="120" y="8514"/>
                    <a:pt x="251" y="8514"/>
                  </a:cubicBezTo>
                  <a:lnTo>
                    <a:pt x="3061" y="8514"/>
                  </a:lnTo>
                  <a:cubicBezTo>
                    <a:pt x="3203" y="8514"/>
                    <a:pt x="3322" y="8395"/>
                    <a:pt x="3322" y="8252"/>
                  </a:cubicBezTo>
                  <a:lnTo>
                    <a:pt x="3322" y="1704"/>
                  </a:lnTo>
                  <a:lnTo>
                    <a:pt x="3322" y="251"/>
                  </a:lnTo>
                  <a:cubicBezTo>
                    <a:pt x="3322" y="120"/>
                    <a:pt x="3203" y="1"/>
                    <a:pt x="306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32;p58">
              <a:extLst>
                <a:ext uri="{FF2B5EF4-FFF2-40B4-BE49-F238E27FC236}">
                  <a16:creationId xmlns:a16="http://schemas.microsoft.com/office/drawing/2014/main" id="{4EE44CEC-3219-4D21-F59A-52D05FF5D86C}"/>
                </a:ext>
              </a:extLst>
            </p:cNvPr>
            <p:cNvSpPr/>
            <p:nvPr/>
          </p:nvSpPr>
          <p:spPr>
            <a:xfrm>
              <a:off x="1803990" y="3855953"/>
              <a:ext cx="106619" cy="165773"/>
            </a:xfrm>
            <a:custGeom>
              <a:avLst/>
              <a:gdLst/>
              <a:ahLst/>
              <a:cxnLst/>
              <a:rect l="l" t="t" r="r" b="b"/>
              <a:pathLst>
                <a:path w="3347" h="5204" extrusionOk="0"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4954"/>
                  </a:lnTo>
                  <a:cubicBezTo>
                    <a:pt x="1" y="5085"/>
                    <a:pt x="120" y="5204"/>
                    <a:pt x="251" y="5204"/>
                  </a:cubicBezTo>
                  <a:lnTo>
                    <a:pt x="715" y="5204"/>
                  </a:lnTo>
                  <a:cubicBezTo>
                    <a:pt x="798" y="5204"/>
                    <a:pt x="894" y="5133"/>
                    <a:pt x="894" y="5025"/>
                  </a:cubicBezTo>
                  <a:cubicBezTo>
                    <a:pt x="894" y="4930"/>
                    <a:pt x="822" y="4847"/>
                    <a:pt x="715" y="4847"/>
                  </a:cubicBezTo>
                  <a:lnTo>
                    <a:pt x="346" y="4847"/>
                  </a:lnTo>
                  <a:lnTo>
                    <a:pt x="346" y="322"/>
                  </a:lnTo>
                  <a:lnTo>
                    <a:pt x="3001" y="322"/>
                  </a:lnTo>
                  <a:lnTo>
                    <a:pt x="3001" y="4847"/>
                  </a:lnTo>
                  <a:lnTo>
                    <a:pt x="1441" y="4847"/>
                  </a:lnTo>
                  <a:cubicBezTo>
                    <a:pt x="1358" y="4847"/>
                    <a:pt x="1263" y="4930"/>
                    <a:pt x="1263" y="5025"/>
                  </a:cubicBezTo>
                  <a:cubicBezTo>
                    <a:pt x="1263" y="5133"/>
                    <a:pt x="1334" y="5204"/>
                    <a:pt x="1441" y="5204"/>
                  </a:cubicBezTo>
                  <a:lnTo>
                    <a:pt x="3096" y="5204"/>
                  </a:lnTo>
                  <a:cubicBezTo>
                    <a:pt x="3227" y="5204"/>
                    <a:pt x="3346" y="5085"/>
                    <a:pt x="3346" y="4954"/>
                  </a:cubicBezTo>
                  <a:lnTo>
                    <a:pt x="3346" y="251"/>
                  </a:lnTo>
                  <a:cubicBezTo>
                    <a:pt x="3346" y="120"/>
                    <a:pt x="3227" y="1"/>
                    <a:pt x="309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233;p58">
              <a:extLst>
                <a:ext uri="{FF2B5EF4-FFF2-40B4-BE49-F238E27FC236}">
                  <a16:creationId xmlns:a16="http://schemas.microsoft.com/office/drawing/2014/main" id="{F2013827-F739-F7B9-CE8A-294A47824474}"/>
                </a:ext>
              </a:extLst>
            </p:cNvPr>
            <p:cNvSpPr/>
            <p:nvPr/>
          </p:nvSpPr>
          <p:spPr>
            <a:xfrm>
              <a:off x="1824472" y="3932565"/>
              <a:ext cx="63360" cy="11436"/>
            </a:xfrm>
            <a:custGeom>
              <a:avLst/>
              <a:gdLst/>
              <a:ahLst/>
              <a:cxnLst/>
              <a:rect l="l" t="t" r="r" b="b"/>
              <a:pathLst>
                <a:path w="1989" h="359" extrusionOk="0">
                  <a:moveTo>
                    <a:pt x="179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7"/>
                    <a:pt x="1989" y="180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234;p58">
              <a:extLst>
                <a:ext uri="{FF2B5EF4-FFF2-40B4-BE49-F238E27FC236}">
                  <a16:creationId xmlns:a16="http://schemas.microsoft.com/office/drawing/2014/main" id="{14379577-079C-A594-3C75-4AFE70F91FA4}"/>
                </a:ext>
              </a:extLst>
            </p:cNvPr>
            <p:cNvSpPr/>
            <p:nvPr/>
          </p:nvSpPr>
          <p:spPr>
            <a:xfrm>
              <a:off x="1824472" y="3907941"/>
              <a:ext cx="63360" cy="11404"/>
            </a:xfrm>
            <a:custGeom>
              <a:avLst/>
              <a:gdLst/>
              <a:ahLst/>
              <a:cxnLst/>
              <a:rect l="l" t="t" r="r" b="b"/>
              <a:pathLst>
                <a:path w="1989" h="358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72"/>
                    <a:pt x="1918" y="0"/>
                    <a:pt x="181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235;p58">
              <a:extLst>
                <a:ext uri="{FF2B5EF4-FFF2-40B4-BE49-F238E27FC236}">
                  <a16:creationId xmlns:a16="http://schemas.microsoft.com/office/drawing/2014/main" id="{3E55B6B9-B732-D5B8-BEDB-5338E5FC632F}"/>
                </a:ext>
              </a:extLst>
            </p:cNvPr>
            <p:cNvSpPr/>
            <p:nvPr/>
          </p:nvSpPr>
          <p:spPr>
            <a:xfrm>
              <a:off x="1824472" y="3882903"/>
              <a:ext cx="63360" cy="11404"/>
            </a:xfrm>
            <a:custGeom>
              <a:avLst/>
              <a:gdLst/>
              <a:ahLst/>
              <a:cxnLst/>
              <a:rect l="l" t="t" r="r" b="b"/>
              <a:pathLst>
                <a:path w="1989" h="358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3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96"/>
                    <a:pt x="1918" y="0"/>
                    <a:pt x="181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36;p58">
              <a:extLst>
                <a:ext uri="{FF2B5EF4-FFF2-40B4-BE49-F238E27FC236}">
                  <a16:creationId xmlns:a16="http://schemas.microsoft.com/office/drawing/2014/main" id="{DC487334-D9B7-F12F-3AE0-40AF09B028F7}"/>
                </a:ext>
              </a:extLst>
            </p:cNvPr>
            <p:cNvSpPr/>
            <p:nvPr/>
          </p:nvSpPr>
          <p:spPr>
            <a:xfrm>
              <a:off x="1824472" y="3957603"/>
              <a:ext cx="63360" cy="11786"/>
            </a:xfrm>
            <a:custGeom>
              <a:avLst/>
              <a:gdLst/>
              <a:ahLst/>
              <a:cxnLst/>
              <a:rect l="l" t="t" r="r" b="b"/>
              <a:pathLst>
                <a:path w="1989" h="370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87"/>
                    <a:pt x="84" y="370"/>
                    <a:pt x="179" y="370"/>
                  </a:cubicBezTo>
                  <a:lnTo>
                    <a:pt x="1810" y="370"/>
                  </a:lnTo>
                  <a:cubicBezTo>
                    <a:pt x="1906" y="370"/>
                    <a:pt x="1989" y="287"/>
                    <a:pt x="1989" y="191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37;p58">
              <a:extLst>
                <a:ext uri="{FF2B5EF4-FFF2-40B4-BE49-F238E27FC236}">
                  <a16:creationId xmlns:a16="http://schemas.microsoft.com/office/drawing/2014/main" id="{BBB436B4-FD87-F869-9A62-53141B41AE43}"/>
                </a:ext>
              </a:extLst>
            </p:cNvPr>
            <p:cNvSpPr/>
            <p:nvPr/>
          </p:nvSpPr>
          <p:spPr>
            <a:xfrm>
              <a:off x="1824472" y="3983023"/>
              <a:ext cx="63360" cy="11404"/>
            </a:xfrm>
            <a:custGeom>
              <a:avLst/>
              <a:gdLst/>
              <a:ahLst/>
              <a:cxnLst/>
              <a:rect l="l" t="t" r="r" b="b"/>
              <a:pathLst>
                <a:path w="1989" h="358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3" y="286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6"/>
                    <a:pt x="1989" y="179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38;p58">
              <a:extLst>
                <a:ext uri="{FF2B5EF4-FFF2-40B4-BE49-F238E27FC236}">
                  <a16:creationId xmlns:a16="http://schemas.microsoft.com/office/drawing/2014/main" id="{3B36D17C-1314-C5F2-4B0A-36EF9F270D52}"/>
                </a:ext>
              </a:extLst>
            </p:cNvPr>
            <p:cNvSpPr/>
            <p:nvPr/>
          </p:nvSpPr>
          <p:spPr>
            <a:xfrm>
              <a:off x="1852919" y="4057372"/>
              <a:ext cx="32269" cy="3226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45"/>
                  </a:moveTo>
                  <a:cubicBezTo>
                    <a:pt x="596" y="345"/>
                    <a:pt x="667" y="417"/>
                    <a:pt x="667" y="512"/>
                  </a:cubicBezTo>
                  <a:cubicBezTo>
                    <a:pt x="667" y="595"/>
                    <a:pt x="596" y="667"/>
                    <a:pt x="501" y="667"/>
                  </a:cubicBezTo>
                  <a:cubicBezTo>
                    <a:pt x="417" y="667"/>
                    <a:pt x="334" y="595"/>
                    <a:pt x="334" y="512"/>
                  </a:cubicBezTo>
                  <a:cubicBezTo>
                    <a:pt x="334" y="417"/>
                    <a:pt x="417" y="345"/>
                    <a:pt x="501" y="345"/>
                  </a:cubicBezTo>
                  <a:close/>
                  <a:moveTo>
                    <a:pt x="501" y="0"/>
                  </a:moveTo>
                  <a:cubicBezTo>
                    <a:pt x="215" y="0"/>
                    <a:pt x="1" y="226"/>
                    <a:pt x="1" y="512"/>
                  </a:cubicBezTo>
                  <a:cubicBezTo>
                    <a:pt x="1" y="786"/>
                    <a:pt x="215" y="1012"/>
                    <a:pt x="501" y="1012"/>
                  </a:cubicBezTo>
                  <a:cubicBezTo>
                    <a:pt x="786" y="1012"/>
                    <a:pt x="1013" y="786"/>
                    <a:pt x="1013" y="512"/>
                  </a:cubicBezTo>
                  <a:cubicBezTo>
                    <a:pt x="1013" y="226"/>
                    <a:pt x="786" y="0"/>
                    <a:pt x="50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39;p58">
              <a:extLst>
                <a:ext uri="{FF2B5EF4-FFF2-40B4-BE49-F238E27FC236}">
                  <a16:creationId xmlns:a16="http://schemas.microsoft.com/office/drawing/2014/main" id="{27CE170E-C339-BB08-3EBC-857046D92FFB}"/>
                </a:ext>
              </a:extLst>
            </p:cNvPr>
            <p:cNvSpPr/>
            <p:nvPr/>
          </p:nvSpPr>
          <p:spPr>
            <a:xfrm>
              <a:off x="1803607" y="4031188"/>
              <a:ext cx="34563" cy="88398"/>
            </a:xfrm>
            <a:custGeom>
              <a:avLst/>
              <a:gdLst/>
              <a:ahLst/>
              <a:cxnLst/>
              <a:rect l="l" t="t" r="r" b="b"/>
              <a:pathLst>
                <a:path w="1085" h="2775" extrusionOk="0">
                  <a:moveTo>
                    <a:pt x="596" y="584"/>
                  </a:moveTo>
                  <a:cubicBezTo>
                    <a:pt x="668" y="584"/>
                    <a:pt x="739" y="644"/>
                    <a:pt x="739" y="739"/>
                  </a:cubicBezTo>
                  <a:lnTo>
                    <a:pt x="739" y="2025"/>
                  </a:lnTo>
                  <a:cubicBezTo>
                    <a:pt x="739" y="2108"/>
                    <a:pt x="679" y="2179"/>
                    <a:pt x="596" y="2179"/>
                  </a:cubicBezTo>
                  <a:lnTo>
                    <a:pt x="358" y="2179"/>
                  </a:lnTo>
                  <a:lnTo>
                    <a:pt x="358" y="584"/>
                  </a:lnTo>
                  <a:close/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417"/>
                  </a:lnTo>
                  <a:lnTo>
                    <a:pt x="1" y="2358"/>
                  </a:lnTo>
                  <a:lnTo>
                    <a:pt x="1" y="2596"/>
                  </a:lnTo>
                  <a:cubicBezTo>
                    <a:pt x="1" y="2680"/>
                    <a:pt x="72" y="2775"/>
                    <a:pt x="179" y="2775"/>
                  </a:cubicBezTo>
                  <a:cubicBezTo>
                    <a:pt x="263" y="2775"/>
                    <a:pt x="358" y="2703"/>
                    <a:pt x="358" y="2596"/>
                  </a:cubicBezTo>
                  <a:lnTo>
                    <a:pt x="358" y="2525"/>
                  </a:lnTo>
                  <a:lnTo>
                    <a:pt x="596" y="2525"/>
                  </a:lnTo>
                  <a:cubicBezTo>
                    <a:pt x="858" y="2525"/>
                    <a:pt x="1084" y="2299"/>
                    <a:pt x="1084" y="2025"/>
                  </a:cubicBezTo>
                  <a:lnTo>
                    <a:pt x="1084" y="739"/>
                  </a:lnTo>
                  <a:cubicBezTo>
                    <a:pt x="1084" y="465"/>
                    <a:pt x="870" y="239"/>
                    <a:pt x="596" y="239"/>
                  </a:cubicBezTo>
                  <a:lnTo>
                    <a:pt x="358" y="239"/>
                  </a:lnTo>
                  <a:lnTo>
                    <a:pt x="358" y="179"/>
                  </a:lnTo>
                  <a:cubicBezTo>
                    <a:pt x="358" y="96"/>
                    <a:pt x="275" y="1"/>
                    <a:pt x="17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" name="Google Shape;128;p26">
            <a:extLst>
              <a:ext uri="{FF2B5EF4-FFF2-40B4-BE49-F238E27FC236}">
                <a16:creationId xmlns:a16="http://schemas.microsoft.com/office/drawing/2014/main" id="{CD356DEE-3FFF-FAD9-B521-BC15F8381ECF}"/>
              </a:ext>
            </a:extLst>
          </p:cNvPr>
          <p:cNvCxnSpPr>
            <a:cxnSpLocks/>
          </p:cNvCxnSpPr>
          <p:nvPr/>
        </p:nvCxnSpPr>
        <p:spPr>
          <a:xfrm flipH="1">
            <a:off x="892546" y="86167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40293" y="2579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</a:pPr>
            <a:r>
              <a:rPr lang="en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Users Feedback</a:t>
            </a:r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272094" y="1239940"/>
            <a:ext cx="8220741" cy="2993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Technical</a:t>
            </a:r>
            <a:r>
              <a:rPr lang="en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Feedback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n-US" sz="1800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n-US" sz="1800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Name</a:t>
            </a:r>
            <a:r>
              <a:rPr lang="en-US" sz="1800" dirty="0">
                <a:latin typeface="Rajdhani" panose="020B0604020202020204" charset="0"/>
                <a:cs typeface="Rajdhani" panose="020B0604020202020204" charset="0"/>
              </a:rPr>
              <a:t>: </a:t>
            </a: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Faisal </a:t>
            </a:r>
            <a:r>
              <a:rPr lang="en-US" sz="1800" dirty="0" err="1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Alagla</a:t>
            </a:r>
            <a:endParaRPr lang="en-US" sz="1800"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Major</a:t>
            </a:r>
            <a:r>
              <a:rPr lang="en-US" sz="1800" dirty="0">
                <a:latin typeface="Rajdhani" panose="020B0604020202020204" charset="0"/>
                <a:cs typeface="Rajdhani" panose="020B0604020202020204" charset="0"/>
              </a:rPr>
              <a:t>: </a:t>
            </a: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Software Engineer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Feedback</a:t>
            </a:r>
            <a:r>
              <a:rPr lang="en-US" sz="1800" dirty="0">
                <a:latin typeface="Rajdhani" panose="020B0604020202020204" charset="0"/>
                <a:cs typeface="Rajdhani" panose="020B0604020202020204" charset="0"/>
              </a:rPr>
              <a:t>: </a:t>
            </a: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It’s impressive, the chatbot detects mistakes and gets the right response corresponding to the question of the user. And I like the idea of feeding the chatbot input teach him the right to respond.</a:t>
            </a:r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1288" y="2263546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7" name="Google Shape;128;p26">
            <a:extLst>
              <a:ext uri="{FF2B5EF4-FFF2-40B4-BE49-F238E27FC236}">
                <a16:creationId xmlns:a16="http://schemas.microsoft.com/office/drawing/2014/main" id="{CD356DEE-3FFF-FAD9-B521-BC15F8381ECF}"/>
              </a:ext>
            </a:extLst>
          </p:cNvPr>
          <p:cNvCxnSpPr>
            <a:cxnSpLocks/>
          </p:cNvCxnSpPr>
          <p:nvPr/>
        </p:nvCxnSpPr>
        <p:spPr>
          <a:xfrm flipH="1">
            <a:off x="892546" y="86167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9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</a:rPr>
              <a:t>Let’s begin our Presentation 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01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87" y="1001124"/>
            <a:ext cx="4276773" cy="3199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Graphic 4" descr="Play outline">
            <a:extLst>
              <a:ext uri="{FF2B5EF4-FFF2-40B4-BE49-F238E27FC236}">
                <a16:creationId xmlns:a16="http://schemas.microsoft.com/office/drawing/2014/main" id="{3163486F-73D9-5694-6528-08097204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0497" y="1458166"/>
            <a:ext cx="1277430" cy="12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4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What are the methods applied</a:t>
            </a:r>
            <a:endParaRPr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4293661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Applied Models</a:t>
            </a:r>
          </a:p>
        </p:txBody>
      </p:sp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8A019464-6F40-963A-52F6-E060EEFC226A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oogle Shape;128;p26">
            <a:extLst>
              <a:ext uri="{FF2B5EF4-FFF2-40B4-BE49-F238E27FC236}">
                <a16:creationId xmlns:a16="http://schemas.microsoft.com/office/drawing/2014/main" id="{9D0AB947-D794-58D7-C78F-893879646ADF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oogle Shape;10303;p58">
            <a:extLst>
              <a:ext uri="{FF2B5EF4-FFF2-40B4-BE49-F238E27FC236}">
                <a16:creationId xmlns:a16="http://schemas.microsoft.com/office/drawing/2014/main" id="{753A5544-9E3A-65B1-6CEF-59260889718C}"/>
              </a:ext>
            </a:extLst>
          </p:cNvPr>
          <p:cNvGrpSpPr/>
          <p:nvPr/>
        </p:nvGrpSpPr>
        <p:grpSpPr>
          <a:xfrm>
            <a:off x="6105157" y="1490624"/>
            <a:ext cx="813895" cy="1198115"/>
            <a:chOff x="897141" y="3359875"/>
            <a:chExt cx="257962" cy="352762"/>
          </a:xfrm>
        </p:grpSpPr>
        <p:sp>
          <p:nvSpPr>
            <p:cNvPr id="8" name="Google Shape;10304;p58">
              <a:extLst>
                <a:ext uri="{FF2B5EF4-FFF2-40B4-BE49-F238E27FC236}">
                  <a16:creationId xmlns:a16="http://schemas.microsoft.com/office/drawing/2014/main" id="{61492BD5-F075-40D9-7D31-24B6596369E6}"/>
                </a:ext>
              </a:extLst>
            </p:cNvPr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05;p58">
              <a:extLst>
                <a:ext uri="{FF2B5EF4-FFF2-40B4-BE49-F238E27FC236}">
                  <a16:creationId xmlns:a16="http://schemas.microsoft.com/office/drawing/2014/main" id="{CE194B53-E7BA-4337-AE74-04377D5B1892}"/>
                </a:ext>
              </a:extLst>
            </p:cNvPr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06;p58">
              <a:extLst>
                <a:ext uri="{FF2B5EF4-FFF2-40B4-BE49-F238E27FC236}">
                  <a16:creationId xmlns:a16="http://schemas.microsoft.com/office/drawing/2014/main" id="{5B09FE05-7FC2-E554-F9A8-BFF2DC613816}"/>
                </a:ext>
              </a:extLst>
            </p:cNvPr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07;p58">
              <a:extLst>
                <a:ext uri="{FF2B5EF4-FFF2-40B4-BE49-F238E27FC236}">
                  <a16:creationId xmlns:a16="http://schemas.microsoft.com/office/drawing/2014/main" id="{798B29B9-BF96-45E6-F8ED-D3808FAB65E4}"/>
                </a:ext>
              </a:extLst>
            </p:cNvPr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08;p58">
              <a:extLst>
                <a:ext uri="{FF2B5EF4-FFF2-40B4-BE49-F238E27FC236}">
                  <a16:creationId xmlns:a16="http://schemas.microsoft.com/office/drawing/2014/main" id="{8822F993-8913-4542-8FC9-80BEDECC2741}"/>
                </a:ext>
              </a:extLst>
            </p:cNvPr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09;p58">
              <a:extLst>
                <a:ext uri="{FF2B5EF4-FFF2-40B4-BE49-F238E27FC236}">
                  <a16:creationId xmlns:a16="http://schemas.microsoft.com/office/drawing/2014/main" id="{C45E1E01-7423-7CFA-2787-21EB22B62442}"/>
                </a:ext>
              </a:extLst>
            </p:cNvPr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10;p58">
              <a:extLst>
                <a:ext uri="{FF2B5EF4-FFF2-40B4-BE49-F238E27FC236}">
                  <a16:creationId xmlns:a16="http://schemas.microsoft.com/office/drawing/2014/main" id="{7357F7DF-2E3C-32B6-ECC9-BEE8BC919331}"/>
                </a:ext>
              </a:extLst>
            </p:cNvPr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11;p58">
              <a:extLst>
                <a:ext uri="{FF2B5EF4-FFF2-40B4-BE49-F238E27FC236}">
                  <a16:creationId xmlns:a16="http://schemas.microsoft.com/office/drawing/2014/main" id="{A18C66E4-D32B-0447-3710-B7E11318BF4B}"/>
                </a:ext>
              </a:extLst>
            </p:cNvPr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7698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6886" y="2889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Applied models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Google Shape;654;p34">
            <a:extLst>
              <a:ext uri="{FF2B5EF4-FFF2-40B4-BE49-F238E27FC236}">
                <a16:creationId xmlns:a16="http://schemas.microsoft.com/office/drawing/2014/main" id="{BC566054-51C5-00E1-A19E-9E5C80693389}"/>
              </a:ext>
            </a:extLst>
          </p:cNvPr>
          <p:cNvSpPr txBox="1">
            <a:spLocks/>
          </p:cNvSpPr>
          <p:nvPr/>
        </p:nvSpPr>
        <p:spPr>
          <a:xfrm flipH="1">
            <a:off x="284545" y="1316164"/>
            <a:ext cx="7703999" cy="209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C000"/>
                </a:solidFill>
              </a:rPr>
              <a:t>So far, we’ll perform 2 of the techniques. And we’ll use 2 types of models or processing pipelines that </a:t>
            </a:r>
            <a:r>
              <a:rPr lang="en-US" sz="1800" b="1" dirty="0">
                <a:solidFill>
                  <a:srgbClr val="FFC000"/>
                </a:solidFill>
              </a:rPr>
              <a:t>are the following: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FFC000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FFC000"/>
                </a:solidFill>
              </a:rPr>
              <a:t>Pretrained_embedding_spacy</a:t>
            </a:r>
            <a:r>
              <a:rPr lang="en-US" sz="1800" b="1" dirty="0">
                <a:solidFill>
                  <a:srgbClr val="FFC000"/>
                </a:solidFill>
              </a:rPr>
              <a:t>.</a:t>
            </a:r>
            <a:r>
              <a:rPr lang="en-US" sz="1800" dirty="0">
                <a:solidFill>
                  <a:srgbClr val="FFC000"/>
                </a:solidFill>
              </a:rPr>
              <a:t>	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C000"/>
                </a:solidFill>
              </a:rPr>
              <a:t>Custom model: </a:t>
            </a:r>
            <a:r>
              <a:rPr lang="en-US" sz="1800" dirty="0">
                <a:solidFill>
                  <a:srgbClr val="FFC000"/>
                </a:solidFill>
              </a:rPr>
              <a:t>Custom Components.</a:t>
            </a:r>
          </a:p>
        </p:txBody>
      </p:sp>
      <p:cxnSp>
        <p:nvCxnSpPr>
          <p:cNvPr id="4" name="Google Shape;128;p26">
            <a:extLst>
              <a:ext uri="{FF2B5EF4-FFF2-40B4-BE49-F238E27FC236}">
                <a16:creationId xmlns:a16="http://schemas.microsoft.com/office/drawing/2014/main" id="{738638C5-D1BD-E395-405E-D89371112CB5}"/>
              </a:ext>
            </a:extLst>
          </p:cNvPr>
          <p:cNvCxnSpPr>
            <a:cxnSpLocks/>
          </p:cNvCxnSpPr>
          <p:nvPr/>
        </p:nvCxnSpPr>
        <p:spPr>
          <a:xfrm flipH="1">
            <a:off x="892546" y="86167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E8F3BC-7F2C-7116-1697-94ACB64EDA26}"/>
              </a:ext>
            </a:extLst>
          </p:cNvPr>
          <p:cNvSpPr/>
          <p:nvPr/>
        </p:nvSpPr>
        <p:spPr>
          <a:xfrm>
            <a:off x="976745" y="1094510"/>
            <a:ext cx="7183581" cy="386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000" y="2327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403050000020004" pitchFamily="34" charset="0"/>
              </a:rPr>
              <a:t>Custom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12F9A-68E3-BA9C-35D5-CCEE4AF4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55" y="1066287"/>
            <a:ext cx="6097689" cy="3893640"/>
          </a:xfrm>
          <a:prstGeom prst="rect">
            <a:avLst/>
          </a:prstGeom>
        </p:spPr>
      </p:pic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A0146771-388F-9C04-086F-D6BD3D152570}"/>
              </a:ext>
            </a:extLst>
          </p:cNvPr>
          <p:cNvCxnSpPr>
            <a:cxnSpLocks/>
          </p:cNvCxnSpPr>
          <p:nvPr/>
        </p:nvCxnSpPr>
        <p:spPr>
          <a:xfrm flipH="1">
            <a:off x="885659" y="750840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Google Shape;682;p35">
            <a:extLst>
              <a:ext uri="{FF2B5EF4-FFF2-40B4-BE49-F238E27FC236}">
                <a16:creationId xmlns:a16="http://schemas.microsoft.com/office/drawing/2014/main" id="{69CFC02E-FF7D-C549-FBFA-3F3BDB7682EF}"/>
              </a:ext>
            </a:extLst>
          </p:cNvPr>
          <p:cNvSpPr txBox="1">
            <a:spLocks/>
          </p:cNvSpPr>
          <p:nvPr/>
        </p:nvSpPr>
        <p:spPr>
          <a:xfrm>
            <a:off x="3335264" y="700350"/>
            <a:ext cx="2203309" cy="35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403050000020004" pitchFamily="34" charset="0"/>
              </a:rPr>
              <a:t>Components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19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82;p35">
            <a:extLst>
              <a:ext uri="{FF2B5EF4-FFF2-40B4-BE49-F238E27FC236}">
                <a16:creationId xmlns:a16="http://schemas.microsoft.com/office/drawing/2014/main" id="{F0C4CFEA-3253-6B4E-3D0B-425245C56E58}"/>
              </a:ext>
            </a:extLst>
          </p:cNvPr>
          <p:cNvSpPr txBox="1">
            <a:spLocks/>
          </p:cNvSpPr>
          <p:nvPr/>
        </p:nvSpPr>
        <p:spPr>
          <a:xfrm>
            <a:off x="720000" y="582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320A4F96-8E38-0DE4-36FC-99BE4DEB8153}"/>
              </a:ext>
            </a:extLst>
          </p:cNvPr>
          <p:cNvCxnSpPr>
            <a:cxnSpLocks/>
          </p:cNvCxnSpPr>
          <p:nvPr/>
        </p:nvCxnSpPr>
        <p:spPr>
          <a:xfrm flipH="1">
            <a:off x="885660" y="661388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3381D1A-5D7E-E677-9BD1-483770E46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27962"/>
              </p:ext>
            </p:extLst>
          </p:nvPr>
        </p:nvGraphicFramePr>
        <p:xfrm>
          <a:off x="165765" y="932320"/>
          <a:ext cx="8548744" cy="114414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28053">
                  <a:extLst>
                    <a:ext uri="{9D8B030D-6E8A-4147-A177-3AD203B41FA5}">
                      <a16:colId xmlns:a16="http://schemas.microsoft.com/office/drawing/2014/main" val="2112082487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185448490"/>
                    </a:ext>
                  </a:extLst>
                </a:gridCol>
                <a:gridCol w="2094393">
                  <a:extLst>
                    <a:ext uri="{9D8B030D-6E8A-4147-A177-3AD203B41FA5}">
                      <a16:colId xmlns:a16="http://schemas.microsoft.com/office/drawing/2014/main" val="2968817762"/>
                    </a:ext>
                  </a:extLst>
                </a:gridCol>
                <a:gridCol w="2061971">
                  <a:extLst>
                    <a:ext uri="{9D8B030D-6E8A-4147-A177-3AD203B41FA5}">
                      <a16:colId xmlns:a16="http://schemas.microsoft.com/office/drawing/2014/main" val="186994607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dirty="0"/>
                        <a:t>Example: I want to order a black coffee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54689"/>
                  </a:ext>
                </a:extLst>
              </a:tr>
              <a:tr h="468508">
                <a:tc>
                  <a:txBody>
                    <a:bodyPr/>
                    <a:lstStyle/>
                    <a:p>
                      <a:r>
                        <a:rPr lang="en-US" dirty="0"/>
                        <a:t>Percentage of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8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Intent: </a:t>
                      </a:r>
                      <a:r>
                        <a:rPr lang="en-US" dirty="0" err="1"/>
                        <a:t>order_drinks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5665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A11DA0D-8F64-B792-7521-C591A7FA5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98295"/>
              </p:ext>
            </p:extLst>
          </p:nvPr>
        </p:nvGraphicFramePr>
        <p:xfrm>
          <a:off x="165766" y="2076468"/>
          <a:ext cx="8548743" cy="105513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41907">
                  <a:extLst>
                    <a:ext uri="{9D8B030D-6E8A-4147-A177-3AD203B41FA5}">
                      <a16:colId xmlns:a16="http://schemas.microsoft.com/office/drawing/2014/main" val="2112082487"/>
                    </a:ext>
                  </a:extLst>
                </a:gridCol>
                <a:gridCol w="2050472">
                  <a:extLst>
                    <a:ext uri="{9D8B030D-6E8A-4147-A177-3AD203B41FA5}">
                      <a16:colId xmlns:a16="http://schemas.microsoft.com/office/drawing/2014/main" val="3185448490"/>
                    </a:ext>
                  </a:extLst>
                </a:gridCol>
                <a:gridCol w="1870089">
                  <a:extLst>
                    <a:ext uri="{9D8B030D-6E8A-4147-A177-3AD203B41FA5}">
                      <a16:colId xmlns:a16="http://schemas.microsoft.com/office/drawing/2014/main" val="2968817762"/>
                    </a:ext>
                  </a:extLst>
                </a:gridCol>
                <a:gridCol w="2286275">
                  <a:extLst>
                    <a:ext uri="{9D8B030D-6E8A-4147-A177-3AD203B41FA5}">
                      <a16:colId xmlns:a16="http://schemas.microsoft.com/office/drawing/2014/main" val="254504668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dirty="0"/>
                        <a:t>Example: I want to order a cookie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54689"/>
                  </a:ext>
                </a:extLst>
              </a:tr>
              <a:tr h="379490">
                <a:tc>
                  <a:txBody>
                    <a:bodyPr/>
                    <a:lstStyle/>
                    <a:p>
                      <a:r>
                        <a:rPr lang="en-US" dirty="0"/>
                        <a:t>Percentage of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8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Intent: </a:t>
                      </a:r>
                      <a:r>
                        <a:rPr lang="en-US" dirty="0" err="1"/>
                        <a:t>order_bakery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bakery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5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948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45537C-EF22-AA25-884C-E7E9E13D4682}"/>
              </a:ext>
            </a:extLst>
          </p:cNvPr>
          <p:cNvSpPr/>
          <p:nvPr/>
        </p:nvSpPr>
        <p:spPr>
          <a:xfrm>
            <a:off x="720000" y="1203589"/>
            <a:ext cx="7372680" cy="381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DAADD8B-01BE-19D2-043C-E47E038451D2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0000" y="171879"/>
            <a:ext cx="7704000" cy="572700"/>
          </a:xfrm>
        </p:spPr>
        <p:txBody>
          <a:bodyPr/>
          <a:lstStyle/>
          <a:p>
            <a:r>
              <a:rPr lang="en-US" sz="32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Pretrained_embedding_spacy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Model.	</a:t>
            </a:r>
            <a:b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389651B-1F68-7F5B-CEF3-5DCC57E6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04" y="1187039"/>
            <a:ext cx="4188214" cy="38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F558012D-1833-0C78-1758-C656157A7564}"/>
              </a:ext>
            </a:extLst>
          </p:cNvPr>
          <p:cNvCxnSpPr>
            <a:cxnSpLocks/>
          </p:cNvCxnSpPr>
          <p:nvPr/>
        </p:nvCxnSpPr>
        <p:spPr>
          <a:xfrm flipH="1">
            <a:off x="885660" y="761128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Google Shape;682;p35">
            <a:extLst>
              <a:ext uri="{FF2B5EF4-FFF2-40B4-BE49-F238E27FC236}">
                <a16:creationId xmlns:a16="http://schemas.microsoft.com/office/drawing/2014/main" id="{2740C3EC-17D7-BD89-6F27-5C3298DC144C}"/>
              </a:ext>
            </a:extLst>
          </p:cNvPr>
          <p:cNvSpPr txBox="1">
            <a:spLocks/>
          </p:cNvSpPr>
          <p:nvPr/>
        </p:nvSpPr>
        <p:spPr>
          <a:xfrm>
            <a:off x="3335264" y="700350"/>
            <a:ext cx="2203309" cy="35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403050000020004" pitchFamily="34" charset="0"/>
              </a:rPr>
              <a:t>Components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19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82;p35">
            <a:extLst>
              <a:ext uri="{FF2B5EF4-FFF2-40B4-BE49-F238E27FC236}">
                <a16:creationId xmlns:a16="http://schemas.microsoft.com/office/drawing/2014/main" id="{3D9C1C0F-8F03-7A7F-DBF6-56CCF9E778EC}"/>
              </a:ext>
            </a:extLst>
          </p:cNvPr>
          <p:cNvSpPr txBox="1">
            <a:spLocks/>
          </p:cNvSpPr>
          <p:nvPr/>
        </p:nvSpPr>
        <p:spPr>
          <a:xfrm>
            <a:off x="720000" y="582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7C9CEBA6-95AE-1897-ACE2-837F81923164}"/>
              </a:ext>
            </a:extLst>
          </p:cNvPr>
          <p:cNvCxnSpPr>
            <a:cxnSpLocks/>
          </p:cNvCxnSpPr>
          <p:nvPr/>
        </p:nvCxnSpPr>
        <p:spPr>
          <a:xfrm flipH="1">
            <a:off x="885660" y="661388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BD793CC-00A6-4881-62D5-315941CB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17093"/>
              </p:ext>
            </p:extLst>
          </p:nvPr>
        </p:nvGraphicFramePr>
        <p:xfrm>
          <a:off x="165765" y="932320"/>
          <a:ext cx="8548744" cy="114414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28053">
                  <a:extLst>
                    <a:ext uri="{9D8B030D-6E8A-4147-A177-3AD203B41FA5}">
                      <a16:colId xmlns:a16="http://schemas.microsoft.com/office/drawing/2014/main" val="2112082487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185448490"/>
                    </a:ext>
                  </a:extLst>
                </a:gridCol>
                <a:gridCol w="2094393">
                  <a:extLst>
                    <a:ext uri="{9D8B030D-6E8A-4147-A177-3AD203B41FA5}">
                      <a16:colId xmlns:a16="http://schemas.microsoft.com/office/drawing/2014/main" val="2968817762"/>
                    </a:ext>
                  </a:extLst>
                </a:gridCol>
                <a:gridCol w="2061971">
                  <a:extLst>
                    <a:ext uri="{9D8B030D-6E8A-4147-A177-3AD203B41FA5}">
                      <a16:colId xmlns:a16="http://schemas.microsoft.com/office/drawing/2014/main" val="186994607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dirty="0"/>
                        <a:t>Example: I want to order a black coffee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54689"/>
                  </a:ext>
                </a:extLst>
              </a:tr>
              <a:tr h="468508">
                <a:tc>
                  <a:txBody>
                    <a:bodyPr/>
                    <a:lstStyle/>
                    <a:p>
                      <a:r>
                        <a:rPr lang="en-US" dirty="0"/>
                        <a:t>Percentage of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8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Intent: </a:t>
                      </a:r>
                      <a:r>
                        <a:rPr lang="en-US" dirty="0" err="1"/>
                        <a:t>order_drinks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5665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44095C39-E9B4-66C2-6963-143ECA34C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40530"/>
              </p:ext>
            </p:extLst>
          </p:nvPr>
        </p:nvGraphicFramePr>
        <p:xfrm>
          <a:off x="165766" y="2076468"/>
          <a:ext cx="8548743" cy="105513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41907">
                  <a:extLst>
                    <a:ext uri="{9D8B030D-6E8A-4147-A177-3AD203B41FA5}">
                      <a16:colId xmlns:a16="http://schemas.microsoft.com/office/drawing/2014/main" val="2112082487"/>
                    </a:ext>
                  </a:extLst>
                </a:gridCol>
                <a:gridCol w="2050472">
                  <a:extLst>
                    <a:ext uri="{9D8B030D-6E8A-4147-A177-3AD203B41FA5}">
                      <a16:colId xmlns:a16="http://schemas.microsoft.com/office/drawing/2014/main" val="3185448490"/>
                    </a:ext>
                  </a:extLst>
                </a:gridCol>
                <a:gridCol w="1870089">
                  <a:extLst>
                    <a:ext uri="{9D8B030D-6E8A-4147-A177-3AD203B41FA5}">
                      <a16:colId xmlns:a16="http://schemas.microsoft.com/office/drawing/2014/main" val="2968817762"/>
                    </a:ext>
                  </a:extLst>
                </a:gridCol>
                <a:gridCol w="2286275">
                  <a:extLst>
                    <a:ext uri="{9D8B030D-6E8A-4147-A177-3AD203B41FA5}">
                      <a16:colId xmlns:a16="http://schemas.microsoft.com/office/drawing/2014/main" val="254504668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dirty="0"/>
                        <a:t>Example: I want to order a cookie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54689"/>
                  </a:ext>
                </a:extLst>
              </a:tr>
              <a:tr h="379490">
                <a:tc>
                  <a:txBody>
                    <a:bodyPr/>
                    <a:lstStyle/>
                    <a:p>
                      <a:r>
                        <a:rPr lang="en-US" dirty="0"/>
                        <a:t>Percentage of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8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Intent: </a:t>
                      </a:r>
                      <a:r>
                        <a:rPr lang="en-US" dirty="0" err="1"/>
                        <a:t>order_bakery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bakery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5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789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Going Deeply to our datasets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4293661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Dataset Exploration</a:t>
            </a:r>
          </a:p>
        </p:txBody>
      </p:sp>
      <p:grpSp>
        <p:nvGrpSpPr>
          <p:cNvPr id="5" name="Google Shape;12561;p61">
            <a:extLst>
              <a:ext uri="{FF2B5EF4-FFF2-40B4-BE49-F238E27FC236}">
                <a16:creationId xmlns:a16="http://schemas.microsoft.com/office/drawing/2014/main" id="{4A5C94DD-EFD4-18AB-D6CD-6E07DE3ED5B2}"/>
              </a:ext>
            </a:extLst>
          </p:cNvPr>
          <p:cNvGrpSpPr/>
          <p:nvPr/>
        </p:nvGrpSpPr>
        <p:grpSpPr>
          <a:xfrm>
            <a:off x="6020133" y="1553569"/>
            <a:ext cx="983943" cy="1086624"/>
            <a:chOff x="862283" y="4274771"/>
            <a:chExt cx="341204" cy="359301"/>
          </a:xfrm>
        </p:grpSpPr>
        <p:sp>
          <p:nvSpPr>
            <p:cNvPr id="6" name="Google Shape;12562;p61">
              <a:extLst>
                <a:ext uri="{FF2B5EF4-FFF2-40B4-BE49-F238E27FC236}">
                  <a16:creationId xmlns:a16="http://schemas.microsoft.com/office/drawing/2014/main" id="{ABAAFE32-ECB9-0C84-1FF4-FC182BC56513}"/>
                </a:ext>
              </a:extLst>
            </p:cNvPr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Google Shape;12563;p61">
              <a:extLst>
                <a:ext uri="{FF2B5EF4-FFF2-40B4-BE49-F238E27FC236}">
                  <a16:creationId xmlns:a16="http://schemas.microsoft.com/office/drawing/2014/main" id="{CC906EB2-A176-6D63-C91F-667F73BB60A1}"/>
                </a:ext>
              </a:extLst>
            </p:cNvPr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Google Shape;12564;p61">
              <a:extLst>
                <a:ext uri="{FF2B5EF4-FFF2-40B4-BE49-F238E27FC236}">
                  <a16:creationId xmlns:a16="http://schemas.microsoft.com/office/drawing/2014/main" id="{24F1EFCB-699A-7A60-B0FD-D746CD15ED78}"/>
                </a:ext>
              </a:extLst>
            </p:cNvPr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7" name="Google Shape;128;p26">
            <a:extLst>
              <a:ext uri="{FF2B5EF4-FFF2-40B4-BE49-F238E27FC236}">
                <a16:creationId xmlns:a16="http://schemas.microsoft.com/office/drawing/2014/main" id="{8B10A27F-3EEE-F732-2233-A03923720282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oogle Shape;128;p26">
            <a:extLst>
              <a:ext uri="{FF2B5EF4-FFF2-40B4-BE49-F238E27FC236}">
                <a16:creationId xmlns:a16="http://schemas.microsoft.com/office/drawing/2014/main" id="{7895177F-8C2F-00FF-EEEA-783BE079AEB1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14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000" y="549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Exploration Dataset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175;p30">
            <a:extLst>
              <a:ext uri="{FF2B5EF4-FFF2-40B4-BE49-F238E27FC236}">
                <a16:creationId xmlns:a16="http://schemas.microsoft.com/office/drawing/2014/main" id="{86E8F142-1A0A-7828-6B20-816660F338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65" y="627610"/>
            <a:ext cx="8504471" cy="4460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We’ve 3 Dataset as follows: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First Dataset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a. </a:t>
            </a:r>
            <a:r>
              <a:rPr lang="en-US" sz="1600" b="1" dirty="0" err="1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Item_to_id</a:t>
            </a: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file: 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good for knowing the items menu that’s used.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b. Conversation file: 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good for conversations between the café staff and the customers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Questions/Answers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.</a:t>
            </a:r>
            <a:endParaRPr lang="en-US" sz="1600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second Dataset: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a. Café data: 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will help us to know what is the most ordered food item in these invoices</a:t>
            </a: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third Dataset: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a. </a:t>
            </a:r>
            <a:r>
              <a:rPr lang="en-US" sz="1600" b="1" dirty="0" err="1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Ratting_and_sentiments</a:t>
            </a: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: 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This file contains ratings for several coffee shops</a:t>
            </a: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Note</a:t>
            </a: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: Our goal from studying of these datasets to get most valuable information that’ll be build our chatbot And built examples from scratch that’ll suit our chatbot.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jdhani" panose="020B0604020202020204" charset="0"/>
              <a:cs typeface="Rajdhani" panose="020B0604020202020204" charset="0"/>
            </a:endParaRPr>
          </a:p>
        </p:txBody>
      </p:sp>
      <p:cxnSp>
        <p:nvCxnSpPr>
          <p:cNvPr id="4" name="Google Shape;128;p26">
            <a:extLst>
              <a:ext uri="{FF2B5EF4-FFF2-40B4-BE49-F238E27FC236}">
                <a16:creationId xmlns:a16="http://schemas.microsoft.com/office/drawing/2014/main" id="{6E6FC83C-20D3-A4BC-B320-11B15C22126B}"/>
              </a:ext>
            </a:extLst>
          </p:cNvPr>
          <p:cNvCxnSpPr>
            <a:cxnSpLocks/>
          </p:cNvCxnSpPr>
          <p:nvPr/>
        </p:nvCxnSpPr>
        <p:spPr>
          <a:xfrm flipH="1">
            <a:off x="885660" y="56627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 descr="Database free icon">
            <a:extLst>
              <a:ext uri="{FF2B5EF4-FFF2-40B4-BE49-F238E27FC236}">
                <a16:creationId xmlns:a16="http://schemas.microsoft.com/office/drawing/2014/main" id="{C4AF2A94-7E18-C2B4-23ED-8C9C00ACA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6" y="730268"/>
            <a:ext cx="408709" cy="4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06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Going Deeply to our datasets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4293661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Dataset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Visualization</a:t>
            </a:r>
          </a:p>
        </p:txBody>
      </p:sp>
      <p:grpSp>
        <p:nvGrpSpPr>
          <p:cNvPr id="5" name="Google Shape;12791;p61">
            <a:extLst>
              <a:ext uri="{FF2B5EF4-FFF2-40B4-BE49-F238E27FC236}">
                <a16:creationId xmlns:a16="http://schemas.microsoft.com/office/drawing/2014/main" id="{346EEF44-FFD8-3B42-4443-45DE3CD0AFAD}"/>
              </a:ext>
            </a:extLst>
          </p:cNvPr>
          <p:cNvGrpSpPr/>
          <p:nvPr/>
        </p:nvGrpSpPr>
        <p:grpSpPr>
          <a:xfrm>
            <a:off x="6016756" y="1547535"/>
            <a:ext cx="1055989" cy="1401791"/>
            <a:chOff x="5337883" y="3336873"/>
            <a:chExt cx="307141" cy="376826"/>
          </a:xfrm>
        </p:grpSpPr>
        <p:sp>
          <p:nvSpPr>
            <p:cNvPr id="6" name="Google Shape;12792;p61">
              <a:extLst>
                <a:ext uri="{FF2B5EF4-FFF2-40B4-BE49-F238E27FC236}">
                  <a16:creationId xmlns:a16="http://schemas.microsoft.com/office/drawing/2014/main" id="{54BDF28D-53EE-E9A7-6572-135497A1ABF5}"/>
                </a:ext>
              </a:extLst>
            </p:cNvPr>
            <p:cNvSpPr/>
            <p:nvPr/>
          </p:nvSpPr>
          <p:spPr>
            <a:xfrm>
              <a:off x="5405659" y="3336873"/>
              <a:ext cx="223844" cy="125375"/>
            </a:xfrm>
            <a:custGeom>
              <a:avLst/>
              <a:gdLst/>
              <a:ahLst/>
              <a:cxnLst/>
              <a:rect l="l" t="t" r="r" b="b"/>
              <a:pathLst>
                <a:path w="7038" h="3942" extrusionOk="0">
                  <a:moveTo>
                    <a:pt x="2882" y="346"/>
                  </a:moveTo>
                  <a:lnTo>
                    <a:pt x="2882" y="679"/>
                  </a:lnTo>
                  <a:lnTo>
                    <a:pt x="2429" y="679"/>
                  </a:lnTo>
                  <a:lnTo>
                    <a:pt x="2429" y="346"/>
                  </a:lnTo>
                  <a:close/>
                  <a:moveTo>
                    <a:pt x="3501" y="1036"/>
                  </a:moveTo>
                  <a:lnTo>
                    <a:pt x="3501" y="1227"/>
                  </a:lnTo>
                  <a:lnTo>
                    <a:pt x="3513" y="1227"/>
                  </a:lnTo>
                  <a:lnTo>
                    <a:pt x="3513" y="1405"/>
                  </a:lnTo>
                  <a:lnTo>
                    <a:pt x="1798" y="1405"/>
                  </a:lnTo>
                  <a:lnTo>
                    <a:pt x="1798" y="1227"/>
                  </a:lnTo>
                  <a:lnTo>
                    <a:pt x="1798" y="1036"/>
                  </a:lnTo>
                  <a:close/>
                  <a:moveTo>
                    <a:pt x="2334" y="0"/>
                  </a:moveTo>
                  <a:cubicBezTo>
                    <a:pt x="2191" y="0"/>
                    <a:pt x="2072" y="119"/>
                    <a:pt x="2072" y="274"/>
                  </a:cubicBezTo>
                  <a:lnTo>
                    <a:pt x="2072" y="703"/>
                  </a:lnTo>
                  <a:lnTo>
                    <a:pt x="1691" y="703"/>
                  </a:lnTo>
                  <a:cubicBezTo>
                    <a:pt x="1560" y="703"/>
                    <a:pt x="1441" y="810"/>
                    <a:pt x="1441" y="953"/>
                  </a:cubicBezTo>
                  <a:lnTo>
                    <a:pt x="1441" y="1060"/>
                  </a:lnTo>
                  <a:lnTo>
                    <a:pt x="179" y="1060"/>
                  </a:lnTo>
                  <a:cubicBezTo>
                    <a:pt x="84" y="1060"/>
                    <a:pt x="0" y="1132"/>
                    <a:pt x="0" y="1239"/>
                  </a:cubicBezTo>
                  <a:cubicBezTo>
                    <a:pt x="0" y="1346"/>
                    <a:pt x="72" y="1417"/>
                    <a:pt x="179" y="1417"/>
                  </a:cubicBezTo>
                  <a:lnTo>
                    <a:pt x="1441" y="1417"/>
                  </a:lnTo>
                  <a:lnTo>
                    <a:pt x="1441" y="1524"/>
                  </a:lnTo>
                  <a:cubicBezTo>
                    <a:pt x="1441" y="1655"/>
                    <a:pt x="1548" y="1774"/>
                    <a:pt x="1691" y="1774"/>
                  </a:cubicBezTo>
                  <a:lnTo>
                    <a:pt x="3596" y="1774"/>
                  </a:lnTo>
                  <a:cubicBezTo>
                    <a:pt x="3739" y="1774"/>
                    <a:pt x="3858" y="1667"/>
                    <a:pt x="3858" y="1524"/>
                  </a:cubicBezTo>
                  <a:lnTo>
                    <a:pt x="3858" y="1417"/>
                  </a:lnTo>
                  <a:lnTo>
                    <a:pt x="6680" y="1417"/>
                  </a:lnTo>
                  <a:lnTo>
                    <a:pt x="6680" y="3763"/>
                  </a:lnTo>
                  <a:cubicBezTo>
                    <a:pt x="6680" y="3858"/>
                    <a:pt x="6751" y="3941"/>
                    <a:pt x="6858" y="3941"/>
                  </a:cubicBezTo>
                  <a:cubicBezTo>
                    <a:pt x="6954" y="3941"/>
                    <a:pt x="7037" y="3870"/>
                    <a:pt x="7037" y="3763"/>
                  </a:cubicBezTo>
                  <a:lnTo>
                    <a:pt x="7037" y="1417"/>
                  </a:lnTo>
                  <a:cubicBezTo>
                    <a:pt x="7025" y="1191"/>
                    <a:pt x="6870" y="1048"/>
                    <a:pt x="6680" y="1048"/>
                  </a:cubicBezTo>
                  <a:lnTo>
                    <a:pt x="3858" y="1048"/>
                  </a:lnTo>
                  <a:lnTo>
                    <a:pt x="3858" y="941"/>
                  </a:lnTo>
                  <a:cubicBezTo>
                    <a:pt x="3858" y="810"/>
                    <a:pt x="3751" y="679"/>
                    <a:pt x="3596" y="679"/>
                  </a:cubicBezTo>
                  <a:lnTo>
                    <a:pt x="3227" y="679"/>
                  </a:lnTo>
                  <a:lnTo>
                    <a:pt x="3227" y="274"/>
                  </a:lnTo>
                  <a:cubicBezTo>
                    <a:pt x="3227" y="119"/>
                    <a:pt x="3108" y="0"/>
                    <a:pt x="296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93;p61">
              <a:extLst>
                <a:ext uri="{FF2B5EF4-FFF2-40B4-BE49-F238E27FC236}">
                  <a16:creationId xmlns:a16="http://schemas.microsoft.com/office/drawing/2014/main" id="{5EBD5BF1-4FE0-9942-E5C1-2F7C418F26BF}"/>
                </a:ext>
              </a:extLst>
            </p:cNvPr>
            <p:cNvSpPr/>
            <p:nvPr/>
          </p:nvSpPr>
          <p:spPr>
            <a:xfrm>
              <a:off x="5337883" y="3369060"/>
              <a:ext cx="307141" cy="344639"/>
            </a:xfrm>
            <a:custGeom>
              <a:avLst/>
              <a:gdLst/>
              <a:ahLst/>
              <a:cxnLst/>
              <a:rect l="l" t="t" r="r" b="b"/>
              <a:pathLst>
                <a:path w="9657" h="10836" extrusionOk="0">
                  <a:moveTo>
                    <a:pt x="5811" y="1774"/>
                  </a:moveTo>
                  <a:lnTo>
                    <a:pt x="6370" y="2572"/>
                  </a:lnTo>
                  <a:lnTo>
                    <a:pt x="6144" y="2453"/>
                  </a:lnTo>
                  <a:cubicBezTo>
                    <a:pt x="6119" y="2445"/>
                    <a:pt x="6087" y="2436"/>
                    <a:pt x="6054" y="2436"/>
                  </a:cubicBezTo>
                  <a:cubicBezTo>
                    <a:pt x="6041" y="2436"/>
                    <a:pt x="6027" y="2438"/>
                    <a:pt x="6013" y="2441"/>
                  </a:cubicBezTo>
                  <a:cubicBezTo>
                    <a:pt x="5965" y="2453"/>
                    <a:pt x="5941" y="2489"/>
                    <a:pt x="5906" y="2536"/>
                  </a:cubicBezTo>
                  <a:lnTo>
                    <a:pt x="5775" y="2798"/>
                  </a:lnTo>
                  <a:lnTo>
                    <a:pt x="5596" y="2548"/>
                  </a:lnTo>
                  <a:cubicBezTo>
                    <a:pt x="5560" y="2501"/>
                    <a:pt x="5501" y="2465"/>
                    <a:pt x="5465" y="2465"/>
                  </a:cubicBezTo>
                  <a:cubicBezTo>
                    <a:pt x="5441" y="2465"/>
                    <a:pt x="5430" y="2465"/>
                    <a:pt x="5406" y="2489"/>
                  </a:cubicBezTo>
                  <a:lnTo>
                    <a:pt x="5203" y="2548"/>
                  </a:lnTo>
                  <a:lnTo>
                    <a:pt x="5811" y="1774"/>
                  </a:lnTo>
                  <a:close/>
                  <a:moveTo>
                    <a:pt x="2870" y="3346"/>
                  </a:moveTo>
                  <a:lnTo>
                    <a:pt x="3179" y="3787"/>
                  </a:lnTo>
                  <a:lnTo>
                    <a:pt x="2905" y="4049"/>
                  </a:lnTo>
                  <a:lnTo>
                    <a:pt x="2798" y="3906"/>
                  </a:lnTo>
                  <a:cubicBezTo>
                    <a:pt x="2763" y="3858"/>
                    <a:pt x="2703" y="3822"/>
                    <a:pt x="2643" y="3822"/>
                  </a:cubicBezTo>
                  <a:lnTo>
                    <a:pt x="2620" y="3822"/>
                  </a:lnTo>
                  <a:lnTo>
                    <a:pt x="2453" y="3858"/>
                  </a:lnTo>
                  <a:lnTo>
                    <a:pt x="2501" y="3822"/>
                  </a:lnTo>
                  <a:lnTo>
                    <a:pt x="2870" y="3346"/>
                  </a:lnTo>
                  <a:close/>
                  <a:moveTo>
                    <a:pt x="6084" y="2870"/>
                  </a:moveTo>
                  <a:lnTo>
                    <a:pt x="6763" y="3227"/>
                  </a:lnTo>
                  <a:lnTo>
                    <a:pt x="7870" y="4811"/>
                  </a:lnTo>
                  <a:lnTo>
                    <a:pt x="1679" y="4811"/>
                  </a:lnTo>
                  <a:lnTo>
                    <a:pt x="2143" y="4275"/>
                  </a:lnTo>
                  <a:lnTo>
                    <a:pt x="2572" y="4203"/>
                  </a:lnTo>
                  <a:lnTo>
                    <a:pt x="2727" y="4418"/>
                  </a:lnTo>
                  <a:cubicBezTo>
                    <a:pt x="2751" y="4465"/>
                    <a:pt x="2798" y="4501"/>
                    <a:pt x="2846" y="4501"/>
                  </a:cubicBezTo>
                  <a:lnTo>
                    <a:pt x="2858" y="4501"/>
                  </a:lnTo>
                  <a:cubicBezTo>
                    <a:pt x="2905" y="4501"/>
                    <a:pt x="2941" y="4477"/>
                    <a:pt x="2977" y="4453"/>
                  </a:cubicBezTo>
                  <a:lnTo>
                    <a:pt x="3358" y="4084"/>
                  </a:lnTo>
                  <a:lnTo>
                    <a:pt x="3525" y="4322"/>
                  </a:lnTo>
                  <a:cubicBezTo>
                    <a:pt x="3560" y="4358"/>
                    <a:pt x="3620" y="4394"/>
                    <a:pt x="3655" y="4394"/>
                  </a:cubicBezTo>
                  <a:cubicBezTo>
                    <a:pt x="3727" y="4394"/>
                    <a:pt x="3763" y="4358"/>
                    <a:pt x="3798" y="4334"/>
                  </a:cubicBezTo>
                  <a:lnTo>
                    <a:pt x="4798" y="3048"/>
                  </a:lnTo>
                  <a:lnTo>
                    <a:pt x="5346" y="2870"/>
                  </a:lnTo>
                  <a:lnTo>
                    <a:pt x="5632" y="3263"/>
                  </a:lnTo>
                  <a:cubicBezTo>
                    <a:pt x="5656" y="3310"/>
                    <a:pt x="5715" y="3334"/>
                    <a:pt x="5763" y="3334"/>
                  </a:cubicBezTo>
                  <a:lnTo>
                    <a:pt x="5775" y="3334"/>
                  </a:lnTo>
                  <a:cubicBezTo>
                    <a:pt x="5834" y="3334"/>
                    <a:pt x="5894" y="3287"/>
                    <a:pt x="5906" y="3227"/>
                  </a:cubicBezTo>
                  <a:lnTo>
                    <a:pt x="6084" y="2870"/>
                  </a:lnTo>
                  <a:close/>
                  <a:moveTo>
                    <a:pt x="8811" y="5132"/>
                  </a:moveTo>
                  <a:lnTo>
                    <a:pt x="8811" y="5537"/>
                  </a:lnTo>
                  <a:lnTo>
                    <a:pt x="750" y="5537"/>
                  </a:lnTo>
                  <a:lnTo>
                    <a:pt x="750" y="5132"/>
                  </a:lnTo>
                  <a:close/>
                  <a:moveTo>
                    <a:pt x="9263" y="5882"/>
                  </a:moveTo>
                  <a:lnTo>
                    <a:pt x="9263" y="6239"/>
                  </a:lnTo>
                  <a:lnTo>
                    <a:pt x="298" y="6239"/>
                  </a:lnTo>
                  <a:lnTo>
                    <a:pt x="298" y="5882"/>
                  </a:lnTo>
                  <a:close/>
                  <a:moveTo>
                    <a:pt x="4239" y="6597"/>
                  </a:moveTo>
                  <a:lnTo>
                    <a:pt x="4239" y="7620"/>
                  </a:lnTo>
                  <a:lnTo>
                    <a:pt x="3167" y="7620"/>
                  </a:lnTo>
                  <a:lnTo>
                    <a:pt x="3465" y="6597"/>
                  </a:lnTo>
                  <a:close/>
                  <a:moveTo>
                    <a:pt x="6084" y="6597"/>
                  </a:moveTo>
                  <a:lnTo>
                    <a:pt x="6382" y="7620"/>
                  </a:lnTo>
                  <a:lnTo>
                    <a:pt x="5310" y="7620"/>
                  </a:lnTo>
                  <a:lnTo>
                    <a:pt x="5310" y="6597"/>
                  </a:lnTo>
                  <a:close/>
                  <a:moveTo>
                    <a:pt x="4941" y="6597"/>
                  </a:moveTo>
                  <a:lnTo>
                    <a:pt x="4941" y="9466"/>
                  </a:lnTo>
                  <a:lnTo>
                    <a:pt x="4953" y="9466"/>
                  </a:lnTo>
                  <a:lnTo>
                    <a:pt x="4596" y="9478"/>
                  </a:lnTo>
                  <a:cubicBezTo>
                    <a:pt x="4596" y="9478"/>
                    <a:pt x="4584" y="9478"/>
                    <a:pt x="4584" y="9466"/>
                  </a:cubicBezTo>
                  <a:lnTo>
                    <a:pt x="4584" y="6597"/>
                  </a:lnTo>
                  <a:close/>
                  <a:moveTo>
                    <a:pt x="3132" y="6585"/>
                  </a:moveTo>
                  <a:lnTo>
                    <a:pt x="1965" y="10514"/>
                  </a:lnTo>
                  <a:lnTo>
                    <a:pt x="1584" y="10514"/>
                  </a:lnTo>
                  <a:lnTo>
                    <a:pt x="1584" y="10490"/>
                  </a:lnTo>
                  <a:lnTo>
                    <a:pt x="2727" y="6585"/>
                  </a:lnTo>
                  <a:close/>
                  <a:moveTo>
                    <a:pt x="6846" y="6597"/>
                  </a:moveTo>
                  <a:lnTo>
                    <a:pt x="7989" y="10514"/>
                  </a:lnTo>
                  <a:lnTo>
                    <a:pt x="7608" y="10526"/>
                  </a:lnTo>
                  <a:lnTo>
                    <a:pt x="7596" y="10526"/>
                  </a:lnTo>
                  <a:lnTo>
                    <a:pt x="6442" y="6597"/>
                  </a:lnTo>
                  <a:close/>
                  <a:moveTo>
                    <a:pt x="786" y="0"/>
                  </a:moveTo>
                  <a:cubicBezTo>
                    <a:pt x="596" y="0"/>
                    <a:pt x="453" y="143"/>
                    <a:pt x="453" y="346"/>
                  </a:cubicBezTo>
                  <a:lnTo>
                    <a:pt x="453" y="5501"/>
                  </a:lnTo>
                  <a:lnTo>
                    <a:pt x="298" y="5501"/>
                  </a:lnTo>
                  <a:cubicBezTo>
                    <a:pt x="131" y="5501"/>
                    <a:pt x="0" y="5644"/>
                    <a:pt x="0" y="5799"/>
                  </a:cubicBezTo>
                  <a:lnTo>
                    <a:pt x="0" y="6251"/>
                  </a:lnTo>
                  <a:cubicBezTo>
                    <a:pt x="0" y="6418"/>
                    <a:pt x="131" y="6549"/>
                    <a:pt x="298" y="6549"/>
                  </a:cubicBezTo>
                  <a:lnTo>
                    <a:pt x="2393" y="6549"/>
                  </a:lnTo>
                  <a:lnTo>
                    <a:pt x="1286" y="10371"/>
                  </a:lnTo>
                  <a:cubicBezTo>
                    <a:pt x="1250" y="10478"/>
                    <a:pt x="1262" y="10597"/>
                    <a:pt x="1346" y="10680"/>
                  </a:cubicBezTo>
                  <a:cubicBezTo>
                    <a:pt x="1417" y="10776"/>
                    <a:pt x="1524" y="10835"/>
                    <a:pt x="1620" y="10835"/>
                  </a:cubicBezTo>
                  <a:lnTo>
                    <a:pt x="2012" y="10835"/>
                  </a:lnTo>
                  <a:cubicBezTo>
                    <a:pt x="2179" y="10835"/>
                    <a:pt x="2310" y="10728"/>
                    <a:pt x="2358" y="10585"/>
                  </a:cubicBezTo>
                  <a:lnTo>
                    <a:pt x="3132" y="7930"/>
                  </a:lnTo>
                  <a:lnTo>
                    <a:pt x="4298" y="7930"/>
                  </a:lnTo>
                  <a:lnTo>
                    <a:pt x="4298" y="9430"/>
                  </a:lnTo>
                  <a:cubicBezTo>
                    <a:pt x="4298" y="9633"/>
                    <a:pt x="4465" y="9787"/>
                    <a:pt x="4656" y="9787"/>
                  </a:cubicBezTo>
                  <a:lnTo>
                    <a:pt x="5001" y="9787"/>
                  </a:lnTo>
                  <a:cubicBezTo>
                    <a:pt x="5191" y="9787"/>
                    <a:pt x="5358" y="9633"/>
                    <a:pt x="5358" y="9430"/>
                  </a:cubicBezTo>
                  <a:lnTo>
                    <a:pt x="5358" y="7930"/>
                  </a:lnTo>
                  <a:lnTo>
                    <a:pt x="6537" y="7930"/>
                  </a:lnTo>
                  <a:lnTo>
                    <a:pt x="7311" y="10585"/>
                  </a:lnTo>
                  <a:cubicBezTo>
                    <a:pt x="7358" y="10728"/>
                    <a:pt x="7489" y="10835"/>
                    <a:pt x="7656" y="10835"/>
                  </a:cubicBezTo>
                  <a:lnTo>
                    <a:pt x="8037" y="10835"/>
                  </a:lnTo>
                  <a:cubicBezTo>
                    <a:pt x="8156" y="10835"/>
                    <a:pt x="8263" y="10787"/>
                    <a:pt x="8323" y="10680"/>
                  </a:cubicBezTo>
                  <a:cubicBezTo>
                    <a:pt x="8394" y="10597"/>
                    <a:pt x="8406" y="10478"/>
                    <a:pt x="8382" y="10371"/>
                  </a:cubicBezTo>
                  <a:lnTo>
                    <a:pt x="7263" y="6549"/>
                  </a:lnTo>
                  <a:lnTo>
                    <a:pt x="9359" y="6549"/>
                  </a:lnTo>
                  <a:cubicBezTo>
                    <a:pt x="9525" y="6549"/>
                    <a:pt x="9656" y="6418"/>
                    <a:pt x="9656" y="6251"/>
                  </a:cubicBezTo>
                  <a:lnTo>
                    <a:pt x="9656" y="5799"/>
                  </a:lnTo>
                  <a:cubicBezTo>
                    <a:pt x="9621" y="5668"/>
                    <a:pt x="9478" y="5537"/>
                    <a:pt x="9323" y="5537"/>
                  </a:cubicBezTo>
                  <a:lnTo>
                    <a:pt x="9168" y="5537"/>
                  </a:lnTo>
                  <a:lnTo>
                    <a:pt x="9168" y="3525"/>
                  </a:lnTo>
                  <a:cubicBezTo>
                    <a:pt x="9168" y="3441"/>
                    <a:pt x="9097" y="3346"/>
                    <a:pt x="8989" y="3346"/>
                  </a:cubicBezTo>
                  <a:cubicBezTo>
                    <a:pt x="8882" y="3346"/>
                    <a:pt x="8811" y="3429"/>
                    <a:pt x="8811" y="3525"/>
                  </a:cubicBezTo>
                  <a:lnTo>
                    <a:pt x="8811" y="4775"/>
                  </a:lnTo>
                  <a:lnTo>
                    <a:pt x="8370" y="4775"/>
                  </a:lnTo>
                  <a:lnTo>
                    <a:pt x="7084" y="2965"/>
                  </a:lnTo>
                  <a:lnTo>
                    <a:pt x="5965" y="1370"/>
                  </a:lnTo>
                  <a:cubicBezTo>
                    <a:pt x="5941" y="1322"/>
                    <a:pt x="5882" y="1298"/>
                    <a:pt x="5834" y="1298"/>
                  </a:cubicBezTo>
                  <a:cubicBezTo>
                    <a:pt x="5775" y="1298"/>
                    <a:pt x="5727" y="1322"/>
                    <a:pt x="5703" y="1358"/>
                  </a:cubicBezTo>
                  <a:lnTo>
                    <a:pt x="3727" y="3906"/>
                  </a:lnTo>
                  <a:lnTo>
                    <a:pt x="3036" y="2929"/>
                  </a:lnTo>
                  <a:cubicBezTo>
                    <a:pt x="3013" y="2894"/>
                    <a:pt x="2965" y="2870"/>
                    <a:pt x="2917" y="2858"/>
                  </a:cubicBezTo>
                  <a:lnTo>
                    <a:pt x="2905" y="2858"/>
                  </a:lnTo>
                  <a:cubicBezTo>
                    <a:pt x="2846" y="2858"/>
                    <a:pt x="2798" y="2894"/>
                    <a:pt x="2774" y="2917"/>
                  </a:cubicBezTo>
                  <a:lnTo>
                    <a:pt x="1346" y="4763"/>
                  </a:lnTo>
                  <a:lnTo>
                    <a:pt x="786" y="4763"/>
                  </a:lnTo>
                  <a:lnTo>
                    <a:pt x="786" y="358"/>
                  </a:lnTo>
                  <a:lnTo>
                    <a:pt x="1548" y="358"/>
                  </a:lnTo>
                  <a:cubicBezTo>
                    <a:pt x="1643" y="358"/>
                    <a:pt x="1727" y="286"/>
                    <a:pt x="1727" y="179"/>
                  </a:cubicBezTo>
                  <a:cubicBezTo>
                    <a:pt x="1727" y="84"/>
                    <a:pt x="1655" y="0"/>
                    <a:pt x="154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96A61BCE-DEA2-9523-707B-FD4381948DEB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oogle Shape;128;p26">
            <a:extLst>
              <a:ext uri="{FF2B5EF4-FFF2-40B4-BE49-F238E27FC236}">
                <a16:creationId xmlns:a16="http://schemas.microsoft.com/office/drawing/2014/main" id="{84A06687-6E80-DAB3-D782-53097B8600C2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8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First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02237" y="1754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Visualization</a:t>
            </a: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1974274" y="748196"/>
            <a:ext cx="1558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Item_to_id</a:t>
            </a:r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 file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1C4D91-81BA-B8A3-CE06-9A50D6DC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4" y="1196829"/>
            <a:ext cx="8492837" cy="38981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8D4C56-3683-825D-504D-803F89318197}"/>
              </a:ext>
            </a:extLst>
          </p:cNvPr>
          <p:cNvSpPr txBox="1"/>
          <p:nvPr/>
        </p:nvSpPr>
        <p:spPr>
          <a:xfrm>
            <a:off x="467592" y="9680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Seeing which item has been appearing frequently</a:t>
            </a:r>
          </a:p>
        </p:txBody>
      </p:sp>
    </p:spTree>
    <p:extLst>
      <p:ext uri="{BB962C8B-B14F-4D97-AF65-F5344CB8AC3E}">
        <p14:creationId xmlns:p14="http://schemas.microsoft.com/office/powerpoint/2010/main" val="279200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440387" y="792464"/>
            <a:ext cx="4085308" cy="726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Team Member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11C7D-648F-219A-1B54-CD4B6C7124B9}"/>
              </a:ext>
            </a:extLst>
          </p:cNvPr>
          <p:cNvSpPr txBox="1"/>
          <p:nvPr/>
        </p:nvSpPr>
        <p:spPr>
          <a:xfrm>
            <a:off x="151318" y="2191445"/>
            <a:ext cx="74132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1600" u="none" strike="noStrike" baseline="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lvl="2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1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. Ibrahim Khurfan | 218110082</a:t>
            </a:r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     </a:t>
            </a:r>
            <a:r>
              <a:rPr lang="en-US" sz="1600" b="1" u="none" strike="noStrike" baseline="0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Leader</a:t>
            </a:r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 </a:t>
            </a:r>
          </a:p>
          <a:p>
            <a:pPr lvl="2"/>
            <a:endParaRPr lang="en-US" sz="1600" u="none" strike="noStrike" baseline="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lvl="2"/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2. Fouad Majd Alkadri | 218110075         </a:t>
            </a:r>
            <a:r>
              <a:rPr lang="en-US" sz="1600" b="1" u="none" strike="noStrike" baseline="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Assistants</a:t>
            </a:r>
          </a:p>
          <a:p>
            <a:pPr lvl="2"/>
            <a:endParaRPr lang="en-US" sz="1600" u="none" strike="noStrike" baseline="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lvl="2"/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	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3. Abdullah Rajoub | 218110141 </a:t>
            </a:r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       </a:t>
            </a:r>
            <a:r>
              <a:rPr lang="en-US" sz="1600" b="1" u="none" strike="noStrike" baseline="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Assistants</a:t>
            </a:r>
          </a:p>
          <a:p>
            <a:pPr lvl="2"/>
            <a:endParaRPr lang="en-US" sz="1600" u="none" strike="noStrike" baseline="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lvl="2"/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		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4. </a:t>
            </a:r>
            <a:r>
              <a:rPr lang="en-US" sz="1600" b="1" u="none" strike="noStrike" baseline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Abdulaziz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 </a:t>
            </a:r>
            <a:r>
              <a:rPr lang="en-US" sz="1600" b="1" u="none" strike="noStrike" baseline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Alowain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 | 219110119           </a:t>
            </a:r>
            <a:r>
              <a:rPr lang="en-US" sz="1600" b="1" u="none" strike="noStrike" baseline="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Assistants</a:t>
            </a:r>
          </a:p>
          <a:p>
            <a:pPr lvl="2"/>
            <a:endParaRPr lang="en-US" sz="1600" u="none" strike="noStrike" baseline="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lvl="2"/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		</a:t>
            </a:r>
          </a:p>
          <a:p>
            <a:pPr lvl="2"/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 </a:t>
            </a:r>
          </a:p>
        </p:txBody>
      </p:sp>
      <p:cxnSp>
        <p:nvCxnSpPr>
          <p:cNvPr id="6" name="Google Shape;128;p26">
            <a:extLst>
              <a:ext uri="{FF2B5EF4-FFF2-40B4-BE49-F238E27FC236}">
                <a16:creationId xmlns:a16="http://schemas.microsoft.com/office/drawing/2014/main" id="{4AB6AE4D-0EC2-131D-FB11-88FD0C234F54}"/>
              </a:ext>
            </a:extLst>
          </p:cNvPr>
          <p:cNvCxnSpPr>
            <a:cxnSpLocks/>
          </p:cNvCxnSpPr>
          <p:nvPr/>
        </p:nvCxnSpPr>
        <p:spPr>
          <a:xfrm flipH="1">
            <a:off x="2520446" y="1519173"/>
            <a:ext cx="3811082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13ED070-6208-610A-A17E-715A104E9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486" y="2156113"/>
            <a:ext cx="658091" cy="6580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A438DEA-559B-48C8-8725-1E02D83C2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72" y="3777095"/>
            <a:ext cx="484909" cy="48490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16AC992-F074-CBDB-55FF-D64DC36F2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448" y="2814204"/>
            <a:ext cx="484909" cy="4849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C5B5E85-9936-9E8F-598B-3B3251105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645" y="3236768"/>
            <a:ext cx="484909" cy="48490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First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02237" y="1754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Visualization</a:t>
            </a: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1974274" y="748196"/>
            <a:ext cx="1558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Item_to_id</a:t>
            </a:r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 file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8D4C56-3683-825D-504D-803F89318197}"/>
              </a:ext>
            </a:extLst>
          </p:cNvPr>
          <p:cNvSpPr txBox="1"/>
          <p:nvPr/>
        </p:nvSpPr>
        <p:spPr>
          <a:xfrm>
            <a:off x="498764" y="9680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Seeing each item 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3776B-0C9A-E0D7-70E9-A8664444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1217459"/>
            <a:ext cx="8382000" cy="38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8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First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02237" y="1754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Visualization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1856509" y="745731"/>
            <a:ext cx="2202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Conversation file: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317595-8304-C545-75F0-25FF57E4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8" y="1707009"/>
            <a:ext cx="8426971" cy="25817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F5580B-5C20-D8C4-F419-D499DBE1965D}"/>
              </a:ext>
            </a:extLst>
          </p:cNvPr>
          <p:cNvSpPr txBox="1"/>
          <p:nvPr/>
        </p:nvSpPr>
        <p:spPr>
          <a:xfrm>
            <a:off x="498764" y="10131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Conversation table Q/A</a:t>
            </a:r>
          </a:p>
        </p:txBody>
      </p:sp>
    </p:spTree>
    <p:extLst>
      <p:ext uri="{BB962C8B-B14F-4D97-AF65-F5344CB8AC3E}">
        <p14:creationId xmlns:p14="http://schemas.microsoft.com/office/powerpoint/2010/main" val="162600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FD1D4D-DB5D-82C8-B7FF-E72B4A1A6A0C}"/>
              </a:ext>
            </a:extLst>
          </p:cNvPr>
          <p:cNvSpPr/>
          <p:nvPr/>
        </p:nvSpPr>
        <p:spPr>
          <a:xfrm>
            <a:off x="4505974" y="748196"/>
            <a:ext cx="4595197" cy="4374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Second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53974" y="8368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Visualization</a:t>
            </a: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613111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2199630" y="748196"/>
            <a:ext cx="2202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Café data: 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FCCCE-1BAF-B399-D039-668BDF883196}"/>
              </a:ext>
            </a:extLst>
          </p:cNvPr>
          <p:cNvSpPr txBox="1"/>
          <p:nvPr/>
        </p:nvSpPr>
        <p:spPr>
          <a:xfrm>
            <a:off x="415636" y="11572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Seeing which Category has been appearing frequently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40FC8088-0DEF-B94E-486E-8F04AAED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94" y="748196"/>
            <a:ext cx="4439374" cy="431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2887B-A94D-6DEF-97FD-3204E6436A66}"/>
              </a:ext>
            </a:extLst>
          </p:cNvPr>
          <p:cNvSpPr txBox="1"/>
          <p:nvPr/>
        </p:nvSpPr>
        <p:spPr>
          <a:xfrm>
            <a:off x="481012" y="1937120"/>
            <a:ext cx="16867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 1: Food  59k</a:t>
            </a:r>
          </a:p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Top 2: Beverage 43k</a:t>
            </a:r>
          </a:p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</a:t>
            </a:r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3: Tobacco 38k</a:t>
            </a:r>
            <a:endParaRPr lang="en-US" dirty="0">
              <a:solidFill>
                <a:srgbClr val="FFFF00"/>
              </a:solidFill>
              <a:effectLst/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F1C30-A6D5-6EA0-17BE-5283C533F521}"/>
              </a:ext>
            </a:extLst>
          </p:cNvPr>
          <p:cNvSpPr txBox="1"/>
          <p:nvPr/>
        </p:nvSpPr>
        <p:spPr>
          <a:xfrm>
            <a:off x="481012" y="1556792"/>
            <a:ext cx="1478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Approximately </a:t>
            </a:r>
          </a:p>
        </p:txBody>
      </p:sp>
    </p:spTree>
    <p:extLst>
      <p:ext uri="{BB962C8B-B14F-4D97-AF65-F5344CB8AC3E}">
        <p14:creationId xmlns:p14="http://schemas.microsoft.com/office/powerpoint/2010/main" val="2374527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FD1D4D-DB5D-82C8-B7FF-E72B4A1A6A0C}"/>
              </a:ext>
            </a:extLst>
          </p:cNvPr>
          <p:cNvSpPr/>
          <p:nvPr/>
        </p:nvSpPr>
        <p:spPr>
          <a:xfrm>
            <a:off x="4153119" y="853088"/>
            <a:ext cx="4866190" cy="4176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Second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02237" y="1754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Visualization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2369129" y="748196"/>
            <a:ext cx="2202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Café data: 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FCCCE-1BAF-B399-D039-668BDF883196}"/>
              </a:ext>
            </a:extLst>
          </p:cNvPr>
          <p:cNvSpPr txBox="1"/>
          <p:nvPr/>
        </p:nvSpPr>
        <p:spPr>
          <a:xfrm>
            <a:off x="498764" y="10131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Seeing Which Category Selling more 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7D32D7DC-79BF-203C-0189-2AED86D0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98" y="1013120"/>
            <a:ext cx="4134481" cy="40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858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FD1D4D-DB5D-82C8-B7FF-E72B4A1A6A0C}"/>
              </a:ext>
            </a:extLst>
          </p:cNvPr>
          <p:cNvSpPr/>
          <p:nvPr/>
        </p:nvSpPr>
        <p:spPr>
          <a:xfrm>
            <a:off x="4047690" y="832892"/>
            <a:ext cx="4991446" cy="426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Second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02237" y="1754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Visualization</a:t>
            </a: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2369129" y="748196"/>
            <a:ext cx="2202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Café data: 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8383D-1DF4-FFF3-93A4-5C58D576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690" y="1072544"/>
            <a:ext cx="5004190" cy="3895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696499-6ED0-8F53-A696-F752102AE965}"/>
              </a:ext>
            </a:extLst>
          </p:cNvPr>
          <p:cNvSpPr txBox="1"/>
          <p:nvPr/>
        </p:nvSpPr>
        <p:spPr>
          <a:xfrm>
            <a:off x="365510" y="2236072"/>
            <a:ext cx="2528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 1: Cappuccino</a:t>
            </a:r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 7k </a:t>
            </a:r>
          </a:p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Top 2: Water  3.5k</a:t>
            </a:r>
          </a:p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</a:t>
            </a:r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3: Masala Chai Cutting 3.1k</a:t>
            </a:r>
            <a:endParaRPr lang="en-US" dirty="0">
              <a:solidFill>
                <a:srgbClr val="FFFF00"/>
              </a:solidFill>
              <a:effectLst/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7FC9D-F0B4-41C1-FB3E-D06A5F11DA57}"/>
              </a:ext>
            </a:extLst>
          </p:cNvPr>
          <p:cNvSpPr txBox="1"/>
          <p:nvPr/>
        </p:nvSpPr>
        <p:spPr>
          <a:xfrm>
            <a:off x="348969" y="1851575"/>
            <a:ext cx="1478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Approximately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198862-AE2C-9B47-92DF-42D7CA10F919}"/>
              </a:ext>
            </a:extLst>
          </p:cNvPr>
          <p:cNvSpPr txBox="1"/>
          <p:nvPr/>
        </p:nvSpPr>
        <p:spPr>
          <a:xfrm>
            <a:off x="336145" y="1038276"/>
            <a:ext cx="3411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Seeing which item from BEVERAGE is selling more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05F847-DE4B-611D-5011-82889212DF65}"/>
              </a:ext>
            </a:extLst>
          </p:cNvPr>
          <p:cNvSpPr txBox="1"/>
          <p:nvPr/>
        </p:nvSpPr>
        <p:spPr>
          <a:xfrm>
            <a:off x="357628" y="2225405"/>
            <a:ext cx="2528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 1: Cappuccino</a:t>
            </a:r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 7k </a:t>
            </a:r>
          </a:p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Top 2: Water  3.5k</a:t>
            </a:r>
          </a:p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</a:t>
            </a:r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3: Masala Chai Cutting 3.1k</a:t>
            </a:r>
            <a:endParaRPr lang="en-US" dirty="0">
              <a:solidFill>
                <a:srgbClr val="FFFF00"/>
              </a:solidFill>
              <a:effectLst/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38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69B68C0-6231-9287-6EA9-80D592B25C00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602237" y="175497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4B696-1E0C-7A1B-347A-0C112E8F97F0}"/>
              </a:ext>
            </a:extLst>
          </p:cNvPr>
          <p:cNvSpPr txBox="1"/>
          <p:nvPr/>
        </p:nvSpPr>
        <p:spPr>
          <a:xfrm>
            <a:off x="602237" y="748197"/>
            <a:ext cx="1815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Third Dataset :</a:t>
            </a: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725E7BA8-5E41-B08B-DD5F-2EFD83FBFEB3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64CC1B-4D25-9201-0FEE-86CD69B380C2}"/>
              </a:ext>
            </a:extLst>
          </p:cNvPr>
          <p:cNvSpPr txBox="1"/>
          <p:nvPr/>
        </p:nvSpPr>
        <p:spPr>
          <a:xfrm>
            <a:off x="602237" y="1078514"/>
            <a:ext cx="6241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people rate coffee shops on a scale from </a:t>
            </a:r>
            <a:r>
              <a:rPr lang="en-US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1 to 5 (min and max)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CA5FDD-8C74-A08D-6E76-B84D9BDABC3B}"/>
              </a:ext>
            </a:extLst>
          </p:cNvPr>
          <p:cNvSpPr/>
          <p:nvPr/>
        </p:nvSpPr>
        <p:spPr>
          <a:xfrm>
            <a:off x="5049981" y="1408831"/>
            <a:ext cx="4010456" cy="35663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77279843-BE60-42FC-0C68-B94A0151F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39" y="1467994"/>
            <a:ext cx="3507236" cy="350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22BFD1-312C-EB55-6C0E-6FD91298F787}"/>
              </a:ext>
            </a:extLst>
          </p:cNvPr>
          <p:cNvSpPr txBox="1"/>
          <p:nvPr/>
        </p:nvSpPr>
        <p:spPr>
          <a:xfrm>
            <a:off x="602237" y="1360181"/>
            <a:ext cx="2190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Distribution for rating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3883EA-6FF1-B6BE-75BB-5D9A170771A3}"/>
              </a:ext>
            </a:extLst>
          </p:cNvPr>
          <p:cNvSpPr txBox="1"/>
          <p:nvPr/>
        </p:nvSpPr>
        <p:spPr>
          <a:xfrm>
            <a:off x="2150918" y="743289"/>
            <a:ext cx="228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Ratting_and_sentiments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Running Our Chatbot</a:t>
            </a:r>
            <a:endParaRPr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306704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04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4293661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Demo Chatbot</a:t>
            </a:r>
          </a:p>
        </p:txBody>
      </p:sp>
      <p:cxnSp>
        <p:nvCxnSpPr>
          <p:cNvPr id="7" name="Google Shape;128;p26">
            <a:extLst>
              <a:ext uri="{FF2B5EF4-FFF2-40B4-BE49-F238E27FC236}">
                <a16:creationId xmlns:a16="http://schemas.microsoft.com/office/drawing/2014/main" id="{3D7D227E-5D0E-CDDD-E68C-A64A57166D05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9E94EF07-AE9D-079F-36C9-40D4EE9C508C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37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AF28-A03E-A38C-B5FE-33D06FB7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24" y="971850"/>
            <a:ext cx="8260957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546636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8526226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15103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Why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we</a:t>
            </a: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make a coffee Chatbot?</a:t>
            </a:r>
          </a:p>
        </p:txBody>
      </p:sp>
      <p:sp>
        <p:nvSpPr>
          <p:cNvPr id="12" name="Google Shape;705;p36">
            <a:extLst>
              <a:ext uri="{FF2B5EF4-FFF2-40B4-BE49-F238E27FC236}">
                <a16:creationId xmlns:a16="http://schemas.microsoft.com/office/drawing/2014/main" id="{27630EF9-B3E9-EA55-4A76-8356C8522937}"/>
              </a:ext>
            </a:extLst>
          </p:cNvPr>
          <p:cNvSpPr txBox="1">
            <a:spLocks noGrp="1"/>
          </p:cNvSpPr>
          <p:nvPr/>
        </p:nvSpPr>
        <p:spPr>
          <a:xfrm>
            <a:off x="2675082" y="1782870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0B050"/>
                </a:solidFill>
                <a:latin typeface="Rajdhani"/>
                <a:ea typeface="Rajdhani"/>
                <a:cs typeface="Rajdhani"/>
                <a:sym typeface="Rajdhani"/>
              </a:rPr>
              <a:t>Save Time</a:t>
            </a:r>
            <a:endParaRPr sz="1600" b="1" dirty="0">
              <a:solidFill>
                <a:srgbClr val="00B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" name="Google Shape;706;p36">
            <a:extLst>
              <a:ext uri="{FF2B5EF4-FFF2-40B4-BE49-F238E27FC236}">
                <a16:creationId xmlns:a16="http://schemas.microsoft.com/office/drawing/2014/main" id="{BE221079-E55B-0D4F-8D6A-D0CC47332742}"/>
              </a:ext>
            </a:extLst>
          </p:cNvPr>
          <p:cNvSpPr txBox="1">
            <a:spLocks noGrp="1"/>
          </p:cNvSpPr>
          <p:nvPr/>
        </p:nvSpPr>
        <p:spPr>
          <a:xfrm>
            <a:off x="5766482" y="1782870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Rajdhani"/>
                <a:ea typeface="Rajdhani"/>
                <a:cs typeface="Rajdhani"/>
                <a:sym typeface="Rajdhani"/>
              </a:rPr>
              <a:t>Save Effort</a:t>
            </a:r>
            <a:endParaRPr sz="1600" b="1" dirty="0">
              <a:solidFill>
                <a:srgbClr val="FF00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" name="Google Shape;707;p36">
            <a:extLst>
              <a:ext uri="{FF2B5EF4-FFF2-40B4-BE49-F238E27FC236}">
                <a16:creationId xmlns:a16="http://schemas.microsoft.com/office/drawing/2014/main" id="{B3615483-F45A-4478-1217-4D06B0E3AA7D}"/>
              </a:ext>
            </a:extLst>
          </p:cNvPr>
          <p:cNvSpPr txBox="1">
            <a:spLocks noGrp="1"/>
          </p:cNvSpPr>
          <p:nvPr/>
        </p:nvSpPr>
        <p:spPr>
          <a:xfrm>
            <a:off x="1175536" y="3045698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0B0F0"/>
                </a:solidFill>
                <a:latin typeface="Rajdhani"/>
                <a:ea typeface="Rajdhani"/>
                <a:cs typeface="Rajdhani"/>
                <a:sym typeface="Rajdhani"/>
              </a:rPr>
              <a:t>Save Money</a:t>
            </a:r>
            <a:endParaRPr sz="1600" b="1" dirty="0">
              <a:solidFill>
                <a:srgbClr val="00B0F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" name="Google Shape;709;p36">
            <a:extLst>
              <a:ext uri="{FF2B5EF4-FFF2-40B4-BE49-F238E27FC236}">
                <a16:creationId xmlns:a16="http://schemas.microsoft.com/office/drawing/2014/main" id="{2D2CF32E-9D58-9659-38FF-E80736D60B62}"/>
              </a:ext>
            </a:extLst>
          </p:cNvPr>
          <p:cNvSpPr txBox="1">
            <a:spLocks noGrp="1"/>
          </p:cNvSpPr>
          <p:nvPr/>
        </p:nvSpPr>
        <p:spPr>
          <a:xfrm>
            <a:off x="4220782" y="3058070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Evolution Trend</a:t>
            </a:r>
            <a:endParaRPr sz="1600" b="1" dirty="0">
              <a:solidFill>
                <a:srgbClr val="FFFF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" name="Google Shape;710;p36">
            <a:extLst>
              <a:ext uri="{FF2B5EF4-FFF2-40B4-BE49-F238E27FC236}">
                <a16:creationId xmlns:a16="http://schemas.microsoft.com/office/drawing/2014/main" id="{09E82477-FF42-0ECB-F0D3-517E9900F8BB}"/>
              </a:ext>
            </a:extLst>
          </p:cNvPr>
          <p:cNvSpPr/>
          <p:nvPr/>
        </p:nvSpPr>
        <p:spPr>
          <a:xfrm>
            <a:off x="1672132" y="2333431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8" name="Google Shape;711;p36">
            <a:extLst>
              <a:ext uri="{FF2B5EF4-FFF2-40B4-BE49-F238E27FC236}">
                <a16:creationId xmlns:a16="http://schemas.microsoft.com/office/drawing/2014/main" id="{3142433F-31E5-0EDA-0F01-E2CDEA95962E}"/>
              </a:ext>
            </a:extLst>
          </p:cNvPr>
          <p:cNvSpPr/>
          <p:nvPr/>
        </p:nvSpPr>
        <p:spPr>
          <a:xfrm>
            <a:off x="3217832" y="2333431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9" name="Google Shape;712;p36">
            <a:extLst>
              <a:ext uri="{FF2B5EF4-FFF2-40B4-BE49-F238E27FC236}">
                <a16:creationId xmlns:a16="http://schemas.microsoft.com/office/drawing/2014/main" id="{FA33CD87-998C-7C0C-A2A3-3146C6CA3234}"/>
              </a:ext>
            </a:extLst>
          </p:cNvPr>
          <p:cNvSpPr/>
          <p:nvPr/>
        </p:nvSpPr>
        <p:spPr>
          <a:xfrm>
            <a:off x="4763532" y="2333431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0" name="Google Shape;713;p36">
            <a:extLst>
              <a:ext uri="{FF2B5EF4-FFF2-40B4-BE49-F238E27FC236}">
                <a16:creationId xmlns:a16="http://schemas.microsoft.com/office/drawing/2014/main" id="{3B66F9B3-BBCA-FAB7-F08D-992B99D2C716}"/>
              </a:ext>
            </a:extLst>
          </p:cNvPr>
          <p:cNvSpPr/>
          <p:nvPr/>
        </p:nvSpPr>
        <p:spPr>
          <a:xfrm>
            <a:off x="6309232" y="2333431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22" name="Google Shape;715;p36">
            <a:extLst>
              <a:ext uri="{FF2B5EF4-FFF2-40B4-BE49-F238E27FC236}">
                <a16:creationId xmlns:a16="http://schemas.microsoft.com/office/drawing/2014/main" id="{2CB98DB7-BF0E-4054-A489-430A8FA836A2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244832" y="2619781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716;p36">
            <a:extLst>
              <a:ext uri="{FF2B5EF4-FFF2-40B4-BE49-F238E27FC236}">
                <a16:creationId xmlns:a16="http://schemas.microsoft.com/office/drawing/2014/main" id="{A536D472-F657-E07E-82D7-E362900CB3C6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790532" y="2619781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717;p36">
            <a:extLst>
              <a:ext uri="{FF2B5EF4-FFF2-40B4-BE49-F238E27FC236}">
                <a16:creationId xmlns:a16="http://schemas.microsoft.com/office/drawing/2014/main" id="{749C9FAC-0AC4-6221-BFC8-7BD9F2F567F5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336232" y="2619781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128;p26">
            <a:extLst>
              <a:ext uri="{FF2B5EF4-FFF2-40B4-BE49-F238E27FC236}">
                <a16:creationId xmlns:a16="http://schemas.microsoft.com/office/drawing/2014/main" id="{E9CBD88F-4D5F-8CE4-40EE-D94E6218AF92}"/>
              </a:ext>
            </a:extLst>
          </p:cNvPr>
          <p:cNvCxnSpPr>
            <a:cxnSpLocks/>
          </p:cNvCxnSpPr>
          <p:nvPr/>
        </p:nvCxnSpPr>
        <p:spPr>
          <a:xfrm flipH="1">
            <a:off x="1018309" y="1158954"/>
            <a:ext cx="710738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Graphic 51" descr="Flying Money with solid fill">
            <a:extLst>
              <a:ext uri="{FF2B5EF4-FFF2-40B4-BE49-F238E27FC236}">
                <a16:creationId xmlns:a16="http://schemas.microsoft.com/office/drawing/2014/main" id="{ACB752E0-766A-B280-B0FA-314FE7EAE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9368" y="2333431"/>
            <a:ext cx="572700" cy="572700"/>
          </a:xfrm>
          <a:prstGeom prst="rect">
            <a:avLst/>
          </a:prstGeom>
        </p:spPr>
      </p:pic>
      <p:pic>
        <p:nvPicPr>
          <p:cNvPr id="54" name="Graphic 53" descr="Upward trend outline">
            <a:extLst>
              <a:ext uri="{FF2B5EF4-FFF2-40B4-BE49-F238E27FC236}">
                <a16:creationId xmlns:a16="http://schemas.microsoft.com/office/drawing/2014/main" id="{89D3F3E1-7177-A20A-24BF-88744A3CA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5066" y="2351815"/>
            <a:ext cx="535932" cy="535932"/>
          </a:xfrm>
          <a:prstGeom prst="rect">
            <a:avLst/>
          </a:prstGeom>
        </p:spPr>
      </p:pic>
      <p:pic>
        <p:nvPicPr>
          <p:cNvPr id="56" name="Graphic 55" descr="Comment Fire outline">
            <a:extLst>
              <a:ext uri="{FF2B5EF4-FFF2-40B4-BE49-F238E27FC236}">
                <a16:creationId xmlns:a16="http://schemas.microsoft.com/office/drawing/2014/main" id="{EAD725C9-A059-13C7-F443-5451D472A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6296" y="2351815"/>
            <a:ext cx="623554" cy="623554"/>
          </a:xfrm>
          <a:prstGeom prst="rect">
            <a:avLst/>
          </a:prstGeom>
        </p:spPr>
      </p:pic>
      <p:pic>
        <p:nvPicPr>
          <p:cNvPr id="58" name="Graphic 57" descr="Alarm Ringing outline">
            <a:extLst>
              <a:ext uri="{FF2B5EF4-FFF2-40B4-BE49-F238E27FC236}">
                <a16:creationId xmlns:a16="http://schemas.microsoft.com/office/drawing/2014/main" id="{062306CF-600F-C10D-F2C2-4E3247FD8D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7782" y="2315047"/>
            <a:ext cx="57270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C000"/>
                </a:solidFill>
              </a:rPr>
              <a:t>What are the features that’ll be included in our chatbot.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9" y="1001125"/>
            <a:ext cx="3787800" cy="3199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Scope</a:t>
            </a:r>
          </a:p>
        </p:txBody>
      </p:sp>
      <p:pic>
        <p:nvPicPr>
          <p:cNvPr id="4" name="Graphic 3" descr="Zoom in outline">
            <a:extLst>
              <a:ext uri="{FF2B5EF4-FFF2-40B4-BE49-F238E27FC236}">
                <a16:creationId xmlns:a16="http://schemas.microsoft.com/office/drawing/2014/main" id="{3A3E9947-1C6A-FAC2-DB41-968E9A22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9589" y="1132744"/>
            <a:ext cx="1823417" cy="1823417"/>
          </a:xfrm>
          <a:prstGeom prst="rect">
            <a:avLst/>
          </a:prstGeom>
        </p:spPr>
      </p:pic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20000" y="2059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Feature of our Chatbot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3" name="Google Shape;633;p32"/>
          <p:cNvSpPr txBox="1">
            <a:spLocks noGrp="1"/>
          </p:cNvSpPr>
          <p:nvPr>
            <p:ph type="subTitle" idx="4294967295"/>
          </p:nvPr>
        </p:nvSpPr>
        <p:spPr>
          <a:xfrm>
            <a:off x="5632181" y="2429686"/>
            <a:ext cx="2208600" cy="719866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Provide a list of items.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DF589DB-6C1D-B46C-A9CC-02263FCA0EFF}"/>
              </a:ext>
            </a:extLst>
          </p:cNvPr>
          <p:cNvSpPr txBox="1"/>
          <p:nvPr/>
        </p:nvSpPr>
        <p:spPr>
          <a:xfrm>
            <a:off x="2077639" y="2635730"/>
            <a:ext cx="1386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Take complaints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8263933-5D47-E80F-6BE1-5A79765EE24B}"/>
              </a:ext>
            </a:extLst>
          </p:cNvPr>
          <p:cNvSpPr txBox="1"/>
          <p:nvPr/>
        </p:nvSpPr>
        <p:spPr>
          <a:xfrm>
            <a:off x="4885612" y="3420658"/>
            <a:ext cx="220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The chatbot will be able to respond to greetings.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26AC9A9-8801-F046-1749-06987719E39B}"/>
              </a:ext>
            </a:extLst>
          </p:cNvPr>
          <p:cNvSpPr txBox="1"/>
          <p:nvPr/>
        </p:nvSpPr>
        <p:spPr>
          <a:xfrm>
            <a:off x="631299" y="1948877"/>
            <a:ext cx="31823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provide helpful contact information on command (e.g., support team email).</a:t>
            </a:r>
          </a:p>
        </p:txBody>
      </p:sp>
      <p:grpSp>
        <p:nvGrpSpPr>
          <p:cNvPr id="14" name="Google Shape;8624;p53">
            <a:extLst>
              <a:ext uri="{FF2B5EF4-FFF2-40B4-BE49-F238E27FC236}">
                <a16:creationId xmlns:a16="http://schemas.microsoft.com/office/drawing/2014/main" id="{5C232D1B-B6FB-892B-F5B1-D334D9B61D15}"/>
              </a:ext>
            </a:extLst>
          </p:cNvPr>
          <p:cNvGrpSpPr/>
          <p:nvPr/>
        </p:nvGrpSpPr>
        <p:grpSpPr>
          <a:xfrm>
            <a:off x="3572784" y="2058070"/>
            <a:ext cx="2876506" cy="1215806"/>
            <a:chOff x="1164630" y="3820086"/>
            <a:chExt cx="867967" cy="415883"/>
          </a:xfrm>
        </p:grpSpPr>
        <p:sp>
          <p:nvSpPr>
            <p:cNvPr id="18" name="Google Shape;8628;p53">
              <a:extLst>
                <a:ext uri="{FF2B5EF4-FFF2-40B4-BE49-F238E27FC236}">
                  <a16:creationId xmlns:a16="http://schemas.microsoft.com/office/drawing/2014/main" id="{A79B628E-0C0E-7867-A2E1-ED98BED1EC57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0" name="Google Shape;8630;p53">
              <a:extLst>
                <a:ext uri="{FF2B5EF4-FFF2-40B4-BE49-F238E27FC236}">
                  <a16:creationId xmlns:a16="http://schemas.microsoft.com/office/drawing/2014/main" id="{77C2CBD5-3498-C662-EBC2-D15C09D95249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24" name="Google Shape;8634;p53">
              <a:extLst>
                <a:ext uri="{FF2B5EF4-FFF2-40B4-BE49-F238E27FC236}">
                  <a16:creationId xmlns:a16="http://schemas.microsoft.com/office/drawing/2014/main" id="{7D1F5550-8845-0F37-1882-7832B83471EF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6" name="Google Shape;8636;p53">
              <a:extLst>
                <a:ext uri="{FF2B5EF4-FFF2-40B4-BE49-F238E27FC236}">
                  <a16:creationId xmlns:a16="http://schemas.microsoft.com/office/drawing/2014/main" id="{6A503BDA-C706-1DCA-12A9-870AEABBE23F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0" name="Google Shape;8640;p53">
              <a:extLst>
                <a:ext uri="{FF2B5EF4-FFF2-40B4-BE49-F238E27FC236}">
                  <a16:creationId xmlns:a16="http://schemas.microsoft.com/office/drawing/2014/main" id="{1AA6145A-7240-3C03-A230-6E840082D2B1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grpSp>
          <p:nvGrpSpPr>
            <p:cNvPr id="40" name="Google Shape;8650;p53">
              <a:extLst>
                <a:ext uri="{FF2B5EF4-FFF2-40B4-BE49-F238E27FC236}">
                  <a16:creationId xmlns:a16="http://schemas.microsoft.com/office/drawing/2014/main" id="{F9C3AD12-CA80-E610-DD1C-0068E3C28A75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55" name="Google Shape;8651;p53">
                <a:extLst>
                  <a:ext uri="{FF2B5EF4-FFF2-40B4-BE49-F238E27FC236}">
                    <a16:creationId xmlns:a16="http://schemas.microsoft.com/office/drawing/2014/main" id="{E3D61D2B-C2F4-00CA-88D1-52347E31C5AD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6" name="Google Shape;8652;p53">
                <a:extLst>
                  <a:ext uri="{FF2B5EF4-FFF2-40B4-BE49-F238E27FC236}">
                    <a16:creationId xmlns:a16="http://schemas.microsoft.com/office/drawing/2014/main" id="{9B5E6489-57BA-2FAB-09F8-4DE3D208F32B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7" name="Google Shape;8653;p53">
                <a:extLst>
                  <a:ext uri="{FF2B5EF4-FFF2-40B4-BE49-F238E27FC236}">
                    <a16:creationId xmlns:a16="http://schemas.microsoft.com/office/drawing/2014/main" id="{08B0D01F-515D-64E9-DC1E-3BB6A691BC05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8" name="Google Shape;8654;p53">
                <a:extLst>
                  <a:ext uri="{FF2B5EF4-FFF2-40B4-BE49-F238E27FC236}">
                    <a16:creationId xmlns:a16="http://schemas.microsoft.com/office/drawing/2014/main" id="{332A9BCE-D8A9-545F-9DD1-816950628421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9" name="Google Shape;8655;p53">
                <a:extLst>
                  <a:ext uri="{FF2B5EF4-FFF2-40B4-BE49-F238E27FC236}">
                    <a16:creationId xmlns:a16="http://schemas.microsoft.com/office/drawing/2014/main" id="{01FE8F06-9E11-EA72-5F32-723BE472FED2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0" name="Google Shape;8656;p53">
                <a:extLst>
                  <a:ext uri="{FF2B5EF4-FFF2-40B4-BE49-F238E27FC236}">
                    <a16:creationId xmlns:a16="http://schemas.microsoft.com/office/drawing/2014/main" id="{0E83094E-628F-A7C6-4687-5C671DB4493D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1" name="Google Shape;8657;p53">
                <a:extLst>
                  <a:ext uri="{FF2B5EF4-FFF2-40B4-BE49-F238E27FC236}">
                    <a16:creationId xmlns:a16="http://schemas.microsoft.com/office/drawing/2014/main" id="{E192A226-1C55-0963-F7FC-F7E8058BC7CF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2" name="Google Shape;8658;p53">
                <a:extLst>
                  <a:ext uri="{FF2B5EF4-FFF2-40B4-BE49-F238E27FC236}">
                    <a16:creationId xmlns:a16="http://schemas.microsoft.com/office/drawing/2014/main" id="{E819B75E-D65D-7149-5499-83AC68E94FBD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3" name="Google Shape;8659;p53">
                <a:extLst>
                  <a:ext uri="{FF2B5EF4-FFF2-40B4-BE49-F238E27FC236}">
                    <a16:creationId xmlns:a16="http://schemas.microsoft.com/office/drawing/2014/main" id="{C258B7C5-100A-5D04-B9ED-8C8773E2100D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4" name="Google Shape;8660;p53">
                <a:extLst>
                  <a:ext uri="{FF2B5EF4-FFF2-40B4-BE49-F238E27FC236}">
                    <a16:creationId xmlns:a16="http://schemas.microsoft.com/office/drawing/2014/main" id="{76DAC348-D228-299D-0786-AFEA97E9DA69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5" name="Google Shape;8661;p53">
                <a:extLst>
                  <a:ext uri="{FF2B5EF4-FFF2-40B4-BE49-F238E27FC236}">
                    <a16:creationId xmlns:a16="http://schemas.microsoft.com/office/drawing/2014/main" id="{AFE6EC16-5A9E-1965-B9CE-70FC960E350E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6" name="Google Shape;8662;p53">
                <a:extLst>
                  <a:ext uri="{FF2B5EF4-FFF2-40B4-BE49-F238E27FC236}">
                    <a16:creationId xmlns:a16="http://schemas.microsoft.com/office/drawing/2014/main" id="{6A78E1EB-4553-E7DF-8783-6D9CDF911BB4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7" name="Google Shape;8663;p53">
                <a:extLst>
                  <a:ext uri="{FF2B5EF4-FFF2-40B4-BE49-F238E27FC236}">
                    <a16:creationId xmlns:a16="http://schemas.microsoft.com/office/drawing/2014/main" id="{21FA6D3C-A74F-DD8B-84F1-9DF3A6BB270A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8" name="Google Shape;8664;p53">
                <a:extLst>
                  <a:ext uri="{FF2B5EF4-FFF2-40B4-BE49-F238E27FC236}">
                    <a16:creationId xmlns:a16="http://schemas.microsoft.com/office/drawing/2014/main" id="{EF01FE47-4D68-F949-2710-D6545E887111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9" name="Google Shape;8665;p53">
                <a:extLst>
                  <a:ext uri="{FF2B5EF4-FFF2-40B4-BE49-F238E27FC236}">
                    <a16:creationId xmlns:a16="http://schemas.microsoft.com/office/drawing/2014/main" id="{4EB504EA-7854-D98B-CE20-AC504530D29A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0" name="Google Shape;8666;p53">
                <a:extLst>
                  <a:ext uri="{FF2B5EF4-FFF2-40B4-BE49-F238E27FC236}">
                    <a16:creationId xmlns:a16="http://schemas.microsoft.com/office/drawing/2014/main" id="{8BC7A439-84AB-CBD0-8FCB-9F7536DAFB0F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1" name="Google Shape;8667;p53">
                <a:extLst>
                  <a:ext uri="{FF2B5EF4-FFF2-40B4-BE49-F238E27FC236}">
                    <a16:creationId xmlns:a16="http://schemas.microsoft.com/office/drawing/2014/main" id="{D56A2C28-34FC-DBEF-965F-7C3B90BB182D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2" name="Google Shape;8668;p53">
                <a:extLst>
                  <a:ext uri="{FF2B5EF4-FFF2-40B4-BE49-F238E27FC236}">
                    <a16:creationId xmlns:a16="http://schemas.microsoft.com/office/drawing/2014/main" id="{D30926A1-C570-599E-13FC-3A47D18DB8B6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3" name="Google Shape;8669;p53">
                <a:extLst>
                  <a:ext uri="{FF2B5EF4-FFF2-40B4-BE49-F238E27FC236}">
                    <a16:creationId xmlns:a16="http://schemas.microsoft.com/office/drawing/2014/main" id="{B02F903A-7C29-8CD1-B0F7-256CBB205A55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4" name="Google Shape;8670;p53">
                <a:extLst>
                  <a:ext uri="{FF2B5EF4-FFF2-40B4-BE49-F238E27FC236}">
                    <a16:creationId xmlns:a16="http://schemas.microsoft.com/office/drawing/2014/main" id="{AD5911EF-F9C2-88F9-4C34-359919ED948F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/>
              </a:p>
            </p:txBody>
          </p:sp>
        </p:grpSp>
        <p:sp>
          <p:nvSpPr>
            <p:cNvPr id="41" name="Google Shape;8671;p53">
              <a:extLst>
                <a:ext uri="{FF2B5EF4-FFF2-40B4-BE49-F238E27FC236}">
                  <a16:creationId xmlns:a16="http://schemas.microsoft.com/office/drawing/2014/main" id="{3CC04CC2-B850-6CFA-35BD-DA0A3ACEC365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2" name="Google Shape;8672;p53">
              <a:extLst>
                <a:ext uri="{FF2B5EF4-FFF2-40B4-BE49-F238E27FC236}">
                  <a16:creationId xmlns:a16="http://schemas.microsoft.com/office/drawing/2014/main" id="{698662AB-1EFB-FA8D-9A61-17A804B1AA82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3" name="Google Shape;8673;p53">
              <a:extLst>
                <a:ext uri="{FF2B5EF4-FFF2-40B4-BE49-F238E27FC236}">
                  <a16:creationId xmlns:a16="http://schemas.microsoft.com/office/drawing/2014/main" id="{382B703B-1348-EB06-4B49-709F8DB181DD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6" name="Google Shape;8676;p53">
              <a:extLst>
                <a:ext uri="{FF2B5EF4-FFF2-40B4-BE49-F238E27FC236}">
                  <a16:creationId xmlns:a16="http://schemas.microsoft.com/office/drawing/2014/main" id="{77B6C593-AC7A-CD4E-8C6C-585A5E41FBFE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8" name="Google Shape;8678;p53">
              <a:extLst>
                <a:ext uri="{FF2B5EF4-FFF2-40B4-BE49-F238E27FC236}">
                  <a16:creationId xmlns:a16="http://schemas.microsoft.com/office/drawing/2014/main" id="{4EA06571-ECAD-9D3E-9B70-A38AFAF93FDB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9" name="Google Shape;8679;p53">
              <a:extLst>
                <a:ext uri="{FF2B5EF4-FFF2-40B4-BE49-F238E27FC236}">
                  <a16:creationId xmlns:a16="http://schemas.microsoft.com/office/drawing/2014/main" id="{632D6B59-E9F4-6BDB-39A5-C0AEE6FA60E4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2" name="Google Shape;8682;p53">
              <a:extLst>
                <a:ext uri="{FF2B5EF4-FFF2-40B4-BE49-F238E27FC236}">
                  <a16:creationId xmlns:a16="http://schemas.microsoft.com/office/drawing/2014/main" id="{E6452E84-D364-CE28-2D6B-417B709DA9DC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75" name="Google Shape;634;p32">
            <a:extLst>
              <a:ext uri="{FF2B5EF4-FFF2-40B4-BE49-F238E27FC236}">
                <a16:creationId xmlns:a16="http://schemas.microsoft.com/office/drawing/2014/main" id="{32633930-B0AA-3C96-A602-FB92CD2028FF}"/>
              </a:ext>
            </a:extLst>
          </p:cNvPr>
          <p:cNvSpPr txBox="1">
            <a:spLocks/>
          </p:cNvSpPr>
          <p:nvPr/>
        </p:nvSpPr>
        <p:spPr>
          <a:xfrm>
            <a:off x="5608754" y="1811989"/>
            <a:ext cx="2313953" cy="7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Take Orders from the customers.</a:t>
            </a:r>
          </a:p>
        </p:txBody>
      </p:sp>
      <p:sp>
        <p:nvSpPr>
          <p:cNvPr id="76" name="Google Shape;8628;p53">
            <a:extLst>
              <a:ext uri="{FF2B5EF4-FFF2-40B4-BE49-F238E27FC236}">
                <a16:creationId xmlns:a16="http://schemas.microsoft.com/office/drawing/2014/main" id="{730EA066-FE51-DD12-A83E-F96CB6BBA8B3}"/>
              </a:ext>
            </a:extLst>
          </p:cNvPr>
          <p:cNvSpPr/>
          <p:nvPr/>
        </p:nvSpPr>
        <p:spPr>
          <a:xfrm rot="16200000" flipV="1">
            <a:off x="4379970" y="3015899"/>
            <a:ext cx="30777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77" name="Google Shape;128;p26">
            <a:extLst>
              <a:ext uri="{FF2B5EF4-FFF2-40B4-BE49-F238E27FC236}">
                <a16:creationId xmlns:a16="http://schemas.microsoft.com/office/drawing/2014/main" id="{95B1D343-F723-6D14-A08A-8F3570AF2BA6}"/>
              </a:ext>
            </a:extLst>
          </p:cNvPr>
          <p:cNvCxnSpPr>
            <a:cxnSpLocks/>
          </p:cNvCxnSpPr>
          <p:nvPr/>
        </p:nvCxnSpPr>
        <p:spPr>
          <a:xfrm flipH="1">
            <a:off x="2623145" y="874937"/>
            <a:ext cx="3811082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oogle Shape;10634;p59">
            <a:extLst>
              <a:ext uri="{FF2B5EF4-FFF2-40B4-BE49-F238E27FC236}">
                <a16:creationId xmlns:a16="http://schemas.microsoft.com/office/drawing/2014/main" id="{116BE1E8-2D18-5858-096D-11D65A3AFD02}"/>
              </a:ext>
            </a:extLst>
          </p:cNvPr>
          <p:cNvGrpSpPr/>
          <p:nvPr/>
        </p:nvGrpSpPr>
        <p:grpSpPr>
          <a:xfrm>
            <a:off x="7554093" y="1842228"/>
            <a:ext cx="488079" cy="568250"/>
            <a:chOff x="910723" y="1508212"/>
            <a:chExt cx="251660" cy="350166"/>
          </a:xfrm>
        </p:grpSpPr>
        <p:sp>
          <p:nvSpPr>
            <p:cNvPr id="83" name="Google Shape;10635;p59">
              <a:extLst>
                <a:ext uri="{FF2B5EF4-FFF2-40B4-BE49-F238E27FC236}">
                  <a16:creationId xmlns:a16="http://schemas.microsoft.com/office/drawing/2014/main" id="{BD19D5BB-B564-FE8C-FB36-ACD3867FD6B0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4" name="Google Shape;10636;p59">
              <a:extLst>
                <a:ext uri="{FF2B5EF4-FFF2-40B4-BE49-F238E27FC236}">
                  <a16:creationId xmlns:a16="http://schemas.microsoft.com/office/drawing/2014/main" id="{BD129AC0-24B1-6C1C-5E29-6E72FFBA68E0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5" name="Google Shape;10637;p59">
              <a:extLst>
                <a:ext uri="{FF2B5EF4-FFF2-40B4-BE49-F238E27FC236}">
                  <a16:creationId xmlns:a16="http://schemas.microsoft.com/office/drawing/2014/main" id="{05E97BD5-BB38-9258-77AA-3673AEBA8245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86" name="Google Shape;10638;p59">
              <a:extLst>
                <a:ext uri="{FF2B5EF4-FFF2-40B4-BE49-F238E27FC236}">
                  <a16:creationId xmlns:a16="http://schemas.microsoft.com/office/drawing/2014/main" id="{3EB377CC-388B-80AE-53F6-CC33EA4CAB84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7" name="Google Shape;10639;p59">
              <a:extLst>
                <a:ext uri="{FF2B5EF4-FFF2-40B4-BE49-F238E27FC236}">
                  <a16:creationId xmlns:a16="http://schemas.microsoft.com/office/drawing/2014/main" id="{AEA1C6EA-F68A-49A6-0A04-0C3AF9882CAE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8" name="Google Shape;10640;p59">
              <a:extLst>
                <a:ext uri="{FF2B5EF4-FFF2-40B4-BE49-F238E27FC236}">
                  <a16:creationId xmlns:a16="http://schemas.microsoft.com/office/drawing/2014/main" id="{DEE493CA-2C8B-F48B-8F81-AD6CD2E8E09F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9" name="Google Shape;10641;p59">
              <a:extLst>
                <a:ext uri="{FF2B5EF4-FFF2-40B4-BE49-F238E27FC236}">
                  <a16:creationId xmlns:a16="http://schemas.microsoft.com/office/drawing/2014/main" id="{0E65B92A-DC96-E382-D2E4-8BF7688D3B00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0" name="Google Shape;10642;p59">
              <a:extLst>
                <a:ext uri="{FF2B5EF4-FFF2-40B4-BE49-F238E27FC236}">
                  <a16:creationId xmlns:a16="http://schemas.microsoft.com/office/drawing/2014/main" id="{BC111806-BBA0-7A21-FDC0-4A9CC48894A3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1" name="Google Shape;10643;p59">
              <a:extLst>
                <a:ext uri="{FF2B5EF4-FFF2-40B4-BE49-F238E27FC236}">
                  <a16:creationId xmlns:a16="http://schemas.microsoft.com/office/drawing/2014/main" id="{FC16C7B6-1DBE-7BCC-5688-AF966A2A57FA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2" name="Google Shape;10644;p59">
              <a:extLst>
                <a:ext uri="{FF2B5EF4-FFF2-40B4-BE49-F238E27FC236}">
                  <a16:creationId xmlns:a16="http://schemas.microsoft.com/office/drawing/2014/main" id="{FC68A8F9-503F-C362-41F1-51596B461050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3" name="Google Shape;10645;p59">
              <a:extLst>
                <a:ext uri="{FF2B5EF4-FFF2-40B4-BE49-F238E27FC236}">
                  <a16:creationId xmlns:a16="http://schemas.microsoft.com/office/drawing/2014/main" id="{D8D70001-9542-5CA5-8C26-331157DCD088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4" name="Google Shape;10646;p59">
              <a:extLst>
                <a:ext uri="{FF2B5EF4-FFF2-40B4-BE49-F238E27FC236}">
                  <a16:creationId xmlns:a16="http://schemas.microsoft.com/office/drawing/2014/main" id="{83FA0749-4B1A-54AE-3311-BE3956D28A22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5" name="Google Shape;10647;p59">
              <a:extLst>
                <a:ext uri="{FF2B5EF4-FFF2-40B4-BE49-F238E27FC236}">
                  <a16:creationId xmlns:a16="http://schemas.microsoft.com/office/drawing/2014/main" id="{10193ED6-0450-EB54-7145-50C5888A14D2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6" name="Google Shape;10648;p59">
              <a:extLst>
                <a:ext uri="{FF2B5EF4-FFF2-40B4-BE49-F238E27FC236}">
                  <a16:creationId xmlns:a16="http://schemas.microsoft.com/office/drawing/2014/main" id="{E372977E-C785-A0CC-705B-2286A7C52A7D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7" name="Google Shape;10649;p59">
              <a:extLst>
                <a:ext uri="{FF2B5EF4-FFF2-40B4-BE49-F238E27FC236}">
                  <a16:creationId xmlns:a16="http://schemas.microsoft.com/office/drawing/2014/main" id="{810D5ABF-086E-F6FA-4E28-962EC057D471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8" name="Google Shape;10650;p59">
              <a:extLst>
                <a:ext uri="{FF2B5EF4-FFF2-40B4-BE49-F238E27FC236}">
                  <a16:creationId xmlns:a16="http://schemas.microsoft.com/office/drawing/2014/main" id="{CD666350-8B34-6FA4-3D46-7138D7A5F91C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9" name="Google Shape;10651;p59">
              <a:extLst>
                <a:ext uri="{FF2B5EF4-FFF2-40B4-BE49-F238E27FC236}">
                  <a16:creationId xmlns:a16="http://schemas.microsoft.com/office/drawing/2014/main" id="{69545A44-9276-E142-3F3B-C42AC20BC3A9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00" name="Google Shape;10689;p59">
            <a:extLst>
              <a:ext uri="{FF2B5EF4-FFF2-40B4-BE49-F238E27FC236}">
                <a16:creationId xmlns:a16="http://schemas.microsoft.com/office/drawing/2014/main" id="{A9ED22EB-5DF3-2D70-B080-CA9BA009A9AF}"/>
              </a:ext>
            </a:extLst>
          </p:cNvPr>
          <p:cNvGrpSpPr/>
          <p:nvPr/>
        </p:nvGrpSpPr>
        <p:grpSpPr>
          <a:xfrm>
            <a:off x="7642771" y="2520094"/>
            <a:ext cx="456793" cy="418649"/>
            <a:chOff x="2633037" y="1499873"/>
            <a:chExt cx="379002" cy="366112"/>
          </a:xfrm>
        </p:grpSpPr>
        <p:sp>
          <p:nvSpPr>
            <p:cNvPr id="101" name="Google Shape;10690;p59">
              <a:extLst>
                <a:ext uri="{FF2B5EF4-FFF2-40B4-BE49-F238E27FC236}">
                  <a16:creationId xmlns:a16="http://schemas.microsoft.com/office/drawing/2014/main" id="{8D1A6397-2BA2-6C86-E0E8-7AF0C797FB3C}"/>
                </a:ext>
              </a:extLst>
            </p:cNvPr>
            <p:cNvSpPr/>
            <p:nvPr/>
          </p:nvSpPr>
          <p:spPr>
            <a:xfrm>
              <a:off x="2798635" y="1499873"/>
              <a:ext cx="20497" cy="106145"/>
            </a:xfrm>
            <a:custGeom>
              <a:avLst/>
              <a:gdLst/>
              <a:ahLst/>
              <a:cxnLst/>
              <a:rect l="l" t="t" r="r" b="b"/>
              <a:pathLst>
                <a:path w="644" h="3335" extrusionOk="0">
                  <a:moveTo>
                    <a:pt x="453" y="1"/>
                  </a:moveTo>
                  <a:cubicBezTo>
                    <a:pt x="346" y="1"/>
                    <a:pt x="263" y="96"/>
                    <a:pt x="263" y="191"/>
                  </a:cubicBezTo>
                  <a:cubicBezTo>
                    <a:pt x="263" y="394"/>
                    <a:pt x="215" y="477"/>
                    <a:pt x="156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56" y="1763"/>
                  </a:cubicBezTo>
                  <a:cubicBezTo>
                    <a:pt x="215" y="1882"/>
                    <a:pt x="263" y="1965"/>
                    <a:pt x="263" y="2156"/>
                  </a:cubicBezTo>
                  <a:cubicBezTo>
                    <a:pt x="263" y="2358"/>
                    <a:pt x="215" y="2441"/>
                    <a:pt x="156" y="2561"/>
                  </a:cubicBezTo>
                  <a:cubicBezTo>
                    <a:pt x="72" y="2692"/>
                    <a:pt x="1" y="2846"/>
                    <a:pt x="1" y="3144"/>
                  </a:cubicBezTo>
                  <a:cubicBezTo>
                    <a:pt x="1" y="3239"/>
                    <a:pt x="96" y="3334"/>
                    <a:pt x="191" y="3334"/>
                  </a:cubicBezTo>
                  <a:cubicBezTo>
                    <a:pt x="298" y="3334"/>
                    <a:pt x="394" y="3239"/>
                    <a:pt x="394" y="3144"/>
                  </a:cubicBezTo>
                  <a:cubicBezTo>
                    <a:pt x="394" y="2942"/>
                    <a:pt x="429" y="2858"/>
                    <a:pt x="489" y="2739"/>
                  </a:cubicBezTo>
                  <a:cubicBezTo>
                    <a:pt x="572" y="2608"/>
                    <a:pt x="644" y="2453"/>
                    <a:pt x="644" y="2156"/>
                  </a:cubicBezTo>
                  <a:cubicBezTo>
                    <a:pt x="644" y="1882"/>
                    <a:pt x="572" y="1715"/>
                    <a:pt x="489" y="1584"/>
                  </a:cubicBezTo>
                  <a:cubicBezTo>
                    <a:pt x="429" y="1465"/>
                    <a:pt x="394" y="1370"/>
                    <a:pt x="394" y="1179"/>
                  </a:cubicBezTo>
                  <a:cubicBezTo>
                    <a:pt x="394" y="989"/>
                    <a:pt x="429" y="894"/>
                    <a:pt x="489" y="775"/>
                  </a:cubicBezTo>
                  <a:cubicBezTo>
                    <a:pt x="572" y="644"/>
                    <a:pt x="644" y="489"/>
                    <a:pt x="644" y="191"/>
                  </a:cubicBezTo>
                  <a:cubicBezTo>
                    <a:pt x="644" y="96"/>
                    <a:pt x="549" y="1"/>
                    <a:pt x="45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2" name="Google Shape;10691;p59">
              <a:extLst>
                <a:ext uri="{FF2B5EF4-FFF2-40B4-BE49-F238E27FC236}">
                  <a16:creationId xmlns:a16="http://schemas.microsoft.com/office/drawing/2014/main" id="{DAB3C7A8-88A7-9632-476F-EF2785A7A9C3}"/>
                </a:ext>
              </a:extLst>
            </p:cNvPr>
            <p:cNvSpPr/>
            <p:nvPr/>
          </p:nvSpPr>
          <p:spPr>
            <a:xfrm>
              <a:off x="2847140" y="1499873"/>
              <a:ext cx="20115" cy="106145"/>
            </a:xfrm>
            <a:custGeom>
              <a:avLst/>
              <a:gdLst/>
              <a:ahLst/>
              <a:cxnLst/>
              <a:rect l="l" t="t" r="r" b="b"/>
              <a:pathLst>
                <a:path w="632" h="3335" extrusionOk="0">
                  <a:moveTo>
                    <a:pt x="441" y="1"/>
                  </a:moveTo>
                  <a:cubicBezTo>
                    <a:pt x="334" y="1"/>
                    <a:pt x="251" y="96"/>
                    <a:pt x="251" y="191"/>
                  </a:cubicBezTo>
                  <a:cubicBezTo>
                    <a:pt x="251" y="394"/>
                    <a:pt x="203" y="477"/>
                    <a:pt x="144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44" y="1763"/>
                  </a:cubicBezTo>
                  <a:cubicBezTo>
                    <a:pt x="203" y="1882"/>
                    <a:pt x="251" y="1965"/>
                    <a:pt x="251" y="2156"/>
                  </a:cubicBezTo>
                  <a:cubicBezTo>
                    <a:pt x="251" y="2358"/>
                    <a:pt x="203" y="2441"/>
                    <a:pt x="144" y="2561"/>
                  </a:cubicBezTo>
                  <a:cubicBezTo>
                    <a:pt x="84" y="2692"/>
                    <a:pt x="1" y="2846"/>
                    <a:pt x="1" y="3144"/>
                  </a:cubicBezTo>
                  <a:cubicBezTo>
                    <a:pt x="1" y="3239"/>
                    <a:pt x="84" y="3334"/>
                    <a:pt x="191" y="3334"/>
                  </a:cubicBezTo>
                  <a:cubicBezTo>
                    <a:pt x="298" y="3334"/>
                    <a:pt x="382" y="3239"/>
                    <a:pt x="382" y="3144"/>
                  </a:cubicBezTo>
                  <a:cubicBezTo>
                    <a:pt x="382" y="2942"/>
                    <a:pt x="429" y="2858"/>
                    <a:pt x="489" y="2739"/>
                  </a:cubicBezTo>
                  <a:cubicBezTo>
                    <a:pt x="560" y="2608"/>
                    <a:pt x="632" y="2453"/>
                    <a:pt x="632" y="2156"/>
                  </a:cubicBezTo>
                  <a:cubicBezTo>
                    <a:pt x="632" y="1882"/>
                    <a:pt x="560" y="1715"/>
                    <a:pt x="489" y="1584"/>
                  </a:cubicBezTo>
                  <a:cubicBezTo>
                    <a:pt x="429" y="1465"/>
                    <a:pt x="382" y="1370"/>
                    <a:pt x="382" y="1179"/>
                  </a:cubicBezTo>
                  <a:cubicBezTo>
                    <a:pt x="382" y="989"/>
                    <a:pt x="429" y="894"/>
                    <a:pt x="489" y="775"/>
                  </a:cubicBezTo>
                  <a:cubicBezTo>
                    <a:pt x="560" y="644"/>
                    <a:pt x="632" y="489"/>
                    <a:pt x="632" y="191"/>
                  </a:cubicBezTo>
                  <a:cubicBezTo>
                    <a:pt x="632" y="96"/>
                    <a:pt x="549" y="1"/>
                    <a:pt x="4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3" name="Google Shape;10692;p59">
              <a:extLst>
                <a:ext uri="{FF2B5EF4-FFF2-40B4-BE49-F238E27FC236}">
                  <a16:creationId xmlns:a16="http://schemas.microsoft.com/office/drawing/2014/main" id="{8CD1115C-8D8D-3A23-9033-9219D521CB38}"/>
                </a:ext>
              </a:extLst>
            </p:cNvPr>
            <p:cNvSpPr/>
            <p:nvPr/>
          </p:nvSpPr>
          <p:spPr>
            <a:xfrm>
              <a:off x="2652738" y="1825405"/>
              <a:ext cx="359301" cy="40580"/>
            </a:xfrm>
            <a:custGeom>
              <a:avLst/>
              <a:gdLst/>
              <a:ahLst/>
              <a:cxnLst/>
              <a:rect l="l" t="t" r="r" b="b"/>
              <a:pathLst>
                <a:path w="11289" h="1275" extrusionOk="0">
                  <a:moveTo>
                    <a:pt x="10645" y="369"/>
                  </a:moveTo>
                  <a:lnTo>
                    <a:pt x="10538" y="655"/>
                  </a:lnTo>
                  <a:cubicBezTo>
                    <a:pt x="10514" y="774"/>
                    <a:pt x="10359" y="869"/>
                    <a:pt x="10240" y="869"/>
                  </a:cubicBezTo>
                  <a:lnTo>
                    <a:pt x="1108" y="869"/>
                  </a:lnTo>
                  <a:cubicBezTo>
                    <a:pt x="989" y="869"/>
                    <a:pt x="834" y="774"/>
                    <a:pt x="811" y="655"/>
                  </a:cubicBezTo>
                  <a:lnTo>
                    <a:pt x="739" y="369"/>
                  </a:lnTo>
                  <a:close/>
                  <a:moveTo>
                    <a:pt x="191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299" y="381"/>
                  </a:lnTo>
                  <a:lnTo>
                    <a:pt x="406" y="774"/>
                  </a:lnTo>
                  <a:cubicBezTo>
                    <a:pt x="477" y="1060"/>
                    <a:pt x="775" y="1274"/>
                    <a:pt x="1072" y="1274"/>
                  </a:cubicBezTo>
                  <a:lnTo>
                    <a:pt x="10216" y="1274"/>
                  </a:lnTo>
                  <a:cubicBezTo>
                    <a:pt x="10514" y="1274"/>
                    <a:pt x="10812" y="1060"/>
                    <a:pt x="10883" y="774"/>
                  </a:cubicBezTo>
                  <a:lnTo>
                    <a:pt x="10990" y="381"/>
                  </a:lnTo>
                  <a:lnTo>
                    <a:pt x="11098" y="381"/>
                  </a:lnTo>
                  <a:cubicBezTo>
                    <a:pt x="11193" y="381"/>
                    <a:pt x="11288" y="298"/>
                    <a:pt x="11288" y="191"/>
                  </a:cubicBezTo>
                  <a:cubicBezTo>
                    <a:pt x="11288" y="83"/>
                    <a:pt x="11229" y="0"/>
                    <a:pt x="1112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4" name="Google Shape;10693;p59">
              <a:extLst>
                <a:ext uri="{FF2B5EF4-FFF2-40B4-BE49-F238E27FC236}">
                  <a16:creationId xmlns:a16="http://schemas.microsoft.com/office/drawing/2014/main" id="{DC435DE5-2E53-1A8D-978E-A5DF01005421}"/>
                </a:ext>
              </a:extLst>
            </p:cNvPr>
            <p:cNvSpPr/>
            <p:nvPr/>
          </p:nvSpPr>
          <p:spPr>
            <a:xfrm>
              <a:off x="2657289" y="1641983"/>
              <a:ext cx="64833" cy="73935"/>
            </a:xfrm>
            <a:custGeom>
              <a:avLst/>
              <a:gdLst/>
              <a:ahLst/>
              <a:cxnLst/>
              <a:rect l="l" t="t" r="r" b="b"/>
              <a:pathLst>
                <a:path w="2037" h="2323" extrusionOk="0">
                  <a:moveTo>
                    <a:pt x="1584" y="382"/>
                  </a:moveTo>
                  <a:lnTo>
                    <a:pt x="1584" y="1429"/>
                  </a:lnTo>
                  <a:cubicBezTo>
                    <a:pt x="1584" y="1596"/>
                    <a:pt x="1596" y="1751"/>
                    <a:pt x="1620" y="1929"/>
                  </a:cubicBezTo>
                  <a:lnTo>
                    <a:pt x="1596" y="1929"/>
                  </a:lnTo>
                  <a:cubicBezTo>
                    <a:pt x="929" y="1929"/>
                    <a:pt x="382" y="1382"/>
                    <a:pt x="382" y="715"/>
                  </a:cubicBezTo>
                  <a:cubicBezTo>
                    <a:pt x="382" y="596"/>
                    <a:pt x="394" y="489"/>
                    <a:pt x="429" y="382"/>
                  </a:cubicBezTo>
                  <a:close/>
                  <a:moveTo>
                    <a:pt x="298" y="1"/>
                  </a:moveTo>
                  <a:cubicBezTo>
                    <a:pt x="215" y="1"/>
                    <a:pt x="144" y="48"/>
                    <a:pt x="120" y="120"/>
                  </a:cubicBezTo>
                  <a:cubicBezTo>
                    <a:pt x="37" y="310"/>
                    <a:pt x="13" y="513"/>
                    <a:pt x="13" y="703"/>
                  </a:cubicBezTo>
                  <a:cubicBezTo>
                    <a:pt x="1" y="1596"/>
                    <a:pt x="727" y="2322"/>
                    <a:pt x="1608" y="2322"/>
                  </a:cubicBezTo>
                  <a:lnTo>
                    <a:pt x="1846" y="2322"/>
                  </a:lnTo>
                  <a:cubicBezTo>
                    <a:pt x="1906" y="2322"/>
                    <a:pt x="1942" y="2298"/>
                    <a:pt x="1989" y="2251"/>
                  </a:cubicBezTo>
                  <a:cubicBezTo>
                    <a:pt x="2025" y="2203"/>
                    <a:pt x="2037" y="2144"/>
                    <a:pt x="2037" y="2084"/>
                  </a:cubicBezTo>
                  <a:cubicBezTo>
                    <a:pt x="1989" y="1870"/>
                    <a:pt x="1977" y="1656"/>
                    <a:pt x="1977" y="1429"/>
                  </a:cubicBezTo>
                  <a:lnTo>
                    <a:pt x="1977" y="191"/>
                  </a:lnTo>
                  <a:cubicBezTo>
                    <a:pt x="1977" y="84"/>
                    <a:pt x="1882" y="1"/>
                    <a:pt x="1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5" name="Google Shape;10694;p59">
              <a:extLst>
                <a:ext uri="{FF2B5EF4-FFF2-40B4-BE49-F238E27FC236}">
                  <a16:creationId xmlns:a16="http://schemas.microsoft.com/office/drawing/2014/main" id="{FF70B855-1D37-3CF1-1057-E05F924D0D40}"/>
                </a:ext>
              </a:extLst>
            </p:cNvPr>
            <p:cNvSpPr/>
            <p:nvPr/>
          </p:nvSpPr>
          <p:spPr>
            <a:xfrm>
              <a:off x="2633037" y="1617730"/>
              <a:ext cx="325945" cy="195198"/>
            </a:xfrm>
            <a:custGeom>
              <a:avLst/>
              <a:gdLst/>
              <a:ahLst/>
              <a:cxnLst/>
              <a:rect l="l" t="t" r="r" b="b"/>
              <a:pathLst>
                <a:path w="10241" h="6133" extrusionOk="0">
                  <a:moveTo>
                    <a:pt x="9847" y="393"/>
                  </a:moveTo>
                  <a:lnTo>
                    <a:pt x="9847" y="2203"/>
                  </a:lnTo>
                  <a:cubicBezTo>
                    <a:pt x="9847" y="4168"/>
                    <a:pt x="8252" y="5763"/>
                    <a:pt x="6287" y="5763"/>
                  </a:cubicBezTo>
                  <a:cubicBezTo>
                    <a:pt x="4859" y="5763"/>
                    <a:pt x="3573" y="4918"/>
                    <a:pt x="3013" y="3584"/>
                  </a:cubicBezTo>
                  <a:cubicBezTo>
                    <a:pt x="2989" y="3513"/>
                    <a:pt x="2918" y="3465"/>
                    <a:pt x="2834" y="3465"/>
                  </a:cubicBezTo>
                  <a:lnTo>
                    <a:pt x="2382" y="3465"/>
                  </a:lnTo>
                  <a:cubicBezTo>
                    <a:pt x="1287" y="3465"/>
                    <a:pt x="394" y="2572"/>
                    <a:pt x="394" y="1489"/>
                  </a:cubicBezTo>
                  <a:cubicBezTo>
                    <a:pt x="382" y="1096"/>
                    <a:pt x="489" y="715"/>
                    <a:pt x="703" y="393"/>
                  </a:cubicBezTo>
                  <a:lnTo>
                    <a:pt x="8823" y="393"/>
                  </a:lnTo>
                  <a:lnTo>
                    <a:pt x="8823" y="1215"/>
                  </a:lnTo>
                  <a:cubicBezTo>
                    <a:pt x="8823" y="1310"/>
                    <a:pt x="8919" y="1405"/>
                    <a:pt x="9014" y="1405"/>
                  </a:cubicBezTo>
                  <a:cubicBezTo>
                    <a:pt x="9121" y="1405"/>
                    <a:pt x="9204" y="1310"/>
                    <a:pt x="9204" y="1215"/>
                  </a:cubicBezTo>
                  <a:lnTo>
                    <a:pt x="9204" y="393"/>
                  </a:lnTo>
                  <a:close/>
                  <a:moveTo>
                    <a:pt x="620" y="1"/>
                  </a:moveTo>
                  <a:cubicBezTo>
                    <a:pt x="560" y="1"/>
                    <a:pt x="501" y="36"/>
                    <a:pt x="477" y="84"/>
                  </a:cubicBezTo>
                  <a:cubicBezTo>
                    <a:pt x="179" y="477"/>
                    <a:pt x="25" y="977"/>
                    <a:pt x="25" y="1465"/>
                  </a:cubicBezTo>
                  <a:cubicBezTo>
                    <a:pt x="1" y="2787"/>
                    <a:pt x="1060" y="3846"/>
                    <a:pt x="2370" y="3846"/>
                  </a:cubicBezTo>
                  <a:lnTo>
                    <a:pt x="2704" y="3846"/>
                  </a:lnTo>
                  <a:cubicBezTo>
                    <a:pt x="3346" y="5239"/>
                    <a:pt x="4751" y="6132"/>
                    <a:pt x="6299" y="6132"/>
                  </a:cubicBezTo>
                  <a:cubicBezTo>
                    <a:pt x="8466" y="6132"/>
                    <a:pt x="10240" y="4370"/>
                    <a:pt x="10240" y="2191"/>
                  </a:cubicBezTo>
                  <a:lnTo>
                    <a:pt x="10240" y="203"/>
                  </a:lnTo>
                  <a:cubicBezTo>
                    <a:pt x="10240" y="96"/>
                    <a:pt x="10145" y="1"/>
                    <a:pt x="100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6" name="Google Shape;10695;p59">
              <a:extLst>
                <a:ext uri="{FF2B5EF4-FFF2-40B4-BE49-F238E27FC236}">
                  <a16:creationId xmlns:a16="http://schemas.microsoft.com/office/drawing/2014/main" id="{8B66C01C-A985-5D7D-311D-061ECDC9890F}"/>
                </a:ext>
              </a:extLst>
            </p:cNvPr>
            <p:cNvSpPr/>
            <p:nvPr/>
          </p:nvSpPr>
          <p:spPr>
            <a:xfrm>
              <a:off x="2826293" y="1674574"/>
              <a:ext cx="99334" cy="106145"/>
            </a:xfrm>
            <a:custGeom>
              <a:avLst/>
              <a:gdLst/>
              <a:ahLst/>
              <a:cxnLst/>
              <a:rect l="l" t="t" r="r" b="b"/>
              <a:pathLst>
                <a:path w="3121" h="3335" extrusionOk="0">
                  <a:moveTo>
                    <a:pt x="2930" y="0"/>
                  </a:moveTo>
                  <a:cubicBezTo>
                    <a:pt x="2823" y="0"/>
                    <a:pt x="2739" y="96"/>
                    <a:pt x="2739" y="203"/>
                  </a:cubicBezTo>
                  <a:lnTo>
                    <a:pt x="2739" y="417"/>
                  </a:lnTo>
                  <a:cubicBezTo>
                    <a:pt x="2739" y="1822"/>
                    <a:pt x="1596" y="2965"/>
                    <a:pt x="191" y="2965"/>
                  </a:cubicBezTo>
                  <a:cubicBezTo>
                    <a:pt x="84" y="2965"/>
                    <a:pt x="1" y="3060"/>
                    <a:pt x="1" y="3156"/>
                  </a:cubicBezTo>
                  <a:cubicBezTo>
                    <a:pt x="1" y="3263"/>
                    <a:pt x="96" y="3334"/>
                    <a:pt x="203" y="3334"/>
                  </a:cubicBezTo>
                  <a:cubicBezTo>
                    <a:pt x="1811" y="3334"/>
                    <a:pt x="3120" y="2025"/>
                    <a:pt x="3120" y="417"/>
                  </a:cubicBezTo>
                  <a:lnTo>
                    <a:pt x="3120" y="203"/>
                  </a:lnTo>
                  <a:cubicBezTo>
                    <a:pt x="3120" y="96"/>
                    <a:pt x="3037" y="0"/>
                    <a:pt x="293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07" name="Google Shape;10853;p59">
            <a:extLst>
              <a:ext uri="{FF2B5EF4-FFF2-40B4-BE49-F238E27FC236}">
                <a16:creationId xmlns:a16="http://schemas.microsoft.com/office/drawing/2014/main" id="{01A4BA5E-1A8E-4CD7-32BF-566EBA851F63}"/>
              </a:ext>
            </a:extLst>
          </p:cNvPr>
          <p:cNvGrpSpPr/>
          <p:nvPr/>
        </p:nvGrpSpPr>
        <p:grpSpPr>
          <a:xfrm>
            <a:off x="7136733" y="3348202"/>
            <a:ext cx="671217" cy="627928"/>
            <a:chOff x="1749728" y="2894777"/>
            <a:chExt cx="386927" cy="363438"/>
          </a:xfrm>
        </p:grpSpPr>
        <p:sp>
          <p:nvSpPr>
            <p:cNvPr id="108" name="Google Shape;10854;p59">
              <a:extLst>
                <a:ext uri="{FF2B5EF4-FFF2-40B4-BE49-F238E27FC236}">
                  <a16:creationId xmlns:a16="http://schemas.microsoft.com/office/drawing/2014/main" id="{63C15535-74A3-A9CC-1318-0CF7582C8D91}"/>
                </a:ext>
              </a:extLst>
            </p:cNvPr>
            <p:cNvSpPr/>
            <p:nvPr/>
          </p:nvSpPr>
          <p:spPr>
            <a:xfrm>
              <a:off x="1809595" y="3025333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9" name="Google Shape;10855;p59">
              <a:extLst>
                <a:ext uri="{FF2B5EF4-FFF2-40B4-BE49-F238E27FC236}">
                  <a16:creationId xmlns:a16="http://schemas.microsoft.com/office/drawing/2014/main" id="{D03528FA-FE99-8C44-4BF6-79B7A2895D71}"/>
                </a:ext>
              </a:extLst>
            </p:cNvPr>
            <p:cNvSpPr/>
            <p:nvPr/>
          </p:nvSpPr>
          <p:spPr>
            <a:xfrm>
              <a:off x="1749728" y="2974346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0" name="Google Shape;10856;p59">
              <a:extLst>
                <a:ext uri="{FF2B5EF4-FFF2-40B4-BE49-F238E27FC236}">
                  <a16:creationId xmlns:a16="http://schemas.microsoft.com/office/drawing/2014/main" id="{93A812D1-69FA-400C-00B0-9A9D61114B58}"/>
                </a:ext>
              </a:extLst>
            </p:cNvPr>
            <p:cNvSpPr/>
            <p:nvPr/>
          </p:nvSpPr>
          <p:spPr>
            <a:xfrm>
              <a:off x="1785725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1" name="Google Shape;10857;p59">
              <a:extLst>
                <a:ext uri="{FF2B5EF4-FFF2-40B4-BE49-F238E27FC236}">
                  <a16:creationId xmlns:a16="http://schemas.microsoft.com/office/drawing/2014/main" id="{D3742C9F-7F44-5A4B-D4E5-6D5564CC8C8E}"/>
                </a:ext>
              </a:extLst>
            </p:cNvPr>
            <p:cNvSpPr/>
            <p:nvPr/>
          </p:nvSpPr>
          <p:spPr>
            <a:xfrm>
              <a:off x="1919114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2" name="Google Shape;10858;p59">
              <a:extLst>
                <a:ext uri="{FF2B5EF4-FFF2-40B4-BE49-F238E27FC236}">
                  <a16:creationId xmlns:a16="http://schemas.microsoft.com/office/drawing/2014/main" id="{FB6FBC66-B7AA-BBD0-705C-5E7B4846683A}"/>
                </a:ext>
              </a:extLst>
            </p:cNvPr>
            <p:cNvSpPr/>
            <p:nvPr/>
          </p:nvSpPr>
          <p:spPr>
            <a:xfrm>
              <a:off x="1956257" y="2931156"/>
              <a:ext cx="180398" cy="188737"/>
            </a:xfrm>
            <a:custGeom>
              <a:avLst/>
              <a:gdLst/>
              <a:ahLst/>
              <a:cxnLst/>
              <a:rect l="l" t="t" r="r" b="b"/>
              <a:pathLst>
                <a:path w="5668" h="5930" extrusionOk="0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3" name="Google Shape;10859;p59">
              <a:extLst>
                <a:ext uri="{FF2B5EF4-FFF2-40B4-BE49-F238E27FC236}">
                  <a16:creationId xmlns:a16="http://schemas.microsoft.com/office/drawing/2014/main" id="{F5E2AE2A-EF76-8EA7-E355-9832E16DB23D}"/>
                </a:ext>
              </a:extLst>
            </p:cNvPr>
            <p:cNvSpPr/>
            <p:nvPr/>
          </p:nvSpPr>
          <p:spPr>
            <a:xfrm>
              <a:off x="2027487" y="2894777"/>
              <a:ext cx="36029" cy="108786"/>
            </a:xfrm>
            <a:custGeom>
              <a:avLst/>
              <a:gdLst/>
              <a:ahLst/>
              <a:cxnLst/>
              <a:rect l="l" t="t" r="r" b="b"/>
              <a:pathLst>
                <a:path w="1132" h="3418" extrusionOk="0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4" name="Google Shape;10860;p59">
              <a:extLst>
                <a:ext uri="{FF2B5EF4-FFF2-40B4-BE49-F238E27FC236}">
                  <a16:creationId xmlns:a16="http://schemas.microsoft.com/office/drawing/2014/main" id="{7644D83F-5F2B-D7CF-9B9A-283604E2604F}"/>
                </a:ext>
              </a:extLst>
            </p:cNvPr>
            <p:cNvSpPr/>
            <p:nvPr/>
          </p:nvSpPr>
          <p:spPr>
            <a:xfrm>
              <a:off x="2027487" y="3009992"/>
              <a:ext cx="36029" cy="36029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15" name="Google Shape;11360;p59">
            <a:extLst>
              <a:ext uri="{FF2B5EF4-FFF2-40B4-BE49-F238E27FC236}">
                <a16:creationId xmlns:a16="http://schemas.microsoft.com/office/drawing/2014/main" id="{CD97CDB8-0F11-4FE3-0804-9A9DFDD3C295}"/>
              </a:ext>
            </a:extLst>
          </p:cNvPr>
          <p:cNvSpPr/>
          <p:nvPr/>
        </p:nvSpPr>
        <p:spPr>
          <a:xfrm>
            <a:off x="1446865" y="2584217"/>
            <a:ext cx="603570" cy="644407"/>
          </a:xfrm>
          <a:custGeom>
            <a:avLst/>
            <a:gdLst/>
            <a:ahLst/>
            <a:cxnLst/>
            <a:rect l="l" t="t" r="r" b="b"/>
            <a:pathLst>
              <a:path w="11014" h="11014" extrusionOk="0">
                <a:moveTo>
                  <a:pt x="3739" y="358"/>
                </a:moveTo>
                <a:cubicBezTo>
                  <a:pt x="4048" y="358"/>
                  <a:pt x="4298" y="608"/>
                  <a:pt x="4298" y="917"/>
                </a:cubicBezTo>
                <a:cubicBezTo>
                  <a:pt x="4298" y="1131"/>
                  <a:pt x="4203" y="1310"/>
                  <a:pt x="4024" y="1405"/>
                </a:cubicBezTo>
                <a:cubicBezTo>
                  <a:pt x="3953" y="1441"/>
                  <a:pt x="3929" y="1501"/>
                  <a:pt x="3929" y="1560"/>
                </a:cubicBezTo>
                <a:lnTo>
                  <a:pt x="3929" y="1965"/>
                </a:lnTo>
                <a:cubicBezTo>
                  <a:pt x="3929" y="2048"/>
                  <a:pt x="4001" y="2143"/>
                  <a:pt x="4108" y="2143"/>
                </a:cubicBezTo>
                <a:lnTo>
                  <a:pt x="5334" y="2143"/>
                </a:lnTo>
                <a:lnTo>
                  <a:pt x="5334" y="3358"/>
                </a:lnTo>
                <a:cubicBezTo>
                  <a:pt x="5334" y="3453"/>
                  <a:pt x="5406" y="3536"/>
                  <a:pt x="5513" y="3536"/>
                </a:cubicBezTo>
                <a:lnTo>
                  <a:pt x="5906" y="3536"/>
                </a:lnTo>
                <a:cubicBezTo>
                  <a:pt x="5965" y="3536"/>
                  <a:pt x="6025" y="3513"/>
                  <a:pt x="6060" y="3453"/>
                </a:cubicBezTo>
                <a:cubicBezTo>
                  <a:pt x="6168" y="3275"/>
                  <a:pt x="6358" y="3167"/>
                  <a:pt x="6549" y="3167"/>
                </a:cubicBezTo>
                <a:cubicBezTo>
                  <a:pt x="6858" y="3167"/>
                  <a:pt x="7120" y="3417"/>
                  <a:pt x="7120" y="3727"/>
                </a:cubicBezTo>
                <a:cubicBezTo>
                  <a:pt x="7120" y="4048"/>
                  <a:pt x="6858" y="4298"/>
                  <a:pt x="6549" y="4298"/>
                </a:cubicBezTo>
                <a:cubicBezTo>
                  <a:pt x="6346" y="4298"/>
                  <a:pt x="6168" y="4191"/>
                  <a:pt x="6060" y="4013"/>
                </a:cubicBezTo>
                <a:cubicBezTo>
                  <a:pt x="6025" y="3953"/>
                  <a:pt x="5965" y="3929"/>
                  <a:pt x="5906" y="3929"/>
                </a:cubicBezTo>
                <a:lnTo>
                  <a:pt x="5513" y="3929"/>
                </a:lnTo>
                <a:cubicBezTo>
                  <a:pt x="5417" y="3929"/>
                  <a:pt x="5334" y="4001"/>
                  <a:pt x="5334" y="4108"/>
                </a:cubicBezTo>
                <a:lnTo>
                  <a:pt x="5334" y="5322"/>
                </a:lnTo>
                <a:lnTo>
                  <a:pt x="4286" y="5322"/>
                </a:lnTo>
                <a:lnTo>
                  <a:pt x="4286" y="5191"/>
                </a:lnTo>
                <a:cubicBezTo>
                  <a:pt x="4513" y="5013"/>
                  <a:pt x="4655" y="4739"/>
                  <a:pt x="4655" y="4465"/>
                </a:cubicBezTo>
                <a:cubicBezTo>
                  <a:pt x="4655" y="3953"/>
                  <a:pt x="4239" y="3536"/>
                  <a:pt x="3739" y="3536"/>
                </a:cubicBezTo>
                <a:cubicBezTo>
                  <a:pt x="3227" y="3536"/>
                  <a:pt x="2810" y="3953"/>
                  <a:pt x="2810" y="4465"/>
                </a:cubicBezTo>
                <a:cubicBezTo>
                  <a:pt x="2810" y="4739"/>
                  <a:pt x="2953" y="5025"/>
                  <a:pt x="3191" y="5191"/>
                </a:cubicBezTo>
                <a:lnTo>
                  <a:pt x="3191" y="5322"/>
                </a:lnTo>
                <a:lnTo>
                  <a:pt x="2143" y="5322"/>
                </a:lnTo>
                <a:lnTo>
                  <a:pt x="2143" y="2143"/>
                </a:lnTo>
                <a:lnTo>
                  <a:pt x="3370" y="2143"/>
                </a:lnTo>
                <a:cubicBezTo>
                  <a:pt x="3453" y="2143"/>
                  <a:pt x="3548" y="2060"/>
                  <a:pt x="3548" y="1965"/>
                </a:cubicBezTo>
                <a:lnTo>
                  <a:pt x="3548" y="1560"/>
                </a:lnTo>
                <a:cubicBezTo>
                  <a:pt x="3548" y="1501"/>
                  <a:pt x="3512" y="1441"/>
                  <a:pt x="3453" y="1405"/>
                </a:cubicBezTo>
                <a:cubicBezTo>
                  <a:pt x="3274" y="1298"/>
                  <a:pt x="3167" y="1108"/>
                  <a:pt x="3167" y="917"/>
                </a:cubicBezTo>
                <a:cubicBezTo>
                  <a:pt x="3167" y="608"/>
                  <a:pt x="3429" y="358"/>
                  <a:pt x="3739" y="358"/>
                </a:cubicBezTo>
                <a:close/>
                <a:moveTo>
                  <a:pt x="8870" y="5644"/>
                </a:moveTo>
                <a:lnTo>
                  <a:pt x="8870" y="7632"/>
                </a:lnTo>
                <a:lnTo>
                  <a:pt x="8870" y="7858"/>
                </a:lnTo>
                <a:lnTo>
                  <a:pt x="8870" y="8870"/>
                </a:lnTo>
                <a:lnTo>
                  <a:pt x="7656" y="8870"/>
                </a:lnTo>
                <a:cubicBezTo>
                  <a:pt x="7561" y="8870"/>
                  <a:pt x="7477" y="8942"/>
                  <a:pt x="7477" y="9049"/>
                </a:cubicBezTo>
                <a:lnTo>
                  <a:pt x="7477" y="9442"/>
                </a:lnTo>
                <a:cubicBezTo>
                  <a:pt x="7477" y="9502"/>
                  <a:pt x="7501" y="9561"/>
                  <a:pt x="7561" y="9597"/>
                </a:cubicBezTo>
                <a:cubicBezTo>
                  <a:pt x="7739" y="9704"/>
                  <a:pt x="7846" y="9894"/>
                  <a:pt x="7846" y="10085"/>
                </a:cubicBezTo>
                <a:cubicBezTo>
                  <a:pt x="7846" y="10394"/>
                  <a:pt x="7596" y="10656"/>
                  <a:pt x="7275" y="10656"/>
                </a:cubicBezTo>
                <a:cubicBezTo>
                  <a:pt x="6965" y="10656"/>
                  <a:pt x="6715" y="10394"/>
                  <a:pt x="6715" y="10085"/>
                </a:cubicBezTo>
                <a:cubicBezTo>
                  <a:pt x="6715" y="9883"/>
                  <a:pt x="6822" y="9704"/>
                  <a:pt x="7001" y="9597"/>
                </a:cubicBezTo>
                <a:cubicBezTo>
                  <a:pt x="7061" y="9561"/>
                  <a:pt x="7084" y="9502"/>
                  <a:pt x="7084" y="9442"/>
                </a:cubicBezTo>
                <a:lnTo>
                  <a:pt x="7084" y="9049"/>
                </a:lnTo>
                <a:cubicBezTo>
                  <a:pt x="7084" y="8954"/>
                  <a:pt x="7013" y="8870"/>
                  <a:pt x="6906" y="8870"/>
                </a:cubicBezTo>
                <a:lnTo>
                  <a:pt x="5691" y="8870"/>
                </a:lnTo>
                <a:lnTo>
                  <a:pt x="5691" y="7644"/>
                </a:lnTo>
                <a:cubicBezTo>
                  <a:pt x="5691" y="7549"/>
                  <a:pt x="5608" y="7466"/>
                  <a:pt x="5513" y="7466"/>
                </a:cubicBezTo>
                <a:lnTo>
                  <a:pt x="5108" y="7466"/>
                </a:lnTo>
                <a:cubicBezTo>
                  <a:pt x="5048" y="7466"/>
                  <a:pt x="4989" y="7489"/>
                  <a:pt x="4953" y="7549"/>
                </a:cubicBezTo>
                <a:cubicBezTo>
                  <a:pt x="4846" y="7739"/>
                  <a:pt x="4655" y="7835"/>
                  <a:pt x="4465" y="7835"/>
                </a:cubicBezTo>
                <a:cubicBezTo>
                  <a:pt x="4155" y="7835"/>
                  <a:pt x="3905" y="7585"/>
                  <a:pt x="3905" y="7251"/>
                </a:cubicBezTo>
                <a:cubicBezTo>
                  <a:pt x="3905" y="6942"/>
                  <a:pt x="4155" y="6680"/>
                  <a:pt x="4465" y="6680"/>
                </a:cubicBezTo>
                <a:cubicBezTo>
                  <a:pt x="4679" y="6680"/>
                  <a:pt x="4846" y="6787"/>
                  <a:pt x="4953" y="6954"/>
                </a:cubicBezTo>
                <a:cubicBezTo>
                  <a:pt x="4989" y="7013"/>
                  <a:pt x="5048" y="7049"/>
                  <a:pt x="5108" y="7049"/>
                </a:cubicBezTo>
                <a:lnTo>
                  <a:pt x="5513" y="7049"/>
                </a:lnTo>
                <a:cubicBezTo>
                  <a:pt x="5596" y="7049"/>
                  <a:pt x="5691" y="6977"/>
                  <a:pt x="5691" y="6870"/>
                </a:cubicBezTo>
                <a:lnTo>
                  <a:pt x="5691" y="5644"/>
                </a:lnTo>
                <a:lnTo>
                  <a:pt x="6727" y="5644"/>
                </a:lnTo>
                <a:lnTo>
                  <a:pt x="6727" y="5787"/>
                </a:lnTo>
                <a:cubicBezTo>
                  <a:pt x="6501" y="5965"/>
                  <a:pt x="6358" y="6227"/>
                  <a:pt x="6358" y="6513"/>
                </a:cubicBezTo>
                <a:cubicBezTo>
                  <a:pt x="6358" y="7013"/>
                  <a:pt x="6775" y="7430"/>
                  <a:pt x="7275" y="7430"/>
                </a:cubicBezTo>
                <a:cubicBezTo>
                  <a:pt x="7787" y="7430"/>
                  <a:pt x="8204" y="7013"/>
                  <a:pt x="8204" y="6513"/>
                </a:cubicBezTo>
                <a:cubicBezTo>
                  <a:pt x="8204" y="6227"/>
                  <a:pt x="8073" y="5942"/>
                  <a:pt x="7834" y="5787"/>
                </a:cubicBezTo>
                <a:lnTo>
                  <a:pt x="7834" y="5644"/>
                </a:lnTo>
                <a:close/>
                <a:moveTo>
                  <a:pt x="3739" y="0"/>
                </a:moveTo>
                <a:cubicBezTo>
                  <a:pt x="3227" y="0"/>
                  <a:pt x="2810" y="405"/>
                  <a:pt x="2810" y="917"/>
                </a:cubicBezTo>
                <a:cubicBezTo>
                  <a:pt x="2810" y="1203"/>
                  <a:pt x="2941" y="1489"/>
                  <a:pt x="3179" y="1643"/>
                </a:cubicBezTo>
                <a:lnTo>
                  <a:pt x="3179" y="1786"/>
                </a:lnTo>
                <a:lnTo>
                  <a:pt x="1965" y="1786"/>
                </a:lnTo>
                <a:cubicBezTo>
                  <a:pt x="1869" y="1786"/>
                  <a:pt x="1786" y="1858"/>
                  <a:pt x="1786" y="1965"/>
                </a:cubicBezTo>
                <a:lnTo>
                  <a:pt x="1786" y="5501"/>
                </a:lnTo>
                <a:lnTo>
                  <a:pt x="1786" y="6727"/>
                </a:lnTo>
                <a:lnTo>
                  <a:pt x="1655" y="6727"/>
                </a:lnTo>
                <a:cubicBezTo>
                  <a:pt x="1476" y="6501"/>
                  <a:pt x="1203" y="6346"/>
                  <a:pt x="917" y="6346"/>
                </a:cubicBezTo>
                <a:cubicBezTo>
                  <a:pt x="417" y="6346"/>
                  <a:pt x="0" y="6763"/>
                  <a:pt x="0" y="7275"/>
                </a:cubicBezTo>
                <a:cubicBezTo>
                  <a:pt x="0" y="7775"/>
                  <a:pt x="417" y="8192"/>
                  <a:pt x="917" y="8192"/>
                </a:cubicBezTo>
                <a:cubicBezTo>
                  <a:pt x="1203" y="8192"/>
                  <a:pt x="1488" y="8061"/>
                  <a:pt x="1655" y="7823"/>
                </a:cubicBezTo>
                <a:lnTo>
                  <a:pt x="1786" y="7823"/>
                </a:lnTo>
                <a:lnTo>
                  <a:pt x="1786" y="9049"/>
                </a:lnTo>
                <a:cubicBezTo>
                  <a:pt x="1786" y="9132"/>
                  <a:pt x="1857" y="9228"/>
                  <a:pt x="1965" y="9228"/>
                </a:cubicBezTo>
                <a:lnTo>
                  <a:pt x="2584" y="9228"/>
                </a:lnTo>
                <a:cubicBezTo>
                  <a:pt x="2679" y="9228"/>
                  <a:pt x="2762" y="9144"/>
                  <a:pt x="2762" y="9049"/>
                </a:cubicBezTo>
                <a:cubicBezTo>
                  <a:pt x="2762" y="8942"/>
                  <a:pt x="2691" y="8870"/>
                  <a:pt x="2584" y="8870"/>
                </a:cubicBezTo>
                <a:lnTo>
                  <a:pt x="2143" y="8870"/>
                </a:lnTo>
                <a:lnTo>
                  <a:pt x="2143" y="7644"/>
                </a:lnTo>
                <a:cubicBezTo>
                  <a:pt x="2143" y="7561"/>
                  <a:pt x="2072" y="7466"/>
                  <a:pt x="1965" y="7466"/>
                </a:cubicBezTo>
                <a:lnTo>
                  <a:pt x="1560" y="7466"/>
                </a:lnTo>
                <a:cubicBezTo>
                  <a:pt x="1500" y="7466"/>
                  <a:pt x="1441" y="7501"/>
                  <a:pt x="1417" y="7561"/>
                </a:cubicBezTo>
                <a:cubicBezTo>
                  <a:pt x="1310" y="7739"/>
                  <a:pt x="1119" y="7835"/>
                  <a:pt x="917" y="7835"/>
                </a:cubicBezTo>
                <a:cubicBezTo>
                  <a:pt x="607" y="7835"/>
                  <a:pt x="357" y="7585"/>
                  <a:pt x="357" y="7275"/>
                </a:cubicBezTo>
                <a:cubicBezTo>
                  <a:pt x="357" y="6965"/>
                  <a:pt x="607" y="6704"/>
                  <a:pt x="917" y="6704"/>
                </a:cubicBezTo>
                <a:cubicBezTo>
                  <a:pt x="1131" y="6704"/>
                  <a:pt x="1310" y="6811"/>
                  <a:pt x="1417" y="6989"/>
                </a:cubicBezTo>
                <a:cubicBezTo>
                  <a:pt x="1441" y="7049"/>
                  <a:pt x="1500" y="7085"/>
                  <a:pt x="1560" y="7085"/>
                </a:cubicBezTo>
                <a:lnTo>
                  <a:pt x="1965" y="7085"/>
                </a:lnTo>
                <a:cubicBezTo>
                  <a:pt x="2048" y="7085"/>
                  <a:pt x="2143" y="7001"/>
                  <a:pt x="2143" y="6906"/>
                </a:cubicBezTo>
                <a:lnTo>
                  <a:pt x="2143" y="5680"/>
                </a:lnTo>
                <a:lnTo>
                  <a:pt x="3358" y="5680"/>
                </a:lnTo>
                <a:cubicBezTo>
                  <a:pt x="3453" y="5680"/>
                  <a:pt x="3536" y="5608"/>
                  <a:pt x="3536" y="5501"/>
                </a:cubicBezTo>
                <a:lnTo>
                  <a:pt x="3536" y="5096"/>
                </a:lnTo>
                <a:cubicBezTo>
                  <a:pt x="3536" y="5037"/>
                  <a:pt x="3512" y="4977"/>
                  <a:pt x="3453" y="4953"/>
                </a:cubicBezTo>
                <a:cubicBezTo>
                  <a:pt x="3274" y="4846"/>
                  <a:pt x="3167" y="4656"/>
                  <a:pt x="3167" y="4465"/>
                </a:cubicBezTo>
                <a:cubicBezTo>
                  <a:pt x="3167" y="4144"/>
                  <a:pt x="3417" y="3894"/>
                  <a:pt x="3739" y="3894"/>
                </a:cubicBezTo>
                <a:cubicBezTo>
                  <a:pt x="4048" y="3894"/>
                  <a:pt x="4298" y="4144"/>
                  <a:pt x="4298" y="4465"/>
                </a:cubicBezTo>
                <a:cubicBezTo>
                  <a:pt x="4298" y="4668"/>
                  <a:pt x="4191" y="4846"/>
                  <a:pt x="4013" y="4953"/>
                </a:cubicBezTo>
                <a:cubicBezTo>
                  <a:pt x="3953" y="4977"/>
                  <a:pt x="3929" y="5037"/>
                  <a:pt x="3929" y="5096"/>
                </a:cubicBezTo>
                <a:lnTo>
                  <a:pt x="3929" y="5501"/>
                </a:lnTo>
                <a:cubicBezTo>
                  <a:pt x="3929" y="5596"/>
                  <a:pt x="4001" y="5680"/>
                  <a:pt x="4108" y="5680"/>
                </a:cubicBezTo>
                <a:lnTo>
                  <a:pt x="5322" y="5680"/>
                </a:lnTo>
                <a:lnTo>
                  <a:pt x="5322" y="6727"/>
                </a:lnTo>
                <a:lnTo>
                  <a:pt x="5191" y="6727"/>
                </a:lnTo>
                <a:cubicBezTo>
                  <a:pt x="5013" y="6501"/>
                  <a:pt x="4751" y="6346"/>
                  <a:pt x="4465" y="6346"/>
                </a:cubicBezTo>
                <a:cubicBezTo>
                  <a:pt x="3953" y="6346"/>
                  <a:pt x="3536" y="6763"/>
                  <a:pt x="3536" y="7275"/>
                </a:cubicBezTo>
                <a:cubicBezTo>
                  <a:pt x="3536" y="7775"/>
                  <a:pt x="3953" y="8192"/>
                  <a:pt x="4465" y="8192"/>
                </a:cubicBezTo>
                <a:cubicBezTo>
                  <a:pt x="4751" y="8192"/>
                  <a:pt x="5025" y="8061"/>
                  <a:pt x="5191" y="7823"/>
                </a:cubicBezTo>
                <a:lnTo>
                  <a:pt x="5322" y="7823"/>
                </a:lnTo>
                <a:lnTo>
                  <a:pt x="5322" y="8870"/>
                </a:lnTo>
                <a:lnTo>
                  <a:pt x="3120" y="8870"/>
                </a:lnTo>
                <a:cubicBezTo>
                  <a:pt x="3036" y="8870"/>
                  <a:pt x="2941" y="8942"/>
                  <a:pt x="2941" y="9049"/>
                </a:cubicBezTo>
                <a:cubicBezTo>
                  <a:pt x="2941" y="9144"/>
                  <a:pt x="3024" y="9228"/>
                  <a:pt x="3120" y="9228"/>
                </a:cubicBezTo>
                <a:lnTo>
                  <a:pt x="6727" y="9228"/>
                </a:lnTo>
                <a:lnTo>
                  <a:pt x="6727" y="9359"/>
                </a:lnTo>
                <a:cubicBezTo>
                  <a:pt x="6501" y="9537"/>
                  <a:pt x="6358" y="9799"/>
                  <a:pt x="6358" y="10085"/>
                </a:cubicBezTo>
                <a:cubicBezTo>
                  <a:pt x="6358" y="10597"/>
                  <a:pt x="6775" y="11014"/>
                  <a:pt x="7275" y="11014"/>
                </a:cubicBezTo>
                <a:cubicBezTo>
                  <a:pt x="7787" y="11014"/>
                  <a:pt x="8204" y="10597"/>
                  <a:pt x="8204" y="10085"/>
                </a:cubicBezTo>
                <a:cubicBezTo>
                  <a:pt x="8204" y="9799"/>
                  <a:pt x="8061" y="9525"/>
                  <a:pt x="7823" y="9359"/>
                </a:cubicBezTo>
                <a:lnTo>
                  <a:pt x="7823" y="9228"/>
                </a:lnTo>
                <a:lnTo>
                  <a:pt x="9049" y="9228"/>
                </a:lnTo>
                <a:cubicBezTo>
                  <a:pt x="9132" y="9228"/>
                  <a:pt x="9227" y="9144"/>
                  <a:pt x="9227" y="9049"/>
                </a:cubicBezTo>
                <a:lnTo>
                  <a:pt x="9227" y="7858"/>
                </a:lnTo>
                <a:lnTo>
                  <a:pt x="9227" y="7632"/>
                </a:lnTo>
                <a:lnTo>
                  <a:pt x="9227" y="5501"/>
                </a:lnTo>
                <a:lnTo>
                  <a:pt x="9227" y="4287"/>
                </a:lnTo>
                <a:lnTo>
                  <a:pt x="9358" y="4287"/>
                </a:lnTo>
                <a:cubicBezTo>
                  <a:pt x="9537" y="4501"/>
                  <a:pt x="9811" y="4656"/>
                  <a:pt x="10097" y="4656"/>
                </a:cubicBezTo>
                <a:cubicBezTo>
                  <a:pt x="10597" y="4656"/>
                  <a:pt x="11013" y="4239"/>
                  <a:pt x="11013" y="3727"/>
                </a:cubicBezTo>
                <a:cubicBezTo>
                  <a:pt x="11013" y="3227"/>
                  <a:pt x="10597" y="2810"/>
                  <a:pt x="10097" y="2810"/>
                </a:cubicBezTo>
                <a:cubicBezTo>
                  <a:pt x="9811" y="2810"/>
                  <a:pt x="9525" y="2941"/>
                  <a:pt x="9358" y="3179"/>
                </a:cubicBezTo>
                <a:lnTo>
                  <a:pt x="9227" y="3179"/>
                </a:lnTo>
                <a:lnTo>
                  <a:pt x="9227" y="1965"/>
                </a:lnTo>
                <a:cubicBezTo>
                  <a:pt x="9227" y="1870"/>
                  <a:pt x="9156" y="1786"/>
                  <a:pt x="9049" y="1786"/>
                </a:cubicBezTo>
                <a:lnTo>
                  <a:pt x="8465" y="1786"/>
                </a:lnTo>
                <a:cubicBezTo>
                  <a:pt x="8382" y="1786"/>
                  <a:pt x="8287" y="1858"/>
                  <a:pt x="8287" y="1965"/>
                </a:cubicBezTo>
                <a:cubicBezTo>
                  <a:pt x="8287" y="2048"/>
                  <a:pt x="8358" y="2143"/>
                  <a:pt x="8465" y="2143"/>
                </a:cubicBezTo>
                <a:lnTo>
                  <a:pt x="8870" y="2143"/>
                </a:lnTo>
                <a:lnTo>
                  <a:pt x="8870" y="3358"/>
                </a:lnTo>
                <a:cubicBezTo>
                  <a:pt x="8870" y="3453"/>
                  <a:pt x="8942" y="3536"/>
                  <a:pt x="9049" y="3536"/>
                </a:cubicBezTo>
                <a:lnTo>
                  <a:pt x="9454" y="3536"/>
                </a:lnTo>
                <a:cubicBezTo>
                  <a:pt x="9513" y="3536"/>
                  <a:pt x="9573" y="3513"/>
                  <a:pt x="9597" y="3453"/>
                </a:cubicBezTo>
                <a:cubicBezTo>
                  <a:pt x="9704" y="3275"/>
                  <a:pt x="9894" y="3167"/>
                  <a:pt x="10085" y="3167"/>
                </a:cubicBezTo>
                <a:cubicBezTo>
                  <a:pt x="10406" y="3167"/>
                  <a:pt x="10656" y="3417"/>
                  <a:pt x="10656" y="3727"/>
                </a:cubicBezTo>
                <a:cubicBezTo>
                  <a:pt x="10656" y="4048"/>
                  <a:pt x="10406" y="4298"/>
                  <a:pt x="10085" y="4298"/>
                </a:cubicBezTo>
                <a:cubicBezTo>
                  <a:pt x="9882" y="4298"/>
                  <a:pt x="9704" y="4191"/>
                  <a:pt x="9597" y="4013"/>
                </a:cubicBezTo>
                <a:cubicBezTo>
                  <a:pt x="9573" y="3953"/>
                  <a:pt x="9513" y="3929"/>
                  <a:pt x="9454" y="3929"/>
                </a:cubicBezTo>
                <a:lnTo>
                  <a:pt x="9049" y="3929"/>
                </a:lnTo>
                <a:cubicBezTo>
                  <a:pt x="8966" y="3929"/>
                  <a:pt x="8870" y="4001"/>
                  <a:pt x="8870" y="4108"/>
                </a:cubicBezTo>
                <a:lnTo>
                  <a:pt x="8870" y="5322"/>
                </a:lnTo>
                <a:lnTo>
                  <a:pt x="7644" y="5322"/>
                </a:lnTo>
                <a:cubicBezTo>
                  <a:pt x="7561" y="5322"/>
                  <a:pt x="7465" y="5394"/>
                  <a:pt x="7465" y="5501"/>
                </a:cubicBezTo>
                <a:lnTo>
                  <a:pt x="7465" y="5906"/>
                </a:lnTo>
                <a:cubicBezTo>
                  <a:pt x="7465" y="5965"/>
                  <a:pt x="7501" y="6025"/>
                  <a:pt x="7561" y="6049"/>
                </a:cubicBezTo>
                <a:cubicBezTo>
                  <a:pt x="7739" y="6156"/>
                  <a:pt x="7846" y="6346"/>
                  <a:pt x="7846" y="6549"/>
                </a:cubicBezTo>
                <a:cubicBezTo>
                  <a:pt x="7846" y="6858"/>
                  <a:pt x="7584" y="7108"/>
                  <a:pt x="7275" y="7108"/>
                </a:cubicBezTo>
                <a:cubicBezTo>
                  <a:pt x="6965" y="7108"/>
                  <a:pt x="6715" y="6858"/>
                  <a:pt x="6715" y="6549"/>
                </a:cubicBezTo>
                <a:cubicBezTo>
                  <a:pt x="6715" y="6334"/>
                  <a:pt x="6810" y="6156"/>
                  <a:pt x="7001" y="6049"/>
                </a:cubicBezTo>
                <a:cubicBezTo>
                  <a:pt x="7061" y="6025"/>
                  <a:pt x="7084" y="5965"/>
                  <a:pt x="7084" y="5906"/>
                </a:cubicBezTo>
                <a:lnTo>
                  <a:pt x="7084" y="5501"/>
                </a:lnTo>
                <a:cubicBezTo>
                  <a:pt x="7084" y="5418"/>
                  <a:pt x="7013" y="5322"/>
                  <a:pt x="6906" y="5322"/>
                </a:cubicBezTo>
                <a:lnTo>
                  <a:pt x="5679" y="5322"/>
                </a:lnTo>
                <a:lnTo>
                  <a:pt x="5679" y="4287"/>
                </a:lnTo>
                <a:lnTo>
                  <a:pt x="5822" y="4287"/>
                </a:lnTo>
                <a:cubicBezTo>
                  <a:pt x="6001" y="4501"/>
                  <a:pt x="6263" y="4656"/>
                  <a:pt x="6549" y="4656"/>
                </a:cubicBezTo>
                <a:cubicBezTo>
                  <a:pt x="7061" y="4656"/>
                  <a:pt x="7477" y="4239"/>
                  <a:pt x="7477" y="3727"/>
                </a:cubicBezTo>
                <a:cubicBezTo>
                  <a:pt x="7477" y="3227"/>
                  <a:pt x="7061" y="2810"/>
                  <a:pt x="6549" y="2810"/>
                </a:cubicBezTo>
                <a:cubicBezTo>
                  <a:pt x="6263" y="2810"/>
                  <a:pt x="5989" y="2941"/>
                  <a:pt x="5822" y="3179"/>
                </a:cubicBezTo>
                <a:lnTo>
                  <a:pt x="5679" y="3179"/>
                </a:lnTo>
                <a:lnTo>
                  <a:pt x="5679" y="2143"/>
                </a:lnTo>
                <a:lnTo>
                  <a:pt x="7882" y="2143"/>
                </a:lnTo>
                <a:cubicBezTo>
                  <a:pt x="7977" y="2143"/>
                  <a:pt x="8061" y="2060"/>
                  <a:pt x="8061" y="1965"/>
                </a:cubicBezTo>
                <a:cubicBezTo>
                  <a:pt x="8061" y="1870"/>
                  <a:pt x="7989" y="1786"/>
                  <a:pt x="7882" y="1786"/>
                </a:cubicBezTo>
                <a:lnTo>
                  <a:pt x="4286" y="1786"/>
                </a:lnTo>
                <a:lnTo>
                  <a:pt x="4286" y="1643"/>
                </a:lnTo>
                <a:cubicBezTo>
                  <a:pt x="4513" y="1465"/>
                  <a:pt x="4655" y="1203"/>
                  <a:pt x="4655" y="917"/>
                </a:cubicBezTo>
                <a:cubicBezTo>
                  <a:pt x="4655" y="417"/>
                  <a:pt x="4239" y="0"/>
                  <a:pt x="3739" y="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16" name="Google Shape;13270;p63">
            <a:extLst>
              <a:ext uri="{FF2B5EF4-FFF2-40B4-BE49-F238E27FC236}">
                <a16:creationId xmlns:a16="http://schemas.microsoft.com/office/drawing/2014/main" id="{41F51601-032A-8936-80FC-2239D00823AA}"/>
              </a:ext>
            </a:extLst>
          </p:cNvPr>
          <p:cNvGrpSpPr/>
          <p:nvPr/>
        </p:nvGrpSpPr>
        <p:grpSpPr>
          <a:xfrm>
            <a:off x="144498" y="2057813"/>
            <a:ext cx="423593" cy="439694"/>
            <a:chOff x="7482229" y="3351230"/>
            <a:chExt cx="357419" cy="357005"/>
          </a:xfrm>
        </p:grpSpPr>
        <p:sp>
          <p:nvSpPr>
            <p:cNvPr id="117" name="Google Shape;13271;p63">
              <a:extLst>
                <a:ext uri="{FF2B5EF4-FFF2-40B4-BE49-F238E27FC236}">
                  <a16:creationId xmlns:a16="http://schemas.microsoft.com/office/drawing/2014/main" id="{BA75C8B9-2BA1-0D24-4E39-1E666A5FC9C4}"/>
                </a:ext>
              </a:extLst>
            </p:cNvPr>
            <p:cNvSpPr/>
            <p:nvPr/>
          </p:nvSpPr>
          <p:spPr>
            <a:xfrm>
              <a:off x="7482229" y="3351230"/>
              <a:ext cx="357419" cy="357005"/>
            </a:xfrm>
            <a:custGeom>
              <a:avLst/>
              <a:gdLst/>
              <a:ahLst/>
              <a:cxnLst/>
              <a:rect l="l" t="t" r="r" b="b"/>
              <a:pathLst>
                <a:path w="11229" h="11216" extrusionOk="0">
                  <a:moveTo>
                    <a:pt x="5633" y="357"/>
                  </a:moveTo>
                  <a:cubicBezTo>
                    <a:pt x="8538" y="357"/>
                    <a:pt x="10883" y="2703"/>
                    <a:pt x="10883" y="5608"/>
                  </a:cubicBezTo>
                  <a:cubicBezTo>
                    <a:pt x="10883" y="8513"/>
                    <a:pt x="8538" y="10859"/>
                    <a:pt x="5633" y="10859"/>
                  </a:cubicBezTo>
                  <a:cubicBezTo>
                    <a:pt x="2728" y="10859"/>
                    <a:pt x="382" y="8513"/>
                    <a:pt x="382" y="5608"/>
                  </a:cubicBezTo>
                  <a:cubicBezTo>
                    <a:pt x="382" y="2703"/>
                    <a:pt x="2728" y="357"/>
                    <a:pt x="5633" y="357"/>
                  </a:cubicBezTo>
                  <a:close/>
                  <a:moveTo>
                    <a:pt x="5621" y="0"/>
                  </a:moveTo>
                  <a:cubicBezTo>
                    <a:pt x="4109" y="0"/>
                    <a:pt x="2716" y="572"/>
                    <a:pt x="1644" y="1631"/>
                  </a:cubicBezTo>
                  <a:cubicBezTo>
                    <a:pt x="584" y="2691"/>
                    <a:pt x="1" y="4108"/>
                    <a:pt x="1" y="5608"/>
                  </a:cubicBezTo>
                  <a:cubicBezTo>
                    <a:pt x="1" y="7108"/>
                    <a:pt x="584" y="8513"/>
                    <a:pt x="1644" y="9585"/>
                  </a:cubicBezTo>
                  <a:cubicBezTo>
                    <a:pt x="2704" y="10632"/>
                    <a:pt x="4109" y="11216"/>
                    <a:pt x="5621" y="11216"/>
                  </a:cubicBezTo>
                  <a:cubicBezTo>
                    <a:pt x="7121" y="11216"/>
                    <a:pt x="8526" y="10632"/>
                    <a:pt x="9597" y="9585"/>
                  </a:cubicBezTo>
                  <a:cubicBezTo>
                    <a:pt x="10645" y="8525"/>
                    <a:pt x="11229" y="7108"/>
                    <a:pt x="11229" y="5608"/>
                  </a:cubicBezTo>
                  <a:cubicBezTo>
                    <a:pt x="11229" y="4108"/>
                    <a:pt x="10669" y="2703"/>
                    <a:pt x="9597" y="1631"/>
                  </a:cubicBezTo>
                  <a:cubicBezTo>
                    <a:pt x="8538" y="572"/>
                    <a:pt x="7121" y="0"/>
                    <a:pt x="562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72;p63">
              <a:extLst>
                <a:ext uri="{FF2B5EF4-FFF2-40B4-BE49-F238E27FC236}">
                  <a16:creationId xmlns:a16="http://schemas.microsoft.com/office/drawing/2014/main" id="{4F4A2945-1D28-1143-751B-21166AA9796F}"/>
                </a:ext>
              </a:extLst>
            </p:cNvPr>
            <p:cNvSpPr/>
            <p:nvPr/>
          </p:nvSpPr>
          <p:spPr>
            <a:xfrm>
              <a:off x="7592138" y="3605616"/>
              <a:ext cx="137983" cy="32530"/>
            </a:xfrm>
            <a:custGeom>
              <a:avLst/>
              <a:gdLst/>
              <a:ahLst/>
              <a:cxnLst/>
              <a:rect l="l" t="t" r="r" b="b"/>
              <a:pathLst>
                <a:path w="4335" h="1022" extrusionOk="0">
                  <a:moveTo>
                    <a:pt x="202" y="1"/>
                  </a:moveTo>
                  <a:cubicBezTo>
                    <a:pt x="147" y="1"/>
                    <a:pt x="94" y="21"/>
                    <a:pt x="60" y="69"/>
                  </a:cubicBezTo>
                  <a:cubicBezTo>
                    <a:pt x="1" y="140"/>
                    <a:pt x="1" y="259"/>
                    <a:pt x="96" y="319"/>
                  </a:cubicBezTo>
                  <a:cubicBezTo>
                    <a:pt x="644" y="783"/>
                    <a:pt x="1370" y="1021"/>
                    <a:pt x="2168" y="1021"/>
                  </a:cubicBezTo>
                  <a:cubicBezTo>
                    <a:pt x="2954" y="1021"/>
                    <a:pt x="3680" y="771"/>
                    <a:pt x="4239" y="319"/>
                  </a:cubicBezTo>
                  <a:cubicBezTo>
                    <a:pt x="4323" y="259"/>
                    <a:pt x="4335" y="140"/>
                    <a:pt x="4263" y="69"/>
                  </a:cubicBezTo>
                  <a:cubicBezTo>
                    <a:pt x="4228" y="26"/>
                    <a:pt x="4170" y="4"/>
                    <a:pt x="4115" y="4"/>
                  </a:cubicBezTo>
                  <a:cubicBezTo>
                    <a:pt x="4078" y="4"/>
                    <a:pt x="4042" y="14"/>
                    <a:pt x="4013" y="33"/>
                  </a:cubicBezTo>
                  <a:cubicBezTo>
                    <a:pt x="3537" y="438"/>
                    <a:pt x="2882" y="664"/>
                    <a:pt x="2168" y="664"/>
                  </a:cubicBezTo>
                  <a:cubicBezTo>
                    <a:pt x="1465" y="664"/>
                    <a:pt x="810" y="438"/>
                    <a:pt x="322" y="33"/>
                  </a:cubicBezTo>
                  <a:cubicBezTo>
                    <a:pt x="286" y="12"/>
                    <a:pt x="244" y="1"/>
                    <a:pt x="20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73;p63">
              <a:extLst>
                <a:ext uri="{FF2B5EF4-FFF2-40B4-BE49-F238E27FC236}">
                  <a16:creationId xmlns:a16="http://schemas.microsoft.com/office/drawing/2014/main" id="{54A8A77E-595B-B465-6EF1-BAD278B73E03}"/>
                </a:ext>
              </a:extLst>
            </p:cNvPr>
            <p:cNvSpPr/>
            <p:nvPr/>
          </p:nvSpPr>
          <p:spPr>
            <a:xfrm>
              <a:off x="7513709" y="3387962"/>
              <a:ext cx="295987" cy="282014"/>
            </a:xfrm>
            <a:custGeom>
              <a:avLst/>
              <a:gdLst/>
              <a:ahLst/>
              <a:cxnLst/>
              <a:rect l="l" t="t" r="r" b="b"/>
              <a:pathLst>
                <a:path w="9299" h="8860" extrusionOk="0">
                  <a:moveTo>
                    <a:pt x="6060" y="370"/>
                  </a:moveTo>
                  <a:cubicBezTo>
                    <a:pt x="6358" y="370"/>
                    <a:pt x="6596" y="608"/>
                    <a:pt x="6596" y="906"/>
                  </a:cubicBezTo>
                  <a:cubicBezTo>
                    <a:pt x="6596" y="1204"/>
                    <a:pt x="6358" y="1442"/>
                    <a:pt x="6060" y="1442"/>
                  </a:cubicBezTo>
                  <a:cubicBezTo>
                    <a:pt x="5763" y="1442"/>
                    <a:pt x="5525" y="1204"/>
                    <a:pt x="5525" y="906"/>
                  </a:cubicBezTo>
                  <a:cubicBezTo>
                    <a:pt x="5525" y="608"/>
                    <a:pt x="5763" y="370"/>
                    <a:pt x="6060" y="370"/>
                  </a:cubicBezTo>
                  <a:close/>
                  <a:moveTo>
                    <a:pt x="1322" y="2989"/>
                  </a:moveTo>
                  <a:cubicBezTo>
                    <a:pt x="1596" y="2989"/>
                    <a:pt x="1834" y="3097"/>
                    <a:pt x="2012" y="3263"/>
                  </a:cubicBezTo>
                  <a:cubicBezTo>
                    <a:pt x="1477" y="3680"/>
                    <a:pt x="1072" y="4240"/>
                    <a:pt x="881" y="4883"/>
                  </a:cubicBezTo>
                  <a:cubicBezTo>
                    <a:pt x="548" y="4716"/>
                    <a:pt x="334" y="4359"/>
                    <a:pt x="334" y="3990"/>
                  </a:cubicBezTo>
                  <a:cubicBezTo>
                    <a:pt x="334" y="3442"/>
                    <a:pt x="774" y="2989"/>
                    <a:pt x="1322" y="2989"/>
                  </a:cubicBezTo>
                  <a:close/>
                  <a:moveTo>
                    <a:pt x="7954" y="2989"/>
                  </a:moveTo>
                  <a:cubicBezTo>
                    <a:pt x="8501" y="2989"/>
                    <a:pt x="8942" y="3442"/>
                    <a:pt x="8942" y="3990"/>
                  </a:cubicBezTo>
                  <a:cubicBezTo>
                    <a:pt x="8966" y="4359"/>
                    <a:pt x="8739" y="4704"/>
                    <a:pt x="8394" y="4883"/>
                  </a:cubicBezTo>
                  <a:cubicBezTo>
                    <a:pt x="8216" y="4240"/>
                    <a:pt x="7811" y="3680"/>
                    <a:pt x="7263" y="3263"/>
                  </a:cubicBezTo>
                  <a:cubicBezTo>
                    <a:pt x="7442" y="3085"/>
                    <a:pt x="7692" y="2989"/>
                    <a:pt x="7954" y="2989"/>
                  </a:cubicBezTo>
                  <a:close/>
                  <a:moveTo>
                    <a:pt x="6072" y="1"/>
                  </a:moveTo>
                  <a:cubicBezTo>
                    <a:pt x="5632" y="1"/>
                    <a:pt x="5251" y="334"/>
                    <a:pt x="5191" y="763"/>
                  </a:cubicBezTo>
                  <a:lnTo>
                    <a:pt x="4596" y="953"/>
                  </a:lnTo>
                  <a:cubicBezTo>
                    <a:pt x="4525" y="989"/>
                    <a:pt x="4477" y="1049"/>
                    <a:pt x="4477" y="1120"/>
                  </a:cubicBezTo>
                  <a:lnTo>
                    <a:pt x="4477" y="2370"/>
                  </a:lnTo>
                  <a:cubicBezTo>
                    <a:pt x="3679" y="2394"/>
                    <a:pt x="2929" y="2632"/>
                    <a:pt x="2334" y="3025"/>
                  </a:cubicBezTo>
                  <a:cubicBezTo>
                    <a:pt x="2084" y="2751"/>
                    <a:pt x="1727" y="2608"/>
                    <a:pt x="1358" y="2608"/>
                  </a:cubicBezTo>
                  <a:cubicBezTo>
                    <a:pt x="607" y="2608"/>
                    <a:pt x="0" y="3216"/>
                    <a:pt x="0" y="3966"/>
                  </a:cubicBezTo>
                  <a:cubicBezTo>
                    <a:pt x="0" y="4513"/>
                    <a:pt x="345" y="5002"/>
                    <a:pt x="834" y="5216"/>
                  </a:cubicBezTo>
                  <a:cubicBezTo>
                    <a:pt x="822" y="5347"/>
                    <a:pt x="798" y="5478"/>
                    <a:pt x="798" y="5609"/>
                  </a:cubicBezTo>
                  <a:cubicBezTo>
                    <a:pt x="798" y="7395"/>
                    <a:pt x="2524" y="8859"/>
                    <a:pt x="4667" y="8859"/>
                  </a:cubicBezTo>
                  <a:cubicBezTo>
                    <a:pt x="5763" y="8859"/>
                    <a:pt x="6739" y="8490"/>
                    <a:pt x="7442" y="7871"/>
                  </a:cubicBezTo>
                  <a:cubicBezTo>
                    <a:pt x="7513" y="7811"/>
                    <a:pt x="7513" y="7692"/>
                    <a:pt x="7454" y="7621"/>
                  </a:cubicBezTo>
                  <a:cubicBezTo>
                    <a:pt x="7421" y="7588"/>
                    <a:pt x="7374" y="7570"/>
                    <a:pt x="7326" y="7570"/>
                  </a:cubicBezTo>
                  <a:cubicBezTo>
                    <a:pt x="7287" y="7570"/>
                    <a:pt x="7248" y="7582"/>
                    <a:pt x="7215" y="7609"/>
                  </a:cubicBezTo>
                  <a:cubicBezTo>
                    <a:pt x="6572" y="8157"/>
                    <a:pt x="5668" y="8514"/>
                    <a:pt x="4667" y="8514"/>
                  </a:cubicBezTo>
                  <a:cubicBezTo>
                    <a:pt x="2739" y="8514"/>
                    <a:pt x="1167" y="7216"/>
                    <a:pt x="1167" y="5633"/>
                  </a:cubicBezTo>
                  <a:cubicBezTo>
                    <a:pt x="1167" y="4037"/>
                    <a:pt x="2739" y="2739"/>
                    <a:pt x="4667" y="2739"/>
                  </a:cubicBezTo>
                  <a:cubicBezTo>
                    <a:pt x="6608" y="2739"/>
                    <a:pt x="8180" y="4037"/>
                    <a:pt x="8180" y="5633"/>
                  </a:cubicBezTo>
                  <a:cubicBezTo>
                    <a:pt x="8180" y="6133"/>
                    <a:pt x="8037" y="6597"/>
                    <a:pt x="7751" y="7014"/>
                  </a:cubicBezTo>
                  <a:cubicBezTo>
                    <a:pt x="7704" y="7085"/>
                    <a:pt x="7727" y="7169"/>
                    <a:pt x="7787" y="7228"/>
                  </a:cubicBezTo>
                  <a:cubicBezTo>
                    <a:pt x="7818" y="7264"/>
                    <a:pt x="7859" y="7280"/>
                    <a:pt x="7902" y="7280"/>
                  </a:cubicBezTo>
                  <a:cubicBezTo>
                    <a:pt x="7958" y="7280"/>
                    <a:pt x="8015" y="7252"/>
                    <a:pt x="8049" y="7204"/>
                  </a:cubicBezTo>
                  <a:cubicBezTo>
                    <a:pt x="8358" y="6740"/>
                    <a:pt x="8537" y="6192"/>
                    <a:pt x="8537" y="5621"/>
                  </a:cubicBezTo>
                  <a:cubicBezTo>
                    <a:pt x="8537" y="5490"/>
                    <a:pt x="8525" y="5359"/>
                    <a:pt x="8513" y="5228"/>
                  </a:cubicBezTo>
                  <a:cubicBezTo>
                    <a:pt x="8978" y="5014"/>
                    <a:pt x="9299" y="4525"/>
                    <a:pt x="9299" y="3978"/>
                  </a:cubicBezTo>
                  <a:cubicBezTo>
                    <a:pt x="9299" y="3228"/>
                    <a:pt x="8692" y="2620"/>
                    <a:pt x="7954" y="2620"/>
                  </a:cubicBezTo>
                  <a:cubicBezTo>
                    <a:pt x="7573" y="2620"/>
                    <a:pt x="7215" y="2775"/>
                    <a:pt x="6965" y="3037"/>
                  </a:cubicBezTo>
                  <a:cubicBezTo>
                    <a:pt x="6358" y="2656"/>
                    <a:pt x="5632" y="2406"/>
                    <a:pt x="4822" y="2382"/>
                  </a:cubicBezTo>
                  <a:lnTo>
                    <a:pt x="4822" y="1263"/>
                  </a:lnTo>
                  <a:lnTo>
                    <a:pt x="5215" y="1132"/>
                  </a:lnTo>
                  <a:cubicBezTo>
                    <a:pt x="5303" y="1507"/>
                    <a:pt x="5647" y="1780"/>
                    <a:pt x="6048" y="1780"/>
                  </a:cubicBezTo>
                  <a:cubicBezTo>
                    <a:pt x="6080" y="1780"/>
                    <a:pt x="6112" y="1779"/>
                    <a:pt x="6144" y="1775"/>
                  </a:cubicBezTo>
                  <a:cubicBezTo>
                    <a:pt x="6584" y="1727"/>
                    <a:pt x="6918" y="1382"/>
                    <a:pt x="6953" y="953"/>
                  </a:cubicBezTo>
                  <a:cubicBezTo>
                    <a:pt x="6977" y="430"/>
                    <a:pt x="6584" y="1"/>
                    <a:pt x="60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74;p63">
              <a:extLst>
                <a:ext uri="{FF2B5EF4-FFF2-40B4-BE49-F238E27FC236}">
                  <a16:creationId xmlns:a16="http://schemas.microsoft.com/office/drawing/2014/main" id="{9E89E96C-F02C-E721-811F-14AA0D61696E}"/>
                </a:ext>
              </a:extLst>
            </p:cNvPr>
            <p:cNvSpPr/>
            <p:nvPr/>
          </p:nvSpPr>
          <p:spPr>
            <a:xfrm>
              <a:off x="7580393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18" y="1179"/>
                    <a:pt x="1179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94" y="1786"/>
                    <a:pt x="1787" y="1381"/>
                    <a:pt x="1787" y="893"/>
                  </a:cubicBezTo>
                  <a:cubicBezTo>
                    <a:pt x="1775" y="405"/>
                    <a:pt x="1394" y="0"/>
                    <a:pt x="89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75;p63">
              <a:extLst>
                <a:ext uri="{FF2B5EF4-FFF2-40B4-BE49-F238E27FC236}">
                  <a16:creationId xmlns:a16="http://schemas.microsoft.com/office/drawing/2014/main" id="{6441D843-EA37-BBC8-2C21-CD03500B4ED8}"/>
                </a:ext>
              </a:extLst>
            </p:cNvPr>
            <p:cNvSpPr/>
            <p:nvPr/>
          </p:nvSpPr>
          <p:spPr>
            <a:xfrm>
              <a:off x="7685750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29" y="1179"/>
                    <a:pt x="1191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75" y="405"/>
                    <a:pt x="1382" y="0"/>
                    <a:pt x="89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FFC01B-94E8-A81E-D8BE-F9C9ED75B7CE}"/>
              </a:ext>
            </a:extLst>
          </p:cNvPr>
          <p:cNvGrpSpPr/>
          <p:nvPr/>
        </p:nvGrpSpPr>
        <p:grpSpPr>
          <a:xfrm>
            <a:off x="4273817" y="1515724"/>
            <a:ext cx="584078" cy="530304"/>
            <a:chOff x="4195618" y="1167911"/>
            <a:chExt cx="584078" cy="530304"/>
          </a:xfrm>
        </p:grpSpPr>
        <p:sp>
          <p:nvSpPr>
            <p:cNvPr id="122" name="Google Shape;8634;p53">
              <a:extLst>
                <a:ext uri="{FF2B5EF4-FFF2-40B4-BE49-F238E27FC236}">
                  <a16:creationId xmlns:a16="http://schemas.microsoft.com/office/drawing/2014/main" id="{F5E02FAA-1838-AA0E-4578-9121C1F7A084}"/>
                </a:ext>
              </a:extLst>
            </p:cNvPr>
            <p:cNvSpPr/>
            <p:nvPr/>
          </p:nvSpPr>
          <p:spPr>
            <a:xfrm rot="16200000">
              <a:off x="4359541" y="1569603"/>
              <a:ext cx="257212" cy="12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3" name="Google Shape;8636;p53">
              <a:extLst>
                <a:ext uri="{FF2B5EF4-FFF2-40B4-BE49-F238E27FC236}">
                  <a16:creationId xmlns:a16="http://schemas.microsoft.com/office/drawing/2014/main" id="{6FF534E6-D00E-28E3-9DB8-BDD09DAF5226}"/>
                </a:ext>
              </a:extLst>
            </p:cNvPr>
            <p:cNvSpPr/>
            <p:nvPr/>
          </p:nvSpPr>
          <p:spPr>
            <a:xfrm rot="16200000">
              <a:off x="4351569" y="1011960"/>
              <a:ext cx="272175" cy="584078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0FC5097B-17F3-2D3C-7F8E-291D283889A0}"/>
              </a:ext>
            </a:extLst>
          </p:cNvPr>
          <p:cNvSpPr txBox="1"/>
          <p:nvPr/>
        </p:nvSpPr>
        <p:spPr>
          <a:xfrm>
            <a:off x="4796335" y="1073760"/>
            <a:ext cx="220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Remove order from the customers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4F37A1E-4A63-7080-EB4F-E9E97B0E88E7}"/>
              </a:ext>
            </a:extLst>
          </p:cNvPr>
          <p:cNvSpPr txBox="1"/>
          <p:nvPr/>
        </p:nvSpPr>
        <p:spPr>
          <a:xfrm>
            <a:off x="3311554" y="1195673"/>
            <a:ext cx="1484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Provides offers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36C354-598C-92D1-5AE3-FBBD4D2AD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126" name="Google Shape;10634;p59">
            <a:extLst>
              <a:ext uri="{FF2B5EF4-FFF2-40B4-BE49-F238E27FC236}">
                <a16:creationId xmlns:a16="http://schemas.microsoft.com/office/drawing/2014/main" id="{DCC4055F-597C-E878-2077-390B73E6E2A6}"/>
              </a:ext>
            </a:extLst>
          </p:cNvPr>
          <p:cNvGrpSpPr/>
          <p:nvPr/>
        </p:nvGrpSpPr>
        <p:grpSpPr>
          <a:xfrm>
            <a:off x="6892693" y="922728"/>
            <a:ext cx="488079" cy="568250"/>
            <a:chOff x="910723" y="1508212"/>
            <a:chExt cx="251660" cy="350166"/>
          </a:xfrm>
        </p:grpSpPr>
        <p:sp>
          <p:nvSpPr>
            <p:cNvPr id="127" name="Google Shape;10635;p59">
              <a:extLst>
                <a:ext uri="{FF2B5EF4-FFF2-40B4-BE49-F238E27FC236}">
                  <a16:creationId xmlns:a16="http://schemas.microsoft.com/office/drawing/2014/main" id="{261782EA-BF69-BC47-16CB-362F34481F2C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8" name="Google Shape;10636;p59">
              <a:extLst>
                <a:ext uri="{FF2B5EF4-FFF2-40B4-BE49-F238E27FC236}">
                  <a16:creationId xmlns:a16="http://schemas.microsoft.com/office/drawing/2014/main" id="{6EC43B5E-103D-72F2-A711-1F4756AD0E97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9" name="Google Shape;10637;p59">
              <a:extLst>
                <a:ext uri="{FF2B5EF4-FFF2-40B4-BE49-F238E27FC236}">
                  <a16:creationId xmlns:a16="http://schemas.microsoft.com/office/drawing/2014/main" id="{54FB19E3-A154-3A36-601F-666AB67A5992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130" name="Google Shape;10638;p59">
              <a:extLst>
                <a:ext uri="{FF2B5EF4-FFF2-40B4-BE49-F238E27FC236}">
                  <a16:creationId xmlns:a16="http://schemas.microsoft.com/office/drawing/2014/main" id="{EDE41207-D1F2-A24E-6156-652259B28A8A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1" name="Google Shape;10639;p59">
              <a:extLst>
                <a:ext uri="{FF2B5EF4-FFF2-40B4-BE49-F238E27FC236}">
                  <a16:creationId xmlns:a16="http://schemas.microsoft.com/office/drawing/2014/main" id="{C232BD30-C11B-8EA3-3624-9CA3B0EE297A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2" name="Google Shape;10640;p59">
              <a:extLst>
                <a:ext uri="{FF2B5EF4-FFF2-40B4-BE49-F238E27FC236}">
                  <a16:creationId xmlns:a16="http://schemas.microsoft.com/office/drawing/2014/main" id="{F82BEE0E-D95F-1BA5-3A46-83D1DFB9C52B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3" name="Google Shape;10641;p59">
              <a:extLst>
                <a:ext uri="{FF2B5EF4-FFF2-40B4-BE49-F238E27FC236}">
                  <a16:creationId xmlns:a16="http://schemas.microsoft.com/office/drawing/2014/main" id="{9C212BB1-683B-8D67-A88A-20A885E63611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4" name="Google Shape;10642;p59">
              <a:extLst>
                <a:ext uri="{FF2B5EF4-FFF2-40B4-BE49-F238E27FC236}">
                  <a16:creationId xmlns:a16="http://schemas.microsoft.com/office/drawing/2014/main" id="{B3C8473F-E42C-D521-F9B9-4C8A214D9C60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5" name="Google Shape;10643;p59">
              <a:extLst>
                <a:ext uri="{FF2B5EF4-FFF2-40B4-BE49-F238E27FC236}">
                  <a16:creationId xmlns:a16="http://schemas.microsoft.com/office/drawing/2014/main" id="{96E9EA9D-B8D0-6ED5-ADFB-FFBB3720735E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6" name="Google Shape;10644;p59">
              <a:extLst>
                <a:ext uri="{FF2B5EF4-FFF2-40B4-BE49-F238E27FC236}">
                  <a16:creationId xmlns:a16="http://schemas.microsoft.com/office/drawing/2014/main" id="{6EA8381A-F83D-F1B3-82D6-F843C1247257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7" name="Google Shape;10645;p59">
              <a:extLst>
                <a:ext uri="{FF2B5EF4-FFF2-40B4-BE49-F238E27FC236}">
                  <a16:creationId xmlns:a16="http://schemas.microsoft.com/office/drawing/2014/main" id="{8EEB701E-E67F-B0B4-3231-63A6AEB89A74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8" name="Google Shape;10646;p59">
              <a:extLst>
                <a:ext uri="{FF2B5EF4-FFF2-40B4-BE49-F238E27FC236}">
                  <a16:creationId xmlns:a16="http://schemas.microsoft.com/office/drawing/2014/main" id="{7E31FB37-2E58-DE0F-D131-9409A744F59A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9" name="Google Shape;10647;p59">
              <a:extLst>
                <a:ext uri="{FF2B5EF4-FFF2-40B4-BE49-F238E27FC236}">
                  <a16:creationId xmlns:a16="http://schemas.microsoft.com/office/drawing/2014/main" id="{136255D1-8779-E834-D078-8D1474FA781F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0" name="Google Shape;10648;p59">
              <a:extLst>
                <a:ext uri="{FF2B5EF4-FFF2-40B4-BE49-F238E27FC236}">
                  <a16:creationId xmlns:a16="http://schemas.microsoft.com/office/drawing/2014/main" id="{52637E6E-0189-C2AE-591E-F3BD84652C24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1" name="Google Shape;10649;p59">
              <a:extLst>
                <a:ext uri="{FF2B5EF4-FFF2-40B4-BE49-F238E27FC236}">
                  <a16:creationId xmlns:a16="http://schemas.microsoft.com/office/drawing/2014/main" id="{39B29783-B281-0CB7-3936-38777078A028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2" name="Google Shape;10650;p59">
              <a:extLst>
                <a:ext uri="{FF2B5EF4-FFF2-40B4-BE49-F238E27FC236}">
                  <a16:creationId xmlns:a16="http://schemas.microsoft.com/office/drawing/2014/main" id="{C9BF4594-4ED2-3999-548D-557C21F4E98F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3" name="Google Shape;10651;p59">
              <a:extLst>
                <a:ext uri="{FF2B5EF4-FFF2-40B4-BE49-F238E27FC236}">
                  <a16:creationId xmlns:a16="http://schemas.microsoft.com/office/drawing/2014/main" id="{82D88450-8337-BC7A-8E87-3FF687960130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44" name="Google Shape;10689;p59">
            <a:extLst>
              <a:ext uri="{FF2B5EF4-FFF2-40B4-BE49-F238E27FC236}">
                <a16:creationId xmlns:a16="http://schemas.microsoft.com/office/drawing/2014/main" id="{7AB06484-D27C-FDD1-B1D6-E52FB0303349}"/>
              </a:ext>
            </a:extLst>
          </p:cNvPr>
          <p:cNvGrpSpPr/>
          <p:nvPr/>
        </p:nvGrpSpPr>
        <p:grpSpPr>
          <a:xfrm>
            <a:off x="1752660" y="3618152"/>
            <a:ext cx="456793" cy="418649"/>
            <a:chOff x="2633037" y="1499873"/>
            <a:chExt cx="379002" cy="366112"/>
          </a:xfrm>
        </p:grpSpPr>
        <p:sp>
          <p:nvSpPr>
            <p:cNvPr id="145" name="Google Shape;10690;p59">
              <a:extLst>
                <a:ext uri="{FF2B5EF4-FFF2-40B4-BE49-F238E27FC236}">
                  <a16:creationId xmlns:a16="http://schemas.microsoft.com/office/drawing/2014/main" id="{0947DDC5-5469-5C41-4D67-A372280E8AB3}"/>
                </a:ext>
              </a:extLst>
            </p:cNvPr>
            <p:cNvSpPr/>
            <p:nvPr/>
          </p:nvSpPr>
          <p:spPr>
            <a:xfrm>
              <a:off x="2798635" y="1499873"/>
              <a:ext cx="20497" cy="106145"/>
            </a:xfrm>
            <a:custGeom>
              <a:avLst/>
              <a:gdLst/>
              <a:ahLst/>
              <a:cxnLst/>
              <a:rect l="l" t="t" r="r" b="b"/>
              <a:pathLst>
                <a:path w="644" h="3335" extrusionOk="0">
                  <a:moveTo>
                    <a:pt x="453" y="1"/>
                  </a:moveTo>
                  <a:cubicBezTo>
                    <a:pt x="346" y="1"/>
                    <a:pt x="263" y="96"/>
                    <a:pt x="263" y="191"/>
                  </a:cubicBezTo>
                  <a:cubicBezTo>
                    <a:pt x="263" y="394"/>
                    <a:pt x="215" y="477"/>
                    <a:pt x="156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56" y="1763"/>
                  </a:cubicBezTo>
                  <a:cubicBezTo>
                    <a:pt x="215" y="1882"/>
                    <a:pt x="263" y="1965"/>
                    <a:pt x="263" y="2156"/>
                  </a:cubicBezTo>
                  <a:cubicBezTo>
                    <a:pt x="263" y="2358"/>
                    <a:pt x="215" y="2441"/>
                    <a:pt x="156" y="2561"/>
                  </a:cubicBezTo>
                  <a:cubicBezTo>
                    <a:pt x="72" y="2692"/>
                    <a:pt x="1" y="2846"/>
                    <a:pt x="1" y="3144"/>
                  </a:cubicBezTo>
                  <a:cubicBezTo>
                    <a:pt x="1" y="3239"/>
                    <a:pt x="96" y="3334"/>
                    <a:pt x="191" y="3334"/>
                  </a:cubicBezTo>
                  <a:cubicBezTo>
                    <a:pt x="298" y="3334"/>
                    <a:pt x="394" y="3239"/>
                    <a:pt x="394" y="3144"/>
                  </a:cubicBezTo>
                  <a:cubicBezTo>
                    <a:pt x="394" y="2942"/>
                    <a:pt x="429" y="2858"/>
                    <a:pt x="489" y="2739"/>
                  </a:cubicBezTo>
                  <a:cubicBezTo>
                    <a:pt x="572" y="2608"/>
                    <a:pt x="644" y="2453"/>
                    <a:pt x="644" y="2156"/>
                  </a:cubicBezTo>
                  <a:cubicBezTo>
                    <a:pt x="644" y="1882"/>
                    <a:pt x="572" y="1715"/>
                    <a:pt x="489" y="1584"/>
                  </a:cubicBezTo>
                  <a:cubicBezTo>
                    <a:pt x="429" y="1465"/>
                    <a:pt x="394" y="1370"/>
                    <a:pt x="394" y="1179"/>
                  </a:cubicBezTo>
                  <a:cubicBezTo>
                    <a:pt x="394" y="989"/>
                    <a:pt x="429" y="894"/>
                    <a:pt x="489" y="775"/>
                  </a:cubicBezTo>
                  <a:cubicBezTo>
                    <a:pt x="572" y="644"/>
                    <a:pt x="644" y="489"/>
                    <a:pt x="644" y="191"/>
                  </a:cubicBezTo>
                  <a:cubicBezTo>
                    <a:pt x="644" y="96"/>
                    <a:pt x="549" y="1"/>
                    <a:pt x="45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6" name="Google Shape;10691;p59">
              <a:extLst>
                <a:ext uri="{FF2B5EF4-FFF2-40B4-BE49-F238E27FC236}">
                  <a16:creationId xmlns:a16="http://schemas.microsoft.com/office/drawing/2014/main" id="{FF35868C-DFD7-2C8C-FC09-B486DE845C0F}"/>
                </a:ext>
              </a:extLst>
            </p:cNvPr>
            <p:cNvSpPr/>
            <p:nvPr/>
          </p:nvSpPr>
          <p:spPr>
            <a:xfrm>
              <a:off x="2847140" y="1499873"/>
              <a:ext cx="20115" cy="106145"/>
            </a:xfrm>
            <a:custGeom>
              <a:avLst/>
              <a:gdLst/>
              <a:ahLst/>
              <a:cxnLst/>
              <a:rect l="l" t="t" r="r" b="b"/>
              <a:pathLst>
                <a:path w="632" h="3335" extrusionOk="0">
                  <a:moveTo>
                    <a:pt x="441" y="1"/>
                  </a:moveTo>
                  <a:cubicBezTo>
                    <a:pt x="334" y="1"/>
                    <a:pt x="251" y="96"/>
                    <a:pt x="251" y="191"/>
                  </a:cubicBezTo>
                  <a:cubicBezTo>
                    <a:pt x="251" y="394"/>
                    <a:pt x="203" y="477"/>
                    <a:pt x="144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44" y="1763"/>
                  </a:cubicBezTo>
                  <a:cubicBezTo>
                    <a:pt x="203" y="1882"/>
                    <a:pt x="251" y="1965"/>
                    <a:pt x="251" y="2156"/>
                  </a:cubicBezTo>
                  <a:cubicBezTo>
                    <a:pt x="251" y="2358"/>
                    <a:pt x="203" y="2441"/>
                    <a:pt x="144" y="2561"/>
                  </a:cubicBezTo>
                  <a:cubicBezTo>
                    <a:pt x="84" y="2692"/>
                    <a:pt x="1" y="2846"/>
                    <a:pt x="1" y="3144"/>
                  </a:cubicBezTo>
                  <a:cubicBezTo>
                    <a:pt x="1" y="3239"/>
                    <a:pt x="84" y="3334"/>
                    <a:pt x="191" y="3334"/>
                  </a:cubicBezTo>
                  <a:cubicBezTo>
                    <a:pt x="298" y="3334"/>
                    <a:pt x="382" y="3239"/>
                    <a:pt x="382" y="3144"/>
                  </a:cubicBezTo>
                  <a:cubicBezTo>
                    <a:pt x="382" y="2942"/>
                    <a:pt x="429" y="2858"/>
                    <a:pt x="489" y="2739"/>
                  </a:cubicBezTo>
                  <a:cubicBezTo>
                    <a:pt x="560" y="2608"/>
                    <a:pt x="632" y="2453"/>
                    <a:pt x="632" y="2156"/>
                  </a:cubicBezTo>
                  <a:cubicBezTo>
                    <a:pt x="632" y="1882"/>
                    <a:pt x="560" y="1715"/>
                    <a:pt x="489" y="1584"/>
                  </a:cubicBezTo>
                  <a:cubicBezTo>
                    <a:pt x="429" y="1465"/>
                    <a:pt x="382" y="1370"/>
                    <a:pt x="382" y="1179"/>
                  </a:cubicBezTo>
                  <a:cubicBezTo>
                    <a:pt x="382" y="989"/>
                    <a:pt x="429" y="894"/>
                    <a:pt x="489" y="775"/>
                  </a:cubicBezTo>
                  <a:cubicBezTo>
                    <a:pt x="560" y="644"/>
                    <a:pt x="632" y="489"/>
                    <a:pt x="632" y="191"/>
                  </a:cubicBezTo>
                  <a:cubicBezTo>
                    <a:pt x="632" y="96"/>
                    <a:pt x="549" y="1"/>
                    <a:pt x="4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7" name="Google Shape;10692;p59">
              <a:extLst>
                <a:ext uri="{FF2B5EF4-FFF2-40B4-BE49-F238E27FC236}">
                  <a16:creationId xmlns:a16="http://schemas.microsoft.com/office/drawing/2014/main" id="{2688D137-6DE0-C4BA-4940-E8E19C980952}"/>
                </a:ext>
              </a:extLst>
            </p:cNvPr>
            <p:cNvSpPr/>
            <p:nvPr/>
          </p:nvSpPr>
          <p:spPr>
            <a:xfrm>
              <a:off x="2652738" y="1825405"/>
              <a:ext cx="359301" cy="40580"/>
            </a:xfrm>
            <a:custGeom>
              <a:avLst/>
              <a:gdLst/>
              <a:ahLst/>
              <a:cxnLst/>
              <a:rect l="l" t="t" r="r" b="b"/>
              <a:pathLst>
                <a:path w="11289" h="1275" extrusionOk="0">
                  <a:moveTo>
                    <a:pt x="10645" y="369"/>
                  </a:moveTo>
                  <a:lnTo>
                    <a:pt x="10538" y="655"/>
                  </a:lnTo>
                  <a:cubicBezTo>
                    <a:pt x="10514" y="774"/>
                    <a:pt x="10359" y="869"/>
                    <a:pt x="10240" y="869"/>
                  </a:cubicBezTo>
                  <a:lnTo>
                    <a:pt x="1108" y="869"/>
                  </a:lnTo>
                  <a:cubicBezTo>
                    <a:pt x="989" y="869"/>
                    <a:pt x="834" y="774"/>
                    <a:pt x="811" y="655"/>
                  </a:cubicBezTo>
                  <a:lnTo>
                    <a:pt x="739" y="369"/>
                  </a:lnTo>
                  <a:close/>
                  <a:moveTo>
                    <a:pt x="191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299" y="381"/>
                  </a:lnTo>
                  <a:lnTo>
                    <a:pt x="406" y="774"/>
                  </a:lnTo>
                  <a:cubicBezTo>
                    <a:pt x="477" y="1060"/>
                    <a:pt x="775" y="1274"/>
                    <a:pt x="1072" y="1274"/>
                  </a:cubicBezTo>
                  <a:lnTo>
                    <a:pt x="10216" y="1274"/>
                  </a:lnTo>
                  <a:cubicBezTo>
                    <a:pt x="10514" y="1274"/>
                    <a:pt x="10812" y="1060"/>
                    <a:pt x="10883" y="774"/>
                  </a:cubicBezTo>
                  <a:lnTo>
                    <a:pt x="10990" y="381"/>
                  </a:lnTo>
                  <a:lnTo>
                    <a:pt x="11098" y="381"/>
                  </a:lnTo>
                  <a:cubicBezTo>
                    <a:pt x="11193" y="381"/>
                    <a:pt x="11288" y="298"/>
                    <a:pt x="11288" y="191"/>
                  </a:cubicBezTo>
                  <a:cubicBezTo>
                    <a:pt x="11288" y="83"/>
                    <a:pt x="11229" y="0"/>
                    <a:pt x="1112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8" name="Google Shape;10693;p59">
              <a:extLst>
                <a:ext uri="{FF2B5EF4-FFF2-40B4-BE49-F238E27FC236}">
                  <a16:creationId xmlns:a16="http://schemas.microsoft.com/office/drawing/2014/main" id="{5C929595-4F6A-4485-245E-EA63A26E0AB3}"/>
                </a:ext>
              </a:extLst>
            </p:cNvPr>
            <p:cNvSpPr/>
            <p:nvPr/>
          </p:nvSpPr>
          <p:spPr>
            <a:xfrm>
              <a:off x="2657289" y="1641983"/>
              <a:ext cx="64833" cy="73935"/>
            </a:xfrm>
            <a:custGeom>
              <a:avLst/>
              <a:gdLst/>
              <a:ahLst/>
              <a:cxnLst/>
              <a:rect l="l" t="t" r="r" b="b"/>
              <a:pathLst>
                <a:path w="2037" h="2323" extrusionOk="0">
                  <a:moveTo>
                    <a:pt x="1584" y="382"/>
                  </a:moveTo>
                  <a:lnTo>
                    <a:pt x="1584" y="1429"/>
                  </a:lnTo>
                  <a:cubicBezTo>
                    <a:pt x="1584" y="1596"/>
                    <a:pt x="1596" y="1751"/>
                    <a:pt x="1620" y="1929"/>
                  </a:cubicBezTo>
                  <a:lnTo>
                    <a:pt x="1596" y="1929"/>
                  </a:lnTo>
                  <a:cubicBezTo>
                    <a:pt x="929" y="1929"/>
                    <a:pt x="382" y="1382"/>
                    <a:pt x="382" y="715"/>
                  </a:cubicBezTo>
                  <a:cubicBezTo>
                    <a:pt x="382" y="596"/>
                    <a:pt x="394" y="489"/>
                    <a:pt x="429" y="382"/>
                  </a:cubicBezTo>
                  <a:close/>
                  <a:moveTo>
                    <a:pt x="298" y="1"/>
                  </a:moveTo>
                  <a:cubicBezTo>
                    <a:pt x="215" y="1"/>
                    <a:pt x="144" y="48"/>
                    <a:pt x="120" y="120"/>
                  </a:cubicBezTo>
                  <a:cubicBezTo>
                    <a:pt x="37" y="310"/>
                    <a:pt x="13" y="513"/>
                    <a:pt x="13" y="703"/>
                  </a:cubicBezTo>
                  <a:cubicBezTo>
                    <a:pt x="1" y="1596"/>
                    <a:pt x="727" y="2322"/>
                    <a:pt x="1608" y="2322"/>
                  </a:cubicBezTo>
                  <a:lnTo>
                    <a:pt x="1846" y="2322"/>
                  </a:lnTo>
                  <a:cubicBezTo>
                    <a:pt x="1906" y="2322"/>
                    <a:pt x="1942" y="2298"/>
                    <a:pt x="1989" y="2251"/>
                  </a:cubicBezTo>
                  <a:cubicBezTo>
                    <a:pt x="2025" y="2203"/>
                    <a:pt x="2037" y="2144"/>
                    <a:pt x="2037" y="2084"/>
                  </a:cubicBezTo>
                  <a:cubicBezTo>
                    <a:pt x="1989" y="1870"/>
                    <a:pt x="1977" y="1656"/>
                    <a:pt x="1977" y="1429"/>
                  </a:cubicBezTo>
                  <a:lnTo>
                    <a:pt x="1977" y="191"/>
                  </a:lnTo>
                  <a:cubicBezTo>
                    <a:pt x="1977" y="84"/>
                    <a:pt x="1882" y="1"/>
                    <a:pt x="1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9" name="Google Shape;10694;p59">
              <a:extLst>
                <a:ext uri="{FF2B5EF4-FFF2-40B4-BE49-F238E27FC236}">
                  <a16:creationId xmlns:a16="http://schemas.microsoft.com/office/drawing/2014/main" id="{E565DDA8-9889-8A49-EC46-A88E913BE4B2}"/>
                </a:ext>
              </a:extLst>
            </p:cNvPr>
            <p:cNvSpPr/>
            <p:nvPr/>
          </p:nvSpPr>
          <p:spPr>
            <a:xfrm>
              <a:off x="2633037" y="1617730"/>
              <a:ext cx="325945" cy="195198"/>
            </a:xfrm>
            <a:custGeom>
              <a:avLst/>
              <a:gdLst/>
              <a:ahLst/>
              <a:cxnLst/>
              <a:rect l="l" t="t" r="r" b="b"/>
              <a:pathLst>
                <a:path w="10241" h="6133" extrusionOk="0">
                  <a:moveTo>
                    <a:pt x="9847" y="393"/>
                  </a:moveTo>
                  <a:lnTo>
                    <a:pt x="9847" y="2203"/>
                  </a:lnTo>
                  <a:cubicBezTo>
                    <a:pt x="9847" y="4168"/>
                    <a:pt x="8252" y="5763"/>
                    <a:pt x="6287" y="5763"/>
                  </a:cubicBezTo>
                  <a:cubicBezTo>
                    <a:pt x="4859" y="5763"/>
                    <a:pt x="3573" y="4918"/>
                    <a:pt x="3013" y="3584"/>
                  </a:cubicBezTo>
                  <a:cubicBezTo>
                    <a:pt x="2989" y="3513"/>
                    <a:pt x="2918" y="3465"/>
                    <a:pt x="2834" y="3465"/>
                  </a:cubicBezTo>
                  <a:lnTo>
                    <a:pt x="2382" y="3465"/>
                  </a:lnTo>
                  <a:cubicBezTo>
                    <a:pt x="1287" y="3465"/>
                    <a:pt x="394" y="2572"/>
                    <a:pt x="394" y="1489"/>
                  </a:cubicBezTo>
                  <a:cubicBezTo>
                    <a:pt x="382" y="1096"/>
                    <a:pt x="489" y="715"/>
                    <a:pt x="703" y="393"/>
                  </a:cubicBezTo>
                  <a:lnTo>
                    <a:pt x="8823" y="393"/>
                  </a:lnTo>
                  <a:lnTo>
                    <a:pt x="8823" y="1215"/>
                  </a:lnTo>
                  <a:cubicBezTo>
                    <a:pt x="8823" y="1310"/>
                    <a:pt x="8919" y="1405"/>
                    <a:pt x="9014" y="1405"/>
                  </a:cubicBezTo>
                  <a:cubicBezTo>
                    <a:pt x="9121" y="1405"/>
                    <a:pt x="9204" y="1310"/>
                    <a:pt x="9204" y="1215"/>
                  </a:cubicBezTo>
                  <a:lnTo>
                    <a:pt x="9204" y="393"/>
                  </a:lnTo>
                  <a:close/>
                  <a:moveTo>
                    <a:pt x="620" y="1"/>
                  </a:moveTo>
                  <a:cubicBezTo>
                    <a:pt x="560" y="1"/>
                    <a:pt x="501" y="36"/>
                    <a:pt x="477" y="84"/>
                  </a:cubicBezTo>
                  <a:cubicBezTo>
                    <a:pt x="179" y="477"/>
                    <a:pt x="25" y="977"/>
                    <a:pt x="25" y="1465"/>
                  </a:cubicBezTo>
                  <a:cubicBezTo>
                    <a:pt x="1" y="2787"/>
                    <a:pt x="1060" y="3846"/>
                    <a:pt x="2370" y="3846"/>
                  </a:cubicBezTo>
                  <a:lnTo>
                    <a:pt x="2704" y="3846"/>
                  </a:lnTo>
                  <a:cubicBezTo>
                    <a:pt x="3346" y="5239"/>
                    <a:pt x="4751" y="6132"/>
                    <a:pt x="6299" y="6132"/>
                  </a:cubicBezTo>
                  <a:cubicBezTo>
                    <a:pt x="8466" y="6132"/>
                    <a:pt x="10240" y="4370"/>
                    <a:pt x="10240" y="2191"/>
                  </a:cubicBezTo>
                  <a:lnTo>
                    <a:pt x="10240" y="203"/>
                  </a:lnTo>
                  <a:cubicBezTo>
                    <a:pt x="10240" y="96"/>
                    <a:pt x="10145" y="1"/>
                    <a:pt x="100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0" name="Google Shape;10695;p59">
              <a:extLst>
                <a:ext uri="{FF2B5EF4-FFF2-40B4-BE49-F238E27FC236}">
                  <a16:creationId xmlns:a16="http://schemas.microsoft.com/office/drawing/2014/main" id="{473731E7-8A68-BCB7-E68D-FAA337306621}"/>
                </a:ext>
              </a:extLst>
            </p:cNvPr>
            <p:cNvSpPr/>
            <p:nvPr/>
          </p:nvSpPr>
          <p:spPr>
            <a:xfrm>
              <a:off x="2826293" y="1674574"/>
              <a:ext cx="99334" cy="106145"/>
            </a:xfrm>
            <a:custGeom>
              <a:avLst/>
              <a:gdLst/>
              <a:ahLst/>
              <a:cxnLst/>
              <a:rect l="l" t="t" r="r" b="b"/>
              <a:pathLst>
                <a:path w="3121" h="3335" extrusionOk="0">
                  <a:moveTo>
                    <a:pt x="2930" y="0"/>
                  </a:moveTo>
                  <a:cubicBezTo>
                    <a:pt x="2823" y="0"/>
                    <a:pt x="2739" y="96"/>
                    <a:pt x="2739" y="203"/>
                  </a:cubicBezTo>
                  <a:lnTo>
                    <a:pt x="2739" y="417"/>
                  </a:lnTo>
                  <a:cubicBezTo>
                    <a:pt x="2739" y="1822"/>
                    <a:pt x="1596" y="2965"/>
                    <a:pt x="191" y="2965"/>
                  </a:cubicBezTo>
                  <a:cubicBezTo>
                    <a:pt x="84" y="2965"/>
                    <a:pt x="1" y="3060"/>
                    <a:pt x="1" y="3156"/>
                  </a:cubicBezTo>
                  <a:cubicBezTo>
                    <a:pt x="1" y="3263"/>
                    <a:pt x="96" y="3334"/>
                    <a:pt x="203" y="3334"/>
                  </a:cubicBezTo>
                  <a:cubicBezTo>
                    <a:pt x="1811" y="3334"/>
                    <a:pt x="3120" y="2025"/>
                    <a:pt x="3120" y="417"/>
                  </a:cubicBezTo>
                  <a:lnTo>
                    <a:pt x="3120" y="203"/>
                  </a:lnTo>
                  <a:cubicBezTo>
                    <a:pt x="3120" y="96"/>
                    <a:pt x="3037" y="0"/>
                    <a:pt x="293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51" name="Google Shape;8636;p53">
            <a:extLst>
              <a:ext uri="{FF2B5EF4-FFF2-40B4-BE49-F238E27FC236}">
                <a16:creationId xmlns:a16="http://schemas.microsoft.com/office/drawing/2014/main" id="{2E7DFCD1-FA03-E7F5-816F-53CC7CE11C16}"/>
              </a:ext>
            </a:extLst>
          </p:cNvPr>
          <p:cNvSpPr/>
          <p:nvPr/>
        </p:nvSpPr>
        <p:spPr>
          <a:xfrm rot="5400000">
            <a:off x="4420631" y="3035124"/>
            <a:ext cx="272175" cy="584078"/>
          </a:xfrm>
          <a:custGeom>
            <a:avLst/>
            <a:gdLst/>
            <a:ahLst/>
            <a:cxnLst/>
            <a:rect l="l" t="t" r="r" b="b"/>
            <a:pathLst>
              <a:path w="18623" h="45330" fill="none" extrusionOk="0">
                <a:moveTo>
                  <a:pt x="18623" y="45330"/>
                </a:moveTo>
                <a:lnTo>
                  <a:pt x="5625" y="45330"/>
                </a:lnTo>
                <a:cubicBezTo>
                  <a:pt x="2889" y="45330"/>
                  <a:pt x="0" y="42619"/>
                  <a:pt x="0" y="35634"/>
                </a:cubicBezTo>
                <a:lnTo>
                  <a:pt x="0" y="9697"/>
                </a:lnTo>
                <a:cubicBezTo>
                  <a:pt x="0" y="2711"/>
                  <a:pt x="2889" y="1"/>
                  <a:pt x="5625" y="1"/>
                </a:cubicBezTo>
                <a:lnTo>
                  <a:pt x="18623" y="1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C18EAC-88A0-780E-F6E4-5BAE78A4B158}"/>
              </a:ext>
            </a:extLst>
          </p:cNvPr>
          <p:cNvSpPr txBox="1"/>
          <p:nvPr/>
        </p:nvSpPr>
        <p:spPr>
          <a:xfrm>
            <a:off x="2394070" y="3500614"/>
            <a:ext cx="220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The chatbot will be able to provide  suggestion to the customer.</a:t>
            </a:r>
          </a:p>
        </p:txBody>
      </p:sp>
      <p:grpSp>
        <p:nvGrpSpPr>
          <p:cNvPr id="153" name="Google Shape;10689;p59">
            <a:extLst>
              <a:ext uri="{FF2B5EF4-FFF2-40B4-BE49-F238E27FC236}">
                <a16:creationId xmlns:a16="http://schemas.microsoft.com/office/drawing/2014/main" id="{9A143726-2408-1DEE-D0F8-5BA3D39810C0}"/>
              </a:ext>
            </a:extLst>
          </p:cNvPr>
          <p:cNvGrpSpPr/>
          <p:nvPr/>
        </p:nvGrpSpPr>
        <p:grpSpPr>
          <a:xfrm>
            <a:off x="2891617" y="1075464"/>
            <a:ext cx="456793" cy="418649"/>
            <a:chOff x="2633037" y="1499873"/>
            <a:chExt cx="379002" cy="366112"/>
          </a:xfrm>
        </p:grpSpPr>
        <p:sp>
          <p:nvSpPr>
            <p:cNvPr id="154" name="Google Shape;10690;p59">
              <a:extLst>
                <a:ext uri="{FF2B5EF4-FFF2-40B4-BE49-F238E27FC236}">
                  <a16:creationId xmlns:a16="http://schemas.microsoft.com/office/drawing/2014/main" id="{05D9A41E-3ED4-6A2C-903C-22F93D6C16E9}"/>
                </a:ext>
              </a:extLst>
            </p:cNvPr>
            <p:cNvSpPr/>
            <p:nvPr/>
          </p:nvSpPr>
          <p:spPr>
            <a:xfrm>
              <a:off x="2798635" y="1499873"/>
              <a:ext cx="20497" cy="106145"/>
            </a:xfrm>
            <a:custGeom>
              <a:avLst/>
              <a:gdLst/>
              <a:ahLst/>
              <a:cxnLst/>
              <a:rect l="l" t="t" r="r" b="b"/>
              <a:pathLst>
                <a:path w="644" h="3335" extrusionOk="0">
                  <a:moveTo>
                    <a:pt x="453" y="1"/>
                  </a:moveTo>
                  <a:cubicBezTo>
                    <a:pt x="346" y="1"/>
                    <a:pt x="263" y="96"/>
                    <a:pt x="263" y="191"/>
                  </a:cubicBezTo>
                  <a:cubicBezTo>
                    <a:pt x="263" y="394"/>
                    <a:pt x="215" y="477"/>
                    <a:pt x="156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56" y="1763"/>
                  </a:cubicBezTo>
                  <a:cubicBezTo>
                    <a:pt x="215" y="1882"/>
                    <a:pt x="263" y="1965"/>
                    <a:pt x="263" y="2156"/>
                  </a:cubicBezTo>
                  <a:cubicBezTo>
                    <a:pt x="263" y="2358"/>
                    <a:pt x="215" y="2441"/>
                    <a:pt x="156" y="2561"/>
                  </a:cubicBezTo>
                  <a:cubicBezTo>
                    <a:pt x="72" y="2692"/>
                    <a:pt x="1" y="2846"/>
                    <a:pt x="1" y="3144"/>
                  </a:cubicBezTo>
                  <a:cubicBezTo>
                    <a:pt x="1" y="3239"/>
                    <a:pt x="96" y="3334"/>
                    <a:pt x="191" y="3334"/>
                  </a:cubicBezTo>
                  <a:cubicBezTo>
                    <a:pt x="298" y="3334"/>
                    <a:pt x="394" y="3239"/>
                    <a:pt x="394" y="3144"/>
                  </a:cubicBezTo>
                  <a:cubicBezTo>
                    <a:pt x="394" y="2942"/>
                    <a:pt x="429" y="2858"/>
                    <a:pt x="489" y="2739"/>
                  </a:cubicBezTo>
                  <a:cubicBezTo>
                    <a:pt x="572" y="2608"/>
                    <a:pt x="644" y="2453"/>
                    <a:pt x="644" y="2156"/>
                  </a:cubicBezTo>
                  <a:cubicBezTo>
                    <a:pt x="644" y="1882"/>
                    <a:pt x="572" y="1715"/>
                    <a:pt x="489" y="1584"/>
                  </a:cubicBezTo>
                  <a:cubicBezTo>
                    <a:pt x="429" y="1465"/>
                    <a:pt x="394" y="1370"/>
                    <a:pt x="394" y="1179"/>
                  </a:cubicBezTo>
                  <a:cubicBezTo>
                    <a:pt x="394" y="989"/>
                    <a:pt x="429" y="894"/>
                    <a:pt x="489" y="775"/>
                  </a:cubicBezTo>
                  <a:cubicBezTo>
                    <a:pt x="572" y="644"/>
                    <a:pt x="644" y="489"/>
                    <a:pt x="644" y="191"/>
                  </a:cubicBezTo>
                  <a:cubicBezTo>
                    <a:pt x="644" y="96"/>
                    <a:pt x="549" y="1"/>
                    <a:pt x="45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5" name="Google Shape;10691;p59">
              <a:extLst>
                <a:ext uri="{FF2B5EF4-FFF2-40B4-BE49-F238E27FC236}">
                  <a16:creationId xmlns:a16="http://schemas.microsoft.com/office/drawing/2014/main" id="{EED8A87E-DD57-65F7-A3DF-48CF342E032B}"/>
                </a:ext>
              </a:extLst>
            </p:cNvPr>
            <p:cNvSpPr/>
            <p:nvPr/>
          </p:nvSpPr>
          <p:spPr>
            <a:xfrm>
              <a:off x="2847140" y="1499873"/>
              <a:ext cx="20115" cy="106145"/>
            </a:xfrm>
            <a:custGeom>
              <a:avLst/>
              <a:gdLst/>
              <a:ahLst/>
              <a:cxnLst/>
              <a:rect l="l" t="t" r="r" b="b"/>
              <a:pathLst>
                <a:path w="632" h="3335" extrusionOk="0">
                  <a:moveTo>
                    <a:pt x="441" y="1"/>
                  </a:moveTo>
                  <a:cubicBezTo>
                    <a:pt x="334" y="1"/>
                    <a:pt x="251" y="96"/>
                    <a:pt x="251" y="191"/>
                  </a:cubicBezTo>
                  <a:cubicBezTo>
                    <a:pt x="251" y="394"/>
                    <a:pt x="203" y="477"/>
                    <a:pt x="144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44" y="1763"/>
                  </a:cubicBezTo>
                  <a:cubicBezTo>
                    <a:pt x="203" y="1882"/>
                    <a:pt x="251" y="1965"/>
                    <a:pt x="251" y="2156"/>
                  </a:cubicBezTo>
                  <a:cubicBezTo>
                    <a:pt x="251" y="2358"/>
                    <a:pt x="203" y="2441"/>
                    <a:pt x="144" y="2561"/>
                  </a:cubicBezTo>
                  <a:cubicBezTo>
                    <a:pt x="84" y="2692"/>
                    <a:pt x="1" y="2846"/>
                    <a:pt x="1" y="3144"/>
                  </a:cubicBezTo>
                  <a:cubicBezTo>
                    <a:pt x="1" y="3239"/>
                    <a:pt x="84" y="3334"/>
                    <a:pt x="191" y="3334"/>
                  </a:cubicBezTo>
                  <a:cubicBezTo>
                    <a:pt x="298" y="3334"/>
                    <a:pt x="382" y="3239"/>
                    <a:pt x="382" y="3144"/>
                  </a:cubicBezTo>
                  <a:cubicBezTo>
                    <a:pt x="382" y="2942"/>
                    <a:pt x="429" y="2858"/>
                    <a:pt x="489" y="2739"/>
                  </a:cubicBezTo>
                  <a:cubicBezTo>
                    <a:pt x="560" y="2608"/>
                    <a:pt x="632" y="2453"/>
                    <a:pt x="632" y="2156"/>
                  </a:cubicBezTo>
                  <a:cubicBezTo>
                    <a:pt x="632" y="1882"/>
                    <a:pt x="560" y="1715"/>
                    <a:pt x="489" y="1584"/>
                  </a:cubicBezTo>
                  <a:cubicBezTo>
                    <a:pt x="429" y="1465"/>
                    <a:pt x="382" y="1370"/>
                    <a:pt x="382" y="1179"/>
                  </a:cubicBezTo>
                  <a:cubicBezTo>
                    <a:pt x="382" y="989"/>
                    <a:pt x="429" y="894"/>
                    <a:pt x="489" y="775"/>
                  </a:cubicBezTo>
                  <a:cubicBezTo>
                    <a:pt x="560" y="644"/>
                    <a:pt x="632" y="489"/>
                    <a:pt x="632" y="191"/>
                  </a:cubicBezTo>
                  <a:cubicBezTo>
                    <a:pt x="632" y="96"/>
                    <a:pt x="549" y="1"/>
                    <a:pt x="4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6" name="Google Shape;10692;p59">
              <a:extLst>
                <a:ext uri="{FF2B5EF4-FFF2-40B4-BE49-F238E27FC236}">
                  <a16:creationId xmlns:a16="http://schemas.microsoft.com/office/drawing/2014/main" id="{54B8335D-5F83-6269-0FC8-515500EE7F5E}"/>
                </a:ext>
              </a:extLst>
            </p:cNvPr>
            <p:cNvSpPr/>
            <p:nvPr/>
          </p:nvSpPr>
          <p:spPr>
            <a:xfrm>
              <a:off x="2652738" y="1825405"/>
              <a:ext cx="359301" cy="40580"/>
            </a:xfrm>
            <a:custGeom>
              <a:avLst/>
              <a:gdLst/>
              <a:ahLst/>
              <a:cxnLst/>
              <a:rect l="l" t="t" r="r" b="b"/>
              <a:pathLst>
                <a:path w="11289" h="1275" extrusionOk="0">
                  <a:moveTo>
                    <a:pt x="10645" y="369"/>
                  </a:moveTo>
                  <a:lnTo>
                    <a:pt x="10538" y="655"/>
                  </a:lnTo>
                  <a:cubicBezTo>
                    <a:pt x="10514" y="774"/>
                    <a:pt x="10359" y="869"/>
                    <a:pt x="10240" y="869"/>
                  </a:cubicBezTo>
                  <a:lnTo>
                    <a:pt x="1108" y="869"/>
                  </a:lnTo>
                  <a:cubicBezTo>
                    <a:pt x="989" y="869"/>
                    <a:pt x="834" y="774"/>
                    <a:pt x="811" y="655"/>
                  </a:cubicBezTo>
                  <a:lnTo>
                    <a:pt x="739" y="369"/>
                  </a:lnTo>
                  <a:close/>
                  <a:moveTo>
                    <a:pt x="191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299" y="381"/>
                  </a:lnTo>
                  <a:lnTo>
                    <a:pt x="406" y="774"/>
                  </a:lnTo>
                  <a:cubicBezTo>
                    <a:pt x="477" y="1060"/>
                    <a:pt x="775" y="1274"/>
                    <a:pt x="1072" y="1274"/>
                  </a:cubicBezTo>
                  <a:lnTo>
                    <a:pt x="10216" y="1274"/>
                  </a:lnTo>
                  <a:cubicBezTo>
                    <a:pt x="10514" y="1274"/>
                    <a:pt x="10812" y="1060"/>
                    <a:pt x="10883" y="774"/>
                  </a:cubicBezTo>
                  <a:lnTo>
                    <a:pt x="10990" y="381"/>
                  </a:lnTo>
                  <a:lnTo>
                    <a:pt x="11098" y="381"/>
                  </a:lnTo>
                  <a:cubicBezTo>
                    <a:pt x="11193" y="381"/>
                    <a:pt x="11288" y="298"/>
                    <a:pt x="11288" y="191"/>
                  </a:cubicBezTo>
                  <a:cubicBezTo>
                    <a:pt x="11288" y="83"/>
                    <a:pt x="11229" y="0"/>
                    <a:pt x="1112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7" name="Google Shape;10693;p59">
              <a:extLst>
                <a:ext uri="{FF2B5EF4-FFF2-40B4-BE49-F238E27FC236}">
                  <a16:creationId xmlns:a16="http://schemas.microsoft.com/office/drawing/2014/main" id="{9943014E-65DA-1205-71DD-9F2BAD53EF58}"/>
                </a:ext>
              </a:extLst>
            </p:cNvPr>
            <p:cNvSpPr/>
            <p:nvPr/>
          </p:nvSpPr>
          <p:spPr>
            <a:xfrm>
              <a:off x="2657289" y="1641983"/>
              <a:ext cx="64833" cy="73935"/>
            </a:xfrm>
            <a:custGeom>
              <a:avLst/>
              <a:gdLst/>
              <a:ahLst/>
              <a:cxnLst/>
              <a:rect l="l" t="t" r="r" b="b"/>
              <a:pathLst>
                <a:path w="2037" h="2323" extrusionOk="0">
                  <a:moveTo>
                    <a:pt x="1584" y="382"/>
                  </a:moveTo>
                  <a:lnTo>
                    <a:pt x="1584" y="1429"/>
                  </a:lnTo>
                  <a:cubicBezTo>
                    <a:pt x="1584" y="1596"/>
                    <a:pt x="1596" y="1751"/>
                    <a:pt x="1620" y="1929"/>
                  </a:cubicBezTo>
                  <a:lnTo>
                    <a:pt x="1596" y="1929"/>
                  </a:lnTo>
                  <a:cubicBezTo>
                    <a:pt x="929" y="1929"/>
                    <a:pt x="382" y="1382"/>
                    <a:pt x="382" y="715"/>
                  </a:cubicBezTo>
                  <a:cubicBezTo>
                    <a:pt x="382" y="596"/>
                    <a:pt x="394" y="489"/>
                    <a:pt x="429" y="382"/>
                  </a:cubicBezTo>
                  <a:close/>
                  <a:moveTo>
                    <a:pt x="298" y="1"/>
                  </a:moveTo>
                  <a:cubicBezTo>
                    <a:pt x="215" y="1"/>
                    <a:pt x="144" y="48"/>
                    <a:pt x="120" y="120"/>
                  </a:cubicBezTo>
                  <a:cubicBezTo>
                    <a:pt x="37" y="310"/>
                    <a:pt x="13" y="513"/>
                    <a:pt x="13" y="703"/>
                  </a:cubicBezTo>
                  <a:cubicBezTo>
                    <a:pt x="1" y="1596"/>
                    <a:pt x="727" y="2322"/>
                    <a:pt x="1608" y="2322"/>
                  </a:cubicBezTo>
                  <a:lnTo>
                    <a:pt x="1846" y="2322"/>
                  </a:lnTo>
                  <a:cubicBezTo>
                    <a:pt x="1906" y="2322"/>
                    <a:pt x="1942" y="2298"/>
                    <a:pt x="1989" y="2251"/>
                  </a:cubicBezTo>
                  <a:cubicBezTo>
                    <a:pt x="2025" y="2203"/>
                    <a:pt x="2037" y="2144"/>
                    <a:pt x="2037" y="2084"/>
                  </a:cubicBezTo>
                  <a:cubicBezTo>
                    <a:pt x="1989" y="1870"/>
                    <a:pt x="1977" y="1656"/>
                    <a:pt x="1977" y="1429"/>
                  </a:cubicBezTo>
                  <a:lnTo>
                    <a:pt x="1977" y="191"/>
                  </a:lnTo>
                  <a:cubicBezTo>
                    <a:pt x="1977" y="84"/>
                    <a:pt x="1882" y="1"/>
                    <a:pt x="1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8" name="Google Shape;10694;p59">
              <a:extLst>
                <a:ext uri="{FF2B5EF4-FFF2-40B4-BE49-F238E27FC236}">
                  <a16:creationId xmlns:a16="http://schemas.microsoft.com/office/drawing/2014/main" id="{7CB424E9-AC59-76E4-6726-D5592E9F061E}"/>
                </a:ext>
              </a:extLst>
            </p:cNvPr>
            <p:cNvSpPr/>
            <p:nvPr/>
          </p:nvSpPr>
          <p:spPr>
            <a:xfrm>
              <a:off x="2633037" y="1617730"/>
              <a:ext cx="325945" cy="195198"/>
            </a:xfrm>
            <a:custGeom>
              <a:avLst/>
              <a:gdLst/>
              <a:ahLst/>
              <a:cxnLst/>
              <a:rect l="l" t="t" r="r" b="b"/>
              <a:pathLst>
                <a:path w="10241" h="6133" extrusionOk="0">
                  <a:moveTo>
                    <a:pt x="9847" y="393"/>
                  </a:moveTo>
                  <a:lnTo>
                    <a:pt x="9847" y="2203"/>
                  </a:lnTo>
                  <a:cubicBezTo>
                    <a:pt x="9847" y="4168"/>
                    <a:pt x="8252" y="5763"/>
                    <a:pt x="6287" y="5763"/>
                  </a:cubicBezTo>
                  <a:cubicBezTo>
                    <a:pt x="4859" y="5763"/>
                    <a:pt x="3573" y="4918"/>
                    <a:pt x="3013" y="3584"/>
                  </a:cubicBezTo>
                  <a:cubicBezTo>
                    <a:pt x="2989" y="3513"/>
                    <a:pt x="2918" y="3465"/>
                    <a:pt x="2834" y="3465"/>
                  </a:cubicBezTo>
                  <a:lnTo>
                    <a:pt x="2382" y="3465"/>
                  </a:lnTo>
                  <a:cubicBezTo>
                    <a:pt x="1287" y="3465"/>
                    <a:pt x="394" y="2572"/>
                    <a:pt x="394" y="1489"/>
                  </a:cubicBezTo>
                  <a:cubicBezTo>
                    <a:pt x="382" y="1096"/>
                    <a:pt x="489" y="715"/>
                    <a:pt x="703" y="393"/>
                  </a:cubicBezTo>
                  <a:lnTo>
                    <a:pt x="8823" y="393"/>
                  </a:lnTo>
                  <a:lnTo>
                    <a:pt x="8823" y="1215"/>
                  </a:lnTo>
                  <a:cubicBezTo>
                    <a:pt x="8823" y="1310"/>
                    <a:pt x="8919" y="1405"/>
                    <a:pt x="9014" y="1405"/>
                  </a:cubicBezTo>
                  <a:cubicBezTo>
                    <a:pt x="9121" y="1405"/>
                    <a:pt x="9204" y="1310"/>
                    <a:pt x="9204" y="1215"/>
                  </a:cubicBezTo>
                  <a:lnTo>
                    <a:pt x="9204" y="393"/>
                  </a:lnTo>
                  <a:close/>
                  <a:moveTo>
                    <a:pt x="620" y="1"/>
                  </a:moveTo>
                  <a:cubicBezTo>
                    <a:pt x="560" y="1"/>
                    <a:pt x="501" y="36"/>
                    <a:pt x="477" y="84"/>
                  </a:cubicBezTo>
                  <a:cubicBezTo>
                    <a:pt x="179" y="477"/>
                    <a:pt x="25" y="977"/>
                    <a:pt x="25" y="1465"/>
                  </a:cubicBezTo>
                  <a:cubicBezTo>
                    <a:pt x="1" y="2787"/>
                    <a:pt x="1060" y="3846"/>
                    <a:pt x="2370" y="3846"/>
                  </a:cubicBezTo>
                  <a:lnTo>
                    <a:pt x="2704" y="3846"/>
                  </a:lnTo>
                  <a:cubicBezTo>
                    <a:pt x="3346" y="5239"/>
                    <a:pt x="4751" y="6132"/>
                    <a:pt x="6299" y="6132"/>
                  </a:cubicBezTo>
                  <a:cubicBezTo>
                    <a:pt x="8466" y="6132"/>
                    <a:pt x="10240" y="4370"/>
                    <a:pt x="10240" y="2191"/>
                  </a:cubicBezTo>
                  <a:lnTo>
                    <a:pt x="10240" y="203"/>
                  </a:lnTo>
                  <a:cubicBezTo>
                    <a:pt x="10240" y="96"/>
                    <a:pt x="10145" y="1"/>
                    <a:pt x="100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159" name="Google Shape;10695;p59">
              <a:extLst>
                <a:ext uri="{FF2B5EF4-FFF2-40B4-BE49-F238E27FC236}">
                  <a16:creationId xmlns:a16="http://schemas.microsoft.com/office/drawing/2014/main" id="{65CC173F-7A1B-81E9-E46C-22F7ECD2AC8B}"/>
                </a:ext>
              </a:extLst>
            </p:cNvPr>
            <p:cNvSpPr/>
            <p:nvPr/>
          </p:nvSpPr>
          <p:spPr>
            <a:xfrm>
              <a:off x="2826293" y="1674574"/>
              <a:ext cx="99334" cy="106145"/>
            </a:xfrm>
            <a:custGeom>
              <a:avLst/>
              <a:gdLst/>
              <a:ahLst/>
              <a:cxnLst/>
              <a:rect l="l" t="t" r="r" b="b"/>
              <a:pathLst>
                <a:path w="3121" h="3335" extrusionOk="0">
                  <a:moveTo>
                    <a:pt x="2930" y="0"/>
                  </a:moveTo>
                  <a:cubicBezTo>
                    <a:pt x="2823" y="0"/>
                    <a:pt x="2739" y="96"/>
                    <a:pt x="2739" y="203"/>
                  </a:cubicBezTo>
                  <a:lnTo>
                    <a:pt x="2739" y="417"/>
                  </a:lnTo>
                  <a:cubicBezTo>
                    <a:pt x="2739" y="1822"/>
                    <a:pt x="1596" y="2965"/>
                    <a:pt x="191" y="2965"/>
                  </a:cubicBezTo>
                  <a:cubicBezTo>
                    <a:pt x="84" y="2965"/>
                    <a:pt x="1" y="3060"/>
                    <a:pt x="1" y="3156"/>
                  </a:cubicBezTo>
                  <a:cubicBezTo>
                    <a:pt x="1" y="3263"/>
                    <a:pt x="96" y="3334"/>
                    <a:pt x="203" y="3334"/>
                  </a:cubicBezTo>
                  <a:cubicBezTo>
                    <a:pt x="1811" y="3334"/>
                    <a:pt x="3120" y="2025"/>
                    <a:pt x="3120" y="417"/>
                  </a:cubicBezTo>
                  <a:lnTo>
                    <a:pt x="3120" y="203"/>
                  </a:lnTo>
                  <a:cubicBezTo>
                    <a:pt x="3120" y="96"/>
                    <a:pt x="3037" y="0"/>
                    <a:pt x="293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</a:rPr>
              <a:t>What are the Dataset that’ll be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27" y="800234"/>
            <a:ext cx="4276773" cy="3199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Datasets</a:t>
            </a:r>
          </a:p>
        </p:txBody>
      </p: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0AC5F7B9-947A-C28F-D0BE-CBD48239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2808" y="1355892"/>
            <a:ext cx="1418593" cy="14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9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Our Dataset</a:t>
            </a:r>
            <a:endParaRPr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69273" y="1458078"/>
            <a:ext cx="8187331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- We found three datasets. </a:t>
            </a:r>
          </a:p>
          <a:p>
            <a:endParaRPr lang="en-US" sz="2000" b="1" dirty="0">
              <a:solidFill>
                <a:srgbClr val="FFFF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- The datasets includes many files, but we mostly used a file called conversation which contains questions and answers.</a:t>
            </a:r>
          </a:p>
          <a:p>
            <a:endParaRPr lang="en-US" sz="2000" b="1" dirty="0">
              <a:solidFill>
                <a:srgbClr val="FFFF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- We trained our model using examples from the datasets which we found relevant to our project. </a:t>
            </a:r>
          </a:p>
          <a:p>
            <a:endParaRPr lang="en-US" sz="2000" b="1" dirty="0">
              <a:solidFill>
                <a:srgbClr val="FFFF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- We also used our own examples.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0ED4DC3E-D6AC-F72B-39CD-30C4A7FAB787}"/>
              </a:ext>
            </a:extLst>
          </p:cNvPr>
          <p:cNvCxnSpPr>
            <a:cxnSpLocks/>
          </p:cNvCxnSpPr>
          <p:nvPr/>
        </p:nvCxnSpPr>
        <p:spPr>
          <a:xfrm flipH="1">
            <a:off x="2951177" y="108612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11A2FF42-FAB0-DE8F-BB44-DAABB8782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0004" y="1355892"/>
            <a:ext cx="611452" cy="611452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69BBD24-6E7C-4D23-9EB7-9202861CB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8319" y="1352293"/>
            <a:ext cx="611452" cy="611452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FD6C399A-C72E-B8B9-E027-02612CA33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8645" y="1355892"/>
            <a:ext cx="611452" cy="611452"/>
          </a:xfrm>
          <a:prstGeom prst="rect">
            <a:avLst/>
          </a:prstGeom>
        </p:spPr>
      </p:pic>
      <p:pic>
        <p:nvPicPr>
          <p:cNvPr id="3" name="Graphic 2" descr="Customer review with solid fill">
            <a:extLst>
              <a:ext uri="{FF2B5EF4-FFF2-40B4-BE49-F238E27FC236}">
                <a16:creationId xmlns:a16="http://schemas.microsoft.com/office/drawing/2014/main" id="{0FA7140F-471F-976F-C0B0-C6D02CB9E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8654" y="1963745"/>
            <a:ext cx="789709" cy="789709"/>
          </a:xfrm>
          <a:prstGeom prst="rect">
            <a:avLst/>
          </a:prstGeom>
        </p:spPr>
      </p:pic>
      <p:grpSp>
        <p:nvGrpSpPr>
          <p:cNvPr id="27" name="Google Shape;12565;p61">
            <a:extLst>
              <a:ext uri="{FF2B5EF4-FFF2-40B4-BE49-F238E27FC236}">
                <a16:creationId xmlns:a16="http://schemas.microsoft.com/office/drawing/2014/main" id="{83D10D92-7BD2-6DB4-48A6-8D7DB8D6CDD4}"/>
              </a:ext>
            </a:extLst>
          </p:cNvPr>
          <p:cNvGrpSpPr/>
          <p:nvPr/>
        </p:nvGrpSpPr>
        <p:grpSpPr>
          <a:xfrm>
            <a:off x="3800400" y="3766882"/>
            <a:ext cx="558741" cy="580988"/>
            <a:chOff x="1396957" y="4287365"/>
            <a:chExt cx="301861" cy="332871"/>
          </a:xfrm>
        </p:grpSpPr>
        <p:sp>
          <p:nvSpPr>
            <p:cNvPr id="28" name="Google Shape;12566;p61">
              <a:extLst>
                <a:ext uri="{FF2B5EF4-FFF2-40B4-BE49-F238E27FC236}">
                  <a16:creationId xmlns:a16="http://schemas.microsoft.com/office/drawing/2014/main" id="{340BBAA3-A190-355F-2DB5-77FE061CDA5F}"/>
                </a:ext>
              </a:extLst>
            </p:cNvPr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29" name="Google Shape;12567;p61">
              <a:extLst>
                <a:ext uri="{FF2B5EF4-FFF2-40B4-BE49-F238E27FC236}">
                  <a16:creationId xmlns:a16="http://schemas.microsoft.com/office/drawing/2014/main" id="{F72F9278-AF9E-102C-92A2-3D3500314160}"/>
                </a:ext>
              </a:extLst>
            </p:cNvPr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0" name="Google Shape;12568;p61">
              <a:extLst>
                <a:ext uri="{FF2B5EF4-FFF2-40B4-BE49-F238E27FC236}">
                  <a16:creationId xmlns:a16="http://schemas.microsoft.com/office/drawing/2014/main" id="{D49A773A-E66D-9DF3-1117-EC3BABD96A21}"/>
                </a:ext>
              </a:extLst>
            </p:cNvPr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1" name="Google Shape;12569;p61">
              <a:extLst>
                <a:ext uri="{FF2B5EF4-FFF2-40B4-BE49-F238E27FC236}">
                  <a16:creationId xmlns:a16="http://schemas.microsoft.com/office/drawing/2014/main" id="{CAD991C0-F21F-0595-C3CD-FD251B8B0383}"/>
                </a:ext>
              </a:extLst>
            </p:cNvPr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2" name="Google Shape;12570;p61">
              <a:extLst>
                <a:ext uri="{FF2B5EF4-FFF2-40B4-BE49-F238E27FC236}">
                  <a16:creationId xmlns:a16="http://schemas.microsoft.com/office/drawing/2014/main" id="{F47F721F-B342-6886-D196-5945C4202BD9}"/>
                </a:ext>
              </a:extLst>
            </p:cNvPr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3" name="Google Shape;12571;p61">
              <a:extLst>
                <a:ext uri="{FF2B5EF4-FFF2-40B4-BE49-F238E27FC236}">
                  <a16:creationId xmlns:a16="http://schemas.microsoft.com/office/drawing/2014/main" id="{35498372-96B1-06D9-CF07-1ACFB801D221}"/>
                </a:ext>
              </a:extLst>
            </p:cNvPr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4" name="Google Shape;12572;p61">
              <a:extLst>
                <a:ext uri="{FF2B5EF4-FFF2-40B4-BE49-F238E27FC236}">
                  <a16:creationId xmlns:a16="http://schemas.microsoft.com/office/drawing/2014/main" id="{C4C437F9-21D8-1B5D-858F-E10C428C5FC8}"/>
                </a:ext>
              </a:extLst>
            </p:cNvPr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5" name="Google Shape;12573;p61">
              <a:extLst>
                <a:ext uri="{FF2B5EF4-FFF2-40B4-BE49-F238E27FC236}">
                  <a16:creationId xmlns:a16="http://schemas.microsoft.com/office/drawing/2014/main" id="{45809CCA-BB69-3B7B-0A70-903D1D67BABB}"/>
                </a:ext>
              </a:extLst>
            </p:cNvPr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6" name="Google Shape;12574;p61">
              <a:extLst>
                <a:ext uri="{FF2B5EF4-FFF2-40B4-BE49-F238E27FC236}">
                  <a16:creationId xmlns:a16="http://schemas.microsoft.com/office/drawing/2014/main" id="{D1317069-3D6A-4263-372F-247F6CBC178E}"/>
                </a:ext>
              </a:extLst>
            </p:cNvPr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7" name="Google Shape;12575;p61">
              <a:extLst>
                <a:ext uri="{FF2B5EF4-FFF2-40B4-BE49-F238E27FC236}">
                  <a16:creationId xmlns:a16="http://schemas.microsoft.com/office/drawing/2014/main" id="{5404AF7B-B7A6-28FC-B611-5941D3B62017}"/>
                </a:ext>
              </a:extLst>
            </p:cNvPr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8" name="Google Shape;12576;p61">
              <a:extLst>
                <a:ext uri="{FF2B5EF4-FFF2-40B4-BE49-F238E27FC236}">
                  <a16:creationId xmlns:a16="http://schemas.microsoft.com/office/drawing/2014/main" id="{B751A10A-C581-AF44-9C9D-D9577A3C7BF6}"/>
                </a:ext>
              </a:extLst>
            </p:cNvPr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9" name="Google Shape;12577;p61">
              <a:extLst>
                <a:ext uri="{FF2B5EF4-FFF2-40B4-BE49-F238E27FC236}">
                  <a16:creationId xmlns:a16="http://schemas.microsoft.com/office/drawing/2014/main" id="{DA3F861E-BF2C-5D7A-8481-532CA58A8DE2}"/>
                </a:ext>
              </a:extLst>
            </p:cNvPr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0" name="Google Shape;12578;p61">
              <a:extLst>
                <a:ext uri="{FF2B5EF4-FFF2-40B4-BE49-F238E27FC236}">
                  <a16:creationId xmlns:a16="http://schemas.microsoft.com/office/drawing/2014/main" id="{B2EAF41A-FFD7-75FC-5DD3-98B1D492DB53}"/>
                </a:ext>
              </a:extLst>
            </p:cNvPr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1" name="Google Shape;12579;p61">
              <a:extLst>
                <a:ext uri="{FF2B5EF4-FFF2-40B4-BE49-F238E27FC236}">
                  <a16:creationId xmlns:a16="http://schemas.microsoft.com/office/drawing/2014/main" id="{1F0E2467-3906-1492-A56F-C75AE7D85B4F}"/>
                </a:ext>
              </a:extLst>
            </p:cNvPr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2" name="Google Shape;12580;p61">
              <a:extLst>
                <a:ext uri="{FF2B5EF4-FFF2-40B4-BE49-F238E27FC236}">
                  <a16:creationId xmlns:a16="http://schemas.microsoft.com/office/drawing/2014/main" id="{D65C1A53-DEE1-8486-E688-47A01B6B1FBB}"/>
                </a:ext>
              </a:extLst>
            </p:cNvPr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</p:grpSp>
      <p:grpSp>
        <p:nvGrpSpPr>
          <p:cNvPr id="43" name="Google Shape;12588;p61">
            <a:extLst>
              <a:ext uri="{FF2B5EF4-FFF2-40B4-BE49-F238E27FC236}">
                <a16:creationId xmlns:a16="http://schemas.microsoft.com/office/drawing/2014/main" id="{A4C39538-CFF2-63E4-864E-73B772D019F2}"/>
              </a:ext>
            </a:extLst>
          </p:cNvPr>
          <p:cNvGrpSpPr/>
          <p:nvPr/>
        </p:nvGrpSpPr>
        <p:grpSpPr>
          <a:xfrm>
            <a:off x="7988363" y="2937547"/>
            <a:ext cx="566819" cy="501312"/>
            <a:chOff x="2411823" y="4303999"/>
            <a:chExt cx="334398" cy="299953"/>
          </a:xfrm>
        </p:grpSpPr>
        <p:sp>
          <p:nvSpPr>
            <p:cNvPr id="44" name="Google Shape;12589;p61">
              <a:extLst>
                <a:ext uri="{FF2B5EF4-FFF2-40B4-BE49-F238E27FC236}">
                  <a16:creationId xmlns:a16="http://schemas.microsoft.com/office/drawing/2014/main" id="{160A501A-FF13-7EED-97D0-2534B2BC0D33}"/>
                </a:ext>
              </a:extLst>
            </p:cNvPr>
            <p:cNvSpPr/>
            <p:nvPr/>
          </p:nvSpPr>
          <p:spPr>
            <a:xfrm>
              <a:off x="2411823" y="4303999"/>
              <a:ext cx="237838" cy="84124"/>
            </a:xfrm>
            <a:custGeom>
              <a:avLst/>
              <a:gdLst/>
              <a:ahLst/>
              <a:cxnLst/>
              <a:rect l="l" t="t" r="r" b="b"/>
              <a:pathLst>
                <a:path w="7478" h="2645" extrusionOk="0">
                  <a:moveTo>
                    <a:pt x="3573" y="299"/>
                  </a:moveTo>
                  <a:cubicBezTo>
                    <a:pt x="3584" y="299"/>
                    <a:pt x="3596" y="310"/>
                    <a:pt x="3608" y="322"/>
                  </a:cubicBezTo>
                  <a:lnTo>
                    <a:pt x="3954" y="846"/>
                  </a:lnTo>
                  <a:lnTo>
                    <a:pt x="703" y="846"/>
                  </a:lnTo>
                  <a:lnTo>
                    <a:pt x="703" y="346"/>
                  </a:lnTo>
                  <a:lnTo>
                    <a:pt x="715" y="346"/>
                  </a:lnTo>
                  <a:cubicBezTo>
                    <a:pt x="715" y="310"/>
                    <a:pt x="739" y="299"/>
                    <a:pt x="751" y="299"/>
                  </a:cubicBezTo>
                  <a:close/>
                  <a:moveTo>
                    <a:pt x="5978" y="501"/>
                  </a:moveTo>
                  <a:cubicBezTo>
                    <a:pt x="5990" y="501"/>
                    <a:pt x="6013" y="525"/>
                    <a:pt x="6025" y="537"/>
                  </a:cubicBezTo>
                  <a:lnTo>
                    <a:pt x="6216" y="846"/>
                  </a:lnTo>
                  <a:lnTo>
                    <a:pt x="4323" y="846"/>
                  </a:lnTo>
                  <a:lnTo>
                    <a:pt x="4120" y="525"/>
                  </a:lnTo>
                  <a:lnTo>
                    <a:pt x="5978" y="525"/>
                  </a:lnTo>
                  <a:lnTo>
                    <a:pt x="5978" y="501"/>
                  </a:lnTo>
                  <a:close/>
                  <a:moveTo>
                    <a:pt x="786" y="1"/>
                  </a:moveTo>
                  <a:cubicBezTo>
                    <a:pt x="596" y="1"/>
                    <a:pt x="429" y="156"/>
                    <a:pt x="429" y="358"/>
                  </a:cubicBezTo>
                  <a:lnTo>
                    <a:pt x="429" y="858"/>
                  </a:lnTo>
                  <a:lnTo>
                    <a:pt x="358" y="858"/>
                  </a:lnTo>
                  <a:cubicBezTo>
                    <a:pt x="155" y="858"/>
                    <a:pt x="1" y="1025"/>
                    <a:pt x="1" y="1215"/>
                  </a:cubicBezTo>
                  <a:lnTo>
                    <a:pt x="1" y="2513"/>
                  </a:lnTo>
                  <a:cubicBezTo>
                    <a:pt x="1" y="2585"/>
                    <a:pt x="72" y="2644"/>
                    <a:pt x="144" y="2644"/>
                  </a:cubicBezTo>
                  <a:cubicBezTo>
                    <a:pt x="239" y="2644"/>
                    <a:pt x="298" y="2573"/>
                    <a:pt x="298" y="2501"/>
                  </a:cubicBezTo>
                  <a:lnTo>
                    <a:pt x="298" y="1203"/>
                  </a:lnTo>
                  <a:cubicBezTo>
                    <a:pt x="298" y="1168"/>
                    <a:pt x="322" y="1156"/>
                    <a:pt x="334" y="1156"/>
                  </a:cubicBezTo>
                  <a:lnTo>
                    <a:pt x="7335" y="1156"/>
                  </a:lnTo>
                  <a:cubicBezTo>
                    <a:pt x="7418" y="1156"/>
                    <a:pt x="7478" y="1084"/>
                    <a:pt x="7478" y="1013"/>
                  </a:cubicBezTo>
                  <a:cubicBezTo>
                    <a:pt x="7478" y="918"/>
                    <a:pt x="7406" y="858"/>
                    <a:pt x="7335" y="858"/>
                  </a:cubicBezTo>
                  <a:lnTo>
                    <a:pt x="6573" y="858"/>
                  </a:lnTo>
                  <a:lnTo>
                    <a:pt x="6263" y="382"/>
                  </a:lnTo>
                  <a:cubicBezTo>
                    <a:pt x="6204" y="275"/>
                    <a:pt x="6085" y="215"/>
                    <a:pt x="5966" y="215"/>
                  </a:cubicBezTo>
                  <a:lnTo>
                    <a:pt x="3930" y="215"/>
                  </a:lnTo>
                  <a:lnTo>
                    <a:pt x="3894" y="156"/>
                  </a:lnTo>
                  <a:cubicBezTo>
                    <a:pt x="3834" y="60"/>
                    <a:pt x="3715" y="1"/>
                    <a:pt x="3596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5" name="Google Shape;12590;p61">
              <a:extLst>
                <a:ext uri="{FF2B5EF4-FFF2-40B4-BE49-F238E27FC236}">
                  <a16:creationId xmlns:a16="http://schemas.microsoft.com/office/drawing/2014/main" id="{342A4BB5-0B78-BDB6-E71B-590559C8729C}"/>
                </a:ext>
              </a:extLst>
            </p:cNvPr>
            <p:cNvSpPr/>
            <p:nvPr/>
          </p:nvSpPr>
          <p:spPr>
            <a:xfrm>
              <a:off x="2412205" y="4330525"/>
              <a:ext cx="334016" cy="273428"/>
            </a:xfrm>
            <a:custGeom>
              <a:avLst/>
              <a:gdLst/>
              <a:ahLst/>
              <a:cxnLst/>
              <a:rect l="l" t="t" r="r" b="b"/>
              <a:pathLst>
                <a:path w="10502" h="8597" extrusionOk="0">
                  <a:moveTo>
                    <a:pt x="6847" y="6835"/>
                  </a:moveTo>
                  <a:cubicBezTo>
                    <a:pt x="6870" y="6835"/>
                    <a:pt x="6894" y="6858"/>
                    <a:pt x="6894" y="6870"/>
                  </a:cubicBezTo>
                  <a:lnTo>
                    <a:pt x="6894" y="7192"/>
                  </a:lnTo>
                  <a:cubicBezTo>
                    <a:pt x="6894" y="7644"/>
                    <a:pt x="7097" y="8049"/>
                    <a:pt x="7442" y="8323"/>
                  </a:cubicBezTo>
                  <a:lnTo>
                    <a:pt x="1989" y="8323"/>
                  </a:lnTo>
                  <a:cubicBezTo>
                    <a:pt x="1370" y="8323"/>
                    <a:pt x="858" y="7811"/>
                    <a:pt x="858" y="7192"/>
                  </a:cubicBezTo>
                  <a:lnTo>
                    <a:pt x="858" y="6870"/>
                  </a:lnTo>
                  <a:cubicBezTo>
                    <a:pt x="858" y="6846"/>
                    <a:pt x="894" y="6835"/>
                    <a:pt x="905" y="6835"/>
                  </a:cubicBezTo>
                  <a:close/>
                  <a:moveTo>
                    <a:pt x="8002" y="0"/>
                  </a:moveTo>
                  <a:cubicBezTo>
                    <a:pt x="7918" y="0"/>
                    <a:pt x="7859" y="72"/>
                    <a:pt x="7859" y="143"/>
                  </a:cubicBezTo>
                  <a:cubicBezTo>
                    <a:pt x="7859" y="238"/>
                    <a:pt x="7930" y="298"/>
                    <a:pt x="8002" y="298"/>
                  </a:cubicBezTo>
                  <a:lnTo>
                    <a:pt x="10133" y="298"/>
                  </a:lnTo>
                  <a:cubicBezTo>
                    <a:pt x="10169" y="298"/>
                    <a:pt x="10180" y="322"/>
                    <a:pt x="10180" y="346"/>
                  </a:cubicBezTo>
                  <a:lnTo>
                    <a:pt x="10180" y="6918"/>
                  </a:lnTo>
                  <a:cubicBezTo>
                    <a:pt x="10180" y="6954"/>
                    <a:pt x="10145" y="6966"/>
                    <a:pt x="10133" y="6966"/>
                  </a:cubicBezTo>
                  <a:lnTo>
                    <a:pt x="9847" y="6966"/>
                  </a:lnTo>
                  <a:lnTo>
                    <a:pt x="9847" y="2465"/>
                  </a:lnTo>
                  <a:cubicBezTo>
                    <a:pt x="9847" y="2274"/>
                    <a:pt x="9680" y="2108"/>
                    <a:pt x="9490" y="2108"/>
                  </a:cubicBezTo>
                  <a:lnTo>
                    <a:pt x="5358" y="2108"/>
                  </a:lnTo>
                  <a:cubicBezTo>
                    <a:pt x="5263" y="2108"/>
                    <a:pt x="5204" y="2191"/>
                    <a:pt x="5204" y="2263"/>
                  </a:cubicBezTo>
                  <a:cubicBezTo>
                    <a:pt x="5204" y="2346"/>
                    <a:pt x="5287" y="2405"/>
                    <a:pt x="5358" y="2405"/>
                  </a:cubicBezTo>
                  <a:lnTo>
                    <a:pt x="9490" y="2405"/>
                  </a:lnTo>
                  <a:cubicBezTo>
                    <a:pt x="9526" y="2405"/>
                    <a:pt x="9537" y="2441"/>
                    <a:pt x="9537" y="2453"/>
                  </a:cubicBezTo>
                  <a:lnTo>
                    <a:pt x="9537" y="7144"/>
                  </a:lnTo>
                  <a:cubicBezTo>
                    <a:pt x="9537" y="7763"/>
                    <a:pt x="9037" y="8275"/>
                    <a:pt x="8406" y="8275"/>
                  </a:cubicBezTo>
                  <a:lnTo>
                    <a:pt x="8335" y="8275"/>
                  </a:lnTo>
                  <a:cubicBezTo>
                    <a:pt x="7704" y="8275"/>
                    <a:pt x="7204" y="7763"/>
                    <a:pt x="7204" y="7144"/>
                  </a:cubicBezTo>
                  <a:lnTo>
                    <a:pt x="7204" y="6823"/>
                  </a:lnTo>
                  <a:cubicBezTo>
                    <a:pt x="7204" y="6632"/>
                    <a:pt x="7037" y="6465"/>
                    <a:pt x="6847" y="6465"/>
                  </a:cubicBezTo>
                  <a:lnTo>
                    <a:pt x="3513" y="6465"/>
                  </a:lnTo>
                  <a:lnTo>
                    <a:pt x="3513" y="2453"/>
                  </a:lnTo>
                  <a:cubicBezTo>
                    <a:pt x="3513" y="2417"/>
                    <a:pt x="3537" y="2405"/>
                    <a:pt x="3549" y="2405"/>
                  </a:cubicBezTo>
                  <a:lnTo>
                    <a:pt x="4680" y="2405"/>
                  </a:lnTo>
                  <a:cubicBezTo>
                    <a:pt x="4775" y="2405"/>
                    <a:pt x="4835" y="2334"/>
                    <a:pt x="4835" y="2263"/>
                  </a:cubicBezTo>
                  <a:cubicBezTo>
                    <a:pt x="4835" y="2167"/>
                    <a:pt x="4763" y="2108"/>
                    <a:pt x="4680" y="2108"/>
                  </a:cubicBezTo>
                  <a:lnTo>
                    <a:pt x="3549" y="2108"/>
                  </a:lnTo>
                  <a:cubicBezTo>
                    <a:pt x="3358" y="2108"/>
                    <a:pt x="3191" y="2274"/>
                    <a:pt x="3191" y="2465"/>
                  </a:cubicBezTo>
                  <a:lnTo>
                    <a:pt x="3191" y="6489"/>
                  </a:lnTo>
                  <a:lnTo>
                    <a:pt x="905" y="6489"/>
                  </a:lnTo>
                  <a:cubicBezTo>
                    <a:pt x="715" y="6489"/>
                    <a:pt x="548" y="6656"/>
                    <a:pt x="548" y="6846"/>
                  </a:cubicBezTo>
                  <a:lnTo>
                    <a:pt x="548" y="6966"/>
                  </a:lnTo>
                  <a:lnTo>
                    <a:pt x="346" y="6966"/>
                  </a:lnTo>
                  <a:cubicBezTo>
                    <a:pt x="310" y="6966"/>
                    <a:pt x="298" y="6930"/>
                    <a:pt x="298" y="6918"/>
                  </a:cubicBezTo>
                  <a:lnTo>
                    <a:pt x="298" y="2298"/>
                  </a:lnTo>
                  <a:cubicBezTo>
                    <a:pt x="298" y="2215"/>
                    <a:pt x="227" y="2155"/>
                    <a:pt x="143" y="2155"/>
                  </a:cubicBezTo>
                  <a:cubicBezTo>
                    <a:pt x="60" y="2155"/>
                    <a:pt x="1" y="2227"/>
                    <a:pt x="1" y="2298"/>
                  </a:cubicBezTo>
                  <a:lnTo>
                    <a:pt x="1" y="6918"/>
                  </a:lnTo>
                  <a:cubicBezTo>
                    <a:pt x="1" y="7108"/>
                    <a:pt x="167" y="7275"/>
                    <a:pt x="358" y="7275"/>
                  </a:cubicBezTo>
                  <a:lnTo>
                    <a:pt x="584" y="7275"/>
                  </a:lnTo>
                  <a:cubicBezTo>
                    <a:pt x="632" y="8013"/>
                    <a:pt x="1251" y="8597"/>
                    <a:pt x="2001" y="8597"/>
                  </a:cubicBezTo>
                  <a:lnTo>
                    <a:pt x="8442" y="8597"/>
                  </a:lnTo>
                  <a:cubicBezTo>
                    <a:pt x="9192" y="8597"/>
                    <a:pt x="9823" y="8013"/>
                    <a:pt x="9871" y="7275"/>
                  </a:cubicBezTo>
                  <a:lnTo>
                    <a:pt x="10145" y="7275"/>
                  </a:lnTo>
                  <a:cubicBezTo>
                    <a:pt x="10335" y="7275"/>
                    <a:pt x="10502" y="7108"/>
                    <a:pt x="10502" y="6918"/>
                  </a:cubicBezTo>
                  <a:lnTo>
                    <a:pt x="10502" y="334"/>
                  </a:lnTo>
                  <a:cubicBezTo>
                    <a:pt x="10490" y="167"/>
                    <a:pt x="10347" y="0"/>
                    <a:pt x="10133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6" name="Google Shape;12591;p61">
              <a:extLst>
                <a:ext uri="{FF2B5EF4-FFF2-40B4-BE49-F238E27FC236}">
                  <a16:creationId xmlns:a16="http://schemas.microsoft.com/office/drawing/2014/main" id="{DF287B3E-3431-29F3-1F53-CD8A6B91ECCD}"/>
                </a:ext>
              </a:extLst>
            </p:cNvPr>
            <p:cNvSpPr/>
            <p:nvPr/>
          </p:nvSpPr>
          <p:spPr>
            <a:xfrm>
              <a:off x="2543241" y="4476319"/>
              <a:ext cx="20101" cy="9478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67" y="0"/>
                  </a:moveTo>
                  <a:cubicBezTo>
                    <a:pt x="72" y="0"/>
                    <a:pt x="12" y="72"/>
                    <a:pt x="12" y="143"/>
                  </a:cubicBezTo>
                  <a:cubicBezTo>
                    <a:pt x="0" y="226"/>
                    <a:pt x="72" y="298"/>
                    <a:pt x="167" y="298"/>
                  </a:cubicBezTo>
                  <a:lnTo>
                    <a:pt x="476" y="298"/>
                  </a:lnTo>
                  <a:cubicBezTo>
                    <a:pt x="572" y="298"/>
                    <a:pt x="631" y="226"/>
                    <a:pt x="631" y="143"/>
                  </a:cubicBezTo>
                  <a:cubicBezTo>
                    <a:pt x="631" y="60"/>
                    <a:pt x="548" y="0"/>
                    <a:pt x="47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7" name="Google Shape;12592;p61">
              <a:extLst>
                <a:ext uri="{FF2B5EF4-FFF2-40B4-BE49-F238E27FC236}">
                  <a16:creationId xmlns:a16="http://schemas.microsoft.com/office/drawing/2014/main" id="{2B5780D7-C9CB-4174-54C5-D2DD51371FAA}"/>
                </a:ext>
              </a:extLst>
            </p:cNvPr>
            <p:cNvSpPr/>
            <p:nvPr/>
          </p:nvSpPr>
          <p:spPr>
            <a:xfrm>
              <a:off x="2568590" y="4475937"/>
              <a:ext cx="129160" cy="9478"/>
            </a:xfrm>
            <a:custGeom>
              <a:avLst/>
              <a:gdLst/>
              <a:ahLst/>
              <a:cxnLst/>
              <a:rect l="l" t="t" r="r" b="b"/>
              <a:pathLst>
                <a:path w="4061" h="298" extrusionOk="0">
                  <a:moveTo>
                    <a:pt x="156" y="0"/>
                  </a:moveTo>
                  <a:cubicBezTo>
                    <a:pt x="84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906" y="298"/>
                  </a:lnTo>
                  <a:cubicBezTo>
                    <a:pt x="4001" y="298"/>
                    <a:pt x="4061" y="215"/>
                    <a:pt x="4061" y="143"/>
                  </a:cubicBezTo>
                  <a:cubicBezTo>
                    <a:pt x="4061" y="60"/>
                    <a:pt x="3978" y="0"/>
                    <a:pt x="390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8" name="Google Shape;12593;p61">
              <a:extLst>
                <a:ext uri="{FF2B5EF4-FFF2-40B4-BE49-F238E27FC236}">
                  <a16:creationId xmlns:a16="http://schemas.microsoft.com/office/drawing/2014/main" id="{4CBE1659-8F05-5959-78DF-C880E4769D65}"/>
                </a:ext>
              </a:extLst>
            </p:cNvPr>
            <p:cNvSpPr/>
            <p:nvPr/>
          </p:nvSpPr>
          <p:spPr>
            <a:xfrm>
              <a:off x="2543241" y="4491840"/>
              <a:ext cx="154890" cy="9510"/>
            </a:xfrm>
            <a:custGeom>
              <a:avLst/>
              <a:gdLst/>
              <a:ahLst/>
              <a:cxnLst/>
              <a:rect l="l" t="t" r="r" b="b"/>
              <a:pathLst>
                <a:path w="4870" h="299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9"/>
                    <a:pt x="72" y="298"/>
                    <a:pt x="155" y="298"/>
                  </a:cubicBezTo>
                  <a:lnTo>
                    <a:pt x="4715" y="298"/>
                  </a:lnTo>
                  <a:cubicBezTo>
                    <a:pt x="4810" y="298"/>
                    <a:pt x="4870" y="227"/>
                    <a:pt x="4870" y="155"/>
                  </a:cubicBezTo>
                  <a:cubicBezTo>
                    <a:pt x="4870" y="72"/>
                    <a:pt x="4810" y="0"/>
                    <a:pt x="4715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9" name="Google Shape;12594;p61">
              <a:extLst>
                <a:ext uri="{FF2B5EF4-FFF2-40B4-BE49-F238E27FC236}">
                  <a16:creationId xmlns:a16="http://schemas.microsoft.com/office/drawing/2014/main" id="{4ECBC062-A990-C663-A395-DF7B11D8307F}"/>
                </a:ext>
              </a:extLst>
            </p:cNvPr>
            <p:cNvSpPr/>
            <p:nvPr/>
          </p:nvSpPr>
          <p:spPr>
            <a:xfrm>
              <a:off x="2543241" y="4508506"/>
              <a:ext cx="154890" cy="9478"/>
            </a:xfrm>
            <a:custGeom>
              <a:avLst/>
              <a:gdLst/>
              <a:ahLst/>
              <a:cxnLst/>
              <a:rect l="l" t="t" r="r" b="b"/>
              <a:pathLst>
                <a:path w="4870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4715" y="298"/>
                  </a:lnTo>
                  <a:cubicBezTo>
                    <a:pt x="4810" y="298"/>
                    <a:pt x="4870" y="227"/>
                    <a:pt x="4870" y="143"/>
                  </a:cubicBezTo>
                  <a:cubicBezTo>
                    <a:pt x="4870" y="72"/>
                    <a:pt x="4810" y="0"/>
                    <a:pt x="4715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50" name="Google Shape;12595;p61">
              <a:extLst>
                <a:ext uri="{FF2B5EF4-FFF2-40B4-BE49-F238E27FC236}">
                  <a16:creationId xmlns:a16="http://schemas.microsoft.com/office/drawing/2014/main" id="{D2E84F98-EF67-E8DE-2639-6843CDC44EAC}"/>
                </a:ext>
              </a:extLst>
            </p:cNvPr>
            <p:cNvSpPr/>
            <p:nvPr/>
          </p:nvSpPr>
          <p:spPr>
            <a:xfrm>
              <a:off x="2635635" y="4436563"/>
              <a:ext cx="62497" cy="27289"/>
            </a:xfrm>
            <a:custGeom>
              <a:avLst/>
              <a:gdLst/>
              <a:ahLst/>
              <a:cxnLst/>
              <a:rect l="l" t="t" r="r" b="b"/>
              <a:pathLst>
                <a:path w="1965" h="858" extrusionOk="0">
                  <a:moveTo>
                    <a:pt x="1655" y="310"/>
                  </a:moveTo>
                  <a:lnTo>
                    <a:pt x="1655" y="560"/>
                  </a:lnTo>
                  <a:lnTo>
                    <a:pt x="298" y="560"/>
                  </a:lnTo>
                  <a:lnTo>
                    <a:pt x="298" y="310"/>
                  </a:lnTo>
                  <a:close/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714"/>
                  </a:lnTo>
                  <a:cubicBezTo>
                    <a:pt x="0" y="798"/>
                    <a:pt x="72" y="857"/>
                    <a:pt x="143" y="857"/>
                  </a:cubicBezTo>
                  <a:lnTo>
                    <a:pt x="1810" y="857"/>
                  </a:lnTo>
                  <a:cubicBezTo>
                    <a:pt x="1905" y="857"/>
                    <a:pt x="1965" y="786"/>
                    <a:pt x="1965" y="714"/>
                  </a:cubicBezTo>
                  <a:lnTo>
                    <a:pt x="1965" y="143"/>
                  </a:lnTo>
                  <a:cubicBezTo>
                    <a:pt x="1965" y="60"/>
                    <a:pt x="1893" y="0"/>
                    <a:pt x="1810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733600602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D9BEEBB5B33444B64A20B45B6E23B2" ma:contentTypeVersion="7" ma:contentTypeDescription="Create a new document." ma:contentTypeScope="" ma:versionID="d33162b3eeabb230e84ca9d825897449">
  <xsd:schema xmlns:xsd="http://www.w3.org/2001/XMLSchema" xmlns:xs="http://www.w3.org/2001/XMLSchema" xmlns:p="http://schemas.microsoft.com/office/2006/metadata/properties" xmlns:ns3="99c91e00-bf23-4b61-a70c-3ad359d64aab" xmlns:ns4="2120281d-1616-4542-aba0-57cb3d857238" targetNamespace="http://schemas.microsoft.com/office/2006/metadata/properties" ma:root="true" ma:fieldsID="60e6044c19451997ec12ea5f73621ff4" ns3:_="" ns4:_="">
    <xsd:import namespace="99c91e00-bf23-4b61-a70c-3ad359d64aab"/>
    <xsd:import namespace="2120281d-1616-4542-aba0-57cb3d8572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91e00-bf23-4b61-a70c-3ad359d64a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20281d-1616-4542-aba0-57cb3d8572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B4F0A5-A4E8-4162-BC50-7C551C85C0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4F89EF-279C-4E24-8682-44936F59C830}">
  <ds:schemaRefs>
    <ds:schemaRef ds:uri="2120281d-1616-4542-aba0-57cb3d857238"/>
    <ds:schemaRef ds:uri="99c91e00-bf23-4b61-a70c-3ad359d64a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E3D9BE-2CA3-47BF-9905-69412F437692}">
  <ds:schemaRefs>
    <ds:schemaRef ds:uri="99c91e00-bf23-4b61-a70c-3ad359d64aab"/>
    <ds:schemaRef ds:uri="http://schemas.microsoft.com/office/2006/metadata/properties"/>
    <ds:schemaRef ds:uri="http://purl.org/dc/terms/"/>
    <ds:schemaRef ds:uri="2120281d-1616-4542-aba0-57cb3d857238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1673</Words>
  <Application>Microsoft Office PowerPoint</Application>
  <PresentationFormat>On-screen Show (16:9)</PresentationFormat>
  <Paragraphs>307</Paragraphs>
  <Slides>48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Rajdhani</vt:lpstr>
      <vt:lpstr>Advent Pro Light</vt:lpstr>
      <vt:lpstr>Wingdings</vt:lpstr>
      <vt:lpstr>Fira Sans Condensed Light</vt:lpstr>
      <vt:lpstr>Arial</vt:lpstr>
      <vt:lpstr>Anton</vt:lpstr>
      <vt:lpstr>Ai Tech Agency by Slidesgo</vt:lpstr>
      <vt:lpstr>Café Chatbot </vt:lpstr>
      <vt:lpstr>Introduction</vt:lpstr>
      <vt:lpstr>01</vt:lpstr>
      <vt:lpstr>Team Member</vt:lpstr>
      <vt:lpstr>Why we make a coffee Chatbot?</vt:lpstr>
      <vt:lpstr>Scope</vt:lpstr>
      <vt:lpstr>Feature of our Chatbot</vt:lpstr>
      <vt:lpstr>Datasets</vt:lpstr>
      <vt:lpstr>Our Dataset</vt:lpstr>
      <vt:lpstr> About Chatbot </vt:lpstr>
      <vt:lpstr>Tool Used</vt:lpstr>
      <vt:lpstr>Concepts</vt:lpstr>
      <vt:lpstr>Overview of pipelines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Advantages/Disadvantages of each Pipeline</vt:lpstr>
      <vt:lpstr>Intents</vt:lpstr>
      <vt:lpstr>PowerPoint Presentation</vt:lpstr>
      <vt:lpstr>PowerPoint Presentation</vt:lpstr>
      <vt:lpstr>PowerPoint Presentation</vt:lpstr>
      <vt:lpstr>Stories</vt:lpstr>
      <vt:lpstr>Lookup Tables</vt:lpstr>
      <vt:lpstr>Analysis &amp; Visualization </vt:lpstr>
      <vt:lpstr>Applied Methods</vt:lpstr>
      <vt:lpstr>Applied Methods for our Analysis</vt:lpstr>
      <vt:lpstr>Users Feedback</vt:lpstr>
      <vt:lpstr>Applied Models</vt:lpstr>
      <vt:lpstr>Applied models</vt:lpstr>
      <vt:lpstr>Custom Model</vt:lpstr>
      <vt:lpstr>PowerPoint Presentation</vt:lpstr>
      <vt:lpstr>Pretrained_embedding_spacy Model.  </vt:lpstr>
      <vt:lpstr>PowerPoint Presentation</vt:lpstr>
      <vt:lpstr>Dataset Exploration</vt:lpstr>
      <vt:lpstr>Exploration Dataset</vt:lpstr>
      <vt:lpstr>Dataset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04</vt:lpstr>
      <vt:lpstr>Any Questions??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dc:creator>Fouad Alkadri</dc:creator>
  <cp:lastModifiedBy>FOUAD MAJD M ALKADRI</cp:lastModifiedBy>
  <cp:revision>102</cp:revision>
  <dcterms:modified xsi:type="dcterms:W3CDTF">2022-05-17T15:16:01Z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0x0101004CD9BEEBB5B33444B64A20B45B6E23B2</vt:lpwstr>
  </property>
</Properties>
</file>