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80F8F-7742-4662-8FC5-FC36EFDEA8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55641A8-81FB-462C-93DB-93F45EA57C69}" type="pres">
      <dgm:prSet presAssocID="{C1980F8F-7742-4662-8FC5-FC36EFDEA801}" presName="diagram" presStyleCnt="0">
        <dgm:presLayoutVars>
          <dgm:dir/>
          <dgm:resizeHandles val="exact"/>
        </dgm:presLayoutVars>
      </dgm:prSet>
      <dgm:spPr/>
    </dgm:pt>
  </dgm:ptLst>
  <dgm:cxnLst>
    <dgm:cxn modelId="{54F0DD6B-AE31-4D0E-ACD0-993CA7A53412}" type="presOf" srcId="{C1980F8F-7742-4662-8FC5-FC36EFDEA801}" destId="{455641A8-81FB-462C-93DB-93F45EA57C6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906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5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6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E406CE-9B11-4913-9A81-86A57BF074D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09CB-5889-47C8-87FC-1C34FF20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A0E982-3FFB-2AA3-13ED-D3AA94EEA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0942"/>
            <a:ext cx="9144000" cy="1394138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Autonomous car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044B9-4110-C047-2D85-1CCCF45C4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6" y="0"/>
            <a:ext cx="10156874" cy="48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6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0E3B-60DC-BB00-1CD8-CE104A46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Interfacing dc motor using H-BRIDGE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FA5B-78DC-9E59-95A6-EF3EA8BD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06" y="1352281"/>
            <a:ext cx="9200827" cy="5190187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We use timer-0 to generate PWM to control H-BRIDGE to control speed and direction of dc motors</a:t>
            </a:r>
          </a:p>
          <a:p>
            <a:r>
              <a:rPr lang="en-US" sz="1900" dirty="0">
                <a:solidFill>
                  <a:schemeClr val="bg1"/>
                </a:solidFill>
              </a:rPr>
              <a:t>We connect ENA and ENB to PORTB/PIN3 (OC0) PIN and setting it as output pin</a:t>
            </a:r>
          </a:p>
          <a:p>
            <a:r>
              <a:rPr lang="en-US" sz="1900" dirty="0">
                <a:solidFill>
                  <a:schemeClr val="bg1"/>
                </a:solidFill>
              </a:rPr>
              <a:t>To use PWM mode , we clear bits no 3,6 (WGM01,WGM00) at TCCR0 REG and set bit no 1 (OCIE0) at  TIMSK REG .</a:t>
            </a:r>
          </a:p>
          <a:p>
            <a:r>
              <a:rPr lang="en-US" sz="1900" dirty="0">
                <a:solidFill>
                  <a:schemeClr val="bg1"/>
                </a:solidFill>
              </a:rPr>
              <a:t>We select mode (Clear OC0 on compare match, set OC0 at TOP)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Then we set a 64  pre-scaler value by setting bit no 0,1 (CS00/ CS01) and clear bit no 2 (CS02)at TCCR0 REG .</a:t>
            </a:r>
          </a:p>
          <a:p>
            <a:r>
              <a:rPr lang="en-US" sz="1900" dirty="0">
                <a:solidFill>
                  <a:schemeClr val="bg1"/>
                </a:solidFill>
              </a:rPr>
              <a:t>We control speed by write any number from 0 to 255 at OCR0 REG</a:t>
            </a:r>
          </a:p>
          <a:p>
            <a:r>
              <a:rPr lang="en-US" sz="1900" dirty="0">
                <a:solidFill>
                  <a:schemeClr val="bg1"/>
                </a:solidFill>
              </a:rPr>
              <a:t>We control direction of dc motor by change INT1 AND INT2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INT 1 -&gt; HIGH             INT 2 -&gt;LOW            any direction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IINT 1 -&gt; LOW             INT 2 -&gt; HIGH          opposite direction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IINT 1 -&gt; LOW             INT 2 -&gt; LOW          motor stop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INT 3,4 same as INT1,2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L298 Dual H-Bridge Motor Driver - Pixel Electric Company Limited.">
            <a:extLst>
              <a:ext uri="{FF2B5EF4-FFF2-40B4-BE49-F238E27FC236}">
                <a16:creationId xmlns:a16="http://schemas.microsoft.com/office/drawing/2014/main" id="{508244A5-8508-0E16-9ADC-A6ECB76A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394" y="4172756"/>
            <a:ext cx="2768958" cy="221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9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F96984-9F14-BEAF-6CBF-CE169891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73" y="832164"/>
            <a:ext cx="6600825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E9790-C372-645C-8463-595DFC6D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51" y="2108848"/>
            <a:ext cx="4253449" cy="1587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B761D4-BD1E-9E8F-F64D-B655AE23A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735" y="2108848"/>
            <a:ext cx="4253449" cy="1587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2243D-10A4-8548-0B34-4090BD78A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551" y="4225208"/>
            <a:ext cx="4253449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64E31-81D5-20BC-98E1-906746DD2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735" y="4225208"/>
            <a:ext cx="4358962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C7BC-AFFD-8C5B-5035-F1814C7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42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servo motor using timer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E512-AF4B-F972-B7BB-B5C53D73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60586"/>
            <a:ext cx="8946541" cy="4569951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The most common servos works at 50 Hz frequency. This means that the period is 20ms.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So , we will use mode 14(fast PWM)  at timer 1 to control servo motor.</a:t>
            </a:r>
          </a:p>
          <a:p>
            <a:r>
              <a:rPr lang="en-US" sz="1800" dirty="0">
                <a:solidFill>
                  <a:schemeClr val="bg1"/>
                </a:solidFill>
              </a:rPr>
              <a:t>We have a CPU clock 16MHZ , using 64 pre-scaler so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Frequency =0.25MHZ      Tick time =0.000004 seconds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But we need frequency F= 50HZ  ,  periodic time T=0.02 seconds.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No of tics =0.02/0.000004=5000 ticks.     ICR-REG=no of ticks-1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By writing 4999 at ICR_REG we will get 50 HZ frequency.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We control duty cycle and generate PWM by OCR1A-REG,so we will control servo-motor.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8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AE42-A39C-8357-ABCA-E26958A9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46" y="613954"/>
            <a:ext cx="10907485" cy="591747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The pulse width sent to servo ranges as follows: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Minimum: 1 millisecond ---&gt;        Corresponds   to   0 rotation angle.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OCR1A=(0.001/0.00004)-1=249     duty cycle =5%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Maximum: 2 millisecond ---&gt;       Corresponds to 180 rotation angle.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OCR1A=(0.002/0.00004)-1=499  duty cycle=10%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/>
              </a:rPr>
              <a:t>By interpolation we can get any angle between 0 and 180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/>
              </a:rPr>
              <a:t>90 rotation angle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(180-0)/(2-1)=(180-90)/(2-X)      X =1.5 </a:t>
            </a:r>
            <a:r>
              <a:rPr lang="en-US" sz="1800" dirty="0">
                <a:solidFill>
                  <a:schemeClr val="bg1"/>
                </a:solidFill>
              </a:rPr>
              <a:t>millisecond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OCR1A=(0.0015/0.00004)-1=374     duty cycle =7.5%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8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261-6431-4E72-ED73-60CDF702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70264"/>
            <a:ext cx="9550174" cy="619179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We connect signal-pin of servo to PORTD/PIN5 (OC1A)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Fast PWM selection(mode 14):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Setting bit no 3,4  (WGM12, WGM13) at TCCR1B_REG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Clearing bit no 0 (WGM11) at TCCR1A_REG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Setting bit no 1 (WGM11) at TCCR1A_REG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Century Gothic" panose="020B0502020202020204"/>
              </a:rPr>
              <a:t>Writing at ICR_REG  to get 50HZ frequency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ICR1_REG=4999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800" dirty="0">
                <a:solidFill>
                  <a:schemeClr val="bg1"/>
                </a:solidFill>
              </a:rPr>
              <a:t>We select mode (Clear OC1A/OC1B on compare match, set OC1A/OC1B at TOP) by: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Setting bit no 7 (COM1A1) at TCCR1A_REG.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Century Gothic" panose="020B0502020202020204"/>
              </a:rPr>
              <a:t>Clearing bit no 6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(COM1A1) at TCCR1A_REG.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sz="1800" dirty="0">
                <a:solidFill>
                  <a:schemeClr val="bg1"/>
                </a:solidFill>
              </a:rPr>
              <a:t>Then we set a 64 pre-scaler value by :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setting bit no 0,1 (CS10/ CS11) at TCCR1B REG 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clearing bit no 2 (CS12) at TCCR1B REG 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800" dirty="0">
                <a:solidFill>
                  <a:schemeClr val="bg1"/>
                </a:solidFill>
              </a:rPr>
              <a:t> BY writing at  OCR1A_REG we can get any angle of servo motor.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7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6DB05-AAF2-BD8E-213C-7CABD282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67" y="441325"/>
            <a:ext cx="4380820" cy="1227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2045A-D047-7F13-70D0-B6F72464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34" y="324756"/>
            <a:ext cx="6296252" cy="2316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392BA-EDB5-4428-D7AF-4D5DD2218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67" y="2641600"/>
            <a:ext cx="4380820" cy="1227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30516-DF60-57DD-D498-5EC948980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834" y="2641600"/>
            <a:ext cx="6125255" cy="1574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975060-C79F-4BA7-C516-055448151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67" y="4216402"/>
            <a:ext cx="4380820" cy="130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BA005C-19BE-5D4A-6B07-0F48EB86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086" y="4382181"/>
            <a:ext cx="60960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DCC0-2ECA-61C9-EAF3-3DBD63B5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LCD 16x2 interfacing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F7F6-6D2E-8DDC-1EA9-5A5CF2FC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7910"/>
            <a:ext cx="8667705" cy="50204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D65BB1-6754-E530-8B18-995A056C511E}"/>
              </a:ext>
            </a:extLst>
          </p:cNvPr>
          <p:cNvSpPr/>
          <p:nvPr/>
        </p:nvSpPr>
        <p:spPr>
          <a:xfrm>
            <a:off x="4180113" y="1621760"/>
            <a:ext cx="2328203" cy="767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Description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004F8F-CA4B-F31D-3660-8D5261CAE52A}"/>
              </a:ext>
            </a:extLst>
          </p:cNvPr>
          <p:cNvSpPr/>
          <p:nvPr/>
        </p:nvSpPr>
        <p:spPr>
          <a:xfrm>
            <a:off x="2207622" y="2932615"/>
            <a:ext cx="1867989" cy="767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 pins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D3BD51-8942-68AC-C816-43A5D74B7307}"/>
              </a:ext>
            </a:extLst>
          </p:cNvPr>
          <p:cNvSpPr/>
          <p:nvPr/>
        </p:nvSpPr>
        <p:spPr>
          <a:xfrm>
            <a:off x="4542358" y="2965271"/>
            <a:ext cx="1789612" cy="7679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pins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3D0006-0762-AC79-B28C-E094C8589F76}"/>
              </a:ext>
            </a:extLst>
          </p:cNvPr>
          <p:cNvSpPr/>
          <p:nvPr/>
        </p:nvSpPr>
        <p:spPr>
          <a:xfrm>
            <a:off x="7038096" y="2952211"/>
            <a:ext cx="1789612" cy="7287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Power pins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FC9832B-CFB5-6075-9B53-22B1B182D21F}"/>
              </a:ext>
            </a:extLst>
          </p:cNvPr>
          <p:cNvSpPr/>
          <p:nvPr/>
        </p:nvSpPr>
        <p:spPr>
          <a:xfrm>
            <a:off x="5208587" y="2398406"/>
            <a:ext cx="391885" cy="581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480333C-66D3-8B3C-7E4D-FDA1DEB575EE}"/>
              </a:ext>
            </a:extLst>
          </p:cNvPr>
          <p:cNvSpPr/>
          <p:nvPr/>
        </p:nvSpPr>
        <p:spPr>
          <a:xfrm rot="2304758">
            <a:off x="3948847" y="2304848"/>
            <a:ext cx="326571" cy="676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61ED944-6574-1DF5-165B-7482ABC42A71}"/>
              </a:ext>
            </a:extLst>
          </p:cNvPr>
          <p:cNvSpPr/>
          <p:nvPr/>
        </p:nvSpPr>
        <p:spPr>
          <a:xfrm rot="18948724">
            <a:off x="6600288" y="2296208"/>
            <a:ext cx="325824" cy="823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2A16A6-ED08-D6D7-99B1-5380D3B09612}"/>
              </a:ext>
            </a:extLst>
          </p:cNvPr>
          <p:cNvSpPr/>
          <p:nvPr/>
        </p:nvSpPr>
        <p:spPr>
          <a:xfrm>
            <a:off x="7315200" y="3853543"/>
            <a:ext cx="1371600" cy="3526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D494EF3-5089-C0E1-50D7-53C699D53E90}"/>
              </a:ext>
            </a:extLst>
          </p:cNvPr>
          <p:cNvSpPr/>
          <p:nvPr/>
        </p:nvSpPr>
        <p:spPr>
          <a:xfrm>
            <a:off x="7315200" y="4456116"/>
            <a:ext cx="1371600" cy="3526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VDD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E0DF79-7DCA-05D1-7148-D1EC13DFA4C2}"/>
              </a:ext>
            </a:extLst>
          </p:cNvPr>
          <p:cNvSpPr/>
          <p:nvPr/>
        </p:nvSpPr>
        <p:spPr>
          <a:xfrm>
            <a:off x="7315201" y="4981432"/>
            <a:ext cx="1371599" cy="3526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97D9A90-3B70-B0DE-A4CA-F6C7BB2C138A}"/>
              </a:ext>
            </a:extLst>
          </p:cNvPr>
          <p:cNvSpPr/>
          <p:nvPr/>
        </p:nvSpPr>
        <p:spPr>
          <a:xfrm>
            <a:off x="2325189" y="3853543"/>
            <a:ext cx="1632857" cy="3526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42EFD24-E05D-5423-6616-05BA6EEC0726}"/>
              </a:ext>
            </a:extLst>
          </p:cNvPr>
          <p:cNvSpPr/>
          <p:nvPr/>
        </p:nvSpPr>
        <p:spPr>
          <a:xfrm>
            <a:off x="2325189" y="4456116"/>
            <a:ext cx="1632857" cy="31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RW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B125313-AFF2-6272-C706-31AA781142CD}"/>
              </a:ext>
            </a:extLst>
          </p:cNvPr>
          <p:cNvSpPr/>
          <p:nvPr/>
        </p:nvSpPr>
        <p:spPr>
          <a:xfrm>
            <a:off x="2325187" y="5039509"/>
            <a:ext cx="1632857" cy="31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409ECE-05B9-6642-0EFC-88FB34A81864}"/>
              </a:ext>
            </a:extLst>
          </p:cNvPr>
          <p:cNvSpPr/>
          <p:nvPr/>
        </p:nvSpPr>
        <p:spPr>
          <a:xfrm>
            <a:off x="4681276" y="4206240"/>
            <a:ext cx="1511776" cy="10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D0-&gt;D7</a:t>
            </a:r>
          </a:p>
        </p:txBody>
      </p:sp>
    </p:spTree>
    <p:extLst>
      <p:ext uri="{BB962C8B-B14F-4D97-AF65-F5344CB8AC3E}">
        <p14:creationId xmlns:p14="http://schemas.microsoft.com/office/powerpoint/2010/main" val="370547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A86F-D48E-E8FD-C609-04782913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31966"/>
            <a:ext cx="9281659" cy="52164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VSS             connected with the ground.</a:t>
            </a:r>
          </a:p>
          <a:p>
            <a:r>
              <a:rPr lang="en-US" dirty="0">
                <a:solidFill>
                  <a:schemeClr val="bg1"/>
                </a:solidFill>
              </a:rPr>
              <a:t>VDD           connected with high volt (5volt).</a:t>
            </a:r>
          </a:p>
          <a:p>
            <a:r>
              <a:rPr lang="en-US" dirty="0">
                <a:solidFill>
                  <a:schemeClr val="bg1"/>
                </a:solidFill>
              </a:rPr>
              <a:t>VEE             Max voltage contrast is at low voltage.</a:t>
            </a:r>
          </a:p>
          <a:p>
            <a:r>
              <a:rPr lang="en-US" dirty="0">
                <a:solidFill>
                  <a:schemeClr val="bg1"/>
                </a:solidFill>
              </a:rPr>
              <a:t>RS               High to send data /Low to send command.</a:t>
            </a:r>
          </a:p>
          <a:p>
            <a:r>
              <a:rPr lang="en-US" dirty="0">
                <a:solidFill>
                  <a:schemeClr val="bg1"/>
                </a:solidFill>
              </a:rPr>
              <a:t>RW             High to read data /Low to write data.</a:t>
            </a:r>
          </a:p>
          <a:p>
            <a:r>
              <a:rPr lang="en-US" dirty="0">
                <a:solidFill>
                  <a:schemeClr val="bg1"/>
                </a:solidFill>
              </a:rPr>
              <a:t>E                 used to enable writing and reading operations on data pins.</a:t>
            </a:r>
          </a:p>
          <a:p>
            <a:r>
              <a:rPr lang="en-US" dirty="0">
                <a:solidFill>
                  <a:schemeClr val="bg1"/>
                </a:solidFill>
              </a:rPr>
              <a:t>D0-&gt;D7            Pins is used to send or receive one byte to or from LCD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CE9CBB4-EF29-75A7-1BA4-7833C169C10D}"/>
              </a:ext>
            </a:extLst>
          </p:cNvPr>
          <p:cNvSpPr/>
          <p:nvPr/>
        </p:nvSpPr>
        <p:spPr>
          <a:xfrm>
            <a:off x="2142147" y="1992086"/>
            <a:ext cx="718296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DAD1C80-0E71-9439-B142-0BE8DDDB8FE6}"/>
              </a:ext>
            </a:extLst>
          </p:cNvPr>
          <p:cNvSpPr/>
          <p:nvPr/>
        </p:nvSpPr>
        <p:spPr>
          <a:xfrm>
            <a:off x="2142147" y="1139735"/>
            <a:ext cx="718296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4B6A93-07BF-62D5-3098-0ECAF3EB8BFD}"/>
              </a:ext>
            </a:extLst>
          </p:cNvPr>
          <p:cNvSpPr/>
          <p:nvPr/>
        </p:nvSpPr>
        <p:spPr>
          <a:xfrm>
            <a:off x="2142147" y="1606731"/>
            <a:ext cx="718296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5F7E38-8EC9-B6F6-9508-3EC5846E83D0}"/>
              </a:ext>
            </a:extLst>
          </p:cNvPr>
          <p:cNvSpPr/>
          <p:nvPr/>
        </p:nvSpPr>
        <p:spPr>
          <a:xfrm>
            <a:off x="2141663" y="2410098"/>
            <a:ext cx="718296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19D9A0-88BA-4277-5D18-402048A51AEA}"/>
              </a:ext>
            </a:extLst>
          </p:cNvPr>
          <p:cNvSpPr/>
          <p:nvPr/>
        </p:nvSpPr>
        <p:spPr>
          <a:xfrm>
            <a:off x="2141179" y="2844439"/>
            <a:ext cx="718780" cy="2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8E7644-312B-53CD-657F-9ABA442F94EA}"/>
              </a:ext>
            </a:extLst>
          </p:cNvPr>
          <p:cNvSpPr/>
          <p:nvPr/>
        </p:nvSpPr>
        <p:spPr>
          <a:xfrm>
            <a:off x="2141664" y="3262449"/>
            <a:ext cx="718780" cy="284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99A3A2-14AC-2E50-1080-317D9699C639}"/>
              </a:ext>
            </a:extLst>
          </p:cNvPr>
          <p:cNvSpPr/>
          <p:nvPr/>
        </p:nvSpPr>
        <p:spPr>
          <a:xfrm>
            <a:off x="2500569" y="3729445"/>
            <a:ext cx="717812" cy="235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AA1B-9D74-F8A9-3C80-DA47BCA7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There are two modes to interface with lcd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8-bit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4-bit mode.</a:t>
            </a:r>
          </a:p>
          <a:p>
            <a:r>
              <a:rPr lang="en-US" dirty="0">
                <a:solidFill>
                  <a:schemeClr val="bg1"/>
                </a:solidFill>
              </a:rPr>
              <a:t>We will use 4-bit mode, this means  that we will use only 4 pins from lcd and ATMEGA-32 .</a:t>
            </a:r>
          </a:p>
          <a:p>
            <a:r>
              <a:rPr lang="en-US" dirty="0">
                <a:solidFill>
                  <a:schemeClr val="bg1"/>
                </a:solidFill>
              </a:rPr>
              <a:t>We will send or receive data or command In two phases , so we will divide data  or command into two sections.(HIGH/LOW)nipples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A271-A0C0-B312-E9DE-0B7F3A13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40080"/>
            <a:ext cx="8946541" cy="560832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3200" b="1" i="1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Autonomous car Project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Group: Nasr 37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   1-Hadeer Ashraf Hassan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2-Fouad Adel Fouad</a:t>
            </a:r>
          </a:p>
        </p:txBody>
      </p:sp>
    </p:spTree>
    <p:extLst>
      <p:ext uri="{BB962C8B-B14F-4D97-AF65-F5344CB8AC3E}">
        <p14:creationId xmlns:p14="http://schemas.microsoft.com/office/powerpoint/2010/main" val="11573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A52F-F6D1-3F32-3D2C-A50E231B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2124"/>
            <a:ext cx="9328575" cy="58362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project aims to implement a self-driving Car that can avoid the obstacles with very fast response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Component used in this project: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Ultrasonic HC- SR04.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 Servo motor.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3. L293D.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DC Motors.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5. LCD 16x2.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6. Chassis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7-atmega 32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8-batteries (12 v)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8599-4AEF-8CB4-B02B-2BB0547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Block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266153-F844-692A-5379-40CAE0D10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646038"/>
              </p:ext>
            </p:extLst>
          </p:nvPr>
        </p:nvGraphicFramePr>
        <p:xfrm>
          <a:off x="257577" y="1390918"/>
          <a:ext cx="9792886" cy="546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3D5728B-E006-43B3-8629-DB5DCCC1C2C8}"/>
              </a:ext>
            </a:extLst>
          </p:cNvPr>
          <p:cNvSpPr/>
          <p:nvPr/>
        </p:nvSpPr>
        <p:spPr>
          <a:xfrm>
            <a:off x="3466407" y="2004845"/>
            <a:ext cx="3400022" cy="2424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At-MEGA 32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A67C2-31D4-2970-E1BC-6A65872F4340}"/>
              </a:ext>
            </a:extLst>
          </p:cNvPr>
          <p:cNvSpPr/>
          <p:nvPr/>
        </p:nvSpPr>
        <p:spPr>
          <a:xfrm>
            <a:off x="715146" y="2457486"/>
            <a:ext cx="1674253" cy="127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Ultrasonic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E31365-8E9D-C109-E85A-737020DED804}"/>
              </a:ext>
            </a:extLst>
          </p:cNvPr>
          <p:cNvSpPr/>
          <p:nvPr/>
        </p:nvSpPr>
        <p:spPr>
          <a:xfrm>
            <a:off x="2478796" y="3013354"/>
            <a:ext cx="898214" cy="415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65CBC-5FA5-1840-1E8A-E866D5E1FAA4}"/>
              </a:ext>
            </a:extLst>
          </p:cNvPr>
          <p:cNvSpPr/>
          <p:nvPr/>
        </p:nvSpPr>
        <p:spPr>
          <a:xfrm>
            <a:off x="8189981" y="1854092"/>
            <a:ext cx="1674253" cy="127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98AAF-0315-980D-C67C-DAB716794923}"/>
              </a:ext>
            </a:extLst>
          </p:cNvPr>
          <p:cNvSpPr/>
          <p:nvPr/>
        </p:nvSpPr>
        <p:spPr>
          <a:xfrm>
            <a:off x="8210295" y="3216918"/>
            <a:ext cx="1674253" cy="127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Servo motor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1B87C-CD85-8F93-60D2-22378081DB05}"/>
              </a:ext>
            </a:extLst>
          </p:cNvPr>
          <p:cNvSpPr/>
          <p:nvPr/>
        </p:nvSpPr>
        <p:spPr>
          <a:xfrm>
            <a:off x="8210295" y="5130274"/>
            <a:ext cx="1674253" cy="127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DC motors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124F79-2B36-9DB7-2E23-79BEB107B8E0}"/>
              </a:ext>
            </a:extLst>
          </p:cNvPr>
          <p:cNvSpPr/>
          <p:nvPr/>
        </p:nvSpPr>
        <p:spPr>
          <a:xfrm>
            <a:off x="4329291" y="5376930"/>
            <a:ext cx="1674253" cy="127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H-Bridge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840FF1-2B78-E327-6F6D-33C68CD5EF4A}"/>
              </a:ext>
            </a:extLst>
          </p:cNvPr>
          <p:cNvSpPr/>
          <p:nvPr/>
        </p:nvSpPr>
        <p:spPr>
          <a:xfrm rot="5400000">
            <a:off x="4717310" y="4681765"/>
            <a:ext cx="898214" cy="415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51EFB4F-5F71-9CD3-8D03-C05C4CCE7AC4}"/>
              </a:ext>
            </a:extLst>
          </p:cNvPr>
          <p:cNvSpPr/>
          <p:nvPr/>
        </p:nvSpPr>
        <p:spPr>
          <a:xfrm>
            <a:off x="6003544" y="5758119"/>
            <a:ext cx="2206380" cy="415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0B9A1F-35C4-856C-2761-2E97E6821BE7}"/>
              </a:ext>
            </a:extLst>
          </p:cNvPr>
          <p:cNvSpPr/>
          <p:nvPr/>
        </p:nvSpPr>
        <p:spPr>
          <a:xfrm>
            <a:off x="6866429" y="2130685"/>
            <a:ext cx="1323181" cy="415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3A177C4-ECE6-D7BD-B5FF-9EB4F8B77F33}"/>
              </a:ext>
            </a:extLst>
          </p:cNvPr>
          <p:cNvSpPr/>
          <p:nvPr/>
        </p:nvSpPr>
        <p:spPr>
          <a:xfrm>
            <a:off x="6866428" y="3565024"/>
            <a:ext cx="1343495" cy="415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3C53-F6B7-D639-A8B7-95159F91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Ultrasonic HC- SR04.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32C6-E658-CBC9-E969-BCD82622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45466"/>
            <a:ext cx="6992145" cy="4702934"/>
          </a:xfrm>
        </p:spPr>
        <p:txBody>
          <a:bodyPr/>
          <a:lstStyle/>
          <a:p>
            <a:r>
              <a:rPr lang="en-US" sz="1800" b="1" i="0" dirty="0">
                <a:solidFill>
                  <a:srgbClr val="111111"/>
                </a:solidFill>
                <a:effectLst/>
                <a:latin typeface="Roboto"/>
              </a:rPr>
              <a:t>An ultrasonic sensor is an instrument that measures the distance to an object using ultrasonic sound waves.</a:t>
            </a:r>
            <a:r>
              <a:rPr lang="en-US" sz="1800" b="1" dirty="0"/>
              <a:t> </a:t>
            </a:r>
          </a:p>
          <a:p>
            <a:pPr algn="l" fontAlgn="t"/>
            <a:r>
              <a:rPr lang="en-US" sz="18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The distance can be calculated with the following formula:</a:t>
            </a:r>
          </a:p>
          <a:p>
            <a:pPr marL="0" indent="0" algn="l" fontAlgn="t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    Distance L = 1/2 × T × C</a:t>
            </a:r>
          </a:p>
          <a:p>
            <a:pPr marL="0" indent="0" algn="l" fontAlgn="t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  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where L is the distance, T is the time between the          emission and reception, and C is the sonic speed. (The value is multiplied by 1/2 because T is the time for go-and-return distance.)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8159D6-CD3F-7E05-60DB-EBE05D363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74" y="1510049"/>
            <a:ext cx="2826015" cy="1662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9E7095-CF92-B821-4F4A-508697953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81" y="4152608"/>
            <a:ext cx="413760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03D5-871D-0CA4-8E3F-B418DE56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Interfacing ultrasonic sensor with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At-MEGA 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1A53-F964-B59F-17D4-9E938C5A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We need DIO,timer2 and external interrupt (INT1) peripherals.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Ultrasonic sensor has 4 pins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1-vcc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2-ground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3-trig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4-echo</a:t>
            </a:r>
          </a:p>
          <a:p>
            <a:r>
              <a:rPr lang="en-US" sz="1800" dirty="0">
                <a:solidFill>
                  <a:schemeClr val="bg1"/>
                </a:solidFill>
              </a:rPr>
              <a:t>Echo must be input to AT-MEGA 32 and TRIG  must be output.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Echo is connected to PORTD/PIN3 (INT1) and must be input pull up.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trigger pin works as an output pin PORTD/PIN2. This Trig pin has to be kept high for 10 µs to sending ultrasonic waves from the Transmitter part.</a:t>
            </a:r>
          </a:p>
        </p:txBody>
      </p:sp>
    </p:spTree>
    <p:extLst>
      <p:ext uri="{BB962C8B-B14F-4D97-AF65-F5344CB8AC3E}">
        <p14:creationId xmlns:p14="http://schemas.microsoft.com/office/powerpoint/2010/main" val="12751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7883-5AB6-BBEF-037C-4697B9BA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99246"/>
            <a:ext cx="8946541" cy="584915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We enable global interrupt , we set bit no 7 at SREG REG t for the interrupts to be enabled.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>
                <a:solidFill>
                  <a:schemeClr val="bg1"/>
                </a:solidFill>
              </a:rPr>
              <a:t>We enable EXT INT 1 by setting bit no 2 ISC10 and clearing bit no 3 ISC11 at REG MCU Control Register – MCUCR and setting bit no 7 INT1 at REG General Interrupt Control Register – GICR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FE89D-5834-86EF-EE67-CC8E7A14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448"/>
          <a:stretch/>
        </p:blipFill>
        <p:spPr>
          <a:xfrm>
            <a:off x="1395194" y="1197736"/>
            <a:ext cx="7941990" cy="68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1B27B-96A3-70B6-406C-A6DE8EF8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93" y="2981124"/>
            <a:ext cx="4876817" cy="1579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08F0F6-A7DF-109F-1F91-3C6163B72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430" y="3106156"/>
            <a:ext cx="4316547" cy="1434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1D1B6-BA14-37E7-6842-ECDBE7EB0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915" y="4660139"/>
            <a:ext cx="4316547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9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A08C-29FF-5744-E20E-A2BE6D56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11" y="283336"/>
            <a:ext cx="10380371" cy="596506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We use timer-2 to calculate the time taken between rising and falling edge of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pulse.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 use normal mode , we clear bits no 3,6 (WGM21,WGM20) at TCCR2 REG and set bit no 6 (TOIE2) at  TIMSK REG 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Then we set  64  pre-scaler value by setting bit no 0,1 (CS20/ CS21) and clear bit no 2 (CS22)at TCCR2 REG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51826-760B-E868-3A5E-AD23DCEF3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 r="1655" b="9294"/>
          <a:stretch/>
        </p:blipFill>
        <p:spPr>
          <a:xfrm>
            <a:off x="2548909" y="5009875"/>
            <a:ext cx="6722771" cy="822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FD063-69E0-E425-28D1-457EEF50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/>
          <a:stretch/>
        </p:blipFill>
        <p:spPr>
          <a:xfrm>
            <a:off x="2531738" y="3748881"/>
            <a:ext cx="7321369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C67A8F-E7A9-FB96-8ACB-1EF63D7BB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738" y="2774079"/>
            <a:ext cx="7128523" cy="8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7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C7F8-D4AE-F74D-8826-86E7C53B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Timer calculations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398D-D2B0-D0AE-645E-4067AA79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54" y="1262130"/>
            <a:ext cx="9289999" cy="151970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CPU clock-frequency =16MHZ</a:t>
            </a:r>
          </a:p>
          <a:p>
            <a:r>
              <a:rPr lang="en-US" sz="1800" dirty="0">
                <a:solidFill>
                  <a:schemeClr val="bg1"/>
                </a:solidFill>
              </a:rPr>
              <a:t>Frequency after pre-scaler = 0.25 MHZ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Tick Time =1/0.25MH =0.000004 seconds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C0A813-2615-3949-1BBC-E1603DB9B972}"/>
              </a:ext>
            </a:extLst>
          </p:cNvPr>
          <p:cNvSpPr txBox="1">
            <a:spLocks/>
          </p:cNvSpPr>
          <p:nvPr/>
        </p:nvSpPr>
        <p:spPr>
          <a:xfrm>
            <a:off x="702491" y="2671104"/>
            <a:ext cx="9404723" cy="8094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Distance calculations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9F1043-B5E8-F8BC-2C3F-0B76607BEA84}"/>
              </a:ext>
            </a:extLst>
          </p:cNvPr>
          <p:cNvSpPr txBox="1">
            <a:spLocks/>
          </p:cNvSpPr>
          <p:nvPr/>
        </p:nvSpPr>
        <p:spPr>
          <a:xfrm>
            <a:off x="759854" y="3655643"/>
            <a:ext cx="9289999" cy="151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Distance in cm =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1/2 × T × C      C=34300 and </a:t>
            </a:r>
            <a:r>
              <a:rPr lang="en-US" sz="1800" b="1" dirty="0">
                <a:solidFill>
                  <a:schemeClr val="bg1"/>
                </a:solidFill>
                <a:latin typeface="Helvetica" panose="020B0604020202020204" pitchFamily="34" charset="0"/>
              </a:rPr>
              <a:t>tick time =0.000004 seconds</a:t>
            </a:r>
            <a:endParaRPr lang="en-US" sz="1800" b="1" i="0" dirty="0">
              <a:solidFill>
                <a:schemeClr val="bg1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Distance in cm =0.0686*((no overflows*256)+no of ticks on TCNT2 REG 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6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397</TotalTime>
  <Words>1155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Helvetica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Block diagram</vt:lpstr>
      <vt:lpstr>Ultrasonic HC- SR04.</vt:lpstr>
      <vt:lpstr>Interfacing ultrasonic sensor with  At-MEGA 32</vt:lpstr>
      <vt:lpstr>PowerPoint Presentation</vt:lpstr>
      <vt:lpstr>PowerPoint Presentation</vt:lpstr>
      <vt:lpstr>Timer calculations </vt:lpstr>
      <vt:lpstr>Interfacing dc motor using H-BRIDGE  </vt:lpstr>
      <vt:lpstr>PowerPoint Presentation</vt:lpstr>
      <vt:lpstr>Control servo motor using timer 1</vt:lpstr>
      <vt:lpstr>PowerPoint Presentation</vt:lpstr>
      <vt:lpstr>PowerPoint Presentation</vt:lpstr>
      <vt:lpstr>PowerPoint Presentation</vt:lpstr>
      <vt:lpstr>LCD 16x2 interfacing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fouad</dc:creator>
  <cp:lastModifiedBy>fouad</cp:lastModifiedBy>
  <cp:revision>5</cp:revision>
  <dcterms:created xsi:type="dcterms:W3CDTF">2023-02-24T15:33:59Z</dcterms:created>
  <dcterms:modified xsi:type="dcterms:W3CDTF">2023-02-27T18:03:56Z</dcterms:modified>
</cp:coreProperties>
</file>