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Thời</a:t>
            </a:r>
            <a:r>
              <a:rPr lang="en-US" baseline="0" dirty="0"/>
              <a:t> </a:t>
            </a:r>
            <a:r>
              <a:rPr lang="en-US" baseline="0" dirty="0" err="1"/>
              <a:t>gian</a:t>
            </a:r>
            <a:r>
              <a:rPr lang="en-US" baseline="0" dirty="0"/>
              <a:t>, </a:t>
            </a:r>
            <a:r>
              <a:rPr lang="en-US" baseline="0" dirty="0" err="1"/>
              <a:t>địa</a:t>
            </a:r>
            <a:r>
              <a:rPr lang="en-US" baseline="0" dirty="0"/>
              <a:t> </a:t>
            </a:r>
            <a:r>
              <a:rPr lang="en-US" baseline="0" dirty="0" err="1"/>
              <a:t>điểm</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1841985853463228E-2"/>
          <c:y val="0.1613301008540812"/>
          <c:w val="0.8847681836380622"/>
          <c:h val="0.61860964534408236"/>
        </c:manualLayout>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0h</c:v>
                </c:pt>
                <c:pt idx="1">
                  <c:v>1h</c:v>
                </c:pt>
                <c:pt idx="2">
                  <c:v>2h</c:v>
                </c:pt>
                <c:pt idx="3">
                  <c:v>3h</c:v>
                </c:pt>
              </c:strCache>
            </c:strRef>
          </c:cat>
          <c:val>
            <c:numRef>
              <c:f>Sheet1!$B$2:$B$5</c:f>
              <c:numCache>
                <c:formatCode>General</c:formatCode>
                <c:ptCount val="4"/>
                <c:pt idx="0">
                  <c:v>3</c:v>
                </c:pt>
                <c:pt idx="1">
                  <c:v>2.5</c:v>
                </c:pt>
                <c:pt idx="2">
                  <c:v>3.5</c:v>
                </c:pt>
                <c:pt idx="3">
                  <c:v>4.5</c:v>
                </c:pt>
              </c:numCache>
            </c:numRef>
          </c:val>
          <c:extLst>
            <c:ext xmlns:c16="http://schemas.microsoft.com/office/drawing/2014/chart" uri="{C3380CC4-5D6E-409C-BE32-E72D297353CC}">
              <c16:uniqueId val="{00000000-5EBD-4CED-A41C-06496C747EA0}"/>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0h</c:v>
                </c:pt>
                <c:pt idx="1">
                  <c:v>1h</c:v>
                </c:pt>
                <c:pt idx="2">
                  <c:v>2h</c:v>
                </c:pt>
                <c:pt idx="3">
                  <c:v>3h</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EBD-4CED-A41C-06496C747EA0}"/>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0h</c:v>
                </c:pt>
                <c:pt idx="1">
                  <c:v>1h</c:v>
                </c:pt>
                <c:pt idx="2">
                  <c:v>2h</c:v>
                </c:pt>
                <c:pt idx="3">
                  <c:v>3h</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EBD-4CED-A41C-06496C747EA0}"/>
            </c:ext>
          </c:extLst>
        </c:ser>
        <c:dLbls>
          <c:showLegendKey val="0"/>
          <c:showVal val="0"/>
          <c:showCatName val="0"/>
          <c:showSerName val="0"/>
          <c:showPercent val="0"/>
          <c:showBubbleSize val="0"/>
        </c:dLbls>
        <c:gapWidth val="150"/>
        <c:overlap val="100"/>
        <c:axId val="569645023"/>
        <c:axId val="1988091327"/>
      </c:barChart>
      <c:catAx>
        <c:axId val="569645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8091327"/>
        <c:crosses val="autoZero"/>
        <c:auto val="1"/>
        <c:lblAlgn val="ctr"/>
        <c:lblOffset val="100"/>
        <c:noMultiLvlLbl val="0"/>
      </c:catAx>
      <c:valAx>
        <c:axId val="1988091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9645023"/>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pct20">
      <a:fgClr>
        <a:schemeClr val="bg2"/>
      </a:fgClr>
      <a:bgClr>
        <a:schemeClr val="bg1"/>
      </a:bgClr>
    </a:pattFill>
    <a:ln>
      <a:solidFill>
        <a:schemeClr val="accent1">
          <a:alpha val="81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10/8/2023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92043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10/8/2023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09796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10/8/2023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65098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10/8/2023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730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10/8/2023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34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10/8/2023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0205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10/8/2023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1126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10/8/2023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6461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10/8/2023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89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10/8/2023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xmlns=""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7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10/8/2023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xmlns=""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23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10/8/2023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87390566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06"/>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11D39-0B86-10BC-468B-F9BE76E5CCAC}"/>
              </a:ext>
            </a:extLst>
          </p:cNvPr>
          <p:cNvSpPr>
            <a:spLocks noGrp="1"/>
          </p:cNvSpPr>
          <p:nvPr>
            <p:ph type="ctrTitle"/>
          </p:nvPr>
        </p:nvSpPr>
        <p:spPr>
          <a:xfrm>
            <a:off x="990000" y="395289"/>
            <a:ext cx="4075200" cy="2226688"/>
          </a:xfrm>
        </p:spPr>
        <p:txBody>
          <a:bodyPr>
            <a:normAutofit fontScale="90000"/>
          </a:bodyPr>
          <a:lstStyle/>
          <a:p>
            <a:r>
              <a:rPr lang="vi-VN" dirty="0"/>
              <a:t>Hệ thống đo mực nước đầu nguồn phục vụ nông nghiệp</a:t>
            </a:r>
            <a:endParaRPr lang="en-US" dirty="0"/>
          </a:p>
        </p:txBody>
      </p:sp>
      <p:sp>
        <p:nvSpPr>
          <p:cNvPr id="3" name="Subtitle 2">
            <a:extLst>
              <a:ext uri="{FF2B5EF4-FFF2-40B4-BE49-F238E27FC236}">
                <a16:creationId xmlns:a16="http://schemas.microsoft.com/office/drawing/2014/main" id="{D691C591-0D2B-299F-DB5E-ABF2217064B8}"/>
              </a:ext>
            </a:extLst>
          </p:cNvPr>
          <p:cNvSpPr>
            <a:spLocks noGrp="1"/>
          </p:cNvSpPr>
          <p:nvPr>
            <p:ph type="subTitle" idx="1"/>
          </p:nvPr>
        </p:nvSpPr>
        <p:spPr>
          <a:xfrm>
            <a:off x="990000" y="4248000"/>
            <a:ext cx="4075200" cy="2070001"/>
          </a:xfrm>
        </p:spPr>
        <p:txBody>
          <a:bodyPr>
            <a:normAutofit fontScale="70000" lnSpcReduction="20000"/>
          </a:bodyPr>
          <a:lstStyle/>
          <a:p>
            <a:r>
              <a:rPr lang="en-US" dirty="0"/>
              <a:t>Thành </a:t>
            </a:r>
            <a:r>
              <a:rPr lang="en-US" dirty="0" err="1"/>
              <a:t>viên</a:t>
            </a:r>
            <a:r>
              <a:rPr lang="en-US" dirty="0"/>
              <a:t> </a:t>
            </a:r>
            <a:r>
              <a:rPr lang="en-US" dirty="0" err="1"/>
              <a:t>nhóm</a:t>
            </a:r>
            <a:r>
              <a:rPr lang="en-US" dirty="0"/>
              <a:t>:</a:t>
            </a:r>
          </a:p>
          <a:p>
            <a:r>
              <a:rPr lang="en-US" dirty="0" err="1"/>
              <a:t>Trần</a:t>
            </a:r>
            <a:r>
              <a:rPr lang="en-US" dirty="0"/>
              <a:t> </a:t>
            </a:r>
            <a:r>
              <a:rPr lang="en-US" dirty="0" err="1"/>
              <a:t>Ngọc</a:t>
            </a:r>
            <a:r>
              <a:rPr lang="en-US" dirty="0"/>
              <a:t> </a:t>
            </a:r>
            <a:r>
              <a:rPr lang="en-US" dirty="0" err="1"/>
              <a:t>Bảo</a:t>
            </a:r>
            <a:endParaRPr lang="en-US" dirty="0"/>
          </a:p>
          <a:p>
            <a:r>
              <a:rPr lang="en-US" dirty="0"/>
              <a:t>     </a:t>
            </a:r>
            <a:r>
              <a:rPr lang="en-US" dirty="0" err="1"/>
              <a:t>Nguyễn</a:t>
            </a:r>
            <a:r>
              <a:rPr lang="en-US" dirty="0"/>
              <a:t> </a:t>
            </a:r>
            <a:r>
              <a:rPr lang="en-US" dirty="0" err="1"/>
              <a:t>Cảnh</a:t>
            </a:r>
            <a:r>
              <a:rPr lang="en-US" dirty="0"/>
              <a:t> Chi</a:t>
            </a:r>
          </a:p>
          <a:p>
            <a:r>
              <a:rPr lang="en-US" dirty="0"/>
              <a:t>Hà Duy Long</a:t>
            </a:r>
          </a:p>
          <a:p>
            <a:r>
              <a:rPr lang="en-US" dirty="0"/>
              <a:t>Lý Văn </a:t>
            </a:r>
            <a:r>
              <a:rPr lang="en-US" dirty="0" err="1"/>
              <a:t>Hiếu</a:t>
            </a:r>
            <a:r>
              <a:rPr lang="en-US" dirty="0"/>
              <a:t>  </a:t>
            </a:r>
          </a:p>
        </p:txBody>
      </p:sp>
      <p:grpSp>
        <p:nvGrpSpPr>
          <p:cNvPr id="11" name="Group 10">
            <a:extLst>
              <a:ext uri="{FF2B5EF4-FFF2-40B4-BE49-F238E27FC236}">
                <a16:creationId xmlns:a16="http://schemas.microsoft.com/office/drawing/2014/main" id="{50F37AA1-A09B-4E28-987B-38E5060E1BA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2" name="Rectangle 11">
              <a:extLst>
                <a:ext uri="{FF2B5EF4-FFF2-40B4-BE49-F238E27FC236}">
                  <a16:creationId xmlns:a16="http://schemas.microsoft.com/office/drawing/2014/main" id="{9874D018-FDBA-4AD4-8C74-17D41F4FB6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43F5C4-EF74-49F4-97CB-97938DDC2FF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4" name="Group 13">
                <a:extLst>
                  <a:ext uri="{FF2B5EF4-FFF2-40B4-BE49-F238E27FC236}">
                    <a16:creationId xmlns:a16="http://schemas.microsoft.com/office/drawing/2014/main" id="{B74E0761-A6EC-4896-A2D4-97A0AF0AA0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9"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a:extLst>
                  <a:ext uri="{FF2B5EF4-FFF2-40B4-BE49-F238E27FC236}">
                    <a16:creationId xmlns:a16="http://schemas.microsoft.com/office/drawing/2014/main" id="{21D25868-4B38-41A5-8DA7-BB01E8534246}"/>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6"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4" name="Picture 3" descr="An overlapping skeleton of leaves">
            <a:extLst>
              <a:ext uri="{FF2B5EF4-FFF2-40B4-BE49-F238E27FC236}">
                <a16:creationId xmlns:a16="http://schemas.microsoft.com/office/drawing/2014/main" id="{DAE0C0C3-7B62-1C58-DA58-9366E8D04E0C}"/>
              </a:ext>
            </a:extLst>
          </p:cNvPr>
          <p:cNvPicPr>
            <a:picLocks noChangeAspect="1"/>
          </p:cNvPicPr>
          <p:nvPr/>
        </p:nvPicPr>
        <p:blipFill rotWithShape="1">
          <a:blip r:embed="rId2"/>
          <a:srcRect l="29005" r="11955" b="-1"/>
          <a:stretch/>
        </p:blipFill>
        <p:spPr>
          <a:xfrm>
            <a:off x="6080462" y="6306"/>
            <a:ext cx="6111538" cy="6858000"/>
          </a:xfrm>
          <a:prstGeom prst="rect">
            <a:avLst/>
          </a:prstGeom>
        </p:spPr>
      </p:pic>
    </p:spTree>
    <p:extLst>
      <p:ext uri="{BB962C8B-B14F-4D97-AF65-F5344CB8AC3E}">
        <p14:creationId xmlns:p14="http://schemas.microsoft.com/office/powerpoint/2010/main" val="3889088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C1A2-805A-758A-EE5F-64A0FF34E1A4}"/>
              </a:ext>
            </a:extLst>
          </p:cNvPr>
          <p:cNvSpPr>
            <a:spLocks noGrp="1"/>
          </p:cNvSpPr>
          <p:nvPr>
            <p:ph type="title"/>
          </p:nvPr>
        </p:nvSpPr>
        <p:spPr/>
        <p:txBody>
          <a:bodyPr/>
          <a:lstStyle/>
          <a:p>
            <a:r>
              <a:rPr lang="en-US" dirty="0"/>
              <a:t>1</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Mục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đích</a:t>
            </a:r>
            <a:r>
              <a:rPr lang="en-US" dirty="0">
                <a:latin typeface="Calibri" panose="020F0502020204030204" pitchFamily="34" charset="0"/>
                <a:cs typeface="Calibri" panose="020F0502020204030204" pitchFamily="34" charset="0"/>
              </a:rPr>
              <a:t>, ý </a:t>
            </a:r>
            <a:r>
              <a:rPr lang="en-US" dirty="0" err="1">
                <a:latin typeface="Calibri" panose="020F0502020204030204" pitchFamily="34" charset="0"/>
                <a:cs typeface="Calibri" panose="020F0502020204030204" pitchFamily="34" charset="0"/>
              </a:rPr>
              <a:t>tưởng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EC22262-79AB-2FE6-93D9-BCACC1ACA0F1}"/>
              </a:ext>
            </a:extLst>
          </p:cNvPr>
          <p:cNvSpPr>
            <a:spLocks noGrp="1"/>
          </p:cNvSpPr>
          <p:nvPr>
            <p:ph idx="1"/>
          </p:nvPr>
        </p:nvSpPr>
        <p:spPr/>
        <p:txBody>
          <a:bodyPr/>
          <a:lstStyle/>
          <a:p>
            <a:r>
              <a:rPr lang="en-US" dirty="0" err="1">
                <a:latin typeface="Calibri" panose="020F0502020204030204" pitchFamily="34" charset="0"/>
                <a:cs typeface="Calibri" panose="020F0502020204030204" pitchFamily="34" charset="0"/>
              </a:rPr>
              <a:t>Việt</a:t>
            </a:r>
            <a:r>
              <a:rPr lang="en-US" dirty="0">
                <a:latin typeface="Calibri" panose="020F0502020204030204" pitchFamily="34" charset="0"/>
                <a:cs typeface="Calibri" panose="020F0502020204030204" pitchFamily="34" charset="0"/>
              </a:rPr>
              <a:t> Nam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một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quốc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nghiệp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vì</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thế</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nền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tế</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phụ</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thuộc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nhiều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nghiệp</a:t>
            </a:r>
            <a:endParaRPr lang="en-US" dirty="0">
              <a:latin typeface="Calibri" panose="020F0502020204030204" pitchFamily="34" charset="0"/>
              <a:cs typeface="Calibri" panose="020F0502020204030204" pitchFamily="34" charset="0"/>
            </a:endParaRPr>
          </a:p>
          <a:p>
            <a:r>
              <a:rPr lang="vi-VN" dirty="0">
                <a:latin typeface="Calibri" panose="020F0502020204030204" pitchFamily="34" charset="0"/>
                <a:cs typeface="Calibri" panose="020F0502020204030204" pitchFamily="34" charset="0"/>
              </a:rPr>
              <a:t>Trước thực trạng biến đổi khí hậu, thiên tai, </a:t>
            </a:r>
            <a:r>
              <a:rPr lang="vi-VN" dirty="0" smtClean="0">
                <a:latin typeface="Calibri" panose="020F0502020204030204" pitchFamily="34" charset="0"/>
                <a:cs typeface="Calibri" panose="020F0502020204030204" pitchFamily="34" charset="0"/>
              </a:rPr>
              <a:t>hạn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hán</a:t>
            </a:r>
            <a:r>
              <a:rPr lang="vi-VN" dirty="0" smtClean="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ngày càng diễn biến khốc liệt, khó lường, việc dự báo trước mực nước tại các hồ chứa đang được quan tâm đặc biệt. Ứng dụng khoa học kỹ thuật cụ thể là IOT trong công tác đo đạc đang là một hướng đi đúng, nhằm phục vụ công tác chỉ đạo ứng phó, giúp tăng năng suất trong sản xuất nông nghiệp.</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1295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A19C-0F83-BAD8-550F-0A8C6F2754E9}"/>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2. </a:t>
            </a:r>
            <a:r>
              <a:rPr lang="en-US" dirty="0" err="1">
                <a:latin typeface="Calibri" panose="020F0502020204030204" pitchFamily="34" charset="0"/>
                <a:cs typeface="Calibri" panose="020F0502020204030204" pitchFamily="34" charset="0"/>
              </a:rPr>
              <a:t>Các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việc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lý</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58DF42B-E4F4-0870-D2A2-3726988B319D}"/>
              </a:ext>
            </a:extLst>
          </p:cNvPr>
          <p:cNvSpPr>
            <a:spLocks noGrp="1"/>
          </p:cNvSpPr>
          <p:nvPr>
            <p:ph idx="1"/>
          </p:nvPr>
        </p:nvSpPr>
        <p:spPr/>
        <p:txBody>
          <a:bodyPr/>
          <a:lstStyle/>
          <a:p>
            <a:r>
              <a:rPr lang="en-US" dirty="0" err="1">
                <a:latin typeface="Calibri" panose="020F0502020204030204" pitchFamily="34" charset="0"/>
                <a:cs typeface="Calibri" panose="020F0502020204030204" pitchFamily="34" charset="0"/>
              </a:rPr>
              <a:t>Lập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trình</a:t>
            </a:r>
            <a:r>
              <a:rPr lang="en-US" dirty="0">
                <a:latin typeface="Calibri" panose="020F0502020204030204" pitchFamily="34" charset="0"/>
                <a:cs typeface="Calibri" panose="020F0502020204030204" pitchFamily="34" charset="0"/>
              </a:rPr>
              <a:t> hardware </a:t>
            </a:r>
            <a:r>
              <a:rPr lang="en-US" dirty="0" err="1">
                <a:latin typeface="Calibri" panose="020F0502020204030204" pitchFamily="34" charset="0"/>
                <a:cs typeface="Calibri" panose="020F0502020204030204" pitchFamily="34" charset="0"/>
              </a:rPr>
              <a:t>rồi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nối</a:t>
            </a:r>
            <a:r>
              <a:rPr lang="en-US" dirty="0">
                <a:latin typeface="Calibri" panose="020F0502020204030204" pitchFamily="34" charset="0"/>
                <a:cs typeface="Calibri" panose="020F0502020204030204" pitchFamily="34" charset="0"/>
              </a:rPr>
              <a:t> website, database</a:t>
            </a:r>
          </a:p>
          <a:p>
            <a:r>
              <a:rPr lang="en-US" dirty="0">
                <a:latin typeface="Calibri" panose="020F0502020204030204" pitchFamily="34" charset="0"/>
                <a:cs typeface="Calibri" panose="020F0502020204030204" pitchFamily="34" charset="0"/>
              </a:rPr>
              <a:t>Front-end </a:t>
            </a:r>
            <a:r>
              <a:rPr lang="en-US" dirty="0" err="1">
                <a:latin typeface="Calibri" panose="020F0502020204030204" pitchFamily="34" charset="0"/>
                <a:cs typeface="Calibri" panose="020F0502020204030204" pitchFamily="34" charset="0"/>
              </a:rPr>
              <a:t>gồm</a:t>
            </a:r>
            <a:r>
              <a:rPr lang="en-US" dirty="0">
                <a:latin typeface="Calibri" panose="020F0502020204030204" pitchFamily="34" charset="0"/>
                <a:cs typeface="Calibri" panose="020F0502020204030204" pitchFamily="34" charset="0"/>
              </a:rPr>
              <a:t>: Trang </a:t>
            </a:r>
            <a:r>
              <a:rPr lang="en-US" dirty="0" err="1">
                <a:latin typeface="Calibri" panose="020F0502020204030204" pitchFamily="34" charset="0"/>
                <a:cs typeface="Calibri" panose="020F0502020204030204" pitchFamily="34" charset="0"/>
              </a:rPr>
              <a:t>chủ</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đăng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chính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đăng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nhập</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Back-end:   </a:t>
            </a:r>
            <a:r>
              <a:rPr lang="en-US" dirty="0" err="1">
                <a:latin typeface="Calibri" panose="020F0502020204030204" pitchFamily="34" charset="0"/>
                <a:cs typeface="Calibri" panose="020F0502020204030204" pitchFamily="34" charset="0"/>
              </a:rPr>
              <a:t>Chuyển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hướng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lưu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thông</a:t>
            </a:r>
            <a:r>
              <a:rPr lang="en-US" dirty="0">
                <a:latin typeface="Calibri" panose="020F0502020204030204" pitchFamily="34" charset="0"/>
                <a:cs typeface="Calibri" panose="020F0502020204030204" pitchFamily="34" charset="0"/>
              </a:rPr>
              <a:t> tin </a:t>
            </a:r>
            <a:r>
              <a:rPr lang="en-US" dirty="0" err="1">
                <a:latin typeface="Calibri" panose="020F0502020204030204" pitchFamily="34" charset="0"/>
                <a:cs typeface="Calibri" panose="020F0502020204030204" pitchFamily="34" charset="0"/>
              </a:rPr>
              <a:t>đăng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vào</a:t>
            </a:r>
            <a:r>
              <a:rPr lang="en-US" dirty="0">
                <a:latin typeface="Calibri" panose="020F0502020204030204" pitchFamily="34" charset="0"/>
                <a:cs typeface="Calibri" panose="020F0502020204030204" pitchFamily="34" charset="0"/>
              </a:rPr>
              <a:t> sever </a:t>
            </a: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người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đùng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đăng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nhập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tải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chính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như</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font-end </a:t>
            </a:r>
            <a:r>
              <a:rPr lang="en-US" dirty="0" err="1">
                <a:latin typeface="Calibri" panose="020F0502020204030204" pitchFamily="34" charset="0"/>
                <a:cs typeface="Calibri" panose="020F0502020204030204" pitchFamily="34" charset="0"/>
              </a:rPr>
              <a:t>từ</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dữ</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liệu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người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dùng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server; </a:t>
            </a:r>
            <a:r>
              <a:rPr lang="en-US" dirty="0" err="1">
                <a:latin typeface="Calibri" panose="020F0502020204030204" pitchFamily="34" charset="0"/>
                <a:cs typeface="Calibri" panose="020F0502020204030204" pitchFamily="34" charset="0"/>
              </a:rPr>
              <a:t>Xử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lý</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thao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phân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tích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biểu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đồ</a:t>
            </a:r>
            <a:r>
              <a:rPr lang="en-US" dirty="0">
                <a:latin typeface="Calibri" panose="020F0502020204030204" pitchFamily="34" charset="0"/>
                <a:cs typeface="Calibri" panose="020F0502020204030204" pitchFamily="34" charset="0"/>
              </a:rPr>
              <a:t> ( tang </a:t>
            </a:r>
            <a:r>
              <a:rPr lang="en-US" dirty="0" err="1">
                <a:latin typeface="Calibri" panose="020F0502020204030204" pitchFamily="34" charset="0"/>
                <a:cs typeface="Calibri" panose="020F0502020204030204" pitchFamily="34" charset="0"/>
              </a:rPr>
              <a:t>giảm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phụ</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thuộc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vào</a:t>
            </a:r>
            <a:r>
              <a:rPr lang="en-US" dirty="0">
                <a:latin typeface="Calibri" panose="020F0502020204030204" pitchFamily="34" charset="0"/>
                <a:cs typeface="Calibri" panose="020F0502020204030204" pitchFamily="34" charset="0"/>
              </a:rPr>
              <a:t> data)….</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9430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656A-5907-B7F8-7CFC-D726B4EAC2F1}"/>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3. Ý </a:t>
            </a:r>
            <a:r>
              <a:rPr lang="en-US" dirty="0" err="1">
                <a:latin typeface="Calibri" panose="020F0502020204030204" pitchFamily="34" charset="0"/>
                <a:cs typeface="Calibri" panose="020F0502020204030204" pitchFamily="34" charset="0"/>
              </a:rPr>
              <a:t>tưởng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cho</a:t>
            </a:r>
            <a:r>
              <a:rPr lang="en-US" dirty="0">
                <a:latin typeface="Calibri" panose="020F0502020204030204" pitchFamily="34" charset="0"/>
                <a:cs typeface="Calibri" panose="020F0502020204030204" pitchFamily="34" charset="0"/>
              </a:rPr>
              <a:t> website</a:t>
            </a:r>
          </a:p>
        </p:txBody>
      </p:sp>
      <p:sp>
        <p:nvSpPr>
          <p:cNvPr id="3" name="Content Placeholder 2">
            <a:extLst>
              <a:ext uri="{FF2B5EF4-FFF2-40B4-BE49-F238E27FC236}">
                <a16:creationId xmlns:a16="http://schemas.microsoft.com/office/drawing/2014/main" id="{9B4AE4E0-0F86-3042-95D0-556722744623}"/>
              </a:ext>
            </a:extLst>
          </p:cNvPr>
          <p:cNvSpPr>
            <a:spLocks noGrp="1"/>
          </p:cNvSpPr>
          <p:nvPr>
            <p:ph idx="1"/>
          </p:nvPr>
        </p:nvSpPr>
        <p:spPr/>
        <p:txBody>
          <a:bodyPr/>
          <a:lstStyle/>
          <a:p>
            <a:pPr marL="0" indent="0">
              <a:buNone/>
            </a:pPr>
            <a:r>
              <a:rPr lang="en-US" b="1" dirty="0"/>
              <a:t>Trang </a:t>
            </a:r>
            <a:r>
              <a:rPr lang="en-US" b="1" dirty="0" err="1"/>
              <a:t>chủ</a:t>
            </a:r>
            <a:endParaRPr lang="en-US"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1500" u="sng" dirty="0" err="1">
                <a:latin typeface="Calibri" panose="020F0502020204030204" pitchFamily="34" charset="0"/>
                <a:cs typeface="Calibri" panose="020F0502020204030204" pitchFamily="34" charset="0"/>
              </a:rPr>
              <a:t>Quên</a:t>
            </a:r>
            <a:r>
              <a:rPr lang="en-US" sz="1500" u="sng" dirty="0">
                <a:latin typeface="Calibri" panose="020F0502020204030204" pitchFamily="34" charset="0"/>
                <a:cs typeface="Calibri" panose="020F0502020204030204" pitchFamily="34" charset="0"/>
              </a:rPr>
              <a:t> </a:t>
            </a:r>
            <a:r>
              <a:rPr lang="en-US" sz="1500" u="sng" dirty="0" err="1">
                <a:latin typeface="Calibri" panose="020F0502020204030204" pitchFamily="34" charset="0"/>
                <a:cs typeface="Calibri" panose="020F0502020204030204" pitchFamily="34" charset="0"/>
              </a:rPr>
              <a:t>mật</a:t>
            </a:r>
            <a:r>
              <a:rPr lang="en-US" sz="1500" u="sng" dirty="0">
                <a:latin typeface="Calibri" panose="020F0502020204030204" pitchFamily="34" charset="0"/>
                <a:cs typeface="Calibri" panose="020F0502020204030204" pitchFamily="34" charset="0"/>
              </a:rPr>
              <a:t> </a:t>
            </a:r>
            <a:r>
              <a:rPr lang="en-US" sz="1500" u="sng" dirty="0" err="1">
                <a:latin typeface="Calibri" panose="020F0502020204030204" pitchFamily="34" charset="0"/>
                <a:cs typeface="Calibri" panose="020F0502020204030204" pitchFamily="34" charset="0"/>
              </a:rPr>
              <a:t>khẩu</a:t>
            </a:r>
            <a:r>
              <a:rPr lang="en-US" sz="1500" u="sng" dirty="0">
                <a:latin typeface="Calibri" panose="020F0502020204030204" pitchFamily="34" charset="0"/>
                <a:cs typeface="Calibri" panose="020F0502020204030204" pitchFamily="34" charset="0"/>
              </a:rPr>
              <a:t>? </a:t>
            </a:r>
            <a:r>
              <a:rPr lang="en-US" sz="1500" dirty="0">
                <a:latin typeface="Calibri" panose="020F0502020204030204" pitchFamily="34" charset="0"/>
                <a:cs typeface="Calibri" panose="020F0502020204030204" pitchFamily="34" charset="0"/>
              </a:rPr>
              <a:t>                </a:t>
            </a:r>
            <a:r>
              <a:rPr lang="en-US" sz="1500" u="sng" dirty="0" err="1">
                <a:latin typeface="Calibri" panose="020F0502020204030204" pitchFamily="34" charset="0"/>
                <a:cs typeface="Calibri" panose="020F0502020204030204" pitchFamily="34" charset="0"/>
              </a:rPr>
              <a:t>Đăng</a:t>
            </a:r>
            <a:r>
              <a:rPr lang="en-US" sz="1500" u="sng" dirty="0">
                <a:latin typeface="Calibri" panose="020F0502020204030204" pitchFamily="34" charset="0"/>
                <a:cs typeface="Calibri" panose="020F0502020204030204" pitchFamily="34" charset="0"/>
              </a:rPr>
              <a:t> </a:t>
            </a:r>
            <a:r>
              <a:rPr lang="en-US" sz="1500" u="sng" dirty="0" err="1">
                <a:latin typeface="Calibri" panose="020F0502020204030204" pitchFamily="34" charset="0"/>
                <a:cs typeface="Calibri" panose="020F0502020204030204" pitchFamily="34" charset="0"/>
              </a:rPr>
              <a:t>kí</a:t>
            </a:r>
            <a:endParaRPr lang="en-US" sz="1500" u="sng" dirty="0">
              <a:latin typeface="Calibri" panose="020F0502020204030204" pitchFamily="34" charset="0"/>
              <a:cs typeface="Calibri" panose="020F0502020204030204" pitchFamily="34" charset="0"/>
            </a:endParaRPr>
          </a:p>
          <a:p>
            <a:pPr marL="0" indent="0">
              <a:buNone/>
            </a:pPr>
            <a:r>
              <a:rPr lang="en-US" sz="1500" u="sng" dirty="0">
                <a:latin typeface="Calibri" panose="020F0502020204030204" pitchFamily="34" charset="0"/>
                <a:cs typeface="Calibri" panose="020F0502020204030204" pitchFamily="34" charset="0"/>
              </a:rPr>
              <a:t>                                                                                                      </a:t>
            </a:r>
          </a:p>
        </p:txBody>
      </p:sp>
      <p:sp>
        <p:nvSpPr>
          <p:cNvPr id="4" name="Rectangle 3">
            <a:extLst>
              <a:ext uri="{FF2B5EF4-FFF2-40B4-BE49-F238E27FC236}">
                <a16:creationId xmlns:a16="http://schemas.microsoft.com/office/drawing/2014/main" id="{846DEDDE-88DF-C839-337C-C24C23275307}"/>
              </a:ext>
            </a:extLst>
          </p:cNvPr>
          <p:cNvSpPr/>
          <p:nvPr/>
        </p:nvSpPr>
        <p:spPr>
          <a:xfrm>
            <a:off x="1420427" y="2423604"/>
            <a:ext cx="2920754" cy="180216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500" dirty="0">
                <a:ln w="0"/>
                <a:solidFill>
                  <a:schemeClr val="tx1"/>
                </a:solidFill>
                <a:effectLst>
                  <a:outerShdw blurRad="38100" dist="19050" dir="2700000" algn="tl" rotWithShape="0">
                    <a:schemeClr val="dk1">
                      <a:alpha val="40000"/>
                    </a:schemeClr>
                  </a:outerShdw>
                </a:effectLst>
              </a:rPr>
              <a:t>Logo</a:t>
            </a:r>
          </a:p>
        </p:txBody>
      </p:sp>
      <p:sp>
        <p:nvSpPr>
          <p:cNvPr id="5" name="Rectangle 4">
            <a:extLst>
              <a:ext uri="{FF2B5EF4-FFF2-40B4-BE49-F238E27FC236}">
                <a16:creationId xmlns:a16="http://schemas.microsoft.com/office/drawing/2014/main" id="{E72FAF6A-9D57-ABB0-3B77-1BB90EC470E3}"/>
              </a:ext>
            </a:extLst>
          </p:cNvPr>
          <p:cNvSpPr/>
          <p:nvPr/>
        </p:nvSpPr>
        <p:spPr>
          <a:xfrm>
            <a:off x="7537143" y="2175029"/>
            <a:ext cx="1784412" cy="45276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a:t>Tài</a:t>
            </a:r>
            <a:r>
              <a:rPr lang="en-US" dirty="0"/>
              <a:t> </a:t>
            </a:r>
            <a:r>
              <a:rPr lang="en-US" dirty="0" err="1"/>
              <a:t>khoản</a:t>
            </a:r>
            <a:endParaRPr lang="en-US" dirty="0"/>
          </a:p>
        </p:txBody>
      </p:sp>
      <p:sp>
        <p:nvSpPr>
          <p:cNvPr id="6" name="Rectangle 5">
            <a:extLst>
              <a:ext uri="{FF2B5EF4-FFF2-40B4-BE49-F238E27FC236}">
                <a16:creationId xmlns:a16="http://schemas.microsoft.com/office/drawing/2014/main" id="{8283D9CF-EFEC-262F-2C5A-450B16260343}"/>
              </a:ext>
            </a:extLst>
          </p:cNvPr>
          <p:cNvSpPr/>
          <p:nvPr/>
        </p:nvSpPr>
        <p:spPr>
          <a:xfrm>
            <a:off x="7546019" y="2929631"/>
            <a:ext cx="1784412" cy="49936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a:t>Mật</a:t>
            </a:r>
            <a:r>
              <a:rPr lang="en-US" dirty="0"/>
              <a:t> </a:t>
            </a:r>
            <a:r>
              <a:rPr lang="en-US" dirty="0" err="1"/>
              <a:t>khẩu</a:t>
            </a:r>
            <a:endParaRPr lang="en-US" dirty="0"/>
          </a:p>
        </p:txBody>
      </p:sp>
      <p:sp>
        <p:nvSpPr>
          <p:cNvPr id="8" name="Rectangle 7">
            <a:extLst>
              <a:ext uri="{FF2B5EF4-FFF2-40B4-BE49-F238E27FC236}">
                <a16:creationId xmlns:a16="http://schemas.microsoft.com/office/drawing/2014/main" id="{FB474EF7-A4FA-C229-05D9-1E8A6D35C0E9}"/>
              </a:ext>
            </a:extLst>
          </p:cNvPr>
          <p:cNvSpPr/>
          <p:nvPr/>
        </p:nvSpPr>
        <p:spPr>
          <a:xfrm>
            <a:off x="7883371" y="3719744"/>
            <a:ext cx="985421" cy="5859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err="1"/>
              <a:t>Đăng</a:t>
            </a:r>
            <a:r>
              <a:rPr lang="en-US" dirty="0"/>
              <a:t> </a:t>
            </a:r>
            <a:r>
              <a:rPr lang="en-US" dirty="0" err="1"/>
              <a:t>nhập</a:t>
            </a:r>
            <a:endParaRPr lang="en-US" dirty="0"/>
          </a:p>
        </p:txBody>
      </p:sp>
    </p:spTree>
    <p:extLst>
      <p:ext uri="{BB962C8B-B14F-4D97-AF65-F5344CB8AC3E}">
        <p14:creationId xmlns:p14="http://schemas.microsoft.com/office/powerpoint/2010/main" val="150956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D8AB-A113-6E26-FC62-BAA39214A79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3. Ý </a:t>
            </a:r>
            <a:r>
              <a:rPr lang="en-US" dirty="0" err="1">
                <a:latin typeface="Calibri" panose="020F0502020204030204" pitchFamily="34" charset="0"/>
                <a:cs typeface="Calibri" panose="020F0502020204030204" pitchFamily="34" charset="0"/>
              </a:rPr>
              <a:t>tưởng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cho</a:t>
            </a:r>
            <a:r>
              <a:rPr lang="en-US" dirty="0">
                <a:latin typeface="Calibri" panose="020F0502020204030204" pitchFamily="34" charset="0"/>
                <a:cs typeface="Calibri" panose="020F0502020204030204" pitchFamily="34" charset="0"/>
              </a:rPr>
              <a:t> website</a:t>
            </a:r>
          </a:p>
        </p:txBody>
      </p:sp>
      <p:sp>
        <p:nvSpPr>
          <p:cNvPr id="3" name="Content Placeholder 2">
            <a:extLst>
              <a:ext uri="{FF2B5EF4-FFF2-40B4-BE49-F238E27FC236}">
                <a16:creationId xmlns:a16="http://schemas.microsoft.com/office/drawing/2014/main" id="{B88AE1F4-8078-F2F4-0B09-F515D804FE39}"/>
              </a:ext>
            </a:extLst>
          </p:cNvPr>
          <p:cNvSpPr>
            <a:spLocks noGrp="1"/>
          </p:cNvSpPr>
          <p:nvPr>
            <p:ph idx="1"/>
          </p:nvPr>
        </p:nvSpPr>
        <p:spPr/>
        <p:txBody>
          <a:bodyPr/>
          <a:lstStyle/>
          <a:p>
            <a:pPr marL="0" indent="0">
              <a:buNone/>
            </a:pPr>
            <a:r>
              <a:rPr lang="en-US" b="1" dirty="0"/>
              <a:t>TRANG ĐĂNG KÍ</a:t>
            </a:r>
          </a:p>
          <a:p>
            <a:pPr marL="0" indent="0">
              <a:buNone/>
            </a:pPr>
            <a:endParaRPr lang="en-US" dirty="0"/>
          </a:p>
        </p:txBody>
      </p:sp>
      <p:sp>
        <p:nvSpPr>
          <p:cNvPr id="4" name="Rectangle 3">
            <a:extLst>
              <a:ext uri="{FF2B5EF4-FFF2-40B4-BE49-F238E27FC236}">
                <a16:creationId xmlns:a16="http://schemas.microsoft.com/office/drawing/2014/main" id="{504FD2C8-6752-B543-0D71-20306785A03E}"/>
              </a:ext>
            </a:extLst>
          </p:cNvPr>
          <p:cNvSpPr/>
          <p:nvPr/>
        </p:nvSpPr>
        <p:spPr>
          <a:xfrm>
            <a:off x="1322773" y="2956264"/>
            <a:ext cx="1944210" cy="14204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Logo</a:t>
            </a:r>
          </a:p>
        </p:txBody>
      </p:sp>
      <p:sp>
        <p:nvSpPr>
          <p:cNvPr id="5" name="Rectangle 4">
            <a:extLst>
              <a:ext uri="{FF2B5EF4-FFF2-40B4-BE49-F238E27FC236}">
                <a16:creationId xmlns:a16="http://schemas.microsoft.com/office/drawing/2014/main" id="{9AFDDB50-6610-EDAA-84EA-29005477A3D0}"/>
              </a:ext>
            </a:extLst>
          </p:cNvPr>
          <p:cNvSpPr/>
          <p:nvPr/>
        </p:nvSpPr>
        <p:spPr>
          <a:xfrm>
            <a:off x="4864963" y="2299317"/>
            <a:ext cx="1376039" cy="37286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err="1"/>
              <a:t>Tài</a:t>
            </a:r>
            <a:r>
              <a:rPr lang="en-US" dirty="0"/>
              <a:t> </a:t>
            </a:r>
            <a:r>
              <a:rPr lang="en-US" dirty="0" err="1"/>
              <a:t>khoản</a:t>
            </a:r>
            <a:endParaRPr lang="en-US" dirty="0"/>
          </a:p>
        </p:txBody>
      </p:sp>
      <p:sp>
        <p:nvSpPr>
          <p:cNvPr id="6" name="Rectangle 5">
            <a:extLst>
              <a:ext uri="{FF2B5EF4-FFF2-40B4-BE49-F238E27FC236}">
                <a16:creationId xmlns:a16="http://schemas.microsoft.com/office/drawing/2014/main" id="{C355EDC2-F9F3-7970-9BA7-7641B72B4286}"/>
              </a:ext>
            </a:extLst>
          </p:cNvPr>
          <p:cNvSpPr/>
          <p:nvPr/>
        </p:nvSpPr>
        <p:spPr>
          <a:xfrm>
            <a:off x="4864963" y="2956264"/>
            <a:ext cx="1376039" cy="37286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err="1"/>
              <a:t>Mật</a:t>
            </a:r>
            <a:r>
              <a:rPr lang="en-US" dirty="0"/>
              <a:t> </a:t>
            </a:r>
            <a:r>
              <a:rPr lang="en-US" dirty="0" err="1"/>
              <a:t>khẩu</a:t>
            </a:r>
            <a:endParaRPr lang="en-US" dirty="0"/>
          </a:p>
        </p:txBody>
      </p:sp>
      <p:sp>
        <p:nvSpPr>
          <p:cNvPr id="7" name="Rectangle 6">
            <a:extLst>
              <a:ext uri="{FF2B5EF4-FFF2-40B4-BE49-F238E27FC236}">
                <a16:creationId xmlns:a16="http://schemas.microsoft.com/office/drawing/2014/main" id="{A916BBD6-2598-85FD-BE06-F7872906D778}"/>
              </a:ext>
            </a:extLst>
          </p:cNvPr>
          <p:cNvSpPr/>
          <p:nvPr/>
        </p:nvSpPr>
        <p:spPr>
          <a:xfrm>
            <a:off x="4864963" y="3613210"/>
            <a:ext cx="1376039" cy="4616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err="1"/>
              <a:t>Xác</a:t>
            </a:r>
            <a:r>
              <a:rPr lang="en-US" dirty="0"/>
              <a:t> </a:t>
            </a:r>
            <a:r>
              <a:rPr lang="en-US" dirty="0" err="1"/>
              <a:t>nhận</a:t>
            </a:r>
            <a:r>
              <a:rPr lang="en-US" dirty="0"/>
              <a:t> </a:t>
            </a:r>
            <a:r>
              <a:rPr lang="en-US" dirty="0" err="1"/>
              <a:t>mật</a:t>
            </a:r>
            <a:r>
              <a:rPr lang="en-US" dirty="0"/>
              <a:t> </a:t>
            </a:r>
            <a:r>
              <a:rPr lang="en-US" dirty="0" err="1"/>
              <a:t>khẩu</a:t>
            </a:r>
            <a:endParaRPr lang="en-US" dirty="0"/>
          </a:p>
        </p:txBody>
      </p:sp>
      <p:sp>
        <p:nvSpPr>
          <p:cNvPr id="8" name="Rectangle 7">
            <a:extLst>
              <a:ext uri="{FF2B5EF4-FFF2-40B4-BE49-F238E27FC236}">
                <a16:creationId xmlns:a16="http://schemas.microsoft.com/office/drawing/2014/main" id="{E11EC2FF-DC6A-FA39-46ED-50A29E5514D8}"/>
              </a:ext>
            </a:extLst>
          </p:cNvPr>
          <p:cNvSpPr/>
          <p:nvPr/>
        </p:nvSpPr>
        <p:spPr>
          <a:xfrm>
            <a:off x="4864963" y="4483223"/>
            <a:ext cx="2281561" cy="4616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err="1"/>
              <a:t>Địa</a:t>
            </a:r>
            <a:r>
              <a:rPr lang="en-US" dirty="0"/>
              <a:t> </a:t>
            </a:r>
            <a:r>
              <a:rPr lang="en-US" dirty="0" err="1"/>
              <a:t>điểm</a:t>
            </a:r>
            <a:r>
              <a:rPr lang="en-US" dirty="0"/>
              <a:t> </a:t>
            </a:r>
            <a:r>
              <a:rPr lang="en-US" dirty="0" err="1"/>
              <a:t>nguồn</a:t>
            </a:r>
            <a:r>
              <a:rPr lang="en-US" dirty="0"/>
              <a:t> </a:t>
            </a:r>
            <a:r>
              <a:rPr lang="en-US" dirty="0" err="1"/>
              <a:t>nước</a:t>
            </a:r>
            <a:endParaRPr lang="en-US" dirty="0"/>
          </a:p>
        </p:txBody>
      </p:sp>
      <p:sp>
        <p:nvSpPr>
          <p:cNvPr id="9" name="Rectangle 8">
            <a:extLst>
              <a:ext uri="{FF2B5EF4-FFF2-40B4-BE49-F238E27FC236}">
                <a16:creationId xmlns:a16="http://schemas.microsoft.com/office/drawing/2014/main" id="{2E631CBB-2E41-7CD4-EC64-C2B86EFDD467}"/>
              </a:ext>
            </a:extLst>
          </p:cNvPr>
          <p:cNvSpPr/>
          <p:nvPr/>
        </p:nvSpPr>
        <p:spPr>
          <a:xfrm>
            <a:off x="7794594" y="5007006"/>
            <a:ext cx="1624614" cy="4793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Đăng</a:t>
            </a:r>
            <a:r>
              <a:rPr lang="en-US" dirty="0"/>
              <a:t> </a:t>
            </a:r>
            <a:r>
              <a:rPr lang="en-US" dirty="0" err="1"/>
              <a:t>kí</a:t>
            </a:r>
            <a:endParaRPr lang="en-US" dirty="0"/>
          </a:p>
        </p:txBody>
      </p:sp>
    </p:spTree>
    <p:extLst>
      <p:ext uri="{BB962C8B-B14F-4D97-AF65-F5344CB8AC3E}">
        <p14:creationId xmlns:p14="http://schemas.microsoft.com/office/powerpoint/2010/main" val="230770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E90F-5E16-2EA7-075C-BE4FBFD48135}"/>
              </a:ext>
            </a:extLst>
          </p:cNvPr>
          <p:cNvSpPr>
            <a:spLocks noGrp="1"/>
          </p:cNvSpPr>
          <p:nvPr>
            <p:ph type="title"/>
          </p:nvPr>
        </p:nvSpPr>
        <p:spPr/>
        <p:txBody>
          <a:bodyPr/>
          <a:lstStyle/>
          <a:p>
            <a:r>
              <a:rPr lang="en-US" dirty="0"/>
              <a:t>3</a:t>
            </a:r>
            <a:r>
              <a:rPr lang="en-US" dirty="0">
                <a:latin typeface="Calibri" panose="020F0502020204030204" pitchFamily="34" charset="0"/>
                <a:cs typeface="Calibri" panose="020F0502020204030204" pitchFamily="34" charset="0"/>
              </a:rPr>
              <a:t>. Ý </a:t>
            </a:r>
            <a:r>
              <a:rPr lang="en-US" dirty="0" err="1">
                <a:latin typeface="Calibri" panose="020F0502020204030204" pitchFamily="34" charset="0"/>
                <a:cs typeface="Calibri" panose="020F0502020204030204" pitchFamily="34" charset="0"/>
              </a:rPr>
              <a:t>tưởng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cho</a:t>
            </a:r>
            <a:r>
              <a:rPr lang="en-US" dirty="0">
                <a:latin typeface="Calibri" panose="020F0502020204030204" pitchFamily="34" charset="0"/>
                <a:cs typeface="Calibri" panose="020F0502020204030204" pitchFamily="34" charset="0"/>
              </a:rPr>
              <a:t> website</a:t>
            </a:r>
          </a:p>
        </p:txBody>
      </p:sp>
      <p:sp>
        <p:nvSpPr>
          <p:cNvPr id="3" name="Content Placeholder 2">
            <a:extLst>
              <a:ext uri="{FF2B5EF4-FFF2-40B4-BE49-F238E27FC236}">
                <a16:creationId xmlns:a16="http://schemas.microsoft.com/office/drawing/2014/main" id="{35931645-D661-4E82-82C4-1DC84340AFA0}"/>
              </a:ext>
            </a:extLst>
          </p:cNvPr>
          <p:cNvSpPr>
            <a:spLocks noGrp="1"/>
          </p:cNvSpPr>
          <p:nvPr>
            <p:ph idx="1"/>
          </p:nvPr>
        </p:nvSpPr>
        <p:spPr>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lstStyle/>
          <a:p>
            <a:pPr marL="0" indent="0">
              <a:buNone/>
            </a:pPr>
            <a:r>
              <a:rPr lang="en-US" b="1" dirty="0"/>
              <a:t>Trang </a:t>
            </a:r>
            <a:r>
              <a:rPr lang="en-US" b="1" dirty="0" err="1"/>
              <a:t>chính</a:t>
            </a:r>
            <a:r>
              <a:rPr lang="en-US" b="1" dirty="0"/>
              <a:t> </a:t>
            </a:r>
            <a:r>
              <a:rPr lang="en-US" b="1" dirty="0" err="1"/>
              <a:t>sau</a:t>
            </a:r>
            <a:r>
              <a:rPr lang="en-US" b="1" dirty="0"/>
              <a:t> </a:t>
            </a:r>
            <a:r>
              <a:rPr lang="en-US" b="1" dirty="0" err="1"/>
              <a:t>khi</a:t>
            </a:r>
            <a:r>
              <a:rPr lang="en-US" b="1" dirty="0"/>
              <a:t> </a:t>
            </a:r>
            <a:r>
              <a:rPr lang="en-US" b="1" dirty="0" err="1"/>
              <a:t>đăng</a:t>
            </a:r>
            <a:r>
              <a:rPr lang="en-US" b="1" dirty="0"/>
              <a:t> </a:t>
            </a:r>
            <a:r>
              <a:rPr lang="en-US" b="1" dirty="0" err="1"/>
              <a:t>nhập</a:t>
            </a:r>
            <a:endParaRPr lang="en-US" b="1" dirty="0"/>
          </a:p>
        </p:txBody>
      </p:sp>
      <p:graphicFrame>
        <p:nvGraphicFramePr>
          <p:cNvPr id="13" name="Chart 12">
            <a:extLst>
              <a:ext uri="{FF2B5EF4-FFF2-40B4-BE49-F238E27FC236}">
                <a16:creationId xmlns:a16="http://schemas.microsoft.com/office/drawing/2014/main" id="{B2CF193D-E7DE-5565-3536-7242BCC7F961}"/>
              </a:ext>
            </a:extLst>
          </p:cNvPr>
          <p:cNvGraphicFramePr/>
          <p:nvPr>
            <p:extLst>
              <p:ext uri="{D42A27DB-BD31-4B8C-83A1-F6EECF244321}">
                <p14:modId xmlns:p14="http://schemas.microsoft.com/office/powerpoint/2010/main" val="387530067"/>
              </p:ext>
            </p:extLst>
          </p:nvPr>
        </p:nvGraphicFramePr>
        <p:xfrm>
          <a:off x="1222375" y="2609850"/>
          <a:ext cx="4683125" cy="3294066"/>
        </p:xfrm>
        <a:graphic>
          <a:graphicData uri="http://schemas.openxmlformats.org/drawingml/2006/chart">
            <c:chart xmlns:c="http://schemas.openxmlformats.org/drawingml/2006/chart" xmlns:r="http://schemas.openxmlformats.org/officeDocument/2006/relationships" r:id="rId2"/>
          </a:graphicData>
        </a:graphic>
      </p:graphicFrame>
      <p:sp>
        <p:nvSpPr>
          <p:cNvPr id="14" name="Arrow: Right 13">
            <a:extLst>
              <a:ext uri="{FF2B5EF4-FFF2-40B4-BE49-F238E27FC236}">
                <a16:creationId xmlns:a16="http://schemas.microsoft.com/office/drawing/2014/main" id="{1D234BB4-CF72-B360-4BD8-F4F1C577A243}"/>
              </a:ext>
            </a:extLst>
          </p:cNvPr>
          <p:cNvSpPr/>
          <p:nvPr/>
        </p:nvSpPr>
        <p:spPr>
          <a:xfrm>
            <a:off x="6191250" y="3800475"/>
            <a:ext cx="485775" cy="390525"/>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7F9FE7DF-5D9D-88A1-4AF3-B8BD2E43B37F}"/>
              </a:ext>
            </a:extLst>
          </p:cNvPr>
          <p:cNvCxnSpPr>
            <a:cxnSpLocks/>
          </p:cNvCxnSpPr>
          <p:nvPr/>
        </p:nvCxnSpPr>
        <p:spPr>
          <a:xfrm>
            <a:off x="6448425" y="4400550"/>
            <a:ext cx="485775" cy="62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20E7E4E-71B5-850D-F21B-B70220AD253B}"/>
              </a:ext>
            </a:extLst>
          </p:cNvPr>
          <p:cNvSpPr/>
          <p:nvPr/>
        </p:nvSpPr>
        <p:spPr>
          <a:xfrm>
            <a:off x="6448425" y="5181600"/>
            <a:ext cx="2200275" cy="54451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err="1"/>
              <a:t>Nút</a:t>
            </a:r>
            <a:r>
              <a:rPr lang="en-US" dirty="0"/>
              <a:t> </a:t>
            </a:r>
            <a:r>
              <a:rPr lang="en-US" dirty="0" err="1"/>
              <a:t>chuyển</a:t>
            </a:r>
            <a:r>
              <a:rPr lang="en-US" dirty="0"/>
              <a:t> </a:t>
            </a:r>
            <a:r>
              <a:rPr lang="en-US" dirty="0" err="1"/>
              <a:t>địa</a:t>
            </a:r>
            <a:r>
              <a:rPr lang="en-US" dirty="0"/>
              <a:t> </a:t>
            </a:r>
            <a:r>
              <a:rPr lang="en-US" dirty="0" err="1"/>
              <a:t>điểm</a:t>
            </a:r>
            <a:endParaRPr lang="en-US" dirty="0"/>
          </a:p>
        </p:txBody>
      </p:sp>
      <p:sp>
        <p:nvSpPr>
          <p:cNvPr id="19" name="Rectangle 18">
            <a:extLst>
              <a:ext uri="{FF2B5EF4-FFF2-40B4-BE49-F238E27FC236}">
                <a16:creationId xmlns:a16="http://schemas.microsoft.com/office/drawing/2014/main" id="{360B5D57-A1B5-B6BA-9607-2ABF46967585}"/>
              </a:ext>
            </a:extLst>
          </p:cNvPr>
          <p:cNvSpPr/>
          <p:nvPr/>
        </p:nvSpPr>
        <p:spPr>
          <a:xfrm>
            <a:off x="9410700" y="1685925"/>
            <a:ext cx="1791900" cy="6000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Tài</a:t>
            </a:r>
            <a:r>
              <a:rPr lang="en-US" dirty="0"/>
              <a:t> </a:t>
            </a:r>
            <a:r>
              <a:rPr lang="en-US" dirty="0" err="1"/>
              <a:t>khoản</a:t>
            </a:r>
            <a:endParaRPr lang="en-US" dirty="0"/>
          </a:p>
        </p:txBody>
      </p:sp>
      <p:sp>
        <p:nvSpPr>
          <p:cNvPr id="20" name="Rectangle 19">
            <a:extLst>
              <a:ext uri="{FF2B5EF4-FFF2-40B4-BE49-F238E27FC236}">
                <a16:creationId xmlns:a16="http://schemas.microsoft.com/office/drawing/2014/main" id="{0AB8466A-2BCA-D720-7A6B-70FB5DC8B026}"/>
              </a:ext>
            </a:extLst>
          </p:cNvPr>
          <p:cNvSpPr/>
          <p:nvPr/>
        </p:nvSpPr>
        <p:spPr>
          <a:xfrm>
            <a:off x="9410700" y="2933700"/>
            <a:ext cx="1558925" cy="6000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Phân</a:t>
            </a:r>
            <a:r>
              <a:rPr lang="en-US" dirty="0"/>
              <a:t> </a:t>
            </a:r>
            <a:r>
              <a:rPr lang="en-US" dirty="0" err="1"/>
              <a:t>tích</a:t>
            </a:r>
            <a:r>
              <a:rPr lang="en-US" dirty="0"/>
              <a:t> </a:t>
            </a:r>
            <a:r>
              <a:rPr lang="en-US" dirty="0" err="1"/>
              <a:t>biểu</a:t>
            </a:r>
            <a:r>
              <a:rPr lang="en-US" dirty="0"/>
              <a:t> </a:t>
            </a:r>
            <a:r>
              <a:rPr lang="en-US" dirty="0" err="1"/>
              <a:t>đồ</a:t>
            </a:r>
            <a:endParaRPr lang="en-US" dirty="0"/>
          </a:p>
        </p:txBody>
      </p:sp>
    </p:spTree>
    <p:extLst>
      <p:ext uri="{BB962C8B-B14F-4D97-AF65-F5344CB8AC3E}">
        <p14:creationId xmlns:p14="http://schemas.microsoft.com/office/powerpoint/2010/main" val="85194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2A54-733C-5F22-BAEF-B3A0583FCDD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4. </a:t>
            </a:r>
            <a:r>
              <a:rPr lang="en-US" dirty="0" err="1">
                <a:latin typeface="Calibri" panose="020F0502020204030204" pitchFamily="34" charset="0"/>
                <a:cs typeface="Calibri" panose="020F0502020204030204" pitchFamily="34" charset="0"/>
              </a:rPr>
              <a:t>Kế</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hoạch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tiến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độ</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việc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kiến</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725212A-50D6-EE8D-45B5-28AC7EB08622}"/>
              </a:ext>
            </a:extLst>
          </p:cNvPr>
          <p:cNvSpPr>
            <a:spLocks noGrp="1"/>
          </p:cNvSpPr>
          <p:nvPr>
            <p:ph idx="1"/>
          </p:nvPr>
        </p:nvSpPr>
        <p:spPr/>
        <p:txBody>
          <a:bodyPr/>
          <a:lstStyle/>
          <a:p>
            <a:pPr marL="0" indent="0">
              <a:buNone/>
            </a:pP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3 </a:t>
            </a:r>
            <a:r>
              <a:rPr lang="en-US" dirty="0" err="1">
                <a:latin typeface="Calibri" panose="020F0502020204030204" pitchFamily="34" charset="0"/>
                <a:cs typeface="Calibri" panose="020F0502020204030204" pitchFamily="34" charset="0"/>
              </a:rPr>
              <a:t>giai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đoạn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kiến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như</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sau</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Trong 2 </a:t>
            </a:r>
            <a:r>
              <a:rPr lang="en-US" dirty="0" err="1">
                <a:latin typeface="Calibri" panose="020F0502020204030204" pitchFamily="34" charset="0"/>
                <a:cs typeface="Calibri" panose="020F0502020204030204" pitchFamily="34" charset="0"/>
              </a:rPr>
              <a:t>tuần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đầu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tìm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hiểu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nghệ</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cứng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tương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ứng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với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từng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việc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nhân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từng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người</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Trong 4 </a:t>
            </a:r>
            <a:r>
              <a:rPr lang="en-US" dirty="0" err="1">
                <a:latin typeface="Calibri" panose="020F0502020204030204" pitchFamily="34" charset="0"/>
                <a:cs typeface="Calibri" panose="020F0502020204030204" pitchFamily="34" charset="0"/>
              </a:rPr>
              <a:t>tuần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tiếp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theo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sẽ</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tiến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việc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nhân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trình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việc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sẽ</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hội</a:t>
            </a:r>
            <a:r>
              <a:rPr lang="en-US" dirty="0">
                <a:latin typeface="Calibri" panose="020F0502020204030204" pitchFamily="34" charset="0"/>
                <a:cs typeface="Calibri" panose="020F0502020204030204" pitchFamily="34" charset="0"/>
              </a:rPr>
              <a:t> ý </a:t>
            </a:r>
            <a:r>
              <a:rPr lang="en-US" dirty="0" err="1">
                <a:latin typeface="Calibri" panose="020F0502020204030204" pitchFamily="34" charset="0"/>
                <a:cs typeface="Calibri" panose="020F0502020204030204" pitchFamily="34" charset="0"/>
              </a:rPr>
              <a:t>thảo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luận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cùng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nhau</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4 </a:t>
            </a:r>
            <a:r>
              <a:rPr lang="en-US" dirty="0" err="1">
                <a:latin typeface="Calibri" panose="020F0502020204030204" pitchFamily="34" charset="0"/>
                <a:cs typeface="Calibri" panose="020F0502020204030204" pitchFamily="34" charset="0"/>
              </a:rPr>
              <a:t>tuần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cuối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sẽ</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hoàn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thành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việc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soát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lỗi</a:t>
            </a:r>
            <a:r>
              <a:rPr lang="en-US" dirty="0">
                <a:latin typeface="Calibri" panose="020F0502020204030204" pitchFamily="34" charset="0"/>
                <a:cs typeface="Calibri" panose="020F0502020204030204" pitchFamily="34" charset="0"/>
              </a:rPr>
              <a:t>, demo </a:t>
            </a:r>
            <a:r>
              <a:rPr lang="en-US" dirty="0" err="1">
                <a:latin typeface="Calibri" panose="020F0502020204030204" pitchFamily="34" charset="0"/>
                <a:cs typeface="Calibri" panose="020F0502020204030204" pitchFamily="34" charset="0"/>
              </a:rPr>
              <a:t>sản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phẩm</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0314561"/>
      </p:ext>
    </p:extLst>
  </p:cSld>
  <p:clrMapOvr>
    <a:masterClrMapping/>
  </p:clrMapOvr>
</p:sld>
</file>

<file path=ppt/theme/theme1.xml><?xml version="1.0" encoding="utf-8"?>
<a:theme xmlns:a="http://schemas.openxmlformats.org/drawingml/2006/main" name="FrostyVTI">
  <a:themeElements>
    <a:clrScheme name="AnalogousFromRegularSeedRightStep">
      <a:dk1>
        <a:srgbClr val="000000"/>
      </a:dk1>
      <a:lt1>
        <a:srgbClr val="FFFFFF"/>
      </a:lt1>
      <a:dk2>
        <a:srgbClr val="251A2F"/>
      </a:dk2>
      <a:lt2>
        <a:srgbClr val="F3F2F0"/>
      </a:lt2>
      <a:accent1>
        <a:srgbClr val="4D70C3"/>
      </a:accent1>
      <a:accent2>
        <a:srgbClr val="4C3EB3"/>
      </a:accent2>
      <a:accent3>
        <a:srgbClr val="8C4DC3"/>
      </a:accent3>
      <a:accent4>
        <a:srgbClr val="AC3BB1"/>
      </a:accent4>
      <a:accent5>
        <a:srgbClr val="C34D97"/>
      </a:accent5>
      <a:accent6>
        <a:srgbClr val="B13B54"/>
      </a:accent6>
      <a:hlink>
        <a:srgbClr val="A68537"/>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63</TotalTime>
  <Words>383</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Calibri</vt:lpstr>
      <vt:lpstr>Goudy Old Style</vt:lpstr>
      <vt:lpstr>Wingdings</vt:lpstr>
      <vt:lpstr>FrostyVTI</vt:lpstr>
      <vt:lpstr>Hệ thống đo mực nước đầu nguồn phục vụ nông nghiệp</vt:lpstr>
      <vt:lpstr>1. Mục đích, ý tưởng</vt:lpstr>
      <vt:lpstr>2. Các công việc cần xử lý</vt:lpstr>
      <vt:lpstr>3. Ý tưởng cho website</vt:lpstr>
      <vt:lpstr>3. Ý tưởng cho website</vt:lpstr>
      <vt:lpstr>3. Ý tưởng cho website</vt:lpstr>
      <vt:lpstr>4. Kế hoạch và tiến độ công việc dự kiến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đo mực nước đầu nguồn phục vụ nông nghiệp</dc:title>
  <dc:creator>Nguyen Canh Chi 20172973</dc:creator>
  <cp:lastModifiedBy>HP</cp:lastModifiedBy>
  <cp:revision>2</cp:revision>
  <dcterms:created xsi:type="dcterms:W3CDTF">2023-10-08T11:57:28Z</dcterms:created>
  <dcterms:modified xsi:type="dcterms:W3CDTF">2023-10-08T15:27:13Z</dcterms:modified>
</cp:coreProperties>
</file>