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Bebas Neue" panose="020B0604020202020204" charset="-52"/>
      <p:regular r:id="rId16"/>
    </p:embeddedFont>
    <p:embeddedFont>
      <p:font typeface="Bebas Neue Bold" panose="020B0604020202020204" charset="-52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hunk Five" panose="020B0604020202020204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2" d="100"/>
          <a:sy n="72" d="100"/>
        </p:scale>
        <p:origin x="654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344676">
            <a:off x="2043141" y="2897646"/>
            <a:ext cx="21249208" cy="10759530"/>
            <a:chOff x="0" y="0"/>
            <a:chExt cx="6229756" cy="315443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229756" cy="3154435"/>
            </a:xfrm>
            <a:custGeom>
              <a:avLst/>
              <a:gdLst/>
              <a:ahLst/>
              <a:cxnLst/>
              <a:rect l="l" t="t" r="r" b="b"/>
              <a:pathLst>
                <a:path w="6229756" h="3154435">
                  <a:moveTo>
                    <a:pt x="0" y="0"/>
                  </a:moveTo>
                  <a:lnTo>
                    <a:pt x="6229756" y="0"/>
                  </a:lnTo>
                  <a:lnTo>
                    <a:pt x="6229756" y="3154435"/>
                  </a:lnTo>
                  <a:lnTo>
                    <a:pt x="0" y="3154435"/>
                  </a:lnTo>
                  <a:close/>
                </a:path>
              </a:pathLst>
            </a:custGeom>
            <a:solidFill>
              <a:srgbClr val="FFFFAA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7311469" y="2802819"/>
            <a:ext cx="10712550" cy="6775688"/>
          </a:xfrm>
          <a:custGeom>
            <a:avLst/>
            <a:gdLst/>
            <a:ahLst/>
            <a:cxnLst/>
            <a:rect l="l" t="t" r="r" b="b"/>
            <a:pathLst>
              <a:path w="10712550" h="6775688">
                <a:moveTo>
                  <a:pt x="0" y="0"/>
                </a:moveTo>
                <a:lnTo>
                  <a:pt x="10712550" y="0"/>
                </a:lnTo>
                <a:lnTo>
                  <a:pt x="10712550" y="6775687"/>
                </a:lnTo>
                <a:lnTo>
                  <a:pt x="0" y="67756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842633" y="3923119"/>
            <a:ext cx="8301367" cy="2507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274"/>
              </a:lnSpc>
            </a:pPr>
            <a:r>
              <a:rPr lang="en-US" sz="16952">
                <a:solidFill>
                  <a:srgbClr val="352652"/>
                </a:solidFill>
                <a:latin typeface="Chunk Five"/>
              </a:rPr>
              <a:t>BPMN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-2416854" y="1702920"/>
            <a:ext cx="10870510" cy="6881160"/>
            <a:chOff x="0" y="0"/>
            <a:chExt cx="5630847" cy="356439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630847" cy="3564391"/>
            </a:xfrm>
            <a:custGeom>
              <a:avLst/>
              <a:gdLst/>
              <a:ahLst/>
              <a:cxnLst/>
              <a:rect l="l" t="t" r="r" b="b"/>
              <a:pathLst>
                <a:path w="5630847" h="3564391">
                  <a:moveTo>
                    <a:pt x="0" y="0"/>
                  </a:moveTo>
                  <a:lnTo>
                    <a:pt x="5630847" y="0"/>
                  </a:lnTo>
                  <a:lnTo>
                    <a:pt x="5630847" y="3564391"/>
                  </a:lnTo>
                  <a:lnTo>
                    <a:pt x="0" y="356439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6597171" y="162877"/>
            <a:ext cx="11643204" cy="8554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124"/>
              </a:lnSpc>
            </a:pPr>
            <a:r>
              <a:rPr lang="en-US" sz="4899" spc="-97">
                <a:solidFill>
                  <a:srgbClr val="352652"/>
                </a:solidFill>
                <a:latin typeface="Bebas Neue Bold"/>
              </a:rPr>
              <a:t>Объекты данных – это элемент, который показывает, какие данные и документы нужны для того, чтобы какое-то действие запустилось, либо которые являются результатом выполненного действия. </a:t>
            </a:r>
          </a:p>
          <a:p>
            <a:pPr>
              <a:lnSpc>
                <a:spcPts val="6124"/>
              </a:lnSpc>
            </a:pPr>
            <a:endParaRPr lang="en-US" sz="4899" spc="-97">
              <a:solidFill>
                <a:srgbClr val="352652"/>
              </a:solidFill>
              <a:latin typeface="Bebas Neue Bold"/>
            </a:endParaRPr>
          </a:p>
          <a:p>
            <a:pPr>
              <a:lnSpc>
                <a:spcPts val="6124"/>
              </a:lnSpc>
            </a:pPr>
            <a:r>
              <a:rPr lang="en-US" sz="4899" spc="-97">
                <a:solidFill>
                  <a:srgbClr val="352652"/>
                </a:solidFill>
                <a:latin typeface="Bebas Neue Bold"/>
              </a:rPr>
              <a:t>Объектом данных может быть сформированный заказ. </a:t>
            </a:r>
          </a:p>
          <a:p>
            <a:pPr>
              <a:lnSpc>
                <a:spcPts val="6124"/>
              </a:lnSpc>
            </a:pPr>
            <a:endParaRPr lang="en-US" sz="4899" spc="-97">
              <a:solidFill>
                <a:srgbClr val="352652"/>
              </a:solidFill>
              <a:latin typeface="Bebas Neue Bold"/>
            </a:endParaRPr>
          </a:p>
          <a:p>
            <a:pPr>
              <a:lnSpc>
                <a:spcPts val="6124"/>
              </a:lnSpc>
            </a:pPr>
            <a:r>
              <a:rPr lang="en-US" sz="4899" spc="-97">
                <a:solidFill>
                  <a:srgbClr val="352652"/>
                </a:solidFill>
                <a:latin typeface="Bebas Neue Bold"/>
              </a:rPr>
              <a:t>Для менеджера это будет результат действий, а для склада, который получает заказ – началом действия (сбор товаров и отгрузка).</a:t>
            </a:r>
          </a:p>
          <a:p>
            <a:pPr marL="0" lvl="0" indent="0">
              <a:lnSpc>
                <a:spcPts val="6124"/>
              </a:lnSpc>
              <a:spcBef>
                <a:spcPct val="0"/>
              </a:spcBef>
            </a:pPr>
            <a:endParaRPr lang="en-US" sz="4899" spc="-97">
              <a:solidFill>
                <a:srgbClr val="352652"/>
              </a:solidFill>
              <a:latin typeface="Bebas Neue Bold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725138" y="3156170"/>
            <a:ext cx="5123167" cy="5008298"/>
          </a:xfrm>
          <a:custGeom>
            <a:avLst/>
            <a:gdLst/>
            <a:ahLst/>
            <a:cxnLst/>
            <a:rect l="l" t="t" r="r" b="b"/>
            <a:pathLst>
              <a:path w="5123167" h="5008298">
                <a:moveTo>
                  <a:pt x="0" y="0"/>
                </a:moveTo>
                <a:lnTo>
                  <a:pt x="5123167" y="0"/>
                </a:lnTo>
                <a:lnTo>
                  <a:pt x="5123167" y="5008298"/>
                </a:lnTo>
                <a:lnTo>
                  <a:pt x="0" y="50082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71500" y="584725"/>
            <a:ext cx="6833559" cy="17670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6718"/>
              </a:lnSpc>
              <a:spcBef>
                <a:spcPct val="0"/>
              </a:spcBef>
            </a:pPr>
            <a:r>
              <a:rPr lang="en-US" sz="6718">
                <a:solidFill>
                  <a:srgbClr val="352652"/>
                </a:solidFill>
                <a:latin typeface="Bebas Neue Bold"/>
              </a:rPr>
              <a:t>DATE OBJECT (ДАННЫЕ, ОБЪЕКТЫ ДАННЫХ)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351522">
            <a:off x="-587127" y="5271758"/>
            <a:ext cx="19878182" cy="6874510"/>
            <a:chOff x="0" y="0"/>
            <a:chExt cx="5827804" cy="201544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827804" cy="2015441"/>
            </a:xfrm>
            <a:custGeom>
              <a:avLst/>
              <a:gdLst/>
              <a:ahLst/>
              <a:cxnLst/>
              <a:rect l="l" t="t" r="r" b="b"/>
              <a:pathLst>
                <a:path w="5827804" h="2015441">
                  <a:moveTo>
                    <a:pt x="0" y="0"/>
                  </a:moveTo>
                  <a:lnTo>
                    <a:pt x="5827804" y="0"/>
                  </a:lnTo>
                  <a:lnTo>
                    <a:pt x="5827804" y="2015441"/>
                  </a:lnTo>
                  <a:lnTo>
                    <a:pt x="0" y="2015441"/>
                  </a:lnTo>
                  <a:close/>
                </a:path>
              </a:pathLst>
            </a:custGeom>
            <a:solidFill>
              <a:srgbClr val="FEB3EB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1386689" y="364219"/>
            <a:ext cx="4244803" cy="4089031"/>
          </a:xfrm>
          <a:custGeom>
            <a:avLst/>
            <a:gdLst/>
            <a:ahLst/>
            <a:cxnLst/>
            <a:rect l="l" t="t" r="r" b="b"/>
            <a:pathLst>
              <a:path w="4244803" h="4089031">
                <a:moveTo>
                  <a:pt x="0" y="0"/>
                </a:moveTo>
                <a:lnTo>
                  <a:pt x="4244803" y="0"/>
                </a:lnTo>
                <a:lnTo>
                  <a:pt x="4244803" y="4089030"/>
                </a:lnTo>
                <a:lnTo>
                  <a:pt x="0" y="40890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157906" y="6150816"/>
            <a:ext cx="16763109" cy="3949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6249"/>
              </a:lnSpc>
              <a:spcBef>
                <a:spcPct val="0"/>
              </a:spcBef>
            </a:pPr>
            <a:r>
              <a:rPr lang="en-US" sz="4999" spc="-99">
                <a:solidFill>
                  <a:srgbClr val="352652"/>
                </a:solidFill>
                <a:latin typeface="Bebas Neue Bold"/>
              </a:rPr>
              <a:t>Этот элемент необходим, чтобы показать коммуникацию между двумя участниками процесса. Это может быть Email, сообщения внутри системы совместной работы, переписка в каком-либо из мессенджеров, которыми пользуются участники процесса, коммуникации на сайте компании, sms-сообщения и т.д.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573769"/>
            <a:ext cx="10357989" cy="30967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1817"/>
              </a:lnSpc>
              <a:spcBef>
                <a:spcPct val="0"/>
              </a:spcBef>
            </a:pPr>
            <a:r>
              <a:rPr lang="en-US" sz="11817">
                <a:solidFill>
                  <a:srgbClr val="352652"/>
                </a:solidFill>
                <a:latin typeface="Bebas Neue Bold"/>
              </a:rPr>
              <a:t>MESSAGE (СООБЩЕНИЕ)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6696528">
            <a:off x="9110925" y="557040"/>
            <a:ext cx="16086983" cy="6240215"/>
            <a:chOff x="0" y="0"/>
            <a:chExt cx="8332942" cy="323238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332943" cy="3232387"/>
            </a:xfrm>
            <a:custGeom>
              <a:avLst/>
              <a:gdLst/>
              <a:ahLst/>
              <a:cxnLst/>
              <a:rect l="l" t="t" r="r" b="b"/>
              <a:pathLst>
                <a:path w="8332943" h="3232387">
                  <a:moveTo>
                    <a:pt x="0" y="0"/>
                  </a:moveTo>
                  <a:lnTo>
                    <a:pt x="8332943" y="0"/>
                  </a:lnTo>
                  <a:lnTo>
                    <a:pt x="8332943" y="3232387"/>
                  </a:lnTo>
                  <a:lnTo>
                    <a:pt x="0" y="3232387"/>
                  </a:lnTo>
                  <a:close/>
                </a:path>
              </a:pathLst>
            </a:custGeom>
            <a:solidFill>
              <a:srgbClr val="FEB3EB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292138" y="870589"/>
            <a:ext cx="13949224" cy="9300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19"/>
              </a:lnSpc>
            </a:pPr>
            <a:r>
              <a:rPr lang="en-US" sz="10119">
                <a:solidFill>
                  <a:srgbClr val="352652"/>
                </a:solidFill>
                <a:latin typeface="Bebas Neue Bold"/>
              </a:rPr>
              <a:t> ARTEFACT (АРТЕФАКТЫ)</a:t>
            </a:r>
          </a:p>
          <a:p>
            <a:pPr>
              <a:lnSpc>
                <a:spcPts val="5320"/>
              </a:lnSpc>
            </a:pPr>
            <a:endParaRPr lang="en-US" sz="10119">
              <a:solidFill>
                <a:srgbClr val="352652"/>
              </a:solidFill>
              <a:latin typeface="Bebas Neue Bold"/>
            </a:endParaRPr>
          </a:p>
          <a:p>
            <a:pPr>
              <a:lnSpc>
                <a:spcPts val="5320"/>
              </a:lnSpc>
            </a:pPr>
            <a:r>
              <a:rPr lang="en-US" sz="5320">
                <a:solidFill>
                  <a:srgbClr val="352652"/>
                </a:solidFill>
                <a:latin typeface="Bebas Neue Bold"/>
              </a:rPr>
              <a:t>Под артефактами в BPMN понимают объекты, не являющиеся действиями и не связанные с действиями напрямую. </a:t>
            </a:r>
          </a:p>
          <a:p>
            <a:pPr>
              <a:lnSpc>
                <a:spcPts val="5320"/>
              </a:lnSpc>
            </a:pPr>
            <a:r>
              <a:rPr lang="en-US" sz="5320">
                <a:solidFill>
                  <a:srgbClr val="352652"/>
                </a:solidFill>
                <a:latin typeface="Bebas Neue Bold"/>
              </a:rPr>
              <a:t>Это могут быть любые документы, данные, информация, которая не влияет напрямую на исполнение процесса.</a:t>
            </a:r>
          </a:p>
          <a:p>
            <a:pPr>
              <a:lnSpc>
                <a:spcPts val="5320"/>
              </a:lnSpc>
            </a:pPr>
            <a:endParaRPr lang="en-US" sz="5320">
              <a:solidFill>
                <a:srgbClr val="352652"/>
              </a:solidFill>
              <a:latin typeface="Bebas Neue Bold"/>
            </a:endParaRPr>
          </a:p>
          <a:p>
            <a:pPr>
              <a:lnSpc>
                <a:spcPts val="5320"/>
              </a:lnSpc>
            </a:pPr>
            <a:r>
              <a:rPr lang="en-US" sz="5320">
                <a:solidFill>
                  <a:srgbClr val="352652"/>
                </a:solidFill>
                <a:latin typeface="Bebas Neue Bold"/>
              </a:rPr>
              <a:t> Выделяют два вида артефактов:</a:t>
            </a:r>
          </a:p>
          <a:p>
            <a:pPr marL="1148597" lvl="1" indent="-574299">
              <a:lnSpc>
                <a:spcPts val="5320"/>
              </a:lnSpc>
              <a:buFont typeface="Arial"/>
              <a:buChar char="•"/>
            </a:pPr>
            <a:r>
              <a:rPr lang="en-US" sz="5320">
                <a:solidFill>
                  <a:srgbClr val="352652"/>
                </a:solidFill>
                <a:latin typeface="Bebas Neue Bold"/>
              </a:rPr>
              <a:t>Object Group (Группа объектов)</a:t>
            </a:r>
          </a:p>
          <a:p>
            <a:pPr marL="1148597" lvl="1" indent="-574299">
              <a:lnSpc>
                <a:spcPts val="5320"/>
              </a:lnSpc>
              <a:buFont typeface="Arial"/>
              <a:buChar char="•"/>
            </a:pPr>
            <a:r>
              <a:rPr lang="en-US" sz="5320">
                <a:solidFill>
                  <a:srgbClr val="352652"/>
                </a:solidFill>
                <a:latin typeface="Bebas Neue Bold"/>
              </a:rPr>
              <a:t>Text Annotation (Текстовая аннотация)</a:t>
            </a:r>
          </a:p>
          <a:p>
            <a:pPr>
              <a:lnSpc>
                <a:spcPts val="5320"/>
              </a:lnSpc>
            </a:pPr>
            <a:endParaRPr lang="en-US" sz="5320">
              <a:solidFill>
                <a:srgbClr val="352652"/>
              </a:solidFill>
              <a:latin typeface="Bebas Neue Bold"/>
            </a:endParaRPr>
          </a:p>
          <a:p>
            <a:pPr marL="0" lvl="0" indent="0">
              <a:lnSpc>
                <a:spcPts val="5320"/>
              </a:lnSpc>
              <a:spcBef>
                <a:spcPct val="0"/>
              </a:spcBef>
            </a:pPr>
            <a:endParaRPr lang="en-US" sz="5320">
              <a:solidFill>
                <a:srgbClr val="352652"/>
              </a:solidFill>
              <a:latin typeface="Bebas Neue 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64410" y="1274826"/>
            <a:ext cx="14342991" cy="78421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120"/>
              </a:lnSpc>
            </a:pPr>
            <a:r>
              <a:rPr lang="en-US" sz="6120">
                <a:solidFill>
                  <a:srgbClr val="352652"/>
                </a:solidFill>
                <a:latin typeface="Bebas Neue Bold"/>
              </a:rPr>
              <a:t> </a:t>
            </a:r>
          </a:p>
          <a:p>
            <a:pPr marL="0" lvl="0" indent="0">
              <a:lnSpc>
                <a:spcPts val="6120"/>
              </a:lnSpc>
              <a:spcBef>
                <a:spcPct val="0"/>
              </a:spcBef>
            </a:pPr>
            <a:r>
              <a:rPr lang="en-US" sz="6120">
                <a:solidFill>
                  <a:srgbClr val="352652"/>
                </a:solidFill>
                <a:latin typeface="Bebas Neue Bold"/>
              </a:rPr>
              <a:t>Object Group (Группа объектов) – это еще одна возможность объединить под общим символом несколько элементов, чтобы сэкономить место на диаграмме и повысить простоту ее восприятия. Здесь собираются различные активности под одним общим названием. Группу объектов также всегда можно рассмотреть детально. Группа выглядит как прямоугольник с закругленными углами, выполненный штриховой линией с точками.</a:t>
            </a:r>
          </a:p>
        </p:txBody>
      </p:sp>
      <p:grpSp>
        <p:nvGrpSpPr>
          <p:cNvPr id="3" name="Group 3"/>
          <p:cNvGrpSpPr/>
          <p:nvPr/>
        </p:nvGrpSpPr>
        <p:grpSpPr>
          <a:xfrm rot="-6696528">
            <a:off x="9662152" y="931592"/>
            <a:ext cx="16086983" cy="5054424"/>
            <a:chOff x="0" y="0"/>
            <a:chExt cx="8332942" cy="261815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332943" cy="2618156"/>
            </a:xfrm>
            <a:custGeom>
              <a:avLst/>
              <a:gdLst/>
              <a:ahLst/>
              <a:cxnLst/>
              <a:rect l="l" t="t" r="r" b="b"/>
              <a:pathLst>
                <a:path w="8332943" h="2618156">
                  <a:moveTo>
                    <a:pt x="0" y="0"/>
                  </a:moveTo>
                  <a:lnTo>
                    <a:pt x="8332943" y="0"/>
                  </a:lnTo>
                  <a:lnTo>
                    <a:pt x="8332943" y="2618156"/>
                  </a:lnTo>
                  <a:lnTo>
                    <a:pt x="0" y="2618156"/>
                  </a:lnTo>
                  <a:close/>
                </a:path>
              </a:pathLst>
            </a:custGeom>
            <a:solidFill>
              <a:srgbClr val="FEB3EB"/>
            </a:solidFill>
          </p:spPr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13631" y="689038"/>
            <a:ext cx="13949224" cy="90232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420"/>
              </a:lnSpc>
            </a:pPr>
            <a:r>
              <a:rPr lang="en-US" sz="6420">
                <a:solidFill>
                  <a:srgbClr val="352652"/>
                </a:solidFill>
                <a:latin typeface="Bebas Neue Bold"/>
              </a:rPr>
              <a:t>Text Annotation (текстовые аннотации) применяют для различных уточнений к диаграмме. Это могут быть комментарии, пояснения, другая информация, которая повысит читабельность диаграммы. </a:t>
            </a:r>
          </a:p>
          <a:p>
            <a:pPr>
              <a:lnSpc>
                <a:spcPts val="6420"/>
              </a:lnSpc>
            </a:pPr>
            <a:endParaRPr lang="en-US" sz="6420">
              <a:solidFill>
                <a:srgbClr val="352652"/>
              </a:solidFill>
              <a:latin typeface="Bebas Neue Bold"/>
            </a:endParaRPr>
          </a:p>
          <a:p>
            <a:pPr>
              <a:lnSpc>
                <a:spcPts val="6420"/>
              </a:lnSpc>
            </a:pPr>
            <a:r>
              <a:rPr lang="en-US" sz="6420">
                <a:solidFill>
                  <a:srgbClr val="352652"/>
                </a:solidFill>
                <a:latin typeface="Bebas Neue Bold"/>
              </a:rPr>
              <a:t>Аннотации – это незакрытый прямоугольник, выполненный сплошной линией, от которого к объекту аннотации ведет линия, состоящая из точек.</a:t>
            </a:r>
          </a:p>
          <a:p>
            <a:pPr marL="0" lvl="0" indent="0">
              <a:lnSpc>
                <a:spcPts val="6420"/>
              </a:lnSpc>
              <a:spcBef>
                <a:spcPct val="0"/>
              </a:spcBef>
            </a:pPr>
            <a:endParaRPr lang="en-US" sz="6420">
              <a:solidFill>
                <a:srgbClr val="352652"/>
              </a:solidFill>
              <a:latin typeface="Bebas Neue Bold"/>
            </a:endParaRPr>
          </a:p>
        </p:txBody>
      </p:sp>
      <p:grpSp>
        <p:nvGrpSpPr>
          <p:cNvPr id="3" name="Group 3"/>
          <p:cNvGrpSpPr/>
          <p:nvPr/>
        </p:nvGrpSpPr>
        <p:grpSpPr>
          <a:xfrm rot="-6696528">
            <a:off x="9662152" y="931592"/>
            <a:ext cx="16086983" cy="5054424"/>
            <a:chOff x="0" y="0"/>
            <a:chExt cx="8332942" cy="261815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332943" cy="2618156"/>
            </a:xfrm>
            <a:custGeom>
              <a:avLst/>
              <a:gdLst/>
              <a:ahLst/>
              <a:cxnLst/>
              <a:rect l="l" t="t" r="r" b="b"/>
              <a:pathLst>
                <a:path w="8332943" h="2618156">
                  <a:moveTo>
                    <a:pt x="0" y="0"/>
                  </a:moveTo>
                  <a:lnTo>
                    <a:pt x="8332943" y="0"/>
                  </a:lnTo>
                  <a:lnTo>
                    <a:pt x="8332943" y="2618156"/>
                  </a:lnTo>
                  <a:lnTo>
                    <a:pt x="0" y="2618156"/>
                  </a:lnTo>
                  <a:close/>
                </a:path>
              </a:pathLst>
            </a:custGeom>
            <a:solidFill>
              <a:srgbClr val="FEB3EB"/>
            </a:solidFill>
          </p:spPr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B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098631" y="7515825"/>
            <a:ext cx="7189369" cy="2771175"/>
          </a:xfrm>
          <a:custGeom>
            <a:avLst/>
            <a:gdLst/>
            <a:ahLst/>
            <a:cxnLst/>
            <a:rect l="l" t="t" r="r" b="b"/>
            <a:pathLst>
              <a:path w="7189369" h="2771175">
                <a:moveTo>
                  <a:pt x="0" y="0"/>
                </a:moveTo>
                <a:lnTo>
                  <a:pt x="7189369" y="0"/>
                </a:lnTo>
                <a:lnTo>
                  <a:pt x="7189369" y="2771175"/>
                </a:lnTo>
                <a:lnTo>
                  <a:pt x="0" y="27711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57200" y="266700"/>
            <a:ext cx="17616413" cy="77654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100"/>
              </a:lnSpc>
            </a:pPr>
            <a:r>
              <a:rPr lang="en-US" sz="6100" dirty="0">
                <a:solidFill>
                  <a:srgbClr val="352652"/>
                </a:solidFill>
                <a:latin typeface="Bebas Neue Bold"/>
              </a:rPr>
              <a:t>BPMN (Business Process Modeling Notation) – </a:t>
            </a:r>
            <a:r>
              <a:rPr lang="en-US" sz="6100" dirty="0" err="1">
                <a:solidFill>
                  <a:srgbClr val="352652"/>
                </a:solidFill>
                <a:latin typeface="Bebas Neue Bold"/>
              </a:rPr>
              <a:t>это</a:t>
            </a:r>
            <a:r>
              <a:rPr lang="en-US" sz="6100" dirty="0">
                <a:solidFill>
                  <a:srgbClr val="352652"/>
                </a:solidFill>
                <a:latin typeface="Bebas Neue Bold"/>
              </a:rPr>
              <a:t> </a:t>
            </a:r>
            <a:r>
              <a:rPr lang="en-US" sz="6100" dirty="0" err="1">
                <a:solidFill>
                  <a:srgbClr val="352652"/>
                </a:solidFill>
                <a:latin typeface="Bebas Neue Bold"/>
              </a:rPr>
              <a:t>графическая</a:t>
            </a:r>
            <a:r>
              <a:rPr lang="en-US" sz="6100" dirty="0">
                <a:solidFill>
                  <a:srgbClr val="352652"/>
                </a:solidFill>
                <a:latin typeface="Bebas Neue Bold"/>
              </a:rPr>
              <a:t> </a:t>
            </a:r>
            <a:r>
              <a:rPr lang="en-US" sz="6100" dirty="0" err="1">
                <a:solidFill>
                  <a:srgbClr val="352652"/>
                </a:solidFill>
                <a:latin typeface="Bebas Neue Bold"/>
              </a:rPr>
              <a:t>нотация</a:t>
            </a:r>
            <a:r>
              <a:rPr lang="en-US" sz="6100" dirty="0">
                <a:solidFill>
                  <a:srgbClr val="352652"/>
                </a:solidFill>
                <a:latin typeface="Bebas Neue Bold"/>
              </a:rPr>
              <a:t> </a:t>
            </a:r>
            <a:r>
              <a:rPr lang="en-US" sz="6100" dirty="0" err="1">
                <a:solidFill>
                  <a:srgbClr val="352652"/>
                </a:solidFill>
                <a:latin typeface="Bebas Neue Bold"/>
              </a:rPr>
              <a:t>для</a:t>
            </a:r>
            <a:r>
              <a:rPr lang="en-US" sz="6100" dirty="0">
                <a:solidFill>
                  <a:srgbClr val="352652"/>
                </a:solidFill>
                <a:latin typeface="Bebas Neue Bold"/>
              </a:rPr>
              <a:t> </a:t>
            </a:r>
            <a:r>
              <a:rPr lang="en-US" sz="6100" dirty="0" err="1">
                <a:solidFill>
                  <a:srgbClr val="352652"/>
                </a:solidFill>
                <a:latin typeface="Bebas Neue Bold"/>
              </a:rPr>
              <a:t>моделирования</a:t>
            </a:r>
            <a:r>
              <a:rPr lang="en-US" sz="6100" dirty="0">
                <a:solidFill>
                  <a:srgbClr val="352652"/>
                </a:solidFill>
                <a:latin typeface="Bebas Neue Bold"/>
              </a:rPr>
              <a:t> </a:t>
            </a:r>
            <a:r>
              <a:rPr lang="en-US" sz="6100" dirty="0" err="1">
                <a:solidFill>
                  <a:srgbClr val="352652"/>
                </a:solidFill>
                <a:latin typeface="Bebas Neue Bold"/>
              </a:rPr>
              <a:t>бизнес</a:t>
            </a:r>
            <a:r>
              <a:rPr lang="en-US" sz="6100" dirty="0">
                <a:solidFill>
                  <a:srgbClr val="352652"/>
                </a:solidFill>
                <a:latin typeface="Bebas Neue Bold"/>
              </a:rPr>
              <a:t> </a:t>
            </a:r>
            <a:r>
              <a:rPr lang="en-US" sz="6100" dirty="0" err="1">
                <a:solidFill>
                  <a:srgbClr val="352652"/>
                </a:solidFill>
                <a:latin typeface="Bebas Neue Bold"/>
              </a:rPr>
              <a:t>процессов</a:t>
            </a:r>
            <a:r>
              <a:rPr lang="en-US" sz="6100" dirty="0">
                <a:solidFill>
                  <a:srgbClr val="352652"/>
                </a:solidFill>
                <a:latin typeface="Bebas Neue Bold"/>
              </a:rPr>
              <a:t>.</a:t>
            </a:r>
          </a:p>
          <a:p>
            <a:pPr>
              <a:lnSpc>
                <a:spcPts val="6100"/>
              </a:lnSpc>
            </a:pPr>
            <a:endParaRPr lang="en-US" sz="6100" dirty="0">
              <a:solidFill>
                <a:srgbClr val="352652"/>
              </a:solidFill>
              <a:latin typeface="Bebas Neue Bold"/>
            </a:endParaRPr>
          </a:p>
          <a:p>
            <a:pPr>
              <a:lnSpc>
                <a:spcPts val="6100"/>
              </a:lnSpc>
            </a:pPr>
            <a:r>
              <a:rPr lang="en-US" sz="6100" dirty="0" err="1">
                <a:solidFill>
                  <a:srgbClr val="352652"/>
                </a:solidFill>
                <a:latin typeface="Bebas Neue Bold"/>
              </a:rPr>
              <a:t>Модель</a:t>
            </a:r>
            <a:r>
              <a:rPr lang="en-US" sz="6100" dirty="0">
                <a:solidFill>
                  <a:srgbClr val="352652"/>
                </a:solidFill>
                <a:latin typeface="Bebas Neue Bold"/>
              </a:rPr>
              <a:t> </a:t>
            </a:r>
            <a:r>
              <a:rPr lang="en-US" sz="6100" dirty="0" err="1">
                <a:solidFill>
                  <a:srgbClr val="352652"/>
                </a:solidFill>
                <a:latin typeface="Bebas Neue Bold"/>
              </a:rPr>
              <a:t>бизнес-процесса</a:t>
            </a:r>
            <a:r>
              <a:rPr lang="en-US" sz="6100" dirty="0">
                <a:solidFill>
                  <a:srgbClr val="352652"/>
                </a:solidFill>
                <a:latin typeface="Bebas Neue Bold"/>
              </a:rPr>
              <a:t> </a:t>
            </a:r>
            <a:r>
              <a:rPr lang="en-US" sz="6100" dirty="0" err="1">
                <a:solidFill>
                  <a:srgbClr val="352652"/>
                </a:solidFill>
                <a:latin typeface="Bebas Neue Bold"/>
              </a:rPr>
              <a:t>есть</a:t>
            </a:r>
            <a:r>
              <a:rPr lang="en-US" sz="6100" dirty="0">
                <a:solidFill>
                  <a:srgbClr val="352652"/>
                </a:solidFill>
                <a:latin typeface="Bebas Neue Bold"/>
              </a:rPr>
              <a:t> </a:t>
            </a:r>
            <a:r>
              <a:rPr lang="en-US" sz="6100" dirty="0" err="1">
                <a:solidFill>
                  <a:srgbClr val="352652"/>
                </a:solidFill>
                <a:latin typeface="Bebas Neue Bold"/>
              </a:rPr>
              <a:t>описание</a:t>
            </a:r>
            <a:r>
              <a:rPr lang="en-US" sz="6100" dirty="0">
                <a:solidFill>
                  <a:srgbClr val="352652"/>
                </a:solidFill>
                <a:latin typeface="Bebas Neue Bold"/>
              </a:rPr>
              <a:t> </a:t>
            </a:r>
            <a:r>
              <a:rPr lang="en-US" sz="6100" dirty="0" err="1">
                <a:solidFill>
                  <a:srgbClr val="352652"/>
                </a:solidFill>
                <a:latin typeface="Bebas Neue Bold"/>
              </a:rPr>
              <a:t>порядка</a:t>
            </a:r>
            <a:r>
              <a:rPr lang="en-US" sz="6100" dirty="0">
                <a:solidFill>
                  <a:srgbClr val="352652"/>
                </a:solidFill>
                <a:latin typeface="Bebas Neue Bold"/>
              </a:rPr>
              <a:t> </a:t>
            </a:r>
            <a:r>
              <a:rPr lang="en-US" sz="6100" dirty="0" err="1">
                <a:solidFill>
                  <a:srgbClr val="352652"/>
                </a:solidFill>
                <a:latin typeface="Bebas Neue Bold"/>
              </a:rPr>
              <a:t>выполнения</a:t>
            </a:r>
            <a:r>
              <a:rPr lang="en-US" sz="6100" dirty="0">
                <a:solidFill>
                  <a:srgbClr val="352652"/>
                </a:solidFill>
                <a:latin typeface="Bebas Neue Bold"/>
              </a:rPr>
              <a:t> </a:t>
            </a:r>
            <a:r>
              <a:rPr lang="en-US" sz="6100" dirty="0" err="1">
                <a:solidFill>
                  <a:srgbClr val="352652"/>
                </a:solidFill>
                <a:latin typeface="Bebas Neue Bold"/>
              </a:rPr>
              <a:t>работ</a:t>
            </a:r>
            <a:r>
              <a:rPr lang="en-US" sz="6100" dirty="0">
                <a:solidFill>
                  <a:srgbClr val="352652"/>
                </a:solidFill>
                <a:latin typeface="Bebas Neue Bold"/>
              </a:rPr>
              <a:t>, </a:t>
            </a:r>
            <a:r>
              <a:rPr lang="en-US" sz="6100" dirty="0" err="1">
                <a:solidFill>
                  <a:srgbClr val="352652"/>
                </a:solidFill>
                <a:latin typeface="Bebas Neue Bold"/>
              </a:rPr>
              <a:t>приводящих</a:t>
            </a:r>
            <a:r>
              <a:rPr lang="en-US" sz="6100" dirty="0">
                <a:solidFill>
                  <a:srgbClr val="352652"/>
                </a:solidFill>
                <a:latin typeface="Bebas Neue Bold"/>
              </a:rPr>
              <a:t> к </a:t>
            </a:r>
            <a:r>
              <a:rPr lang="en-US" sz="6100" dirty="0" err="1">
                <a:solidFill>
                  <a:srgbClr val="352652"/>
                </a:solidFill>
                <a:latin typeface="Bebas Neue Bold"/>
              </a:rPr>
              <a:t>достижению</a:t>
            </a:r>
            <a:r>
              <a:rPr lang="en-US" sz="6100" dirty="0">
                <a:solidFill>
                  <a:srgbClr val="352652"/>
                </a:solidFill>
                <a:latin typeface="Bebas Neue Bold"/>
              </a:rPr>
              <a:t> </a:t>
            </a:r>
            <a:r>
              <a:rPr lang="en-US" sz="6100" dirty="0" err="1">
                <a:solidFill>
                  <a:srgbClr val="352652"/>
                </a:solidFill>
                <a:latin typeface="Bebas Neue Bold"/>
              </a:rPr>
              <a:t>вполне</a:t>
            </a:r>
            <a:r>
              <a:rPr lang="en-US" sz="6100" dirty="0">
                <a:solidFill>
                  <a:srgbClr val="352652"/>
                </a:solidFill>
                <a:latin typeface="Bebas Neue Bold"/>
              </a:rPr>
              <a:t> </a:t>
            </a:r>
            <a:r>
              <a:rPr lang="en-US" sz="6100" dirty="0" err="1">
                <a:solidFill>
                  <a:srgbClr val="352652"/>
                </a:solidFill>
                <a:latin typeface="Bebas Neue Bold"/>
              </a:rPr>
              <a:t>определенного</a:t>
            </a:r>
            <a:r>
              <a:rPr lang="en-US" sz="6100" dirty="0">
                <a:solidFill>
                  <a:srgbClr val="352652"/>
                </a:solidFill>
                <a:latin typeface="Bebas Neue Bold"/>
              </a:rPr>
              <a:t> и </a:t>
            </a:r>
            <a:r>
              <a:rPr lang="en-US" sz="6100" dirty="0" err="1">
                <a:solidFill>
                  <a:srgbClr val="352652"/>
                </a:solidFill>
                <a:latin typeface="Bebas Neue Bold"/>
              </a:rPr>
              <a:t>воспроизводимого</a:t>
            </a:r>
            <a:r>
              <a:rPr lang="en-US" sz="6100" dirty="0">
                <a:solidFill>
                  <a:srgbClr val="352652"/>
                </a:solidFill>
                <a:latin typeface="Bebas Neue Bold"/>
              </a:rPr>
              <a:t> </a:t>
            </a:r>
            <a:r>
              <a:rPr lang="en-US" sz="6100" dirty="0" err="1">
                <a:solidFill>
                  <a:srgbClr val="352652"/>
                </a:solidFill>
                <a:latin typeface="Bebas Neue Bold"/>
              </a:rPr>
              <a:t>результата</a:t>
            </a:r>
            <a:r>
              <a:rPr lang="en-US" sz="6100" dirty="0">
                <a:solidFill>
                  <a:srgbClr val="352652"/>
                </a:solidFill>
                <a:latin typeface="Bebas Neue Bold"/>
              </a:rPr>
              <a:t>. </a:t>
            </a:r>
          </a:p>
          <a:p>
            <a:pPr>
              <a:lnSpc>
                <a:spcPts val="6100"/>
              </a:lnSpc>
            </a:pPr>
            <a:endParaRPr lang="en-US" sz="6100" dirty="0">
              <a:solidFill>
                <a:srgbClr val="352652"/>
              </a:solidFill>
              <a:latin typeface="Bebas Neue Bold"/>
            </a:endParaRPr>
          </a:p>
          <a:p>
            <a:pPr marL="0" lvl="0" indent="0" algn="l">
              <a:lnSpc>
                <a:spcPts val="6100"/>
              </a:lnSpc>
              <a:spcBef>
                <a:spcPct val="0"/>
              </a:spcBef>
            </a:pPr>
            <a:r>
              <a:rPr lang="en-US" sz="6100" dirty="0" err="1">
                <a:solidFill>
                  <a:srgbClr val="352652"/>
                </a:solidFill>
                <a:latin typeface="Bebas Neue Bold"/>
              </a:rPr>
              <a:t>Под</a:t>
            </a:r>
            <a:r>
              <a:rPr lang="en-US" sz="6100" dirty="0">
                <a:solidFill>
                  <a:srgbClr val="352652"/>
                </a:solidFill>
                <a:latin typeface="Bebas Neue Bold"/>
              </a:rPr>
              <a:t> </a:t>
            </a:r>
            <a:r>
              <a:rPr lang="en-US" sz="6100" dirty="0" err="1">
                <a:solidFill>
                  <a:srgbClr val="352652"/>
                </a:solidFill>
                <a:latin typeface="Bebas Neue Bold"/>
              </a:rPr>
              <a:t>бизнес</a:t>
            </a:r>
            <a:r>
              <a:rPr lang="en-US" sz="6100" dirty="0">
                <a:solidFill>
                  <a:srgbClr val="352652"/>
                </a:solidFill>
                <a:latin typeface="Bebas Neue Bold"/>
              </a:rPr>
              <a:t> </a:t>
            </a:r>
            <a:r>
              <a:rPr lang="en-US" sz="6100" dirty="0" err="1">
                <a:solidFill>
                  <a:srgbClr val="352652"/>
                </a:solidFill>
                <a:latin typeface="Bebas Neue Bold"/>
              </a:rPr>
              <a:t>моделью</a:t>
            </a:r>
            <a:r>
              <a:rPr lang="en-US" sz="6100" dirty="0">
                <a:solidFill>
                  <a:srgbClr val="352652"/>
                </a:solidFill>
                <a:latin typeface="Bebas Neue Bold"/>
              </a:rPr>
              <a:t> </a:t>
            </a:r>
            <a:r>
              <a:rPr lang="en-US" sz="6100" dirty="0" err="1">
                <a:solidFill>
                  <a:srgbClr val="352652"/>
                </a:solidFill>
                <a:latin typeface="Bebas Neue Bold"/>
              </a:rPr>
              <a:t>принято</a:t>
            </a:r>
            <a:r>
              <a:rPr lang="en-US" sz="6100" dirty="0">
                <a:solidFill>
                  <a:srgbClr val="352652"/>
                </a:solidFill>
                <a:latin typeface="Bebas Neue Bold"/>
              </a:rPr>
              <a:t> </a:t>
            </a:r>
            <a:r>
              <a:rPr lang="en-US" sz="6100" dirty="0" err="1">
                <a:solidFill>
                  <a:srgbClr val="352652"/>
                </a:solidFill>
                <a:latin typeface="Bebas Neue Bold"/>
              </a:rPr>
              <a:t>понимать</a:t>
            </a:r>
            <a:r>
              <a:rPr lang="en-US" sz="6100" dirty="0">
                <a:solidFill>
                  <a:srgbClr val="352652"/>
                </a:solidFill>
                <a:latin typeface="Bebas Neue Bold"/>
              </a:rPr>
              <a:t> </a:t>
            </a:r>
            <a:r>
              <a:rPr lang="en-US" sz="6100" dirty="0" err="1">
                <a:solidFill>
                  <a:srgbClr val="352652"/>
                </a:solidFill>
                <a:latin typeface="Bebas Neue Bold"/>
              </a:rPr>
              <a:t>формализованное</a:t>
            </a:r>
            <a:r>
              <a:rPr lang="en-US" sz="6100" dirty="0">
                <a:solidFill>
                  <a:srgbClr val="352652"/>
                </a:solidFill>
                <a:latin typeface="Bebas Neue Bold"/>
              </a:rPr>
              <a:t> (</a:t>
            </a:r>
            <a:r>
              <a:rPr lang="en-US" sz="6100" dirty="0" err="1">
                <a:solidFill>
                  <a:srgbClr val="352652"/>
                </a:solidFill>
                <a:latin typeface="Bebas Neue Bold"/>
              </a:rPr>
              <a:t>графическое</a:t>
            </a:r>
            <a:r>
              <a:rPr lang="en-US" sz="6100" dirty="0">
                <a:solidFill>
                  <a:srgbClr val="352652"/>
                </a:solidFill>
                <a:latin typeface="Bebas Neue Bold"/>
              </a:rPr>
              <a:t>, </a:t>
            </a:r>
            <a:r>
              <a:rPr lang="en-US" sz="6100" dirty="0" err="1">
                <a:solidFill>
                  <a:srgbClr val="352652"/>
                </a:solidFill>
                <a:latin typeface="Bebas Neue Bold"/>
              </a:rPr>
              <a:t>табличное</a:t>
            </a:r>
            <a:r>
              <a:rPr lang="en-US" sz="6100" dirty="0">
                <a:solidFill>
                  <a:srgbClr val="352652"/>
                </a:solidFill>
                <a:latin typeface="Bebas Neue Bold"/>
              </a:rPr>
              <a:t>, </a:t>
            </a:r>
            <a:r>
              <a:rPr lang="en-US" sz="6100" dirty="0" err="1">
                <a:solidFill>
                  <a:srgbClr val="352652"/>
                </a:solidFill>
                <a:latin typeface="Bebas Neue Bold"/>
              </a:rPr>
              <a:t>текстовое</a:t>
            </a:r>
            <a:r>
              <a:rPr lang="en-US" sz="6100" dirty="0">
                <a:solidFill>
                  <a:srgbClr val="352652"/>
                </a:solidFill>
                <a:latin typeface="Bebas Neue Bold"/>
              </a:rPr>
              <a:t>, </a:t>
            </a:r>
            <a:r>
              <a:rPr lang="en-US" sz="6100" dirty="0" err="1">
                <a:solidFill>
                  <a:srgbClr val="352652"/>
                </a:solidFill>
                <a:latin typeface="Bebas Neue Bold"/>
              </a:rPr>
              <a:t>символьное</a:t>
            </a:r>
            <a:r>
              <a:rPr lang="en-US" sz="6100" dirty="0">
                <a:solidFill>
                  <a:srgbClr val="352652"/>
                </a:solidFill>
                <a:latin typeface="Bebas Neue Bold"/>
              </a:rPr>
              <a:t>) </a:t>
            </a:r>
            <a:r>
              <a:rPr lang="en-US" sz="6100" dirty="0" err="1">
                <a:solidFill>
                  <a:srgbClr val="352652"/>
                </a:solidFill>
                <a:latin typeface="Bebas Neue Bold"/>
              </a:rPr>
              <a:t>описание</a:t>
            </a:r>
            <a:r>
              <a:rPr lang="en-US" sz="6100" dirty="0">
                <a:solidFill>
                  <a:srgbClr val="352652"/>
                </a:solidFill>
                <a:latin typeface="Bebas Neue Bold"/>
              </a:rPr>
              <a:t> </a:t>
            </a:r>
            <a:r>
              <a:rPr lang="en-US" sz="6100" dirty="0" err="1">
                <a:solidFill>
                  <a:srgbClr val="352652"/>
                </a:solidFill>
                <a:latin typeface="Bebas Neue Bold"/>
              </a:rPr>
              <a:t>бизнес-процессов</a:t>
            </a:r>
            <a:r>
              <a:rPr lang="en-US" sz="6100" dirty="0">
                <a:solidFill>
                  <a:srgbClr val="352652"/>
                </a:solidFill>
                <a:latin typeface="Bebas Neue Bold"/>
              </a:rPr>
              <a:t>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429756" y="4126859"/>
            <a:ext cx="6829544" cy="4114800"/>
          </a:xfrm>
          <a:custGeom>
            <a:avLst/>
            <a:gdLst/>
            <a:ahLst/>
            <a:cxnLst/>
            <a:rect l="l" t="t" r="r" b="b"/>
            <a:pathLst>
              <a:path w="6829544" h="4114800">
                <a:moveTo>
                  <a:pt x="0" y="0"/>
                </a:moveTo>
                <a:lnTo>
                  <a:pt x="6829544" y="0"/>
                </a:lnTo>
                <a:lnTo>
                  <a:pt x="682954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79349" y="322974"/>
            <a:ext cx="18108651" cy="93084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100"/>
              </a:lnSpc>
            </a:pPr>
            <a:r>
              <a:rPr lang="en-US" sz="6100">
                <a:solidFill>
                  <a:srgbClr val="352652"/>
                </a:solidFill>
                <a:latin typeface="Bebas Neue Bold"/>
              </a:rPr>
              <a:t>Язык описания бизнес-процессов опирается на следующие базовые объекты:</a:t>
            </a:r>
          </a:p>
          <a:p>
            <a:pPr>
              <a:lnSpc>
                <a:spcPts val="6100"/>
              </a:lnSpc>
            </a:pPr>
            <a:endParaRPr lang="en-US" sz="6100">
              <a:solidFill>
                <a:srgbClr val="352652"/>
              </a:solidFill>
              <a:latin typeface="Bebas Neue Bold"/>
            </a:endParaRPr>
          </a:p>
          <a:p>
            <a:pPr marL="1317046" lvl="1" indent="-658523">
              <a:lnSpc>
                <a:spcPts val="6100"/>
              </a:lnSpc>
              <a:buFont typeface="Arial"/>
              <a:buChar char="•"/>
            </a:pPr>
            <a:r>
              <a:rPr lang="en-US" sz="6100">
                <a:solidFill>
                  <a:srgbClr val="352652"/>
                </a:solidFill>
                <a:latin typeface="Bebas Neue Bold"/>
              </a:rPr>
              <a:t>Event – Событие;</a:t>
            </a:r>
          </a:p>
          <a:p>
            <a:pPr marL="1317046" lvl="1" indent="-658523">
              <a:lnSpc>
                <a:spcPts val="6100"/>
              </a:lnSpc>
              <a:spcBef>
                <a:spcPct val="0"/>
              </a:spcBef>
              <a:buFont typeface="Arial"/>
              <a:buChar char="•"/>
            </a:pPr>
            <a:r>
              <a:rPr lang="en-US" sz="6100">
                <a:solidFill>
                  <a:srgbClr val="352652"/>
                </a:solidFill>
                <a:latin typeface="Bebas Neue Bold"/>
              </a:rPr>
              <a:t>Ac</a:t>
            </a:r>
            <a:r>
              <a:rPr lang="en-US" sz="6100" u="none">
                <a:solidFill>
                  <a:srgbClr val="352652"/>
                </a:solidFill>
                <a:latin typeface="Bebas Neue Bold"/>
              </a:rPr>
              <a:t>tivity – Действия;</a:t>
            </a:r>
          </a:p>
          <a:p>
            <a:pPr marL="1317046" lvl="1" indent="-658523">
              <a:lnSpc>
                <a:spcPts val="6100"/>
              </a:lnSpc>
              <a:spcBef>
                <a:spcPct val="0"/>
              </a:spcBef>
              <a:buFont typeface="Arial"/>
              <a:buChar char="•"/>
            </a:pPr>
            <a:r>
              <a:rPr lang="en-US" sz="6100" u="none">
                <a:solidFill>
                  <a:srgbClr val="352652"/>
                </a:solidFill>
                <a:latin typeface="Bebas Neue Bold"/>
              </a:rPr>
              <a:t>Gateway – Шлюзы или Развилки;</a:t>
            </a:r>
          </a:p>
          <a:p>
            <a:pPr marL="1317046" lvl="1" indent="-658523">
              <a:lnSpc>
                <a:spcPts val="6100"/>
              </a:lnSpc>
              <a:spcBef>
                <a:spcPct val="0"/>
              </a:spcBef>
              <a:buFont typeface="Arial"/>
              <a:buChar char="•"/>
            </a:pPr>
            <a:r>
              <a:rPr lang="en-US" sz="6100" u="none">
                <a:solidFill>
                  <a:srgbClr val="352652"/>
                </a:solidFill>
                <a:latin typeface="Bebas Neue Bold"/>
              </a:rPr>
              <a:t>Flow – Поток.</a:t>
            </a:r>
          </a:p>
          <a:p>
            <a:pPr marL="1317046" lvl="1" indent="-658523">
              <a:lnSpc>
                <a:spcPts val="6100"/>
              </a:lnSpc>
              <a:spcBef>
                <a:spcPct val="0"/>
              </a:spcBef>
              <a:buFont typeface="Arial"/>
              <a:buChar char="•"/>
            </a:pPr>
            <a:r>
              <a:rPr lang="en-US" sz="6100" u="none">
                <a:solidFill>
                  <a:srgbClr val="352652"/>
                </a:solidFill>
                <a:latin typeface="Bebas Neue Bold"/>
              </a:rPr>
              <a:t>Date – Данные;</a:t>
            </a:r>
          </a:p>
          <a:p>
            <a:pPr marL="1317046" lvl="1" indent="-658523">
              <a:lnSpc>
                <a:spcPts val="6100"/>
              </a:lnSpc>
              <a:spcBef>
                <a:spcPct val="0"/>
              </a:spcBef>
              <a:buFont typeface="Arial"/>
              <a:buChar char="•"/>
            </a:pPr>
            <a:r>
              <a:rPr lang="en-US" sz="6100" u="none">
                <a:solidFill>
                  <a:srgbClr val="352652"/>
                </a:solidFill>
                <a:latin typeface="Bebas Neue Bold"/>
              </a:rPr>
              <a:t>Artefact – Артефакты;</a:t>
            </a:r>
          </a:p>
          <a:p>
            <a:pPr marL="1317046" lvl="1" indent="-658523">
              <a:lnSpc>
                <a:spcPts val="6100"/>
              </a:lnSpc>
              <a:spcBef>
                <a:spcPct val="0"/>
              </a:spcBef>
              <a:buFont typeface="Arial"/>
              <a:buChar char="•"/>
            </a:pPr>
            <a:r>
              <a:rPr lang="en-US" sz="6100" u="none">
                <a:solidFill>
                  <a:srgbClr val="352652"/>
                </a:solidFill>
                <a:latin typeface="Bebas Neue Bold"/>
              </a:rPr>
              <a:t>Swimline – «плавательные дорожки»;</a:t>
            </a:r>
          </a:p>
          <a:p>
            <a:pPr marL="1317046" lvl="1" indent="-658523">
              <a:lnSpc>
                <a:spcPts val="6100"/>
              </a:lnSpc>
              <a:spcBef>
                <a:spcPct val="0"/>
              </a:spcBef>
              <a:buFont typeface="Arial"/>
              <a:buChar char="•"/>
            </a:pPr>
            <a:r>
              <a:rPr lang="en-US" sz="6100" u="none">
                <a:solidFill>
                  <a:srgbClr val="352652"/>
                </a:solidFill>
                <a:latin typeface="Bebas Neue Bold"/>
              </a:rPr>
              <a:t>Pool (Пул) — набор.</a:t>
            </a:r>
          </a:p>
          <a:p>
            <a:pPr marL="0" lvl="0" indent="0">
              <a:lnSpc>
                <a:spcPts val="6100"/>
              </a:lnSpc>
              <a:spcBef>
                <a:spcPct val="0"/>
              </a:spcBef>
            </a:pPr>
            <a:endParaRPr lang="en-US" sz="6100" u="none">
              <a:solidFill>
                <a:srgbClr val="352652"/>
              </a:solidFill>
              <a:latin typeface="Bebas Neue 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351522">
            <a:off x="-587127" y="5271758"/>
            <a:ext cx="19878182" cy="6874510"/>
            <a:chOff x="0" y="0"/>
            <a:chExt cx="5827804" cy="201544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827804" cy="2015441"/>
            </a:xfrm>
            <a:custGeom>
              <a:avLst/>
              <a:gdLst/>
              <a:ahLst/>
              <a:cxnLst/>
              <a:rect l="l" t="t" r="r" b="b"/>
              <a:pathLst>
                <a:path w="5827804" h="2015441">
                  <a:moveTo>
                    <a:pt x="0" y="0"/>
                  </a:moveTo>
                  <a:lnTo>
                    <a:pt x="5827804" y="0"/>
                  </a:lnTo>
                  <a:lnTo>
                    <a:pt x="5827804" y="2015441"/>
                  </a:lnTo>
                  <a:lnTo>
                    <a:pt x="0" y="2015441"/>
                  </a:lnTo>
                  <a:close/>
                </a:path>
              </a:pathLst>
            </a:custGeom>
            <a:solidFill>
              <a:srgbClr val="FEB3EB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1386689" y="588069"/>
            <a:ext cx="3712349" cy="3897043"/>
          </a:xfrm>
          <a:custGeom>
            <a:avLst/>
            <a:gdLst/>
            <a:ahLst/>
            <a:cxnLst/>
            <a:rect l="l" t="t" r="r" b="b"/>
            <a:pathLst>
              <a:path w="3712349" h="3897043">
                <a:moveTo>
                  <a:pt x="0" y="0"/>
                </a:moveTo>
                <a:lnTo>
                  <a:pt x="3712349" y="0"/>
                </a:lnTo>
                <a:lnTo>
                  <a:pt x="3712349" y="3897044"/>
                </a:lnTo>
                <a:lnTo>
                  <a:pt x="0" y="38970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253156" y="6179391"/>
            <a:ext cx="16763109" cy="3949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249"/>
              </a:lnSpc>
            </a:pPr>
            <a:r>
              <a:rPr lang="en-US" sz="4999" spc="-99">
                <a:solidFill>
                  <a:srgbClr val="352652"/>
                </a:solidFill>
                <a:latin typeface="Bebas Neue Bold"/>
              </a:rPr>
              <a:t> Например, опишем процесс получения заказа от клиента по телефону:</a:t>
            </a:r>
          </a:p>
          <a:p>
            <a:pPr>
              <a:lnSpc>
                <a:spcPts val="6249"/>
              </a:lnSpc>
            </a:pPr>
            <a:endParaRPr lang="en-US" sz="4999" spc="-99">
              <a:solidFill>
                <a:srgbClr val="352652"/>
              </a:solidFill>
              <a:latin typeface="Bebas Neue Bold"/>
            </a:endParaRPr>
          </a:p>
          <a:p>
            <a:pPr marL="1079484" lvl="1" indent="-539742">
              <a:lnSpc>
                <a:spcPts val="6249"/>
              </a:lnSpc>
              <a:buFont typeface="Arial"/>
              <a:buChar char="•"/>
            </a:pPr>
            <a:r>
              <a:rPr lang="en-US" sz="4999" spc="-99">
                <a:solidFill>
                  <a:srgbClr val="352652"/>
                </a:solidFill>
                <a:latin typeface="Bebas Neue Bold"/>
              </a:rPr>
              <a:t>Событие Старт – это входящий звонок от клиента.</a:t>
            </a:r>
          </a:p>
          <a:p>
            <a:pPr marL="1079484" lvl="1" indent="-539742">
              <a:lnSpc>
                <a:spcPts val="6249"/>
              </a:lnSpc>
              <a:buFont typeface="Arial"/>
              <a:buChar char="•"/>
            </a:pPr>
            <a:r>
              <a:rPr lang="en-US" sz="4999" spc="-99">
                <a:solidFill>
                  <a:srgbClr val="352652"/>
                </a:solidFill>
                <a:latin typeface="Bebas Neue Bold"/>
              </a:rPr>
              <a:t>Событие Финиш – это отправка готового расходного документа на печать.</a:t>
            </a:r>
          </a:p>
          <a:p>
            <a:pPr marL="0" lvl="0" indent="0">
              <a:lnSpc>
                <a:spcPts val="6249"/>
              </a:lnSpc>
              <a:spcBef>
                <a:spcPct val="0"/>
              </a:spcBef>
            </a:pPr>
            <a:endParaRPr lang="en-US" sz="4999" spc="-99">
              <a:solidFill>
                <a:srgbClr val="352652"/>
              </a:solidFill>
              <a:latin typeface="Bebas Neue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28700" y="573769"/>
            <a:ext cx="10357989" cy="15936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1817"/>
              </a:lnSpc>
              <a:spcBef>
                <a:spcPct val="0"/>
              </a:spcBef>
            </a:pPr>
            <a:r>
              <a:rPr lang="en-US" sz="11817">
                <a:solidFill>
                  <a:srgbClr val="352652"/>
                </a:solidFill>
                <a:latin typeface="Bebas Neue Bold"/>
              </a:rPr>
              <a:t>EVENT (СОБЫТИЕ)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2129335"/>
            <a:ext cx="9390336" cy="31235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124"/>
              </a:lnSpc>
              <a:spcBef>
                <a:spcPct val="0"/>
              </a:spcBef>
            </a:pPr>
            <a:r>
              <a:rPr lang="en-US" sz="4899" spc="-97">
                <a:solidFill>
                  <a:srgbClr val="352652"/>
                </a:solidFill>
                <a:latin typeface="Bebas Neue Bold"/>
              </a:rPr>
              <a:t>это то событие, которое произошло в описании процесса. </a:t>
            </a:r>
          </a:p>
          <a:p>
            <a:pPr>
              <a:lnSpc>
                <a:spcPts val="6124"/>
              </a:lnSpc>
              <a:spcBef>
                <a:spcPct val="0"/>
              </a:spcBef>
            </a:pPr>
            <a:r>
              <a:rPr lang="en-US" sz="4899" spc="-97">
                <a:solidFill>
                  <a:srgbClr val="352652"/>
                </a:solidFill>
                <a:latin typeface="Bebas Neue Bold"/>
              </a:rPr>
              <a:t>Эти события могут быть начальными, конечными или промежуточными.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-2416854" y="1702920"/>
            <a:ext cx="10870510" cy="6881160"/>
            <a:chOff x="0" y="0"/>
            <a:chExt cx="5630847" cy="356439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630847" cy="3564391"/>
            </a:xfrm>
            <a:custGeom>
              <a:avLst/>
              <a:gdLst/>
              <a:ahLst/>
              <a:cxnLst/>
              <a:rect l="l" t="t" r="r" b="b"/>
              <a:pathLst>
                <a:path w="5630847" h="3564391">
                  <a:moveTo>
                    <a:pt x="0" y="0"/>
                  </a:moveTo>
                  <a:lnTo>
                    <a:pt x="5630847" y="0"/>
                  </a:lnTo>
                  <a:lnTo>
                    <a:pt x="5630847" y="3564391"/>
                  </a:lnTo>
                  <a:lnTo>
                    <a:pt x="0" y="356439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316765" y="4011092"/>
            <a:ext cx="5403273" cy="5017325"/>
          </a:xfrm>
          <a:custGeom>
            <a:avLst/>
            <a:gdLst/>
            <a:ahLst/>
            <a:cxnLst/>
            <a:rect l="l" t="t" r="r" b="b"/>
            <a:pathLst>
              <a:path w="5403273" h="5017325">
                <a:moveTo>
                  <a:pt x="0" y="0"/>
                </a:moveTo>
                <a:lnTo>
                  <a:pt x="5403272" y="0"/>
                </a:lnTo>
                <a:lnTo>
                  <a:pt x="5403272" y="5017325"/>
                </a:lnTo>
                <a:lnTo>
                  <a:pt x="0" y="50173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6644796" y="200977"/>
            <a:ext cx="11643204" cy="985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874"/>
              </a:lnSpc>
              <a:spcBef>
                <a:spcPct val="0"/>
              </a:spcBef>
            </a:pPr>
            <a:r>
              <a:rPr lang="en-US" sz="3899" spc="-77">
                <a:solidFill>
                  <a:srgbClr val="352652"/>
                </a:solidFill>
                <a:latin typeface="Bebas Neue Bold"/>
              </a:rPr>
              <a:t> Act</a:t>
            </a:r>
            <a:r>
              <a:rPr lang="en-US" sz="3899" u="none" spc="-77">
                <a:solidFill>
                  <a:srgbClr val="352652"/>
                </a:solidFill>
                <a:latin typeface="Bebas Neue Bold"/>
              </a:rPr>
              <a:t>ivity – это те действия (задачи), которые должны быть выполнены на определенном этапе бизнес-процесса. Их при моделировании обычно обозначают в виде прямоугольников, в которые вписывают суть действия.</a:t>
            </a:r>
          </a:p>
          <a:p>
            <a:pPr marL="0" lvl="0" indent="0">
              <a:lnSpc>
                <a:spcPts val="4874"/>
              </a:lnSpc>
              <a:spcBef>
                <a:spcPct val="0"/>
              </a:spcBef>
            </a:pPr>
            <a:endParaRPr lang="en-US" sz="3899" u="none" spc="-77">
              <a:solidFill>
                <a:srgbClr val="352652"/>
              </a:solidFill>
              <a:latin typeface="Bebas Neue Bold"/>
            </a:endParaRPr>
          </a:p>
          <a:p>
            <a:pPr marL="0" lvl="0" indent="0">
              <a:lnSpc>
                <a:spcPts val="4874"/>
              </a:lnSpc>
              <a:spcBef>
                <a:spcPct val="0"/>
              </a:spcBef>
            </a:pPr>
            <a:r>
              <a:rPr lang="en-US" sz="3899" u="none" spc="-77">
                <a:solidFill>
                  <a:srgbClr val="352652"/>
                </a:solidFill>
                <a:latin typeface="Bebas Neue Bold"/>
              </a:rPr>
              <a:t>Действия могут быть элементарными, т.е. неделимыми на какие-то более простые действия, так и не элементарными, т.е. такими, которые при детализации делятся на последовательность определенных более простых действий.</a:t>
            </a:r>
          </a:p>
          <a:p>
            <a:pPr marL="0" lvl="0" indent="0">
              <a:lnSpc>
                <a:spcPts val="4874"/>
              </a:lnSpc>
              <a:spcBef>
                <a:spcPct val="0"/>
              </a:spcBef>
            </a:pPr>
            <a:endParaRPr lang="en-US" sz="3899" u="none" spc="-77">
              <a:solidFill>
                <a:srgbClr val="352652"/>
              </a:solidFill>
              <a:latin typeface="Bebas Neue Bold"/>
            </a:endParaRPr>
          </a:p>
          <a:p>
            <a:pPr marL="0" lvl="0" indent="0">
              <a:lnSpc>
                <a:spcPts val="4874"/>
              </a:lnSpc>
              <a:spcBef>
                <a:spcPct val="0"/>
              </a:spcBef>
            </a:pPr>
            <a:r>
              <a:rPr lang="en-US" sz="3899" u="none" spc="-77">
                <a:solidFill>
                  <a:srgbClr val="352652"/>
                </a:solidFill>
                <a:latin typeface="Bebas Neue Bold"/>
              </a:rPr>
              <a:t> Обычно действия делят следующим образом:</a:t>
            </a:r>
          </a:p>
          <a:p>
            <a:pPr marL="842002" lvl="1" indent="-421001">
              <a:lnSpc>
                <a:spcPts val="4874"/>
              </a:lnSpc>
              <a:spcBef>
                <a:spcPct val="0"/>
              </a:spcBef>
              <a:buFont typeface="Arial"/>
              <a:buChar char="•"/>
            </a:pPr>
            <a:r>
              <a:rPr lang="en-US" sz="3899" u="none" spc="-77">
                <a:solidFill>
                  <a:srgbClr val="352652"/>
                </a:solidFill>
                <a:latin typeface="Bebas Neue Bold"/>
              </a:rPr>
              <a:t>Процесс – крупное действие, которое требует дальнейшей детализации при моделировании.</a:t>
            </a:r>
          </a:p>
          <a:p>
            <a:pPr marL="842002" lvl="1" indent="-421001">
              <a:lnSpc>
                <a:spcPts val="4874"/>
              </a:lnSpc>
              <a:spcBef>
                <a:spcPct val="0"/>
              </a:spcBef>
              <a:buFont typeface="Arial"/>
              <a:buChar char="•"/>
            </a:pPr>
            <a:r>
              <a:rPr lang="en-US" sz="3899" u="none" spc="-77">
                <a:solidFill>
                  <a:srgbClr val="352652"/>
                </a:solidFill>
                <a:latin typeface="Bebas Neue Bold"/>
              </a:rPr>
              <a:t>Задача – элементарное действие, которое уже не может быть дальше детализировано.</a:t>
            </a:r>
          </a:p>
          <a:p>
            <a:pPr marL="0" lvl="0" indent="0">
              <a:lnSpc>
                <a:spcPts val="4874"/>
              </a:lnSpc>
              <a:spcBef>
                <a:spcPct val="0"/>
              </a:spcBef>
            </a:pPr>
            <a:endParaRPr lang="en-US" sz="3899" u="none" spc="-77">
              <a:solidFill>
                <a:srgbClr val="352652"/>
              </a:solidFill>
              <a:latin typeface="Bebas Neue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28700" y="611704"/>
            <a:ext cx="5804859" cy="28020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718"/>
              </a:lnSpc>
              <a:spcBef>
                <a:spcPct val="0"/>
              </a:spcBef>
            </a:pPr>
            <a:r>
              <a:rPr lang="en-US" sz="10718">
                <a:solidFill>
                  <a:srgbClr val="352652"/>
                </a:solidFill>
                <a:latin typeface="Bebas Neue Bold"/>
              </a:rPr>
              <a:t>ACTIVITY (ДЕЙСТВИЯ)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351522">
            <a:off x="-587127" y="5271758"/>
            <a:ext cx="19878182" cy="6874510"/>
            <a:chOff x="0" y="0"/>
            <a:chExt cx="5827804" cy="201544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827804" cy="2015441"/>
            </a:xfrm>
            <a:custGeom>
              <a:avLst/>
              <a:gdLst/>
              <a:ahLst/>
              <a:cxnLst/>
              <a:rect l="l" t="t" r="r" b="b"/>
              <a:pathLst>
                <a:path w="5827804" h="2015441">
                  <a:moveTo>
                    <a:pt x="0" y="0"/>
                  </a:moveTo>
                  <a:lnTo>
                    <a:pt x="5827804" y="0"/>
                  </a:lnTo>
                  <a:lnTo>
                    <a:pt x="5827804" y="2015441"/>
                  </a:lnTo>
                  <a:lnTo>
                    <a:pt x="0" y="2015441"/>
                  </a:lnTo>
                  <a:close/>
                </a:path>
              </a:pathLst>
            </a:custGeom>
            <a:solidFill>
              <a:srgbClr val="FEB3EB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2525750" y="330030"/>
            <a:ext cx="4222970" cy="3945143"/>
          </a:xfrm>
          <a:custGeom>
            <a:avLst/>
            <a:gdLst/>
            <a:ahLst/>
            <a:cxnLst/>
            <a:rect l="l" t="t" r="r" b="b"/>
            <a:pathLst>
              <a:path w="4222970" h="3945143">
                <a:moveTo>
                  <a:pt x="0" y="0"/>
                </a:moveTo>
                <a:lnTo>
                  <a:pt x="4222970" y="0"/>
                </a:lnTo>
                <a:lnTo>
                  <a:pt x="4222970" y="3945143"/>
                </a:lnTo>
                <a:lnTo>
                  <a:pt x="0" y="39451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465896" y="6966924"/>
            <a:ext cx="17772136" cy="2661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49"/>
              </a:lnSpc>
            </a:pPr>
            <a:r>
              <a:rPr lang="en-US" sz="4199" spc="-83">
                <a:solidFill>
                  <a:srgbClr val="352652"/>
                </a:solidFill>
                <a:latin typeface="Bebas Neue Bold"/>
              </a:rPr>
              <a:t>Также шлюзы необходимы в случаях, когда порядок действий зависит от тех или иных факторов. </a:t>
            </a:r>
          </a:p>
          <a:p>
            <a:pPr marL="0" lvl="0" indent="0">
              <a:lnSpc>
                <a:spcPts val="5249"/>
              </a:lnSpc>
              <a:spcBef>
                <a:spcPct val="0"/>
              </a:spcBef>
            </a:pPr>
            <a:r>
              <a:rPr lang="en-US" sz="4199" spc="-83">
                <a:solidFill>
                  <a:srgbClr val="352652"/>
                </a:solidFill>
                <a:latin typeface="Bebas Neue Bold"/>
              </a:rPr>
              <a:t>Например, при работе с заказчиками шлюз появляется на этапе принятия клиентом решения о покупке – «да или нет». При положительном решении необходимо оформить покупку, при отрицательном – выяснить возможные причины отказа, провести работу с «отказом» и т.д.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44874" y="426106"/>
            <a:ext cx="11120912" cy="15936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1817"/>
              </a:lnSpc>
              <a:spcBef>
                <a:spcPct val="0"/>
              </a:spcBef>
            </a:pPr>
            <a:r>
              <a:rPr lang="en-US" sz="11817">
                <a:solidFill>
                  <a:srgbClr val="352652"/>
                </a:solidFill>
                <a:latin typeface="Bebas Neue Bold"/>
              </a:rPr>
              <a:t>GATEWAY ( РАЗВИЛКА)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44874" y="2140692"/>
            <a:ext cx="9956376" cy="2344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124"/>
              </a:lnSpc>
            </a:pPr>
            <a:r>
              <a:rPr lang="en-US" sz="4899" spc="-97">
                <a:solidFill>
                  <a:srgbClr val="352652"/>
                </a:solidFill>
                <a:latin typeface="Bebas Neue Bold"/>
              </a:rPr>
              <a:t> это контрольный узел, который появляется в случае условного ветвления бизнес-процесса. </a:t>
            </a:r>
          </a:p>
          <a:p>
            <a:pPr>
              <a:lnSpc>
                <a:spcPts val="6124"/>
              </a:lnSpc>
              <a:spcBef>
                <a:spcPct val="0"/>
              </a:spcBef>
            </a:pPr>
            <a:r>
              <a:rPr lang="en-US" sz="4899" spc="-97">
                <a:solidFill>
                  <a:srgbClr val="352652"/>
                </a:solidFill>
                <a:latin typeface="Bebas Neue Bold"/>
              </a:rPr>
              <a:t>Графически изображается в виде ромба.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78631" y="-347378"/>
            <a:ext cx="19514220" cy="2357861"/>
            <a:chOff x="0" y="0"/>
            <a:chExt cx="5721099" cy="69126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721099" cy="691268"/>
            </a:xfrm>
            <a:custGeom>
              <a:avLst/>
              <a:gdLst/>
              <a:ahLst/>
              <a:cxnLst/>
              <a:rect l="l" t="t" r="r" b="b"/>
              <a:pathLst>
                <a:path w="5721099" h="691268">
                  <a:moveTo>
                    <a:pt x="0" y="0"/>
                  </a:moveTo>
                  <a:lnTo>
                    <a:pt x="5721099" y="0"/>
                  </a:lnTo>
                  <a:lnTo>
                    <a:pt x="5721099" y="691268"/>
                  </a:lnTo>
                  <a:lnTo>
                    <a:pt x="0" y="691268"/>
                  </a:lnTo>
                  <a:close/>
                </a:path>
              </a:pathLst>
            </a:custGeom>
            <a:solidFill>
              <a:srgbClr val="FEB3EB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3151179" y="2335608"/>
            <a:ext cx="10669610" cy="7556859"/>
          </a:xfrm>
          <a:custGeom>
            <a:avLst/>
            <a:gdLst/>
            <a:ahLst/>
            <a:cxnLst/>
            <a:rect l="l" t="t" r="r" b="b"/>
            <a:pathLst>
              <a:path w="10669610" h="7556859">
                <a:moveTo>
                  <a:pt x="0" y="0"/>
                </a:moveTo>
                <a:lnTo>
                  <a:pt x="10669610" y="0"/>
                </a:lnTo>
                <a:lnTo>
                  <a:pt x="10669610" y="7556859"/>
                </a:lnTo>
                <a:lnTo>
                  <a:pt x="0" y="75568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29487" y="472694"/>
            <a:ext cx="16512994" cy="15377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1417"/>
              </a:lnSpc>
              <a:spcBef>
                <a:spcPct val="0"/>
              </a:spcBef>
            </a:pPr>
            <a:r>
              <a:rPr lang="en-US" sz="11417">
                <a:solidFill>
                  <a:srgbClr val="352652"/>
                </a:solidFill>
                <a:latin typeface="Bebas Neue"/>
              </a:rPr>
              <a:t>ПРИМЕРЫ ШЛЮЗОВ/РАЗВИЛКИ: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-2416854" y="1702920"/>
            <a:ext cx="10870510" cy="6881160"/>
            <a:chOff x="0" y="0"/>
            <a:chExt cx="5630847" cy="356439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630847" cy="3564391"/>
            </a:xfrm>
            <a:custGeom>
              <a:avLst/>
              <a:gdLst/>
              <a:ahLst/>
              <a:cxnLst/>
              <a:rect l="l" t="t" r="r" b="b"/>
              <a:pathLst>
                <a:path w="5630847" h="3564391">
                  <a:moveTo>
                    <a:pt x="0" y="0"/>
                  </a:moveTo>
                  <a:lnTo>
                    <a:pt x="5630847" y="0"/>
                  </a:lnTo>
                  <a:lnTo>
                    <a:pt x="5630847" y="3564391"/>
                  </a:lnTo>
                  <a:lnTo>
                    <a:pt x="0" y="356439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6597171" y="172402"/>
            <a:ext cx="11643204" cy="104648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24"/>
              </a:lnSpc>
            </a:pPr>
            <a:r>
              <a:rPr lang="en-US" sz="4099" spc="-81">
                <a:solidFill>
                  <a:srgbClr val="352652"/>
                </a:solidFill>
                <a:latin typeface="Bebas Neue Bold"/>
              </a:rPr>
              <a:t>Поток Flow – это последовательность действий, обозначается как стрелка, и показывает, какое действие после какого необходимо совершить.</a:t>
            </a:r>
          </a:p>
          <a:p>
            <a:pPr>
              <a:lnSpc>
                <a:spcPts val="5124"/>
              </a:lnSpc>
            </a:pPr>
            <a:endParaRPr lang="en-US" sz="4099" spc="-81">
              <a:solidFill>
                <a:srgbClr val="352652"/>
              </a:solidFill>
              <a:latin typeface="Bebas Neue Bold"/>
            </a:endParaRPr>
          </a:p>
          <a:p>
            <a:pPr>
              <a:lnSpc>
                <a:spcPts val="5124"/>
              </a:lnSpc>
            </a:pPr>
            <a:r>
              <a:rPr lang="en-US" sz="4099" spc="-81">
                <a:solidFill>
                  <a:srgbClr val="352652"/>
                </a:solidFill>
                <a:latin typeface="Bebas Neue Bold"/>
              </a:rPr>
              <a:t>Message Flows – это пунктирные стрелки в бизнес-модели, которые показывают сообщения, которыми обмениваются участники бизнес-процесса. Например, если заказ переходит от клиента в обработку в отдел продаж, он сопровождается сообщением, которое содержит информацию об этом заказе. Также Message Flows могут связывать два отдельных пула в диаграмме.</a:t>
            </a:r>
          </a:p>
          <a:p>
            <a:pPr>
              <a:lnSpc>
                <a:spcPts val="5124"/>
              </a:lnSpc>
            </a:pPr>
            <a:endParaRPr lang="en-US" sz="4099" spc="-81">
              <a:solidFill>
                <a:srgbClr val="352652"/>
              </a:solidFill>
              <a:latin typeface="Bebas Neue Bold"/>
            </a:endParaRPr>
          </a:p>
          <a:p>
            <a:pPr>
              <a:lnSpc>
                <a:spcPts val="5124"/>
              </a:lnSpc>
            </a:pPr>
            <a:r>
              <a:rPr lang="en-US" sz="4099" spc="-81">
                <a:solidFill>
                  <a:srgbClr val="352652"/>
                </a:solidFill>
                <a:latin typeface="Bebas Neue Bold"/>
              </a:rPr>
              <a:t> Message Flows Association – еще один вид линий, в отличие от сообщений, которые являются пунктирными линиями, этот вариант отображается в виде последовательности не отрезков, а точек. </a:t>
            </a:r>
          </a:p>
          <a:p>
            <a:pPr marL="0" lvl="0" indent="0">
              <a:lnSpc>
                <a:spcPts val="5124"/>
              </a:lnSpc>
              <a:spcBef>
                <a:spcPct val="0"/>
              </a:spcBef>
            </a:pPr>
            <a:endParaRPr lang="en-US" sz="4099" spc="-81">
              <a:solidFill>
                <a:srgbClr val="352652"/>
              </a:solidFill>
              <a:latin typeface="Bebas Neue Bold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33350" y="4084314"/>
            <a:ext cx="6152604" cy="4876338"/>
          </a:xfrm>
          <a:custGeom>
            <a:avLst/>
            <a:gdLst/>
            <a:ahLst/>
            <a:cxnLst/>
            <a:rect l="l" t="t" r="r" b="b"/>
            <a:pathLst>
              <a:path w="6152604" h="4876338">
                <a:moveTo>
                  <a:pt x="0" y="0"/>
                </a:moveTo>
                <a:lnTo>
                  <a:pt x="6152604" y="0"/>
                </a:lnTo>
                <a:lnTo>
                  <a:pt x="6152604" y="4876338"/>
                </a:lnTo>
                <a:lnTo>
                  <a:pt x="0" y="48763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24" r="-7087" b="-3075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95325" y="594250"/>
            <a:ext cx="6833559" cy="27659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18"/>
              </a:lnSpc>
            </a:pPr>
            <a:r>
              <a:rPr lang="en-US" sz="7118">
                <a:solidFill>
                  <a:srgbClr val="352652"/>
                </a:solidFill>
                <a:latin typeface="Bebas Neue Bold"/>
              </a:rPr>
              <a:t>FLOW (ПОТОК) </a:t>
            </a:r>
          </a:p>
          <a:p>
            <a:pPr marL="0" lvl="0" indent="0">
              <a:lnSpc>
                <a:spcPts val="7118"/>
              </a:lnSpc>
              <a:spcBef>
                <a:spcPct val="0"/>
              </a:spcBef>
            </a:pPr>
            <a:r>
              <a:rPr lang="en-US" sz="7118">
                <a:solidFill>
                  <a:srgbClr val="352652"/>
                </a:solidFill>
                <a:latin typeface="Bebas Neue Bold"/>
              </a:rPr>
              <a:t>И MESSAGE FLOWS (ПОТОК СООБЩЕНИЙ)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351522">
            <a:off x="-587127" y="5271758"/>
            <a:ext cx="19878182" cy="6874510"/>
            <a:chOff x="0" y="0"/>
            <a:chExt cx="5827804" cy="201544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827804" cy="2015441"/>
            </a:xfrm>
            <a:custGeom>
              <a:avLst/>
              <a:gdLst/>
              <a:ahLst/>
              <a:cxnLst/>
              <a:rect l="l" t="t" r="r" b="b"/>
              <a:pathLst>
                <a:path w="5827804" h="2015441">
                  <a:moveTo>
                    <a:pt x="0" y="0"/>
                  </a:moveTo>
                  <a:lnTo>
                    <a:pt x="5827804" y="0"/>
                  </a:lnTo>
                  <a:lnTo>
                    <a:pt x="5827804" y="2015441"/>
                  </a:lnTo>
                  <a:lnTo>
                    <a:pt x="0" y="2015441"/>
                  </a:lnTo>
                  <a:close/>
                </a:path>
              </a:pathLst>
            </a:custGeom>
            <a:solidFill>
              <a:srgbClr val="FEB3EB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0419036" y="587674"/>
            <a:ext cx="5217719" cy="3935250"/>
          </a:xfrm>
          <a:custGeom>
            <a:avLst/>
            <a:gdLst/>
            <a:ahLst/>
            <a:cxnLst/>
            <a:rect l="l" t="t" r="r" b="b"/>
            <a:pathLst>
              <a:path w="5217719" h="3935250">
                <a:moveTo>
                  <a:pt x="0" y="0"/>
                </a:moveTo>
                <a:lnTo>
                  <a:pt x="5217720" y="0"/>
                </a:lnTo>
                <a:lnTo>
                  <a:pt x="5217720" y="3935250"/>
                </a:lnTo>
                <a:lnTo>
                  <a:pt x="0" y="39352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157906" y="6150816"/>
            <a:ext cx="16763109" cy="4740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249"/>
              </a:lnSpc>
            </a:pPr>
            <a:r>
              <a:rPr lang="en-US" sz="4999" spc="-99">
                <a:solidFill>
                  <a:srgbClr val="352652"/>
                </a:solidFill>
                <a:latin typeface="Bebas Neue Bold"/>
              </a:rPr>
              <a:t> Пул может также содержать, так называемые, «дорожки». Они нужны для того, чтобы указать участников процессов, которые скрыты в пуле. </a:t>
            </a:r>
          </a:p>
          <a:p>
            <a:pPr>
              <a:lnSpc>
                <a:spcPts val="6249"/>
              </a:lnSpc>
            </a:pPr>
            <a:endParaRPr lang="en-US" sz="4999" spc="-99">
              <a:solidFill>
                <a:srgbClr val="352652"/>
              </a:solidFill>
              <a:latin typeface="Bebas Neue Bold"/>
            </a:endParaRPr>
          </a:p>
          <a:p>
            <a:pPr>
              <a:lnSpc>
                <a:spcPts val="6249"/>
              </a:lnSpc>
            </a:pPr>
            <a:r>
              <a:rPr lang="en-US" sz="4999" spc="-99">
                <a:solidFill>
                  <a:srgbClr val="352652"/>
                </a:solidFill>
                <a:latin typeface="Bebas Neue Bold"/>
              </a:rPr>
              <a:t>Например, в процессе работы с клиентами участвует менеджер по продажам, руководитель отдела продаж, возможно, бухгалтер или кассир.</a:t>
            </a:r>
          </a:p>
          <a:p>
            <a:pPr marL="0" lvl="0" indent="0">
              <a:lnSpc>
                <a:spcPts val="6249"/>
              </a:lnSpc>
              <a:spcBef>
                <a:spcPct val="0"/>
              </a:spcBef>
            </a:pPr>
            <a:endParaRPr lang="en-US" sz="4999" spc="-99">
              <a:solidFill>
                <a:srgbClr val="352652"/>
              </a:solidFill>
              <a:latin typeface="Bebas Neue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28700" y="573769"/>
            <a:ext cx="10357989" cy="15936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1817"/>
              </a:lnSpc>
              <a:spcBef>
                <a:spcPct val="0"/>
              </a:spcBef>
            </a:pPr>
            <a:r>
              <a:rPr lang="en-US" sz="11817">
                <a:solidFill>
                  <a:srgbClr val="352652"/>
                </a:solidFill>
                <a:latin typeface="Bebas Neue Bold"/>
              </a:rPr>
              <a:t>POOL (ПУЛ)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2129335"/>
            <a:ext cx="9390336" cy="1696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24"/>
              </a:lnSpc>
              <a:spcBef>
                <a:spcPct val="0"/>
              </a:spcBef>
            </a:pPr>
            <a:r>
              <a:rPr lang="en-US" sz="5299" spc="-105">
                <a:solidFill>
                  <a:srgbClr val="352652"/>
                </a:solidFill>
                <a:latin typeface="Bebas Neue Bold"/>
              </a:rPr>
              <a:t>это объект описывающий какой-то один процесс на диаграмме.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818</Words>
  <Application>Microsoft Office PowerPoint</Application>
  <PresentationFormat>Произвольный</PresentationFormat>
  <Paragraphs>70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Bebas Neue</vt:lpstr>
      <vt:lpstr>Calibri</vt:lpstr>
      <vt:lpstr>Bebas Neue Bold</vt:lpstr>
      <vt:lpstr>Arial</vt:lpstr>
      <vt:lpstr>Chunk Five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Pink and Yellow Illustrative Thin Lined Remote Work Scenes Business Presentation</dc:title>
  <cp:lastModifiedBy>Student503</cp:lastModifiedBy>
  <cp:revision>3</cp:revision>
  <dcterms:created xsi:type="dcterms:W3CDTF">2006-08-16T00:00:00Z</dcterms:created>
  <dcterms:modified xsi:type="dcterms:W3CDTF">2024-01-06T10:55:30Z</dcterms:modified>
  <dc:identifier>DAF4vN_5KZ8</dc:identifier>
</cp:coreProperties>
</file>