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3" r:id="rId28"/>
    <p:sldId id="292" r:id="rId29"/>
    <p:sldId id="294" r:id="rId30"/>
    <p:sldId id="295" r:id="rId31"/>
    <p:sldId id="296" r:id="rId32"/>
    <p:sldId id="297" r:id="rId33"/>
    <p:sldId id="298" r:id="rId34"/>
    <p:sldId id="299" r:id="rId35"/>
    <p:sldId id="301" r:id="rId36"/>
    <p:sldId id="302" r:id="rId37"/>
    <p:sldId id="305" r:id="rId38"/>
    <p:sldId id="303" r:id="rId39"/>
    <p:sldId id="304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0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CF065-97B1-4705-8115-444B14289158}" type="datetimeFigureOut">
              <a:rPr lang="en-GB" smtClean="0"/>
              <a:t>09/07/2022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DD031-C88E-4A2A-83A7-128ACA5F7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7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DD031-C88E-4A2A-83A7-128ACA5F758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2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9081-6B61-433A-98D9-9A0548037569}" type="datetime1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2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6880-FF32-4790-953F-02FEAB386929}" type="datetime1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7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1731-6724-4884-8518-D48616762B69}" type="datetime1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0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A0B-5EB1-4A22-A463-98AB76192018}" type="datetime1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3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D681-266D-48EC-BD21-BE9F4ECCD5DB}" type="datetime1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8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A270-D749-4219-8FBC-13FBEEBBA5B8}" type="datetime1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0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36DA-61E9-48EC-B983-E08DC11BCE54}" type="datetime1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59B7-8846-4C16-9E17-37FBA6B8D773}" type="datetime1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C31-E8FB-4605-A68D-2EDA89DFED74}" type="datetime1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2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2BB-A771-4A81-875D-566891C7CC92}" type="datetime1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0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A5B0-BBF3-4D92-BE6B-9EBF0716C5EC}" type="datetime1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1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31E2-7B22-43AC-8580-F8DAAB082334}" type="datetime1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6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n-r.soft112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39241"/>
            <a:ext cx="9420808" cy="474854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“Capacity </a:t>
            </a:r>
            <a:r>
              <a:rPr lang="en-US" b="1" dirty="0"/>
              <a:t>Building for Statistician on Modeling Financial and Agricultural Data Using </a:t>
            </a:r>
            <a:r>
              <a:rPr lang="en-US" b="1" dirty="0" smtClean="0"/>
              <a:t>R”</a:t>
            </a:r>
          </a:p>
          <a:p>
            <a:endParaRPr lang="en-US" sz="3000" b="1" dirty="0" smtClean="0">
              <a:solidFill>
                <a:srgbClr val="FF0000"/>
              </a:solidFill>
            </a:endParaRPr>
          </a:p>
          <a:p>
            <a:r>
              <a:rPr lang="en-US" sz="3000" b="1" dirty="0" smtClean="0">
                <a:solidFill>
                  <a:srgbClr val="FF0000"/>
                </a:solidFill>
              </a:rPr>
              <a:t>Introduction </a:t>
            </a:r>
            <a:r>
              <a:rPr lang="en-US" sz="3000" b="1" dirty="0">
                <a:solidFill>
                  <a:srgbClr val="FF0000"/>
                </a:solidFill>
              </a:rPr>
              <a:t>to R for Time Series Analysis</a:t>
            </a:r>
          </a:p>
          <a:p>
            <a:endParaRPr lang="en-US" b="1" dirty="0" smtClean="0"/>
          </a:p>
          <a:p>
            <a:pPr>
              <a:spcBef>
                <a:spcPts val="0"/>
              </a:spcBef>
            </a:pPr>
            <a:r>
              <a:rPr lang="en-US" sz="3600" b="1" dirty="0" smtClean="0"/>
              <a:t>Monday </a:t>
            </a:r>
            <a:r>
              <a:rPr lang="en-US" sz="3600" b="1" dirty="0" err="1" smtClean="0"/>
              <a:t>Osagie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Adenomon</a:t>
            </a:r>
            <a:endParaRPr lang="en-US" sz="3600" b="1" dirty="0" smtClean="0"/>
          </a:p>
          <a:p>
            <a:pPr>
              <a:spcBef>
                <a:spcPts val="0"/>
              </a:spcBef>
            </a:pPr>
            <a:r>
              <a:rPr lang="en-US" sz="3000" b="1" dirty="0" smtClean="0">
                <a:solidFill>
                  <a:srgbClr val="002060"/>
                </a:solidFill>
              </a:rPr>
              <a:t>Department of Statistics &amp; NSUK-LISA Stat Lab</a:t>
            </a:r>
          </a:p>
          <a:p>
            <a:pPr>
              <a:spcBef>
                <a:spcPts val="0"/>
              </a:spcBef>
            </a:pPr>
            <a:r>
              <a:rPr lang="en-US" sz="3000" b="1" dirty="0" err="1" smtClean="0">
                <a:solidFill>
                  <a:srgbClr val="002060"/>
                </a:solidFill>
              </a:rPr>
              <a:t>Nasarawa</a:t>
            </a:r>
            <a:r>
              <a:rPr lang="en-US" sz="3000" b="1" dirty="0" smtClean="0">
                <a:solidFill>
                  <a:srgbClr val="002060"/>
                </a:solidFill>
              </a:rPr>
              <a:t> State University, </a:t>
            </a:r>
            <a:r>
              <a:rPr lang="en-US" sz="3000" b="1" dirty="0" err="1" smtClean="0">
                <a:solidFill>
                  <a:srgbClr val="002060"/>
                </a:solidFill>
              </a:rPr>
              <a:t>Keffi</a:t>
            </a:r>
            <a:r>
              <a:rPr lang="en-US" sz="3000" b="1" dirty="0" smtClean="0">
                <a:solidFill>
                  <a:srgbClr val="002060"/>
                </a:solidFill>
              </a:rPr>
              <a:t>, Nigeria</a:t>
            </a:r>
          </a:p>
          <a:p>
            <a:pPr>
              <a:spcBef>
                <a:spcPts val="0"/>
              </a:spcBef>
            </a:pPr>
            <a:r>
              <a:rPr lang="en-US" sz="3000" b="1" dirty="0" smtClean="0">
                <a:solidFill>
                  <a:srgbClr val="FF0000"/>
                </a:solidFill>
              </a:rPr>
              <a:t>adenomonmo@nsuk.edu.ng</a:t>
            </a:r>
            <a:endParaRPr lang="en-US" sz="3000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sz="2800" b="1" dirty="0" smtClean="0"/>
              <a:t>Virtual, September 28-30, 2020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72" y="363894"/>
            <a:ext cx="9820663" cy="10337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4FE813-B05B-454A-A5BD-A806E496A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96" y="5547361"/>
            <a:ext cx="1400704" cy="103632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20" y="5600702"/>
            <a:ext cx="253608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29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Annual Inflation Rates in Nigeria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650639"/>
              </p:ext>
            </p:extLst>
          </p:nvPr>
        </p:nvGraphicFramePr>
        <p:xfrm>
          <a:off x="4678680" y="1645922"/>
          <a:ext cx="3307080" cy="39098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3540"/>
                <a:gridCol w="1653540"/>
              </a:tblGrid>
              <a:tr h="7108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year</a:t>
                      </a:r>
                      <a:endParaRPr lang="en-GB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Inflation Rates</a:t>
                      </a:r>
                      <a:endParaRPr lang="en-GB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5544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1970</a:t>
                      </a:r>
                      <a:endParaRPr lang="en-GB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13.8</a:t>
                      </a:r>
                      <a:endParaRPr lang="en-GB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5544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1971</a:t>
                      </a:r>
                      <a:endParaRPr lang="en-GB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15.7</a:t>
                      </a:r>
                      <a:endParaRPr lang="en-GB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5544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1972</a:t>
                      </a:r>
                      <a:endParaRPr lang="en-GB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3.2</a:t>
                      </a:r>
                      <a:endParaRPr lang="en-GB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5544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1973</a:t>
                      </a:r>
                      <a:endParaRPr lang="en-GB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5.4</a:t>
                      </a:r>
                      <a:endParaRPr lang="en-GB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5544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1974</a:t>
                      </a:r>
                      <a:endParaRPr lang="en-GB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13.2</a:t>
                      </a:r>
                      <a:endParaRPr lang="en-GB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5544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1975</a:t>
                      </a:r>
                      <a:endParaRPr lang="en-GB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34.4</a:t>
                      </a:r>
                      <a:endParaRPr lang="en-GB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5544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1976</a:t>
                      </a:r>
                      <a:endParaRPr lang="en-GB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23.7</a:t>
                      </a:r>
                      <a:endParaRPr lang="en-GB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5544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1977</a:t>
                      </a:r>
                      <a:endParaRPr lang="en-GB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15.6</a:t>
                      </a:r>
                      <a:endParaRPr lang="en-GB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5544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1978</a:t>
                      </a:r>
                      <a:endParaRPr lang="en-GB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16.6</a:t>
                      </a:r>
                      <a:endParaRPr lang="en-GB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4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Data Entry, Time Plot and Analysis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756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table in example 1 can be enter directly in R since the series is short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Infla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(c(13.8,15.7,3.2,5.4,13.2,34.4,23.7,15.6,16.6),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start=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c(1970,1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Infla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Time Series:</a:t>
            </a:r>
          </a:p>
          <a:p>
            <a:pPr marL="0" indent="0">
              <a:buNone/>
            </a:pPr>
            <a:r>
              <a:rPr lang="en-US" dirty="0"/>
              <a:t>Start = 1970 </a:t>
            </a:r>
          </a:p>
          <a:p>
            <a:pPr marL="0" indent="0">
              <a:buNone/>
            </a:pPr>
            <a:r>
              <a:rPr lang="en-US" dirty="0"/>
              <a:t>End = 1978 </a:t>
            </a:r>
          </a:p>
          <a:p>
            <a:pPr marL="0" indent="0">
              <a:buNone/>
            </a:pPr>
            <a:r>
              <a:rPr lang="en-US" dirty="0"/>
              <a:t>Frequency = 1 </a:t>
            </a:r>
          </a:p>
          <a:p>
            <a:pPr marL="0" indent="0">
              <a:buNone/>
            </a:pPr>
            <a:r>
              <a:rPr lang="en-US" dirty="0"/>
              <a:t>[1] 13.8 15.7  3.2  5.4 13.2 34.4 23.7 15.6 16.6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0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59788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Time Plot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Infla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511618"/>
            <a:ext cx="10409237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33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ACF and PACF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Infla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2468880"/>
            <a:ext cx="10409237" cy="369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42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04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Infla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389698"/>
            <a:ext cx="10409237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66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ADF Unit Root Testing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ADF Test at level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df.test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Infla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Augmented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Dickey-Fuller Test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Infla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Dickey-Fuller = -4.3187, Lag order = 2,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p-value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0.01214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alternative hypothesis: stationary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5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ADF Test at first difference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adf.test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(diff(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Infla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   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Augmented Dickey-Fuller Test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data:  diff(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Infla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Dickey-Fuller = -1.8109, Lag order = 1, p-value = 0.6444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alternative hypothesis: stationary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57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Moving Average 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want to obtain simple moving average of order </a:t>
            </a:r>
            <a:r>
              <a:rPr lang="en-US" dirty="0" smtClean="0"/>
              <a:t>4 for the inflation data from above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InflaSMA2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&lt;-SMA(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Infla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n=2)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InflaSMA2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Time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Series: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Start = 1970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End = 1978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Frequency = 1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[1]    NA 14.75  9.45  4.30  9.30 23.80 29.05 19.65 16.10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74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160"/>
            <a:ext cx="10515600" cy="56588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plot(InflaSMA2)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420178"/>
            <a:ext cx="10409237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42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To Read data from a File: from a text file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" y="1356360"/>
            <a:ext cx="10439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71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10" y="287676"/>
            <a:ext cx="11234406" cy="632888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What is Time Series? </a:t>
            </a:r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             </a:t>
            </a:r>
            <a:br>
              <a:rPr lang="en-US" b="1" dirty="0" smtClean="0">
                <a:latin typeface="+mn-lt"/>
              </a:rPr>
            </a:br>
            <a:r>
              <a:rPr lang="en-US" sz="5200" dirty="0" smtClean="0"/>
              <a:t>Time </a:t>
            </a:r>
            <a:r>
              <a:rPr lang="en-US" sz="5200" dirty="0"/>
              <a:t>series is a series </a:t>
            </a:r>
            <a:r>
              <a:rPr lang="en-US" sz="5200" dirty="0" smtClean="0"/>
              <a:t>of measurements </a:t>
            </a:r>
            <a:r>
              <a:rPr lang="en-US" sz="5200" dirty="0"/>
              <a:t>over time usually at regular intervals of a random variable. A prime concern of the time series is the forecasting of future values using methods such as exponential smoothing, Holt-Winters forecasting or Box-Jenkins methods (</a:t>
            </a:r>
            <a:r>
              <a:rPr lang="en-US" sz="5200" dirty="0" err="1"/>
              <a:t>Cooray</a:t>
            </a:r>
            <a:r>
              <a:rPr lang="en-US" sz="5200" dirty="0"/>
              <a:t>, 2008).</a:t>
            </a:r>
            <a:r>
              <a:rPr lang="en-GB" dirty="0"/>
              <a:t/>
            </a:r>
            <a:br>
              <a:rPr lang="en-GB" dirty="0"/>
            </a:br>
            <a:r>
              <a:rPr lang="en-US" b="1" dirty="0" smtClean="0">
                <a:latin typeface="+mn-lt"/>
              </a:rPr>
              <a:t>                          </a:t>
            </a:r>
            <a:endParaRPr lang="en-US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7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50"/>
            <a:ext cx="10972800" cy="17145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>
                <a:solidFill>
                  <a:srgbClr val="0070C0"/>
                </a:solidFill>
              </a:rPr>
              <a:t>To read in data from a file:</a:t>
            </a:r>
            <a:br>
              <a:rPr lang="en-CA" dirty="0" smtClean="0">
                <a:solidFill>
                  <a:srgbClr val="0070C0"/>
                </a:solidFill>
              </a:rPr>
            </a:br>
            <a:r>
              <a:rPr lang="en-CA" dirty="0" smtClean="0">
                <a:solidFill>
                  <a:srgbClr val="FF0000"/>
                </a:solidFill>
              </a:rPr>
              <a:t/>
            </a:r>
            <a:br>
              <a:rPr lang="en-CA" dirty="0" smtClean="0">
                <a:solidFill>
                  <a:srgbClr val="FF0000"/>
                </a:solidFill>
              </a:rPr>
            </a:br>
            <a:r>
              <a:rPr lang="en-CA" sz="2000" dirty="0">
                <a:solidFill>
                  <a:srgbClr val="FF0000"/>
                </a:solidFill>
              </a:rPr>
              <a:t>Eco&lt;-</a:t>
            </a:r>
            <a:r>
              <a:rPr lang="en-CA" sz="2000" dirty="0" err="1">
                <a:solidFill>
                  <a:srgbClr val="FF0000"/>
                </a:solidFill>
              </a:rPr>
              <a:t>ts</a:t>
            </a:r>
            <a:r>
              <a:rPr lang="en-CA" sz="2000" dirty="0">
                <a:solidFill>
                  <a:srgbClr val="FF0000"/>
                </a:solidFill>
              </a:rPr>
              <a:t>(</a:t>
            </a:r>
            <a:r>
              <a:rPr lang="en-CA" sz="2000" dirty="0" err="1">
                <a:solidFill>
                  <a:srgbClr val="FF0000"/>
                </a:solidFill>
              </a:rPr>
              <a:t>read.table</a:t>
            </a:r>
            <a:r>
              <a:rPr lang="en-CA" sz="2000" dirty="0">
                <a:solidFill>
                  <a:srgbClr val="FF0000"/>
                </a:solidFill>
              </a:rPr>
              <a:t>("C:/Users/ADENOMON/Desktop/</a:t>
            </a:r>
            <a:r>
              <a:rPr lang="en-CA" sz="2000" dirty="0" err="1">
                <a:solidFill>
                  <a:srgbClr val="FF0000"/>
                </a:solidFill>
              </a:rPr>
              <a:t>Inf-Unemp.txt",header</a:t>
            </a:r>
            <a:r>
              <a:rPr lang="en-CA" sz="2000" dirty="0">
                <a:solidFill>
                  <a:srgbClr val="FF0000"/>
                </a:solidFill>
              </a:rPr>
              <a:t>=T),start=c(1981,1),</a:t>
            </a:r>
            <a:r>
              <a:rPr lang="en-CA" sz="2000" dirty="0" err="1">
                <a:solidFill>
                  <a:srgbClr val="FF0000"/>
                </a:solidFill>
              </a:rPr>
              <a:t>freq</a:t>
            </a:r>
            <a:r>
              <a:rPr lang="en-CA" sz="2000" dirty="0">
                <a:solidFill>
                  <a:srgbClr val="FF0000"/>
                </a:solidFill>
              </a:rPr>
              <a:t>=1)</a:t>
            </a:r>
            <a:r>
              <a:rPr lang="en-CA" dirty="0">
                <a:solidFill>
                  <a:srgbClr val="FF0000"/>
                </a:solidFill>
              </a:rPr>
              <a:t/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 smtClean="0">
                <a:solidFill>
                  <a:srgbClr val="FF0000"/>
                </a:solidFill>
              </a:rPr>
              <a:t/>
            </a:r>
            <a:br>
              <a:rPr lang="en-CA" dirty="0" smtClean="0">
                <a:solidFill>
                  <a:srgbClr val="FF0000"/>
                </a:solidFill>
              </a:rPr>
            </a:b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5751" y="2239328"/>
            <a:ext cx="1817369" cy="1200329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 name of the data or table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2663191" y="2101216"/>
            <a:ext cx="2274569" cy="830263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 file name and file path</a:t>
            </a:r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5867400" y="2193608"/>
            <a:ext cx="1927860" cy="1200329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Read the variable names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964407" y="1729263"/>
            <a:ext cx="642938" cy="28575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8291619" y="1738207"/>
            <a:ext cx="571500" cy="211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6148389" y="1598297"/>
            <a:ext cx="714375" cy="47624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6" name="Rectangle 14"/>
          <p:cNvSpPr>
            <a:spLocks noChangeArrowheads="1"/>
          </p:cNvSpPr>
          <p:nvPr/>
        </p:nvSpPr>
        <p:spPr bwMode="auto">
          <a:xfrm>
            <a:off x="381000" y="4429126"/>
            <a:ext cx="609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CA" dirty="0">
                <a:latin typeface="Calibri" pitchFamily="34" charset="0"/>
              </a:rPr>
              <a:t> 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8001000" y="2072641"/>
            <a:ext cx="2156460" cy="830997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Date and frequency</a:t>
            </a:r>
            <a:endParaRPr lang="en-CA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283499" y="1890607"/>
            <a:ext cx="571500" cy="211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38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2200" y="704791"/>
            <a:ext cx="33070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Time Series:</a:t>
            </a:r>
          </a:p>
          <a:p>
            <a:r>
              <a:rPr lang="en-US" dirty="0"/>
              <a:t>Start = 1981 </a:t>
            </a:r>
          </a:p>
          <a:p>
            <a:r>
              <a:rPr lang="en-US" dirty="0"/>
              <a:t>End = 2006 </a:t>
            </a:r>
          </a:p>
          <a:p>
            <a:r>
              <a:rPr lang="en-US" dirty="0"/>
              <a:t>Frequency = 1 </a:t>
            </a:r>
          </a:p>
          <a:p>
            <a:r>
              <a:rPr lang="en-US" dirty="0"/>
              <a:t>     INFLA UNEMP</a:t>
            </a:r>
          </a:p>
          <a:p>
            <a:r>
              <a:rPr lang="en-US" dirty="0"/>
              <a:t>1981 13.01   3.1</a:t>
            </a:r>
          </a:p>
          <a:p>
            <a:r>
              <a:rPr lang="en-US" dirty="0"/>
              <a:t>1982 44.59   3.4</a:t>
            </a:r>
          </a:p>
          <a:p>
            <a:r>
              <a:rPr lang="en-US" dirty="0"/>
              <a:t>1983 57.17   2.7</a:t>
            </a:r>
          </a:p>
          <a:p>
            <a:r>
              <a:rPr lang="en-US" dirty="0"/>
              <a:t>1984 57.03   2.0</a:t>
            </a:r>
          </a:p>
          <a:p>
            <a:r>
              <a:rPr lang="en-US" dirty="0"/>
              <a:t>1985 72.84   1.8</a:t>
            </a:r>
          </a:p>
          <a:p>
            <a:r>
              <a:rPr lang="en-US" dirty="0"/>
              <a:t>1986 29.27   3.4</a:t>
            </a:r>
          </a:p>
          <a:p>
            <a:r>
              <a:rPr lang="en-US" dirty="0"/>
              <a:t>1987  8.53   3.2</a:t>
            </a:r>
          </a:p>
          <a:p>
            <a:r>
              <a:rPr lang="en-US" dirty="0"/>
              <a:t>1988 10.00   3.2</a:t>
            </a:r>
          </a:p>
          <a:p>
            <a:r>
              <a:rPr lang="en-US" dirty="0"/>
              <a:t>1989  6.62   3.0</a:t>
            </a:r>
          </a:p>
          <a:p>
            <a:r>
              <a:rPr lang="en-US" dirty="0"/>
              <a:t>1990  6.93  18.1</a:t>
            </a:r>
          </a:p>
          <a:p>
            <a:r>
              <a:rPr lang="en-US" dirty="0"/>
              <a:t>1991 18.87  13.7</a:t>
            </a:r>
          </a:p>
          <a:p>
            <a:r>
              <a:rPr lang="en-US" dirty="0"/>
              <a:t>1992 12.88  12.2</a:t>
            </a:r>
          </a:p>
          <a:p>
            <a:r>
              <a:rPr lang="en-US" dirty="0"/>
              <a:t>1993 14.03  14.8</a:t>
            </a:r>
          </a:p>
          <a:p>
            <a:r>
              <a:rPr lang="en-US" dirty="0"/>
              <a:t>1994 15.00  11.8</a:t>
            </a:r>
          </a:p>
          <a:p>
            <a:r>
              <a:rPr lang="en-US" dirty="0"/>
              <a:t>1995 17.86  </a:t>
            </a:r>
            <a:r>
              <a:rPr lang="en-US" dirty="0" smtClean="0"/>
              <a:t>11.9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7880" y="613351"/>
            <a:ext cx="34137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1996  </a:t>
            </a:r>
            <a:r>
              <a:rPr lang="en-US" dirty="0"/>
              <a:t>8.24  13.7</a:t>
            </a:r>
          </a:p>
          <a:p>
            <a:r>
              <a:rPr lang="en-US" dirty="0"/>
              <a:t>1997  5.38  14.6</a:t>
            </a:r>
          </a:p>
          <a:p>
            <a:r>
              <a:rPr lang="en-US" dirty="0"/>
              <a:t>1998 11.58  14.9</a:t>
            </a:r>
          </a:p>
          <a:p>
            <a:r>
              <a:rPr lang="en-US" dirty="0"/>
              <a:t>1999 11.54  19.7</a:t>
            </a:r>
          </a:p>
          <a:p>
            <a:r>
              <a:rPr lang="en-US" dirty="0"/>
              <a:t>2000 13.72  21.1</a:t>
            </a:r>
          </a:p>
          <a:p>
            <a:r>
              <a:rPr lang="en-US" dirty="0"/>
              <a:t>2001 10.84  23.9</a:t>
            </a:r>
          </a:p>
          <a:p>
            <a:r>
              <a:rPr lang="en-US" dirty="0"/>
              <a:t>2002 12.22  24.3</a:t>
            </a:r>
          </a:p>
          <a:p>
            <a:r>
              <a:rPr lang="en-US" dirty="0"/>
              <a:t>2003  8.48  28.5</a:t>
            </a:r>
          </a:p>
          <a:p>
            <a:r>
              <a:rPr lang="en-US" dirty="0"/>
              <a:t>2004  8.06  30.0</a:t>
            </a:r>
          </a:p>
          <a:p>
            <a:r>
              <a:rPr lang="en-US" dirty="0"/>
              <a:t>2005  9.02  24.0</a:t>
            </a:r>
          </a:p>
          <a:p>
            <a:r>
              <a:rPr lang="en-US" dirty="0"/>
              <a:t>2006 15.70  25.0</a:t>
            </a:r>
          </a:p>
        </p:txBody>
      </p:sp>
    </p:spTree>
    <p:extLst>
      <p:ext uri="{BB962C8B-B14F-4D97-AF65-F5344CB8AC3E}">
        <p14:creationId xmlns:p14="http://schemas.microsoft.com/office/powerpoint/2010/main" val="2801284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751344"/>
            <a:ext cx="1002792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fit1=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Arima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(Eco[,1],order=c(1,1,0),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include.constant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summary(fit1)</a:t>
            </a:r>
          </a:p>
          <a:p>
            <a:endParaRPr lang="en-GB" dirty="0"/>
          </a:p>
          <a:p>
            <a:r>
              <a:rPr lang="en-GB" dirty="0"/>
              <a:t>Series: Eco[, 1] </a:t>
            </a:r>
          </a:p>
          <a:p>
            <a:r>
              <a:rPr lang="en-GB" dirty="0"/>
              <a:t>ARIMA(1,1,0) with drift </a:t>
            </a:r>
          </a:p>
          <a:p>
            <a:endParaRPr lang="en-GB" dirty="0"/>
          </a:p>
          <a:p>
            <a:r>
              <a:rPr lang="en-GB" dirty="0"/>
              <a:t>Coefficients:</a:t>
            </a:r>
          </a:p>
          <a:p>
            <a:r>
              <a:rPr lang="en-GB" dirty="0"/>
              <a:t>         ar1   drift</a:t>
            </a:r>
          </a:p>
          <a:p>
            <a:r>
              <a:rPr lang="en-GB" dirty="0"/>
              <a:t>      0.1484  0.3691</a:t>
            </a:r>
          </a:p>
          <a:p>
            <a:r>
              <a:rPr lang="en-GB" dirty="0" err="1"/>
              <a:t>s.e.</a:t>
            </a:r>
            <a:r>
              <a:rPr lang="en-GB" dirty="0"/>
              <a:t>  0.2244  3.0128</a:t>
            </a:r>
          </a:p>
          <a:p>
            <a:endParaRPr lang="en-GB" dirty="0"/>
          </a:p>
          <a:p>
            <a:r>
              <a:rPr lang="en-GB" dirty="0"/>
              <a:t>sigma^2 estimated as 177.2:  log likelihood=-99.16</a:t>
            </a:r>
          </a:p>
          <a:p>
            <a:r>
              <a:rPr lang="en-GB" dirty="0"/>
              <a:t>AIC=204.32   </a:t>
            </a:r>
            <a:r>
              <a:rPr lang="en-GB" dirty="0" err="1"/>
              <a:t>AICc</a:t>
            </a:r>
            <a:r>
              <a:rPr lang="en-GB" dirty="0"/>
              <a:t>=205.46   BIC=207.97</a:t>
            </a:r>
          </a:p>
          <a:p>
            <a:endParaRPr lang="en-GB" dirty="0"/>
          </a:p>
          <a:p>
            <a:r>
              <a:rPr lang="en-GB" dirty="0"/>
              <a:t>Training set error measures:</a:t>
            </a:r>
          </a:p>
          <a:p>
            <a:r>
              <a:rPr lang="en-GB" dirty="0"/>
              <a:t>                     ME     RMSE      MAE       MPE     MAPE      MASE</a:t>
            </a:r>
          </a:p>
          <a:p>
            <a:r>
              <a:rPr lang="en-GB" dirty="0"/>
              <a:t>Training set -0.1909011 12.51987 7.229488 -12.97802 41.55928 0.9540101</a:t>
            </a:r>
          </a:p>
          <a:p>
            <a:r>
              <a:rPr lang="en-GB" dirty="0"/>
              <a:t>                    ACF1</a:t>
            </a:r>
          </a:p>
          <a:p>
            <a:r>
              <a:rPr lang="en-GB" dirty="0"/>
              <a:t>Training set -0.02100178</a:t>
            </a:r>
          </a:p>
        </p:txBody>
      </p:sp>
    </p:spTree>
    <p:extLst>
      <p:ext uri="{BB962C8B-B14F-4D97-AF65-F5344CB8AC3E}">
        <p14:creationId xmlns:p14="http://schemas.microsoft.com/office/powerpoint/2010/main" val="2968990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277059"/>
            <a:ext cx="107746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9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GB" sz="3900" dirty="0" err="1">
                <a:latin typeface="Courier New" pitchFamily="49" charset="0"/>
                <a:cs typeface="Courier New" pitchFamily="49" charset="0"/>
              </a:rPr>
              <a:t>lmtest</a:t>
            </a:r>
            <a:r>
              <a:rPr lang="en-GB" sz="3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3900" dirty="0" err="1" smtClean="0">
                <a:latin typeface="Courier New" pitchFamily="49" charset="0"/>
                <a:cs typeface="Courier New" pitchFamily="49" charset="0"/>
              </a:rPr>
              <a:t>coeftest</a:t>
            </a:r>
            <a:r>
              <a:rPr lang="en-GB" sz="3900" dirty="0" smtClean="0">
                <a:latin typeface="Courier New" pitchFamily="49" charset="0"/>
                <a:cs typeface="Courier New" pitchFamily="49" charset="0"/>
              </a:rPr>
              <a:t>(fit1</a:t>
            </a:r>
            <a:r>
              <a:rPr lang="en-GB" sz="3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GB" sz="3900" dirty="0"/>
          </a:p>
          <a:p>
            <a:r>
              <a:rPr lang="en-GB" sz="3900" dirty="0"/>
              <a:t>z test of coefficients:</a:t>
            </a:r>
          </a:p>
          <a:p>
            <a:endParaRPr lang="en-GB" sz="3900" dirty="0"/>
          </a:p>
          <a:p>
            <a:r>
              <a:rPr lang="en-GB" sz="3900" dirty="0"/>
              <a:t>      Estimate Std. Error z value </a:t>
            </a:r>
            <a:r>
              <a:rPr lang="en-GB" sz="3900" dirty="0" err="1"/>
              <a:t>Pr</a:t>
            </a:r>
            <a:r>
              <a:rPr lang="en-GB" sz="3900" dirty="0"/>
              <a:t>(&gt;|z|)</a:t>
            </a:r>
          </a:p>
          <a:p>
            <a:r>
              <a:rPr lang="en-GB" sz="3900" dirty="0"/>
              <a:t>ar1    0.14837    0.22444  0.6610   0.5086</a:t>
            </a:r>
          </a:p>
          <a:p>
            <a:r>
              <a:rPr lang="en-GB" sz="3900" dirty="0"/>
              <a:t>drift  0.36907    3.01279  0.1225   0.9025</a:t>
            </a:r>
          </a:p>
        </p:txBody>
      </p:sp>
    </p:spTree>
    <p:extLst>
      <p:ext uri="{BB962C8B-B14F-4D97-AF65-F5344CB8AC3E}">
        <p14:creationId xmlns:p14="http://schemas.microsoft.com/office/powerpoint/2010/main" val="1434931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acf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(fit1$residuals,main="ARIMA(1,1,0) Residuals")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24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73" y="1927544"/>
            <a:ext cx="9366853" cy="414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01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0520"/>
            <a:ext cx="10515600" cy="6176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fBasics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jarqueberaTest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(fit1$residuals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GB" dirty="0"/>
          </a:p>
          <a:p>
            <a:r>
              <a:rPr lang="en-GB" dirty="0"/>
              <a:t>Title:</a:t>
            </a:r>
          </a:p>
          <a:p>
            <a:r>
              <a:rPr lang="en-GB" dirty="0"/>
              <a:t> </a:t>
            </a:r>
            <a:r>
              <a:rPr lang="en-GB" dirty="0" err="1"/>
              <a:t>Jarque</a:t>
            </a:r>
            <a:r>
              <a:rPr lang="en-GB" dirty="0"/>
              <a:t> - </a:t>
            </a:r>
            <a:r>
              <a:rPr lang="en-GB" dirty="0" err="1"/>
              <a:t>Bera</a:t>
            </a:r>
            <a:r>
              <a:rPr lang="en-GB" dirty="0"/>
              <a:t> </a:t>
            </a:r>
            <a:r>
              <a:rPr lang="en-GB" dirty="0" err="1"/>
              <a:t>Normalality</a:t>
            </a:r>
            <a:r>
              <a:rPr lang="en-GB" dirty="0"/>
              <a:t> Test</a:t>
            </a:r>
          </a:p>
          <a:p>
            <a:endParaRPr lang="en-GB" dirty="0"/>
          </a:p>
          <a:p>
            <a:r>
              <a:rPr lang="en-GB" dirty="0"/>
              <a:t>Test Results:</a:t>
            </a:r>
          </a:p>
          <a:p>
            <a:r>
              <a:rPr lang="en-GB" dirty="0"/>
              <a:t>  STATISTIC:</a:t>
            </a:r>
          </a:p>
          <a:p>
            <a:r>
              <a:rPr lang="en-GB" dirty="0"/>
              <a:t>    X-squared: 42.6499</a:t>
            </a:r>
          </a:p>
          <a:p>
            <a:r>
              <a:rPr lang="en-GB" dirty="0"/>
              <a:t>  P VALUE:</a:t>
            </a:r>
          </a:p>
          <a:p>
            <a:r>
              <a:rPr lang="en-GB" dirty="0"/>
              <a:t>    Asymptotic p Value: 5.479e-10 </a:t>
            </a:r>
          </a:p>
          <a:p>
            <a:endParaRPr lang="en-GB" dirty="0"/>
          </a:p>
          <a:p>
            <a:r>
              <a:rPr lang="en-GB" dirty="0"/>
              <a:t>Description:</a:t>
            </a:r>
          </a:p>
          <a:p>
            <a:r>
              <a:rPr lang="en-GB" dirty="0"/>
              <a:t> Wed Sep 16 12:46:35 2020 by user: ADENOMON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83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1960"/>
            <a:ext cx="10515600" cy="57350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Box.test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(fit1$residuals,lag=12,type="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Ljung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-Box")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Box-</a:t>
            </a:r>
            <a:r>
              <a:rPr lang="en-US" dirty="0" err="1"/>
              <a:t>Ljung</a:t>
            </a:r>
            <a:r>
              <a:rPr lang="en-US" dirty="0"/>
              <a:t>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  fit1$residuals</a:t>
            </a:r>
          </a:p>
          <a:p>
            <a:pPr marL="0" indent="0">
              <a:buNone/>
            </a:pPr>
            <a:r>
              <a:rPr lang="en-US" dirty="0"/>
              <a:t>X-squared = 9.6247, </a:t>
            </a:r>
            <a:r>
              <a:rPr lang="en-US" dirty="0" err="1"/>
              <a:t>df</a:t>
            </a:r>
            <a:r>
              <a:rPr lang="en-US" dirty="0"/>
              <a:t> = 12, p-value = </a:t>
            </a:r>
            <a:r>
              <a:rPr lang="en-US" dirty="0" smtClean="0"/>
              <a:t>0.6489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Box.test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(fit1$residuals,lag=24,type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Ljung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-Box")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Box-</a:t>
            </a:r>
            <a:r>
              <a:rPr lang="en-US" dirty="0" err="1"/>
              <a:t>Ljung</a:t>
            </a:r>
            <a:r>
              <a:rPr lang="en-US" dirty="0"/>
              <a:t>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  fit1$residuals</a:t>
            </a:r>
          </a:p>
          <a:p>
            <a:pPr marL="0" indent="0">
              <a:buNone/>
            </a:pPr>
            <a:r>
              <a:rPr lang="en-US" dirty="0"/>
              <a:t>X-squared = 12.497, </a:t>
            </a:r>
            <a:r>
              <a:rPr lang="en-US" dirty="0" err="1"/>
              <a:t>df</a:t>
            </a:r>
            <a:r>
              <a:rPr lang="en-US" dirty="0"/>
              <a:t> = 24, p-value = 0.9737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6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019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Forecast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3440"/>
            <a:ext cx="10515600" cy="60045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Out of sample forecast for fit1 model for 12 step ahead</a:t>
            </a:r>
          </a:p>
          <a:p>
            <a:pPr marL="0" indent="0"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orecast(fit1,h=12)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Point </a:t>
            </a:r>
            <a:r>
              <a:rPr lang="en-US" dirty="0"/>
              <a:t>Forecast        Lo 80    Hi 80      Lo 95     Hi 95</a:t>
            </a:r>
          </a:p>
          <a:p>
            <a:pPr marL="0" indent="0">
              <a:buNone/>
            </a:pPr>
            <a:r>
              <a:rPr lang="en-US" dirty="0"/>
              <a:t>2007       17.00540  -0.05380025 34.06459  -9.084393  43.09518</a:t>
            </a:r>
          </a:p>
          <a:p>
            <a:pPr marL="0" indent="0">
              <a:buNone/>
            </a:pPr>
            <a:r>
              <a:rPr lang="en-US" dirty="0"/>
              <a:t>2008       17.51339  -8.46336729 43.49014 -22.214629  57.24140</a:t>
            </a:r>
          </a:p>
          <a:p>
            <a:pPr marL="0" indent="0">
              <a:buNone/>
            </a:pPr>
            <a:r>
              <a:rPr lang="en-US" dirty="0"/>
              <a:t>2009       17.90307 -14.86003480 50.66617 -32.203774  68.00991</a:t>
            </a:r>
          </a:p>
          <a:p>
            <a:pPr marL="0" indent="0">
              <a:buNone/>
            </a:pPr>
            <a:r>
              <a:rPr lang="en-US" dirty="0"/>
              <a:t>2010       18.27520 -20.12112912 56.67153 -40.446917  76.99731</a:t>
            </a:r>
          </a:p>
          <a:p>
            <a:pPr marL="0" indent="0">
              <a:buNone/>
            </a:pPr>
            <a:r>
              <a:rPr lang="en-US" dirty="0"/>
              <a:t>2011       18.64472 -24.66192727 61.95137 -47.587083  84.87653</a:t>
            </a:r>
          </a:p>
          <a:p>
            <a:pPr marL="0" indent="0">
              <a:buNone/>
            </a:pPr>
            <a:r>
              <a:rPr lang="en-US" dirty="0"/>
              <a:t>2012       19.01386 -28.70094838 66.72867 -53.959644  91.98737</a:t>
            </a:r>
          </a:p>
          <a:p>
            <a:pPr marL="0" indent="0">
              <a:buNone/>
            </a:pPr>
            <a:r>
              <a:rPr lang="en-US" dirty="0"/>
              <a:t>2013       19.38295 -32.36594603 71.13184 -59.760154  98.52604</a:t>
            </a:r>
          </a:p>
          <a:p>
            <a:pPr marL="0" indent="0">
              <a:buNone/>
            </a:pPr>
            <a:r>
              <a:rPr lang="en-US" dirty="0"/>
              <a:t>2014       19.75202 -35.73846088 75.24250 -65.113346 104.61738</a:t>
            </a:r>
          </a:p>
          <a:p>
            <a:pPr marL="0" indent="0">
              <a:buNone/>
            </a:pPr>
            <a:r>
              <a:rPr lang="en-US" dirty="0"/>
              <a:t>2015       20.12109 -38.87415517 79.11634 -70.104352 110.34653</a:t>
            </a:r>
          </a:p>
          <a:p>
            <a:pPr marL="0" indent="0">
              <a:buNone/>
            </a:pPr>
            <a:r>
              <a:rPr lang="en-US" dirty="0"/>
              <a:t>2016       20.49016 -41.81300568 82.79333 -74.794311 115.77464</a:t>
            </a:r>
          </a:p>
          <a:p>
            <a:pPr marL="0" indent="0">
              <a:buNone/>
            </a:pPr>
            <a:r>
              <a:rPr lang="en-US" dirty="0"/>
              <a:t>2017       20.85924 -44.58486779 86.30334 -79.228883 120.94735</a:t>
            </a:r>
          </a:p>
          <a:p>
            <a:pPr marL="0" indent="0">
              <a:buNone/>
            </a:pPr>
            <a:r>
              <a:rPr lang="en-US" dirty="0"/>
              <a:t>2018       21.22831 -47.21273590 89.66935 -83.443236 125.89985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58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441325"/>
            <a:ext cx="108204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ARIMAX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184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fit2=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Arima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(Eco[,1],order=c(1,1,1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xreg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=Eco[,2],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include.constant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=TRUE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summary(fit2)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coeftest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(fit2)</a:t>
            </a:r>
          </a:p>
          <a:p>
            <a:pPr marL="0" indent="0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acf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(fit2$residuals,main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ARIMAX(1,1,1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Residuals")</a:t>
            </a:r>
          </a:p>
          <a:p>
            <a:pPr marL="0" indent="0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jarqueberaTest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(fit2$residuals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Box.test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(fit2$residuals,lag=12,type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Ljung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-Box")</a:t>
            </a:r>
          </a:p>
          <a:p>
            <a:pPr marL="0" indent="0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Box.test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(fit2$residuals,lag=24,type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Ljung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-Box")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12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040"/>
            <a:ext cx="11018520" cy="64312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3600" dirty="0">
                <a:latin typeface="Courier New" pitchFamily="49" charset="0"/>
                <a:cs typeface="Courier New" pitchFamily="49" charset="0"/>
              </a:rPr>
              <a:t>fit2=</a:t>
            </a:r>
            <a:r>
              <a:rPr lang="en-GB" sz="3600" dirty="0" err="1">
                <a:latin typeface="Courier New" pitchFamily="49" charset="0"/>
                <a:cs typeface="Courier New" pitchFamily="49" charset="0"/>
              </a:rPr>
              <a:t>Arima</a:t>
            </a:r>
            <a:r>
              <a:rPr lang="en-GB" sz="3600" dirty="0">
                <a:latin typeface="Courier New" pitchFamily="49" charset="0"/>
                <a:cs typeface="Courier New" pitchFamily="49" charset="0"/>
              </a:rPr>
              <a:t>(Eco[,1],order=c(1,1,1),</a:t>
            </a:r>
            <a:r>
              <a:rPr lang="en-GB" sz="3600" dirty="0" err="1">
                <a:latin typeface="Courier New" pitchFamily="49" charset="0"/>
                <a:cs typeface="Courier New" pitchFamily="49" charset="0"/>
              </a:rPr>
              <a:t>xreg</a:t>
            </a:r>
            <a:r>
              <a:rPr lang="en-GB" sz="3600" dirty="0">
                <a:latin typeface="Courier New" pitchFamily="49" charset="0"/>
                <a:cs typeface="Courier New" pitchFamily="49" charset="0"/>
              </a:rPr>
              <a:t>=Eco[,2],</a:t>
            </a:r>
            <a:r>
              <a:rPr lang="en-GB" sz="3600" dirty="0" err="1">
                <a:latin typeface="Courier New" pitchFamily="49" charset="0"/>
                <a:cs typeface="Courier New" pitchFamily="49" charset="0"/>
              </a:rPr>
              <a:t>include.constant</a:t>
            </a:r>
            <a:r>
              <a:rPr lang="en-GB" sz="3600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0" indent="0">
              <a:buNone/>
            </a:pPr>
            <a:r>
              <a:rPr lang="en-GB" sz="3600" dirty="0">
                <a:latin typeface="Courier New" pitchFamily="49" charset="0"/>
                <a:cs typeface="Courier New" pitchFamily="49" charset="0"/>
              </a:rPr>
              <a:t>summary(fit2)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Series</a:t>
            </a:r>
            <a:r>
              <a:rPr lang="en-GB" dirty="0"/>
              <a:t>: Eco[, 1] </a:t>
            </a:r>
          </a:p>
          <a:p>
            <a:r>
              <a:rPr lang="en-GB" dirty="0"/>
              <a:t>Regression with ARIMA(1,1,1) errors </a:t>
            </a:r>
          </a:p>
          <a:p>
            <a:endParaRPr lang="en-GB" dirty="0"/>
          </a:p>
          <a:p>
            <a:r>
              <a:rPr lang="en-GB" dirty="0"/>
              <a:t>Coefficients:</a:t>
            </a:r>
          </a:p>
          <a:p>
            <a:r>
              <a:rPr lang="en-GB" dirty="0"/>
              <a:t>          ar1     ma1   drift     </a:t>
            </a:r>
            <a:r>
              <a:rPr lang="en-GB" dirty="0" err="1"/>
              <a:t>xreg</a:t>
            </a:r>
            <a:endParaRPr lang="en-GB" dirty="0"/>
          </a:p>
          <a:p>
            <a:r>
              <a:rPr lang="en-GB" dirty="0"/>
              <a:t>      -0.7244  0.9531  0.7963  -0.8261</a:t>
            </a:r>
          </a:p>
          <a:p>
            <a:r>
              <a:rPr lang="en-GB" dirty="0" err="1"/>
              <a:t>s.e.</a:t>
            </a:r>
            <a:r>
              <a:rPr lang="en-GB" dirty="0"/>
              <a:t>   0.5199  0.5856  2.8498   0.7837</a:t>
            </a:r>
          </a:p>
          <a:p>
            <a:endParaRPr lang="en-GB" dirty="0"/>
          </a:p>
          <a:p>
            <a:r>
              <a:rPr lang="en-GB" dirty="0"/>
              <a:t>sigma^2 estimated as 175.7:  log likelihood=-98.27</a:t>
            </a:r>
          </a:p>
          <a:p>
            <a:r>
              <a:rPr lang="en-GB" dirty="0"/>
              <a:t>AIC=206.54   </a:t>
            </a:r>
            <a:r>
              <a:rPr lang="en-GB" dirty="0" err="1"/>
              <a:t>AICc</a:t>
            </a:r>
            <a:r>
              <a:rPr lang="en-GB" dirty="0"/>
              <a:t>=209.7   BIC=212.63</a:t>
            </a:r>
          </a:p>
          <a:p>
            <a:endParaRPr lang="en-GB" dirty="0"/>
          </a:p>
          <a:p>
            <a:r>
              <a:rPr lang="en-GB" dirty="0"/>
              <a:t>Training set error measures:</a:t>
            </a:r>
          </a:p>
          <a:p>
            <a:r>
              <a:rPr lang="en-GB" dirty="0"/>
              <a:t>                     ME     RMSE      MAE       MPE     MAPE      MASE</a:t>
            </a:r>
          </a:p>
          <a:p>
            <a:r>
              <a:rPr lang="en-GB" dirty="0"/>
              <a:t>Training set 0.05029308 11.91105 7.305693 -6.197063 45.73861 0.9640661</a:t>
            </a:r>
          </a:p>
          <a:p>
            <a:r>
              <a:rPr lang="en-GB" dirty="0"/>
              <a:t>                      ACF1</a:t>
            </a:r>
          </a:p>
          <a:p>
            <a:r>
              <a:rPr lang="en-GB" dirty="0"/>
              <a:t>Training set -0.0003158381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0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Components and Uses of Time Series 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2412"/>
            <a:ext cx="10515600" cy="5232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observed movement and fluctuations of many such series are composed of four different components namely: secular trend, seasonal variation, cyclical variation and irregular variation</a:t>
            </a:r>
            <a:r>
              <a:rPr lang="en-US" dirty="0" smtClean="0"/>
              <a:t>. Uses of Time Series are:</a:t>
            </a:r>
          </a:p>
          <a:p>
            <a:r>
              <a:rPr lang="en-US" b="1" dirty="0"/>
              <a:t>It helps in the analysis of past behavior of a </a:t>
            </a:r>
            <a:r>
              <a:rPr lang="en-US" b="1" dirty="0" smtClean="0"/>
              <a:t>variable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It </a:t>
            </a:r>
            <a:r>
              <a:rPr lang="en-US" b="1" dirty="0"/>
              <a:t>helps in </a:t>
            </a:r>
            <a:r>
              <a:rPr lang="en-US" b="1" dirty="0" smtClean="0"/>
              <a:t>forecasting</a:t>
            </a:r>
            <a:endParaRPr lang="en-GB" dirty="0"/>
          </a:p>
          <a:p>
            <a:r>
              <a:rPr lang="en-US" b="1" dirty="0" smtClean="0"/>
              <a:t>It </a:t>
            </a:r>
            <a:r>
              <a:rPr lang="en-US" b="1" dirty="0"/>
              <a:t>helps in evaluation of current </a:t>
            </a:r>
            <a:r>
              <a:rPr lang="en-US" b="1" dirty="0" smtClean="0"/>
              <a:t>achievement</a:t>
            </a:r>
            <a:endParaRPr lang="en-GB" dirty="0"/>
          </a:p>
          <a:p>
            <a:r>
              <a:rPr lang="en-US" b="1" dirty="0" smtClean="0"/>
              <a:t>It </a:t>
            </a:r>
            <a:r>
              <a:rPr lang="en-US" b="1" dirty="0"/>
              <a:t>helps in making comparative </a:t>
            </a:r>
            <a:r>
              <a:rPr lang="en-US" b="1" dirty="0" smtClean="0"/>
              <a:t>studies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02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6720"/>
            <a:ext cx="10515600" cy="5750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coeftest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(fit2)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000" b="1" dirty="0">
                <a:latin typeface="Courier New" pitchFamily="49" charset="0"/>
                <a:cs typeface="Courier New" pitchFamily="49" charset="0"/>
              </a:rPr>
              <a:t>z test of coefficients:</a:t>
            </a:r>
          </a:p>
          <a:p>
            <a:pPr marL="0" indent="0">
              <a:buNone/>
            </a:pPr>
            <a:endParaRPr lang="en-GB" sz="3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000" b="1" dirty="0">
                <a:latin typeface="Courier New" pitchFamily="49" charset="0"/>
                <a:cs typeface="Courier New" pitchFamily="49" charset="0"/>
              </a:rPr>
              <a:t>      Estimate Std. Error z value </a:t>
            </a:r>
            <a:r>
              <a:rPr lang="en-GB" sz="3000" b="1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GB" sz="3000" b="1" dirty="0">
                <a:latin typeface="Courier New" pitchFamily="49" charset="0"/>
                <a:cs typeface="Courier New" pitchFamily="49" charset="0"/>
              </a:rPr>
              <a:t>(&gt;|z|)</a:t>
            </a:r>
          </a:p>
          <a:p>
            <a:pPr marL="0" indent="0">
              <a:buNone/>
            </a:pPr>
            <a:r>
              <a:rPr lang="en-GB" sz="3000" b="1" dirty="0">
                <a:latin typeface="Courier New" pitchFamily="49" charset="0"/>
                <a:cs typeface="Courier New" pitchFamily="49" charset="0"/>
              </a:rPr>
              <a:t>ar1   -0.72436    0.51987 -1.3934   0.1635</a:t>
            </a:r>
          </a:p>
          <a:p>
            <a:pPr marL="0" indent="0">
              <a:buNone/>
            </a:pPr>
            <a:r>
              <a:rPr lang="en-GB" sz="3000" b="1" dirty="0">
                <a:latin typeface="Courier New" pitchFamily="49" charset="0"/>
                <a:cs typeface="Courier New" pitchFamily="49" charset="0"/>
              </a:rPr>
              <a:t>ma1    0.95308    0.58564  1.6274   0.1036</a:t>
            </a:r>
          </a:p>
          <a:p>
            <a:pPr marL="0" indent="0">
              <a:buNone/>
            </a:pPr>
            <a:r>
              <a:rPr lang="en-GB" sz="3000" b="1" dirty="0">
                <a:latin typeface="Courier New" pitchFamily="49" charset="0"/>
                <a:cs typeface="Courier New" pitchFamily="49" charset="0"/>
              </a:rPr>
              <a:t>drift  0.79627    2.84976  0.2794   0.7799</a:t>
            </a:r>
          </a:p>
          <a:p>
            <a:pPr marL="0" indent="0">
              <a:buNone/>
            </a:pPr>
            <a:r>
              <a:rPr lang="en-GB" sz="3000" b="1" dirty="0" err="1">
                <a:latin typeface="Courier New" pitchFamily="49" charset="0"/>
                <a:cs typeface="Courier New" pitchFamily="49" charset="0"/>
              </a:rPr>
              <a:t>xreg</a:t>
            </a:r>
            <a:r>
              <a:rPr lang="en-GB" sz="3000" b="1" dirty="0">
                <a:latin typeface="Courier New" pitchFamily="49" charset="0"/>
                <a:cs typeface="Courier New" pitchFamily="49" charset="0"/>
              </a:rPr>
              <a:t>  -0.82605    0.78367 -1.0541   0.2918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2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acf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(fit2$residuals,main="ARIMAX(1,1,1) Residuals")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73" y="1927544"/>
            <a:ext cx="9366853" cy="414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261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6240"/>
            <a:ext cx="10515600" cy="57807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jarqueberaTest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(fit2$residuals)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Title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Jarque</a:t>
            </a:r>
            <a:r>
              <a:rPr lang="en-GB" dirty="0"/>
              <a:t> - </a:t>
            </a:r>
            <a:r>
              <a:rPr lang="en-GB" dirty="0" err="1"/>
              <a:t>Bera</a:t>
            </a:r>
            <a:r>
              <a:rPr lang="en-GB" dirty="0"/>
              <a:t> </a:t>
            </a:r>
            <a:r>
              <a:rPr lang="en-GB" dirty="0" err="1"/>
              <a:t>Normalality</a:t>
            </a:r>
            <a:r>
              <a:rPr lang="en-GB" dirty="0"/>
              <a:t> Test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Test Results:</a:t>
            </a:r>
          </a:p>
          <a:p>
            <a:pPr marL="0" indent="0">
              <a:buNone/>
            </a:pPr>
            <a:r>
              <a:rPr lang="en-GB" dirty="0"/>
              <a:t>  STATISTIC:</a:t>
            </a:r>
          </a:p>
          <a:p>
            <a:pPr marL="0" indent="0">
              <a:buNone/>
            </a:pPr>
            <a:r>
              <a:rPr lang="en-GB" dirty="0"/>
              <a:t>    X-squared: 36.8804</a:t>
            </a:r>
          </a:p>
          <a:p>
            <a:pPr marL="0" indent="0">
              <a:buNone/>
            </a:pPr>
            <a:r>
              <a:rPr lang="en-GB" dirty="0"/>
              <a:t>  P VALUE:</a:t>
            </a:r>
          </a:p>
          <a:p>
            <a:pPr marL="0" indent="0">
              <a:buNone/>
            </a:pPr>
            <a:r>
              <a:rPr lang="en-GB" dirty="0"/>
              <a:t>    Asymptotic p Value: 9.807e-09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Description:</a:t>
            </a:r>
          </a:p>
          <a:p>
            <a:pPr marL="0" indent="0">
              <a:buNone/>
            </a:pPr>
            <a:r>
              <a:rPr lang="en-GB" dirty="0"/>
              <a:t> Thu Sep 17 10:32:22 2020 by user: ADENOMON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50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7680"/>
            <a:ext cx="10515600" cy="6111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Box.test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(fit2$residuals,lag=12,type="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Ljung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-Box")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Box-</a:t>
            </a:r>
            <a:r>
              <a:rPr lang="en-GB" dirty="0" err="1"/>
              <a:t>Ljung</a:t>
            </a:r>
            <a:r>
              <a:rPr lang="en-GB" dirty="0"/>
              <a:t> test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data:  fit2$residuals</a:t>
            </a:r>
          </a:p>
          <a:p>
            <a:pPr marL="0" indent="0">
              <a:buNone/>
            </a:pPr>
            <a:r>
              <a:rPr lang="en-GB" dirty="0"/>
              <a:t>X-squared = 10.408, </a:t>
            </a:r>
            <a:r>
              <a:rPr lang="en-GB" dirty="0" err="1"/>
              <a:t>df</a:t>
            </a:r>
            <a:r>
              <a:rPr lang="en-GB" dirty="0"/>
              <a:t> = 12, p-value = 0.5802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Box.test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(fit2$residuals,lag=24,type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Ljung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-Box")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Box-</a:t>
            </a:r>
            <a:r>
              <a:rPr lang="en-GB" dirty="0" err="1"/>
              <a:t>Ljung</a:t>
            </a:r>
            <a:r>
              <a:rPr lang="en-GB" dirty="0"/>
              <a:t> test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data:  fit2$residuals</a:t>
            </a:r>
          </a:p>
          <a:p>
            <a:pPr marL="0" indent="0">
              <a:buNone/>
            </a:pPr>
            <a:r>
              <a:rPr lang="en-GB" dirty="0"/>
              <a:t>X-squared = 13.62, </a:t>
            </a:r>
            <a:r>
              <a:rPr lang="en-GB" dirty="0" err="1"/>
              <a:t>df</a:t>
            </a:r>
            <a:r>
              <a:rPr lang="en-GB" dirty="0"/>
              <a:t> = 24, p-value = 0.9548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63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1960"/>
            <a:ext cx="10515600" cy="5735003"/>
          </a:xfrm>
        </p:spPr>
        <p:txBody>
          <a:bodyPr/>
          <a:lstStyle/>
          <a:p>
            <a:pPr marL="0" indent="0" algn="ctr">
              <a:buNone/>
            </a:pPr>
            <a:r>
              <a:rPr lang="en-US" sz="10000" dirty="0" smtClean="0">
                <a:solidFill>
                  <a:srgbClr val="0070C0"/>
                </a:solidFill>
              </a:rPr>
              <a:t>Modeling seasonal data can also be implemented in R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35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Read monthly inflation Rate in Nigeria from Jan. 1996 to Dec 2019 into R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4698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Inflarate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ts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("C:/Users/ADENOMON/Desktop/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MInflaR.txt",header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=T),start=c(1996,1),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=12)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Inflarate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       Jan   Feb   Mar   Apr   May   Jun   Jul   Aug   Sep   Oct   Nov   Dec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1996 47.56 43.65 41.90 31.84 31.04 28.84 29.51 26.71 23.66 24.63 20.86 14.31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1997 14.32 13.35 13.75 17.09 12.85 11.65  8.31  7.71  6.53  6.34  8.11 10.21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1998  8.82  8.19  6.96  5.04  4.43  6.34  8.58  7.33  6.98  9.02 10.86 11.91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1999 14.29 14.38 13.55 11.58 11.36  8.28  3.98  0.76  2.24  1.48 -0.04  0.22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2000 -2.49 -1.73 -1.43 -0.05  2.17  5.87  6.67 13.10 15.51 17.08 15.38 14.53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2001 17.64 18.59 18.20 23.23 22.96 16.06 19.00 18.71 19.12 19.33 17.43 16.49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2002 18.55 17.99 17.38 12.76 10.18 12.22 15.57 12.28  9.97  5.37 12.15 12.17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2003 10.60  7.30  5.90  8.30  8.70 14.00 12.90 12.40 18.40 23.60 21.30 23.80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2004 22.40 24.80 22.50 17.50 19.80 14.10 10.70 13.00  9.10 10.70 10.00 10.00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2005  9.80 10.90 16.30 17.90 16.80 18.60 26.10 28.20 24.30 18.60 15.10 11.60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2006 10.70 10.80 12.00 12.60 10.50  8.50  3.00  3.70  6.30  6.10  7.80  8.50</a:t>
            </a:r>
          </a:p>
          <a:p>
            <a:pPr marL="0" indent="0">
              <a:buNone/>
            </a:pPr>
            <a:endParaRPr lang="en-GB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99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0120"/>
            <a:ext cx="10515600" cy="52168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2007  8.00  7.10  5.20  4.20  4.60  6.40  4.80  4.20  4.10  4.60  5.20  6.60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2008  8.60  8.00  7.80  8.20  9.70 12.00 14.00 12.40 13.00 14.70 14.80 15.10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2009 14.00 14.60 14.40 13.30 13.20 11.20 11.10 11.00 10.40 11.60 12.40 13.90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2010 14.40 15.60 14.80 15.00 12.90 14.10 13.00 13.70 13.60 13.40 12.80 11.80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2011 12.10 11.10 12.80 11.30 12.40 10.20  9.40  9.30 10.30 10.50 10.50 10.30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2012 12.60 11.90 12.10 12.90 12.70 12.90 12.80 11.70 11.30 11.70 12.30 12.00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2013  9.00  9.50  8.60  9.10  9.00  8.40  8.70  8.20  8.00  7.80  7.90  8.00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2014  8.00  7.70  7.80  7.90  8.00  8.20  8.30  8.50  8.30  8.10  7.90  8.00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2015  8.20  8.40  8.50  8.70  9.00  9.20  9.20  9.30  9.40  9.30  9.37  9.55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2016  9.62 11.38 12.77 13.72 15.58 16.48 17.13 17.61 17.85 18.33 18.48 18.55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2017 18.72 17.78 17.26 17.24 16.25 16.10 16.05 16.01 15.98 15.91 15.90 15.37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2018 15.13 14.33 13.34 12.48 11.61 11.23 11.14 11.23 11.28 11.26 11.28 11.44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2019 11.37 11.31 11.25 11.37 11.40 11.22 11.08 11.02 11.24 11.61 11.85 11.98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70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6240"/>
            <a:ext cx="10515600" cy="57807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lot(</a:t>
            </a:r>
            <a:r>
              <a:rPr lang="en-GB" dirty="0" err="1" smtClean="0"/>
              <a:t>Inflarate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37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00138"/>
            <a:ext cx="10363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999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Decomposition using Additive model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12540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DecompInfla</a:t>
            </a:r>
            <a:r>
              <a:rPr lang="en-GB" dirty="0"/>
              <a:t>&lt;-decompose(</a:t>
            </a:r>
            <a:r>
              <a:rPr lang="en-GB" dirty="0" err="1"/>
              <a:t>Inflarate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lot(</a:t>
            </a:r>
            <a:r>
              <a:rPr lang="en-GB" dirty="0" err="1" smtClean="0"/>
              <a:t>DecompInfla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23098"/>
            <a:ext cx="10363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297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565"/>
            <a:ext cx="10515600" cy="930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To obtain the seasonal component using additive model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7585"/>
            <a:ext cx="115062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Jan       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Feb         Mar         Apr         May         Jun         Jul         Aug         Sep         Oct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1996  0.10453955  0.11852506  0.10249245  0.13249245 -0.05672856 -0.15966335 -0.18962711 -0.19113074 -0.13919233  0.11993810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1997  0.10453955  0.11852506  0.10249245  0.13249245 -0.05672856 -0.15966335 -0.18962711 -0.19113074 -0.13919233  0.11993810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1998  0.10453955  0.11852506  0.10249245  0.13249245 -0.05672856 -0.15966335 -0.18962711 -0.19113074 -0.13919233  0.11993810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1999  0.10453955  0.11852506  0.10249245  0.13249245 -0.05672856 -0.15966335 -0.18962711 -0.19113074 -0.13919233  0.11993810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2000  0.10453955  0.11852506  0.10249245  0.13249245 -0.05672856 -0.15966335 -0.18962711 -0.19113074 -0.13919233  0.11993810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2001  0.10453955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0.11852506  0.10249245  0.13249245 -0.05672856 -0.15966335 -0.18962711 -0.19113074 -0.13919233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0.11993810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Nov       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Dec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1996  0.11999245  0.03836202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1997  0.11999245  0.03836202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1998  0.11999245  0.03836202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1999  0.11999245  0.03836202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2000  0.11999245  0.03836202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2001  0.11999245  0.03836202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959485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DecompInfla$seasonal</a:t>
            </a:r>
            <a:endParaRPr lang="en-GB" sz="2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4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2412"/>
            <a:ext cx="10515600" cy="52327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Time series have always been used in the field of econometrics but can also be applied in virtually all fields (</a:t>
            </a:r>
            <a:r>
              <a:rPr lang="en-US" sz="4000" dirty="0" err="1"/>
              <a:t>Kirchgassner</a:t>
            </a:r>
            <a:r>
              <a:rPr lang="en-US" sz="4000" dirty="0"/>
              <a:t> and </a:t>
            </a:r>
            <a:r>
              <a:rPr lang="en-US" sz="4000" dirty="0" err="1"/>
              <a:t>Wolters</a:t>
            </a:r>
            <a:r>
              <a:rPr lang="en-US" sz="4000" dirty="0"/>
              <a:t>, 2007). Such as engineering, geophysics, business, </a:t>
            </a:r>
            <a:r>
              <a:rPr lang="en-US" sz="4000" dirty="0" smtClean="0"/>
              <a:t>finance, economics</a:t>
            </a:r>
            <a:r>
              <a:rPr lang="en-US" sz="4000" dirty="0"/>
              <a:t>, medical studies, meteorology, quality control, social sciences and agriculture. </a:t>
            </a:r>
            <a:endParaRPr lang="en-US" sz="40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Applications of Time Series</a:t>
            </a:r>
            <a:r>
              <a:rPr lang="en-US" b="1" dirty="0" smtClean="0"/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8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To obtain the seasonal indices using additive model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8495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DecompInfla$figure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" y="2828836"/>
            <a:ext cx="1178052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latin typeface="Courier New" pitchFamily="49" charset="0"/>
                <a:cs typeface="Courier New" pitchFamily="49" charset="0"/>
              </a:rPr>
              <a:t>0.10453955  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0.11852506  0.10249245  0.13249245 -0.05672856 </a:t>
            </a:r>
            <a:endParaRPr lang="en-GB" sz="2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5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0.15966335 -0.18962711 -0.19113074 -0.13919233 </a:t>
            </a:r>
            <a:r>
              <a:rPr lang="en-GB" sz="2500" dirty="0" smtClean="0">
                <a:latin typeface="Courier New" pitchFamily="49" charset="0"/>
                <a:cs typeface="Courier New" pitchFamily="49" charset="0"/>
              </a:rPr>
              <a:t> 0.11993810 0.11999245  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0.03836202</a:t>
            </a:r>
          </a:p>
        </p:txBody>
      </p:sp>
    </p:spTree>
    <p:extLst>
      <p:ext uri="{BB962C8B-B14F-4D97-AF65-F5344CB8AC3E}">
        <p14:creationId xmlns:p14="http://schemas.microsoft.com/office/powerpoint/2010/main" val="234585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To obtain seasonal adjusted series using additive model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" y="1825625"/>
            <a:ext cx="12573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Adjustedseasonal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Inflarate-DecompInfla$seasonal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Jan     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Feb        Mar        Apr        May        Jun        Jul        Aug        Sep        Oct        Nov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1996 47.4554604 43.5314749 41.7975075 31.7075075 31.0967286 28.9996633 29.6996271 26.9011307 23.7991923 24.5100619 20.7400075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1997 14.2154604 13.2314749 13.6475075 16.9575075 12.9067286 11.8096633  8.4996271  7.9011307  6.6691923  6.2200619  7.9900075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1998  8.7154604  8.0714749  6.8575075  4.9075075  4.4867286  6.4996633  8.7696271  7.5211307  7.1191923  8.9000619 10.7400075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l-PL" sz="1200" dirty="0" smtClean="0">
                <a:latin typeface="Courier New" pitchFamily="49" charset="0"/>
                <a:cs typeface="Courier New" pitchFamily="49" charset="0"/>
              </a:rPr>
              <a:t>Dec</a:t>
            </a:r>
            <a:endParaRPr lang="pl-PL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l-PL" sz="1200" dirty="0">
                <a:latin typeface="Courier New" pitchFamily="49" charset="0"/>
                <a:cs typeface="Courier New" pitchFamily="49" charset="0"/>
              </a:rPr>
              <a:t>1996 14.2716380</a:t>
            </a:r>
          </a:p>
          <a:p>
            <a:pPr marL="0" indent="0">
              <a:buNone/>
            </a:pPr>
            <a:r>
              <a:rPr lang="pl-PL" sz="1200" dirty="0">
                <a:latin typeface="Courier New" pitchFamily="49" charset="0"/>
                <a:cs typeface="Courier New" pitchFamily="49" charset="0"/>
              </a:rPr>
              <a:t>1997 10.1716380</a:t>
            </a:r>
          </a:p>
          <a:p>
            <a:pPr marL="0" indent="0">
              <a:buNone/>
            </a:pPr>
            <a:r>
              <a:rPr lang="pl-PL" sz="1200" dirty="0">
                <a:latin typeface="Courier New" pitchFamily="49" charset="0"/>
                <a:cs typeface="Courier New" pitchFamily="49" charset="0"/>
              </a:rPr>
              <a:t>1998 11.8716380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12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lot(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Adjustedseasonal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42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46898"/>
            <a:ext cx="10363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230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Decomposition using Multiplicative Model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43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11803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DecompInfla1&lt;-decompose(</a:t>
            </a:r>
            <a:r>
              <a:rPr lang="en-US" sz="3000" dirty="0" err="1"/>
              <a:t>Inflarate</a:t>
            </a:r>
            <a:r>
              <a:rPr lang="en-US" sz="3000" dirty="0"/>
              <a:t>,"multiplicative</a:t>
            </a:r>
            <a:r>
              <a:rPr lang="en-US" sz="3000" dirty="0" smtClean="0"/>
              <a:t>")</a:t>
            </a:r>
          </a:p>
          <a:p>
            <a:r>
              <a:rPr lang="en-US" sz="3000" dirty="0" smtClean="0"/>
              <a:t>plot(DecompInfla1)</a:t>
            </a:r>
            <a:endParaRPr lang="en-GB" sz="3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50" y="2292669"/>
            <a:ext cx="9325740" cy="414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297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To obtain the seasonal component using </a:t>
            </a:r>
            <a:r>
              <a:rPr lang="en-US" dirty="0" smtClean="0">
                <a:solidFill>
                  <a:srgbClr val="0070C0"/>
                </a:solidFill>
              </a:rPr>
              <a:t>Multiplicative model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61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DecompInfla1$seasonal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Jan       Feb       Mar       Apr       May       Jun       Jul</a:t>
            </a: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1996 0.9271024 0.9752039 0.9891401 1.0102692 1.0170295 1.0385963 0.9994201</a:t>
            </a: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1997 0.9271024 0.9752039 0.9891401 1.0102692 1.0170295 1.0385963 0.9994201</a:t>
            </a: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1998 0.9271024 0.9752039 0.9891401 1.0102692 1.0170295 1.0385963 0.9994201</a:t>
            </a: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1999 0.9271024 0.9752039 0.9891401 1.0102692 1.0170295 1.0385963 0.9994201</a:t>
            </a:r>
          </a:p>
          <a:p>
            <a:pPr marL="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2000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0.9271024 0.9752039 0.9891401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1.0102692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1.0170295 1.0385963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0.9994201</a:t>
            </a:r>
            <a:endParaRPr lang="en-GB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4639717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Aug      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Sep       Oct       Nov       Dec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1996 0.9812200 0.9986539 1.0103650 1.0140874 1.0389122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1997 0.9812200 0.9986539 1.0103650 1.0140874 1.0389122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1998 0.9812200 0.9986539 1.0103650 1.0140874 1.0389122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1999 0.9812200 0.9986539 1.0103650 1.0140874 1.0389122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2000 0.9812200 0.9986539 1.0103650 1.0140874 1.0389122</a:t>
            </a:r>
            <a:endParaRPr lang="en-GB" sz="13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67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To obtain the seasonal indices using </a:t>
            </a:r>
            <a:r>
              <a:rPr lang="en-US" dirty="0" smtClean="0">
                <a:solidFill>
                  <a:srgbClr val="0070C0"/>
                </a:solidFill>
              </a:rPr>
              <a:t>multiplicative model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DecompInfla1$figure</a:t>
            </a:r>
          </a:p>
          <a:p>
            <a:pPr marL="0" indent="0">
              <a:buNone/>
            </a:pPr>
            <a:r>
              <a:rPr lang="it-IT" dirty="0" smtClean="0">
                <a:latin typeface="Courier New" pitchFamily="49" charset="0"/>
                <a:cs typeface="Courier New" pitchFamily="49" charset="0"/>
              </a:rPr>
              <a:t>0.9271024 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0.9752039 0.9891401 1.0102692 1.0170295 1.0385963 0.9994201 0.9812200 0.9986539 1.0103650 1.0140874 1.0389122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3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To obtain seasonal adjusted series using </a:t>
            </a:r>
            <a:r>
              <a:rPr lang="en-US" dirty="0" smtClean="0">
                <a:solidFill>
                  <a:srgbClr val="0070C0"/>
                </a:solidFill>
              </a:rPr>
              <a:t>multiplicative model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825625"/>
            <a:ext cx="128168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Adjustedseasonal1&lt;-Inflarate-DecompInfla1$seasonal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Jan     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Feb        Mar        Apr        May        Jun        Jul        Aug        Sep        Oct        Nov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1996 46.6328976 42.6747961 40.9108599 30.8297308 30.0229705 27.8014037 28.5105799 25.7287800 22.6613461 23.6196350 19.8459126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1997 13.3928976 12.3747961 12.7608599 16.0797308 11.8329705 10.6114037  7.3105799  6.7287800  5.5313461  5.3296350  7.0959126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1998  7.8928976  7.2147961  5.9708599  4.0297308  3.4129705  5.3014037  7.5805799  6.3487800  5.9813461  8.0096350  9.8459126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" y="366569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           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Dec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  <a:p>
            <a:r>
              <a:rPr lang="pl-PL" dirty="0">
                <a:latin typeface="Courier New" pitchFamily="49" charset="0"/>
                <a:cs typeface="Courier New" pitchFamily="49" charset="0"/>
              </a:rPr>
              <a:t>1996 13.2710878</a:t>
            </a:r>
          </a:p>
          <a:p>
            <a:r>
              <a:rPr lang="pl-PL" dirty="0">
                <a:latin typeface="Courier New" pitchFamily="49" charset="0"/>
                <a:cs typeface="Courier New" pitchFamily="49" charset="0"/>
              </a:rPr>
              <a:t>1997  9.1710878</a:t>
            </a:r>
          </a:p>
          <a:p>
            <a:r>
              <a:rPr lang="pl-PL" dirty="0">
                <a:latin typeface="Courier New" pitchFamily="49" charset="0"/>
                <a:cs typeface="Courier New" pitchFamily="49" charset="0"/>
              </a:rPr>
              <a:t>1998 10.8710878</a:t>
            </a:r>
          </a:p>
          <a:p>
            <a:r>
              <a:rPr lang="pl-PL" dirty="0">
                <a:latin typeface="Courier New" pitchFamily="49" charset="0"/>
                <a:cs typeface="Courier New" pitchFamily="49" charset="0"/>
              </a:rPr>
              <a:t>1999 -0.8189122</a:t>
            </a:r>
          </a:p>
        </p:txBody>
      </p:sp>
    </p:spTree>
    <p:extLst>
      <p:ext uri="{BB962C8B-B14F-4D97-AF65-F5344CB8AC3E}">
        <p14:creationId xmlns:p14="http://schemas.microsoft.com/office/powerpoint/2010/main" val="3654773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plot(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Adjustedseasonal1)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47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92618"/>
            <a:ext cx="10363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447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3591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Holt-Winter Smoothing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8022021" cy="5414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sz="8000" dirty="0" err="1">
                <a:latin typeface="Courier New" pitchFamily="49" charset="0"/>
                <a:cs typeface="Courier New" pitchFamily="49" charset="0"/>
              </a:rPr>
              <a:t>InflaHW</a:t>
            </a:r>
            <a:r>
              <a:rPr lang="en-GB" sz="80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GB" sz="8000" dirty="0" err="1">
                <a:latin typeface="Courier New" pitchFamily="49" charset="0"/>
                <a:cs typeface="Courier New" pitchFamily="49" charset="0"/>
              </a:rPr>
              <a:t>HoltWinters</a:t>
            </a:r>
            <a:r>
              <a:rPr lang="en-GB" sz="8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8000" dirty="0" err="1">
                <a:latin typeface="Courier New" pitchFamily="49" charset="0"/>
                <a:cs typeface="Courier New" pitchFamily="49" charset="0"/>
              </a:rPr>
              <a:t>Inflarate</a:t>
            </a:r>
            <a:r>
              <a:rPr lang="en-GB" sz="8000" dirty="0">
                <a:latin typeface="Courier New" pitchFamily="49" charset="0"/>
                <a:cs typeface="Courier New" pitchFamily="49" charset="0"/>
              </a:rPr>
              <a:t>, alpha=0.3,beta=0.1,gamma=0.1</a:t>
            </a:r>
            <a:r>
              <a:rPr lang="en-GB" sz="8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InflaHW</a:t>
            </a:r>
            <a:endParaRPr lang="en-US" sz="8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Holt-Winters exponential smoothing with trend and additive seasonal component.</a:t>
            </a:r>
          </a:p>
          <a:p>
            <a:pPr marL="0" indent="0">
              <a:buNone/>
            </a:pPr>
            <a:endParaRPr lang="en-US" sz="8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 marL="0" indent="0">
              <a:buNone/>
            </a:pPr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HoltWinters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(x = </a:t>
            </a:r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Inflarate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, alpha = 0.3, beta = 0.1, gamma = 0.1)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Smoothing parameters:</a:t>
            </a:r>
          </a:p>
          <a:p>
            <a:pPr marL="0" indent="0">
              <a:buNone/>
            </a:pPr>
            <a:r>
              <a:rPr lang="en-US" sz="8000" dirty="0"/>
              <a:t> alpha: 0.3</a:t>
            </a:r>
          </a:p>
          <a:p>
            <a:pPr marL="0" indent="0">
              <a:buNone/>
            </a:pPr>
            <a:r>
              <a:rPr lang="en-US" sz="8000" dirty="0"/>
              <a:t> beta : 0.1</a:t>
            </a:r>
          </a:p>
          <a:p>
            <a:pPr marL="0" indent="0">
              <a:buNone/>
            </a:pPr>
            <a:r>
              <a:rPr lang="en-US" sz="8000" dirty="0"/>
              <a:t> gamma: 0.1</a:t>
            </a:r>
          </a:p>
          <a:p>
            <a:pPr marL="0" indent="0">
              <a:buNone/>
            </a:pP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48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45880" y="914400"/>
            <a:ext cx="3190941" cy="5414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/>
              <a:t>Coefficients: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/>
              <a:t>           [,1]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/>
              <a:t>a   10.79740911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/>
              <a:t>b   -0.05249446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/>
              <a:t>s1  -0.17798980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/>
              <a:t>s2  -0.45358476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/>
              <a:t>s3  -0.41949378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/>
              <a:t>s4   0.38872295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/>
              <a:t>s5   0.21181303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/>
              <a:t>s6   0.23654241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/>
              <a:t>s7   0.32900421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/>
              <a:t>s8   0.44091605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/>
              <a:t>s9   0.50028857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/>
              <a:t>s10  1.17753534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/>
              <a:t>s11  1.11723809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/>
              <a:t>s12  0.27478063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8283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3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Fitted values from Holt-Winters exponential smoothing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InflaHW$fitted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smtClean="0"/>
              <a:t>            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xhat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level        trend      season</a:t>
            </a:r>
          </a:p>
          <a:p>
            <a:pPr marL="0" indent="0">
              <a:buNone/>
            </a:pPr>
            <a:r>
              <a:rPr lang="en-US" sz="3100" dirty="0">
                <a:latin typeface="Courier New" pitchFamily="49" charset="0"/>
                <a:cs typeface="Courier New" pitchFamily="49" charset="0"/>
              </a:rPr>
              <a:t>Jan 1997 24.4762260 29.21793561 -1.606397145 -3.13531250</a:t>
            </a:r>
          </a:p>
          <a:p>
            <a:pPr marL="0" indent="0">
              <a:buNone/>
            </a:pPr>
            <a:r>
              <a:rPr lang="en-US" sz="3100" dirty="0">
                <a:latin typeface="Courier New" pitchFamily="49" charset="0"/>
                <a:cs typeface="Courier New" pitchFamily="49" charset="0"/>
              </a:rPr>
              <a:t>Feb 1997 20.2232742 24.56467067 -1.911083923 -2.43031250</a:t>
            </a:r>
          </a:p>
          <a:p>
            <a:pPr marL="0" indent="0">
              <a:buNone/>
            </a:pPr>
            <a:r>
              <a:rPr lang="en-US" sz="3100" dirty="0">
                <a:latin typeface="Courier New" pitchFamily="49" charset="0"/>
                <a:cs typeface="Courier New" pitchFamily="49" charset="0"/>
              </a:rPr>
              <a:t>Mar 1997 17.9494265 20.59160447 -2.117282151 -0.52489583</a:t>
            </a:r>
          </a:p>
          <a:p>
            <a:pPr marL="0" indent="0">
              <a:buNone/>
            </a:pPr>
            <a:r>
              <a:rPr lang="en-US" sz="3100" dirty="0">
                <a:latin typeface="Courier New" pitchFamily="49" charset="0"/>
                <a:cs typeface="Courier New" pitchFamily="49" charset="0"/>
              </a:rPr>
              <a:t>Apr 1997 19.2621669 17.21449438 -2.243264946  4.29093750</a:t>
            </a:r>
          </a:p>
          <a:p>
            <a:pPr marL="0" indent="0">
              <a:buNone/>
            </a:pPr>
            <a:r>
              <a:rPr lang="en-US" sz="3100" dirty="0">
                <a:latin typeface="Courier New" pitchFamily="49" charset="0"/>
                <a:cs typeface="Courier New" pitchFamily="49" charset="0"/>
              </a:rPr>
              <a:t>May 1997 13.3554202 14.31957935 -2.308429954  1.34427083</a:t>
            </a:r>
          </a:p>
          <a:p>
            <a:pPr marL="0" indent="0">
              <a:buNone/>
            </a:pPr>
            <a:r>
              <a:rPr lang="en-US" sz="3100" dirty="0">
                <a:latin typeface="Courier New" pitchFamily="49" charset="0"/>
                <a:cs typeface="Courier New" pitchFamily="49" charset="0"/>
              </a:rPr>
              <a:t>Jun 1997 10.3822849 11.85952333 -2.323592560  0.84635417</a:t>
            </a:r>
          </a:p>
          <a:p>
            <a:pPr marL="0" indent="0">
              <a:buNone/>
            </a:pPr>
            <a:r>
              <a:rPr lang="en-US" sz="3100" dirty="0">
                <a:latin typeface="Courier New" pitchFamily="49" charset="0"/>
                <a:cs typeface="Courier New" pitchFamily="49" charset="0"/>
              </a:rPr>
              <a:t>Jul 1997  8.3687050  9.91624529 -2.285561109  0.73802083</a:t>
            </a:r>
          </a:p>
          <a:p>
            <a:pPr marL="0" indent="0">
              <a:buNone/>
            </a:pPr>
            <a:r>
              <a:rPr lang="en-US" sz="3100" dirty="0">
                <a:latin typeface="Courier New" pitchFamily="49" charset="0"/>
                <a:cs typeface="Courier New" pitchFamily="49" charset="0"/>
              </a:rPr>
              <a:t>Aug 1997  5.9112712  7.61307268 -2.287322259  0.58552083</a:t>
            </a:r>
          </a:p>
          <a:p>
            <a:pPr marL="0" indent="0">
              <a:buNone/>
            </a:pPr>
            <a:r>
              <a:rPr lang="en-US" sz="3100" dirty="0">
                <a:latin typeface="Courier New" pitchFamily="49" charset="0"/>
                <a:cs typeface="Courier New" pitchFamily="49" charset="0"/>
              </a:rPr>
              <a:t>Sep 1997  3.6029461  5.86536904 -2.233360396 -0.02906250</a:t>
            </a:r>
          </a:p>
          <a:p>
            <a:pPr marL="0" indent="0">
              <a:buNone/>
            </a:pPr>
            <a:r>
              <a:rPr lang="en-US" sz="3100" dirty="0">
                <a:latin typeface="Courier New" pitchFamily="49" charset="0"/>
                <a:cs typeface="Courier New" pitchFamily="49" charset="0"/>
              </a:rPr>
              <a:t>Oct 1997  5.0930135  4.51012480 -2.145548781  2.72843750</a:t>
            </a:r>
          </a:p>
          <a:p>
            <a:pPr marL="0" indent="0">
              <a:buNone/>
            </a:pPr>
            <a:r>
              <a:rPr lang="en-US" sz="3100" dirty="0">
                <a:latin typeface="Courier New" pitchFamily="49" charset="0"/>
                <a:cs typeface="Courier New" pitchFamily="49" charset="0"/>
              </a:rPr>
              <a:t>Nov 1997  0.9614703  2.73867196 -2.108139186  0.33093750</a:t>
            </a:r>
          </a:p>
          <a:p>
            <a:pPr marL="0" indent="0">
              <a:buNone/>
            </a:pPr>
            <a:r>
              <a:rPr lang="en-US" sz="3100" dirty="0">
                <a:latin typeface="Courier New" pitchFamily="49" charset="0"/>
                <a:cs typeface="Courier New" pitchFamily="49" charset="0"/>
              </a:rPr>
              <a:t>Dec 1997 -3.8634874  2.77509169 -1.893683295 -4.74489583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Introduction to R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510539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4000" dirty="0"/>
              <a:t>R is a system for statistical analyses and graphics created by </a:t>
            </a:r>
            <a:r>
              <a:rPr lang="en-US" sz="4000" dirty="0" err="1"/>
              <a:t>Ihaka</a:t>
            </a:r>
            <a:r>
              <a:rPr lang="en-US" sz="4000" dirty="0"/>
              <a:t> &amp; Gentleman (1996). R is both a software and a language considered as a dialect of the S language created by the AT&amp;T Bell </a:t>
            </a:r>
            <a:r>
              <a:rPr lang="en-US" sz="4000" dirty="0" smtClean="0"/>
              <a:t>laboratories and is </a:t>
            </a:r>
            <a:r>
              <a:rPr lang="en-US" sz="4000" dirty="0"/>
              <a:t>freely distributed under the terms of the GNU General Public License </a:t>
            </a:r>
            <a:r>
              <a:rPr lang="en-US" sz="4000" dirty="0" smtClean="0"/>
              <a:t>. </a:t>
            </a:r>
            <a:endParaRPr lang="en-GB" sz="4000" dirty="0"/>
          </a:p>
          <a:p>
            <a:pPr marL="0" indent="0" algn="just">
              <a:buNone/>
            </a:pPr>
            <a:r>
              <a:rPr lang="en-US" sz="4000" dirty="0"/>
              <a:t>R is a language and environment for statistical computing and graphics, provides a wide variety of statistical methods (time series analysis, linear and nonlinear modeling, classical statistical tests, and so on) and graphical techniques, and is highly extensible.</a:t>
            </a:r>
            <a:endParaRPr lang="en-GB" sz="40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40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plot(</a:t>
            </a:r>
            <a:r>
              <a:rPr lang="en-GB" dirty="0" err="1"/>
              <a:t>InflaHW$fitted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50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57338"/>
            <a:ext cx="10363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6770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9687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Forecast from Holt Winters model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0225"/>
            <a:ext cx="1171956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b="1" dirty="0" err="1">
                <a:latin typeface="Courier New" pitchFamily="49" charset="0"/>
                <a:cs typeface="Courier New" pitchFamily="49" charset="0"/>
              </a:rPr>
              <a:t>Inflafor</a:t>
            </a:r>
            <a:r>
              <a:rPr lang="en-GB" sz="2600" b="1" dirty="0">
                <a:latin typeface="Courier New" pitchFamily="49" charset="0"/>
                <a:cs typeface="Courier New" pitchFamily="49" charset="0"/>
              </a:rPr>
              <a:t>&lt;-forecast(</a:t>
            </a:r>
            <a:r>
              <a:rPr lang="en-GB" sz="2600" b="1" dirty="0" err="1">
                <a:latin typeface="Courier New" pitchFamily="49" charset="0"/>
                <a:cs typeface="Courier New" pitchFamily="49" charset="0"/>
              </a:rPr>
              <a:t>InflaHW,h</a:t>
            </a:r>
            <a:r>
              <a:rPr lang="en-GB" sz="2600" b="1" dirty="0">
                <a:latin typeface="Courier New" pitchFamily="49" charset="0"/>
                <a:cs typeface="Courier New" pitchFamily="49" charset="0"/>
              </a:rPr>
              <a:t>=12)</a:t>
            </a:r>
          </a:p>
          <a:p>
            <a:pPr marL="0" indent="0">
              <a:buNone/>
            </a:pPr>
            <a:r>
              <a:rPr lang="en-GB" sz="2600" b="1" dirty="0" err="1" smtClean="0">
                <a:latin typeface="Courier New" pitchFamily="49" charset="0"/>
                <a:cs typeface="Courier New" pitchFamily="49" charset="0"/>
              </a:rPr>
              <a:t>Inflafor</a:t>
            </a:r>
            <a:endParaRPr lang="en-GB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     Point   Forecast   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Lo 80    Hi 80      Lo 95    Hi 95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Jan 2020       10.56692 5.663333 15.47052  3.0675282 18.06632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Feb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2020       10.23884 5.075141 15.40253  2.3416467 18.13602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Mar 2020       10.22043 4.763327 15.67754  1.8745097 18.56635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Apr 2020       10.97615 5.193657 16.75865  2.1325878 19.81972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May 2020       10.74675 4.608440 16.88506  1.3590148 20.13448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Jun 2020       10.71898 4.196102 17.24187  0.7430957 20.69487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Jul 2020       10.75895 3.824399 17.69350  0.1534687 21.36444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Aug 2020       10.81837 3.446654 18.19008 -0.4556958 22.09243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Sep 2020       10.82525 2.992383 18.65811 -1.1540851 22.80458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Oct 2020       11.45000 3.133386 19.76661 -1.2691627 24.16916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Nov 2020       11.33721 2.515511 20.15890 -2.1544129 24.82883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Dec 2020       10.44226 1.095285 19.78923 -3.8527034 24.73722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488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SARIMA Model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Arima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variable,order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p,q,r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seasonal=list(order=c(P,Q,R),period=12)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FitB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Arima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variable,order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p,q,r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seasonal=list(order=c(P,Q,R),period=4)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Period 12 for monthly data and period 4 for quarterly data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795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Dividing the series into train and test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Inflarate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ts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("C:/Users/ADENOMON/Desktop/</a:t>
            </a: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MInflaR.txt",header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=T),start=c(1996,1),end=c(2019,12),</a:t>
            </a: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=12)</a:t>
            </a:r>
          </a:p>
          <a:p>
            <a:pPr marL="0" indent="0">
              <a:buNone/>
            </a:pP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inflatrain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ts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Inflarate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[1:276],start=c(1996,1),</a:t>
            </a: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=12)</a:t>
            </a:r>
          </a:p>
          <a:p>
            <a:pPr marL="0" indent="0">
              <a:buNone/>
            </a:pP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inflatest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ts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Inflarate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[277:288],start=c(2019,1),</a:t>
            </a: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=12)</a:t>
            </a:r>
          </a:p>
          <a:p>
            <a:pPr marL="0" indent="0">
              <a:buNone/>
            </a:pPr>
            <a:endParaRPr lang="en-GB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239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Plot of the training series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54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130" y="1927544"/>
            <a:ext cx="9325740" cy="4488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11880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inflatrain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80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019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Plot of the testing series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7385"/>
            <a:ext cx="10515600" cy="71945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inflatest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55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4458"/>
            <a:ext cx="10363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6540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040"/>
            <a:ext cx="10515600" cy="585692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sz="59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FitA</a:t>
            </a:r>
            <a:r>
              <a:rPr lang="en-GB" sz="59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59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Arima</a:t>
            </a:r>
            <a:r>
              <a:rPr lang="en-GB" sz="59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59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inflatrain,order</a:t>
            </a:r>
            <a:r>
              <a:rPr lang="en-GB" sz="59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=c(1,1,1), seasonal=list(order=c(1,1,1),period=12</a:t>
            </a:r>
            <a:r>
              <a:rPr lang="en-GB" sz="59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GB" sz="59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4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3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5000" b="1" dirty="0" smtClean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GB" sz="5000" b="1" dirty="0" err="1" smtClean="0">
                <a:latin typeface="Courier New" pitchFamily="49" charset="0"/>
                <a:cs typeface="Courier New" pitchFamily="49" charset="0"/>
              </a:rPr>
              <a:t>FitA</a:t>
            </a:r>
            <a:r>
              <a:rPr lang="en-GB" sz="5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5000" b="1" dirty="0">
                <a:latin typeface="Courier New" pitchFamily="49" charset="0"/>
                <a:cs typeface="Courier New" pitchFamily="49" charset="0"/>
              </a:rPr>
              <a:t>Series: </a:t>
            </a:r>
            <a:r>
              <a:rPr lang="en-GB" sz="5000" b="1" dirty="0" err="1">
                <a:latin typeface="Courier New" pitchFamily="49" charset="0"/>
                <a:cs typeface="Courier New" pitchFamily="49" charset="0"/>
              </a:rPr>
              <a:t>inflatrain</a:t>
            </a:r>
            <a:r>
              <a:rPr lang="en-GB" sz="5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GB" sz="5000" b="1" dirty="0">
                <a:latin typeface="Courier New" pitchFamily="49" charset="0"/>
                <a:cs typeface="Courier New" pitchFamily="49" charset="0"/>
              </a:rPr>
              <a:t>ARIMA(1,1,1)(1,1,1)[12] </a:t>
            </a:r>
          </a:p>
          <a:p>
            <a:pPr marL="0" indent="0">
              <a:buNone/>
            </a:pPr>
            <a:endParaRPr lang="en-GB" sz="5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5000" b="1" dirty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GB" sz="5000" b="1" dirty="0">
                <a:latin typeface="Courier New" pitchFamily="49" charset="0"/>
                <a:cs typeface="Courier New" pitchFamily="49" charset="0"/>
              </a:rPr>
              <a:t>         ar1      ma1     sar1     sma1</a:t>
            </a:r>
          </a:p>
          <a:p>
            <a:pPr marL="0" indent="0">
              <a:buNone/>
            </a:pPr>
            <a:r>
              <a:rPr lang="en-GB" sz="5000" b="1" dirty="0">
                <a:latin typeface="Courier New" pitchFamily="49" charset="0"/>
                <a:cs typeface="Courier New" pitchFamily="49" charset="0"/>
              </a:rPr>
              <a:t>      0.8176  -0.7093  -0.3316  -1.0000</a:t>
            </a:r>
          </a:p>
          <a:p>
            <a:pPr marL="0" indent="0">
              <a:buNone/>
            </a:pPr>
            <a:r>
              <a:rPr lang="en-GB" sz="5000" b="1" dirty="0" err="1">
                <a:latin typeface="Courier New" pitchFamily="49" charset="0"/>
                <a:cs typeface="Courier New" pitchFamily="49" charset="0"/>
              </a:rPr>
              <a:t>s.e.</a:t>
            </a:r>
            <a:r>
              <a:rPr lang="en-GB" sz="5000" b="1" dirty="0">
                <a:latin typeface="Courier New" pitchFamily="49" charset="0"/>
                <a:cs typeface="Courier New" pitchFamily="49" charset="0"/>
              </a:rPr>
              <a:t>  0.2126   0.2495   0.0621   0.0412</a:t>
            </a:r>
          </a:p>
          <a:p>
            <a:pPr marL="0" indent="0">
              <a:buNone/>
            </a:pPr>
            <a:endParaRPr lang="en-GB" sz="5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5000" b="1" dirty="0">
                <a:latin typeface="Courier New" pitchFamily="49" charset="0"/>
                <a:cs typeface="Courier New" pitchFamily="49" charset="0"/>
              </a:rPr>
              <a:t>sigma^2 estimated as 3.97:  log likelihood=-575.21</a:t>
            </a:r>
          </a:p>
          <a:p>
            <a:pPr marL="0" indent="0">
              <a:buNone/>
            </a:pPr>
            <a:r>
              <a:rPr lang="en-GB" sz="5000" b="1" dirty="0">
                <a:latin typeface="Courier New" pitchFamily="49" charset="0"/>
                <a:cs typeface="Courier New" pitchFamily="49" charset="0"/>
              </a:rPr>
              <a:t>AIC=1160.42   </a:t>
            </a:r>
            <a:r>
              <a:rPr lang="en-GB" sz="5000" b="1" dirty="0" err="1">
                <a:latin typeface="Courier New" pitchFamily="49" charset="0"/>
                <a:cs typeface="Courier New" pitchFamily="49" charset="0"/>
              </a:rPr>
              <a:t>AICc</a:t>
            </a:r>
            <a:r>
              <a:rPr lang="en-GB" sz="5000" b="1" dirty="0">
                <a:latin typeface="Courier New" pitchFamily="49" charset="0"/>
                <a:cs typeface="Courier New" pitchFamily="49" charset="0"/>
              </a:rPr>
              <a:t>=1160.65   BIC=1178.28</a:t>
            </a:r>
          </a:p>
          <a:p>
            <a:pPr marL="0" indent="0">
              <a:buNone/>
            </a:pPr>
            <a:endParaRPr lang="en-GB" sz="5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5000" b="1" dirty="0">
                <a:latin typeface="Courier New" pitchFamily="49" charset="0"/>
                <a:cs typeface="Courier New" pitchFamily="49" charset="0"/>
              </a:rPr>
              <a:t>Training set error measures:</a:t>
            </a:r>
          </a:p>
          <a:p>
            <a:pPr marL="0" indent="0">
              <a:buNone/>
            </a:pPr>
            <a:r>
              <a:rPr lang="en-GB" sz="5000" b="1" dirty="0">
                <a:latin typeface="Courier New" pitchFamily="49" charset="0"/>
                <a:cs typeface="Courier New" pitchFamily="49" charset="0"/>
              </a:rPr>
              <a:t>                    ME     RMSE      MAE       MPE     MAPE     MASE       ACF1</a:t>
            </a:r>
          </a:p>
          <a:p>
            <a:pPr marL="0" indent="0">
              <a:buNone/>
            </a:pPr>
            <a:r>
              <a:rPr lang="en-GB" sz="5000" b="1" dirty="0">
                <a:latin typeface="Courier New" pitchFamily="49" charset="0"/>
                <a:cs typeface="Courier New" pitchFamily="49" charset="0"/>
              </a:rPr>
              <a:t>Training set 0.3110734 1.930246 1.290852 -10.35587 45.55828 0.212327 0.01282109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948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7680"/>
            <a:ext cx="10515600" cy="5689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err="1">
                <a:latin typeface="Courier New" pitchFamily="49" charset="0"/>
                <a:cs typeface="Courier New" pitchFamily="49" charset="0"/>
              </a:rPr>
              <a:t>coeftest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FitA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z test of coefficients: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  Estimate Std. Error  z value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(&gt;|z|)    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ar1   0.817572   0.212583   3.8459 0.0001201 ***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ma1  -0.709339   0.249488  -2.8432 0.0044665 ** 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sar1 -0.331608   0.062126  -5.3376 9.417e-08 ***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sma1 -0.999996   0.041171 -24.2890 &lt; 2.2e-16 ***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---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Signif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589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jarqueberaTest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FitA$residuals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Title: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Jarque</a:t>
            </a:r>
            <a:r>
              <a:rPr lang="en-GB" dirty="0"/>
              <a:t> - </a:t>
            </a:r>
            <a:r>
              <a:rPr lang="en-GB" dirty="0" err="1"/>
              <a:t>Bera</a:t>
            </a:r>
            <a:r>
              <a:rPr lang="en-GB" dirty="0"/>
              <a:t> </a:t>
            </a:r>
            <a:r>
              <a:rPr lang="en-GB" dirty="0" err="1"/>
              <a:t>Normalality</a:t>
            </a:r>
            <a:r>
              <a:rPr lang="en-GB" dirty="0"/>
              <a:t> Test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Test Results:</a:t>
            </a:r>
          </a:p>
          <a:p>
            <a:pPr marL="0" indent="0">
              <a:buNone/>
            </a:pPr>
            <a:r>
              <a:rPr lang="en-GB" dirty="0"/>
              <a:t>  STATISTIC:</a:t>
            </a:r>
          </a:p>
          <a:p>
            <a:pPr marL="0" indent="0">
              <a:buNone/>
            </a:pPr>
            <a:r>
              <a:rPr lang="en-GB" dirty="0"/>
              <a:t>    X-squared: 92.5304</a:t>
            </a:r>
          </a:p>
          <a:p>
            <a:pPr marL="0" indent="0">
              <a:buNone/>
            </a:pPr>
            <a:r>
              <a:rPr lang="en-GB" dirty="0"/>
              <a:t>  P VALUE:</a:t>
            </a:r>
          </a:p>
          <a:p>
            <a:pPr marL="0" indent="0">
              <a:buNone/>
            </a:pPr>
            <a:r>
              <a:rPr lang="en-GB" dirty="0"/>
              <a:t>    Asymptotic p Value: &lt; 2.2e-16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Description:</a:t>
            </a:r>
          </a:p>
          <a:p>
            <a:pPr marL="0" indent="0">
              <a:buNone/>
            </a:pPr>
            <a:r>
              <a:rPr lang="en-GB" dirty="0"/>
              <a:t> Wed Sep 23 16:48:21 2020 by user: ADENOMON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626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Box.test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FitA$residuals,lag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=24,type="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Ljung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-Box")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Box-</a:t>
            </a:r>
            <a:r>
              <a:rPr lang="en-GB" dirty="0" err="1"/>
              <a:t>Ljung</a:t>
            </a:r>
            <a:r>
              <a:rPr lang="en-GB" dirty="0"/>
              <a:t> test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data:  </a:t>
            </a:r>
            <a:r>
              <a:rPr lang="en-GB" dirty="0" err="1"/>
              <a:t>FitA$residuals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X-squared = 51.961, </a:t>
            </a:r>
            <a:r>
              <a:rPr lang="en-GB" dirty="0" err="1"/>
              <a:t>df</a:t>
            </a:r>
            <a:r>
              <a:rPr lang="en-GB" dirty="0"/>
              <a:t> = 24, p-value = 0.0007915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5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Advantages of 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360"/>
            <a:ext cx="10515600" cy="48206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According to </a:t>
            </a:r>
            <a:r>
              <a:rPr lang="en-US" sz="4000" dirty="0" err="1"/>
              <a:t>Paradis</a:t>
            </a:r>
            <a:r>
              <a:rPr lang="en-US" sz="4000" dirty="0"/>
              <a:t>, (2005), the major advantages of R are </a:t>
            </a:r>
          </a:p>
          <a:p>
            <a:pPr>
              <a:buFont typeface="Arial" charset="0"/>
              <a:buChar char="•"/>
            </a:pPr>
            <a:r>
              <a:rPr lang="en-US" sz="4000" dirty="0" smtClean="0"/>
              <a:t>R </a:t>
            </a:r>
            <a:r>
              <a:rPr lang="en-US" sz="4000" dirty="0"/>
              <a:t>has many functions and packages for statistical analyses and </a:t>
            </a:r>
            <a:r>
              <a:rPr lang="en-US" sz="4000" dirty="0" smtClean="0"/>
              <a:t>graphics</a:t>
            </a:r>
          </a:p>
          <a:p>
            <a:pPr>
              <a:buFont typeface="Arial" charset="0"/>
              <a:buChar char="•"/>
            </a:pPr>
            <a:r>
              <a:rPr lang="en-US" sz="4000" dirty="0" smtClean="0"/>
              <a:t>R </a:t>
            </a:r>
            <a:r>
              <a:rPr lang="en-US" sz="4000" dirty="0"/>
              <a:t>language allows the user to program loops to successively analyze several data sets, </a:t>
            </a:r>
            <a:endParaRPr lang="en-US" sz="4000" dirty="0" smtClean="0"/>
          </a:p>
          <a:p>
            <a:pPr>
              <a:buFont typeface="Arial" charset="0"/>
              <a:buChar char="•"/>
            </a:pPr>
            <a:r>
              <a:rPr lang="en-US" sz="4000" dirty="0" smtClean="0"/>
              <a:t>It </a:t>
            </a:r>
            <a:r>
              <a:rPr lang="en-US" sz="4000" dirty="0"/>
              <a:t>is possible in R to combine in a single program different statistical functions to perform more complex analysis.</a:t>
            </a:r>
            <a:endParaRPr lang="en-GB" sz="40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356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3591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ACF Plot for SARIMA model residuals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60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7858"/>
            <a:ext cx="10363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90600" y="669925"/>
            <a:ext cx="1100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acf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FitA$residuals,main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="SARIMA(1,1,1)x(1,1,1) Residuals")</a:t>
            </a:r>
          </a:p>
          <a:p>
            <a:endParaRPr lang="en-GB" sz="2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340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1595"/>
            <a:ext cx="10515600" cy="91503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Out of sample Forecast from SARIMA Model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300" b="1" dirty="0">
                <a:latin typeface="Courier New" pitchFamily="49" charset="0"/>
                <a:cs typeface="Courier New" pitchFamily="49" charset="0"/>
              </a:rPr>
              <a:t>forecast(</a:t>
            </a:r>
            <a:r>
              <a:rPr lang="en-US" sz="4300" b="1" dirty="0" err="1">
                <a:latin typeface="Courier New" pitchFamily="49" charset="0"/>
                <a:cs typeface="Courier New" pitchFamily="49" charset="0"/>
              </a:rPr>
              <a:t>FitA,h</a:t>
            </a:r>
            <a:r>
              <a:rPr lang="en-US" sz="4300" b="1" dirty="0">
                <a:latin typeface="Courier New" pitchFamily="49" charset="0"/>
                <a:cs typeface="Courier New" pitchFamily="49" charset="0"/>
              </a:rPr>
              <a:t>=12</a:t>
            </a:r>
            <a:r>
              <a:rPr lang="en-US" sz="43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Forecast      Lo 80    Hi 80      Lo 95    Hi 95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Jan 2019       11.46409  8.8518719 14.07631  7.4690457 15.45914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Feb 2019       11.49872  7.6015289 15.39591  5.5384807 17.45896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Mar 2019       11.66771  6.6735844 16.66183  4.0298565 19.30555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Apr 2019       11.47920  5.4868210 17.47158  2.3146461 20.64376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May 2019       11.41887  4.4963486 18.34139  0.8317870 22.00595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Jun 2019       11.28016  3.4812195 19.07911 -0.6472928 23.20762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Jul 2019       11.22800  2.5980366 19.85796 -1.9703893 24.42639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Aug 2019       11.04459  1.6234634 20.46572 -3.3637818 25.45297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Sep 2019       10.96016  0.7835714 21.13676 -4.6035912 26.52392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Oct 2019       11.14593  0.2462586 22.04560 -5.5236784 27.81554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Nov 2019       11.05477 -0.5383876 22.64793 -6.6754344 28.78497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Dec 2019       10.84282 -1.4166501 23.10229 -7.9064222 29.59207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179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Compare forecast with testing series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Forinflation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&lt;-forecast(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FitA,h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=12)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Forinflation$mean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Jan      Feb      Mar      Apr      May      Jun      Jul      Aug          </a:t>
            </a:r>
          </a:p>
          <a:p>
            <a:pPr marL="342900" indent="-342900">
              <a:buAutoNum type="arabicPlain" startAt="2019"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11.46409 11.49872 11.66771 11.47920 11.41887 11.28016 11.22800 11.04459</a:t>
            </a:r>
          </a:p>
          <a:p>
            <a:pPr marL="342900" indent="-342900">
              <a:buAutoNum type="arabicPlain" startAt="2019"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Sep     Oct      Nov      Dec</a:t>
            </a:r>
            <a:endParaRPr lang="en-GB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10.96016 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11.14593 11.05477 10.84282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060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accuracy(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Forinflation$mean,inflatest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endParaRPr lang="en-US" dirty="0" smtClean="0"/>
          </a:p>
          <a:p>
            <a:pPr marL="0" indent="0"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         ME       RMSE       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MAE     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MPE</a:t>
            </a:r>
          </a:p>
          <a:p>
            <a:pPr marL="0" indent="0"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Test 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set 0.1345807 0.4542936 0.3114719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1.104977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MAPE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ACF1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Theil's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2.676676 0.645882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2.624723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08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Bibliography</a:t>
            </a:r>
            <a:r>
              <a:rPr lang="en-US" b="1" dirty="0" smtClean="0"/>
              <a:t>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 err="1"/>
              <a:t>Adenomon</a:t>
            </a:r>
            <a:r>
              <a:rPr lang="en-GB" dirty="0"/>
              <a:t>, M. O.(2017): Introductory to </a:t>
            </a:r>
            <a:r>
              <a:rPr lang="en-GB" dirty="0" err="1"/>
              <a:t>Univariate</a:t>
            </a:r>
            <a:r>
              <a:rPr lang="en-GB" dirty="0"/>
              <a:t> and Multivariate Time Series Analysis with Examples in R. Ibadan: University Press </a:t>
            </a:r>
            <a:r>
              <a:rPr lang="en-GB" dirty="0" err="1"/>
              <a:t>Plc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Cooray</a:t>
            </a:r>
            <a:r>
              <a:rPr lang="en-US" dirty="0"/>
              <a:t>, T. M. J. A.(2008): Applied Time Series Analysis and Forecasting: New Delhi. </a:t>
            </a:r>
            <a:r>
              <a:rPr lang="en-US" dirty="0" err="1"/>
              <a:t>Nerosa</a:t>
            </a:r>
            <a:r>
              <a:rPr lang="en-US" dirty="0"/>
              <a:t> </a:t>
            </a:r>
            <a:r>
              <a:rPr lang="en-US" dirty="0" smtClean="0"/>
              <a:t>Publishing </a:t>
            </a:r>
            <a:r>
              <a:rPr lang="en-US" dirty="0"/>
              <a:t>House.</a:t>
            </a:r>
            <a:endParaRPr lang="en-GB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Cryer</a:t>
            </a:r>
            <a:r>
              <a:rPr lang="en-US" dirty="0"/>
              <a:t>, J.D., and Chan, K-S.(2008): Time Series Analysis with Applications in R(2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). New </a:t>
            </a:r>
            <a:r>
              <a:rPr lang="en-US" dirty="0" smtClean="0"/>
              <a:t>York</a:t>
            </a:r>
            <a:r>
              <a:rPr lang="en-US" dirty="0"/>
              <a:t>: Springer </a:t>
            </a:r>
            <a:r>
              <a:rPr lang="en-US" dirty="0" err="1"/>
              <a:t>Science+Business</a:t>
            </a:r>
            <a:r>
              <a:rPr lang="en-US" dirty="0"/>
              <a:t> Media, LLC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Kirchgassner</a:t>
            </a:r>
            <a:r>
              <a:rPr lang="en-US" dirty="0"/>
              <a:t>, G., and </a:t>
            </a:r>
            <a:r>
              <a:rPr lang="en-US" dirty="0" err="1"/>
              <a:t>Wolters</a:t>
            </a:r>
            <a:r>
              <a:rPr lang="en-US" dirty="0"/>
              <a:t>, J.(2007): Introduction to Modern Time Series Analysis. New </a:t>
            </a:r>
            <a:r>
              <a:rPr lang="en-US" dirty="0" smtClean="0"/>
              <a:t>York</a:t>
            </a:r>
            <a:r>
              <a:rPr lang="en-US" dirty="0"/>
              <a:t>: Springer Berlin Heidelberg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624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1480"/>
            <a:ext cx="10515600" cy="5765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0" dirty="0" smtClean="0">
                <a:latin typeface="Arial" pitchFamily="34" charset="0"/>
                <a:cs typeface="Arial" pitchFamily="34" charset="0"/>
              </a:rPr>
              <a:t>THANK</a:t>
            </a:r>
          </a:p>
          <a:p>
            <a:pPr marL="0" indent="0" algn="ctr">
              <a:buNone/>
            </a:pPr>
            <a:r>
              <a:rPr lang="en-US" sz="20000" dirty="0" smtClean="0">
                <a:latin typeface="Arial" pitchFamily="34" charset="0"/>
                <a:cs typeface="Arial" pitchFamily="34" charset="0"/>
              </a:rPr>
              <a:t>YOU</a:t>
            </a:r>
            <a:endParaRPr lang="en-GB" sz="2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1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 download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 setup can be downloaded from </a:t>
            </a:r>
            <a:r>
              <a:rPr lang="en-US" u="sng" dirty="0" smtClean="0">
                <a:solidFill>
                  <a:srgbClr val="0070C0"/>
                </a:solidFill>
              </a:rPr>
              <a:t>https://cran</a:t>
            </a:r>
            <a:r>
              <a:rPr lang="en-US" u="sng" dirty="0" smtClean="0">
                <a:solidFill>
                  <a:srgbClr val="0070C0"/>
                </a:solidFill>
                <a:hlinkClick r:id="rId2"/>
              </a:rPr>
              <a:t>.r-project.org</a:t>
            </a:r>
            <a:endParaRPr lang="en-US" u="sn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at today 16-09-2020 R. 4.0.2 for Windows and Mac</a:t>
            </a:r>
          </a:p>
          <a:p>
            <a:pPr marL="0" indent="0">
              <a:buNone/>
            </a:pPr>
            <a:r>
              <a:rPr lang="en-US" dirty="0" smtClean="0"/>
              <a:t>You can also download R studio from </a:t>
            </a:r>
            <a:r>
              <a:rPr lang="en-US" dirty="0" smtClean="0">
                <a:hlinkClick r:id="rId3"/>
              </a:rPr>
              <a:t>https://rstudio.com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down </a:t>
            </a:r>
            <a:r>
              <a:rPr lang="en-US" dirty="0" err="1" smtClean="0"/>
              <a:t>Tinn</a:t>
            </a:r>
            <a:r>
              <a:rPr lang="en-US" dirty="0" smtClean="0"/>
              <a:t>-R editor from </a:t>
            </a:r>
            <a:r>
              <a:rPr lang="en-US" dirty="0" smtClean="0">
                <a:hlinkClick r:id="rId4"/>
              </a:rPr>
              <a:t>https://tinn-r.soft112.com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Packages are install into R through online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 Console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661160"/>
            <a:ext cx="86741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54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Univariate</a:t>
            </a:r>
            <a:r>
              <a:rPr lang="en-US" dirty="0" smtClean="0">
                <a:solidFill>
                  <a:srgbClr val="0070C0"/>
                </a:solidFill>
              </a:rPr>
              <a:t> Time Series Analysis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5000" dirty="0" smtClean="0"/>
              <a:t>The following R packages would be used</a:t>
            </a:r>
          </a:p>
          <a:p>
            <a:pPr marL="0" indent="0" algn="ctr">
              <a:buNone/>
            </a:pPr>
            <a:r>
              <a:rPr lang="en-US" sz="5000" dirty="0" smtClean="0">
                <a:solidFill>
                  <a:srgbClr val="0070C0"/>
                </a:solidFill>
              </a:rPr>
              <a:t>TTR</a:t>
            </a:r>
          </a:p>
          <a:p>
            <a:pPr marL="0" indent="0" algn="ctr">
              <a:buNone/>
            </a:pPr>
            <a:r>
              <a:rPr lang="en-US" sz="5000" dirty="0" err="1">
                <a:solidFill>
                  <a:srgbClr val="0070C0"/>
                </a:solidFill>
              </a:rPr>
              <a:t>t</a:t>
            </a:r>
            <a:r>
              <a:rPr lang="en-US" sz="5000" dirty="0" err="1" smtClean="0">
                <a:solidFill>
                  <a:srgbClr val="0070C0"/>
                </a:solidFill>
              </a:rPr>
              <a:t>series</a:t>
            </a:r>
            <a:endParaRPr lang="en-US" sz="5000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5000" dirty="0" err="1">
                <a:solidFill>
                  <a:srgbClr val="0070C0"/>
                </a:solidFill>
              </a:rPr>
              <a:t>l</a:t>
            </a:r>
            <a:r>
              <a:rPr lang="en-US" sz="5000" dirty="0" err="1" smtClean="0">
                <a:solidFill>
                  <a:srgbClr val="0070C0"/>
                </a:solidFill>
              </a:rPr>
              <a:t>mtest</a:t>
            </a:r>
            <a:endParaRPr lang="en-US" sz="5000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5000" dirty="0" smtClean="0">
                <a:solidFill>
                  <a:srgbClr val="0070C0"/>
                </a:solidFill>
              </a:rPr>
              <a:t>forecast</a:t>
            </a:r>
          </a:p>
          <a:p>
            <a:pPr marL="0" indent="0" algn="ctr">
              <a:buNone/>
            </a:pPr>
            <a:r>
              <a:rPr lang="en-US" sz="5000" dirty="0" smtClean="0">
                <a:solidFill>
                  <a:srgbClr val="0070C0"/>
                </a:solidFill>
              </a:rPr>
              <a:t>Stats</a:t>
            </a:r>
          </a:p>
          <a:p>
            <a:pPr marL="0" indent="0" algn="ctr">
              <a:buNone/>
            </a:pPr>
            <a:r>
              <a:rPr lang="en-US" sz="5000" dirty="0" err="1" smtClean="0">
                <a:solidFill>
                  <a:srgbClr val="0070C0"/>
                </a:solidFill>
              </a:rPr>
              <a:t>fBasics</a:t>
            </a:r>
            <a:endParaRPr lang="en-US" sz="5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2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3070</Words>
  <Application>Microsoft Office PowerPoint</Application>
  <PresentationFormat>Widescreen</PresentationFormat>
  <Paragraphs>613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What is Time Series?                 Time series is a series of measurements over time usually at regular intervals of a random variable. A prime concern of the time series is the forecasting of future values using methods such as exponential smoothing, Holt-Winters forecasting or Box-Jenkins methods (Cooray, 2008).                           </vt:lpstr>
      <vt:lpstr>       Components and Uses of Time Series </vt:lpstr>
      <vt:lpstr>       </vt:lpstr>
      <vt:lpstr>Introduction to R</vt:lpstr>
      <vt:lpstr>Advantages of R</vt:lpstr>
      <vt:lpstr>R download</vt:lpstr>
      <vt:lpstr>R Console</vt:lpstr>
      <vt:lpstr>Univariate Time Series Analysis</vt:lpstr>
      <vt:lpstr>Example 1: Annual Inflation Rates in Nigeria</vt:lpstr>
      <vt:lpstr>Data Entry, Time Plot and Analysis</vt:lpstr>
      <vt:lpstr>PowerPoint Presentation</vt:lpstr>
      <vt:lpstr>ACF and PACF</vt:lpstr>
      <vt:lpstr>PowerPoint Presentation</vt:lpstr>
      <vt:lpstr>ADF Unit Root Testing</vt:lpstr>
      <vt:lpstr>PowerPoint Presentation</vt:lpstr>
      <vt:lpstr>Moving Average </vt:lpstr>
      <vt:lpstr>PowerPoint Presentation</vt:lpstr>
      <vt:lpstr>To Read data from a File: from a text file</vt:lpstr>
      <vt:lpstr> To read in data from a file:  Eco&lt;-ts(read.table("C:/Users/ADENOMON/Desktop/Inf-Unemp.txt",header=T),start=c(1981,1),freq=1)  </vt:lpstr>
      <vt:lpstr>PowerPoint Presentation</vt:lpstr>
      <vt:lpstr>PowerPoint Presentation</vt:lpstr>
      <vt:lpstr>PowerPoint Presentation</vt:lpstr>
      <vt:lpstr>acf(fit1$residuals,main="ARIMA(1,1,0) Residuals") </vt:lpstr>
      <vt:lpstr>PowerPoint Presentation</vt:lpstr>
      <vt:lpstr>PowerPoint Presentation</vt:lpstr>
      <vt:lpstr>Forecast </vt:lpstr>
      <vt:lpstr>ARIMAX</vt:lpstr>
      <vt:lpstr>PowerPoint Presentation</vt:lpstr>
      <vt:lpstr>PowerPoint Presentation</vt:lpstr>
      <vt:lpstr>acf(fit2$residuals,main="ARIMAX(1,1,1) Residuals") </vt:lpstr>
      <vt:lpstr>PowerPoint Presentation</vt:lpstr>
      <vt:lpstr>PowerPoint Presentation</vt:lpstr>
      <vt:lpstr>PowerPoint Presentation</vt:lpstr>
      <vt:lpstr>Read monthly inflation Rate in Nigeria from Jan. 1996 to Dec 2019 into R</vt:lpstr>
      <vt:lpstr>PowerPoint Presentation</vt:lpstr>
      <vt:lpstr>PowerPoint Presentation</vt:lpstr>
      <vt:lpstr>Decomposition using Additive model</vt:lpstr>
      <vt:lpstr>To obtain the seasonal component using additive model</vt:lpstr>
      <vt:lpstr>To obtain the seasonal indices using additive model</vt:lpstr>
      <vt:lpstr>To obtain seasonal adjusted series using additive model</vt:lpstr>
      <vt:lpstr>plot(Adjustedseasonal)</vt:lpstr>
      <vt:lpstr>Decomposition using Multiplicative Model</vt:lpstr>
      <vt:lpstr>To obtain the seasonal component using Multiplicative model</vt:lpstr>
      <vt:lpstr>To obtain the seasonal indices using multiplicative model</vt:lpstr>
      <vt:lpstr>To obtain seasonal adjusted series using multiplicative model</vt:lpstr>
      <vt:lpstr>plot(Adjustedseasonal1)</vt:lpstr>
      <vt:lpstr>Holt-Winter Smoothing</vt:lpstr>
      <vt:lpstr>Fitted values from Holt-Winters exponential smoothing</vt:lpstr>
      <vt:lpstr>plot(InflaHW$fitted)</vt:lpstr>
      <vt:lpstr>Forecast from Holt Winters model</vt:lpstr>
      <vt:lpstr>SARIMA Model</vt:lpstr>
      <vt:lpstr>Dividing the series into train and test</vt:lpstr>
      <vt:lpstr>Plot of the training series</vt:lpstr>
      <vt:lpstr>Plot of the testing series</vt:lpstr>
      <vt:lpstr>PowerPoint Presentation</vt:lpstr>
      <vt:lpstr>PowerPoint Presentation</vt:lpstr>
      <vt:lpstr>PowerPoint Presentation</vt:lpstr>
      <vt:lpstr>PowerPoint Presentation</vt:lpstr>
      <vt:lpstr>ACF Plot for SARIMA model residuals</vt:lpstr>
      <vt:lpstr>Out of sample Forecast from SARIMA Model</vt:lpstr>
      <vt:lpstr>Compare forecast with testing series</vt:lpstr>
      <vt:lpstr>PowerPoint Presentation</vt:lpstr>
      <vt:lpstr>Bibliography </vt:lpstr>
      <vt:lpstr>PowerPoint Presentation</vt:lpstr>
    </vt:vector>
  </TitlesOfParts>
  <Company>Utah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Jürgen Symanzik</dc:creator>
  <cp:lastModifiedBy>Microsoft account</cp:lastModifiedBy>
  <cp:revision>69</cp:revision>
  <dcterms:created xsi:type="dcterms:W3CDTF">2019-05-21T18:18:36Z</dcterms:created>
  <dcterms:modified xsi:type="dcterms:W3CDTF">2022-07-09T09:13:54Z</dcterms:modified>
</cp:coreProperties>
</file>