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1" r:id="rId4"/>
    <p:sldId id="306" r:id="rId5"/>
    <p:sldId id="302" r:id="rId6"/>
    <p:sldId id="303" r:id="rId7"/>
    <p:sldId id="304" r:id="rId8"/>
    <p:sldId id="305" r:id="rId9"/>
    <p:sldId id="307" r:id="rId10"/>
    <p:sldId id="308" r:id="rId11"/>
    <p:sldId id="309" r:id="rId12"/>
    <p:sldId id="313" r:id="rId13"/>
    <p:sldId id="310" r:id="rId14"/>
    <p:sldId id="311" r:id="rId15"/>
    <p:sldId id="315" r:id="rId16"/>
    <p:sldId id="312" r:id="rId17"/>
    <p:sldId id="314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4" r:id="rId36"/>
    <p:sldId id="335" r:id="rId37"/>
    <p:sldId id="336" r:id="rId38"/>
    <p:sldId id="333" r:id="rId39"/>
    <p:sldId id="33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CF065-97B1-4705-8115-444B14289158}" type="datetimeFigureOut">
              <a:rPr lang="en-GB" smtClean="0"/>
              <a:t>09/07/2022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D031-C88E-4A2A-83A7-128ACA5F75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7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DD031-C88E-4A2A-83A7-128ACA5F75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9081-6B61-433A-98D9-9A0548037569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6880-FF32-4790-953F-02FEAB386929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1731-6724-4884-8518-D48616762B69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A0B-5EB1-4A22-A463-98AB76192018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3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D681-266D-48EC-BD21-BE9F4ECCD5DB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A270-D749-4219-8FBC-13FBEEBBA5B8}" type="datetime1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36DA-61E9-48EC-B983-E08DC11BCE54}" type="datetime1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59B7-8846-4C16-9E17-37FBA6B8D773}" type="datetime1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C31-E8FB-4605-A68D-2EDA89DFED74}" type="datetime1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2BB-A771-4A81-875D-566891C7CC92}" type="datetime1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A5B0-BBF3-4D92-BE6B-9EBF0716C5EC}" type="datetime1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1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31E2-7B22-43AC-8580-F8DAAB082334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A839-4E5A-4D10-A45C-665FBBFA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39241"/>
            <a:ext cx="9420808" cy="47485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“Capacity </a:t>
            </a:r>
            <a:r>
              <a:rPr lang="en-US" b="1" dirty="0"/>
              <a:t>Building for Statistician on Modeling Financial and Agricultural Data Using </a:t>
            </a:r>
            <a:r>
              <a:rPr lang="en-US" b="1" dirty="0" smtClean="0"/>
              <a:t>R”</a:t>
            </a:r>
          </a:p>
          <a:p>
            <a:endParaRPr lang="en-US" sz="3000" b="1" dirty="0" smtClean="0">
              <a:solidFill>
                <a:srgbClr val="FF0000"/>
              </a:solidFill>
            </a:endParaRPr>
          </a:p>
          <a:p>
            <a:r>
              <a:rPr lang="en-US" sz="3000" b="1" dirty="0" smtClean="0">
                <a:solidFill>
                  <a:srgbClr val="FF0000"/>
                </a:solidFill>
              </a:rPr>
              <a:t>Introduction </a:t>
            </a:r>
            <a:r>
              <a:rPr lang="en-US" sz="3000" b="1" dirty="0">
                <a:solidFill>
                  <a:srgbClr val="FF0000"/>
                </a:solidFill>
              </a:rPr>
              <a:t>to R for </a:t>
            </a:r>
            <a:r>
              <a:rPr lang="en-US" sz="3000" b="1" dirty="0" smtClean="0">
                <a:solidFill>
                  <a:srgbClr val="FF0000"/>
                </a:solidFill>
              </a:rPr>
              <a:t>Elementary Financial Time </a:t>
            </a:r>
            <a:r>
              <a:rPr lang="en-US" sz="3000" b="1" dirty="0">
                <a:solidFill>
                  <a:srgbClr val="FF0000"/>
                </a:solidFill>
              </a:rPr>
              <a:t>Series Analysis</a:t>
            </a:r>
          </a:p>
          <a:p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sz="3600" b="1" dirty="0" smtClean="0"/>
              <a:t>Monday </a:t>
            </a:r>
            <a:r>
              <a:rPr lang="en-US" sz="3600" b="1" dirty="0" err="1" smtClean="0"/>
              <a:t>Osagie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Adenomon</a:t>
            </a:r>
            <a:endParaRPr lang="en-US" sz="3600" b="1" dirty="0" smtClean="0"/>
          </a:p>
          <a:p>
            <a:pPr>
              <a:spcBef>
                <a:spcPts val="0"/>
              </a:spcBef>
            </a:pPr>
            <a:r>
              <a:rPr lang="en-US" sz="3000" b="1" dirty="0" smtClean="0">
                <a:solidFill>
                  <a:srgbClr val="002060"/>
                </a:solidFill>
              </a:rPr>
              <a:t>Department of Statistics &amp; NSUK-LISA Stat Lab</a:t>
            </a:r>
          </a:p>
          <a:p>
            <a:pPr>
              <a:spcBef>
                <a:spcPts val="0"/>
              </a:spcBef>
            </a:pPr>
            <a:r>
              <a:rPr lang="en-US" sz="3000" b="1" dirty="0" err="1" smtClean="0">
                <a:solidFill>
                  <a:srgbClr val="002060"/>
                </a:solidFill>
              </a:rPr>
              <a:t>Nasarawa</a:t>
            </a:r>
            <a:r>
              <a:rPr lang="en-US" sz="3000" b="1" dirty="0" smtClean="0">
                <a:solidFill>
                  <a:srgbClr val="002060"/>
                </a:solidFill>
              </a:rPr>
              <a:t> State University, </a:t>
            </a:r>
            <a:r>
              <a:rPr lang="en-US" sz="3000" b="1" dirty="0" err="1" smtClean="0">
                <a:solidFill>
                  <a:srgbClr val="002060"/>
                </a:solidFill>
              </a:rPr>
              <a:t>Keffi</a:t>
            </a:r>
            <a:r>
              <a:rPr lang="en-US" sz="3000" b="1" dirty="0" smtClean="0">
                <a:solidFill>
                  <a:srgbClr val="002060"/>
                </a:solidFill>
              </a:rPr>
              <a:t>, Nigeria</a:t>
            </a:r>
          </a:p>
          <a:p>
            <a:pPr>
              <a:spcBef>
                <a:spcPts val="0"/>
              </a:spcBef>
            </a:pPr>
            <a:r>
              <a:rPr lang="en-US" sz="3000" b="1" dirty="0" smtClean="0">
                <a:solidFill>
                  <a:srgbClr val="FF0000"/>
                </a:solidFill>
              </a:rPr>
              <a:t>adenomonmo@nsuk.edu.ng</a:t>
            </a:r>
            <a:endParaRPr lang="en-US" sz="30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2800" b="1" dirty="0" smtClean="0"/>
              <a:t>Virtual, September 16-19, 2020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72" y="363894"/>
            <a:ext cx="9820663" cy="1033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4FE813-B05B-454A-A5BD-A806E496A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6" y="5547361"/>
            <a:ext cx="1400704" cy="103632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5600702"/>
            <a:ext cx="253608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 Scripts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1140440" cy="4942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Zen&lt;-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("C:/Users/ADENOMON/Desktop/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ZenReturns.txt",header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=T),start=c(1,1),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rugarch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PerformanceAnalytics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Return.clean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(Zen, method = c("none", "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boudt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geltner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"), alpha = 0.01)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fBasics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Zen1&lt;-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as.vector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fitdistrplus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descdist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(Zen1)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927080" cy="629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Zen&lt;-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("C:/Users/ADENOMON/Desktop/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ZenReturns.txt",header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=T),start=c(1,1),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Zen</a:t>
            </a:r>
          </a:p>
          <a:p>
            <a:pPr marL="0" indent="0">
              <a:buNone/>
            </a:pPr>
            <a:r>
              <a:rPr lang="en-US" sz="1500" dirty="0"/>
              <a:t>Time Series:</a:t>
            </a:r>
          </a:p>
          <a:p>
            <a:pPr marL="0" indent="0">
              <a:buNone/>
            </a:pPr>
            <a:r>
              <a:rPr lang="en-US" sz="1500" dirty="0"/>
              <a:t>Start = 1 </a:t>
            </a:r>
          </a:p>
          <a:p>
            <a:pPr marL="0" indent="0">
              <a:buNone/>
            </a:pPr>
            <a:r>
              <a:rPr lang="en-US" sz="1500" dirty="0"/>
              <a:t>End = 3070 </a:t>
            </a:r>
          </a:p>
          <a:p>
            <a:pPr marL="0" indent="0">
              <a:buNone/>
            </a:pPr>
            <a:r>
              <a:rPr lang="en-US" sz="1500" dirty="0"/>
              <a:t>Frequency = 1 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Zen.Returns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[1,]     0.09737</a:t>
            </a:r>
          </a:p>
          <a:p>
            <a:pPr marL="0" indent="0">
              <a:buNone/>
            </a:pPr>
            <a:r>
              <a:rPr lang="en-US" sz="1500" dirty="0"/>
              <a:t>   [2,]     0.04875</a:t>
            </a:r>
          </a:p>
          <a:p>
            <a:pPr marL="0" indent="0">
              <a:buNone/>
            </a:pPr>
            <a:r>
              <a:rPr lang="en-US" sz="1500" dirty="0"/>
              <a:t>   [3,]     0.04865</a:t>
            </a:r>
          </a:p>
          <a:p>
            <a:pPr marL="0" indent="0">
              <a:buNone/>
            </a:pPr>
            <a:r>
              <a:rPr lang="en-US" sz="1500" dirty="0"/>
              <a:t>   [4,]     0.04845</a:t>
            </a:r>
          </a:p>
          <a:p>
            <a:pPr marL="0" indent="0">
              <a:buNone/>
            </a:pPr>
            <a:r>
              <a:rPr lang="en-US" sz="1500" dirty="0"/>
              <a:t>   [5,]     0.04817</a:t>
            </a:r>
          </a:p>
          <a:p>
            <a:pPr marL="0" indent="0">
              <a:buNone/>
            </a:pPr>
            <a:r>
              <a:rPr lang="en-US" sz="1500" dirty="0"/>
              <a:t>   [6,]     0.04844</a:t>
            </a:r>
          </a:p>
          <a:p>
            <a:pPr marL="0" indent="0">
              <a:buNone/>
            </a:pPr>
            <a:r>
              <a:rPr lang="en-US" sz="1500" dirty="0"/>
              <a:t>   [7,]     0.04859</a:t>
            </a:r>
          </a:p>
          <a:p>
            <a:pPr marL="0" indent="0">
              <a:buNone/>
            </a:pPr>
            <a:r>
              <a:rPr lang="en-US" sz="1500" dirty="0"/>
              <a:t>   [8,]     0.04859</a:t>
            </a:r>
          </a:p>
          <a:p>
            <a:pPr marL="0" indent="0">
              <a:buNone/>
            </a:pPr>
            <a:r>
              <a:rPr lang="en-US" sz="1500" dirty="0"/>
              <a:t>   [9,]     0.04849</a:t>
            </a:r>
          </a:p>
          <a:p>
            <a:pPr marL="0" indent="0">
              <a:buNone/>
            </a:pPr>
            <a:r>
              <a:rPr lang="en-US" sz="1500" dirty="0"/>
              <a:t>  [10,]     0.04831</a:t>
            </a:r>
          </a:p>
          <a:p>
            <a:pPr marL="0" indent="0">
              <a:buNone/>
            </a:pPr>
            <a:r>
              <a:rPr lang="en-US" sz="1500" dirty="0"/>
              <a:t>  [11,]    -0.14480</a:t>
            </a:r>
          </a:p>
          <a:p>
            <a:pPr marL="0" indent="0">
              <a:buNone/>
            </a:pPr>
            <a:r>
              <a:rPr lang="en-US" sz="1500" dirty="0"/>
              <a:t>  </a:t>
            </a:r>
            <a:endParaRPr lang="en-GB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4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plot(Zen)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313498"/>
            <a:ext cx="10409237" cy="539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95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Descriptive Statistics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Return.clean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(Zen, method = c("none", "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boudt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geltner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 alpha = 0.01)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fBasics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Zen1&lt;-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as.vector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fitdistrplus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descdist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(Zen1)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4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summary statistics</a:t>
            </a: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------</a:t>
            </a: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min:  -0.40585   max:  0.338 </a:t>
            </a: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median:  0 </a:t>
            </a: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mean:  0.0001135212 </a:t>
            </a: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estimated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:  0.02760031 </a:t>
            </a: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estimated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skewness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:  -1.268072 </a:t>
            </a: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estimated kurtosis:  33.81874 </a:t>
            </a:r>
            <a:endParaRPr lang="en-GB" sz="3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543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Normality Test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jarqueberaTest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Title: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Jarque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Bera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Normalality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Test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Test Results: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STATISTIC: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X-squared: 121905.9154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P VALUE: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Asymptotic p Value: &lt; 2.2e-16 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Description: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Tue Sep 29 11:14:08 2020 by user: ADENOMON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4" y="490538"/>
            <a:ext cx="10409237" cy="571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591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ADF Test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adf.test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Augmented Dickey-Fuller Test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cleansedreturns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Dickey-Fuller = -15.476, Lag order = 14, p-value = 0.01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alternative hypothesis: stationary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adf.test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: p-value smaller than printed p-value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971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ARCH Test: R source Code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504"/>
            <a:ext cx="14142720" cy="4927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ArchTest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&lt;- function (x, lags=12, demean = FALSE)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# Capture name of x for documentation in the output  </a:t>
            </a:r>
          </a:p>
          <a:p>
            <a:pPr marL="0" indent="0">
              <a:buNone/>
            </a:pP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xName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deparse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(substitute(x))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#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as.vector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(x)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if(demean) x &lt;- scale(x,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center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= TRUE, scale = FALSE)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# 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lags &lt;- lags + 1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mat &lt;- embed(x^2, lags) </a:t>
            </a:r>
          </a:p>
          <a:p>
            <a:pPr marL="0" indent="0">
              <a:buNone/>
            </a:pP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arch.lm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&lt;- summary(lm(mat[, 1] ~ mat[, -1]))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STATISTIC &lt;-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arch.lm$r.squared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* length(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resid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arch.lm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names(STATISTIC) &lt;- "Chi-squared"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PARAMETER &lt;- lags - 1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names(PARAMETER) &lt;- "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PVAL &lt;- 1 -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pchisq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(STATISTIC,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= PARAMETER)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METHOD &lt;- "ARCH LM-test;  Null hypothesis:  no ARCH effects"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result &lt;- list(statistic = STATISTIC, parameter = PARAMETER, </a:t>
            </a:r>
          </a:p>
          <a:p>
            <a:pPr marL="0" indent="0">
              <a:buNone/>
            </a:pP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p.value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= PVAL, method = METHOD, data.name =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xName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class(result) &lt;- "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htest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return(result) </a:t>
            </a:r>
          </a:p>
          <a:p>
            <a:pPr marL="0" indent="0">
              <a:buNone/>
            </a:pPr>
            <a:r>
              <a:rPr lang="en-GB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4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ArchTest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3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        ARCH LM-test; </a:t>
            </a: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hypothesis: no ARCH effects</a:t>
            </a:r>
          </a:p>
          <a:p>
            <a:pPr marL="0" indent="0">
              <a:buNone/>
            </a:pPr>
            <a:endParaRPr lang="en-US" sz="3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cleansedreturns</a:t>
            </a:r>
            <a:endParaRPr lang="en-US" sz="3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Chi-squared = 123.05,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= 12, </a:t>
            </a: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&lt; 2.2e-16</a:t>
            </a:r>
          </a:p>
          <a:p>
            <a:pPr marL="0" indent="0">
              <a:buNone/>
            </a:pPr>
            <a:endParaRPr lang="en-GB" sz="3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0" y="287676"/>
            <a:ext cx="11234406" cy="632888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Understanding Volatility and Financial Time Series? 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         </a:t>
            </a:r>
            <a:br>
              <a:rPr lang="en-US" b="1" dirty="0" smtClean="0">
                <a:latin typeface="+mn-lt"/>
              </a:rPr>
            </a:br>
            <a:r>
              <a:rPr lang="en-US" sz="4800" dirty="0"/>
              <a:t>Volatility is a statistical measure of the dispersion of returns for a given security or market index. It can be measured using the standard deviation or variance between returns from the same security or market index</a:t>
            </a:r>
            <a:r>
              <a:rPr lang="en-US" b="1" dirty="0" smtClean="0">
                <a:latin typeface="+mn-lt"/>
              </a:rPr>
              <a:t>                          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ARCH(1) Model with </a:t>
            </a:r>
            <a:r>
              <a:rPr lang="en-US" dirty="0" err="1" smtClean="0">
                <a:solidFill>
                  <a:srgbClr val="0070C0"/>
                </a:solidFill>
              </a:rPr>
              <a:t>rugarch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spec1=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ugarchspec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variance.model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=list(model=c("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sGARCH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garchOrder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c(0, 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1)),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mean.model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list(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armaOrder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c(0, 0),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include.mean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FALSE), 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distribution.model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="</a:t>
            </a:r>
            <a:r>
              <a:rPr lang="en-GB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fit1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ugarchfit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(spec1,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59178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*---------------------------------*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*          GARCH Model Fit        *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*---------------------------------*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Conditional Variance Dynamics   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GARCH Model     :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sGARCH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Mean Model      : ARFIMA(0,0,0)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Distribution    :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Optimal Parameters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    Estimate  Std. Error   t value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(&gt;|t|)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omega  0.000004    0.000000    46.789        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beta1  0.998838    0.000024 41769.521        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shape  2.151269    0.007841   274.347        0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0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840"/>
            <a:ext cx="10850880" cy="55521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Robust Standard Errors: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Estimate  Std. Error   t value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(&gt;|t|)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omega  0.000004    0.000000    32.716        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beta1  0.998838    0.000020 50024.370        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shape  2.151269    0.016586   129.701        0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LogLikelihood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: 7207.1 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Information Criteria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Akaike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    -4.6932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Bayes        -4.6873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Shibata      -4.6932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Hannan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-Quinn -4.6911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"/>
            <a:ext cx="10515600" cy="5750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Weighted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-Box Test on Standardized Residuals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          statistic   p-value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Lag[1]                      57.50 3.375e-14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Lag[2*(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)+(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)-1][2]     58.21 4.441e-16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Lag[4*(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)+(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)-1][5]     58.73 2.220e-16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d.o.f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H0 : No serial correlation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Weighted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-Box Test on Standardized Squared Residuals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          statistic p-value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Lag[1]                      308.3       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Lag[2*(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)+(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)-1][2]     311.2       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Lag[4*(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)+(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)-1][5]     315.2       0</a:t>
            </a:r>
          </a:p>
          <a:p>
            <a:pPr marL="0" indent="0">
              <a:buNone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d.o.f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=1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72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Weighted ARCH LM Tests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    Statistic Shape Scale P-Value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ARCH Lag[2]     5.855 0.500 2.000 0.01553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ARCH Lag[4]     8.179 1.397 1.611 0.01435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ARCH Lag[6]    10.158 2.222 1.500 0.01262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Nyblom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stability test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Joint Statistic:  231.4854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Individual Statistics:            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omega 70.366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beta1  2.094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shape  1.913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Asymptotic Critical Values (10% 5% 1%)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Joint Statistic:         0.846 1.01 1.35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Individual Statistic:    0.35 0.47 0.75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5856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Sign Bias Test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     t-value  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sig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Sign Bias            4.491 7.367e-06 ***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Negative Sign Bias   3.499 4.742e-04 ***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Positive Sign Bias  15.277 7.718e-51 ***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Joint Effect       245.641 5.735e-53 ***</a:t>
            </a:r>
          </a:p>
          <a:p>
            <a:pPr marL="0" indent="0">
              <a:buNone/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Adjusted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Pearson Goodness-of-Fit Test: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group statistic p-value(g-1)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1    20      1190   1.574e-240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2    30      1722    0.000e+00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3    40      2573    0.000e+00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4    50      3159    0.000e+00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Elapsed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time : 2.484507 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0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ARCH(2)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000" dirty="0" smtClean="0">
                <a:latin typeface="Courier New" pitchFamily="49" charset="0"/>
                <a:cs typeface="Courier New" pitchFamily="49" charset="0"/>
              </a:rPr>
              <a:t>spec2=</a:t>
            </a:r>
            <a:r>
              <a:rPr lang="en-GB" sz="3000" dirty="0" err="1" smtClean="0">
                <a:latin typeface="Courier New" pitchFamily="49" charset="0"/>
                <a:cs typeface="Courier New" pitchFamily="49" charset="0"/>
              </a:rPr>
              <a:t>ugarchspec</a:t>
            </a:r>
            <a:r>
              <a:rPr lang="en-GB" sz="3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3000" dirty="0" err="1" smtClean="0">
                <a:latin typeface="Courier New" pitchFamily="49" charset="0"/>
                <a:cs typeface="Courier New" pitchFamily="49" charset="0"/>
              </a:rPr>
              <a:t>variance.model</a:t>
            </a:r>
            <a:r>
              <a:rPr lang="en-GB" sz="3000" dirty="0" smtClean="0">
                <a:latin typeface="Courier New" pitchFamily="49" charset="0"/>
                <a:cs typeface="Courier New" pitchFamily="49" charset="0"/>
              </a:rPr>
              <a:t>=list(model=c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sGARCH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GB" sz="3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garchOrder</a:t>
            </a:r>
            <a:r>
              <a:rPr lang="en-GB" sz="3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3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c(0, 2)),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mean.model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 = list(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armaOrder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 = c(0, 0),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include.mean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 = FALSE), </a:t>
            </a:r>
            <a:r>
              <a:rPr lang="en-GB" sz="3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distribution.model</a:t>
            </a:r>
            <a:r>
              <a:rPr lang="en-GB" sz="3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GB" sz="3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sstd</a:t>
            </a:r>
            <a:r>
              <a:rPr lang="en-GB" sz="3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>
              <a:buNone/>
            </a:pPr>
            <a:r>
              <a:rPr lang="en-GB" sz="3000" dirty="0" smtClean="0">
                <a:latin typeface="Courier New" pitchFamily="49" charset="0"/>
                <a:cs typeface="Courier New" pitchFamily="49" charset="0"/>
              </a:rPr>
              <a:t>fit2 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3000" dirty="0" err="1" smtClean="0">
                <a:latin typeface="Courier New" pitchFamily="49" charset="0"/>
                <a:cs typeface="Courier New" pitchFamily="49" charset="0"/>
              </a:rPr>
              <a:t>ugarchfit</a:t>
            </a:r>
            <a:r>
              <a:rPr lang="en-GB" sz="3000" dirty="0" smtClean="0">
                <a:latin typeface="Courier New" pitchFamily="49" charset="0"/>
                <a:cs typeface="Courier New" pitchFamily="49" charset="0"/>
              </a:rPr>
              <a:t>(spec2,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1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Exponential GARCH(1,1)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spec4=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ugarchspec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variance.model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=list(model=c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eGARCH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garchOrder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c(1, 1)),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mean.model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list(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armaOrder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c(0, 0),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include.mean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FALSE),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distribution.model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fit4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ugarchfit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(spec4,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fit4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halflife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(fit4)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persistence(fit4)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8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91440"/>
            <a:ext cx="10515600" cy="571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*---------------------------------*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*          GARCH Model Fit        *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*---------------------------------*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Conditional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Variance Dynamics   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GARCH Model     :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eGARCH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(1,1)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Mean Model      : ARFIMA(0,0,0)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Distribution    :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Optimal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Parameters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Estimate  Std. Error   t value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(&gt;|t|)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omega   -0.35726    0.013779  -25.9284  0.0e+00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alpha1  -0.10324    0.023644   -4.3664  1.3e-05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beta1    0.94958    0.000550 1725.3932  0.0e+00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gamma1   0.53417    0.044724   11.9439  0.0e+00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shape    2.64439    0.170468   15.5125  0.0e+00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Robust Standard Errors: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Estimate  Std. Error  t value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(&gt;|t|)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omega   -0.35726    0.021440 -16.6632  0.00000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alpha1  -0.10324    0.065840  -1.5681  0.11687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beta1    0.94958    0.001992 476.7729  0.00000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gamma1   0.53417    0.080367   6.6467  0.00000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shape    2.64439    0.347058   7.6194  0.00000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LogLikelihood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: 7769.596 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Information Criteria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Akaike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    -5.0584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Bayes        -5.0485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Shibata      -5.0584</a:t>
            </a:r>
          </a:p>
          <a:p>
            <a:pPr marL="0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Hannan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-Quinn -5.0548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096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/>
              <a:t>Financial time series analysis is concerned with theory and practice of asset </a:t>
            </a:r>
            <a:r>
              <a:rPr lang="en-US" sz="3600" dirty="0" smtClean="0"/>
              <a:t>valuation over </a:t>
            </a:r>
            <a:r>
              <a:rPr lang="en-US" sz="3600" dirty="0"/>
              <a:t>time. It is a highly empirical discipline, but like other scientific </a:t>
            </a:r>
            <a:r>
              <a:rPr lang="en-US" sz="3600" dirty="0" smtClean="0"/>
              <a:t>fields theory </a:t>
            </a:r>
            <a:r>
              <a:rPr lang="en-US" sz="3600" dirty="0"/>
              <a:t>forms the foundation for making inference. There is, however, a key </a:t>
            </a:r>
            <a:r>
              <a:rPr lang="en-US" sz="3600" dirty="0" smtClean="0"/>
              <a:t>feature that </a:t>
            </a:r>
            <a:r>
              <a:rPr lang="en-US" sz="3600" dirty="0"/>
              <a:t>distinguishes financial time series analysis from other time series analysis. </a:t>
            </a:r>
            <a:r>
              <a:rPr lang="en-US" sz="3600" dirty="0" smtClean="0"/>
              <a:t>Both financial </a:t>
            </a:r>
            <a:r>
              <a:rPr lang="en-US" sz="3600" dirty="0"/>
              <a:t>theory and its empirical time series contain an element of uncertainty. </a:t>
            </a:r>
            <a:r>
              <a:rPr lang="en-US" sz="3600" dirty="0" smtClean="0"/>
              <a:t>For example</a:t>
            </a:r>
            <a:r>
              <a:rPr lang="en-US" sz="3600" dirty="0"/>
              <a:t>, there are various definitions of asset volatility, and for a stock return </a:t>
            </a:r>
            <a:r>
              <a:rPr lang="en-US" sz="3600" dirty="0" smtClean="0"/>
              <a:t>series, the </a:t>
            </a:r>
            <a:r>
              <a:rPr lang="en-US" sz="3600" dirty="0"/>
              <a:t>volatility is not directly observable. As a result of the added uncertainty, </a:t>
            </a:r>
            <a:r>
              <a:rPr lang="en-US" sz="3600" dirty="0" smtClean="0"/>
              <a:t>statistical theory </a:t>
            </a:r>
            <a:r>
              <a:rPr lang="en-US" sz="3600" dirty="0"/>
              <a:t>and methods play an important role in financial time series </a:t>
            </a:r>
            <a:r>
              <a:rPr lang="en-US" sz="3600" dirty="0" smtClean="0"/>
              <a:t>analysis (</a:t>
            </a:r>
            <a:r>
              <a:rPr lang="en-US" sz="3600" dirty="0" err="1" smtClean="0"/>
              <a:t>Tsay</a:t>
            </a:r>
            <a:r>
              <a:rPr lang="en-US" sz="3600" dirty="0" smtClean="0"/>
              <a:t>, 2002)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Weighted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-Box Test on Standardized Residuals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                    statistic   p-value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Lag[1]                      19.23 1.160e-05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Lag[2*(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)+(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)-1][2]     19.28 6.872e-06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Lag[4*(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)+(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)-1][5]     19.95 1.999e-05</a:t>
            </a:r>
          </a:p>
          <a:p>
            <a:pPr marL="0" indent="0">
              <a:buNone/>
            </a:pP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d.o.f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=0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H0 : No serial correlation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Weighted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Ljung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-Box Test on Standardized Squared Residuals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                    statistic p-value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Lag[1]                    0.00677  0.9344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Lag[2*(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)+(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)-1][5]   0.04657  0.9996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Lag[4*(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)+(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p+q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)-1][9]   0.08150  1.0000</a:t>
            </a:r>
          </a:p>
          <a:p>
            <a:pPr marL="0" indent="0">
              <a:buNone/>
            </a:pP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d.o.f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=2</a:t>
            </a:r>
          </a:p>
          <a:p>
            <a:pPr marL="0" indent="0"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7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Weighted ARCH LM Tests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    Statistic Shape Scale P-Value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ARCH Lag[3]   0.02173 0.500 2.000  0.8828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ARCH Lag[5]   0.04570 1.440 1.667  0.9957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ARCH Lag[7]   0.06498 2.315 1.543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0.9998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Nyblom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stability test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Joint Statistic:  5.6397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Individual Statistics:          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omega  2.0958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alpha1 1.0283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beta1  1.4814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gamma1 0.7076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shape  0.4411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0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5765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Asymptotic Critical Values (10% 5% 1%)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Joint Statistic:         1.28 1.47 1.88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Individual Statistic:    0.35 0.47 0.75</a:t>
            </a:r>
          </a:p>
          <a:p>
            <a:pPr marL="0" indent="0"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Sign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Bias Test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                  t-value  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sig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Sign Bias          1.529286 0.1263    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Negative Sign Bias 0.004727 0.9962    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Positive Sign Bias 1.098358 0.2721    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Joint Effect       3.141194 0.3704    </a:t>
            </a:r>
          </a:p>
          <a:p>
            <a:pPr marL="0" indent="0"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Adjusted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Pearson Goodness-of-Fit Test: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group statistic p-value(g-1)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1    20      1059   1.118e-212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2    30      1709    0.000e+00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3    40      2339    0.000e+00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4    50      2869    0.000e+00</a:t>
            </a:r>
          </a:p>
          <a:p>
            <a:pPr marL="0" indent="0">
              <a:buNone/>
            </a:pPr>
            <a:endParaRPr lang="en-GB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Elapsed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time : 1.453203 </a:t>
            </a:r>
          </a:p>
          <a:p>
            <a:pPr marL="0" indent="0">
              <a:buNone/>
            </a:pPr>
            <a:endParaRPr lang="en-GB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7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6280"/>
            <a:ext cx="10515600" cy="5460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halflife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(fit4)</a:t>
            </a:r>
          </a:p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[1] 13.39848</a:t>
            </a:r>
          </a:p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&gt; persistence(fit4)</a:t>
            </a:r>
          </a:p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[1] 0.9495821</a:t>
            </a:r>
          </a:p>
          <a:p>
            <a:pPr marL="0" indent="0">
              <a:buNone/>
            </a:pPr>
            <a:endParaRPr lang="en-GB" sz="3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80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ARMA(1,1)-</a:t>
            </a:r>
            <a:r>
              <a:rPr lang="en-US" dirty="0" err="1" smtClean="0">
                <a:solidFill>
                  <a:srgbClr val="0070C0"/>
                </a:solidFill>
              </a:rPr>
              <a:t>eGARCH</a:t>
            </a:r>
            <a:r>
              <a:rPr lang="en-US" dirty="0" smtClean="0">
                <a:solidFill>
                  <a:srgbClr val="0070C0"/>
                </a:solidFill>
              </a:rPr>
              <a:t>(1,1)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spec5=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ugarchspec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variance.model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=list(model=c("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eGARCH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GB" sz="3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garchOrder</a:t>
            </a:r>
            <a:r>
              <a:rPr lang="en-GB" sz="3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c(1, 1)),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mean.model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3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list(</a:t>
            </a:r>
            <a:r>
              <a:rPr lang="en-GB" sz="3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armaOrder</a:t>
            </a:r>
            <a:r>
              <a:rPr lang="en-GB" sz="3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c(1, 1),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include.mean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 = FALSE),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distribution.model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 ="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fit5 =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ugarchfit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(spec5, </a:t>
            </a: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cleansedreturns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fit5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halflife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(fit5)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persistence(fit5)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5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"/>
            <a:ext cx="10515600" cy="6055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*---------------------------------*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*          GARCH Model Fit        *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*---------------------------------*</a:t>
            </a:r>
          </a:p>
          <a:p>
            <a:pPr marL="0" indent="0"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Conditional Variance Dynamics   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-----------------------------------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GARCH Model     :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eGARCH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(1,1)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Mean Model      : ARFIMA(1,0,1)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Distribution    :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Optimal Parameters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Estimate  Std. Error     t value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(&gt;|t|)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ar1     0.003126    0.076334    0.040954 0.967333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ma1     0.099175    0.049022    2.023087 0.043064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omega  -0.373070    0.012530  -29.775082 0.000000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alpha1 -0.093867    0.022541   -4.164230 0.000031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beta1   0.948289    0.000661 1434.767020 0.000000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gamma1  0.522269    0.037669   13.864593 0.000000</a:t>
            </a:r>
          </a:p>
          <a:p>
            <a:pPr marL="0" indent="0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shape   2.723921    0.174973   15.567687 0.000000</a:t>
            </a:r>
          </a:p>
          <a:p>
            <a:pPr marL="0" indent="0"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2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689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Robust Standard Errors: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      Estimate  Std. Error    t value 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(&gt;|t|)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ar1     0.003126    0.162437   0.019246  0.98464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ma1     0.099175    0.120482   0.823159  0.41042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omega  -0.373070    0.021621 -17.255155  0.00000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alpha1 -0.093867    0.062391  -1.504496  0.13245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beta1   0.948289    0.002489 380.981164  0.00000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gamma1  0.522269    0.062057   8.415914  0.00000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shape   2.723921    0.330690   8.237082  0.00000</a:t>
            </a:r>
          </a:p>
          <a:p>
            <a:pPr marL="0" indent="0">
              <a:buNone/>
            </a:pP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LogLikelihood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: 7782.64 </a:t>
            </a:r>
          </a:p>
          <a:p>
            <a:pPr marL="0" indent="0">
              <a:buNone/>
            </a:pP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Information Criteria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pPr marL="0" indent="0">
              <a:buNone/>
            </a:pP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Akaike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      -5.0656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Bayes        -5.0518</a:t>
            </a:r>
          </a:p>
          <a:p>
            <a:pPr marL="0" indent="0">
              <a:buNone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Shibata      -5.0656</a:t>
            </a:r>
          </a:p>
          <a:p>
            <a:pPr marL="0" indent="0">
              <a:buNone/>
            </a:pP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Hannan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-Quinn -5.0606</a:t>
            </a:r>
          </a:p>
          <a:p>
            <a:pPr marL="0" indent="0">
              <a:buNone/>
            </a:pPr>
            <a:endParaRPr lang="en-GB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5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 err="1">
                <a:latin typeface="Courier New" pitchFamily="49" charset="0"/>
                <a:cs typeface="Courier New" pitchFamily="49" charset="0"/>
              </a:rPr>
              <a:t>halflife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(fit5)</a:t>
            </a:r>
          </a:p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[1] 13.05453</a:t>
            </a:r>
          </a:p>
          <a:p>
            <a:pPr marL="0" indent="0">
              <a:buNone/>
            </a:pPr>
            <a:r>
              <a:rPr lang="en-GB" sz="3000" dirty="0" smtClean="0">
                <a:latin typeface="Courier New" pitchFamily="49" charset="0"/>
                <a:cs typeface="Courier New" pitchFamily="49" charset="0"/>
              </a:rPr>
              <a:t>persistence(fit5</a:t>
            </a:r>
            <a:r>
              <a:rPr lang="en-GB" sz="3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3000" dirty="0">
                <a:latin typeface="Courier New" pitchFamily="49" charset="0"/>
                <a:cs typeface="Courier New" pitchFamily="49" charset="0"/>
              </a:rPr>
              <a:t>[1] 0.9482887</a:t>
            </a:r>
          </a:p>
          <a:p>
            <a:pPr marL="0" indent="0">
              <a:buNone/>
            </a:pPr>
            <a:endParaRPr lang="en-GB" sz="3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8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Bibliography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Engle, R. F.; </a:t>
            </a:r>
            <a:r>
              <a:rPr lang="en-US" dirty="0" err="1"/>
              <a:t>Lilien</a:t>
            </a:r>
            <a:r>
              <a:rPr lang="en-US" dirty="0"/>
              <a:t>, D. M. and Robins, R. P.(1987): Estimating Time Varying Risk </a:t>
            </a:r>
            <a:r>
              <a:rPr lang="en-US" dirty="0" err="1"/>
              <a:t>Premia</a:t>
            </a:r>
            <a:r>
              <a:rPr lang="en-US" dirty="0"/>
              <a:t> </a:t>
            </a: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Term </a:t>
            </a:r>
            <a:r>
              <a:rPr lang="en-US" dirty="0"/>
              <a:t>Structure: The ARCH-M Model. </a:t>
            </a:r>
            <a:r>
              <a:rPr lang="en-US" dirty="0" err="1"/>
              <a:t>Econometrica</a:t>
            </a:r>
            <a:r>
              <a:rPr lang="en-US" dirty="0"/>
              <a:t>, 55:391-407.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Ghalanos</a:t>
            </a:r>
            <a:r>
              <a:rPr lang="en-US" dirty="0"/>
              <a:t>, A.(2018): Package ‘</a:t>
            </a:r>
            <a:r>
              <a:rPr lang="en-US" dirty="0" err="1"/>
              <a:t>rugarch</a:t>
            </a:r>
            <a:r>
              <a:rPr lang="en-US" dirty="0"/>
              <a:t>’. R Team Cooperation.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Gonzalez-Rivera, G., Lee, T. H., and Mishra, S. 2004, Forecasting volatility: A reality </a:t>
            </a:r>
            <a:r>
              <a:rPr lang="en-US" dirty="0" smtClean="0"/>
              <a:t>check</a:t>
            </a:r>
            <a:r>
              <a:rPr lang="en-US" dirty="0"/>
              <a:t> </a:t>
            </a:r>
            <a:r>
              <a:rPr lang="en-US" dirty="0" smtClean="0"/>
              <a:t>based </a:t>
            </a:r>
            <a:r>
              <a:rPr lang="en-US" dirty="0"/>
              <a:t>on option pricing, utility function, value-at-risk, and predictive </a:t>
            </a:r>
            <a:r>
              <a:rPr lang="en-US" dirty="0" smtClean="0"/>
              <a:t>likelihood.</a:t>
            </a:r>
            <a:r>
              <a:rPr lang="en-US" dirty="0"/>
              <a:t> </a:t>
            </a:r>
            <a:r>
              <a:rPr lang="en-US" dirty="0" smtClean="0"/>
              <a:t>International </a:t>
            </a:r>
            <a:r>
              <a:rPr lang="en-US" dirty="0"/>
              <a:t>Journal of Forecasting, 20(4), 629–645.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Tsay</a:t>
            </a:r>
            <a:r>
              <a:rPr lang="en-US" dirty="0"/>
              <a:t>, R. S. (2005) </a:t>
            </a:r>
            <a:r>
              <a:rPr lang="en-US" i="1" dirty="0"/>
              <a:t>Analysis of financial time series</a:t>
            </a:r>
            <a:r>
              <a:rPr lang="en-US" dirty="0"/>
              <a:t>, 2nd Edition. New Jersey: John Wiley </a:t>
            </a:r>
            <a:r>
              <a:rPr lang="en-US" dirty="0" smtClean="0"/>
              <a:t>&amp;</a:t>
            </a:r>
            <a:r>
              <a:rPr lang="en-US" dirty="0"/>
              <a:t> </a:t>
            </a:r>
            <a:r>
              <a:rPr lang="en-US" dirty="0" smtClean="0"/>
              <a:t>Sons</a:t>
            </a:r>
            <a:r>
              <a:rPr lang="en-US" dirty="0"/>
              <a:t>.</a:t>
            </a:r>
            <a:endParaRPr lang="en-GB" dirty="0"/>
          </a:p>
          <a:p>
            <a:pPr marL="0" indent="0">
              <a:buNone/>
            </a:pPr>
            <a:r>
              <a:rPr lang="en-US" cap="all" dirty="0"/>
              <a:t> </a:t>
            </a:r>
            <a:endParaRPr lang="en-GB" cap="al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1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500" dirty="0" smtClean="0">
                <a:latin typeface="Times New Roman" pitchFamily="18" charset="0"/>
                <a:cs typeface="Times New Roman" pitchFamily="18" charset="0"/>
              </a:rPr>
              <a:t>THANK</a:t>
            </a:r>
          </a:p>
          <a:p>
            <a:pPr marL="0" indent="0" algn="ctr">
              <a:buNone/>
            </a:pPr>
            <a:r>
              <a:rPr lang="en-US" sz="7500" dirty="0" smtClean="0">
                <a:latin typeface="Times New Roman" pitchFamily="18" charset="0"/>
                <a:cs typeface="Times New Roman" pitchFamily="18" charset="0"/>
              </a:rPr>
              <a:t>YOU</a:t>
            </a:r>
          </a:p>
          <a:p>
            <a:pPr marL="0" indent="0" algn="ctr">
              <a:buNone/>
            </a:pPr>
            <a:r>
              <a:rPr lang="en-US" sz="7500" dirty="0" smtClean="0">
                <a:latin typeface="Times New Roman" pitchFamily="18" charset="0"/>
                <a:cs typeface="Times New Roman" pitchFamily="18" charset="0"/>
              </a:rPr>
              <a:t>AND I WISH MYSELF</a:t>
            </a:r>
          </a:p>
          <a:p>
            <a:pPr marL="0" indent="0" algn="ctr">
              <a:buNone/>
            </a:pPr>
            <a:r>
              <a:rPr lang="en-US" sz="7500" dirty="0" smtClean="0">
                <a:latin typeface="Times New Roman" pitchFamily="18" charset="0"/>
                <a:cs typeface="Times New Roman" pitchFamily="18" charset="0"/>
              </a:rPr>
              <a:t>HAPPY BIRTHDAY TODAY (29-09-2020)</a:t>
            </a:r>
            <a:endParaRPr lang="en-GB" sz="7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Characteristics of Financial Time Series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500" dirty="0"/>
              <a:t>In economic and financial time series literatures, time-varying is more common than constant volatility, and accurate modeling of time volatility is of great importance in financial time series analysis by financial econometricians </a:t>
            </a:r>
            <a:r>
              <a:rPr lang="en-US" sz="3500" dirty="0" smtClean="0"/>
              <a:t>. </a:t>
            </a:r>
            <a:r>
              <a:rPr lang="en-US" sz="3500" dirty="0">
                <a:solidFill>
                  <a:srgbClr val="FF0000"/>
                </a:solidFill>
              </a:rPr>
              <a:t>In practice, financial time series contains uncertainty, volatility, excess kurtosis, high standard deviation, high </a:t>
            </a:r>
            <a:r>
              <a:rPr lang="en-US" sz="3500" dirty="0" err="1">
                <a:solidFill>
                  <a:srgbClr val="FF0000"/>
                </a:solidFill>
              </a:rPr>
              <a:t>skewness</a:t>
            </a:r>
            <a:r>
              <a:rPr lang="en-US" sz="3500" dirty="0">
                <a:solidFill>
                  <a:srgbClr val="FF0000"/>
                </a:solidFill>
              </a:rPr>
              <a:t> and sometimes non </a:t>
            </a:r>
            <a:r>
              <a:rPr lang="en-US" sz="3500" dirty="0" smtClean="0">
                <a:solidFill>
                  <a:srgbClr val="FF0000"/>
                </a:solidFill>
              </a:rPr>
              <a:t>normality. </a:t>
            </a:r>
            <a:endParaRPr lang="en-GB" sz="35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ARCH and GARCH Models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dirty="0" smtClean="0">
                <a:latin typeface="Calibri (Body)"/>
              </a:rPr>
              <a:t>Auto-Regressive </a:t>
            </a:r>
            <a:r>
              <a:rPr lang="en-US" sz="2900" dirty="0">
                <a:latin typeface="Calibri (Body)"/>
              </a:rPr>
              <a:t>C</a:t>
            </a:r>
            <a:r>
              <a:rPr lang="en-US" sz="2900" dirty="0" smtClean="0">
                <a:latin typeface="Calibri (Body)"/>
              </a:rPr>
              <a:t>onditional </a:t>
            </a:r>
            <a:r>
              <a:rPr lang="en-US" sz="2900" dirty="0" err="1">
                <a:latin typeface="Calibri (Body)"/>
              </a:rPr>
              <a:t>H</a:t>
            </a:r>
            <a:r>
              <a:rPr lang="en-US" sz="2900" dirty="0" err="1" smtClean="0">
                <a:latin typeface="Calibri (Body)"/>
              </a:rPr>
              <a:t>eteroscedasticity</a:t>
            </a:r>
            <a:r>
              <a:rPr lang="en-US" sz="2900" dirty="0" smtClean="0">
                <a:latin typeface="Calibri (Body)"/>
              </a:rPr>
              <a:t> </a:t>
            </a:r>
            <a:r>
              <a:rPr lang="en-US" sz="2900" dirty="0">
                <a:latin typeface="Calibri (Body)"/>
              </a:rPr>
              <a:t>(ARCH</a:t>
            </a:r>
            <a:r>
              <a:rPr lang="en-US" sz="2900" dirty="0" smtClean="0">
                <a:latin typeface="Calibri (Body)"/>
              </a:rPr>
              <a:t>) is a method that explicitly models change in variance over time in a time series. It can written as ARCH(q)</a:t>
            </a:r>
          </a:p>
          <a:p>
            <a:pPr marL="0" indent="0">
              <a:buNone/>
            </a:pPr>
            <a:r>
              <a:rPr lang="en-US" sz="2900" dirty="0" smtClean="0">
                <a:latin typeface="Calibri (Body)"/>
              </a:rPr>
              <a:t>Where q is the number of lag squared residuals to include in the ARCH model.</a:t>
            </a:r>
          </a:p>
          <a:p>
            <a:pPr marL="0" indent="0">
              <a:buNone/>
            </a:pPr>
            <a:r>
              <a:rPr lang="en-US" sz="2900" dirty="0" smtClean="0">
                <a:latin typeface="Calibri (Body)"/>
              </a:rPr>
              <a:t>Generalized Auto-Regressive </a:t>
            </a:r>
            <a:r>
              <a:rPr lang="en-US" sz="2900" dirty="0">
                <a:latin typeface="Calibri (Body)"/>
              </a:rPr>
              <a:t>Conditional </a:t>
            </a:r>
            <a:r>
              <a:rPr lang="en-US" sz="2900" dirty="0" err="1">
                <a:latin typeface="Calibri (Body)"/>
              </a:rPr>
              <a:t>Heteroscedasticity</a:t>
            </a:r>
            <a:r>
              <a:rPr lang="en-US" sz="2900" dirty="0">
                <a:latin typeface="Calibri (Body)"/>
              </a:rPr>
              <a:t> </a:t>
            </a:r>
            <a:r>
              <a:rPr lang="en-US" sz="2900" dirty="0" smtClean="0">
                <a:latin typeface="Calibri (Body)"/>
              </a:rPr>
              <a:t>(GARCH</a:t>
            </a:r>
            <a:r>
              <a:rPr lang="en-US" sz="2900" dirty="0">
                <a:latin typeface="Calibri (Body)"/>
              </a:rPr>
              <a:t>) is </a:t>
            </a:r>
            <a:r>
              <a:rPr lang="en-US" sz="2900" dirty="0" smtClean="0">
                <a:latin typeface="Calibri (Body)"/>
              </a:rPr>
              <a:t>an extension of ARCH that include moving average component with the autoregressive  component. It can </a:t>
            </a:r>
            <a:r>
              <a:rPr lang="en-US" sz="2900" dirty="0">
                <a:latin typeface="Calibri (Body)"/>
              </a:rPr>
              <a:t>written as </a:t>
            </a:r>
            <a:r>
              <a:rPr lang="en-US" sz="2900" dirty="0" smtClean="0">
                <a:latin typeface="Calibri (Body)"/>
              </a:rPr>
              <a:t>GARCH(</a:t>
            </a:r>
            <a:r>
              <a:rPr lang="en-US" sz="2900" dirty="0" err="1" smtClean="0">
                <a:latin typeface="Calibri (Body)"/>
              </a:rPr>
              <a:t>p,q</a:t>
            </a:r>
            <a:r>
              <a:rPr lang="en-US" sz="2900" dirty="0" smtClean="0">
                <a:latin typeface="Calibri (Body)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alibri (Body)"/>
              </a:rPr>
              <a:t>Where </a:t>
            </a:r>
            <a:r>
              <a:rPr lang="en-US" sz="2900" dirty="0" smtClean="0">
                <a:latin typeface="Calibri (Body)"/>
              </a:rPr>
              <a:t>p the number of lag variances to be included in the GARCH model  and q </a:t>
            </a:r>
            <a:r>
              <a:rPr lang="en-US" sz="2900" dirty="0">
                <a:latin typeface="Calibri (Body)"/>
              </a:rPr>
              <a:t>is the number of lag </a:t>
            </a:r>
            <a:r>
              <a:rPr lang="en-US" sz="2900" dirty="0" smtClean="0">
                <a:latin typeface="Calibri (Body)"/>
              </a:rPr>
              <a:t>residuals </a:t>
            </a:r>
            <a:r>
              <a:rPr lang="en-US" sz="2900" dirty="0">
                <a:latin typeface="Calibri (Body)"/>
              </a:rPr>
              <a:t>to include in the </a:t>
            </a:r>
            <a:r>
              <a:rPr lang="en-US" sz="2900" dirty="0" smtClean="0">
                <a:latin typeface="Calibri (Body)"/>
              </a:rPr>
              <a:t>GARCH </a:t>
            </a:r>
            <a:r>
              <a:rPr lang="en-US" sz="2900" dirty="0">
                <a:latin typeface="Calibri (Body)"/>
              </a:rPr>
              <a:t>model.</a:t>
            </a:r>
          </a:p>
          <a:p>
            <a:pPr marL="0" indent="0">
              <a:buNone/>
            </a:pPr>
            <a:endParaRPr lang="en-US" sz="2900" dirty="0">
              <a:latin typeface="Calibri (Body)"/>
            </a:endParaRPr>
          </a:p>
          <a:p>
            <a:pPr marL="0" indent="0">
              <a:buNone/>
            </a:pPr>
            <a:endParaRPr lang="en-US" sz="2900" dirty="0" smtClean="0">
              <a:latin typeface="Calibri (Body)"/>
            </a:endParaRPr>
          </a:p>
          <a:p>
            <a:pPr marL="0" indent="0">
              <a:buNone/>
            </a:pPr>
            <a:r>
              <a:rPr lang="en-US" sz="2900" dirty="0" smtClean="0"/>
              <a:t> </a:t>
            </a:r>
            <a:endParaRPr lang="en-GB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NINE VERSIONS of GARCH in </a:t>
            </a:r>
            <a:r>
              <a:rPr lang="en-US" dirty="0" err="1" smtClean="0">
                <a:solidFill>
                  <a:srgbClr val="0070C0"/>
                </a:solidFill>
              </a:rPr>
              <a:t>rugarch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Asymmetric Power ARCH (</a:t>
            </a:r>
            <a:r>
              <a:rPr lang="en-US" b="1" dirty="0" err="1"/>
              <a:t>apARCH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Standard </a:t>
            </a:r>
            <a:r>
              <a:rPr lang="en-US" b="1" dirty="0"/>
              <a:t>GARCH (</a:t>
            </a:r>
            <a:r>
              <a:rPr lang="en-US" b="1" dirty="0" err="1"/>
              <a:t>sGARCH</a:t>
            </a:r>
            <a:r>
              <a:rPr lang="en-US" b="1" dirty="0"/>
              <a:t>); </a:t>
            </a:r>
            <a:endParaRPr lang="en-GB" dirty="0"/>
          </a:p>
          <a:p>
            <a:r>
              <a:rPr lang="en-US" b="1" dirty="0"/>
              <a:t>The </a:t>
            </a:r>
            <a:r>
              <a:rPr lang="en-US" b="1" dirty="0" err="1"/>
              <a:t>Glosten-Jagannathan-Runkle</a:t>
            </a:r>
            <a:r>
              <a:rPr lang="en-US" b="1" dirty="0"/>
              <a:t> GARCH (GJRGARCH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Integrated </a:t>
            </a:r>
            <a:r>
              <a:rPr lang="en-US" b="1" dirty="0"/>
              <a:t>GARCH (IGARCH); </a:t>
            </a:r>
            <a:endParaRPr lang="en-GB" dirty="0"/>
          </a:p>
          <a:p>
            <a:r>
              <a:rPr lang="en-US" b="1" dirty="0"/>
              <a:t>The threshold GARCH (TGARCH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</a:t>
            </a:r>
            <a:r>
              <a:rPr lang="en-US" b="1" dirty="0"/>
              <a:t>The nonlinear GARCH (NGARCH); </a:t>
            </a:r>
            <a:endParaRPr lang="en-GB" dirty="0"/>
          </a:p>
          <a:p>
            <a:r>
              <a:rPr lang="en-US" b="1" dirty="0"/>
              <a:t>The exponential GARCH (</a:t>
            </a:r>
            <a:r>
              <a:rPr lang="en-US" b="1" dirty="0" smtClean="0"/>
              <a:t>EGARCH)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nonlinear (asymmetric) GARCH (NAGARCH or N(A)GARCH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absolute value GARCH (AVGARCH)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Distributions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Normal distribution (norm)</a:t>
            </a:r>
          </a:p>
          <a:p>
            <a:r>
              <a:rPr lang="en-US" sz="3800" dirty="0" smtClean="0"/>
              <a:t>Generalized error distribution (</a:t>
            </a:r>
            <a:r>
              <a:rPr lang="en-US" sz="3800" dirty="0" err="1" smtClean="0"/>
              <a:t>ged</a:t>
            </a:r>
            <a:r>
              <a:rPr lang="en-US" sz="3800" dirty="0" smtClean="0"/>
              <a:t>)</a:t>
            </a:r>
          </a:p>
          <a:p>
            <a:r>
              <a:rPr lang="en-US" sz="3800" dirty="0" smtClean="0"/>
              <a:t>Student t distribution (</a:t>
            </a:r>
            <a:r>
              <a:rPr lang="en-US" sz="3800" dirty="0" err="1" smtClean="0"/>
              <a:t>std</a:t>
            </a:r>
            <a:r>
              <a:rPr lang="en-US" sz="3800" dirty="0" smtClean="0"/>
              <a:t>)</a:t>
            </a:r>
          </a:p>
          <a:p>
            <a:r>
              <a:rPr lang="en-US" sz="3800" dirty="0" smtClean="0"/>
              <a:t>Skewed student t distribution (</a:t>
            </a:r>
            <a:r>
              <a:rPr lang="en-US" sz="3800" dirty="0" err="1" smtClean="0"/>
              <a:t>sstd</a:t>
            </a:r>
            <a:r>
              <a:rPr lang="en-US" sz="3800" dirty="0" smtClean="0"/>
              <a:t>)</a:t>
            </a:r>
            <a:endParaRPr lang="en-GB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Packages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5500" dirty="0" err="1" smtClean="0">
                <a:solidFill>
                  <a:srgbClr val="FF0000"/>
                </a:solidFill>
              </a:rPr>
              <a:t>fBasics</a:t>
            </a:r>
            <a:endParaRPr lang="en-GB" sz="55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5500" dirty="0" err="1" smtClean="0">
                <a:solidFill>
                  <a:srgbClr val="FF0000"/>
                </a:solidFill>
              </a:rPr>
              <a:t>fitdistrplus</a:t>
            </a:r>
            <a:endParaRPr lang="en-GB" sz="55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5500" dirty="0" err="1" smtClean="0">
                <a:solidFill>
                  <a:srgbClr val="FF0000"/>
                </a:solidFill>
              </a:rPr>
              <a:t>PerformanceAnalytics</a:t>
            </a:r>
            <a:endParaRPr lang="en-US" sz="55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5500" dirty="0" err="1">
                <a:solidFill>
                  <a:srgbClr val="FF0000"/>
                </a:solidFill>
              </a:rPr>
              <a:t>r</a:t>
            </a:r>
            <a:r>
              <a:rPr lang="en-US" sz="5500" dirty="0" err="1" smtClean="0">
                <a:solidFill>
                  <a:srgbClr val="FF0000"/>
                </a:solidFill>
              </a:rPr>
              <a:t>ugarch</a:t>
            </a:r>
            <a:endParaRPr lang="en-US" sz="55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5500" dirty="0" err="1">
                <a:solidFill>
                  <a:srgbClr val="FF0000"/>
                </a:solidFill>
              </a:rPr>
              <a:t>t</a:t>
            </a:r>
            <a:r>
              <a:rPr lang="en-US" sz="5500" dirty="0" err="1" smtClean="0">
                <a:solidFill>
                  <a:srgbClr val="FF0000"/>
                </a:solidFill>
              </a:rPr>
              <a:t>series</a:t>
            </a:r>
            <a:r>
              <a:rPr lang="en-US" sz="5500" dirty="0" smtClean="0">
                <a:solidFill>
                  <a:srgbClr val="FF0000"/>
                </a:solidFill>
              </a:rPr>
              <a:t> </a:t>
            </a:r>
            <a:endParaRPr lang="en-GB" sz="55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Data for this webinar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A839-4E5A-4D10-A45C-665FBBFA204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711635"/>
              </p:ext>
            </p:extLst>
          </p:nvPr>
        </p:nvGraphicFramePr>
        <p:xfrm>
          <a:off x="879475" y="2005012"/>
          <a:ext cx="10234613" cy="441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4559501" imgH="1399958" progId="Word.Document.12">
                  <p:embed/>
                </p:oleObj>
              </mc:Choice>
              <mc:Fallback>
                <p:oleObj name="Document" r:id="rId3" imgW="4559501" imgH="1399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475" y="2005012"/>
                        <a:ext cx="10234613" cy="4411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42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2005</Words>
  <Application>Microsoft Office PowerPoint</Application>
  <PresentationFormat>Widescreen</PresentationFormat>
  <Paragraphs>429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(Body)</vt:lpstr>
      <vt:lpstr>Calibri Light</vt:lpstr>
      <vt:lpstr>Courier New</vt:lpstr>
      <vt:lpstr>Times New Roman</vt:lpstr>
      <vt:lpstr>Office Theme</vt:lpstr>
      <vt:lpstr>Document</vt:lpstr>
      <vt:lpstr>PowerPoint Presentation</vt:lpstr>
      <vt:lpstr>Understanding Volatility and Financial Time Series?                 Volatility is a statistical measure of the dispersion of returns for a given security or market index. It can be measured using the standard deviation or variance between returns from the same security or market index                          </vt:lpstr>
      <vt:lpstr>PowerPoint Presentation</vt:lpstr>
      <vt:lpstr>Characteristics of Financial Time Series</vt:lpstr>
      <vt:lpstr>ARCH and GARCH Models</vt:lpstr>
      <vt:lpstr>NINE VERSIONS of GARCH in rugarch</vt:lpstr>
      <vt:lpstr>Distributions</vt:lpstr>
      <vt:lpstr>Packages</vt:lpstr>
      <vt:lpstr>Data for this webinar</vt:lpstr>
      <vt:lpstr>R Scripts</vt:lpstr>
      <vt:lpstr>PowerPoint Presentation</vt:lpstr>
      <vt:lpstr>plot(Zen)</vt:lpstr>
      <vt:lpstr>Descriptive Statistics</vt:lpstr>
      <vt:lpstr>PowerPoint Presentation</vt:lpstr>
      <vt:lpstr>Normality Test</vt:lpstr>
      <vt:lpstr>PowerPoint Presentation</vt:lpstr>
      <vt:lpstr>ADF Test</vt:lpstr>
      <vt:lpstr>ARCH Test: R source Code</vt:lpstr>
      <vt:lpstr>PowerPoint Presentation</vt:lpstr>
      <vt:lpstr>ARCH(1) Model with rugarch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ARCH(2)</vt:lpstr>
      <vt:lpstr>Exponential GARCH(1,1)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ARMA(1,1)-eGARCH(1,1)</vt:lpstr>
      <vt:lpstr>PowerPoint Presentation</vt:lpstr>
      <vt:lpstr>PowerPoint Presentation</vt:lpstr>
      <vt:lpstr>PowerPoint Presentation</vt:lpstr>
      <vt:lpstr>Bibliography </vt:lpstr>
      <vt:lpstr>PowerPoint Presentation</vt:lpstr>
    </vt:vector>
  </TitlesOfParts>
  <Company>Utah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Jürgen Symanzik</dc:creator>
  <cp:lastModifiedBy>Microsoft account</cp:lastModifiedBy>
  <cp:revision>70</cp:revision>
  <dcterms:created xsi:type="dcterms:W3CDTF">2019-05-21T18:18:36Z</dcterms:created>
  <dcterms:modified xsi:type="dcterms:W3CDTF">2022-07-09T09:16:33Z</dcterms:modified>
</cp:coreProperties>
</file>