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69" r:id="rId3"/>
    <p:sldId id="270" r:id="rId4"/>
    <p:sldId id="331" r:id="rId5"/>
    <p:sldId id="271" r:id="rId6"/>
    <p:sldId id="332" r:id="rId7"/>
    <p:sldId id="333" r:id="rId8"/>
    <p:sldId id="334" r:id="rId9"/>
    <p:sldId id="272" r:id="rId10"/>
    <p:sldId id="335" r:id="rId11"/>
    <p:sldId id="336" r:id="rId12"/>
    <p:sldId id="337" r:id="rId13"/>
    <p:sldId id="338" r:id="rId14"/>
    <p:sldId id="273" r:id="rId15"/>
    <p:sldId id="339" r:id="rId16"/>
    <p:sldId id="340" r:id="rId17"/>
    <p:sldId id="341" r:id="rId18"/>
    <p:sldId id="342" r:id="rId19"/>
    <p:sldId id="343" r:id="rId20"/>
    <p:sldId id="344" r:id="rId21"/>
    <p:sldId id="345" r:id="rId22"/>
    <p:sldId id="346" r:id="rId23"/>
    <p:sldId id="347" r:id="rId24"/>
    <p:sldId id="348" r:id="rId25"/>
    <p:sldId id="350" r:id="rId26"/>
    <p:sldId id="351" r:id="rId27"/>
    <p:sldId id="352" r:id="rId28"/>
    <p:sldId id="349" r:id="rId29"/>
    <p:sldId id="353" r:id="rId30"/>
    <p:sldId id="354" r:id="rId31"/>
    <p:sldId id="355" r:id="rId32"/>
    <p:sldId id="387" r:id="rId33"/>
    <p:sldId id="356" r:id="rId34"/>
    <p:sldId id="357" r:id="rId35"/>
    <p:sldId id="358" r:id="rId36"/>
    <p:sldId id="359" r:id="rId37"/>
    <p:sldId id="360" r:id="rId38"/>
    <p:sldId id="361" r:id="rId39"/>
    <p:sldId id="362" r:id="rId40"/>
    <p:sldId id="368" r:id="rId41"/>
    <p:sldId id="363" r:id="rId42"/>
    <p:sldId id="364" r:id="rId43"/>
    <p:sldId id="365" r:id="rId44"/>
    <p:sldId id="366" r:id="rId45"/>
    <p:sldId id="369" r:id="rId46"/>
    <p:sldId id="367" r:id="rId47"/>
    <p:sldId id="370" r:id="rId48"/>
    <p:sldId id="371" r:id="rId49"/>
    <p:sldId id="372" r:id="rId50"/>
    <p:sldId id="373" r:id="rId51"/>
    <p:sldId id="375" r:id="rId52"/>
    <p:sldId id="376" r:id="rId53"/>
    <p:sldId id="377" r:id="rId54"/>
    <p:sldId id="378" r:id="rId55"/>
    <p:sldId id="379" r:id="rId56"/>
    <p:sldId id="380" r:id="rId57"/>
    <p:sldId id="374" r:id="rId58"/>
    <p:sldId id="381" r:id="rId59"/>
    <p:sldId id="382" r:id="rId60"/>
    <p:sldId id="383" r:id="rId61"/>
    <p:sldId id="384" r:id="rId62"/>
    <p:sldId id="385" r:id="rId63"/>
    <p:sldId id="386" r:id="rId64"/>
    <p:sldId id="30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2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3CF065-97B1-4705-8115-444B14289158}" type="datetimeFigureOut">
              <a:rPr lang="en-GB" smtClean="0"/>
              <a:t>09/07/2022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6DD031-C88E-4A2A-83A7-128ACA5F758C}" type="slidenum">
              <a:rPr lang="en-GB" smtClean="0"/>
              <a:t>‹#›</a:t>
            </a:fld>
            <a:endParaRPr lang="en-GB"/>
          </a:p>
        </p:txBody>
      </p:sp>
    </p:spTree>
    <p:extLst>
      <p:ext uri="{BB962C8B-B14F-4D97-AF65-F5344CB8AC3E}">
        <p14:creationId xmlns:p14="http://schemas.microsoft.com/office/powerpoint/2010/main" val="422487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E99081-6B61-433A-98D9-9A0548037569}" type="datetime1">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BA839-4E5A-4D10-A45C-665FBBFA2040}" type="slidenum">
              <a:rPr lang="en-US" smtClean="0"/>
              <a:t>‹#›</a:t>
            </a:fld>
            <a:endParaRPr lang="en-US"/>
          </a:p>
        </p:txBody>
      </p:sp>
    </p:spTree>
    <p:extLst>
      <p:ext uri="{BB962C8B-B14F-4D97-AF65-F5344CB8AC3E}">
        <p14:creationId xmlns:p14="http://schemas.microsoft.com/office/powerpoint/2010/main" val="401812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016880-FF32-4790-953F-02FEAB386929}" type="datetime1">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BA839-4E5A-4D10-A45C-665FBBFA2040}" type="slidenum">
              <a:rPr lang="en-US" smtClean="0"/>
              <a:t>‹#›</a:t>
            </a:fld>
            <a:endParaRPr lang="en-US"/>
          </a:p>
        </p:txBody>
      </p:sp>
    </p:spTree>
    <p:extLst>
      <p:ext uri="{BB962C8B-B14F-4D97-AF65-F5344CB8AC3E}">
        <p14:creationId xmlns:p14="http://schemas.microsoft.com/office/powerpoint/2010/main" val="3953273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91731-6724-4884-8518-D48616762B69}" type="datetime1">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BA839-4E5A-4D10-A45C-665FBBFA2040}" type="slidenum">
              <a:rPr lang="en-US" smtClean="0"/>
              <a:t>‹#›</a:t>
            </a:fld>
            <a:endParaRPr lang="en-US"/>
          </a:p>
        </p:txBody>
      </p:sp>
    </p:spTree>
    <p:extLst>
      <p:ext uri="{BB962C8B-B14F-4D97-AF65-F5344CB8AC3E}">
        <p14:creationId xmlns:p14="http://schemas.microsoft.com/office/powerpoint/2010/main" val="115090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966A0B-5EB1-4A22-A463-98AB76192018}" type="datetime1">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BA839-4E5A-4D10-A45C-665FBBFA2040}" type="slidenum">
              <a:rPr lang="en-US" smtClean="0"/>
              <a:t>‹#›</a:t>
            </a:fld>
            <a:endParaRPr lang="en-US"/>
          </a:p>
        </p:txBody>
      </p:sp>
    </p:spTree>
    <p:extLst>
      <p:ext uri="{BB962C8B-B14F-4D97-AF65-F5344CB8AC3E}">
        <p14:creationId xmlns:p14="http://schemas.microsoft.com/office/powerpoint/2010/main" val="150393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86D681-266D-48EC-BD21-BE9F4ECCD5DB}" type="datetime1">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BA839-4E5A-4D10-A45C-665FBBFA2040}" type="slidenum">
              <a:rPr lang="en-US" smtClean="0"/>
              <a:t>‹#›</a:t>
            </a:fld>
            <a:endParaRPr lang="en-US"/>
          </a:p>
        </p:txBody>
      </p:sp>
    </p:spTree>
    <p:extLst>
      <p:ext uri="{BB962C8B-B14F-4D97-AF65-F5344CB8AC3E}">
        <p14:creationId xmlns:p14="http://schemas.microsoft.com/office/powerpoint/2010/main" val="411008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D7A270-D749-4219-8FBC-13FBEEBBA5B8}" type="datetime1">
              <a:rPr lang="en-US" smtClean="0"/>
              <a:t>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BA839-4E5A-4D10-A45C-665FBBFA2040}" type="slidenum">
              <a:rPr lang="en-US" smtClean="0"/>
              <a:t>‹#›</a:t>
            </a:fld>
            <a:endParaRPr lang="en-US"/>
          </a:p>
        </p:txBody>
      </p:sp>
    </p:spTree>
    <p:extLst>
      <p:ext uri="{BB962C8B-B14F-4D97-AF65-F5344CB8AC3E}">
        <p14:creationId xmlns:p14="http://schemas.microsoft.com/office/powerpoint/2010/main" val="1549904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2136DA-61E9-48EC-B983-E08DC11BCE54}" type="datetime1">
              <a:rPr lang="en-US" smtClean="0"/>
              <a:t>7/9/2022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BBA839-4E5A-4D10-A45C-665FBBFA2040}" type="slidenum">
              <a:rPr lang="en-US" smtClean="0"/>
              <a:t>‹#›</a:t>
            </a:fld>
            <a:endParaRPr lang="en-US"/>
          </a:p>
        </p:txBody>
      </p:sp>
    </p:spTree>
    <p:extLst>
      <p:ext uri="{BB962C8B-B14F-4D97-AF65-F5344CB8AC3E}">
        <p14:creationId xmlns:p14="http://schemas.microsoft.com/office/powerpoint/2010/main" val="377395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9759B7-8846-4C16-9E17-37FBA6B8D773}" type="datetime1">
              <a:rPr lang="en-US" smtClean="0"/>
              <a:t>7/9/2022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BBA839-4E5A-4D10-A45C-665FBBFA2040}" type="slidenum">
              <a:rPr lang="en-US" smtClean="0"/>
              <a:t>‹#›</a:t>
            </a:fld>
            <a:endParaRPr lang="en-US"/>
          </a:p>
        </p:txBody>
      </p:sp>
    </p:spTree>
    <p:extLst>
      <p:ext uri="{BB962C8B-B14F-4D97-AF65-F5344CB8AC3E}">
        <p14:creationId xmlns:p14="http://schemas.microsoft.com/office/powerpoint/2010/main" val="1392691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9AAC31-E8FB-4605-A68D-2EDA89DFED74}" type="datetime1">
              <a:rPr lang="en-US" smtClean="0"/>
              <a:t>7/9/2022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BBA839-4E5A-4D10-A45C-665FBBFA2040}" type="slidenum">
              <a:rPr lang="en-US" smtClean="0"/>
              <a:t>‹#›</a:t>
            </a:fld>
            <a:endParaRPr lang="en-US"/>
          </a:p>
        </p:txBody>
      </p:sp>
    </p:spTree>
    <p:extLst>
      <p:ext uri="{BB962C8B-B14F-4D97-AF65-F5344CB8AC3E}">
        <p14:creationId xmlns:p14="http://schemas.microsoft.com/office/powerpoint/2010/main" val="90692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FA62BB-A771-4A81-875D-566891C7CC92}" type="datetime1">
              <a:rPr lang="en-US" smtClean="0"/>
              <a:t>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BA839-4E5A-4D10-A45C-665FBBFA2040}" type="slidenum">
              <a:rPr lang="en-US" smtClean="0"/>
              <a:t>‹#›</a:t>
            </a:fld>
            <a:endParaRPr lang="en-US"/>
          </a:p>
        </p:txBody>
      </p:sp>
    </p:spTree>
    <p:extLst>
      <p:ext uri="{BB962C8B-B14F-4D97-AF65-F5344CB8AC3E}">
        <p14:creationId xmlns:p14="http://schemas.microsoft.com/office/powerpoint/2010/main" val="630803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28A5B0-BBF3-4D92-BE6B-9EBF0716C5EC}" type="datetime1">
              <a:rPr lang="en-US" smtClean="0"/>
              <a:t>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BA839-4E5A-4D10-A45C-665FBBFA2040}" type="slidenum">
              <a:rPr lang="en-US" smtClean="0"/>
              <a:t>‹#›</a:t>
            </a:fld>
            <a:endParaRPr lang="en-US"/>
          </a:p>
        </p:txBody>
      </p:sp>
    </p:spTree>
    <p:extLst>
      <p:ext uri="{BB962C8B-B14F-4D97-AF65-F5344CB8AC3E}">
        <p14:creationId xmlns:p14="http://schemas.microsoft.com/office/powerpoint/2010/main" val="3911418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531E2-7B22-43AC-8580-F8DAAB082334}" type="datetime1">
              <a:rPr lang="en-US" smtClean="0"/>
              <a:t>7/9/2022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BA839-4E5A-4D10-A45C-665FBBFA2040}" type="slidenum">
              <a:rPr lang="en-US" smtClean="0"/>
              <a:t>‹#›</a:t>
            </a:fld>
            <a:endParaRPr lang="en-US"/>
          </a:p>
        </p:txBody>
      </p:sp>
    </p:spTree>
    <p:extLst>
      <p:ext uri="{BB962C8B-B14F-4D97-AF65-F5344CB8AC3E}">
        <p14:creationId xmlns:p14="http://schemas.microsoft.com/office/powerpoint/2010/main" val="625268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studio.com/" TargetMode="External"/><Relationship Id="rId2" Type="http://schemas.openxmlformats.org/officeDocument/2006/relationships/hyperlink" Target="http://www.r-project.org/" TargetMode="External"/><Relationship Id="rId1" Type="http://schemas.openxmlformats.org/officeDocument/2006/relationships/slideLayout" Target="../slideLayouts/slideLayout2.xml"/><Relationship Id="rId4" Type="http://schemas.openxmlformats.org/officeDocument/2006/relationships/hyperlink" Target="https://tinn-r.soft112.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209800"/>
            <a:ext cx="9420808" cy="4077985"/>
          </a:xfrm>
        </p:spPr>
        <p:txBody>
          <a:bodyPr>
            <a:normAutofit fontScale="92500" lnSpcReduction="20000"/>
          </a:bodyPr>
          <a:lstStyle/>
          <a:p>
            <a:endParaRPr lang="en-US" sz="4500" b="1" dirty="0" smtClean="0"/>
          </a:p>
          <a:p>
            <a:endParaRPr lang="en-US" sz="3000" b="1" dirty="0" smtClean="0">
              <a:solidFill>
                <a:srgbClr val="FF0000"/>
              </a:solidFill>
            </a:endParaRPr>
          </a:p>
          <a:p>
            <a:r>
              <a:rPr lang="en-US" sz="3000" b="1" dirty="0" smtClean="0">
                <a:solidFill>
                  <a:srgbClr val="FF0000"/>
                </a:solidFill>
              </a:rPr>
              <a:t>Applied Statistics with R  </a:t>
            </a:r>
            <a:endParaRPr lang="en-US" sz="3000" b="1" dirty="0">
              <a:solidFill>
                <a:srgbClr val="FF0000"/>
              </a:solidFill>
            </a:endParaRPr>
          </a:p>
          <a:p>
            <a:endParaRPr lang="en-US" b="1" dirty="0" smtClean="0"/>
          </a:p>
          <a:p>
            <a:r>
              <a:rPr lang="en-US" b="1" dirty="0" smtClean="0">
                <a:solidFill>
                  <a:schemeClr val="accent1"/>
                </a:solidFill>
              </a:rPr>
              <a:t>Day One</a:t>
            </a:r>
            <a:endParaRPr lang="en-US" b="1" dirty="0">
              <a:solidFill>
                <a:schemeClr val="accent1"/>
              </a:solidFill>
            </a:endParaRPr>
          </a:p>
          <a:p>
            <a:r>
              <a:rPr lang="en-US" b="1" smtClean="0"/>
              <a:t>7</a:t>
            </a:r>
            <a:r>
              <a:rPr lang="en-US" b="1" baseline="30000" smtClean="0"/>
              <a:t>th</a:t>
            </a:r>
            <a:r>
              <a:rPr lang="en-US" b="1" smtClean="0"/>
              <a:t> April 2021</a:t>
            </a:r>
            <a:endParaRPr lang="en-US" b="1" dirty="0" smtClean="0"/>
          </a:p>
          <a:p>
            <a:pPr>
              <a:spcBef>
                <a:spcPts val="0"/>
              </a:spcBef>
            </a:pPr>
            <a:r>
              <a:rPr lang="en-US" sz="2900" b="1" dirty="0" smtClean="0"/>
              <a:t>Monday </a:t>
            </a:r>
            <a:r>
              <a:rPr lang="en-US" sz="2900" b="1" dirty="0" err="1" smtClean="0"/>
              <a:t>Osagie</a:t>
            </a:r>
            <a:r>
              <a:rPr lang="en-US" sz="2900" b="1" dirty="0" smtClean="0"/>
              <a:t> </a:t>
            </a:r>
            <a:r>
              <a:rPr lang="en-US" sz="2900" b="1" dirty="0" err="1" smtClean="0"/>
              <a:t>Adenomon</a:t>
            </a:r>
            <a:r>
              <a:rPr lang="en-US" sz="2900" b="1" dirty="0" smtClean="0"/>
              <a:t>, </a:t>
            </a:r>
            <a:r>
              <a:rPr lang="en-US" sz="1500" b="1" dirty="0" smtClean="0"/>
              <a:t>PhD, </a:t>
            </a:r>
            <a:r>
              <a:rPr lang="en-US" sz="1500" b="1" dirty="0" err="1" smtClean="0"/>
              <a:t>CStat</a:t>
            </a:r>
            <a:r>
              <a:rPr lang="en-US" sz="1500" b="1" dirty="0" smtClean="0"/>
              <a:t>, FRSS, FASI</a:t>
            </a:r>
          </a:p>
          <a:p>
            <a:pPr>
              <a:spcBef>
                <a:spcPts val="0"/>
              </a:spcBef>
            </a:pPr>
            <a:r>
              <a:rPr lang="en-US" sz="2000" b="1" dirty="0" smtClean="0">
                <a:solidFill>
                  <a:srgbClr val="002060"/>
                </a:solidFill>
              </a:rPr>
              <a:t>1. Chair, IASC African Members Group</a:t>
            </a:r>
          </a:p>
          <a:p>
            <a:pPr>
              <a:spcBef>
                <a:spcPts val="0"/>
              </a:spcBef>
            </a:pPr>
            <a:r>
              <a:rPr lang="en-US" sz="2000" b="1" dirty="0" smtClean="0">
                <a:solidFill>
                  <a:srgbClr val="002060"/>
                </a:solidFill>
              </a:rPr>
              <a:t>2. Founder, Foundation of Laboratory for Econometrics and Applied Statistics of Nigeria (aka FOUND-LEAS-IN-NIGERIA)</a:t>
            </a:r>
          </a:p>
          <a:p>
            <a:pPr>
              <a:spcBef>
                <a:spcPts val="0"/>
              </a:spcBef>
            </a:pPr>
            <a:r>
              <a:rPr lang="en-US" sz="3000" b="1" dirty="0" smtClean="0">
                <a:solidFill>
                  <a:srgbClr val="FF0000"/>
                </a:solidFill>
              </a:rPr>
              <a:t>admonsagie@gmail.com</a:t>
            </a:r>
            <a:endParaRPr lang="en-US" sz="3000" b="1" dirty="0">
              <a:solidFill>
                <a:srgbClr val="FF0000"/>
              </a:solidFill>
            </a:endParaRPr>
          </a:p>
          <a:p>
            <a:endParaRPr lang="en-US" dirty="0"/>
          </a:p>
        </p:txBody>
      </p:sp>
      <p:sp>
        <p:nvSpPr>
          <p:cNvPr id="6" name="Slide Number Placeholder 5"/>
          <p:cNvSpPr>
            <a:spLocks noGrp="1"/>
          </p:cNvSpPr>
          <p:nvPr>
            <p:ph type="sldNum" sz="quarter" idx="12"/>
          </p:nvPr>
        </p:nvSpPr>
        <p:spPr/>
        <p:txBody>
          <a:bodyPr/>
          <a:lstStyle/>
          <a:p>
            <a:fld id="{44BBA839-4E5A-4D10-A45C-665FBBFA2040}" type="slidenum">
              <a:rPr lang="en-US" smtClean="0"/>
              <a:t>1</a:t>
            </a:fld>
            <a:endParaRPr lang="en-US"/>
          </a:p>
        </p:txBody>
      </p:sp>
      <p:pic>
        <p:nvPicPr>
          <p:cNvPr id="5" name="Picture 4" descr="New Logo for Letter Head - 1.jpg"/>
          <p:cNvPicPr/>
          <p:nvPr/>
        </p:nvPicPr>
        <p:blipFill>
          <a:blip r:embed="rId2"/>
          <a:srcRect/>
          <a:stretch>
            <a:fillRect/>
          </a:stretch>
        </p:blipFill>
        <p:spPr bwMode="auto">
          <a:xfrm>
            <a:off x="670560" y="457200"/>
            <a:ext cx="10530840" cy="1417320"/>
          </a:xfrm>
          <a:prstGeom prst="rect">
            <a:avLst/>
          </a:prstGeom>
          <a:noFill/>
          <a:ln w="9525">
            <a:noFill/>
            <a:miter lim="800000"/>
            <a:headEnd/>
            <a:tailEnd/>
          </a:ln>
        </p:spPr>
      </p:pic>
    </p:spTree>
    <p:extLst>
      <p:ext uri="{BB962C8B-B14F-4D97-AF65-F5344CB8AC3E}">
        <p14:creationId xmlns:p14="http://schemas.microsoft.com/office/powerpoint/2010/main" val="1347529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load or install packages</a:t>
            </a:r>
            <a:r>
              <a:rPr lang="en-GB" dirty="0"/>
              <a:t/>
            </a:r>
            <a:br>
              <a:rPr lang="en-GB" dirty="0"/>
            </a:br>
            <a:endParaRPr lang="en-GB" dirty="0"/>
          </a:p>
        </p:txBody>
      </p:sp>
      <p:sp>
        <p:nvSpPr>
          <p:cNvPr id="3" name="Content Placeholder 2"/>
          <p:cNvSpPr>
            <a:spLocks noGrp="1"/>
          </p:cNvSpPr>
          <p:nvPr>
            <p:ph idx="1"/>
          </p:nvPr>
        </p:nvSpPr>
        <p:spPr>
          <a:xfrm>
            <a:off x="838200" y="1048385"/>
            <a:ext cx="10515600" cy="1329055"/>
          </a:xfrm>
        </p:spPr>
        <p:txBody>
          <a:bodyPr/>
          <a:lstStyle/>
          <a:p>
            <a:pPr marL="0" indent="0">
              <a:buNone/>
            </a:pPr>
            <a:r>
              <a:rPr lang="en-US" dirty="0"/>
              <a:t>First to load package in R you do the following</a:t>
            </a:r>
            <a:endParaRPr lang="en-GB" dirty="0"/>
          </a:p>
          <a:p>
            <a:pPr marL="0" lvl="0" indent="0">
              <a:buNone/>
            </a:pPr>
            <a:r>
              <a:rPr lang="en-US" dirty="0"/>
              <a:t>Click on packages and then click on load package</a:t>
            </a:r>
            <a:endParaRPr lang="en-GB" dirty="0"/>
          </a:p>
          <a:p>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10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1" y="2179320"/>
            <a:ext cx="9494520" cy="420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102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0185"/>
            <a:ext cx="10515600" cy="749935"/>
          </a:xfrm>
        </p:spPr>
        <p:txBody>
          <a:bodyPr/>
          <a:lstStyle/>
          <a:p>
            <a:pPr marL="0" lvl="0" indent="0">
              <a:buNone/>
            </a:pPr>
            <a:r>
              <a:rPr lang="en-US" dirty="0"/>
              <a:t>Select the </a:t>
            </a:r>
            <a:r>
              <a:rPr lang="en-US" dirty="0" smtClean="0"/>
              <a:t>appropriate </a:t>
            </a:r>
            <a:r>
              <a:rPr lang="en-US" dirty="0"/>
              <a:t>package of your choice by scrolling up or down</a:t>
            </a:r>
            <a:endParaRPr lang="en-GB" dirty="0"/>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11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4" y="822960"/>
            <a:ext cx="11199495" cy="547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1364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745"/>
            <a:ext cx="10515600" cy="1039495"/>
          </a:xfrm>
        </p:spPr>
        <p:txBody>
          <a:bodyPr/>
          <a:lstStyle/>
          <a:p>
            <a:pPr marL="0" indent="0">
              <a:buNone/>
            </a:pPr>
            <a:r>
              <a:rPr lang="en-US" dirty="0"/>
              <a:t>Then to install packages you must first be connected to the internet. Then click on packages and click on install packages as seen below</a:t>
            </a:r>
            <a:endParaRPr lang="en-GB" dirty="0"/>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12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4" y="975360"/>
            <a:ext cx="11169015" cy="559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4916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Then click the appropriate repository link and select the packages to install and click OK as seen below.</a:t>
            </a: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13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4" y="1752600"/>
            <a:ext cx="10940415" cy="460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6116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Sample R Packages </a:t>
            </a:r>
            <a:endParaRPr lang="en-GB" dirty="0">
              <a:solidFill>
                <a:srgbClr val="0070C0"/>
              </a:solidFill>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14</a:t>
            </a:fld>
            <a:endParaRPr lang="en-US" dirty="0"/>
          </a:p>
        </p:txBody>
      </p:sp>
      <p:sp>
        <p:nvSpPr>
          <p:cNvPr id="5" name="Content Placeholder 2"/>
          <p:cNvSpPr txBox="1">
            <a:spLocks/>
          </p:cNvSpPr>
          <p:nvPr/>
        </p:nvSpPr>
        <p:spPr>
          <a:xfrm>
            <a:off x="2392680" y="1597025"/>
            <a:ext cx="44500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4400" dirty="0" err="1" smtClean="0">
                <a:solidFill>
                  <a:srgbClr val="FF0000"/>
                </a:solidFill>
              </a:rPr>
              <a:t>fBasics</a:t>
            </a:r>
            <a:r>
              <a:rPr lang="en-US" sz="4400" dirty="0" smtClean="0">
                <a:solidFill>
                  <a:srgbClr val="FF0000"/>
                </a:solidFill>
              </a:rPr>
              <a:t>		</a:t>
            </a:r>
            <a:endParaRPr lang="en-GB" sz="4400" dirty="0">
              <a:solidFill>
                <a:srgbClr val="FF0000"/>
              </a:solidFill>
            </a:endParaRPr>
          </a:p>
          <a:p>
            <a:pPr lvl="0"/>
            <a:r>
              <a:rPr lang="en-US" sz="4400" dirty="0" err="1">
                <a:solidFill>
                  <a:srgbClr val="FF0000"/>
                </a:solidFill>
              </a:rPr>
              <a:t>grDevices</a:t>
            </a:r>
            <a:endParaRPr lang="en-GB" sz="4400" dirty="0">
              <a:solidFill>
                <a:srgbClr val="FF0000"/>
              </a:solidFill>
            </a:endParaRPr>
          </a:p>
          <a:p>
            <a:pPr lvl="0"/>
            <a:r>
              <a:rPr lang="en-US" sz="4400" dirty="0">
                <a:solidFill>
                  <a:srgbClr val="FF0000"/>
                </a:solidFill>
              </a:rPr>
              <a:t>lattice</a:t>
            </a:r>
            <a:endParaRPr lang="en-GB" sz="4400" dirty="0">
              <a:solidFill>
                <a:srgbClr val="FF0000"/>
              </a:solidFill>
            </a:endParaRPr>
          </a:p>
          <a:p>
            <a:pPr lvl="0"/>
            <a:r>
              <a:rPr lang="en-US" sz="4400" dirty="0" err="1">
                <a:solidFill>
                  <a:srgbClr val="FF0000"/>
                </a:solidFill>
              </a:rPr>
              <a:t>lmtest</a:t>
            </a:r>
            <a:endParaRPr lang="en-GB" sz="4400" dirty="0">
              <a:solidFill>
                <a:srgbClr val="FF0000"/>
              </a:solidFill>
            </a:endParaRPr>
          </a:p>
          <a:p>
            <a:pPr lvl="0"/>
            <a:r>
              <a:rPr lang="en-US" sz="4400" dirty="0" err="1">
                <a:solidFill>
                  <a:srgbClr val="FF0000"/>
                </a:solidFill>
              </a:rPr>
              <a:t>m</a:t>
            </a:r>
            <a:r>
              <a:rPr lang="en-US" sz="4400" dirty="0" err="1" smtClean="0">
                <a:solidFill>
                  <a:srgbClr val="FF0000"/>
                </a:solidFill>
              </a:rPr>
              <a:t>ctest</a:t>
            </a:r>
            <a:endParaRPr lang="en-US" sz="4400" dirty="0" smtClean="0">
              <a:solidFill>
                <a:srgbClr val="FF0000"/>
              </a:solidFill>
            </a:endParaRPr>
          </a:p>
          <a:p>
            <a:pPr lvl="0"/>
            <a:r>
              <a:rPr lang="en-US" sz="4400" dirty="0">
                <a:solidFill>
                  <a:srgbClr val="FF0000"/>
                </a:solidFill>
              </a:rPr>
              <a:t>b</a:t>
            </a:r>
            <a:r>
              <a:rPr lang="en-US" sz="4400" dirty="0" smtClean="0">
                <a:solidFill>
                  <a:srgbClr val="FF0000"/>
                </a:solidFill>
              </a:rPr>
              <a:t>oot</a:t>
            </a:r>
          </a:p>
          <a:p>
            <a:pPr lvl="0"/>
            <a:endParaRPr lang="en-GB" sz="4400" dirty="0">
              <a:solidFill>
                <a:srgbClr val="FF0000"/>
              </a:solidFill>
            </a:endParaRPr>
          </a:p>
        </p:txBody>
      </p:sp>
      <p:sp>
        <p:nvSpPr>
          <p:cNvPr id="6" name="Content Placeholder 2"/>
          <p:cNvSpPr txBox="1">
            <a:spLocks/>
          </p:cNvSpPr>
          <p:nvPr/>
        </p:nvSpPr>
        <p:spPr>
          <a:xfrm>
            <a:off x="6888480" y="1597025"/>
            <a:ext cx="44500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4400" dirty="0">
                <a:solidFill>
                  <a:srgbClr val="FF0000"/>
                </a:solidFill>
              </a:rPr>
              <a:t>c</a:t>
            </a:r>
            <a:r>
              <a:rPr lang="en-US" sz="4400" dirty="0" smtClean="0">
                <a:solidFill>
                  <a:srgbClr val="FF0000"/>
                </a:solidFill>
              </a:rPr>
              <a:t>ar 		</a:t>
            </a:r>
            <a:endParaRPr lang="en-GB" sz="4400" b="1" dirty="0">
              <a:solidFill>
                <a:srgbClr val="FF0000"/>
              </a:solidFill>
            </a:endParaRPr>
          </a:p>
          <a:p>
            <a:pPr lvl="0"/>
            <a:r>
              <a:rPr lang="en-GB" sz="4400" b="1" dirty="0" err="1" smtClean="0">
                <a:solidFill>
                  <a:srgbClr val="FF0000"/>
                </a:solidFill>
                <a:latin typeface="Courier New" pitchFamily="49" charset="0"/>
                <a:cs typeface="Courier New" pitchFamily="49" charset="0"/>
              </a:rPr>
              <a:t>multcomp</a:t>
            </a:r>
            <a:endParaRPr lang="en-GB" sz="4400" b="1" dirty="0">
              <a:solidFill>
                <a:srgbClr val="FF0000"/>
              </a:solidFill>
            </a:endParaRPr>
          </a:p>
          <a:p>
            <a:pPr lvl="0"/>
            <a:r>
              <a:rPr lang="en-US" sz="4400" dirty="0" smtClean="0">
                <a:solidFill>
                  <a:srgbClr val="FF0000"/>
                </a:solidFill>
              </a:rPr>
              <a:t>forecast</a:t>
            </a:r>
            <a:endParaRPr lang="en-GB" sz="4400" dirty="0">
              <a:solidFill>
                <a:srgbClr val="FF0000"/>
              </a:solidFill>
            </a:endParaRPr>
          </a:p>
          <a:p>
            <a:pPr lvl="0"/>
            <a:r>
              <a:rPr lang="en-US" sz="4400" dirty="0" smtClean="0">
                <a:solidFill>
                  <a:srgbClr val="FF0000"/>
                </a:solidFill>
              </a:rPr>
              <a:t>zoo</a:t>
            </a:r>
          </a:p>
          <a:p>
            <a:pPr lvl="0"/>
            <a:r>
              <a:rPr lang="en-US" sz="4400" dirty="0" err="1" smtClean="0">
                <a:solidFill>
                  <a:srgbClr val="FF0000"/>
                </a:solidFill>
              </a:rPr>
              <a:t>agricolae</a:t>
            </a:r>
            <a:endParaRPr lang="en-US" sz="4400" dirty="0" smtClean="0">
              <a:solidFill>
                <a:srgbClr val="FF0000"/>
              </a:solidFill>
            </a:endParaRPr>
          </a:p>
          <a:p>
            <a:pPr lvl="0"/>
            <a:endParaRPr lang="en-GB" sz="4400" dirty="0">
              <a:solidFill>
                <a:srgbClr val="FF0000"/>
              </a:solidFill>
            </a:endParaRPr>
          </a:p>
        </p:txBody>
      </p:sp>
    </p:spTree>
    <p:extLst>
      <p:ext uri="{BB962C8B-B14F-4D97-AF65-F5344CB8AC3E}">
        <p14:creationId xmlns:p14="http://schemas.microsoft.com/office/powerpoint/2010/main" val="111862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entry in R: Directly</a:t>
            </a:r>
            <a:endParaRPr lang="en-GB" dirty="0"/>
          </a:p>
        </p:txBody>
      </p:sp>
      <p:sp>
        <p:nvSpPr>
          <p:cNvPr id="3" name="Content Placeholder 2"/>
          <p:cNvSpPr>
            <a:spLocks noGrp="1"/>
          </p:cNvSpPr>
          <p:nvPr>
            <p:ph idx="1"/>
          </p:nvPr>
        </p:nvSpPr>
        <p:spPr/>
        <p:txBody>
          <a:bodyPr/>
          <a:lstStyle/>
          <a:p>
            <a:pPr marL="0" indent="0">
              <a:buNone/>
            </a:pPr>
            <a:r>
              <a:rPr lang="en-US" b="1" dirty="0"/>
              <a:t>Illustrations</a:t>
            </a:r>
            <a:endParaRPr lang="en-GB" dirty="0"/>
          </a:p>
          <a:p>
            <a:pPr marL="0" indent="0">
              <a:buNone/>
            </a:pPr>
            <a:r>
              <a:rPr lang="en-US" dirty="0" err="1"/>
              <a:t>Oyejola</a:t>
            </a:r>
            <a:r>
              <a:rPr lang="en-US" dirty="0"/>
              <a:t> &amp; Adebayo (2004): Suppose that in the enumeration from farms, the yields of groundnut from 40 farms expressed in kg/ha are as given below:</a:t>
            </a:r>
            <a:endParaRPr lang="en-GB" dirty="0"/>
          </a:p>
          <a:p>
            <a:pPr marL="0" indent="0">
              <a:buNone/>
            </a:pPr>
            <a:r>
              <a:rPr lang="en-US" dirty="0"/>
              <a:t>699  662  599  545  613  627  681  595  522 </a:t>
            </a:r>
            <a:r>
              <a:rPr lang="en-US" dirty="0" smtClean="0"/>
              <a:t> 701 </a:t>
            </a:r>
            <a:endParaRPr lang="en-GB" dirty="0"/>
          </a:p>
          <a:p>
            <a:pPr marL="0" indent="0">
              <a:buNone/>
            </a:pPr>
            <a:r>
              <a:rPr lang="en-US" dirty="0"/>
              <a:t>595  627  599  746  590  708  533  763  631  577</a:t>
            </a:r>
            <a:endParaRPr lang="en-GB" dirty="0"/>
          </a:p>
          <a:p>
            <a:pPr marL="0" indent="0">
              <a:buNone/>
            </a:pPr>
            <a:r>
              <a:rPr lang="en-US" dirty="0"/>
              <a:t>636  636  686  640  663  672  636  695  623  698</a:t>
            </a:r>
            <a:endParaRPr lang="en-GB" dirty="0"/>
          </a:p>
          <a:p>
            <a:pPr marL="0" indent="0">
              <a:buNone/>
            </a:pPr>
            <a:r>
              <a:rPr lang="en-US" dirty="0"/>
              <a:t>686  681  636  636  586  722  681  636  717  654 </a:t>
            </a:r>
            <a:endParaRPr lang="en-GB" dirty="0"/>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15</a:t>
            </a:fld>
            <a:endParaRPr lang="en-US" dirty="0"/>
          </a:p>
        </p:txBody>
      </p:sp>
    </p:spTree>
    <p:extLst>
      <p:ext uri="{BB962C8B-B14F-4D97-AF65-F5344CB8AC3E}">
        <p14:creationId xmlns:p14="http://schemas.microsoft.com/office/powerpoint/2010/main" val="53879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3840"/>
            <a:ext cx="10515600" cy="5933123"/>
          </a:xfrm>
        </p:spPr>
        <p:txBody>
          <a:bodyPr>
            <a:normAutofit fontScale="85000" lnSpcReduction="20000"/>
          </a:bodyPr>
          <a:lstStyle/>
          <a:p>
            <a:pPr marL="0" indent="0" algn="ctr">
              <a:buNone/>
            </a:pPr>
            <a:r>
              <a:rPr lang="en-US" dirty="0"/>
              <a:t>Enter the data in R as follows</a:t>
            </a:r>
            <a:endParaRPr lang="en-GB" dirty="0"/>
          </a:p>
          <a:p>
            <a:pPr marL="0" indent="0">
              <a:buNone/>
            </a:pPr>
            <a:r>
              <a:rPr lang="en-US" dirty="0" smtClean="0">
                <a:latin typeface="Courier New" pitchFamily="49" charset="0"/>
                <a:cs typeface="Courier New" pitchFamily="49" charset="0"/>
              </a:rPr>
              <a:t>yield&lt;-</a:t>
            </a:r>
            <a:r>
              <a:rPr lang="en-US" dirty="0">
                <a:latin typeface="Courier New" pitchFamily="49" charset="0"/>
                <a:cs typeface="Courier New" pitchFamily="49" charset="0"/>
              </a:rPr>
              <a:t>c(699,662,599,545,613,627,681,595,522,701,595,627,599,746,590,708,533,763,631,577,636,636,686,640,663,672,636,695,623,698,686,681,636,636,586,722,681,636,717,654)</a:t>
            </a:r>
            <a:endParaRPr lang="en-GB" dirty="0">
              <a:latin typeface="Courier New" pitchFamily="49" charset="0"/>
              <a:cs typeface="Courier New" pitchFamily="49" charset="0"/>
            </a:endParaRPr>
          </a:p>
          <a:p>
            <a:pPr marL="0" indent="0">
              <a:buNone/>
            </a:pPr>
            <a:endParaRPr lang="en-US" dirty="0" smtClean="0"/>
          </a:p>
          <a:p>
            <a:pPr marL="0" indent="0">
              <a:buNone/>
            </a:pPr>
            <a:r>
              <a:rPr lang="en-US" dirty="0"/>
              <a:t>To present the data in the form of table, that is, to show the values and their respective frequencies. We use the codes below</a:t>
            </a:r>
            <a:endParaRPr lang="en-GB" dirty="0"/>
          </a:p>
          <a:p>
            <a:pPr marL="0" indent="0">
              <a:buNone/>
            </a:pPr>
            <a:r>
              <a:rPr lang="en-US" dirty="0"/>
              <a:t> </a:t>
            </a:r>
            <a:endParaRPr lang="en-GB" dirty="0"/>
          </a:p>
          <a:p>
            <a:pPr marL="0" indent="0">
              <a:lnSpc>
                <a:spcPct val="110000"/>
              </a:lnSpc>
              <a:buNone/>
            </a:pPr>
            <a:r>
              <a:rPr lang="en-US" sz="2000" dirty="0">
                <a:latin typeface="Courier New" pitchFamily="49" charset="0"/>
                <a:cs typeface="Courier New" pitchFamily="49" charset="0"/>
              </a:rPr>
              <a:t>counts&lt;-</a:t>
            </a:r>
            <a:r>
              <a:rPr lang="en-US" sz="2000" dirty="0" smtClean="0">
                <a:latin typeface="Courier New" pitchFamily="49" charset="0"/>
                <a:cs typeface="Courier New" pitchFamily="49" charset="0"/>
              </a:rPr>
              <a:t>table(yield)</a:t>
            </a:r>
            <a:endParaRPr lang="en-GB" sz="2000" dirty="0">
              <a:latin typeface="Courier New" pitchFamily="49" charset="0"/>
              <a:cs typeface="Courier New" pitchFamily="49" charset="0"/>
            </a:endParaRPr>
          </a:p>
          <a:p>
            <a:pPr marL="0" indent="0">
              <a:lnSpc>
                <a:spcPct val="110000"/>
              </a:lnSpc>
              <a:buNone/>
            </a:pPr>
            <a:r>
              <a:rPr lang="en-US" sz="2000" dirty="0">
                <a:latin typeface="Courier New" pitchFamily="49" charset="0"/>
                <a:cs typeface="Courier New" pitchFamily="49" charset="0"/>
              </a:rPr>
              <a:t>counts</a:t>
            </a:r>
            <a:endParaRPr lang="en-GB" sz="2000" dirty="0">
              <a:latin typeface="Courier New" pitchFamily="49" charset="0"/>
              <a:cs typeface="Courier New" pitchFamily="49" charset="0"/>
            </a:endParaRPr>
          </a:p>
          <a:p>
            <a:pPr marL="0" indent="0">
              <a:lnSpc>
                <a:spcPct val="110000"/>
              </a:lnSpc>
              <a:buNone/>
            </a:pPr>
            <a:r>
              <a:rPr lang="en-US" sz="2000" dirty="0" smtClean="0">
                <a:latin typeface="Courier New" pitchFamily="49" charset="0"/>
                <a:cs typeface="Courier New" pitchFamily="49" charset="0"/>
              </a:rPr>
              <a:t>yield</a:t>
            </a:r>
            <a:endParaRPr lang="en-GB" sz="2000" dirty="0">
              <a:latin typeface="Courier New" pitchFamily="49" charset="0"/>
              <a:cs typeface="Courier New" pitchFamily="49" charset="0"/>
            </a:endParaRPr>
          </a:p>
          <a:p>
            <a:pPr marL="0" indent="0">
              <a:lnSpc>
                <a:spcPct val="110000"/>
              </a:lnSpc>
              <a:buNone/>
            </a:pPr>
            <a:r>
              <a:rPr lang="en-US" sz="2000" dirty="0">
                <a:latin typeface="Courier New" pitchFamily="49" charset="0"/>
                <a:cs typeface="Courier New" pitchFamily="49" charset="0"/>
              </a:rPr>
              <a:t>522 533 545 577 586 590 595 599 613 623 627 631 636 640 654 662 663 672 681 686 </a:t>
            </a:r>
            <a:endParaRPr lang="en-GB" sz="2000" dirty="0">
              <a:latin typeface="Courier New" pitchFamily="49" charset="0"/>
              <a:cs typeface="Courier New" pitchFamily="49" charset="0"/>
            </a:endParaRPr>
          </a:p>
          <a:p>
            <a:pPr marL="0" indent="0">
              <a:lnSpc>
                <a:spcPct val="110000"/>
              </a:lnSpc>
              <a:buNone/>
            </a:pPr>
            <a:r>
              <a:rPr lang="en-US" sz="2000" dirty="0">
                <a:latin typeface="Courier New" pitchFamily="49" charset="0"/>
                <a:cs typeface="Courier New" pitchFamily="49" charset="0"/>
              </a:rPr>
              <a:t>  1   1   1   1   1   1   2   2   1   1   2   1   6   1   1   1   1   1   3   2 </a:t>
            </a:r>
            <a:endParaRPr lang="en-GB" sz="2000" dirty="0">
              <a:latin typeface="Courier New" pitchFamily="49" charset="0"/>
              <a:cs typeface="Courier New" pitchFamily="49" charset="0"/>
            </a:endParaRPr>
          </a:p>
          <a:p>
            <a:pPr marL="0" indent="0">
              <a:lnSpc>
                <a:spcPct val="110000"/>
              </a:lnSpc>
              <a:buNone/>
            </a:pPr>
            <a:r>
              <a:rPr lang="en-US" sz="2000" dirty="0">
                <a:latin typeface="Courier New" pitchFamily="49" charset="0"/>
                <a:cs typeface="Courier New" pitchFamily="49" charset="0"/>
              </a:rPr>
              <a:t>695 698 699 701 708 717 722 746 763 </a:t>
            </a:r>
            <a:endParaRPr lang="en-GB" sz="2000" dirty="0">
              <a:latin typeface="Courier New" pitchFamily="49" charset="0"/>
              <a:cs typeface="Courier New" pitchFamily="49" charset="0"/>
            </a:endParaRPr>
          </a:p>
          <a:p>
            <a:pPr marL="0" indent="0">
              <a:lnSpc>
                <a:spcPct val="110000"/>
              </a:lnSpc>
              <a:buNone/>
            </a:pPr>
            <a:r>
              <a:rPr lang="en-US" sz="2000" dirty="0">
                <a:latin typeface="Courier New" pitchFamily="49" charset="0"/>
                <a:cs typeface="Courier New" pitchFamily="49" charset="0"/>
              </a:rPr>
              <a:t>  1   1   1   1   1   1   1   1   1</a:t>
            </a:r>
            <a:endParaRPr lang="en-GB" sz="2000" dirty="0">
              <a:latin typeface="Courier New" pitchFamily="49" charset="0"/>
              <a:cs typeface="Courier New" pitchFamily="49" charset="0"/>
            </a:endParaRPr>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16</a:t>
            </a:fld>
            <a:endParaRPr lang="en-US"/>
          </a:p>
        </p:txBody>
      </p:sp>
    </p:spTree>
    <p:extLst>
      <p:ext uri="{BB962C8B-B14F-4D97-AF65-F5344CB8AC3E}">
        <p14:creationId xmlns:p14="http://schemas.microsoft.com/office/powerpoint/2010/main" val="4188991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635"/>
            <a:ext cx="10515600" cy="1325563"/>
          </a:xfrm>
        </p:spPr>
        <p:txBody>
          <a:bodyPr/>
          <a:lstStyle/>
          <a:p>
            <a:pPr algn="ctr"/>
            <a:r>
              <a:rPr lang="en-US" dirty="0" smtClean="0"/>
              <a:t>Histogram</a:t>
            </a:r>
            <a:endParaRPr lang="en-GB" dirty="0"/>
          </a:p>
        </p:txBody>
      </p:sp>
      <p:sp>
        <p:nvSpPr>
          <p:cNvPr id="3" name="Content Placeholder 2"/>
          <p:cNvSpPr>
            <a:spLocks noGrp="1"/>
          </p:cNvSpPr>
          <p:nvPr>
            <p:ph idx="1"/>
          </p:nvPr>
        </p:nvSpPr>
        <p:spPr>
          <a:xfrm>
            <a:off x="838200" y="636905"/>
            <a:ext cx="10515600" cy="4351338"/>
          </a:xfrm>
        </p:spPr>
        <p:txBody>
          <a:bodyPr/>
          <a:lstStyle/>
          <a:p>
            <a:pPr marL="0" indent="0">
              <a:buNone/>
            </a:pPr>
            <a:r>
              <a:rPr lang="en-US" dirty="0"/>
              <a:t>Now to present the data using histogram is as follows:</a:t>
            </a:r>
            <a:endParaRPr lang="en-GB" dirty="0"/>
          </a:p>
          <a:p>
            <a:pPr marL="0" indent="0">
              <a:buNone/>
            </a:pPr>
            <a:r>
              <a:rPr lang="en-US" sz="2000" dirty="0" err="1" smtClean="0">
                <a:latin typeface="Courier New" pitchFamily="49" charset="0"/>
                <a:cs typeface="Courier New" pitchFamily="49" charset="0"/>
              </a:rPr>
              <a:t>hist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yield,xlim</a:t>
            </a:r>
            <a:r>
              <a:rPr lang="en-US" sz="2000" dirty="0" smtClean="0">
                <a:latin typeface="Courier New" pitchFamily="49" charset="0"/>
                <a:cs typeface="Courier New" pitchFamily="49" charset="0"/>
              </a:rPr>
              <a:t>=c(500,800</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las</a:t>
            </a:r>
            <a:r>
              <a:rPr lang="en-US" sz="2000" dirty="0">
                <a:latin typeface="Courier New" pitchFamily="49" charset="0"/>
                <a:cs typeface="Courier New" pitchFamily="49" charset="0"/>
              </a:rPr>
              <a:t>=1,breaks=5,xlab="yield of </a:t>
            </a:r>
            <a:r>
              <a:rPr lang="en-US" sz="2000" dirty="0" err="1">
                <a:latin typeface="Courier New" pitchFamily="49" charset="0"/>
                <a:cs typeface="Courier New" pitchFamily="49" charset="0"/>
              </a:rPr>
              <a:t>groundnut",main</a:t>
            </a:r>
            <a:r>
              <a:rPr lang="en-US" sz="2000" dirty="0">
                <a:latin typeface="Courier New" pitchFamily="49" charset="0"/>
                <a:cs typeface="Courier New" pitchFamily="49" charset="0"/>
              </a:rPr>
              <a:t>="</a:t>
            </a:r>
            <a:r>
              <a:rPr lang="en-US" sz="2000" dirty="0" smtClean="0">
                <a:latin typeface="Courier New" pitchFamily="49" charset="0"/>
                <a:cs typeface="Courier New" pitchFamily="49" charset="0"/>
              </a:rPr>
              <a:t>Histogram </a:t>
            </a:r>
            <a:r>
              <a:rPr lang="en-US" sz="2000" dirty="0">
                <a:latin typeface="Courier New" pitchFamily="49" charset="0"/>
                <a:cs typeface="Courier New" pitchFamily="49" charset="0"/>
              </a:rPr>
              <a:t>of yield of </a:t>
            </a:r>
            <a:r>
              <a:rPr lang="en-US" sz="2000" dirty="0" err="1">
                <a:latin typeface="Courier New" pitchFamily="49" charset="0"/>
                <a:cs typeface="Courier New" pitchFamily="49" charset="0"/>
              </a:rPr>
              <a:t>groundut</a:t>
            </a:r>
            <a:r>
              <a:rPr lang="en-US" sz="2000" dirty="0">
                <a:latin typeface="Courier New" pitchFamily="49" charset="0"/>
                <a:cs typeface="Courier New" pitchFamily="49" charset="0"/>
              </a:rPr>
              <a:t> from 40 farms</a:t>
            </a:r>
            <a:r>
              <a:rPr lang="en-US" sz="2000" dirty="0" smtClean="0">
                <a:latin typeface="Courier New" pitchFamily="49" charset="0"/>
                <a:cs typeface="Courier New" pitchFamily="49" charset="0"/>
              </a:rPr>
              <a:t>")</a:t>
            </a:r>
          </a:p>
          <a:p>
            <a:pPr marL="0" indent="0">
              <a:buNone/>
            </a:pPr>
            <a:endParaRPr lang="en-GB" sz="20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17</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834" y="1935480"/>
            <a:ext cx="10409237" cy="426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3921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1"/>
            <a:ext cx="10515600" cy="1371600"/>
          </a:xfrm>
        </p:spPr>
        <p:txBody>
          <a:bodyPr/>
          <a:lstStyle/>
          <a:p>
            <a:pPr marL="0" indent="0" algn="ctr">
              <a:buNone/>
            </a:pPr>
            <a:r>
              <a:rPr lang="en-US" dirty="0"/>
              <a:t>To plot the data using Bar chart, we use the code below:</a:t>
            </a:r>
            <a:endParaRPr lang="en-GB" dirty="0"/>
          </a:p>
          <a:p>
            <a:pPr marL="0" indent="0">
              <a:buNone/>
            </a:pPr>
            <a:r>
              <a:rPr lang="en-US" sz="1900" dirty="0" err="1">
                <a:latin typeface="Courier New" pitchFamily="49" charset="0"/>
                <a:cs typeface="Courier New" pitchFamily="49" charset="0"/>
              </a:rPr>
              <a:t>barplot</a:t>
            </a:r>
            <a:r>
              <a:rPr lang="en-US" sz="1900" dirty="0">
                <a:latin typeface="Courier New" pitchFamily="49" charset="0"/>
                <a:cs typeface="Courier New" pitchFamily="49" charset="0"/>
              </a:rPr>
              <a:t>(</a:t>
            </a:r>
            <a:r>
              <a:rPr lang="en-US" sz="1900" dirty="0" err="1">
                <a:latin typeface="Courier New" pitchFamily="49" charset="0"/>
                <a:cs typeface="Courier New" pitchFamily="49" charset="0"/>
              </a:rPr>
              <a:t>counts,xlab</a:t>
            </a:r>
            <a:r>
              <a:rPr lang="en-US" sz="1900" dirty="0">
                <a:latin typeface="Courier New" pitchFamily="49" charset="0"/>
                <a:cs typeface="Courier New" pitchFamily="49" charset="0"/>
              </a:rPr>
              <a:t>="yield of </a:t>
            </a:r>
            <a:r>
              <a:rPr lang="en-US" sz="1900" dirty="0" err="1">
                <a:latin typeface="Courier New" pitchFamily="49" charset="0"/>
                <a:cs typeface="Courier New" pitchFamily="49" charset="0"/>
              </a:rPr>
              <a:t>groundnut",main</a:t>
            </a:r>
            <a:r>
              <a:rPr lang="en-US" sz="1900" dirty="0">
                <a:latin typeface="Courier New" pitchFamily="49" charset="0"/>
                <a:cs typeface="Courier New" pitchFamily="49" charset="0"/>
              </a:rPr>
              <a:t>="Bar Chart of yield of </a:t>
            </a:r>
            <a:r>
              <a:rPr lang="en-US" sz="1900" dirty="0" err="1">
                <a:latin typeface="Courier New" pitchFamily="49" charset="0"/>
                <a:cs typeface="Courier New" pitchFamily="49" charset="0"/>
              </a:rPr>
              <a:t>groundut</a:t>
            </a:r>
            <a:r>
              <a:rPr lang="en-US" sz="1900" dirty="0">
                <a:latin typeface="Courier New" pitchFamily="49" charset="0"/>
                <a:cs typeface="Courier New" pitchFamily="49" charset="0"/>
              </a:rPr>
              <a:t> from 40 farms")</a:t>
            </a:r>
            <a:endParaRPr lang="en-GB" sz="1900" dirty="0">
              <a:latin typeface="Courier New" pitchFamily="49" charset="0"/>
              <a:cs typeface="Courier New" pitchFamily="49" charset="0"/>
            </a:endParaRPr>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18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1587818"/>
            <a:ext cx="10409237" cy="480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927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275"/>
            <a:ext cx="10515600" cy="1325563"/>
          </a:xfrm>
        </p:spPr>
        <p:txBody>
          <a:bodyPr/>
          <a:lstStyle/>
          <a:p>
            <a:pPr algn="ctr"/>
            <a:r>
              <a:rPr lang="en-US" dirty="0" smtClean="0"/>
              <a:t>Pie Chart</a:t>
            </a: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19</a:t>
            </a:fld>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505834079"/>
              </p:ext>
            </p:extLst>
          </p:nvPr>
        </p:nvGraphicFramePr>
        <p:xfrm>
          <a:off x="1051560" y="1097280"/>
          <a:ext cx="9159240" cy="4968239"/>
        </p:xfrm>
        <a:graphic>
          <a:graphicData uri="http://schemas.openxmlformats.org/presentationml/2006/ole">
            <mc:AlternateContent xmlns:mc="http://schemas.openxmlformats.org/markup-compatibility/2006">
              <mc:Choice xmlns:v="urn:schemas-microsoft-com:vml" Requires="v">
                <p:oleObj spid="_x0000_s3129" name="Document" r:id="rId3" imgW="4466257" imgH="1985579" progId="Word.Document.12">
                  <p:embed/>
                </p:oleObj>
              </mc:Choice>
              <mc:Fallback>
                <p:oleObj name="Document" r:id="rId3" imgW="4466257" imgH="1985579" progId="Word.Document.12">
                  <p:embed/>
                  <p:pic>
                    <p:nvPicPr>
                      <p:cNvPr id="0" name=""/>
                      <p:cNvPicPr/>
                      <p:nvPr/>
                    </p:nvPicPr>
                    <p:blipFill>
                      <a:blip r:embed="rId4"/>
                      <a:stretch>
                        <a:fillRect/>
                      </a:stretch>
                    </p:blipFill>
                    <p:spPr>
                      <a:xfrm>
                        <a:off x="1051560" y="1097280"/>
                        <a:ext cx="9159240" cy="4968239"/>
                      </a:xfrm>
                      <a:prstGeom prst="rect">
                        <a:avLst/>
                      </a:prstGeom>
                    </p:spPr>
                  </p:pic>
                </p:oleObj>
              </mc:Fallback>
            </mc:AlternateContent>
          </a:graphicData>
        </a:graphic>
      </p:graphicFrame>
    </p:spTree>
    <p:extLst>
      <p:ext uri="{BB962C8B-B14F-4D97-AF65-F5344CB8AC3E}">
        <p14:creationId xmlns:p14="http://schemas.microsoft.com/office/powerpoint/2010/main" val="208486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rPr>
              <a:t>Introduction to R</a:t>
            </a:r>
            <a:endParaRPr lang="en-GB" b="1" dirty="0">
              <a:solidFill>
                <a:srgbClr val="0070C0"/>
              </a:solidFill>
            </a:endParaRPr>
          </a:p>
        </p:txBody>
      </p:sp>
      <p:sp>
        <p:nvSpPr>
          <p:cNvPr id="3" name="Content Placeholder 2"/>
          <p:cNvSpPr>
            <a:spLocks noGrp="1"/>
          </p:cNvSpPr>
          <p:nvPr>
            <p:ph idx="1"/>
          </p:nvPr>
        </p:nvSpPr>
        <p:spPr>
          <a:xfrm>
            <a:off x="838200" y="1584960"/>
            <a:ext cx="10515600" cy="5105399"/>
          </a:xfrm>
        </p:spPr>
        <p:txBody>
          <a:bodyPr>
            <a:normAutofit fontScale="92500" lnSpcReduction="20000"/>
          </a:bodyPr>
          <a:lstStyle/>
          <a:p>
            <a:pPr marL="0" indent="0" algn="just">
              <a:buNone/>
            </a:pPr>
            <a:r>
              <a:rPr lang="en-US" sz="4000" dirty="0"/>
              <a:t>R is a system for statistical analyses and graphics created by </a:t>
            </a:r>
            <a:r>
              <a:rPr lang="en-US" sz="4000" dirty="0" err="1"/>
              <a:t>Ihaka</a:t>
            </a:r>
            <a:r>
              <a:rPr lang="en-US" sz="4000" dirty="0"/>
              <a:t> &amp; Gentleman (1996). R is both a software and a language considered as a dialect of the S language created by the AT&amp;T Bell </a:t>
            </a:r>
            <a:r>
              <a:rPr lang="en-US" sz="4000" dirty="0" smtClean="0"/>
              <a:t>laboratories and is </a:t>
            </a:r>
            <a:r>
              <a:rPr lang="en-US" sz="4000" dirty="0"/>
              <a:t>freely distributed under the terms of the GNU General Public License </a:t>
            </a:r>
            <a:r>
              <a:rPr lang="en-US" sz="4000" dirty="0" smtClean="0"/>
              <a:t>. </a:t>
            </a:r>
            <a:endParaRPr lang="en-GB" sz="4000" dirty="0"/>
          </a:p>
          <a:p>
            <a:pPr marL="0" indent="0" algn="just">
              <a:buNone/>
            </a:pPr>
            <a:r>
              <a:rPr lang="en-US" sz="4000" dirty="0"/>
              <a:t>R is a language and environment for statistical computing and graphics, provides a wide variety of statistical methods (time series analysis, linear and nonlinear modeling, classical statistical tests, and so on) and graphical techniques, and is highly extensible.</a:t>
            </a:r>
            <a:endParaRPr lang="en-GB" sz="4000" dirty="0"/>
          </a:p>
          <a:p>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2</a:t>
            </a:fld>
            <a:endParaRPr lang="en-US"/>
          </a:p>
        </p:txBody>
      </p:sp>
    </p:spTree>
    <p:extLst>
      <p:ext uri="{BB962C8B-B14F-4D97-AF65-F5344CB8AC3E}">
        <p14:creationId xmlns:p14="http://schemas.microsoft.com/office/powerpoint/2010/main" val="231364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1481"/>
            <a:ext cx="10515600" cy="1752599"/>
          </a:xfrm>
        </p:spPr>
        <p:txBody>
          <a:bodyPr>
            <a:normAutofit/>
          </a:bodyPr>
          <a:lstStyle/>
          <a:p>
            <a:pPr marL="0" indent="0">
              <a:buNone/>
            </a:pPr>
            <a:r>
              <a:rPr lang="en-US" sz="2000" dirty="0">
                <a:latin typeface="Courier New" pitchFamily="49" charset="0"/>
                <a:cs typeface="Courier New" pitchFamily="49" charset="0"/>
              </a:rPr>
              <a:t>library(</a:t>
            </a:r>
            <a:r>
              <a:rPr lang="en-US" sz="2000" dirty="0" err="1">
                <a:latin typeface="Courier New" pitchFamily="49" charset="0"/>
                <a:cs typeface="Courier New" pitchFamily="49" charset="0"/>
              </a:rPr>
              <a:t>grDevices</a:t>
            </a:r>
            <a:r>
              <a:rPr lang="en-US" sz="2000" dirty="0">
                <a:latin typeface="Courier New" pitchFamily="49" charset="0"/>
                <a:cs typeface="Courier New" pitchFamily="49" charset="0"/>
              </a:rPr>
              <a:t>)</a:t>
            </a:r>
            <a:endParaRPr lang="en-GB" sz="2000" dirty="0">
              <a:latin typeface="Courier New" pitchFamily="49" charset="0"/>
              <a:cs typeface="Courier New" pitchFamily="49" charset="0"/>
            </a:endParaRPr>
          </a:p>
          <a:p>
            <a:pPr marL="0" indent="0">
              <a:buNone/>
            </a:pPr>
            <a:r>
              <a:rPr lang="en-US" sz="2000" dirty="0" err="1">
                <a:latin typeface="Courier New" pitchFamily="49" charset="0"/>
                <a:cs typeface="Courier New" pitchFamily="49" charset="0"/>
              </a:rPr>
              <a:t>pie.frequency</a:t>
            </a:r>
            <a:r>
              <a:rPr lang="en-US" sz="2000" dirty="0">
                <a:latin typeface="Courier New" pitchFamily="49" charset="0"/>
                <a:cs typeface="Courier New" pitchFamily="49" charset="0"/>
              </a:rPr>
              <a:t>&lt;-c(12,7,19,12)</a:t>
            </a:r>
            <a:endParaRPr lang="en-GB"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names(</a:t>
            </a:r>
            <a:r>
              <a:rPr lang="en-US" sz="2000" dirty="0" err="1">
                <a:latin typeface="Courier New" pitchFamily="49" charset="0"/>
                <a:cs typeface="Courier New" pitchFamily="49" charset="0"/>
              </a:rPr>
              <a:t>pie.frequency</a:t>
            </a:r>
            <a:r>
              <a:rPr lang="en-US" sz="2000" dirty="0">
                <a:latin typeface="Courier New" pitchFamily="49" charset="0"/>
                <a:cs typeface="Courier New" pitchFamily="49" charset="0"/>
              </a:rPr>
              <a:t>)&lt;-c("</a:t>
            </a:r>
            <a:r>
              <a:rPr lang="en-US" sz="2000" dirty="0" err="1">
                <a:latin typeface="Courier New" pitchFamily="49" charset="0"/>
                <a:cs typeface="Courier New" pitchFamily="49" charset="0"/>
              </a:rPr>
              <a:t>white","red","yellow","pink</a:t>
            </a:r>
            <a:r>
              <a:rPr lang="en-US" sz="2000" dirty="0">
                <a:latin typeface="Courier New" pitchFamily="49" charset="0"/>
                <a:cs typeface="Courier New" pitchFamily="49" charset="0"/>
              </a:rPr>
              <a:t>")</a:t>
            </a:r>
            <a:endParaRPr lang="en-GB"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pie(</a:t>
            </a:r>
            <a:r>
              <a:rPr lang="en-US" sz="2000" dirty="0" err="1">
                <a:latin typeface="Courier New" pitchFamily="49" charset="0"/>
                <a:cs typeface="Courier New" pitchFamily="49" charset="0"/>
              </a:rPr>
              <a:t>pie.frequency,main</a:t>
            </a:r>
            <a:r>
              <a:rPr lang="en-US" sz="2000" dirty="0">
                <a:latin typeface="Courier New" pitchFamily="49" charset="0"/>
                <a:cs typeface="Courier New" pitchFamily="49" charset="0"/>
              </a:rPr>
              <a:t>="Pie Chart showing </a:t>
            </a:r>
            <a:r>
              <a:rPr lang="en-US" sz="2000" dirty="0" err="1">
                <a:latin typeface="Courier New" pitchFamily="49" charset="0"/>
                <a:cs typeface="Courier New" pitchFamily="49" charset="0"/>
              </a:rPr>
              <a:t>colours</a:t>
            </a:r>
            <a:r>
              <a:rPr lang="en-US" sz="2000" dirty="0">
                <a:latin typeface="Courier New" pitchFamily="49" charset="0"/>
                <a:cs typeface="Courier New" pitchFamily="49" charset="0"/>
              </a:rPr>
              <a:t> of flower") </a:t>
            </a:r>
            <a:endParaRPr lang="en-GB" sz="2000" dirty="0">
              <a:latin typeface="Courier New" pitchFamily="49" charset="0"/>
              <a:cs typeface="Courier New" pitchFamily="49" charset="0"/>
            </a:endParaRPr>
          </a:p>
          <a:p>
            <a:endParaRPr lang="en-GB" sz="20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20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 y="2331720"/>
            <a:ext cx="10927079" cy="377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8669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Transformation of Data</a:t>
            </a:r>
            <a:endParaRPr lang="en-GB" dirty="0"/>
          </a:p>
        </p:txBody>
      </p:sp>
      <p:sp>
        <p:nvSpPr>
          <p:cNvPr id="3" name="Content Placeholder 2"/>
          <p:cNvSpPr>
            <a:spLocks noGrp="1"/>
          </p:cNvSpPr>
          <p:nvPr>
            <p:ph idx="1"/>
          </p:nvPr>
        </p:nvSpPr>
        <p:spPr>
          <a:xfrm>
            <a:off x="838200" y="1539240"/>
            <a:ext cx="10515600" cy="4637723"/>
          </a:xfrm>
        </p:spPr>
        <p:txBody>
          <a:bodyPr>
            <a:normAutofit fontScale="92500"/>
          </a:bodyPr>
          <a:lstStyle/>
          <a:p>
            <a:pPr marL="0" indent="0">
              <a:buNone/>
            </a:pPr>
            <a:r>
              <a:rPr lang="en-GB" dirty="0">
                <a:latin typeface="Courier New" pitchFamily="49" charset="0"/>
                <a:cs typeface="Courier New" pitchFamily="49" charset="0"/>
              </a:rPr>
              <a:t>yield&lt;-c(699,662,599,545,613,627,681,595,522,701,595,627,599,746,590,708,533,763,631,577,636,636,686,640,663,672,636,695,623,698,686,681,636,636,586,722,681,636,717,654</a:t>
            </a:r>
            <a:r>
              <a:rPr lang="en-GB" dirty="0" smtClean="0">
                <a:latin typeface="Courier New" pitchFamily="49" charset="0"/>
                <a:cs typeface="Courier New" pitchFamily="49" charset="0"/>
              </a:rPr>
              <a:t>)</a:t>
            </a:r>
          </a:p>
          <a:p>
            <a:pPr marL="0" indent="0">
              <a:buNone/>
            </a:pPr>
            <a:r>
              <a:rPr lang="en-US" dirty="0">
                <a:latin typeface="Courier New" pitchFamily="49" charset="0"/>
                <a:cs typeface="Courier New" pitchFamily="49" charset="0"/>
              </a:rPr>
              <a:t>l</a:t>
            </a:r>
            <a:r>
              <a:rPr lang="en-US" dirty="0" smtClean="0">
                <a:latin typeface="Courier New" pitchFamily="49" charset="0"/>
                <a:cs typeface="Courier New" pitchFamily="49" charset="0"/>
              </a:rPr>
              <a:t>og(</a:t>
            </a:r>
            <a:r>
              <a:rPr lang="en-GB" dirty="0" smtClean="0">
                <a:latin typeface="Courier New" pitchFamily="49" charset="0"/>
                <a:cs typeface="Courier New" pitchFamily="49" charset="0"/>
              </a:rPr>
              <a:t>yield)</a:t>
            </a:r>
          </a:p>
          <a:p>
            <a:pPr marL="0" indent="0" algn="just">
              <a:buNone/>
            </a:pPr>
            <a:r>
              <a:rPr lang="en-GB" sz="1800" dirty="0">
                <a:latin typeface="Courier New" pitchFamily="49" charset="0"/>
                <a:cs typeface="Courier New" pitchFamily="49" charset="0"/>
              </a:rPr>
              <a:t>[1] 6.549651 6.495266 6.395262 6.300786 6.418365 6.440947 6.523562 6.388561</a:t>
            </a:r>
          </a:p>
          <a:p>
            <a:pPr marL="0" indent="0" algn="just">
              <a:buNone/>
            </a:pPr>
            <a:r>
              <a:rPr lang="en-GB" sz="1800" dirty="0">
                <a:latin typeface="Courier New" pitchFamily="49" charset="0"/>
                <a:cs typeface="Courier New" pitchFamily="49" charset="0"/>
              </a:rPr>
              <a:t> [9] 6.257668 6.552508 6.388561 6.440947 6.395262 6.614726 6.380123 6.562444</a:t>
            </a:r>
          </a:p>
          <a:p>
            <a:pPr marL="0" indent="0" algn="just">
              <a:buNone/>
            </a:pPr>
            <a:r>
              <a:rPr lang="en-GB" sz="1800" dirty="0">
                <a:latin typeface="Courier New" pitchFamily="49" charset="0"/>
                <a:cs typeface="Courier New" pitchFamily="49" charset="0"/>
              </a:rPr>
              <a:t>[17] 6.278521 6.637258 6.447306 6.357842 6.455199 6.455199 6.530878 6.461468</a:t>
            </a:r>
          </a:p>
          <a:p>
            <a:pPr marL="0" indent="0" algn="just">
              <a:buNone/>
            </a:pPr>
            <a:r>
              <a:rPr lang="en-GB" sz="1800" dirty="0">
                <a:latin typeface="Courier New" pitchFamily="49" charset="0"/>
                <a:cs typeface="Courier New" pitchFamily="49" charset="0"/>
              </a:rPr>
              <a:t>[25] 6.496775 6.510258 6.455199 6.543912 6.434547 6.548219 6.530878 6.523562</a:t>
            </a:r>
          </a:p>
          <a:p>
            <a:pPr marL="0" indent="0" algn="just">
              <a:buNone/>
            </a:pPr>
            <a:r>
              <a:rPr lang="en-GB" sz="1800" dirty="0">
                <a:latin typeface="Courier New" pitchFamily="49" charset="0"/>
                <a:cs typeface="Courier New" pitchFamily="49" charset="0"/>
              </a:rPr>
              <a:t>[33] 6.455199 6.455199 6.373320 6.582025 6.523562 6.455199 6.575076 6.483107</a:t>
            </a:r>
          </a:p>
        </p:txBody>
      </p:sp>
      <p:sp>
        <p:nvSpPr>
          <p:cNvPr id="4" name="Slide Number Placeholder 3"/>
          <p:cNvSpPr>
            <a:spLocks noGrp="1"/>
          </p:cNvSpPr>
          <p:nvPr>
            <p:ph type="sldNum" sz="quarter" idx="12"/>
          </p:nvPr>
        </p:nvSpPr>
        <p:spPr/>
        <p:txBody>
          <a:bodyPr/>
          <a:lstStyle/>
          <a:p>
            <a:fld id="{44BBA839-4E5A-4D10-A45C-665FBBFA2040}" type="slidenum">
              <a:rPr lang="en-US" smtClean="0"/>
              <a:t>21</a:t>
            </a:fld>
            <a:endParaRPr lang="en-US"/>
          </a:p>
        </p:txBody>
      </p:sp>
    </p:spTree>
    <p:extLst>
      <p:ext uri="{BB962C8B-B14F-4D97-AF65-F5344CB8AC3E}">
        <p14:creationId xmlns:p14="http://schemas.microsoft.com/office/powerpoint/2010/main" val="4174744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195"/>
            <a:ext cx="10515600" cy="1325563"/>
          </a:xfrm>
        </p:spPr>
        <p:txBody>
          <a:bodyPr/>
          <a:lstStyle/>
          <a:p>
            <a:pPr algn="ctr"/>
            <a:r>
              <a:rPr lang="en-US" dirty="0" smtClean="0"/>
              <a:t>Read data into R: CSV File</a:t>
            </a:r>
            <a:endParaRPr lang="en-GB" dirty="0"/>
          </a:p>
        </p:txBody>
      </p:sp>
      <p:sp>
        <p:nvSpPr>
          <p:cNvPr id="3" name="Content Placeholder 2"/>
          <p:cNvSpPr>
            <a:spLocks noGrp="1"/>
          </p:cNvSpPr>
          <p:nvPr>
            <p:ph idx="1"/>
          </p:nvPr>
        </p:nvSpPr>
        <p:spPr>
          <a:xfrm>
            <a:off x="838200" y="682625"/>
            <a:ext cx="10515600" cy="4351338"/>
          </a:xfrm>
        </p:spPr>
        <p:txBody>
          <a:bodyPr>
            <a:noAutofit/>
          </a:bodyPr>
          <a:lstStyle/>
          <a:p>
            <a:pPr marL="0" indent="0">
              <a:buNone/>
            </a:pPr>
            <a:r>
              <a:rPr lang="en-GB" sz="1700" dirty="0">
                <a:solidFill>
                  <a:srgbClr val="FF0000"/>
                </a:solidFill>
              </a:rPr>
              <a:t>data2014&lt;-read.csv("C:/Users/ADENOMON/Desktop/data2014.csv",header=T)</a:t>
            </a:r>
          </a:p>
          <a:p>
            <a:pPr marL="0" indent="0">
              <a:buNone/>
            </a:pPr>
            <a:r>
              <a:rPr lang="en-GB" sz="1700" dirty="0" smtClean="0">
                <a:solidFill>
                  <a:srgbClr val="FF0000"/>
                </a:solidFill>
              </a:rPr>
              <a:t>data2014</a:t>
            </a:r>
            <a:endParaRPr lang="en-GB" sz="1700" dirty="0">
              <a:solidFill>
                <a:srgbClr val="FF0000"/>
              </a:solidFill>
            </a:endParaRPr>
          </a:p>
          <a:p>
            <a:pPr marL="0" indent="0">
              <a:buNone/>
            </a:pPr>
            <a:r>
              <a:rPr lang="en-GB" sz="1200" dirty="0"/>
              <a:t>        </a:t>
            </a:r>
            <a:r>
              <a:rPr lang="en-GB" sz="1200" dirty="0" smtClean="0"/>
              <a:t>             </a:t>
            </a:r>
            <a:r>
              <a:rPr lang="en-GB" sz="1400" dirty="0" smtClean="0">
                <a:latin typeface="Courier New" pitchFamily="49" charset="0"/>
                <a:cs typeface="Courier New" pitchFamily="49" charset="0"/>
              </a:rPr>
              <a:t>crop  Production14 </a:t>
            </a:r>
            <a:r>
              <a:rPr lang="en-GB" sz="1400" dirty="0">
                <a:latin typeface="Courier New" pitchFamily="49" charset="0"/>
                <a:cs typeface="Courier New" pitchFamily="49" charset="0"/>
              </a:rPr>
              <a:t>LandArea14 Yield14</a:t>
            </a:r>
          </a:p>
          <a:p>
            <a:pPr marL="0" indent="0">
              <a:buNone/>
            </a:pPr>
            <a:r>
              <a:rPr lang="en-GB" sz="1400" dirty="0">
                <a:latin typeface="Courier New" pitchFamily="49" charset="0"/>
                <a:cs typeface="Courier New" pitchFamily="49" charset="0"/>
              </a:rPr>
              <a:t>1      Maize     10790.60  5849.8000   1.845</a:t>
            </a:r>
          </a:p>
          <a:p>
            <a:pPr marL="0" indent="0">
              <a:buNone/>
            </a:pPr>
            <a:r>
              <a:rPr lang="en-GB" sz="1400" dirty="0">
                <a:latin typeface="Courier New" pitchFamily="49" charset="0"/>
                <a:cs typeface="Courier New" pitchFamily="49" charset="0"/>
              </a:rPr>
              <a:t>2    Sorghum      6741.10  5401.7000   1.248</a:t>
            </a:r>
          </a:p>
          <a:p>
            <a:pPr marL="0" indent="0">
              <a:buNone/>
            </a:pPr>
            <a:r>
              <a:rPr lang="en-GB" sz="1400" dirty="0">
                <a:latin typeface="Courier New" pitchFamily="49" charset="0"/>
                <a:cs typeface="Courier New" pitchFamily="49" charset="0"/>
              </a:rPr>
              <a:t>3       Rice      6769.00  3067.4400   2.207</a:t>
            </a:r>
          </a:p>
          <a:p>
            <a:pPr marL="0" indent="0">
              <a:buNone/>
            </a:pPr>
            <a:r>
              <a:rPr lang="en-GB" sz="1400" dirty="0">
                <a:latin typeface="Courier New" pitchFamily="49" charset="0"/>
                <a:cs typeface="Courier New" pitchFamily="49" charset="0"/>
              </a:rPr>
              <a:t>4     Ginger        58.89   145.1800   0.406</a:t>
            </a:r>
          </a:p>
          <a:p>
            <a:pPr marL="0" indent="0">
              <a:buNone/>
            </a:pPr>
            <a:r>
              <a:rPr lang="en-GB" sz="1400" dirty="0">
                <a:latin typeface="Courier New" pitchFamily="49" charset="0"/>
                <a:cs typeface="Courier New" pitchFamily="49" charset="0"/>
              </a:rPr>
              <a:t>5        Yam     46622.00  3067.7000  15.198</a:t>
            </a:r>
          </a:p>
          <a:p>
            <a:pPr marL="0" indent="0">
              <a:buNone/>
            </a:pPr>
            <a:r>
              <a:rPr lang="en-GB" sz="1400" dirty="0">
                <a:latin typeface="Courier New" pitchFamily="49" charset="0"/>
                <a:cs typeface="Courier New" pitchFamily="49" charset="0"/>
              </a:rPr>
              <a:t>6  Groundnut      3413.10  2670.1300   1.278</a:t>
            </a:r>
          </a:p>
          <a:p>
            <a:pPr marL="0" indent="0">
              <a:buNone/>
            </a:pPr>
            <a:r>
              <a:rPr lang="en-GB" sz="1400" dirty="0">
                <a:latin typeface="Courier New" pitchFamily="49" charset="0"/>
                <a:cs typeface="Courier New" pitchFamily="49" charset="0"/>
              </a:rPr>
              <a:t>7     Millet      1720.90  1500.2000   1.147</a:t>
            </a:r>
          </a:p>
          <a:p>
            <a:pPr marL="0" indent="0">
              <a:buNone/>
            </a:pPr>
            <a:r>
              <a:rPr lang="en-GB" sz="1400" dirty="0">
                <a:latin typeface="Courier New" pitchFamily="49" charset="0"/>
                <a:cs typeface="Courier New" pitchFamily="49" charset="0"/>
              </a:rPr>
              <a:t>8    Cassava     53782.80  8976.9000   5.991</a:t>
            </a:r>
          </a:p>
          <a:p>
            <a:pPr marL="0" indent="0">
              <a:buNone/>
            </a:pPr>
            <a:r>
              <a:rPr lang="en-GB" sz="1400" dirty="0">
                <a:latin typeface="Courier New" pitchFamily="49" charset="0"/>
                <a:cs typeface="Courier New" pitchFamily="49" charset="0"/>
              </a:rPr>
              <a:t>9     Cowpea      2160.90  3668.1000   0.589</a:t>
            </a:r>
          </a:p>
          <a:p>
            <a:pPr marL="0" indent="0">
              <a:buNone/>
            </a:pPr>
            <a:r>
              <a:rPr lang="en-GB" sz="1400" dirty="0">
                <a:latin typeface="Courier New" pitchFamily="49" charset="0"/>
                <a:cs typeface="Courier New" pitchFamily="49" charset="0"/>
              </a:rPr>
              <a:t>10    Cotton       222.66   489.3000   0.455</a:t>
            </a:r>
          </a:p>
          <a:p>
            <a:pPr marL="0" indent="0">
              <a:buNone/>
            </a:pPr>
            <a:r>
              <a:rPr lang="en-GB" sz="1400" dirty="0">
                <a:latin typeface="Courier New" pitchFamily="49" charset="0"/>
                <a:cs typeface="Courier New" pitchFamily="49" charset="0"/>
              </a:rPr>
              <a:t>11   Cocoyam      3273.00   838.2800   3.904</a:t>
            </a:r>
          </a:p>
          <a:p>
            <a:pPr marL="0" indent="0">
              <a:buNone/>
            </a:pPr>
            <a:r>
              <a:rPr lang="en-GB" sz="1400" dirty="0">
                <a:latin typeface="Courier New" pitchFamily="49" charset="0"/>
                <a:cs typeface="Courier New" pitchFamily="49" charset="0"/>
              </a:rPr>
              <a:t>12 </a:t>
            </a:r>
            <a:r>
              <a:rPr lang="en-GB" sz="1400" dirty="0" err="1">
                <a:latin typeface="Courier New" pitchFamily="49" charset="0"/>
                <a:cs typeface="Courier New" pitchFamily="49" charset="0"/>
              </a:rPr>
              <a:t>Benniseed</a:t>
            </a:r>
            <a:r>
              <a:rPr lang="en-GB" sz="1400" dirty="0">
                <a:latin typeface="Courier New" pitchFamily="49" charset="0"/>
                <a:cs typeface="Courier New" pitchFamily="49" charset="0"/>
              </a:rPr>
              <a:t>       375.25   426.6716   0.879</a:t>
            </a:r>
          </a:p>
          <a:p>
            <a:pPr marL="0" indent="0">
              <a:buNone/>
            </a:pPr>
            <a:r>
              <a:rPr lang="en-GB" sz="1400" dirty="0">
                <a:latin typeface="Courier New" pitchFamily="49" charset="0"/>
                <a:cs typeface="Courier New" pitchFamily="49" charset="0"/>
              </a:rPr>
              <a:t>13   Soybean       677.00   712.2000   0.951</a:t>
            </a:r>
          </a:p>
          <a:p>
            <a:pPr marL="0" indent="0">
              <a:buNone/>
            </a:pPr>
            <a:r>
              <a:rPr lang="en-GB" sz="1400" dirty="0">
                <a:latin typeface="Courier New" pitchFamily="49" charset="0"/>
                <a:cs typeface="Courier New" pitchFamily="49" charset="0"/>
              </a:rPr>
              <a:t>14      </a:t>
            </a:r>
            <a:r>
              <a:rPr lang="en-GB" sz="1400" dirty="0" err="1">
                <a:latin typeface="Courier New" pitchFamily="49" charset="0"/>
                <a:cs typeface="Courier New" pitchFamily="49" charset="0"/>
              </a:rPr>
              <a:t>Okro</a:t>
            </a:r>
            <a:r>
              <a:rPr lang="en-GB" sz="1400" dirty="0">
                <a:latin typeface="Courier New" pitchFamily="49" charset="0"/>
                <a:cs typeface="Courier New" pitchFamily="49" charset="0"/>
              </a:rPr>
              <a:t>      2039.50  1844.8000   1.106</a:t>
            </a:r>
          </a:p>
          <a:p>
            <a:pPr marL="0" indent="0">
              <a:buNone/>
            </a:pPr>
            <a:r>
              <a:rPr lang="en-GB" sz="1400" dirty="0">
                <a:latin typeface="Courier New" pitchFamily="49" charset="0"/>
                <a:cs typeface="Courier New" pitchFamily="49" charset="0"/>
              </a:rPr>
              <a:t>15     Onion       985.40   452.6000   2.177</a:t>
            </a:r>
          </a:p>
          <a:p>
            <a:pPr marL="0" indent="0">
              <a:buNone/>
            </a:pPr>
            <a:r>
              <a:rPr lang="en-GB" sz="1400" dirty="0">
                <a:latin typeface="Courier New" pitchFamily="49" charset="0"/>
                <a:cs typeface="Courier New" pitchFamily="49" charset="0"/>
              </a:rPr>
              <a:t>16    Tomato      2143.50   531.6000   4.032</a:t>
            </a:r>
          </a:p>
          <a:p>
            <a:pPr marL="0" indent="0">
              <a:buNone/>
            </a:pPr>
            <a:endParaRPr lang="en-GB" sz="1200" dirty="0"/>
          </a:p>
        </p:txBody>
      </p:sp>
      <p:sp>
        <p:nvSpPr>
          <p:cNvPr id="4" name="Slide Number Placeholder 3"/>
          <p:cNvSpPr>
            <a:spLocks noGrp="1"/>
          </p:cNvSpPr>
          <p:nvPr>
            <p:ph type="sldNum" sz="quarter" idx="12"/>
          </p:nvPr>
        </p:nvSpPr>
        <p:spPr/>
        <p:txBody>
          <a:bodyPr/>
          <a:lstStyle/>
          <a:p>
            <a:fld id="{44BBA839-4E5A-4D10-A45C-665FBBFA2040}" type="slidenum">
              <a:rPr lang="en-US" smtClean="0"/>
              <a:t>22</a:t>
            </a:fld>
            <a:endParaRPr lang="en-US"/>
          </a:p>
        </p:txBody>
      </p:sp>
    </p:spTree>
    <p:extLst>
      <p:ext uri="{BB962C8B-B14F-4D97-AF65-F5344CB8AC3E}">
        <p14:creationId xmlns:p14="http://schemas.microsoft.com/office/powerpoint/2010/main" val="1228298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1155"/>
            <a:ext cx="10515600" cy="1325563"/>
          </a:xfrm>
        </p:spPr>
        <p:txBody>
          <a:bodyPr/>
          <a:lstStyle/>
          <a:p>
            <a:pPr algn="ctr"/>
            <a:r>
              <a:rPr lang="en-US" dirty="0"/>
              <a:t>Read data into R: </a:t>
            </a:r>
            <a:r>
              <a:rPr lang="en-US" dirty="0" smtClean="0"/>
              <a:t>txt </a:t>
            </a:r>
            <a:r>
              <a:rPr lang="en-US" dirty="0"/>
              <a:t>File</a:t>
            </a:r>
            <a:endParaRPr lang="en-GB" dirty="0"/>
          </a:p>
        </p:txBody>
      </p:sp>
      <p:sp>
        <p:nvSpPr>
          <p:cNvPr id="3" name="Content Placeholder 2"/>
          <p:cNvSpPr>
            <a:spLocks noGrp="1"/>
          </p:cNvSpPr>
          <p:nvPr>
            <p:ph idx="1"/>
          </p:nvPr>
        </p:nvSpPr>
        <p:spPr>
          <a:xfrm>
            <a:off x="838200" y="758825"/>
            <a:ext cx="10515600" cy="4351338"/>
          </a:xfrm>
        </p:spPr>
        <p:txBody>
          <a:bodyPr>
            <a:noAutofit/>
          </a:bodyPr>
          <a:lstStyle/>
          <a:p>
            <a:pPr marL="0" indent="0">
              <a:buNone/>
            </a:pPr>
            <a:r>
              <a:rPr lang="en-GB" sz="1700" dirty="0">
                <a:solidFill>
                  <a:srgbClr val="FF0000"/>
                </a:solidFill>
                <a:latin typeface="Courier New" pitchFamily="49" charset="0"/>
                <a:cs typeface="Courier New" pitchFamily="49" charset="0"/>
              </a:rPr>
              <a:t>data12014&lt;-</a:t>
            </a:r>
            <a:r>
              <a:rPr lang="en-GB" sz="1700" dirty="0" err="1">
                <a:solidFill>
                  <a:srgbClr val="FF0000"/>
                </a:solidFill>
                <a:latin typeface="Courier New" pitchFamily="49" charset="0"/>
                <a:cs typeface="Courier New" pitchFamily="49" charset="0"/>
              </a:rPr>
              <a:t>read.table</a:t>
            </a:r>
            <a:r>
              <a:rPr lang="en-GB" sz="1700" dirty="0">
                <a:solidFill>
                  <a:srgbClr val="FF0000"/>
                </a:solidFill>
                <a:latin typeface="Courier New" pitchFamily="49" charset="0"/>
                <a:cs typeface="Courier New" pitchFamily="49" charset="0"/>
              </a:rPr>
              <a:t>("C:/Users/ADENOMON/Desktop/data12014.txt",header=T)</a:t>
            </a:r>
          </a:p>
          <a:p>
            <a:pPr marL="0" indent="0">
              <a:buNone/>
            </a:pPr>
            <a:r>
              <a:rPr lang="en-GB" sz="1700" dirty="0" smtClean="0">
                <a:solidFill>
                  <a:srgbClr val="FF0000"/>
                </a:solidFill>
                <a:latin typeface="Courier New" pitchFamily="49" charset="0"/>
                <a:cs typeface="Courier New" pitchFamily="49" charset="0"/>
              </a:rPr>
              <a:t>data12014</a:t>
            </a:r>
            <a:endParaRPr lang="en-GB" sz="1700" dirty="0">
              <a:solidFill>
                <a:srgbClr val="FF0000"/>
              </a:solidFill>
              <a:latin typeface="Courier New" pitchFamily="49" charset="0"/>
              <a:cs typeface="Courier New" pitchFamily="49" charset="0"/>
            </a:endParaRPr>
          </a:p>
          <a:p>
            <a:pPr marL="0" indent="0">
              <a:buNone/>
            </a:pPr>
            <a:r>
              <a:rPr lang="en-GB" sz="1200" dirty="0">
                <a:latin typeface="Courier New" pitchFamily="49" charset="0"/>
                <a:cs typeface="Courier New" pitchFamily="49" charset="0"/>
              </a:rPr>
              <a:t>        crop Production14 LandArea14 Yield14</a:t>
            </a:r>
          </a:p>
          <a:p>
            <a:pPr marL="0" indent="0">
              <a:buNone/>
            </a:pPr>
            <a:r>
              <a:rPr lang="en-GB" sz="1200" dirty="0">
                <a:latin typeface="Courier New" pitchFamily="49" charset="0"/>
                <a:cs typeface="Courier New" pitchFamily="49" charset="0"/>
              </a:rPr>
              <a:t>1      Maize     10790.60  5849.8000   1.845</a:t>
            </a:r>
          </a:p>
          <a:p>
            <a:pPr marL="0" indent="0">
              <a:buNone/>
            </a:pPr>
            <a:r>
              <a:rPr lang="en-GB" sz="1200" dirty="0">
                <a:latin typeface="Courier New" pitchFamily="49" charset="0"/>
                <a:cs typeface="Courier New" pitchFamily="49" charset="0"/>
              </a:rPr>
              <a:t>2    Sorghum      6741.10  5401.7000   1.248</a:t>
            </a:r>
          </a:p>
          <a:p>
            <a:pPr marL="0" indent="0">
              <a:buNone/>
            </a:pPr>
            <a:r>
              <a:rPr lang="en-GB" sz="1200" dirty="0">
                <a:latin typeface="Courier New" pitchFamily="49" charset="0"/>
                <a:cs typeface="Courier New" pitchFamily="49" charset="0"/>
              </a:rPr>
              <a:t>3       Rice      6769.00  3067.4400   2.207</a:t>
            </a:r>
          </a:p>
          <a:p>
            <a:pPr marL="0" indent="0">
              <a:buNone/>
            </a:pPr>
            <a:r>
              <a:rPr lang="en-GB" sz="1200" dirty="0">
                <a:latin typeface="Courier New" pitchFamily="49" charset="0"/>
                <a:cs typeface="Courier New" pitchFamily="49" charset="0"/>
              </a:rPr>
              <a:t>4     Ginger        58.89   145.1800   0.406</a:t>
            </a:r>
          </a:p>
          <a:p>
            <a:pPr marL="0" indent="0">
              <a:buNone/>
            </a:pPr>
            <a:r>
              <a:rPr lang="en-GB" sz="1200" dirty="0">
                <a:latin typeface="Courier New" pitchFamily="49" charset="0"/>
                <a:cs typeface="Courier New" pitchFamily="49" charset="0"/>
              </a:rPr>
              <a:t>5        Yam     46622.00  3067.7000  15.198</a:t>
            </a:r>
          </a:p>
          <a:p>
            <a:pPr marL="0" indent="0">
              <a:buNone/>
            </a:pPr>
            <a:r>
              <a:rPr lang="en-GB" sz="1200" dirty="0">
                <a:latin typeface="Courier New" pitchFamily="49" charset="0"/>
                <a:cs typeface="Courier New" pitchFamily="49" charset="0"/>
              </a:rPr>
              <a:t>6  Groundnut      3413.10  2670.1300   1.278</a:t>
            </a:r>
          </a:p>
          <a:p>
            <a:pPr marL="0" indent="0">
              <a:buNone/>
            </a:pPr>
            <a:r>
              <a:rPr lang="en-GB" sz="1200" dirty="0">
                <a:latin typeface="Courier New" pitchFamily="49" charset="0"/>
                <a:cs typeface="Courier New" pitchFamily="49" charset="0"/>
              </a:rPr>
              <a:t>7     Millet      1720.90  1500.2000   1.147</a:t>
            </a:r>
          </a:p>
          <a:p>
            <a:pPr marL="0" indent="0">
              <a:buNone/>
            </a:pPr>
            <a:r>
              <a:rPr lang="en-GB" sz="1200" dirty="0">
                <a:latin typeface="Courier New" pitchFamily="49" charset="0"/>
                <a:cs typeface="Courier New" pitchFamily="49" charset="0"/>
              </a:rPr>
              <a:t>8    Cassava     53782.80  8976.9000   5.991</a:t>
            </a:r>
          </a:p>
          <a:p>
            <a:pPr marL="0" indent="0">
              <a:buNone/>
            </a:pPr>
            <a:r>
              <a:rPr lang="en-GB" sz="1200" dirty="0">
                <a:latin typeface="Courier New" pitchFamily="49" charset="0"/>
                <a:cs typeface="Courier New" pitchFamily="49" charset="0"/>
              </a:rPr>
              <a:t>9     Cowpea      2160.90  3668.1000   0.589</a:t>
            </a:r>
          </a:p>
          <a:p>
            <a:pPr marL="0" indent="0">
              <a:buNone/>
            </a:pPr>
            <a:r>
              <a:rPr lang="en-GB" sz="1200" dirty="0">
                <a:latin typeface="Courier New" pitchFamily="49" charset="0"/>
                <a:cs typeface="Courier New" pitchFamily="49" charset="0"/>
              </a:rPr>
              <a:t>10    Cotton       222.66   489.3000   0.455</a:t>
            </a:r>
          </a:p>
          <a:p>
            <a:pPr marL="0" indent="0">
              <a:buNone/>
            </a:pPr>
            <a:r>
              <a:rPr lang="en-GB" sz="1200" dirty="0">
                <a:latin typeface="Courier New" pitchFamily="49" charset="0"/>
                <a:cs typeface="Courier New" pitchFamily="49" charset="0"/>
              </a:rPr>
              <a:t>11   Cocoyam      3273.00   838.2800   3.904</a:t>
            </a:r>
          </a:p>
          <a:p>
            <a:pPr marL="0" indent="0">
              <a:buNone/>
            </a:pPr>
            <a:r>
              <a:rPr lang="en-GB" sz="1200" dirty="0">
                <a:latin typeface="Courier New" pitchFamily="49" charset="0"/>
                <a:cs typeface="Courier New" pitchFamily="49" charset="0"/>
              </a:rPr>
              <a:t>12 </a:t>
            </a:r>
            <a:r>
              <a:rPr lang="en-GB" sz="1200" dirty="0" err="1">
                <a:latin typeface="Courier New" pitchFamily="49" charset="0"/>
                <a:cs typeface="Courier New" pitchFamily="49" charset="0"/>
              </a:rPr>
              <a:t>Benniseed</a:t>
            </a:r>
            <a:r>
              <a:rPr lang="en-GB" sz="1200" dirty="0">
                <a:latin typeface="Courier New" pitchFamily="49" charset="0"/>
                <a:cs typeface="Courier New" pitchFamily="49" charset="0"/>
              </a:rPr>
              <a:t>       375.25   426.6716   0.879</a:t>
            </a:r>
          </a:p>
          <a:p>
            <a:pPr marL="0" indent="0">
              <a:buNone/>
            </a:pPr>
            <a:r>
              <a:rPr lang="en-GB" sz="1200" dirty="0">
                <a:latin typeface="Courier New" pitchFamily="49" charset="0"/>
                <a:cs typeface="Courier New" pitchFamily="49" charset="0"/>
              </a:rPr>
              <a:t>13   Soybean       677.00   712.2000   0.951</a:t>
            </a:r>
          </a:p>
          <a:p>
            <a:pPr marL="0" indent="0">
              <a:buNone/>
            </a:pPr>
            <a:r>
              <a:rPr lang="en-GB" sz="1200" dirty="0">
                <a:latin typeface="Courier New" pitchFamily="49" charset="0"/>
                <a:cs typeface="Courier New" pitchFamily="49" charset="0"/>
              </a:rPr>
              <a:t>14      </a:t>
            </a:r>
            <a:r>
              <a:rPr lang="en-GB" sz="1200" dirty="0" err="1">
                <a:latin typeface="Courier New" pitchFamily="49" charset="0"/>
                <a:cs typeface="Courier New" pitchFamily="49" charset="0"/>
              </a:rPr>
              <a:t>Okro</a:t>
            </a:r>
            <a:r>
              <a:rPr lang="en-GB" sz="1200" dirty="0">
                <a:latin typeface="Courier New" pitchFamily="49" charset="0"/>
                <a:cs typeface="Courier New" pitchFamily="49" charset="0"/>
              </a:rPr>
              <a:t>      2039.50  1844.8000   1.106</a:t>
            </a:r>
          </a:p>
          <a:p>
            <a:pPr marL="0" indent="0">
              <a:buNone/>
            </a:pPr>
            <a:r>
              <a:rPr lang="en-GB" sz="1200" dirty="0">
                <a:latin typeface="Courier New" pitchFamily="49" charset="0"/>
                <a:cs typeface="Courier New" pitchFamily="49" charset="0"/>
              </a:rPr>
              <a:t>15     Onion       985.40   452.6000   2.177</a:t>
            </a:r>
          </a:p>
          <a:p>
            <a:pPr marL="0" indent="0">
              <a:buNone/>
            </a:pPr>
            <a:r>
              <a:rPr lang="en-GB" sz="1200" dirty="0">
                <a:latin typeface="Courier New" pitchFamily="49" charset="0"/>
                <a:cs typeface="Courier New" pitchFamily="49" charset="0"/>
              </a:rPr>
              <a:t>16    Tomato      2143.50   531.6000   4.032</a:t>
            </a:r>
          </a:p>
          <a:p>
            <a:pPr marL="0" indent="0">
              <a:buNone/>
            </a:pPr>
            <a:endParaRPr lang="en-GB" sz="12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23</a:t>
            </a:fld>
            <a:endParaRPr lang="en-US"/>
          </a:p>
        </p:txBody>
      </p:sp>
    </p:spTree>
    <p:extLst>
      <p:ext uri="{BB962C8B-B14F-4D97-AF65-F5344CB8AC3E}">
        <p14:creationId xmlns:p14="http://schemas.microsoft.com/office/powerpoint/2010/main" val="4143718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955"/>
            <a:ext cx="10515600" cy="1325563"/>
          </a:xfrm>
        </p:spPr>
        <p:txBody>
          <a:bodyPr/>
          <a:lstStyle/>
          <a:p>
            <a:r>
              <a:rPr lang="en-US" dirty="0" smtClean="0"/>
              <a:t>Reading a Time series data: CSV</a:t>
            </a:r>
            <a:endParaRPr lang="en-GB" dirty="0"/>
          </a:p>
        </p:txBody>
      </p:sp>
      <p:sp>
        <p:nvSpPr>
          <p:cNvPr id="3" name="Content Placeholder 2"/>
          <p:cNvSpPr>
            <a:spLocks noGrp="1"/>
          </p:cNvSpPr>
          <p:nvPr>
            <p:ph idx="1"/>
          </p:nvPr>
        </p:nvSpPr>
        <p:spPr>
          <a:xfrm>
            <a:off x="838200" y="899160"/>
            <a:ext cx="10515600" cy="4729163"/>
          </a:xfrm>
        </p:spPr>
        <p:txBody>
          <a:bodyPr>
            <a:noAutofit/>
          </a:bodyPr>
          <a:lstStyle/>
          <a:p>
            <a:pPr marL="0" indent="0">
              <a:buNone/>
            </a:pPr>
            <a:r>
              <a:rPr lang="en-GB" sz="1700" dirty="0" smtClean="0">
                <a:solidFill>
                  <a:srgbClr val="FF0000"/>
                </a:solidFill>
                <a:latin typeface="Courier New" pitchFamily="49" charset="0"/>
                <a:cs typeface="Courier New" pitchFamily="49" charset="0"/>
              </a:rPr>
              <a:t>Fisher</a:t>
            </a:r>
            <a:r>
              <a:rPr lang="en-GB" sz="1700" dirty="0">
                <a:solidFill>
                  <a:srgbClr val="FF0000"/>
                </a:solidFill>
                <a:latin typeface="Courier New" pitchFamily="49" charset="0"/>
                <a:cs typeface="Courier New" pitchFamily="49" charset="0"/>
              </a:rPr>
              <a:t>&lt;-</a:t>
            </a:r>
            <a:r>
              <a:rPr lang="en-GB" sz="1700" dirty="0" err="1">
                <a:solidFill>
                  <a:srgbClr val="FF0000"/>
                </a:solidFill>
                <a:latin typeface="Courier New" pitchFamily="49" charset="0"/>
                <a:cs typeface="Courier New" pitchFamily="49" charset="0"/>
              </a:rPr>
              <a:t>ts</a:t>
            </a:r>
            <a:r>
              <a:rPr lang="en-GB" sz="1700" dirty="0">
                <a:solidFill>
                  <a:srgbClr val="FF0000"/>
                </a:solidFill>
                <a:latin typeface="Courier New" pitchFamily="49" charset="0"/>
                <a:cs typeface="Courier New" pitchFamily="49" charset="0"/>
              </a:rPr>
              <a:t>(read.csv("C:/Users/ADENOMON/Desktop/Fishing.</a:t>
            </a:r>
            <a:r>
              <a:rPr lang="en-GB" sz="1700" dirty="0" err="1">
                <a:solidFill>
                  <a:srgbClr val="FF0000"/>
                </a:solidFill>
                <a:latin typeface="Courier New" pitchFamily="49" charset="0"/>
                <a:cs typeface="Courier New" pitchFamily="49" charset="0"/>
              </a:rPr>
              <a:t>csv</a:t>
            </a:r>
            <a:r>
              <a:rPr lang="en-GB" sz="1700" dirty="0">
                <a:solidFill>
                  <a:srgbClr val="FF0000"/>
                </a:solidFill>
                <a:latin typeface="Courier New" pitchFamily="49" charset="0"/>
                <a:cs typeface="Courier New" pitchFamily="49" charset="0"/>
              </a:rPr>
              <a:t>",header=T),start=c(2008,1))</a:t>
            </a:r>
          </a:p>
          <a:p>
            <a:pPr marL="0" indent="0">
              <a:buNone/>
            </a:pPr>
            <a:r>
              <a:rPr lang="en-GB" sz="1700" dirty="0" smtClean="0">
                <a:solidFill>
                  <a:srgbClr val="FF0000"/>
                </a:solidFill>
                <a:latin typeface="Courier New" pitchFamily="49" charset="0"/>
                <a:cs typeface="Courier New" pitchFamily="49" charset="0"/>
              </a:rPr>
              <a:t>Fisher</a:t>
            </a:r>
            <a:endParaRPr lang="en-GB" sz="1700" dirty="0">
              <a:solidFill>
                <a:srgbClr val="FF0000"/>
              </a:solidFill>
              <a:latin typeface="Courier New" pitchFamily="49" charset="0"/>
              <a:cs typeface="Courier New" pitchFamily="49" charset="0"/>
            </a:endParaRPr>
          </a:p>
          <a:p>
            <a:pPr marL="0" indent="0">
              <a:buNone/>
            </a:pPr>
            <a:r>
              <a:rPr lang="en-GB" sz="1700" dirty="0">
                <a:latin typeface="Courier New" pitchFamily="49" charset="0"/>
                <a:cs typeface="Courier New" pitchFamily="49" charset="0"/>
              </a:rPr>
              <a:t>Time Series:</a:t>
            </a:r>
          </a:p>
          <a:p>
            <a:pPr marL="0" indent="0">
              <a:buNone/>
            </a:pPr>
            <a:r>
              <a:rPr lang="en-GB" sz="1700" dirty="0">
                <a:latin typeface="Courier New" pitchFamily="49" charset="0"/>
                <a:cs typeface="Courier New" pitchFamily="49" charset="0"/>
              </a:rPr>
              <a:t>Start = 2008 </a:t>
            </a:r>
          </a:p>
          <a:p>
            <a:pPr marL="0" indent="0">
              <a:buNone/>
            </a:pPr>
            <a:r>
              <a:rPr lang="en-GB" sz="1700" dirty="0">
                <a:latin typeface="Courier New" pitchFamily="49" charset="0"/>
                <a:cs typeface="Courier New" pitchFamily="49" charset="0"/>
              </a:rPr>
              <a:t>End = 2015 </a:t>
            </a:r>
          </a:p>
          <a:p>
            <a:pPr marL="0" indent="0">
              <a:buNone/>
            </a:pPr>
            <a:r>
              <a:rPr lang="en-GB" sz="1700" dirty="0">
                <a:latin typeface="Courier New" pitchFamily="49" charset="0"/>
                <a:cs typeface="Courier New" pitchFamily="49" charset="0"/>
              </a:rPr>
              <a:t>Frequency = 1 </a:t>
            </a:r>
          </a:p>
          <a:p>
            <a:pPr marL="0" indent="0">
              <a:buNone/>
            </a:pPr>
            <a:r>
              <a:rPr lang="en-GB" sz="1700" dirty="0">
                <a:latin typeface="Courier New" pitchFamily="49" charset="0"/>
                <a:cs typeface="Courier New" pitchFamily="49" charset="0"/>
              </a:rPr>
              <a:t>     </a:t>
            </a:r>
            <a:r>
              <a:rPr lang="en-GB" sz="1700" dirty="0" err="1">
                <a:latin typeface="Courier New" pitchFamily="49" charset="0"/>
                <a:cs typeface="Courier New" pitchFamily="49" charset="0"/>
              </a:rPr>
              <a:t>Full.Time</a:t>
            </a:r>
            <a:r>
              <a:rPr lang="en-GB" sz="1700" dirty="0">
                <a:latin typeface="Courier New" pitchFamily="49" charset="0"/>
                <a:cs typeface="Courier New" pitchFamily="49" charset="0"/>
              </a:rPr>
              <a:t> </a:t>
            </a:r>
            <a:r>
              <a:rPr lang="en-GB" sz="1700" dirty="0" err="1">
                <a:latin typeface="Courier New" pitchFamily="49" charset="0"/>
                <a:cs typeface="Courier New" pitchFamily="49" charset="0"/>
              </a:rPr>
              <a:t>Part.Time</a:t>
            </a:r>
            <a:r>
              <a:rPr lang="en-GB" sz="1700" dirty="0">
                <a:latin typeface="Courier New" pitchFamily="49" charset="0"/>
                <a:cs typeface="Courier New" pitchFamily="49" charset="0"/>
              </a:rPr>
              <a:t> Occasional   Total</a:t>
            </a:r>
          </a:p>
          <a:p>
            <a:pPr marL="0" indent="0">
              <a:buNone/>
            </a:pPr>
            <a:r>
              <a:rPr lang="en-GB" sz="1700" dirty="0">
                <a:latin typeface="Courier New" pitchFamily="49" charset="0"/>
                <a:cs typeface="Courier New" pitchFamily="49" charset="0"/>
              </a:rPr>
              <a:t>2008    957918    689792      30595 1678305</a:t>
            </a:r>
          </a:p>
          <a:p>
            <a:pPr marL="0" indent="0">
              <a:buNone/>
            </a:pPr>
            <a:r>
              <a:rPr lang="en-GB" sz="1700" dirty="0">
                <a:latin typeface="Courier New" pitchFamily="49" charset="0"/>
                <a:cs typeface="Courier New" pitchFamily="49" charset="0"/>
              </a:rPr>
              <a:t>2009    980715    706208      31694 1718617</a:t>
            </a:r>
          </a:p>
          <a:p>
            <a:pPr marL="0" indent="0">
              <a:buNone/>
            </a:pPr>
            <a:r>
              <a:rPr lang="en-GB" sz="1700" dirty="0">
                <a:latin typeface="Courier New" pitchFamily="49" charset="0"/>
                <a:cs typeface="Courier New" pitchFamily="49" charset="0"/>
              </a:rPr>
              <a:t>2010    923150    562308      34169 1519627</a:t>
            </a:r>
          </a:p>
          <a:p>
            <a:pPr marL="0" indent="0">
              <a:buNone/>
            </a:pPr>
            <a:r>
              <a:rPr lang="en-GB" sz="1700" dirty="0">
                <a:latin typeface="Courier New" pitchFamily="49" charset="0"/>
                <a:cs typeface="Courier New" pitchFamily="49" charset="0"/>
              </a:rPr>
              <a:t>2011    901889    565608      65615 1533112</a:t>
            </a:r>
          </a:p>
          <a:p>
            <a:pPr marL="0" indent="0">
              <a:buNone/>
            </a:pPr>
            <a:r>
              <a:rPr lang="en-GB" sz="1700" dirty="0">
                <a:latin typeface="Courier New" pitchFamily="49" charset="0"/>
                <a:cs typeface="Courier New" pitchFamily="49" charset="0"/>
              </a:rPr>
              <a:t>2012   1014268    596696      68019 1678983</a:t>
            </a:r>
          </a:p>
          <a:p>
            <a:pPr marL="0" indent="0">
              <a:buNone/>
            </a:pPr>
            <a:r>
              <a:rPr lang="en-GB" sz="1700" dirty="0">
                <a:latin typeface="Courier New" pitchFamily="49" charset="0"/>
                <a:cs typeface="Courier New" pitchFamily="49" charset="0"/>
              </a:rPr>
              <a:t>2013    963413    608805      71008 1643226</a:t>
            </a:r>
          </a:p>
          <a:p>
            <a:pPr marL="0" indent="0">
              <a:buNone/>
            </a:pPr>
            <a:r>
              <a:rPr lang="en-GB" sz="1700" dirty="0">
                <a:latin typeface="Courier New" pitchFamily="49" charset="0"/>
                <a:cs typeface="Courier New" pitchFamily="49" charset="0"/>
              </a:rPr>
              <a:t>2014    860379    938343     122929 1921651</a:t>
            </a:r>
          </a:p>
          <a:p>
            <a:pPr marL="0" indent="0">
              <a:buNone/>
            </a:pPr>
            <a:r>
              <a:rPr lang="en-GB" sz="1700" dirty="0">
                <a:latin typeface="Courier New" pitchFamily="49" charset="0"/>
                <a:cs typeface="Courier New" pitchFamily="49" charset="0"/>
              </a:rPr>
              <a:t>2015    740378    635044      81025 1456447</a:t>
            </a:r>
          </a:p>
          <a:p>
            <a:pPr marL="0" indent="0">
              <a:buNone/>
            </a:pPr>
            <a:endParaRPr lang="en-GB" sz="17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24</a:t>
            </a:fld>
            <a:endParaRPr lang="en-US"/>
          </a:p>
        </p:txBody>
      </p:sp>
    </p:spTree>
    <p:extLst>
      <p:ext uri="{BB962C8B-B14F-4D97-AF65-F5344CB8AC3E}">
        <p14:creationId xmlns:p14="http://schemas.microsoft.com/office/powerpoint/2010/main" val="3457816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Normality test</a:t>
            </a:r>
            <a:endParaRPr lang="en-GB" dirty="0"/>
          </a:p>
        </p:txBody>
      </p:sp>
      <p:sp>
        <p:nvSpPr>
          <p:cNvPr id="3" name="Content Placeholder 2"/>
          <p:cNvSpPr>
            <a:spLocks noGrp="1"/>
          </p:cNvSpPr>
          <p:nvPr>
            <p:ph idx="1"/>
          </p:nvPr>
        </p:nvSpPr>
        <p:spPr/>
        <p:txBody>
          <a:bodyPr/>
          <a:lstStyle/>
          <a:p>
            <a:pPr marL="0" indent="0">
              <a:buNone/>
            </a:pPr>
            <a:r>
              <a:rPr lang="en-GB" dirty="0">
                <a:latin typeface="Courier New" pitchFamily="49" charset="0"/>
                <a:cs typeface="Courier New" pitchFamily="49" charset="0"/>
              </a:rPr>
              <a:t>yield&lt;-c(699,662,599,545,613,627,681,595,522,701,595,627,599,746,590,708,533,763,631,577,636,636,686,640,663,672,636,695,623,698,686,681,636,636,586,722,681,636,717,654)</a:t>
            </a:r>
          </a:p>
          <a:p>
            <a:pPr marL="0" indent="0">
              <a:buNone/>
            </a:pPr>
            <a:r>
              <a:rPr lang="en-US" dirty="0">
                <a:latin typeface="Courier New" pitchFamily="49" charset="0"/>
                <a:cs typeface="Courier New" pitchFamily="49" charset="0"/>
              </a:rPr>
              <a:t>l</a:t>
            </a:r>
            <a:r>
              <a:rPr lang="en-US" dirty="0" smtClean="0">
                <a:latin typeface="Courier New" pitchFamily="49" charset="0"/>
                <a:cs typeface="Courier New" pitchFamily="49" charset="0"/>
              </a:rPr>
              <a:t>ibrary(</a:t>
            </a:r>
            <a:r>
              <a:rPr lang="en-US" dirty="0" err="1" smtClean="0">
                <a:latin typeface="Courier New" pitchFamily="49" charset="0"/>
                <a:cs typeface="Courier New" pitchFamily="49" charset="0"/>
              </a:rPr>
              <a:t>fBasics</a:t>
            </a:r>
            <a:r>
              <a:rPr lang="en-US" dirty="0" smtClean="0">
                <a:latin typeface="Courier New" pitchFamily="49" charset="0"/>
                <a:cs typeface="Courier New" pitchFamily="49" charset="0"/>
              </a:rPr>
              <a:t>)</a:t>
            </a:r>
          </a:p>
          <a:p>
            <a:pPr marL="0" indent="0">
              <a:buNone/>
            </a:pPr>
            <a:r>
              <a:rPr lang="en-US" dirty="0" err="1" smtClean="0">
                <a:latin typeface="Courier New" pitchFamily="49" charset="0"/>
                <a:cs typeface="Courier New" pitchFamily="49" charset="0"/>
              </a:rPr>
              <a:t>shapiroTest</a:t>
            </a:r>
            <a:r>
              <a:rPr lang="en-US" dirty="0" smtClean="0">
                <a:latin typeface="Courier New" pitchFamily="49" charset="0"/>
                <a:cs typeface="Courier New" pitchFamily="49" charset="0"/>
              </a:rPr>
              <a:t>(yield)   </a:t>
            </a:r>
            <a:endParaRPr lang="en-GB" dirty="0">
              <a:latin typeface="Courier New" pitchFamily="49" charset="0"/>
              <a:cs typeface="Courier New" pitchFamily="49" charset="0"/>
            </a:endParaRPr>
          </a:p>
          <a:p>
            <a:pPr marL="0" indent="0">
              <a:buNone/>
            </a:pPr>
            <a:r>
              <a:rPr lang="en-US" dirty="0" err="1" smtClean="0">
                <a:latin typeface="Courier New" pitchFamily="49" charset="0"/>
                <a:cs typeface="Courier New" pitchFamily="49" charset="0"/>
              </a:rPr>
              <a:t>jarqueberaTest</a:t>
            </a:r>
            <a:r>
              <a:rPr lang="en-US" dirty="0" smtClean="0">
                <a:latin typeface="Courier New" pitchFamily="49" charset="0"/>
                <a:cs typeface="Courier New" pitchFamily="49" charset="0"/>
              </a:rPr>
              <a:t>(yield)  </a:t>
            </a:r>
            <a:endParaRPr lang="en-GB" dirty="0">
              <a:latin typeface="Courier New" pitchFamily="49" charset="0"/>
              <a:cs typeface="Courier New" pitchFamily="49" charset="0"/>
            </a:endParaRPr>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25</a:t>
            </a:fld>
            <a:endParaRPr lang="en-US"/>
          </a:p>
        </p:txBody>
      </p:sp>
    </p:spTree>
    <p:extLst>
      <p:ext uri="{BB962C8B-B14F-4D97-AF65-F5344CB8AC3E}">
        <p14:creationId xmlns:p14="http://schemas.microsoft.com/office/powerpoint/2010/main" val="1346047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3440"/>
            <a:ext cx="10515600" cy="5323523"/>
          </a:xfrm>
        </p:spPr>
        <p:txBody>
          <a:bodyPr>
            <a:normAutofit lnSpcReduction="10000"/>
          </a:bodyPr>
          <a:lstStyle/>
          <a:p>
            <a:pPr marL="0" indent="0">
              <a:buNone/>
            </a:pPr>
            <a:r>
              <a:rPr lang="en-US" dirty="0">
                <a:latin typeface="Courier New" pitchFamily="49" charset="0"/>
                <a:cs typeface="Courier New" pitchFamily="49" charset="0"/>
              </a:rPr>
              <a:t>Title:</a:t>
            </a:r>
          </a:p>
          <a:p>
            <a:pPr marL="0" indent="0">
              <a:buNone/>
            </a:pPr>
            <a:r>
              <a:rPr lang="en-US" dirty="0">
                <a:latin typeface="Courier New" pitchFamily="49" charset="0"/>
                <a:cs typeface="Courier New" pitchFamily="49" charset="0"/>
              </a:rPr>
              <a:t> Shapiro - </a:t>
            </a:r>
            <a:r>
              <a:rPr lang="en-US" dirty="0" err="1">
                <a:latin typeface="Courier New" pitchFamily="49" charset="0"/>
                <a:cs typeface="Courier New" pitchFamily="49" charset="0"/>
              </a:rPr>
              <a:t>Wilk</a:t>
            </a:r>
            <a:r>
              <a:rPr lang="en-US" dirty="0">
                <a:latin typeface="Courier New" pitchFamily="49" charset="0"/>
                <a:cs typeface="Courier New" pitchFamily="49" charset="0"/>
              </a:rPr>
              <a:t> Normality Test</a:t>
            </a: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Test Results:</a:t>
            </a:r>
          </a:p>
          <a:p>
            <a:pPr marL="0" indent="0">
              <a:buNone/>
            </a:pPr>
            <a:r>
              <a:rPr lang="en-US" dirty="0">
                <a:latin typeface="Courier New" pitchFamily="49" charset="0"/>
                <a:cs typeface="Courier New" pitchFamily="49" charset="0"/>
              </a:rPr>
              <a:t>  STATISTIC:</a:t>
            </a:r>
          </a:p>
          <a:p>
            <a:pPr marL="0" indent="0">
              <a:buNone/>
            </a:pPr>
            <a:r>
              <a:rPr lang="en-US" dirty="0">
                <a:latin typeface="Courier New" pitchFamily="49" charset="0"/>
                <a:cs typeface="Courier New" pitchFamily="49" charset="0"/>
              </a:rPr>
              <a:t>    W: 0.9836</a:t>
            </a:r>
          </a:p>
          <a:p>
            <a:pPr marL="0" indent="0">
              <a:buNone/>
            </a:pPr>
            <a:r>
              <a:rPr lang="en-US" dirty="0">
                <a:latin typeface="Courier New" pitchFamily="49" charset="0"/>
                <a:cs typeface="Courier New" pitchFamily="49" charset="0"/>
              </a:rPr>
              <a:t>  P VALUE:</a:t>
            </a:r>
          </a:p>
          <a:p>
            <a:pPr marL="0" indent="0">
              <a:buNone/>
            </a:pPr>
            <a:r>
              <a:rPr lang="en-US" dirty="0">
                <a:latin typeface="Courier New" pitchFamily="49" charset="0"/>
                <a:cs typeface="Courier New" pitchFamily="49" charset="0"/>
              </a:rPr>
              <a:t>    0.8176 </a:t>
            </a: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Description:</a:t>
            </a:r>
          </a:p>
          <a:p>
            <a:pPr marL="0" indent="0">
              <a:buNone/>
            </a:pPr>
            <a:r>
              <a:rPr lang="en-US" dirty="0">
                <a:latin typeface="Courier New" pitchFamily="49" charset="0"/>
                <a:cs typeface="Courier New" pitchFamily="49" charset="0"/>
              </a:rPr>
              <a:t> Wed Oct 14 01:23:48 2020 by user: ADENOMON</a:t>
            </a:r>
          </a:p>
          <a:p>
            <a:pPr marL="0" indent="0">
              <a:buNone/>
            </a:pPr>
            <a:endParaRPr lang="en-GB"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26</a:t>
            </a:fld>
            <a:endParaRPr lang="en-US"/>
          </a:p>
        </p:txBody>
      </p:sp>
    </p:spTree>
    <p:extLst>
      <p:ext uri="{BB962C8B-B14F-4D97-AF65-F5344CB8AC3E}">
        <p14:creationId xmlns:p14="http://schemas.microsoft.com/office/powerpoint/2010/main" val="3441372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920"/>
            <a:ext cx="10515600" cy="5674043"/>
          </a:xfrm>
        </p:spPr>
        <p:txBody>
          <a:bodyPr>
            <a:normAutofit/>
          </a:bodyPr>
          <a:lstStyle/>
          <a:p>
            <a:pPr marL="0" indent="0">
              <a:buNone/>
            </a:pPr>
            <a:r>
              <a:rPr lang="en-US" dirty="0">
                <a:latin typeface="Courier New" pitchFamily="49" charset="0"/>
                <a:cs typeface="Courier New" pitchFamily="49" charset="0"/>
              </a:rPr>
              <a:t>Title:</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Jarque</a:t>
            </a:r>
            <a:r>
              <a:rPr lang="en-US" dirty="0">
                <a:latin typeface="Courier New" pitchFamily="49" charset="0"/>
                <a:cs typeface="Courier New" pitchFamily="49" charset="0"/>
              </a:rPr>
              <a:t> - </a:t>
            </a:r>
            <a:r>
              <a:rPr lang="en-US" dirty="0" err="1">
                <a:latin typeface="Courier New" pitchFamily="49" charset="0"/>
                <a:cs typeface="Courier New" pitchFamily="49" charset="0"/>
              </a:rPr>
              <a:t>Bera</a:t>
            </a:r>
            <a:r>
              <a:rPr lang="en-US" dirty="0">
                <a:latin typeface="Courier New" pitchFamily="49" charset="0"/>
                <a:cs typeface="Courier New" pitchFamily="49" charset="0"/>
              </a:rPr>
              <a:t> </a:t>
            </a:r>
            <a:r>
              <a:rPr lang="en-US" dirty="0" err="1">
                <a:latin typeface="Courier New" pitchFamily="49" charset="0"/>
                <a:cs typeface="Courier New" pitchFamily="49" charset="0"/>
              </a:rPr>
              <a:t>Normalality</a:t>
            </a:r>
            <a:r>
              <a:rPr lang="en-US" dirty="0">
                <a:latin typeface="Courier New" pitchFamily="49" charset="0"/>
                <a:cs typeface="Courier New" pitchFamily="49" charset="0"/>
              </a:rPr>
              <a:t> Test</a:t>
            </a: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Test Results:</a:t>
            </a:r>
          </a:p>
          <a:p>
            <a:pPr marL="0" indent="0">
              <a:buNone/>
            </a:pPr>
            <a:r>
              <a:rPr lang="en-US" dirty="0">
                <a:latin typeface="Courier New" pitchFamily="49" charset="0"/>
                <a:cs typeface="Courier New" pitchFamily="49" charset="0"/>
              </a:rPr>
              <a:t>  STATISTIC:</a:t>
            </a:r>
          </a:p>
          <a:p>
            <a:pPr marL="0" indent="0">
              <a:buNone/>
            </a:pPr>
            <a:r>
              <a:rPr lang="en-US" dirty="0">
                <a:latin typeface="Courier New" pitchFamily="49" charset="0"/>
                <a:cs typeface="Courier New" pitchFamily="49" charset="0"/>
              </a:rPr>
              <a:t>    X-squared: 0.3297</a:t>
            </a:r>
          </a:p>
          <a:p>
            <a:pPr marL="0" indent="0">
              <a:buNone/>
            </a:pPr>
            <a:r>
              <a:rPr lang="en-US" dirty="0">
                <a:latin typeface="Courier New" pitchFamily="49" charset="0"/>
                <a:cs typeface="Courier New" pitchFamily="49" charset="0"/>
              </a:rPr>
              <a:t>  P VALUE:</a:t>
            </a:r>
          </a:p>
          <a:p>
            <a:pPr marL="0" indent="0">
              <a:buNone/>
            </a:pPr>
            <a:r>
              <a:rPr lang="en-US" dirty="0">
                <a:latin typeface="Courier New" pitchFamily="49" charset="0"/>
                <a:cs typeface="Courier New" pitchFamily="49" charset="0"/>
              </a:rPr>
              <a:t>    Asymptotic p Value: 0.848 </a:t>
            </a: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Description:</a:t>
            </a:r>
          </a:p>
          <a:p>
            <a:pPr marL="0" indent="0">
              <a:buNone/>
            </a:pPr>
            <a:r>
              <a:rPr lang="en-US" dirty="0">
                <a:latin typeface="Courier New" pitchFamily="49" charset="0"/>
                <a:cs typeface="Courier New" pitchFamily="49" charset="0"/>
              </a:rPr>
              <a:t> Wed Oct 14 01:25:22 2020 by user: ADENOMON</a:t>
            </a:r>
          </a:p>
          <a:p>
            <a:pPr marL="0" indent="0">
              <a:buNone/>
            </a:pPr>
            <a:endParaRPr lang="en-GB"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27</a:t>
            </a:fld>
            <a:endParaRPr lang="en-US"/>
          </a:p>
        </p:txBody>
      </p:sp>
    </p:spTree>
    <p:extLst>
      <p:ext uri="{BB962C8B-B14F-4D97-AF65-F5344CB8AC3E}">
        <p14:creationId xmlns:p14="http://schemas.microsoft.com/office/powerpoint/2010/main" val="1659283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2595"/>
            <a:ext cx="10515600" cy="1325563"/>
          </a:xfrm>
        </p:spPr>
        <p:txBody>
          <a:bodyPr>
            <a:normAutofit/>
          </a:bodyPr>
          <a:lstStyle/>
          <a:p>
            <a:pPr algn="ctr"/>
            <a:r>
              <a:rPr lang="en-US" sz="3400" dirty="0" smtClean="0"/>
              <a:t>Regression and Correlation Analysis</a:t>
            </a:r>
            <a:endParaRPr lang="en-GB" sz="3400" dirty="0"/>
          </a:p>
        </p:txBody>
      </p:sp>
      <p:sp>
        <p:nvSpPr>
          <p:cNvPr id="3" name="Content Placeholder 2"/>
          <p:cNvSpPr>
            <a:spLocks noGrp="1"/>
          </p:cNvSpPr>
          <p:nvPr>
            <p:ph idx="1"/>
          </p:nvPr>
        </p:nvSpPr>
        <p:spPr>
          <a:xfrm>
            <a:off x="838200" y="426720"/>
            <a:ext cx="10515600" cy="4744403"/>
          </a:xfrm>
        </p:spPr>
        <p:txBody>
          <a:bodyPr>
            <a:noAutofit/>
          </a:bodyPr>
          <a:lstStyle/>
          <a:p>
            <a:pPr marL="0" indent="0">
              <a:buNone/>
            </a:pPr>
            <a:r>
              <a:rPr lang="en-GB" sz="2000" dirty="0">
                <a:solidFill>
                  <a:srgbClr val="FF0000"/>
                </a:solidFill>
                <a:latin typeface="Courier New" pitchFamily="49" charset="0"/>
                <a:cs typeface="Courier New" pitchFamily="49" charset="0"/>
              </a:rPr>
              <a:t>crop15&lt;-read.csv("C:/Users/ADENOMON/Desktop/crop2015.csv",header=T)</a:t>
            </a:r>
          </a:p>
          <a:p>
            <a:pPr marL="0" indent="0">
              <a:buNone/>
            </a:pPr>
            <a:r>
              <a:rPr lang="en-GB" sz="2000" dirty="0" smtClean="0">
                <a:solidFill>
                  <a:srgbClr val="FF0000"/>
                </a:solidFill>
                <a:latin typeface="Courier New" pitchFamily="49" charset="0"/>
                <a:cs typeface="Courier New" pitchFamily="49" charset="0"/>
              </a:rPr>
              <a:t>crop15</a:t>
            </a:r>
            <a:endParaRPr lang="en-GB" sz="2000" dirty="0">
              <a:solidFill>
                <a:srgbClr val="FF0000"/>
              </a:solidFill>
              <a:latin typeface="Courier New" pitchFamily="49" charset="0"/>
              <a:cs typeface="Courier New" pitchFamily="49" charset="0"/>
            </a:endParaRPr>
          </a:p>
          <a:p>
            <a:pPr marL="0" indent="0">
              <a:buNone/>
            </a:pPr>
            <a:r>
              <a:rPr lang="en-GB" sz="1500" dirty="0">
                <a:latin typeface="Courier New" pitchFamily="49" charset="0"/>
                <a:cs typeface="Courier New" pitchFamily="49" charset="0"/>
              </a:rPr>
              <a:t>   Production </a:t>
            </a:r>
            <a:r>
              <a:rPr lang="en-GB" sz="1500" dirty="0" err="1">
                <a:latin typeface="Courier New" pitchFamily="49" charset="0"/>
                <a:cs typeface="Courier New" pitchFamily="49" charset="0"/>
              </a:rPr>
              <a:t>Land.Area</a:t>
            </a:r>
            <a:r>
              <a:rPr lang="en-GB" sz="1500" dirty="0">
                <a:latin typeface="Courier New" pitchFamily="49" charset="0"/>
                <a:cs typeface="Courier New" pitchFamily="49" charset="0"/>
              </a:rPr>
              <a:t>  Yield</a:t>
            </a:r>
          </a:p>
          <a:p>
            <a:pPr marL="0" indent="0">
              <a:buNone/>
            </a:pPr>
            <a:r>
              <a:rPr lang="en-GB" sz="1500" dirty="0">
                <a:latin typeface="Courier New" pitchFamily="49" charset="0"/>
                <a:cs typeface="Courier New" pitchFamily="49" charset="0"/>
              </a:rPr>
              <a:t>1    10477.96   5741.88  1.825</a:t>
            </a:r>
          </a:p>
          <a:p>
            <a:pPr marL="0" indent="0">
              <a:buNone/>
            </a:pPr>
            <a:r>
              <a:rPr lang="en-GB" sz="1500" dirty="0">
                <a:latin typeface="Courier New" pitchFamily="49" charset="0"/>
                <a:cs typeface="Courier New" pitchFamily="49" charset="0"/>
              </a:rPr>
              <a:t>2     6339.87   4964.83  1.277</a:t>
            </a:r>
          </a:p>
          <a:p>
            <a:pPr marL="0" indent="0">
              <a:buNone/>
            </a:pPr>
            <a:r>
              <a:rPr lang="en-GB" sz="1500" dirty="0">
                <a:latin typeface="Courier New" pitchFamily="49" charset="0"/>
                <a:cs typeface="Courier New" pitchFamily="49" charset="0"/>
              </a:rPr>
              <a:t>3     7751.61   3150.02  2.461</a:t>
            </a:r>
          </a:p>
          <a:p>
            <a:pPr marL="0" indent="0">
              <a:buNone/>
            </a:pPr>
            <a:r>
              <a:rPr lang="en-GB" sz="1500" dirty="0">
                <a:latin typeface="Courier New" pitchFamily="49" charset="0"/>
                <a:cs typeface="Courier New" pitchFamily="49" charset="0"/>
              </a:rPr>
              <a:t>4       61.70    162.87  0.379</a:t>
            </a:r>
          </a:p>
          <a:p>
            <a:pPr marL="0" indent="0">
              <a:buNone/>
            </a:pPr>
            <a:r>
              <a:rPr lang="en-GB" sz="1500" dirty="0">
                <a:latin typeface="Courier New" pitchFamily="49" charset="0"/>
                <a:cs typeface="Courier New" pitchFamily="49" charset="0"/>
              </a:rPr>
              <a:t>5    47137.00   3179.73 14.824</a:t>
            </a:r>
          </a:p>
          <a:p>
            <a:pPr marL="0" indent="0">
              <a:buNone/>
            </a:pPr>
            <a:r>
              <a:rPr lang="en-GB" sz="1500" dirty="0">
                <a:latin typeface="Courier New" pitchFamily="49" charset="0"/>
                <a:cs typeface="Courier New" pitchFamily="49" charset="0"/>
              </a:rPr>
              <a:t>6     3532.06   2566.33  1.376</a:t>
            </a:r>
          </a:p>
          <a:p>
            <a:pPr marL="0" indent="0">
              <a:buNone/>
            </a:pPr>
            <a:r>
              <a:rPr lang="en-GB" sz="1500" dirty="0">
                <a:latin typeface="Courier New" pitchFamily="49" charset="0"/>
                <a:cs typeface="Courier New" pitchFamily="49" charset="0"/>
              </a:rPr>
              <a:t>7     1678.37   1446.10  1.161</a:t>
            </a:r>
          </a:p>
          <a:p>
            <a:pPr marL="0" indent="0">
              <a:buNone/>
            </a:pPr>
            <a:r>
              <a:rPr lang="en-GB" sz="1500" dirty="0">
                <a:latin typeface="Courier New" pitchFamily="49" charset="0"/>
                <a:cs typeface="Courier New" pitchFamily="49" charset="0"/>
              </a:rPr>
              <a:t>8    57575.73   9170.80  6.278</a:t>
            </a:r>
          </a:p>
          <a:p>
            <a:pPr marL="0" indent="0">
              <a:buNone/>
            </a:pPr>
            <a:r>
              <a:rPr lang="en-GB" sz="1500" dirty="0">
                <a:latin typeface="Courier New" pitchFamily="49" charset="0"/>
                <a:cs typeface="Courier New" pitchFamily="49" charset="0"/>
              </a:rPr>
              <a:t>9     2306.16   3635.74  0.634</a:t>
            </a:r>
          </a:p>
          <a:p>
            <a:pPr marL="0" indent="0">
              <a:buNone/>
            </a:pPr>
            <a:r>
              <a:rPr lang="en-GB" sz="1500" dirty="0">
                <a:latin typeface="Courier New" pitchFamily="49" charset="0"/>
                <a:cs typeface="Courier New" pitchFamily="49" charset="0"/>
              </a:rPr>
              <a:t>10     179.11    428.67  0.418</a:t>
            </a:r>
          </a:p>
          <a:p>
            <a:pPr marL="0" indent="0">
              <a:buNone/>
            </a:pPr>
            <a:r>
              <a:rPr lang="en-GB" sz="1500" dirty="0">
                <a:latin typeface="Courier New" pitchFamily="49" charset="0"/>
                <a:cs typeface="Courier New" pitchFamily="49" charset="0"/>
              </a:rPr>
              <a:t>11    3276.70    826.84  3.963</a:t>
            </a:r>
          </a:p>
          <a:p>
            <a:pPr marL="0" indent="0">
              <a:buNone/>
            </a:pPr>
            <a:r>
              <a:rPr lang="en-GB" sz="1500" dirty="0">
                <a:latin typeface="Courier New" pitchFamily="49" charset="0"/>
                <a:cs typeface="Courier New" pitchFamily="49" charset="0"/>
              </a:rPr>
              <a:t>12     432.94    470.13  0.921</a:t>
            </a:r>
          </a:p>
          <a:p>
            <a:pPr marL="0" indent="0">
              <a:buNone/>
            </a:pPr>
            <a:r>
              <a:rPr lang="en-GB" sz="1500" dirty="0">
                <a:latin typeface="Courier New" pitchFamily="49" charset="0"/>
                <a:cs typeface="Courier New" pitchFamily="49" charset="0"/>
              </a:rPr>
              <a:t>13     764.95    858.05  0.891</a:t>
            </a:r>
          </a:p>
          <a:p>
            <a:pPr marL="0" indent="0">
              <a:buNone/>
            </a:pPr>
            <a:r>
              <a:rPr lang="en-GB" sz="1500" dirty="0">
                <a:latin typeface="Courier New" pitchFamily="49" charset="0"/>
                <a:cs typeface="Courier New" pitchFamily="49" charset="0"/>
              </a:rPr>
              <a:t>14    2067.89   1859.86  1.112</a:t>
            </a:r>
          </a:p>
          <a:p>
            <a:pPr marL="0" indent="0">
              <a:buNone/>
            </a:pPr>
            <a:r>
              <a:rPr lang="en-GB" sz="1500" dirty="0">
                <a:latin typeface="Courier New" pitchFamily="49" charset="0"/>
                <a:cs typeface="Courier New" pitchFamily="49" charset="0"/>
              </a:rPr>
              <a:t>15     997.88    434.45  2.297</a:t>
            </a:r>
          </a:p>
          <a:p>
            <a:pPr marL="0" indent="0">
              <a:buNone/>
            </a:pPr>
            <a:r>
              <a:rPr lang="en-GB" sz="1500" dirty="0">
                <a:latin typeface="Courier New" pitchFamily="49" charset="0"/>
                <a:cs typeface="Courier New" pitchFamily="49" charset="0"/>
              </a:rPr>
              <a:t>16    2208.32    557.50  3.961</a:t>
            </a:r>
          </a:p>
          <a:p>
            <a:pPr marL="0" indent="0">
              <a:buNone/>
            </a:pPr>
            <a:endParaRPr lang="en-GB" sz="15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28</a:t>
            </a:fld>
            <a:endParaRPr lang="en-US"/>
          </a:p>
        </p:txBody>
      </p:sp>
    </p:spTree>
    <p:extLst>
      <p:ext uri="{BB962C8B-B14F-4D97-AF65-F5344CB8AC3E}">
        <p14:creationId xmlns:p14="http://schemas.microsoft.com/office/powerpoint/2010/main" val="3452681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355"/>
            <a:ext cx="10515600" cy="1325563"/>
          </a:xfrm>
        </p:spPr>
        <p:txBody>
          <a:bodyPr/>
          <a:lstStyle/>
          <a:p>
            <a:pPr algn="ctr"/>
            <a:r>
              <a:rPr lang="en-US" dirty="0" smtClean="0"/>
              <a:t>Scatter plots</a:t>
            </a:r>
            <a:endParaRPr lang="en-GB" dirty="0"/>
          </a:p>
        </p:txBody>
      </p:sp>
      <p:sp>
        <p:nvSpPr>
          <p:cNvPr id="3" name="Content Placeholder 2"/>
          <p:cNvSpPr>
            <a:spLocks noGrp="1"/>
          </p:cNvSpPr>
          <p:nvPr>
            <p:ph idx="1"/>
          </p:nvPr>
        </p:nvSpPr>
        <p:spPr>
          <a:xfrm>
            <a:off x="838200" y="469265"/>
            <a:ext cx="10515600" cy="993775"/>
          </a:xfrm>
        </p:spPr>
        <p:txBody>
          <a:bodyPr>
            <a:normAutofit fontScale="92500" lnSpcReduction="20000"/>
          </a:bodyPr>
          <a:lstStyle/>
          <a:p>
            <a:pPr marL="0" indent="0">
              <a:buNone/>
            </a:pPr>
            <a:r>
              <a:rPr lang="en-US" dirty="0">
                <a:solidFill>
                  <a:srgbClr val="FF0000"/>
                </a:solidFill>
                <a:latin typeface="Courier New" pitchFamily="49" charset="0"/>
                <a:cs typeface="Courier New" pitchFamily="49" charset="0"/>
              </a:rPr>
              <a:t>plot(crop15[,2],crop15[,1],main="Scatter plot of Production versus Land Area",</a:t>
            </a:r>
            <a:r>
              <a:rPr lang="en-US" dirty="0" err="1">
                <a:solidFill>
                  <a:srgbClr val="FF0000"/>
                </a:solidFill>
                <a:latin typeface="Courier New" pitchFamily="49" charset="0"/>
                <a:cs typeface="Courier New" pitchFamily="49" charset="0"/>
              </a:rPr>
              <a:t>xlab</a:t>
            </a:r>
            <a:r>
              <a:rPr lang="en-US" dirty="0">
                <a:solidFill>
                  <a:srgbClr val="FF0000"/>
                </a:solidFill>
                <a:latin typeface="Courier New" pitchFamily="49" charset="0"/>
                <a:cs typeface="Courier New" pitchFamily="49" charset="0"/>
              </a:rPr>
              <a:t>="Land Area",</a:t>
            </a:r>
            <a:r>
              <a:rPr lang="en-US" dirty="0" err="1">
                <a:solidFill>
                  <a:srgbClr val="FF0000"/>
                </a:solidFill>
                <a:latin typeface="Courier New" pitchFamily="49" charset="0"/>
                <a:cs typeface="Courier New" pitchFamily="49" charset="0"/>
              </a:rPr>
              <a:t>ylab</a:t>
            </a:r>
            <a:r>
              <a:rPr lang="en-US" dirty="0">
                <a:solidFill>
                  <a:srgbClr val="FF0000"/>
                </a:solidFill>
                <a:latin typeface="Courier New" pitchFamily="49" charset="0"/>
                <a:cs typeface="Courier New" pitchFamily="49" charset="0"/>
              </a:rPr>
              <a:t>="Production")</a:t>
            </a:r>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29</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8" y="1295400"/>
            <a:ext cx="10409237" cy="5390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40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Advantages of R</a:t>
            </a:r>
            <a:endParaRPr lang="en-GB" dirty="0">
              <a:solidFill>
                <a:srgbClr val="0070C0"/>
              </a:solidFill>
            </a:endParaRPr>
          </a:p>
        </p:txBody>
      </p:sp>
      <p:sp>
        <p:nvSpPr>
          <p:cNvPr id="3" name="Content Placeholder 2"/>
          <p:cNvSpPr>
            <a:spLocks noGrp="1"/>
          </p:cNvSpPr>
          <p:nvPr>
            <p:ph idx="1"/>
          </p:nvPr>
        </p:nvSpPr>
        <p:spPr>
          <a:xfrm>
            <a:off x="838200" y="1356360"/>
            <a:ext cx="10515600" cy="4820603"/>
          </a:xfrm>
        </p:spPr>
        <p:txBody>
          <a:bodyPr>
            <a:normAutofit fontScale="92500" lnSpcReduction="10000"/>
          </a:bodyPr>
          <a:lstStyle/>
          <a:p>
            <a:pPr marL="0" indent="0">
              <a:buNone/>
            </a:pPr>
            <a:r>
              <a:rPr lang="en-US" sz="4000" dirty="0"/>
              <a:t>According to </a:t>
            </a:r>
            <a:r>
              <a:rPr lang="en-US" sz="4000" dirty="0" err="1"/>
              <a:t>Paradis</a:t>
            </a:r>
            <a:r>
              <a:rPr lang="en-US" sz="4000" dirty="0"/>
              <a:t>, (2005), the major advantages of R are </a:t>
            </a:r>
          </a:p>
          <a:p>
            <a:pPr>
              <a:buFont typeface="Arial" charset="0"/>
              <a:buChar char="•"/>
            </a:pPr>
            <a:r>
              <a:rPr lang="en-US" sz="4000" dirty="0" smtClean="0"/>
              <a:t>R </a:t>
            </a:r>
            <a:r>
              <a:rPr lang="en-US" sz="4000" dirty="0"/>
              <a:t>has many functions and packages for statistical analyses and </a:t>
            </a:r>
            <a:r>
              <a:rPr lang="en-US" sz="4000" dirty="0" smtClean="0"/>
              <a:t>graphics</a:t>
            </a:r>
          </a:p>
          <a:p>
            <a:pPr>
              <a:buFont typeface="Arial" charset="0"/>
              <a:buChar char="•"/>
            </a:pPr>
            <a:r>
              <a:rPr lang="en-US" sz="4000" dirty="0" smtClean="0"/>
              <a:t>R </a:t>
            </a:r>
            <a:r>
              <a:rPr lang="en-US" sz="4000" dirty="0"/>
              <a:t>language allows the user to program loops to successively analyze several data sets, </a:t>
            </a:r>
            <a:endParaRPr lang="en-US" sz="4000" dirty="0" smtClean="0"/>
          </a:p>
          <a:p>
            <a:pPr>
              <a:buFont typeface="Arial" charset="0"/>
              <a:buChar char="•"/>
            </a:pPr>
            <a:r>
              <a:rPr lang="en-US" sz="4000" dirty="0" smtClean="0"/>
              <a:t>It </a:t>
            </a:r>
            <a:r>
              <a:rPr lang="en-US" sz="4000" dirty="0"/>
              <a:t>is possible in R to combine in a single program different statistical functions to perform more complex analysis.</a:t>
            </a:r>
            <a:endParaRPr lang="en-GB" sz="4000" dirty="0"/>
          </a:p>
          <a:p>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3</a:t>
            </a:fld>
            <a:endParaRPr lang="en-US"/>
          </a:p>
        </p:txBody>
      </p:sp>
    </p:spTree>
    <p:extLst>
      <p:ext uri="{BB962C8B-B14F-4D97-AF65-F5344CB8AC3E}">
        <p14:creationId xmlns:p14="http://schemas.microsoft.com/office/powerpoint/2010/main" val="2995435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9705"/>
            <a:ext cx="10515600" cy="993775"/>
          </a:xfrm>
        </p:spPr>
        <p:txBody>
          <a:bodyPr>
            <a:normAutofit fontScale="92500" lnSpcReduction="20000"/>
          </a:bodyPr>
          <a:lstStyle/>
          <a:p>
            <a:pPr marL="0" indent="0">
              <a:buNone/>
            </a:pPr>
            <a:r>
              <a:rPr lang="en-US" dirty="0">
                <a:solidFill>
                  <a:srgbClr val="FF0000"/>
                </a:solidFill>
                <a:latin typeface="Courier New" pitchFamily="49" charset="0"/>
                <a:cs typeface="Courier New" pitchFamily="49" charset="0"/>
              </a:rPr>
              <a:t>plot(crop15[,2],crop15[,3],main="Scatter plot of </a:t>
            </a:r>
            <a:r>
              <a:rPr lang="en-US" dirty="0" smtClean="0">
                <a:solidFill>
                  <a:srgbClr val="FF0000"/>
                </a:solidFill>
                <a:latin typeface="Courier New" pitchFamily="49" charset="0"/>
                <a:cs typeface="Courier New" pitchFamily="49" charset="0"/>
              </a:rPr>
              <a:t>Yield </a:t>
            </a:r>
            <a:r>
              <a:rPr lang="en-US" dirty="0">
                <a:solidFill>
                  <a:srgbClr val="FF0000"/>
                </a:solidFill>
                <a:latin typeface="Courier New" pitchFamily="49" charset="0"/>
                <a:cs typeface="Courier New" pitchFamily="49" charset="0"/>
              </a:rPr>
              <a:t>versus Land Area",</a:t>
            </a:r>
            <a:r>
              <a:rPr lang="en-US" dirty="0" err="1">
                <a:solidFill>
                  <a:srgbClr val="FF0000"/>
                </a:solidFill>
                <a:latin typeface="Courier New" pitchFamily="49" charset="0"/>
                <a:cs typeface="Courier New" pitchFamily="49" charset="0"/>
              </a:rPr>
              <a:t>xlab</a:t>
            </a:r>
            <a:r>
              <a:rPr lang="en-US" dirty="0">
                <a:solidFill>
                  <a:srgbClr val="FF0000"/>
                </a:solidFill>
                <a:latin typeface="Courier New" pitchFamily="49" charset="0"/>
                <a:cs typeface="Courier New" pitchFamily="49" charset="0"/>
              </a:rPr>
              <a:t>="Land Area",</a:t>
            </a:r>
            <a:r>
              <a:rPr lang="en-US" dirty="0" err="1">
                <a:solidFill>
                  <a:srgbClr val="FF0000"/>
                </a:solidFill>
                <a:latin typeface="Courier New" pitchFamily="49" charset="0"/>
                <a:cs typeface="Courier New" pitchFamily="49" charset="0"/>
              </a:rPr>
              <a:t>ylab</a:t>
            </a:r>
            <a:r>
              <a:rPr lang="en-US" dirty="0" smtClean="0">
                <a:solidFill>
                  <a:srgbClr val="FF0000"/>
                </a:solidFill>
                <a:latin typeface="Courier New" pitchFamily="49" charset="0"/>
                <a:cs typeface="Courier New" pitchFamily="49" charset="0"/>
              </a:rPr>
              <a:t>="Yield")</a:t>
            </a:r>
            <a:endParaRPr lang="en-GB" dirty="0">
              <a:solidFill>
                <a:srgbClr val="FF000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30</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1084898"/>
            <a:ext cx="10409237" cy="514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0309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Correlation Analysis</a:t>
            </a:r>
            <a:endParaRPr lang="en-GB" dirty="0"/>
          </a:p>
        </p:txBody>
      </p:sp>
      <p:sp>
        <p:nvSpPr>
          <p:cNvPr id="3" name="Content Placeholder 2"/>
          <p:cNvSpPr>
            <a:spLocks noGrp="1"/>
          </p:cNvSpPr>
          <p:nvPr>
            <p:ph idx="1"/>
          </p:nvPr>
        </p:nvSpPr>
        <p:spPr/>
        <p:txBody>
          <a:bodyPr/>
          <a:lstStyle/>
          <a:p>
            <a:pPr marL="0" indent="0">
              <a:buNone/>
            </a:pPr>
            <a:r>
              <a:rPr lang="en-US" dirty="0" smtClean="0"/>
              <a:t>To obtain correlation matrix of the data crop15. Note this is Product Moment correlation coefficients</a:t>
            </a:r>
          </a:p>
          <a:p>
            <a:pPr marL="0" indent="0">
              <a:buNone/>
            </a:pPr>
            <a:r>
              <a:rPr lang="en-US" dirty="0" err="1">
                <a:solidFill>
                  <a:srgbClr val="FF0000"/>
                </a:solidFill>
                <a:latin typeface="Courier New" pitchFamily="49" charset="0"/>
                <a:cs typeface="Courier New" pitchFamily="49" charset="0"/>
              </a:rPr>
              <a:t>c</a:t>
            </a:r>
            <a:r>
              <a:rPr lang="en-US" dirty="0" err="1" smtClean="0">
                <a:solidFill>
                  <a:srgbClr val="FF0000"/>
                </a:solidFill>
                <a:latin typeface="Courier New" pitchFamily="49" charset="0"/>
                <a:cs typeface="Courier New" pitchFamily="49" charset="0"/>
              </a:rPr>
              <a:t>or</a:t>
            </a:r>
            <a:r>
              <a:rPr lang="en-US" dirty="0" smtClean="0">
                <a:solidFill>
                  <a:srgbClr val="FF0000"/>
                </a:solidFill>
                <a:latin typeface="Courier New" pitchFamily="49" charset="0"/>
                <a:cs typeface="Courier New" pitchFamily="49" charset="0"/>
              </a:rPr>
              <a:t>(crop15)</a:t>
            </a:r>
          </a:p>
          <a:p>
            <a:pPr marL="0" indent="0">
              <a:buNone/>
            </a:pPr>
            <a:r>
              <a:rPr lang="en-US" dirty="0" smtClean="0">
                <a:latin typeface="Courier New" pitchFamily="49" charset="0"/>
                <a:cs typeface="Courier New" pitchFamily="49" charset="0"/>
              </a:rPr>
              <a:t>            Production </a:t>
            </a:r>
            <a:r>
              <a:rPr lang="en-US" dirty="0" err="1">
                <a:latin typeface="Courier New" pitchFamily="49" charset="0"/>
                <a:cs typeface="Courier New" pitchFamily="49" charset="0"/>
              </a:rPr>
              <a:t>Land.Area</a:t>
            </a:r>
            <a:r>
              <a:rPr lang="en-US" dirty="0">
                <a:latin typeface="Courier New" pitchFamily="49" charset="0"/>
                <a:cs typeface="Courier New" pitchFamily="49" charset="0"/>
              </a:rPr>
              <a:t>     Yield</a:t>
            </a:r>
          </a:p>
          <a:p>
            <a:pPr marL="0" indent="0">
              <a:buNone/>
            </a:pPr>
            <a:r>
              <a:rPr lang="en-US" dirty="0">
                <a:latin typeface="Courier New" pitchFamily="49" charset="0"/>
                <a:cs typeface="Courier New" pitchFamily="49" charset="0"/>
              </a:rPr>
              <a:t>Production  1.0000000 </a:t>
            </a:r>
            <a:r>
              <a:rPr lang="en-US" dirty="0" smtClean="0">
                <a:latin typeface="Courier New" pitchFamily="49" charset="0"/>
                <a:cs typeface="Courier New" pitchFamily="49" charset="0"/>
              </a:rPr>
              <a:t> 0.7204726 </a:t>
            </a:r>
            <a:r>
              <a:rPr lang="en-US" dirty="0">
                <a:latin typeface="Courier New" pitchFamily="49" charset="0"/>
                <a:cs typeface="Courier New" pitchFamily="49" charset="0"/>
              </a:rPr>
              <a:t>0.7979924</a:t>
            </a:r>
          </a:p>
          <a:p>
            <a:pPr marL="0" indent="0">
              <a:buNone/>
            </a:pPr>
            <a:r>
              <a:rPr lang="en-US" dirty="0" err="1">
                <a:latin typeface="Courier New" pitchFamily="49" charset="0"/>
                <a:cs typeface="Courier New" pitchFamily="49" charset="0"/>
              </a:rPr>
              <a:t>Land.Area</a:t>
            </a:r>
            <a:r>
              <a:rPr lang="en-US" dirty="0">
                <a:latin typeface="Courier New" pitchFamily="49" charset="0"/>
                <a:cs typeface="Courier New" pitchFamily="49" charset="0"/>
              </a:rPr>
              <a:t>   0.7204726 </a:t>
            </a:r>
            <a:r>
              <a:rPr lang="en-US" dirty="0" smtClean="0">
                <a:latin typeface="Courier New" pitchFamily="49" charset="0"/>
                <a:cs typeface="Courier New" pitchFamily="49" charset="0"/>
              </a:rPr>
              <a:t> 1.0000000 </a:t>
            </a:r>
            <a:r>
              <a:rPr lang="en-US" dirty="0">
                <a:latin typeface="Courier New" pitchFamily="49" charset="0"/>
                <a:cs typeface="Courier New" pitchFamily="49" charset="0"/>
              </a:rPr>
              <a:t>0.2904894</a:t>
            </a:r>
          </a:p>
          <a:p>
            <a:pPr marL="0" indent="0">
              <a:buNone/>
            </a:pPr>
            <a:r>
              <a:rPr lang="en-US" dirty="0">
                <a:latin typeface="Courier New" pitchFamily="49" charset="0"/>
                <a:cs typeface="Courier New" pitchFamily="49" charset="0"/>
              </a:rPr>
              <a:t>Yield       0.7979924 </a:t>
            </a:r>
            <a:r>
              <a:rPr lang="en-US" dirty="0" smtClean="0">
                <a:latin typeface="Courier New" pitchFamily="49" charset="0"/>
                <a:cs typeface="Courier New" pitchFamily="49" charset="0"/>
              </a:rPr>
              <a:t> 0.2904894 </a:t>
            </a:r>
            <a:r>
              <a:rPr lang="en-US" dirty="0">
                <a:latin typeface="Courier New" pitchFamily="49" charset="0"/>
                <a:cs typeface="Courier New" pitchFamily="49" charset="0"/>
              </a:rPr>
              <a:t>1.0000000</a:t>
            </a:r>
          </a:p>
          <a:p>
            <a:pPr marL="0" indent="0">
              <a:buNone/>
            </a:pPr>
            <a:endParaRPr lang="en-GB" dirty="0">
              <a:solidFill>
                <a:srgbClr val="FF000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31</a:t>
            </a:fld>
            <a:endParaRPr lang="en-US"/>
          </a:p>
        </p:txBody>
      </p:sp>
    </p:spTree>
    <p:extLst>
      <p:ext uri="{BB962C8B-B14F-4D97-AF65-F5344CB8AC3E}">
        <p14:creationId xmlns:p14="http://schemas.microsoft.com/office/powerpoint/2010/main" val="3585641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Scatter plot matrix</a:t>
            </a:r>
            <a:endParaRPr lang="en-GB" dirty="0"/>
          </a:p>
        </p:txBody>
      </p:sp>
      <p:sp>
        <p:nvSpPr>
          <p:cNvPr id="3" name="Content Placeholder 2"/>
          <p:cNvSpPr>
            <a:spLocks noGrp="1"/>
          </p:cNvSpPr>
          <p:nvPr>
            <p:ph idx="1"/>
          </p:nvPr>
        </p:nvSpPr>
        <p:spPr>
          <a:xfrm>
            <a:off x="838200" y="1322705"/>
            <a:ext cx="10515600" cy="460375"/>
          </a:xfrm>
        </p:spPr>
        <p:txBody>
          <a:bodyPr>
            <a:normAutofit lnSpcReduction="10000"/>
          </a:bodyPr>
          <a:lstStyle/>
          <a:p>
            <a:pPr marL="0" indent="0">
              <a:buNone/>
            </a:pPr>
            <a:r>
              <a:rPr lang="en-GB" dirty="0">
                <a:solidFill>
                  <a:srgbClr val="FF0000"/>
                </a:solidFill>
              </a:rPr>
              <a:t>plot(crop15)</a:t>
            </a:r>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32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1542098"/>
            <a:ext cx="10409237" cy="480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231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1155"/>
            <a:ext cx="10515600" cy="1325563"/>
          </a:xfrm>
        </p:spPr>
        <p:txBody>
          <a:bodyPr/>
          <a:lstStyle/>
          <a:p>
            <a:r>
              <a:rPr lang="en-US" dirty="0" smtClean="0"/>
              <a:t>Correlation Analysis with </a:t>
            </a:r>
            <a:r>
              <a:rPr lang="en-US" dirty="0" err="1" smtClean="0"/>
              <a:t>fBasics</a:t>
            </a:r>
            <a:r>
              <a:rPr lang="en-US" dirty="0" smtClean="0"/>
              <a:t> Package</a:t>
            </a:r>
            <a:endParaRPr lang="en-GB" dirty="0"/>
          </a:p>
        </p:txBody>
      </p:sp>
      <p:sp>
        <p:nvSpPr>
          <p:cNvPr id="3" name="Content Placeholder 2"/>
          <p:cNvSpPr>
            <a:spLocks noGrp="1"/>
          </p:cNvSpPr>
          <p:nvPr>
            <p:ph idx="1"/>
          </p:nvPr>
        </p:nvSpPr>
        <p:spPr>
          <a:xfrm>
            <a:off x="274320" y="713105"/>
            <a:ext cx="6964680" cy="4351338"/>
          </a:xfrm>
        </p:spPr>
        <p:txBody>
          <a:bodyPr>
            <a:noAutofit/>
          </a:bodyPr>
          <a:lstStyle/>
          <a:p>
            <a:pPr marL="0" indent="0">
              <a:buNone/>
            </a:pPr>
            <a:r>
              <a:rPr lang="en-US" dirty="0">
                <a:solidFill>
                  <a:srgbClr val="FF0000"/>
                </a:solidFill>
                <a:latin typeface="Courier New" pitchFamily="49" charset="0"/>
                <a:cs typeface="Courier New" pitchFamily="49" charset="0"/>
              </a:rPr>
              <a:t>library(</a:t>
            </a:r>
            <a:r>
              <a:rPr lang="en-US" dirty="0" err="1">
                <a:solidFill>
                  <a:srgbClr val="FF0000"/>
                </a:solidFill>
                <a:latin typeface="Courier New" pitchFamily="49" charset="0"/>
                <a:cs typeface="Courier New" pitchFamily="49" charset="0"/>
              </a:rPr>
              <a:t>fBasics</a:t>
            </a:r>
            <a:r>
              <a:rPr lang="en-US" dirty="0">
                <a:solidFill>
                  <a:srgbClr val="FF0000"/>
                </a:solidFill>
                <a:latin typeface="Courier New" pitchFamily="49" charset="0"/>
                <a:cs typeface="Courier New" pitchFamily="49" charset="0"/>
              </a:rPr>
              <a:t>)</a:t>
            </a:r>
            <a:endParaRPr lang="en-GB" dirty="0">
              <a:solidFill>
                <a:srgbClr val="FF0000"/>
              </a:solidFill>
              <a:latin typeface="Courier New" pitchFamily="49" charset="0"/>
              <a:cs typeface="Courier New" pitchFamily="49" charset="0"/>
            </a:endParaRPr>
          </a:p>
          <a:p>
            <a:pPr marL="0" indent="0">
              <a:buNone/>
            </a:pPr>
            <a:r>
              <a:rPr lang="en-US" dirty="0" err="1" smtClean="0">
                <a:solidFill>
                  <a:srgbClr val="FF0000"/>
                </a:solidFill>
                <a:latin typeface="Courier New" pitchFamily="49" charset="0"/>
                <a:cs typeface="Courier New" pitchFamily="49" charset="0"/>
              </a:rPr>
              <a:t>correlationTest</a:t>
            </a:r>
            <a:r>
              <a:rPr lang="en-US" dirty="0" smtClean="0">
                <a:solidFill>
                  <a:srgbClr val="FF0000"/>
                </a:solidFill>
                <a:latin typeface="Courier New" pitchFamily="49" charset="0"/>
                <a:cs typeface="Courier New" pitchFamily="49" charset="0"/>
              </a:rPr>
              <a:t>(crop15$Land.Area, crop15$Production, </a:t>
            </a:r>
            <a:r>
              <a:rPr lang="en-US" dirty="0">
                <a:solidFill>
                  <a:srgbClr val="FF0000"/>
                </a:solidFill>
                <a:latin typeface="Courier New" pitchFamily="49" charset="0"/>
                <a:cs typeface="Courier New" pitchFamily="49" charset="0"/>
              </a:rPr>
              <a:t>"</a:t>
            </a:r>
            <a:r>
              <a:rPr lang="en-US" dirty="0" err="1">
                <a:solidFill>
                  <a:srgbClr val="FF0000"/>
                </a:solidFill>
                <a:latin typeface="Courier New" pitchFamily="49" charset="0"/>
                <a:cs typeface="Courier New" pitchFamily="49" charset="0"/>
              </a:rPr>
              <a:t>pearson</a:t>
            </a:r>
            <a:r>
              <a:rPr lang="en-US" dirty="0">
                <a:solidFill>
                  <a:srgbClr val="FF0000"/>
                </a:solidFill>
                <a:latin typeface="Courier New" pitchFamily="49" charset="0"/>
                <a:cs typeface="Courier New" pitchFamily="49" charset="0"/>
              </a:rPr>
              <a:t>")</a:t>
            </a:r>
            <a:endParaRPr lang="en-GB" dirty="0">
              <a:solidFill>
                <a:srgbClr val="FF0000"/>
              </a:solidFill>
              <a:latin typeface="Courier New" pitchFamily="49" charset="0"/>
              <a:cs typeface="Courier New" pitchFamily="49" charset="0"/>
            </a:endParaRPr>
          </a:p>
          <a:p>
            <a:pPr marL="0" indent="0">
              <a:buNone/>
            </a:pPr>
            <a:r>
              <a:rPr lang="en-US" dirty="0">
                <a:latin typeface="Courier New" pitchFamily="49" charset="0"/>
                <a:cs typeface="Courier New" pitchFamily="49" charset="0"/>
              </a:rPr>
              <a:t>Title:</a:t>
            </a:r>
          </a:p>
          <a:p>
            <a:pPr marL="0" indent="0">
              <a:buNone/>
            </a:pPr>
            <a:r>
              <a:rPr lang="en-US" dirty="0">
                <a:latin typeface="Courier New" pitchFamily="49" charset="0"/>
                <a:cs typeface="Courier New" pitchFamily="49" charset="0"/>
              </a:rPr>
              <a:t> Pearson's Correlation Test</a:t>
            </a: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Test Results:</a:t>
            </a:r>
          </a:p>
          <a:p>
            <a:pPr marL="0" indent="0">
              <a:buNone/>
            </a:pPr>
            <a:r>
              <a:rPr lang="en-US" dirty="0">
                <a:latin typeface="Courier New" pitchFamily="49" charset="0"/>
                <a:cs typeface="Courier New" pitchFamily="49" charset="0"/>
              </a:rPr>
              <a:t>  PARAMETER:</a:t>
            </a:r>
          </a:p>
          <a:p>
            <a:pPr marL="0" indent="0">
              <a:buNone/>
            </a:pPr>
            <a:r>
              <a:rPr lang="en-US" dirty="0">
                <a:latin typeface="Courier New" pitchFamily="49" charset="0"/>
                <a:cs typeface="Courier New" pitchFamily="49" charset="0"/>
              </a:rPr>
              <a:t>    Degrees of Freedom: 14</a:t>
            </a:r>
          </a:p>
          <a:p>
            <a:pPr marL="0" indent="0">
              <a:buNone/>
            </a:pPr>
            <a:r>
              <a:rPr lang="en-US" dirty="0">
                <a:latin typeface="Courier New" pitchFamily="49" charset="0"/>
                <a:cs typeface="Courier New" pitchFamily="49" charset="0"/>
              </a:rPr>
              <a:t>  SAMPLE ESTIMATES:</a:t>
            </a:r>
          </a:p>
          <a:p>
            <a:pPr marL="0" indent="0">
              <a:buNone/>
            </a:pPr>
            <a:r>
              <a:rPr lang="en-US" dirty="0">
                <a:latin typeface="Courier New" pitchFamily="49" charset="0"/>
                <a:cs typeface="Courier New" pitchFamily="49" charset="0"/>
              </a:rPr>
              <a:t>    Correlation: 0.7205</a:t>
            </a:r>
          </a:p>
          <a:p>
            <a:pPr marL="0" indent="0">
              <a:buNone/>
            </a:pPr>
            <a:r>
              <a:rPr lang="en-US" dirty="0">
                <a:latin typeface="Courier New" pitchFamily="49" charset="0"/>
                <a:cs typeface="Courier New" pitchFamily="49" charset="0"/>
              </a:rPr>
              <a:t>  </a:t>
            </a:r>
            <a:endParaRPr lang="en-GB"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33</a:t>
            </a:fld>
            <a:endParaRPr lang="en-US"/>
          </a:p>
        </p:txBody>
      </p:sp>
      <p:sp>
        <p:nvSpPr>
          <p:cNvPr id="5" name="Rectangle 4"/>
          <p:cNvSpPr/>
          <p:nvPr/>
        </p:nvSpPr>
        <p:spPr>
          <a:xfrm>
            <a:off x="6294120" y="2130981"/>
            <a:ext cx="6096000" cy="4093428"/>
          </a:xfrm>
          <a:prstGeom prst="rect">
            <a:avLst/>
          </a:prstGeom>
        </p:spPr>
        <p:txBody>
          <a:bodyPr>
            <a:spAutoFit/>
          </a:bodyPr>
          <a:lstStyle/>
          <a:p>
            <a:r>
              <a:rPr lang="en-US" sz="2000" dirty="0">
                <a:latin typeface="Courier New" pitchFamily="49" charset="0"/>
                <a:cs typeface="Courier New" pitchFamily="49" charset="0"/>
              </a:rPr>
              <a:t>STATISTIC:</a:t>
            </a:r>
          </a:p>
          <a:p>
            <a:r>
              <a:rPr lang="en-US" sz="2000" dirty="0">
                <a:latin typeface="Courier New" pitchFamily="49" charset="0"/>
                <a:cs typeface="Courier New" pitchFamily="49" charset="0"/>
              </a:rPr>
              <a:t>    t: 3.8873</a:t>
            </a:r>
          </a:p>
          <a:p>
            <a:r>
              <a:rPr lang="en-US" sz="2000" dirty="0">
                <a:latin typeface="Courier New" pitchFamily="49" charset="0"/>
                <a:cs typeface="Courier New" pitchFamily="49" charset="0"/>
              </a:rPr>
              <a:t>  P VALUE:</a:t>
            </a:r>
          </a:p>
          <a:p>
            <a:r>
              <a:rPr lang="en-US" sz="2000" dirty="0">
                <a:latin typeface="Courier New" pitchFamily="49" charset="0"/>
                <a:cs typeface="Courier New" pitchFamily="49" charset="0"/>
              </a:rPr>
              <a:t>    Alternative Two-Sided: 0.001642 </a:t>
            </a:r>
          </a:p>
          <a:p>
            <a:r>
              <a:rPr lang="en-US" sz="2000" dirty="0">
                <a:latin typeface="Courier New" pitchFamily="49" charset="0"/>
                <a:cs typeface="Courier New" pitchFamily="49" charset="0"/>
              </a:rPr>
              <a:t>    Alternative      Less: 0.9992 </a:t>
            </a:r>
          </a:p>
          <a:p>
            <a:r>
              <a:rPr lang="en-US" sz="2000" dirty="0">
                <a:latin typeface="Courier New" pitchFamily="49" charset="0"/>
                <a:cs typeface="Courier New" pitchFamily="49" charset="0"/>
              </a:rPr>
              <a:t>    Alternative   Greater: 0.0008212 </a:t>
            </a:r>
          </a:p>
          <a:p>
            <a:r>
              <a:rPr lang="en-US" sz="2000" dirty="0">
                <a:latin typeface="Courier New" pitchFamily="49" charset="0"/>
                <a:cs typeface="Courier New" pitchFamily="49" charset="0"/>
              </a:rPr>
              <a:t>  CONFIDENCE INTERVAL:</a:t>
            </a:r>
          </a:p>
          <a:p>
            <a:r>
              <a:rPr lang="en-US" sz="2000" dirty="0">
                <a:latin typeface="Courier New" pitchFamily="49" charset="0"/>
                <a:cs typeface="Courier New" pitchFamily="49" charset="0"/>
              </a:rPr>
              <a:t>    Two-Sided: 0.3496, 0.8961</a:t>
            </a:r>
          </a:p>
          <a:p>
            <a:r>
              <a:rPr lang="en-US" sz="2000" dirty="0">
                <a:latin typeface="Courier New" pitchFamily="49" charset="0"/>
                <a:cs typeface="Courier New" pitchFamily="49" charset="0"/>
              </a:rPr>
              <a:t>         Less: -1, 0.8775</a:t>
            </a:r>
          </a:p>
          <a:p>
            <a:r>
              <a:rPr lang="en-US" sz="2000" dirty="0">
                <a:latin typeface="Courier New" pitchFamily="49" charset="0"/>
                <a:cs typeface="Courier New" pitchFamily="49" charset="0"/>
              </a:rPr>
              <a:t>      Greater: 0.4239, 1</a:t>
            </a:r>
          </a:p>
          <a:p>
            <a:endParaRPr lang="en-US" sz="2000" dirty="0">
              <a:latin typeface="Courier New" pitchFamily="49" charset="0"/>
              <a:cs typeface="Courier New" pitchFamily="49" charset="0"/>
            </a:endParaRPr>
          </a:p>
          <a:p>
            <a:r>
              <a:rPr lang="en-US" sz="2000" dirty="0">
                <a:latin typeface="Courier New" pitchFamily="49" charset="0"/>
                <a:cs typeface="Courier New" pitchFamily="49" charset="0"/>
              </a:rPr>
              <a:t>Description:</a:t>
            </a:r>
          </a:p>
          <a:p>
            <a:r>
              <a:rPr lang="en-US" sz="2000" dirty="0">
                <a:latin typeface="Courier New" pitchFamily="49" charset="0"/>
                <a:cs typeface="Courier New" pitchFamily="49" charset="0"/>
              </a:rPr>
              <a:t> Wed Oct 14 18:17:06 2020</a:t>
            </a:r>
          </a:p>
        </p:txBody>
      </p:sp>
    </p:spTree>
    <p:extLst>
      <p:ext uri="{BB962C8B-B14F-4D97-AF65-F5344CB8AC3E}">
        <p14:creationId xmlns:p14="http://schemas.microsoft.com/office/powerpoint/2010/main" val="2706228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5280"/>
            <a:ext cx="6720840" cy="5841683"/>
          </a:xfrm>
        </p:spPr>
        <p:txBody>
          <a:bodyPr>
            <a:noAutofit/>
          </a:bodyPr>
          <a:lstStyle/>
          <a:p>
            <a:pPr marL="0" indent="0">
              <a:buNone/>
            </a:pPr>
            <a:r>
              <a:rPr lang="en-GB" sz="2400" dirty="0" err="1">
                <a:solidFill>
                  <a:srgbClr val="FF0000"/>
                </a:solidFill>
                <a:latin typeface="Courier New" pitchFamily="49" charset="0"/>
                <a:cs typeface="Courier New" pitchFamily="49" charset="0"/>
              </a:rPr>
              <a:t>correlationTest</a:t>
            </a:r>
            <a:r>
              <a:rPr lang="en-GB" sz="2400" dirty="0">
                <a:solidFill>
                  <a:srgbClr val="FF0000"/>
                </a:solidFill>
                <a:latin typeface="Courier New" pitchFamily="49" charset="0"/>
                <a:cs typeface="Courier New" pitchFamily="49" charset="0"/>
              </a:rPr>
              <a:t>(crop15$Land.Area, crop15$Production, "</a:t>
            </a:r>
            <a:r>
              <a:rPr lang="en-GB" sz="2400" dirty="0" err="1">
                <a:solidFill>
                  <a:srgbClr val="FF0000"/>
                </a:solidFill>
                <a:latin typeface="Courier New" pitchFamily="49" charset="0"/>
                <a:cs typeface="Courier New" pitchFamily="49" charset="0"/>
              </a:rPr>
              <a:t>kendall</a:t>
            </a:r>
            <a:r>
              <a:rPr lang="en-GB" sz="2400" dirty="0">
                <a:solidFill>
                  <a:srgbClr val="FF0000"/>
                </a:solidFill>
                <a:latin typeface="Courier New" pitchFamily="49" charset="0"/>
                <a:cs typeface="Courier New" pitchFamily="49" charset="0"/>
              </a:rPr>
              <a:t>")</a:t>
            </a:r>
          </a:p>
          <a:p>
            <a:pPr marL="0" indent="0">
              <a:buNone/>
            </a:pPr>
            <a:endParaRPr lang="en-GB" sz="2400" dirty="0">
              <a:latin typeface="Courier New" pitchFamily="49" charset="0"/>
              <a:cs typeface="Courier New" pitchFamily="49" charset="0"/>
            </a:endParaRPr>
          </a:p>
          <a:p>
            <a:pPr marL="0" indent="0">
              <a:buNone/>
            </a:pPr>
            <a:r>
              <a:rPr lang="en-GB" sz="2400" dirty="0">
                <a:latin typeface="Courier New" pitchFamily="49" charset="0"/>
                <a:cs typeface="Courier New" pitchFamily="49" charset="0"/>
              </a:rPr>
              <a:t>Title:</a:t>
            </a:r>
          </a:p>
          <a:p>
            <a:pPr marL="0" indent="0">
              <a:buNone/>
            </a:pPr>
            <a:r>
              <a:rPr lang="en-GB" sz="2400" dirty="0">
                <a:latin typeface="Courier New" pitchFamily="49" charset="0"/>
                <a:cs typeface="Courier New" pitchFamily="49" charset="0"/>
              </a:rPr>
              <a:t> Kendall's tau Correlation Test</a:t>
            </a:r>
          </a:p>
          <a:p>
            <a:pPr marL="0" indent="0">
              <a:buNone/>
            </a:pPr>
            <a:endParaRPr lang="en-GB" sz="2400" dirty="0">
              <a:latin typeface="Courier New" pitchFamily="49" charset="0"/>
              <a:cs typeface="Courier New" pitchFamily="49" charset="0"/>
            </a:endParaRPr>
          </a:p>
          <a:p>
            <a:pPr marL="0" indent="0">
              <a:buNone/>
            </a:pPr>
            <a:r>
              <a:rPr lang="en-GB" sz="2400" dirty="0">
                <a:latin typeface="Courier New" pitchFamily="49" charset="0"/>
                <a:cs typeface="Courier New" pitchFamily="49" charset="0"/>
              </a:rPr>
              <a:t>Test Results:</a:t>
            </a:r>
          </a:p>
          <a:p>
            <a:pPr marL="0" indent="0">
              <a:buNone/>
            </a:pPr>
            <a:r>
              <a:rPr lang="en-GB" sz="2400" dirty="0">
                <a:latin typeface="Courier New" pitchFamily="49" charset="0"/>
                <a:cs typeface="Courier New" pitchFamily="49" charset="0"/>
              </a:rPr>
              <a:t>  SAMPLE ESTIMATES:</a:t>
            </a:r>
          </a:p>
          <a:p>
            <a:pPr marL="0" indent="0">
              <a:buNone/>
            </a:pPr>
            <a:r>
              <a:rPr lang="en-GB" sz="2400" dirty="0">
                <a:latin typeface="Courier New" pitchFamily="49" charset="0"/>
                <a:cs typeface="Courier New" pitchFamily="49" charset="0"/>
              </a:rPr>
              <a:t>    tau: 0.75</a:t>
            </a:r>
          </a:p>
          <a:p>
            <a:pPr marL="0" indent="0">
              <a:buNone/>
            </a:pPr>
            <a:r>
              <a:rPr lang="en-GB" sz="2400" dirty="0">
                <a:latin typeface="Courier New" pitchFamily="49" charset="0"/>
                <a:cs typeface="Courier New" pitchFamily="49" charset="0"/>
              </a:rPr>
              <a:t>  STATISTIC:</a:t>
            </a:r>
          </a:p>
          <a:p>
            <a:pPr marL="0" indent="0">
              <a:buNone/>
            </a:pPr>
            <a:r>
              <a:rPr lang="en-GB" sz="2400" dirty="0">
                <a:latin typeface="Courier New" pitchFamily="49" charset="0"/>
                <a:cs typeface="Courier New" pitchFamily="49" charset="0"/>
              </a:rPr>
              <a:t>    z: 105</a:t>
            </a:r>
          </a:p>
          <a:p>
            <a:pPr marL="0" indent="0">
              <a:buNone/>
            </a:pPr>
            <a:r>
              <a:rPr lang="en-GB" sz="2400" dirty="0">
                <a:latin typeface="Courier New" pitchFamily="49" charset="0"/>
                <a:cs typeface="Courier New" pitchFamily="49" charset="0"/>
              </a:rPr>
              <a:t>    T | Exact: 105</a:t>
            </a:r>
          </a:p>
          <a:p>
            <a:pPr marL="0" indent="0">
              <a:buNone/>
            </a:pPr>
            <a:r>
              <a:rPr lang="en-GB" sz="2400" dirty="0">
                <a:latin typeface="Courier New" pitchFamily="49" charset="0"/>
                <a:cs typeface="Courier New" pitchFamily="49" charset="0"/>
              </a:rPr>
              <a:t>  P VALUE:</a:t>
            </a:r>
          </a:p>
          <a:p>
            <a:pPr marL="0" indent="0">
              <a:buNone/>
            </a:pPr>
            <a:r>
              <a:rPr lang="en-GB" sz="2400" dirty="0">
                <a:latin typeface="Courier New" pitchFamily="49" charset="0"/>
                <a:cs typeface="Courier New" pitchFamily="49" charset="0"/>
              </a:rPr>
              <a:t>    </a:t>
            </a:r>
          </a:p>
        </p:txBody>
      </p:sp>
      <p:sp>
        <p:nvSpPr>
          <p:cNvPr id="4" name="Slide Number Placeholder 3"/>
          <p:cNvSpPr>
            <a:spLocks noGrp="1"/>
          </p:cNvSpPr>
          <p:nvPr>
            <p:ph type="sldNum" sz="quarter" idx="12"/>
          </p:nvPr>
        </p:nvSpPr>
        <p:spPr/>
        <p:txBody>
          <a:bodyPr/>
          <a:lstStyle/>
          <a:p>
            <a:fld id="{44BBA839-4E5A-4D10-A45C-665FBBFA2040}" type="slidenum">
              <a:rPr lang="en-US" smtClean="0"/>
              <a:t>34</a:t>
            </a:fld>
            <a:endParaRPr lang="en-US"/>
          </a:p>
        </p:txBody>
      </p:sp>
      <p:sp>
        <p:nvSpPr>
          <p:cNvPr id="5" name="Rectangle 4"/>
          <p:cNvSpPr/>
          <p:nvPr/>
        </p:nvSpPr>
        <p:spPr>
          <a:xfrm>
            <a:off x="5227320" y="2604760"/>
            <a:ext cx="6644640" cy="2585323"/>
          </a:xfrm>
          <a:prstGeom prst="rect">
            <a:avLst/>
          </a:prstGeom>
        </p:spPr>
        <p:txBody>
          <a:bodyPr wrap="square">
            <a:spAutoFit/>
          </a:bodyPr>
          <a:lstStyle/>
          <a:p>
            <a:r>
              <a:rPr lang="en-GB" dirty="0">
                <a:latin typeface="Courier New" pitchFamily="49" charset="0"/>
                <a:cs typeface="Courier New" pitchFamily="49" charset="0"/>
              </a:rPr>
              <a:t>Alternative         Two-Sided: 8.918e-06 </a:t>
            </a:r>
          </a:p>
          <a:p>
            <a:r>
              <a:rPr lang="en-GB" dirty="0">
                <a:latin typeface="Courier New" pitchFamily="49" charset="0"/>
                <a:cs typeface="Courier New" pitchFamily="49" charset="0"/>
              </a:rPr>
              <a:t>    Alternative Two-Sided | Exact: 8.918e-06 </a:t>
            </a:r>
          </a:p>
          <a:p>
            <a:r>
              <a:rPr lang="en-GB" dirty="0">
                <a:latin typeface="Courier New" pitchFamily="49" charset="0"/>
                <a:cs typeface="Courier New" pitchFamily="49" charset="0"/>
              </a:rPr>
              <a:t>    Alternative              Less: 1 </a:t>
            </a:r>
          </a:p>
          <a:p>
            <a:r>
              <a:rPr lang="en-GB" dirty="0">
                <a:latin typeface="Courier New" pitchFamily="49" charset="0"/>
                <a:cs typeface="Courier New" pitchFamily="49" charset="0"/>
              </a:rPr>
              <a:t>    Alternative      Less | Exact: 1 </a:t>
            </a:r>
          </a:p>
          <a:p>
            <a:r>
              <a:rPr lang="en-GB" dirty="0">
                <a:latin typeface="Courier New" pitchFamily="49" charset="0"/>
                <a:cs typeface="Courier New" pitchFamily="49" charset="0"/>
              </a:rPr>
              <a:t>    Alternative           Greater: 4.459e-06 </a:t>
            </a:r>
          </a:p>
          <a:p>
            <a:r>
              <a:rPr lang="en-GB" dirty="0">
                <a:latin typeface="Courier New" pitchFamily="49" charset="0"/>
                <a:cs typeface="Courier New" pitchFamily="49" charset="0"/>
              </a:rPr>
              <a:t>    Alternative   Greater | Exact: 4.459e-06 </a:t>
            </a:r>
          </a:p>
          <a:p>
            <a:endParaRPr lang="en-GB" dirty="0">
              <a:latin typeface="Courier New" pitchFamily="49" charset="0"/>
              <a:cs typeface="Courier New" pitchFamily="49" charset="0"/>
            </a:endParaRPr>
          </a:p>
          <a:p>
            <a:r>
              <a:rPr lang="en-GB" dirty="0">
                <a:latin typeface="Courier New" pitchFamily="49" charset="0"/>
                <a:cs typeface="Courier New" pitchFamily="49" charset="0"/>
              </a:rPr>
              <a:t>Description:</a:t>
            </a:r>
          </a:p>
          <a:p>
            <a:r>
              <a:rPr lang="en-GB" dirty="0">
                <a:latin typeface="Courier New" pitchFamily="49" charset="0"/>
                <a:cs typeface="Courier New" pitchFamily="49" charset="0"/>
              </a:rPr>
              <a:t> Wed Oct 14 18:22:14 2020</a:t>
            </a:r>
          </a:p>
        </p:txBody>
      </p:sp>
    </p:spTree>
    <p:extLst>
      <p:ext uri="{BB962C8B-B14F-4D97-AF65-F5344CB8AC3E}">
        <p14:creationId xmlns:p14="http://schemas.microsoft.com/office/powerpoint/2010/main" val="3884821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9080"/>
            <a:ext cx="10515600" cy="5917883"/>
          </a:xfrm>
        </p:spPr>
        <p:txBody>
          <a:bodyPr>
            <a:noAutofit/>
          </a:bodyPr>
          <a:lstStyle/>
          <a:p>
            <a:pPr marL="0" indent="0">
              <a:buNone/>
            </a:pPr>
            <a:r>
              <a:rPr lang="en-GB" sz="2500" dirty="0" err="1">
                <a:solidFill>
                  <a:srgbClr val="FF0000"/>
                </a:solidFill>
                <a:latin typeface="Courier New" pitchFamily="49" charset="0"/>
                <a:cs typeface="Courier New" pitchFamily="49" charset="0"/>
              </a:rPr>
              <a:t>spearmanTest</a:t>
            </a:r>
            <a:r>
              <a:rPr lang="en-GB" sz="2500" dirty="0">
                <a:solidFill>
                  <a:srgbClr val="FF0000"/>
                </a:solidFill>
                <a:latin typeface="Courier New" pitchFamily="49" charset="0"/>
                <a:cs typeface="Courier New" pitchFamily="49" charset="0"/>
              </a:rPr>
              <a:t>(crop15$Land.Area, crop15$Production)</a:t>
            </a:r>
          </a:p>
          <a:p>
            <a:pPr marL="0" indent="0">
              <a:buNone/>
            </a:pPr>
            <a:r>
              <a:rPr lang="en-GB" sz="2500" dirty="0" smtClean="0">
                <a:latin typeface="Courier New" pitchFamily="49" charset="0"/>
                <a:cs typeface="Courier New" pitchFamily="49" charset="0"/>
              </a:rPr>
              <a:t>Title</a:t>
            </a:r>
            <a:r>
              <a:rPr lang="en-GB" sz="2500" dirty="0">
                <a:latin typeface="Courier New" pitchFamily="49" charset="0"/>
                <a:cs typeface="Courier New" pitchFamily="49" charset="0"/>
              </a:rPr>
              <a:t>:</a:t>
            </a:r>
          </a:p>
          <a:p>
            <a:pPr marL="0" indent="0">
              <a:buNone/>
            </a:pPr>
            <a:r>
              <a:rPr lang="en-GB" sz="2500" dirty="0">
                <a:latin typeface="Courier New" pitchFamily="49" charset="0"/>
                <a:cs typeface="Courier New" pitchFamily="49" charset="0"/>
              </a:rPr>
              <a:t> Spearman's rho Correlation Test</a:t>
            </a:r>
          </a:p>
          <a:p>
            <a:pPr marL="0" indent="0">
              <a:buNone/>
            </a:pPr>
            <a:r>
              <a:rPr lang="en-GB" sz="2500" dirty="0" smtClean="0">
                <a:latin typeface="Courier New" pitchFamily="49" charset="0"/>
                <a:cs typeface="Courier New" pitchFamily="49" charset="0"/>
              </a:rPr>
              <a:t>Test </a:t>
            </a:r>
            <a:r>
              <a:rPr lang="en-GB" sz="2500" dirty="0">
                <a:latin typeface="Courier New" pitchFamily="49" charset="0"/>
                <a:cs typeface="Courier New" pitchFamily="49" charset="0"/>
              </a:rPr>
              <a:t>Results:</a:t>
            </a:r>
          </a:p>
          <a:p>
            <a:pPr marL="0" indent="0">
              <a:buNone/>
            </a:pPr>
            <a:r>
              <a:rPr lang="en-GB" sz="2500" dirty="0">
                <a:latin typeface="Courier New" pitchFamily="49" charset="0"/>
                <a:cs typeface="Courier New" pitchFamily="49" charset="0"/>
              </a:rPr>
              <a:t>  SAMPLE ESTIMATES:</a:t>
            </a:r>
          </a:p>
          <a:p>
            <a:pPr marL="0" indent="0">
              <a:buNone/>
            </a:pPr>
            <a:r>
              <a:rPr lang="en-GB" sz="2500" dirty="0">
                <a:latin typeface="Courier New" pitchFamily="49" charset="0"/>
                <a:cs typeface="Courier New" pitchFamily="49" charset="0"/>
              </a:rPr>
              <a:t>    rho: 0.8794</a:t>
            </a:r>
          </a:p>
          <a:p>
            <a:pPr marL="0" indent="0">
              <a:buNone/>
            </a:pPr>
            <a:r>
              <a:rPr lang="en-GB" sz="2500" dirty="0">
                <a:latin typeface="Courier New" pitchFamily="49" charset="0"/>
                <a:cs typeface="Courier New" pitchFamily="49" charset="0"/>
              </a:rPr>
              <a:t>  STATISTIC:</a:t>
            </a:r>
          </a:p>
          <a:p>
            <a:pPr marL="0" indent="0">
              <a:buNone/>
            </a:pPr>
            <a:r>
              <a:rPr lang="en-GB" sz="2500" dirty="0">
                <a:latin typeface="Courier New" pitchFamily="49" charset="0"/>
                <a:cs typeface="Courier New" pitchFamily="49" charset="0"/>
              </a:rPr>
              <a:t>    S: 82</a:t>
            </a:r>
          </a:p>
          <a:p>
            <a:pPr marL="0" indent="0">
              <a:buNone/>
            </a:pPr>
            <a:r>
              <a:rPr lang="en-GB" sz="2500" dirty="0">
                <a:latin typeface="Courier New" pitchFamily="49" charset="0"/>
                <a:cs typeface="Courier New" pitchFamily="49" charset="0"/>
              </a:rPr>
              <a:t>  P VALUE:</a:t>
            </a:r>
          </a:p>
          <a:p>
            <a:pPr marL="0" indent="0">
              <a:buNone/>
            </a:pPr>
            <a:r>
              <a:rPr lang="en-GB" sz="2500" dirty="0">
                <a:latin typeface="Courier New" pitchFamily="49" charset="0"/>
                <a:cs typeface="Courier New" pitchFamily="49" charset="0"/>
              </a:rPr>
              <a:t>    Alternative Two-Sided: &lt; 2.2e-16 </a:t>
            </a:r>
          </a:p>
          <a:p>
            <a:pPr marL="0" indent="0">
              <a:buNone/>
            </a:pPr>
            <a:r>
              <a:rPr lang="en-GB" sz="2500" dirty="0">
                <a:latin typeface="Courier New" pitchFamily="49" charset="0"/>
                <a:cs typeface="Courier New" pitchFamily="49" charset="0"/>
              </a:rPr>
              <a:t>    Alternative      Less: 1 </a:t>
            </a:r>
          </a:p>
          <a:p>
            <a:pPr marL="0" indent="0">
              <a:buNone/>
            </a:pPr>
            <a:r>
              <a:rPr lang="en-GB" sz="2500" dirty="0">
                <a:latin typeface="Courier New" pitchFamily="49" charset="0"/>
                <a:cs typeface="Courier New" pitchFamily="49" charset="0"/>
              </a:rPr>
              <a:t>    Alternative   Greater: &lt; 2.2e-16 </a:t>
            </a:r>
          </a:p>
          <a:p>
            <a:pPr marL="0" indent="0">
              <a:buNone/>
            </a:pPr>
            <a:r>
              <a:rPr lang="en-GB" sz="2500" dirty="0" smtClean="0">
                <a:latin typeface="Courier New" pitchFamily="49" charset="0"/>
                <a:cs typeface="Courier New" pitchFamily="49" charset="0"/>
              </a:rPr>
              <a:t>Description</a:t>
            </a:r>
            <a:r>
              <a:rPr lang="en-GB" sz="2500" dirty="0">
                <a:latin typeface="Courier New" pitchFamily="49" charset="0"/>
                <a:cs typeface="Courier New" pitchFamily="49" charset="0"/>
              </a:rPr>
              <a:t>:</a:t>
            </a:r>
          </a:p>
          <a:p>
            <a:pPr marL="0" indent="0">
              <a:buNone/>
            </a:pPr>
            <a:r>
              <a:rPr lang="en-GB" sz="2500" dirty="0">
                <a:latin typeface="Courier New" pitchFamily="49" charset="0"/>
                <a:cs typeface="Courier New" pitchFamily="49" charset="0"/>
              </a:rPr>
              <a:t> Wed Oct 14 18:26:07 2020</a:t>
            </a:r>
          </a:p>
          <a:p>
            <a:pPr marL="0" indent="0">
              <a:buNone/>
            </a:pPr>
            <a:endParaRPr lang="en-GB" sz="2500" dirty="0"/>
          </a:p>
        </p:txBody>
      </p:sp>
      <p:sp>
        <p:nvSpPr>
          <p:cNvPr id="4" name="Slide Number Placeholder 3"/>
          <p:cNvSpPr>
            <a:spLocks noGrp="1"/>
          </p:cNvSpPr>
          <p:nvPr>
            <p:ph type="sldNum" sz="quarter" idx="12"/>
          </p:nvPr>
        </p:nvSpPr>
        <p:spPr/>
        <p:txBody>
          <a:bodyPr/>
          <a:lstStyle/>
          <a:p>
            <a:fld id="{44BBA839-4E5A-4D10-A45C-665FBBFA2040}" type="slidenum">
              <a:rPr lang="en-US" smtClean="0"/>
              <a:t>35</a:t>
            </a:fld>
            <a:endParaRPr lang="en-US"/>
          </a:p>
        </p:txBody>
      </p:sp>
    </p:spTree>
    <p:extLst>
      <p:ext uri="{BB962C8B-B14F-4D97-AF65-F5344CB8AC3E}">
        <p14:creationId xmlns:p14="http://schemas.microsoft.com/office/powerpoint/2010/main" val="2967078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635"/>
            <a:ext cx="10515600" cy="1325563"/>
          </a:xfrm>
        </p:spPr>
        <p:txBody>
          <a:bodyPr/>
          <a:lstStyle/>
          <a:p>
            <a:r>
              <a:rPr lang="en-US" dirty="0" smtClean="0"/>
              <a:t>Regression Analysis: Linear &amp; Robust</a:t>
            </a:r>
            <a:endParaRPr lang="en-GB" dirty="0"/>
          </a:p>
        </p:txBody>
      </p:sp>
      <p:sp>
        <p:nvSpPr>
          <p:cNvPr id="3" name="Content Placeholder 2"/>
          <p:cNvSpPr>
            <a:spLocks noGrp="1"/>
          </p:cNvSpPr>
          <p:nvPr>
            <p:ph idx="1"/>
          </p:nvPr>
        </p:nvSpPr>
        <p:spPr>
          <a:xfrm>
            <a:off x="838200" y="609600"/>
            <a:ext cx="10515600" cy="4973003"/>
          </a:xfrm>
        </p:spPr>
        <p:txBody>
          <a:bodyPr>
            <a:noAutofit/>
          </a:bodyPr>
          <a:lstStyle/>
          <a:p>
            <a:pPr marL="0" indent="0">
              <a:buNone/>
            </a:pPr>
            <a:r>
              <a:rPr lang="en-GB" sz="1700" dirty="0" err="1" smtClean="0">
                <a:solidFill>
                  <a:srgbClr val="FF0000"/>
                </a:solidFill>
                <a:latin typeface="Courier New" pitchFamily="49" charset="0"/>
                <a:cs typeface="Courier New" pitchFamily="49" charset="0"/>
              </a:rPr>
              <a:t>lreg</a:t>
            </a:r>
            <a:r>
              <a:rPr lang="en-GB" sz="1700" dirty="0" smtClean="0">
                <a:solidFill>
                  <a:srgbClr val="FF0000"/>
                </a:solidFill>
                <a:latin typeface="Courier New" pitchFamily="49" charset="0"/>
                <a:cs typeface="Courier New" pitchFamily="49" charset="0"/>
              </a:rPr>
              <a:t>&lt;-lm(</a:t>
            </a:r>
            <a:r>
              <a:rPr lang="en-GB" sz="1700" dirty="0" err="1" smtClean="0">
                <a:solidFill>
                  <a:srgbClr val="FF0000"/>
                </a:solidFill>
                <a:latin typeface="Courier New" pitchFamily="49" charset="0"/>
                <a:cs typeface="Courier New" pitchFamily="49" charset="0"/>
              </a:rPr>
              <a:t>Land.Area~Production,data</a:t>
            </a:r>
            <a:r>
              <a:rPr lang="en-GB" sz="1700" dirty="0" smtClean="0">
                <a:solidFill>
                  <a:srgbClr val="FF0000"/>
                </a:solidFill>
                <a:latin typeface="Courier New" pitchFamily="49" charset="0"/>
                <a:cs typeface="Courier New" pitchFamily="49" charset="0"/>
              </a:rPr>
              <a:t>=crop15)</a:t>
            </a:r>
          </a:p>
          <a:p>
            <a:pPr marL="0" indent="0">
              <a:buNone/>
            </a:pPr>
            <a:r>
              <a:rPr lang="en-GB" sz="1700" dirty="0" smtClean="0">
                <a:solidFill>
                  <a:srgbClr val="FF0000"/>
                </a:solidFill>
                <a:latin typeface="Courier New" pitchFamily="49" charset="0"/>
                <a:cs typeface="Courier New" pitchFamily="49" charset="0"/>
              </a:rPr>
              <a:t>summary(</a:t>
            </a:r>
            <a:r>
              <a:rPr lang="en-GB" sz="1700" dirty="0" err="1" smtClean="0">
                <a:solidFill>
                  <a:srgbClr val="FF0000"/>
                </a:solidFill>
                <a:latin typeface="Courier New" pitchFamily="49" charset="0"/>
                <a:cs typeface="Courier New" pitchFamily="49" charset="0"/>
              </a:rPr>
              <a:t>lreg</a:t>
            </a:r>
            <a:r>
              <a:rPr lang="en-GB" sz="1700" dirty="0" smtClean="0">
                <a:solidFill>
                  <a:srgbClr val="FF0000"/>
                </a:solidFill>
                <a:latin typeface="Courier New" pitchFamily="49" charset="0"/>
                <a:cs typeface="Courier New" pitchFamily="49" charset="0"/>
              </a:rPr>
              <a:t>)</a:t>
            </a:r>
          </a:p>
          <a:p>
            <a:pPr marL="0" indent="0">
              <a:buNone/>
            </a:pPr>
            <a:r>
              <a:rPr lang="en-GB" sz="1700" dirty="0">
                <a:latin typeface="Courier New" pitchFamily="49" charset="0"/>
                <a:cs typeface="Courier New" pitchFamily="49" charset="0"/>
              </a:rPr>
              <a:t>Call:</a:t>
            </a:r>
          </a:p>
          <a:p>
            <a:pPr marL="0" indent="0">
              <a:buNone/>
            </a:pPr>
            <a:r>
              <a:rPr lang="en-GB" sz="1700" dirty="0">
                <a:latin typeface="Courier New" pitchFamily="49" charset="0"/>
                <a:cs typeface="Courier New" pitchFamily="49" charset="0"/>
              </a:rPr>
              <a:t>lm(formula = </a:t>
            </a:r>
            <a:r>
              <a:rPr lang="en-GB" sz="1700" dirty="0" smtClean="0">
                <a:latin typeface="Courier New" pitchFamily="49" charset="0"/>
                <a:cs typeface="Courier New" pitchFamily="49" charset="0"/>
              </a:rPr>
              <a:t>Production </a:t>
            </a:r>
            <a:r>
              <a:rPr lang="en-GB" sz="1700" dirty="0">
                <a:latin typeface="Courier New" pitchFamily="49" charset="0"/>
                <a:cs typeface="Courier New" pitchFamily="49" charset="0"/>
              </a:rPr>
              <a:t>~ </a:t>
            </a:r>
            <a:r>
              <a:rPr lang="en-GB" sz="1700" dirty="0" err="1" smtClean="0">
                <a:latin typeface="Courier New" pitchFamily="49" charset="0"/>
                <a:cs typeface="Courier New" pitchFamily="49" charset="0"/>
              </a:rPr>
              <a:t>Land.Area</a:t>
            </a:r>
            <a:r>
              <a:rPr lang="en-GB" sz="1700" dirty="0">
                <a:latin typeface="Courier New" pitchFamily="49" charset="0"/>
                <a:cs typeface="Courier New" pitchFamily="49" charset="0"/>
              </a:rPr>
              <a:t>, data = crop15)</a:t>
            </a:r>
          </a:p>
          <a:p>
            <a:pPr marL="0" indent="0">
              <a:buNone/>
            </a:pPr>
            <a:r>
              <a:rPr lang="en-GB" sz="1700" dirty="0" smtClean="0">
                <a:latin typeface="Courier New" pitchFamily="49" charset="0"/>
                <a:cs typeface="Courier New" pitchFamily="49" charset="0"/>
              </a:rPr>
              <a:t>Residuals</a:t>
            </a:r>
            <a:r>
              <a:rPr lang="en-GB" sz="1700" dirty="0">
                <a:latin typeface="Courier New" pitchFamily="49" charset="0"/>
                <a:cs typeface="Courier New" pitchFamily="49" charset="0"/>
              </a:rPr>
              <a:t>:</a:t>
            </a:r>
          </a:p>
          <a:p>
            <a:pPr marL="0" indent="0">
              <a:buNone/>
            </a:pPr>
            <a:r>
              <a:rPr lang="en-GB" sz="1700" dirty="0">
                <a:latin typeface="Courier New" pitchFamily="49" charset="0"/>
                <a:cs typeface="Courier New" pitchFamily="49" charset="0"/>
              </a:rPr>
              <a:t>   Min     1Q Median     3Q    Max </a:t>
            </a:r>
          </a:p>
          <a:p>
            <a:pPr marL="0" indent="0">
              <a:buNone/>
            </a:pPr>
            <a:r>
              <a:rPr lang="en-GB" sz="1700" dirty="0">
                <a:latin typeface="Courier New" pitchFamily="49" charset="0"/>
                <a:cs typeface="Courier New" pitchFamily="49" charset="0"/>
              </a:rPr>
              <a:t>-15334  -5170    414   2327  34392 </a:t>
            </a:r>
          </a:p>
          <a:p>
            <a:pPr marL="0" indent="0">
              <a:buNone/>
            </a:pPr>
            <a:r>
              <a:rPr lang="en-GB" sz="1700" dirty="0" smtClean="0">
                <a:latin typeface="Courier New" pitchFamily="49" charset="0"/>
                <a:cs typeface="Courier New" pitchFamily="49" charset="0"/>
              </a:rPr>
              <a:t>Coefficients</a:t>
            </a:r>
            <a:r>
              <a:rPr lang="en-GB" sz="1700" dirty="0">
                <a:latin typeface="Courier New" pitchFamily="49" charset="0"/>
                <a:cs typeface="Courier New" pitchFamily="49" charset="0"/>
              </a:rPr>
              <a:t>:</a:t>
            </a:r>
          </a:p>
          <a:p>
            <a:pPr marL="0" indent="0">
              <a:buNone/>
            </a:pPr>
            <a:r>
              <a:rPr lang="en-GB" sz="1700" dirty="0">
                <a:latin typeface="Courier New" pitchFamily="49" charset="0"/>
                <a:cs typeface="Courier New" pitchFamily="49" charset="0"/>
              </a:rPr>
              <a:t>                  Estimate Std. Error t value </a:t>
            </a:r>
            <a:r>
              <a:rPr lang="en-GB" sz="1700" dirty="0" err="1">
                <a:latin typeface="Courier New" pitchFamily="49" charset="0"/>
                <a:cs typeface="Courier New" pitchFamily="49" charset="0"/>
              </a:rPr>
              <a:t>Pr</a:t>
            </a:r>
            <a:r>
              <a:rPr lang="en-GB" sz="1700" dirty="0">
                <a:latin typeface="Courier New" pitchFamily="49" charset="0"/>
                <a:cs typeface="Courier New" pitchFamily="49" charset="0"/>
              </a:rPr>
              <a:t>(&gt;|t|)   </a:t>
            </a:r>
          </a:p>
          <a:p>
            <a:pPr marL="0" indent="0">
              <a:buNone/>
            </a:pPr>
            <a:r>
              <a:rPr lang="en-GB" sz="1700" dirty="0">
                <a:latin typeface="Courier New" pitchFamily="49" charset="0"/>
                <a:cs typeface="Courier New" pitchFamily="49" charset="0"/>
              </a:rPr>
              <a:t>(Intercept)      -3159.609   4427.776  -0.714  0.48721   </a:t>
            </a:r>
          </a:p>
          <a:p>
            <a:pPr marL="0" indent="0">
              <a:buNone/>
            </a:pPr>
            <a:r>
              <a:rPr lang="en-GB" sz="1700" dirty="0">
                <a:latin typeface="Courier New" pitchFamily="49" charset="0"/>
                <a:cs typeface="Courier New" pitchFamily="49" charset="0"/>
              </a:rPr>
              <a:t>crop15$Land.Area     5.002      1.287   3.887  0.00164 **</a:t>
            </a:r>
          </a:p>
          <a:p>
            <a:pPr marL="0" indent="0">
              <a:buNone/>
            </a:pPr>
            <a:r>
              <a:rPr lang="en-GB" sz="1700" dirty="0">
                <a:latin typeface="Courier New" pitchFamily="49" charset="0"/>
                <a:cs typeface="Courier New" pitchFamily="49" charset="0"/>
              </a:rPr>
              <a:t>---</a:t>
            </a:r>
          </a:p>
          <a:p>
            <a:pPr marL="0" indent="0">
              <a:buNone/>
            </a:pPr>
            <a:r>
              <a:rPr lang="en-GB" sz="1700" dirty="0" err="1">
                <a:latin typeface="Courier New" pitchFamily="49" charset="0"/>
                <a:cs typeface="Courier New" pitchFamily="49" charset="0"/>
              </a:rPr>
              <a:t>Signif</a:t>
            </a:r>
            <a:r>
              <a:rPr lang="en-GB" sz="1700" dirty="0">
                <a:latin typeface="Courier New" pitchFamily="49" charset="0"/>
                <a:cs typeface="Courier New" pitchFamily="49" charset="0"/>
              </a:rPr>
              <a:t>. codes:  0 ‘***’ 0.001 ‘**’ 0.01 ‘*’ 0.05 ‘.’ 0.1 ‘ ’ 1</a:t>
            </a:r>
          </a:p>
          <a:p>
            <a:pPr marL="0" indent="0">
              <a:buNone/>
            </a:pPr>
            <a:endParaRPr lang="en-GB" sz="1700" dirty="0">
              <a:latin typeface="Courier New" pitchFamily="49" charset="0"/>
              <a:cs typeface="Courier New" pitchFamily="49" charset="0"/>
            </a:endParaRPr>
          </a:p>
          <a:p>
            <a:pPr marL="0" indent="0">
              <a:buNone/>
            </a:pPr>
            <a:r>
              <a:rPr lang="en-GB" sz="1700" dirty="0">
                <a:latin typeface="Courier New" pitchFamily="49" charset="0"/>
                <a:cs typeface="Courier New" pitchFamily="49" charset="0"/>
              </a:rPr>
              <a:t>Residual standard error: 12350 on 14 degrees of freedom</a:t>
            </a:r>
          </a:p>
          <a:p>
            <a:pPr marL="0" indent="0">
              <a:buNone/>
            </a:pPr>
            <a:r>
              <a:rPr lang="en-GB" sz="1700" dirty="0">
                <a:latin typeface="Courier New" pitchFamily="49" charset="0"/>
                <a:cs typeface="Courier New" pitchFamily="49" charset="0"/>
              </a:rPr>
              <a:t>Multiple R-squared:  0.5191,    Adjusted R-squared:  0.4847 </a:t>
            </a:r>
          </a:p>
          <a:p>
            <a:pPr marL="0" indent="0">
              <a:buNone/>
            </a:pPr>
            <a:r>
              <a:rPr lang="en-GB" sz="1700" dirty="0">
                <a:latin typeface="Courier New" pitchFamily="49" charset="0"/>
                <a:cs typeface="Courier New" pitchFamily="49" charset="0"/>
              </a:rPr>
              <a:t>F-statistic: 15.11 on 1 and 14 DF,  p-value: 0.001642</a:t>
            </a:r>
          </a:p>
          <a:p>
            <a:pPr marL="0" indent="0">
              <a:buNone/>
            </a:pPr>
            <a:endParaRPr lang="en-GB" sz="17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36</a:t>
            </a:fld>
            <a:endParaRPr lang="en-US"/>
          </a:p>
        </p:txBody>
      </p:sp>
    </p:spTree>
    <p:extLst>
      <p:ext uri="{BB962C8B-B14F-4D97-AF65-F5344CB8AC3E}">
        <p14:creationId xmlns:p14="http://schemas.microsoft.com/office/powerpoint/2010/main" val="3363149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315"/>
            <a:ext cx="10515600" cy="1325563"/>
          </a:xfrm>
        </p:spPr>
        <p:txBody>
          <a:bodyPr/>
          <a:lstStyle/>
          <a:p>
            <a:pPr algn="ctr"/>
            <a:r>
              <a:rPr lang="en-US" dirty="0" smtClean="0"/>
              <a:t>ANOVA for Linear Regression</a:t>
            </a:r>
            <a:endParaRPr lang="en-GB" dirty="0"/>
          </a:p>
        </p:txBody>
      </p:sp>
      <p:sp>
        <p:nvSpPr>
          <p:cNvPr id="3" name="Content Placeholder 2"/>
          <p:cNvSpPr>
            <a:spLocks noGrp="1"/>
          </p:cNvSpPr>
          <p:nvPr>
            <p:ph idx="1"/>
          </p:nvPr>
        </p:nvSpPr>
        <p:spPr>
          <a:xfrm>
            <a:off x="838200" y="1417320"/>
            <a:ext cx="10515600" cy="4759643"/>
          </a:xfrm>
        </p:spPr>
        <p:txBody>
          <a:bodyPr>
            <a:noAutofit/>
          </a:bodyPr>
          <a:lstStyle/>
          <a:p>
            <a:pPr marL="0" indent="0">
              <a:buNone/>
            </a:pPr>
            <a:r>
              <a:rPr lang="en-GB" sz="2200" dirty="0" err="1" smtClean="0">
                <a:latin typeface="Courier New" pitchFamily="49" charset="0"/>
                <a:cs typeface="Courier New" pitchFamily="49" charset="0"/>
              </a:rPr>
              <a:t>ANOVAreg</a:t>
            </a:r>
            <a:r>
              <a:rPr lang="en-GB" sz="2200" dirty="0">
                <a:latin typeface="Courier New" pitchFamily="49" charset="0"/>
                <a:cs typeface="Courier New" pitchFamily="49" charset="0"/>
              </a:rPr>
              <a:t>&lt;-</a:t>
            </a:r>
            <a:r>
              <a:rPr lang="en-GB" sz="2200" dirty="0" err="1">
                <a:latin typeface="Courier New" pitchFamily="49" charset="0"/>
                <a:cs typeface="Courier New" pitchFamily="49" charset="0"/>
              </a:rPr>
              <a:t>aov</a:t>
            </a:r>
            <a:r>
              <a:rPr lang="en-GB" sz="2200" dirty="0">
                <a:latin typeface="Courier New" pitchFamily="49" charset="0"/>
                <a:cs typeface="Courier New" pitchFamily="49" charset="0"/>
              </a:rPr>
              <a:t>(</a:t>
            </a:r>
            <a:r>
              <a:rPr lang="en-GB" sz="2200" dirty="0" err="1">
                <a:latin typeface="Courier New" pitchFamily="49" charset="0"/>
                <a:cs typeface="Courier New" pitchFamily="49" charset="0"/>
              </a:rPr>
              <a:t>lreg</a:t>
            </a:r>
            <a:r>
              <a:rPr lang="en-GB" sz="2200" dirty="0">
                <a:latin typeface="Courier New" pitchFamily="49" charset="0"/>
                <a:cs typeface="Courier New" pitchFamily="49" charset="0"/>
              </a:rPr>
              <a:t>)</a:t>
            </a:r>
          </a:p>
          <a:p>
            <a:pPr marL="0" indent="0">
              <a:buNone/>
            </a:pPr>
            <a:r>
              <a:rPr lang="en-GB" sz="2200" dirty="0" smtClean="0">
                <a:latin typeface="Courier New" pitchFamily="49" charset="0"/>
                <a:cs typeface="Courier New" pitchFamily="49" charset="0"/>
              </a:rPr>
              <a:t>summary(</a:t>
            </a:r>
            <a:r>
              <a:rPr lang="en-GB" sz="2200" dirty="0" err="1" smtClean="0">
                <a:latin typeface="Courier New" pitchFamily="49" charset="0"/>
                <a:cs typeface="Courier New" pitchFamily="49" charset="0"/>
              </a:rPr>
              <a:t>ANOVAreg</a:t>
            </a:r>
            <a:r>
              <a:rPr lang="en-GB" sz="2200" dirty="0">
                <a:latin typeface="Courier New" pitchFamily="49" charset="0"/>
                <a:cs typeface="Courier New" pitchFamily="49" charset="0"/>
              </a:rPr>
              <a:t>)</a:t>
            </a:r>
          </a:p>
          <a:p>
            <a:pPr marL="0" indent="0">
              <a:buNone/>
            </a:pPr>
            <a:r>
              <a:rPr lang="en-GB" sz="2200" dirty="0">
                <a:latin typeface="Courier New" pitchFamily="49" charset="0"/>
                <a:cs typeface="Courier New" pitchFamily="49" charset="0"/>
              </a:rPr>
              <a:t>                  </a:t>
            </a:r>
            <a:r>
              <a:rPr lang="en-GB" sz="2200" dirty="0" err="1">
                <a:latin typeface="Courier New" pitchFamily="49" charset="0"/>
                <a:cs typeface="Courier New" pitchFamily="49" charset="0"/>
              </a:rPr>
              <a:t>Df</a:t>
            </a:r>
            <a:r>
              <a:rPr lang="en-GB" sz="2200" dirty="0">
                <a:latin typeface="Courier New" pitchFamily="49" charset="0"/>
                <a:cs typeface="Courier New" pitchFamily="49" charset="0"/>
              </a:rPr>
              <a:t>    Sum </a:t>
            </a:r>
            <a:r>
              <a:rPr lang="en-GB" sz="2200" dirty="0" err="1">
                <a:latin typeface="Courier New" pitchFamily="49" charset="0"/>
                <a:cs typeface="Courier New" pitchFamily="49" charset="0"/>
              </a:rPr>
              <a:t>Sq</a:t>
            </a:r>
            <a:r>
              <a:rPr lang="en-GB" sz="2200" dirty="0">
                <a:latin typeface="Courier New" pitchFamily="49" charset="0"/>
                <a:cs typeface="Courier New" pitchFamily="49" charset="0"/>
              </a:rPr>
              <a:t>   Mean </a:t>
            </a:r>
            <a:r>
              <a:rPr lang="en-GB" sz="2200" dirty="0" err="1">
                <a:latin typeface="Courier New" pitchFamily="49" charset="0"/>
                <a:cs typeface="Courier New" pitchFamily="49" charset="0"/>
              </a:rPr>
              <a:t>Sq</a:t>
            </a:r>
            <a:r>
              <a:rPr lang="en-GB" sz="2200" dirty="0">
                <a:latin typeface="Courier New" pitchFamily="49" charset="0"/>
                <a:cs typeface="Courier New" pitchFamily="49" charset="0"/>
              </a:rPr>
              <a:t> F value  </a:t>
            </a:r>
            <a:r>
              <a:rPr lang="en-GB" sz="2200" dirty="0" err="1">
                <a:latin typeface="Courier New" pitchFamily="49" charset="0"/>
                <a:cs typeface="Courier New" pitchFamily="49" charset="0"/>
              </a:rPr>
              <a:t>Pr</a:t>
            </a:r>
            <a:r>
              <a:rPr lang="en-GB" sz="2200" dirty="0">
                <a:latin typeface="Courier New" pitchFamily="49" charset="0"/>
                <a:cs typeface="Courier New" pitchFamily="49" charset="0"/>
              </a:rPr>
              <a:t>(&gt;F)   </a:t>
            </a:r>
          </a:p>
          <a:p>
            <a:pPr marL="0" indent="0">
              <a:buNone/>
            </a:pPr>
            <a:r>
              <a:rPr lang="en-GB" sz="2200" dirty="0" err="1" smtClean="0">
                <a:latin typeface="Courier New" pitchFamily="49" charset="0"/>
                <a:cs typeface="Courier New" pitchFamily="49" charset="0"/>
              </a:rPr>
              <a:t>Land.Area</a:t>
            </a:r>
            <a:r>
              <a:rPr lang="en-GB" sz="2200" dirty="0" smtClean="0">
                <a:latin typeface="Courier New" pitchFamily="49" charset="0"/>
                <a:cs typeface="Courier New" pitchFamily="49" charset="0"/>
              </a:rPr>
              <a:t>  	 1 </a:t>
            </a:r>
            <a:r>
              <a:rPr lang="en-GB" sz="2200" dirty="0">
                <a:latin typeface="Courier New" pitchFamily="49" charset="0"/>
                <a:cs typeface="Courier New" pitchFamily="49" charset="0"/>
              </a:rPr>
              <a:t>2.306e+09 </a:t>
            </a:r>
            <a:r>
              <a:rPr lang="en-GB" sz="2200" dirty="0" err="1">
                <a:latin typeface="Courier New" pitchFamily="49" charset="0"/>
                <a:cs typeface="Courier New" pitchFamily="49" charset="0"/>
              </a:rPr>
              <a:t>2.306e+09</a:t>
            </a:r>
            <a:r>
              <a:rPr lang="en-GB" sz="2200" dirty="0">
                <a:latin typeface="Courier New" pitchFamily="49" charset="0"/>
                <a:cs typeface="Courier New" pitchFamily="49" charset="0"/>
              </a:rPr>
              <a:t>   15.11 0.00164 **</a:t>
            </a:r>
          </a:p>
          <a:p>
            <a:pPr marL="0" indent="0">
              <a:buNone/>
            </a:pPr>
            <a:r>
              <a:rPr lang="en-GB" sz="2200" dirty="0">
                <a:latin typeface="Courier New" pitchFamily="49" charset="0"/>
                <a:cs typeface="Courier New" pitchFamily="49" charset="0"/>
              </a:rPr>
              <a:t>Residuals        14 2.137e+09 1.526e+08                   </a:t>
            </a:r>
          </a:p>
          <a:p>
            <a:pPr marL="0" indent="0">
              <a:buNone/>
            </a:pPr>
            <a:r>
              <a:rPr lang="en-GB" sz="2200" dirty="0">
                <a:latin typeface="Courier New" pitchFamily="49" charset="0"/>
                <a:cs typeface="Courier New" pitchFamily="49" charset="0"/>
              </a:rPr>
              <a:t>---</a:t>
            </a:r>
          </a:p>
          <a:p>
            <a:pPr marL="0" indent="0">
              <a:buNone/>
            </a:pPr>
            <a:r>
              <a:rPr lang="en-GB" sz="2200" dirty="0" err="1" smtClean="0">
                <a:latin typeface="Courier New" pitchFamily="49" charset="0"/>
                <a:cs typeface="Courier New" pitchFamily="49" charset="0"/>
              </a:rPr>
              <a:t>Signif.codes</a:t>
            </a:r>
            <a:r>
              <a:rPr lang="en-GB" sz="2200" dirty="0">
                <a:latin typeface="Courier New" pitchFamily="49" charset="0"/>
                <a:cs typeface="Courier New" pitchFamily="49" charset="0"/>
              </a:rPr>
              <a:t>:  0 ‘***’ 0.001 ‘**’ 0.01 ‘*’ 0.05 ‘.’ 0.1 ‘ ’ 1</a:t>
            </a:r>
          </a:p>
          <a:p>
            <a:pPr marL="0" indent="0">
              <a:buNone/>
            </a:pPr>
            <a:endParaRPr lang="en-GB" sz="22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37</a:t>
            </a:fld>
            <a:endParaRPr lang="en-US"/>
          </a:p>
        </p:txBody>
      </p:sp>
    </p:spTree>
    <p:extLst>
      <p:ext uri="{BB962C8B-B14F-4D97-AF65-F5344CB8AC3E}">
        <p14:creationId xmlns:p14="http://schemas.microsoft.com/office/powerpoint/2010/main" val="2285904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777875"/>
          </a:xfrm>
        </p:spPr>
        <p:txBody>
          <a:bodyPr>
            <a:normAutofit fontScale="90000"/>
          </a:bodyPr>
          <a:lstStyle/>
          <a:p>
            <a:pPr algn="ctr"/>
            <a:r>
              <a:rPr lang="en-US" dirty="0" smtClean="0"/>
              <a:t>Diagnostic Testing: </a:t>
            </a:r>
            <a:r>
              <a:rPr lang="en-US" b="1" dirty="0"/>
              <a:t>Serial Correlation Testing</a:t>
            </a:r>
            <a:r>
              <a:rPr lang="en-GB" dirty="0"/>
              <a:t/>
            </a:r>
            <a:br>
              <a:rPr lang="en-GB" dirty="0"/>
            </a:br>
            <a:endParaRPr lang="en-GB" dirty="0"/>
          </a:p>
        </p:txBody>
      </p:sp>
      <p:sp>
        <p:nvSpPr>
          <p:cNvPr id="3" name="Content Placeholder 2"/>
          <p:cNvSpPr>
            <a:spLocks noGrp="1"/>
          </p:cNvSpPr>
          <p:nvPr>
            <p:ph idx="1"/>
          </p:nvPr>
        </p:nvSpPr>
        <p:spPr>
          <a:xfrm>
            <a:off x="838200" y="944880"/>
            <a:ext cx="10515600" cy="5486400"/>
          </a:xfrm>
        </p:spPr>
        <p:txBody>
          <a:bodyPr>
            <a:normAutofit fontScale="85000" lnSpcReduction="20000"/>
          </a:bodyPr>
          <a:lstStyle/>
          <a:p>
            <a:pPr marL="0" indent="0">
              <a:buNone/>
            </a:pPr>
            <a:r>
              <a:rPr lang="en-GB" dirty="0">
                <a:solidFill>
                  <a:srgbClr val="FF0000"/>
                </a:solidFill>
                <a:latin typeface="Courier New" pitchFamily="49" charset="0"/>
                <a:cs typeface="Courier New" pitchFamily="49" charset="0"/>
              </a:rPr>
              <a:t>library(</a:t>
            </a:r>
            <a:r>
              <a:rPr lang="en-GB" dirty="0" err="1">
                <a:solidFill>
                  <a:srgbClr val="FF0000"/>
                </a:solidFill>
                <a:latin typeface="Courier New" pitchFamily="49" charset="0"/>
                <a:cs typeface="Courier New" pitchFamily="49" charset="0"/>
              </a:rPr>
              <a:t>lmtest</a:t>
            </a:r>
            <a:r>
              <a:rPr lang="en-GB" dirty="0">
                <a:solidFill>
                  <a:srgbClr val="FF0000"/>
                </a:solidFill>
                <a:latin typeface="Courier New" pitchFamily="49" charset="0"/>
                <a:cs typeface="Courier New" pitchFamily="49" charset="0"/>
              </a:rPr>
              <a:t>)</a:t>
            </a:r>
          </a:p>
          <a:p>
            <a:pPr marL="0" indent="0">
              <a:buNone/>
            </a:pPr>
            <a:r>
              <a:rPr lang="en-GB" dirty="0" err="1">
                <a:solidFill>
                  <a:srgbClr val="FF0000"/>
                </a:solidFill>
                <a:latin typeface="Courier New" pitchFamily="49" charset="0"/>
                <a:cs typeface="Courier New" pitchFamily="49" charset="0"/>
              </a:rPr>
              <a:t>dwtest</a:t>
            </a:r>
            <a:r>
              <a:rPr lang="en-GB" dirty="0">
                <a:solidFill>
                  <a:srgbClr val="FF0000"/>
                </a:solidFill>
                <a:latin typeface="Courier New" pitchFamily="49" charset="0"/>
                <a:cs typeface="Courier New" pitchFamily="49" charset="0"/>
              </a:rPr>
              <a:t>(</a:t>
            </a:r>
            <a:r>
              <a:rPr lang="en-GB" dirty="0" err="1">
                <a:solidFill>
                  <a:srgbClr val="FF0000"/>
                </a:solidFill>
                <a:latin typeface="Courier New" pitchFamily="49" charset="0"/>
                <a:cs typeface="Courier New" pitchFamily="49" charset="0"/>
              </a:rPr>
              <a:t>lreg</a:t>
            </a:r>
            <a:r>
              <a:rPr lang="en-GB" dirty="0" smtClean="0">
                <a:solidFill>
                  <a:srgbClr val="FF0000"/>
                </a:solidFill>
                <a:latin typeface="Courier New" pitchFamily="49" charset="0"/>
                <a:cs typeface="Courier New" pitchFamily="49" charset="0"/>
              </a:rPr>
              <a:t>)</a:t>
            </a:r>
          </a:p>
          <a:p>
            <a:pPr marL="0" indent="0">
              <a:buNone/>
            </a:pPr>
            <a:r>
              <a:rPr lang="en-US" dirty="0">
                <a:latin typeface="Courier New" pitchFamily="49" charset="0"/>
                <a:cs typeface="Courier New" pitchFamily="49" charset="0"/>
              </a:rPr>
              <a:t>Durbin-Watson test</a:t>
            </a: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data:  </a:t>
            </a:r>
            <a:r>
              <a:rPr lang="en-US" dirty="0" err="1">
                <a:latin typeface="Courier New" pitchFamily="49" charset="0"/>
                <a:cs typeface="Courier New" pitchFamily="49" charset="0"/>
              </a:rPr>
              <a:t>lreg</a:t>
            </a: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DW = 1.943, p-value = 0.4161</a:t>
            </a:r>
          </a:p>
          <a:p>
            <a:pPr marL="0" indent="0">
              <a:buNone/>
            </a:pPr>
            <a:r>
              <a:rPr lang="en-US" dirty="0">
                <a:latin typeface="Courier New" pitchFamily="49" charset="0"/>
                <a:cs typeface="Courier New" pitchFamily="49" charset="0"/>
              </a:rPr>
              <a:t>alternative hypothesis: true autocorrelation is greater than 0</a:t>
            </a:r>
          </a:p>
          <a:p>
            <a:pPr marL="0" indent="0">
              <a:buNone/>
            </a:pPr>
            <a:endParaRPr lang="en-US" dirty="0" smtClean="0">
              <a:solidFill>
                <a:srgbClr val="FF0000"/>
              </a:solidFill>
              <a:latin typeface="Courier New" pitchFamily="49" charset="0"/>
              <a:cs typeface="Courier New" pitchFamily="49" charset="0"/>
            </a:endParaRPr>
          </a:p>
          <a:p>
            <a:pPr marL="0" indent="0">
              <a:buNone/>
            </a:pPr>
            <a:r>
              <a:rPr lang="en-US" dirty="0" err="1" smtClean="0">
                <a:solidFill>
                  <a:srgbClr val="FF0000"/>
                </a:solidFill>
                <a:latin typeface="Courier New" pitchFamily="49" charset="0"/>
                <a:cs typeface="Courier New" pitchFamily="49" charset="0"/>
              </a:rPr>
              <a:t>bgtest</a:t>
            </a:r>
            <a:r>
              <a:rPr lang="en-US" dirty="0" smtClean="0">
                <a:solidFill>
                  <a:srgbClr val="FF0000"/>
                </a:solidFill>
                <a:latin typeface="Courier New" pitchFamily="49" charset="0"/>
                <a:cs typeface="Courier New" pitchFamily="49" charset="0"/>
              </a:rPr>
              <a:t>(</a:t>
            </a:r>
            <a:r>
              <a:rPr lang="en-US" dirty="0" err="1" smtClean="0">
                <a:solidFill>
                  <a:srgbClr val="FF0000"/>
                </a:solidFill>
                <a:latin typeface="Courier New" pitchFamily="49" charset="0"/>
                <a:cs typeface="Courier New" pitchFamily="49" charset="0"/>
              </a:rPr>
              <a:t>lreg</a:t>
            </a:r>
            <a:r>
              <a:rPr lang="en-US" dirty="0">
                <a:solidFill>
                  <a:srgbClr val="FF0000"/>
                </a:solidFill>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Breusch</a:t>
            </a:r>
            <a:r>
              <a:rPr lang="en-US" dirty="0">
                <a:latin typeface="Courier New" pitchFamily="49" charset="0"/>
                <a:cs typeface="Courier New" pitchFamily="49" charset="0"/>
              </a:rPr>
              <a:t>-Godfrey test for serial correlation of order up to 1</a:t>
            </a: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data:  </a:t>
            </a:r>
            <a:r>
              <a:rPr lang="en-US" dirty="0" err="1">
                <a:latin typeface="Courier New" pitchFamily="49" charset="0"/>
                <a:cs typeface="Courier New" pitchFamily="49" charset="0"/>
              </a:rPr>
              <a:t>lreg</a:t>
            </a: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LM test = 0.011081, </a:t>
            </a:r>
            <a:r>
              <a:rPr lang="en-US" dirty="0" err="1">
                <a:latin typeface="Courier New" pitchFamily="49" charset="0"/>
                <a:cs typeface="Courier New" pitchFamily="49" charset="0"/>
              </a:rPr>
              <a:t>df</a:t>
            </a:r>
            <a:r>
              <a:rPr lang="en-US" dirty="0">
                <a:latin typeface="Courier New" pitchFamily="49" charset="0"/>
                <a:cs typeface="Courier New" pitchFamily="49" charset="0"/>
              </a:rPr>
              <a:t> = 1, p-value = 0.9162</a:t>
            </a:r>
          </a:p>
          <a:p>
            <a:pPr marL="0" indent="0">
              <a:buNone/>
            </a:pPr>
            <a:endParaRPr lang="en-US" dirty="0">
              <a:latin typeface="Courier New" pitchFamily="49" charset="0"/>
              <a:cs typeface="Courier New" pitchFamily="49" charset="0"/>
            </a:endParaRPr>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38</a:t>
            </a:fld>
            <a:endParaRPr lang="en-US"/>
          </a:p>
        </p:txBody>
      </p:sp>
    </p:spTree>
    <p:extLst>
      <p:ext uri="{BB962C8B-B14F-4D97-AF65-F5344CB8AC3E}">
        <p14:creationId xmlns:p14="http://schemas.microsoft.com/office/powerpoint/2010/main" val="830086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716915"/>
          </a:xfrm>
        </p:spPr>
        <p:txBody>
          <a:bodyPr>
            <a:normAutofit fontScale="90000"/>
          </a:bodyPr>
          <a:lstStyle/>
          <a:p>
            <a:r>
              <a:rPr lang="en-US" b="1" dirty="0"/>
              <a:t>Test for </a:t>
            </a:r>
            <a:r>
              <a:rPr lang="en-US" b="1" dirty="0" err="1" smtClean="0"/>
              <a:t>Heteroscedasticity</a:t>
            </a:r>
            <a:r>
              <a:rPr lang="en-US" b="1" dirty="0" smtClean="0"/>
              <a:t> for Linear Regression</a:t>
            </a:r>
            <a:r>
              <a:rPr lang="en-GB" dirty="0"/>
              <a:t/>
            </a:r>
            <a:br>
              <a:rPr lang="en-GB" dirty="0"/>
            </a:br>
            <a:endParaRPr lang="en-GB" dirty="0"/>
          </a:p>
        </p:txBody>
      </p:sp>
      <p:sp>
        <p:nvSpPr>
          <p:cNvPr id="3" name="Content Placeholder 2"/>
          <p:cNvSpPr>
            <a:spLocks noGrp="1"/>
          </p:cNvSpPr>
          <p:nvPr>
            <p:ph idx="1"/>
          </p:nvPr>
        </p:nvSpPr>
        <p:spPr>
          <a:xfrm>
            <a:off x="838200" y="1429385"/>
            <a:ext cx="10515600" cy="4351338"/>
          </a:xfrm>
        </p:spPr>
        <p:txBody>
          <a:bodyPr/>
          <a:lstStyle/>
          <a:p>
            <a:pPr marL="0" indent="0">
              <a:buNone/>
            </a:pPr>
            <a:r>
              <a:rPr lang="en-GB" sz="3000" dirty="0" err="1">
                <a:solidFill>
                  <a:srgbClr val="FF0000"/>
                </a:solidFill>
                <a:latin typeface="Courier New" pitchFamily="49" charset="0"/>
                <a:cs typeface="Courier New" pitchFamily="49" charset="0"/>
              </a:rPr>
              <a:t>bptest</a:t>
            </a:r>
            <a:r>
              <a:rPr lang="en-GB" sz="3000" dirty="0">
                <a:solidFill>
                  <a:srgbClr val="FF0000"/>
                </a:solidFill>
                <a:latin typeface="Courier New" pitchFamily="49" charset="0"/>
                <a:cs typeface="Courier New" pitchFamily="49" charset="0"/>
              </a:rPr>
              <a:t>(</a:t>
            </a:r>
            <a:r>
              <a:rPr lang="en-GB" sz="3000" dirty="0" err="1">
                <a:solidFill>
                  <a:srgbClr val="FF0000"/>
                </a:solidFill>
                <a:latin typeface="Courier New" pitchFamily="49" charset="0"/>
                <a:cs typeface="Courier New" pitchFamily="49" charset="0"/>
              </a:rPr>
              <a:t>lreg</a:t>
            </a:r>
            <a:r>
              <a:rPr lang="en-GB" sz="3000" dirty="0">
                <a:solidFill>
                  <a:srgbClr val="FF0000"/>
                </a:solidFill>
                <a:latin typeface="Courier New" pitchFamily="49" charset="0"/>
                <a:cs typeface="Courier New" pitchFamily="49" charset="0"/>
              </a:rPr>
              <a:t>)</a:t>
            </a:r>
          </a:p>
          <a:p>
            <a:pPr marL="0" indent="0">
              <a:buNone/>
            </a:pPr>
            <a:endParaRPr lang="en-GB" sz="3000" dirty="0">
              <a:latin typeface="Courier New" pitchFamily="49" charset="0"/>
              <a:cs typeface="Courier New" pitchFamily="49" charset="0"/>
            </a:endParaRPr>
          </a:p>
          <a:p>
            <a:pPr marL="0" indent="0">
              <a:buNone/>
            </a:pPr>
            <a:r>
              <a:rPr lang="en-GB" sz="3000" dirty="0">
                <a:latin typeface="Courier New" pitchFamily="49" charset="0"/>
                <a:cs typeface="Courier New" pitchFamily="49" charset="0"/>
              </a:rPr>
              <a:t>        </a:t>
            </a:r>
            <a:r>
              <a:rPr lang="en-US" sz="3000" dirty="0" err="1">
                <a:latin typeface="Courier New" pitchFamily="49" charset="0"/>
                <a:cs typeface="Courier New" pitchFamily="49" charset="0"/>
              </a:rPr>
              <a:t>studentized</a:t>
            </a:r>
            <a:r>
              <a:rPr lang="en-US" sz="3000" dirty="0">
                <a:latin typeface="Courier New" pitchFamily="49" charset="0"/>
                <a:cs typeface="Courier New" pitchFamily="49" charset="0"/>
              </a:rPr>
              <a:t> </a:t>
            </a:r>
            <a:r>
              <a:rPr lang="en-US" sz="3000" dirty="0" err="1">
                <a:latin typeface="Courier New" pitchFamily="49" charset="0"/>
                <a:cs typeface="Courier New" pitchFamily="49" charset="0"/>
              </a:rPr>
              <a:t>Breusch</a:t>
            </a:r>
            <a:r>
              <a:rPr lang="en-US" sz="3000" dirty="0">
                <a:latin typeface="Courier New" pitchFamily="49" charset="0"/>
                <a:cs typeface="Courier New" pitchFamily="49" charset="0"/>
              </a:rPr>
              <a:t>-Pagan test</a:t>
            </a:r>
          </a:p>
          <a:p>
            <a:pPr marL="0" indent="0">
              <a:buNone/>
            </a:pPr>
            <a:endParaRPr lang="en-US" sz="3000" dirty="0">
              <a:latin typeface="Courier New" pitchFamily="49" charset="0"/>
              <a:cs typeface="Courier New" pitchFamily="49" charset="0"/>
            </a:endParaRPr>
          </a:p>
          <a:p>
            <a:pPr marL="0" indent="0">
              <a:buNone/>
            </a:pPr>
            <a:r>
              <a:rPr lang="en-US" sz="3000" dirty="0">
                <a:latin typeface="Courier New" pitchFamily="49" charset="0"/>
                <a:cs typeface="Courier New" pitchFamily="49" charset="0"/>
              </a:rPr>
              <a:t>data:  </a:t>
            </a:r>
            <a:r>
              <a:rPr lang="en-US" sz="3000" dirty="0" err="1">
                <a:latin typeface="Courier New" pitchFamily="49" charset="0"/>
                <a:cs typeface="Courier New" pitchFamily="49" charset="0"/>
              </a:rPr>
              <a:t>lreg</a:t>
            </a:r>
            <a:endParaRPr lang="en-US" sz="3000" dirty="0">
              <a:latin typeface="Courier New" pitchFamily="49" charset="0"/>
              <a:cs typeface="Courier New" pitchFamily="49" charset="0"/>
            </a:endParaRPr>
          </a:p>
          <a:p>
            <a:pPr marL="0" indent="0">
              <a:buNone/>
            </a:pPr>
            <a:r>
              <a:rPr lang="en-US" sz="3000" dirty="0">
                <a:latin typeface="Courier New" pitchFamily="49" charset="0"/>
                <a:cs typeface="Courier New" pitchFamily="49" charset="0"/>
              </a:rPr>
              <a:t>BP = 1.9338, </a:t>
            </a:r>
            <a:r>
              <a:rPr lang="en-US" sz="3000" dirty="0" err="1">
                <a:latin typeface="Courier New" pitchFamily="49" charset="0"/>
                <a:cs typeface="Courier New" pitchFamily="49" charset="0"/>
              </a:rPr>
              <a:t>df</a:t>
            </a:r>
            <a:r>
              <a:rPr lang="en-US" sz="3000" dirty="0">
                <a:latin typeface="Courier New" pitchFamily="49" charset="0"/>
                <a:cs typeface="Courier New" pitchFamily="49" charset="0"/>
              </a:rPr>
              <a:t> = 1, p-value = 0.1643</a:t>
            </a:r>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39</a:t>
            </a:fld>
            <a:endParaRPr lang="en-US"/>
          </a:p>
        </p:txBody>
      </p:sp>
    </p:spTree>
    <p:extLst>
      <p:ext uri="{BB962C8B-B14F-4D97-AF65-F5344CB8AC3E}">
        <p14:creationId xmlns:p14="http://schemas.microsoft.com/office/powerpoint/2010/main" val="20134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10515600" cy="5491163"/>
          </a:xfrm>
        </p:spPr>
        <p:txBody>
          <a:bodyPr>
            <a:noAutofit/>
          </a:bodyPr>
          <a:lstStyle/>
          <a:p>
            <a:pPr marL="0" indent="0">
              <a:buNone/>
            </a:pPr>
            <a:r>
              <a:rPr lang="en-US" sz="3000" dirty="0"/>
              <a:t>R is especially power for data manipulation, calculations and plots. Its features include</a:t>
            </a:r>
            <a:r>
              <a:rPr lang="en-US" sz="3000" dirty="0" smtClean="0"/>
              <a:t>:</a:t>
            </a:r>
          </a:p>
          <a:p>
            <a:pPr lvl="2"/>
            <a:r>
              <a:rPr lang="en-US" sz="3000" dirty="0" smtClean="0"/>
              <a:t>An </a:t>
            </a:r>
            <a:r>
              <a:rPr lang="en-US" sz="3000" dirty="0"/>
              <a:t>integrated and very well-conceived documentation system.</a:t>
            </a:r>
            <a:endParaRPr lang="en-GB" sz="3000" dirty="0"/>
          </a:p>
          <a:p>
            <a:pPr lvl="2"/>
            <a:r>
              <a:rPr lang="en-US" sz="3000" dirty="0"/>
              <a:t>Efficient procedures for data treatment and storage.</a:t>
            </a:r>
            <a:endParaRPr lang="en-GB" sz="3000" dirty="0"/>
          </a:p>
          <a:p>
            <a:pPr lvl="2"/>
            <a:r>
              <a:rPr lang="en-US" sz="3000" dirty="0"/>
              <a:t>A vast and coherent collection of statistical procedures for data analysis</a:t>
            </a:r>
            <a:endParaRPr lang="en-GB" sz="3000" dirty="0"/>
          </a:p>
          <a:p>
            <a:pPr lvl="2"/>
            <a:r>
              <a:rPr lang="en-US" sz="3000" dirty="0"/>
              <a:t>A suit of operators for calculations on tables, especially matrices</a:t>
            </a:r>
            <a:endParaRPr lang="en-GB" sz="3000" dirty="0"/>
          </a:p>
          <a:p>
            <a:pPr lvl="2"/>
            <a:r>
              <a:rPr lang="en-US" sz="3000" dirty="0"/>
              <a:t>Advanced graphical capabilities.</a:t>
            </a:r>
            <a:endParaRPr lang="en-GB" sz="3000" dirty="0"/>
          </a:p>
          <a:p>
            <a:pPr lvl="2"/>
            <a:r>
              <a:rPr lang="en-US" sz="3000" dirty="0"/>
              <a:t>A simple and Efficient programming language, including conditioning, loops, recursion, and input-output possibilities.</a:t>
            </a:r>
            <a:endParaRPr lang="en-GB" sz="3000" dirty="0"/>
          </a:p>
          <a:p>
            <a:endParaRPr lang="en-GB" sz="3000" dirty="0"/>
          </a:p>
        </p:txBody>
      </p:sp>
      <p:sp>
        <p:nvSpPr>
          <p:cNvPr id="4" name="Slide Number Placeholder 3"/>
          <p:cNvSpPr>
            <a:spLocks noGrp="1"/>
          </p:cNvSpPr>
          <p:nvPr>
            <p:ph type="sldNum" sz="quarter" idx="12"/>
          </p:nvPr>
        </p:nvSpPr>
        <p:spPr/>
        <p:txBody>
          <a:bodyPr/>
          <a:lstStyle/>
          <a:p>
            <a:fld id="{44BBA839-4E5A-4D10-A45C-665FBBFA2040}" type="slidenum">
              <a:rPr lang="en-US" smtClean="0"/>
              <a:t>4</a:t>
            </a:fld>
            <a:endParaRPr lang="en-US"/>
          </a:p>
        </p:txBody>
      </p:sp>
    </p:spTree>
    <p:extLst>
      <p:ext uri="{BB962C8B-B14F-4D97-AF65-F5344CB8AC3E}">
        <p14:creationId xmlns:p14="http://schemas.microsoft.com/office/powerpoint/2010/main" val="392220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475"/>
            <a:ext cx="10515600" cy="1325563"/>
          </a:xfrm>
        </p:spPr>
        <p:txBody>
          <a:bodyPr/>
          <a:lstStyle/>
          <a:p>
            <a:pPr algn="ctr"/>
            <a:r>
              <a:rPr lang="en-US" dirty="0" smtClean="0"/>
              <a:t>Normality test of linear regression model</a:t>
            </a:r>
            <a:endParaRPr lang="en-GB" dirty="0"/>
          </a:p>
        </p:txBody>
      </p:sp>
      <p:sp>
        <p:nvSpPr>
          <p:cNvPr id="3" name="Content Placeholder 2"/>
          <p:cNvSpPr>
            <a:spLocks noGrp="1"/>
          </p:cNvSpPr>
          <p:nvPr>
            <p:ph idx="1"/>
          </p:nvPr>
        </p:nvSpPr>
        <p:spPr>
          <a:xfrm>
            <a:off x="838200" y="1170305"/>
            <a:ext cx="10515600" cy="4351338"/>
          </a:xfrm>
        </p:spPr>
        <p:txBody>
          <a:bodyPr>
            <a:noAutofit/>
          </a:bodyPr>
          <a:lstStyle/>
          <a:p>
            <a:pPr marL="0" indent="0">
              <a:buNone/>
            </a:pPr>
            <a:r>
              <a:rPr lang="en-GB" sz="2500" dirty="0" err="1">
                <a:solidFill>
                  <a:srgbClr val="FF0000"/>
                </a:solidFill>
                <a:latin typeface="Courier New" pitchFamily="49" charset="0"/>
                <a:cs typeface="Courier New" pitchFamily="49" charset="0"/>
              </a:rPr>
              <a:t>jarqueberaTest</a:t>
            </a:r>
            <a:r>
              <a:rPr lang="en-GB" sz="2500" dirty="0">
                <a:solidFill>
                  <a:srgbClr val="FF0000"/>
                </a:solidFill>
                <a:latin typeface="Courier New" pitchFamily="49" charset="0"/>
                <a:cs typeface="Courier New" pitchFamily="49" charset="0"/>
              </a:rPr>
              <a:t>(</a:t>
            </a:r>
            <a:r>
              <a:rPr lang="en-GB" sz="2500" dirty="0" err="1">
                <a:solidFill>
                  <a:srgbClr val="FF0000"/>
                </a:solidFill>
                <a:latin typeface="Courier New" pitchFamily="49" charset="0"/>
                <a:cs typeface="Courier New" pitchFamily="49" charset="0"/>
              </a:rPr>
              <a:t>lreg$residuals</a:t>
            </a:r>
            <a:r>
              <a:rPr lang="en-GB" sz="2500" dirty="0">
                <a:solidFill>
                  <a:srgbClr val="FF0000"/>
                </a:solidFill>
                <a:latin typeface="Courier New" pitchFamily="49" charset="0"/>
                <a:cs typeface="Courier New" pitchFamily="49" charset="0"/>
              </a:rPr>
              <a:t>)</a:t>
            </a:r>
          </a:p>
          <a:p>
            <a:pPr marL="0" indent="0">
              <a:buNone/>
            </a:pPr>
            <a:endParaRPr lang="en-GB" sz="2000" dirty="0">
              <a:latin typeface="Courier New" pitchFamily="49" charset="0"/>
              <a:cs typeface="Courier New" pitchFamily="49" charset="0"/>
            </a:endParaRPr>
          </a:p>
          <a:p>
            <a:pPr marL="0" indent="0">
              <a:buNone/>
            </a:pPr>
            <a:r>
              <a:rPr lang="en-GB" sz="2000" dirty="0">
                <a:latin typeface="Courier New" pitchFamily="49" charset="0"/>
                <a:cs typeface="Courier New" pitchFamily="49" charset="0"/>
              </a:rPr>
              <a:t>Title:</a:t>
            </a:r>
          </a:p>
          <a:p>
            <a:pPr marL="0" indent="0">
              <a:buNone/>
            </a:pPr>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Jarque</a:t>
            </a:r>
            <a:r>
              <a:rPr lang="en-GB" sz="2000" dirty="0">
                <a:latin typeface="Courier New" pitchFamily="49" charset="0"/>
                <a:cs typeface="Courier New" pitchFamily="49" charset="0"/>
              </a:rPr>
              <a:t> - </a:t>
            </a:r>
            <a:r>
              <a:rPr lang="en-GB" sz="2000" dirty="0" err="1">
                <a:latin typeface="Courier New" pitchFamily="49" charset="0"/>
                <a:cs typeface="Courier New" pitchFamily="49" charset="0"/>
              </a:rPr>
              <a:t>Bera</a:t>
            </a:r>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Normalality</a:t>
            </a:r>
            <a:r>
              <a:rPr lang="en-GB" sz="2000" dirty="0">
                <a:latin typeface="Courier New" pitchFamily="49" charset="0"/>
                <a:cs typeface="Courier New" pitchFamily="49" charset="0"/>
              </a:rPr>
              <a:t> Test</a:t>
            </a:r>
          </a:p>
          <a:p>
            <a:pPr marL="0" indent="0">
              <a:buNone/>
            </a:pPr>
            <a:endParaRPr lang="en-GB" sz="2000" dirty="0">
              <a:latin typeface="Courier New" pitchFamily="49" charset="0"/>
              <a:cs typeface="Courier New" pitchFamily="49" charset="0"/>
            </a:endParaRPr>
          </a:p>
          <a:p>
            <a:pPr marL="0" indent="0">
              <a:buNone/>
            </a:pPr>
            <a:r>
              <a:rPr lang="en-GB" sz="2000" dirty="0">
                <a:latin typeface="Courier New" pitchFamily="49" charset="0"/>
                <a:cs typeface="Courier New" pitchFamily="49" charset="0"/>
              </a:rPr>
              <a:t>Test Results:</a:t>
            </a:r>
          </a:p>
          <a:p>
            <a:pPr marL="0" indent="0">
              <a:buNone/>
            </a:pPr>
            <a:r>
              <a:rPr lang="en-GB" sz="2000" dirty="0">
                <a:latin typeface="Courier New" pitchFamily="49" charset="0"/>
                <a:cs typeface="Courier New" pitchFamily="49" charset="0"/>
              </a:rPr>
              <a:t>  STATISTIC:</a:t>
            </a:r>
          </a:p>
          <a:p>
            <a:pPr marL="0" indent="0">
              <a:buNone/>
            </a:pPr>
            <a:r>
              <a:rPr lang="en-GB" sz="2000" dirty="0">
                <a:latin typeface="Courier New" pitchFamily="49" charset="0"/>
                <a:cs typeface="Courier New" pitchFamily="49" charset="0"/>
              </a:rPr>
              <a:t>    X-squared: 9.5427</a:t>
            </a:r>
          </a:p>
          <a:p>
            <a:pPr marL="0" indent="0">
              <a:buNone/>
            </a:pPr>
            <a:r>
              <a:rPr lang="en-GB" sz="2000" dirty="0">
                <a:latin typeface="Courier New" pitchFamily="49" charset="0"/>
                <a:cs typeface="Courier New" pitchFamily="49" charset="0"/>
              </a:rPr>
              <a:t>  P VALUE:</a:t>
            </a:r>
          </a:p>
          <a:p>
            <a:pPr marL="0" indent="0">
              <a:buNone/>
            </a:pPr>
            <a:r>
              <a:rPr lang="en-GB" sz="2000" dirty="0">
                <a:latin typeface="Courier New" pitchFamily="49" charset="0"/>
                <a:cs typeface="Courier New" pitchFamily="49" charset="0"/>
              </a:rPr>
              <a:t>    Asymptotic p Value: 0.008469 </a:t>
            </a:r>
          </a:p>
          <a:p>
            <a:pPr marL="0" indent="0">
              <a:buNone/>
            </a:pPr>
            <a:endParaRPr lang="en-GB" sz="2000" dirty="0">
              <a:latin typeface="Courier New" pitchFamily="49" charset="0"/>
              <a:cs typeface="Courier New" pitchFamily="49" charset="0"/>
            </a:endParaRPr>
          </a:p>
          <a:p>
            <a:pPr marL="0" indent="0">
              <a:buNone/>
            </a:pPr>
            <a:r>
              <a:rPr lang="en-GB" sz="2000" dirty="0">
                <a:latin typeface="Courier New" pitchFamily="49" charset="0"/>
                <a:cs typeface="Courier New" pitchFamily="49" charset="0"/>
              </a:rPr>
              <a:t>Description:</a:t>
            </a:r>
          </a:p>
          <a:p>
            <a:pPr marL="0" indent="0">
              <a:buNone/>
            </a:pPr>
            <a:r>
              <a:rPr lang="en-GB" sz="2000" dirty="0">
                <a:latin typeface="Courier New" pitchFamily="49" charset="0"/>
                <a:cs typeface="Courier New" pitchFamily="49" charset="0"/>
              </a:rPr>
              <a:t> Wed Oct 14 19:28:57 2020 by user: ADENOMON</a:t>
            </a:r>
          </a:p>
          <a:p>
            <a:pPr marL="0" indent="0">
              <a:buNone/>
            </a:pPr>
            <a:endParaRPr lang="en-GB" sz="20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40</a:t>
            </a:fld>
            <a:endParaRPr lang="en-US"/>
          </a:p>
        </p:txBody>
      </p:sp>
    </p:spTree>
    <p:extLst>
      <p:ext uri="{BB962C8B-B14F-4D97-AF65-F5344CB8AC3E}">
        <p14:creationId xmlns:p14="http://schemas.microsoft.com/office/powerpoint/2010/main" val="1487279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Calculation of forecast statistic for linear regression using forecast package</a:t>
            </a:r>
            <a:endParaRPr lang="en-GB" dirty="0"/>
          </a:p>
        </p:txBody>
      </p:sp>
      <p:sp>
        <p:nvSpPr>
          <p:cNvPr id="3" name="Content Placeholder 2"/>
          <p:cNvSpPr>
            <a:spLocks noGrp="1"/>
          </p:cNvSpPr>
          <p:nvPr>
            <p:ph idx="1"/>
          </p:nvPr>
        </p:nvSpPr>
        <p:spPr/>
        <p:txBody>
          <a:bodyPr/>
          <a:lstStyle/>
          <a:p>
            <a:pPr marL="0" indent="0">
              <a:buNone/>
            </a:pPr>
            <a:r>
              <a:rPr lang="en-US" dirty="0">
                <a:solidFill>
                  <a:srgbClr val="FF0000"/>
                </a:solidFill>
                <a:latin typeface="Courier New" pitchFamily="49" charset="0"/>
                <a:cs typeface="Courier New" pitchFamily="49" charset="0"/>
              </a:rPr>
              <a:t>library(forecast)</a:t>
            </a:r>
          </a:p>
          <a:p>
            <a:pPr marL="0" indent="0">
              <a:buNone/>
            </a:pPr>
            <a:r>
              <a:rPr lang="en-US" dirty="0" smtClean="0">
                <a:solidFill>
                  <a:srgbClr val="FF0000"/>
                </a:solidFill>
                <a:latin typeface="Courier New" pitchFamily="49" charset="0"/>
                <a:cs typeface="Courier New" pitchFamily="49" charset="0"/>
              </a:rPr>
              <a:t>accuracy(crop15$Production,lreg$fitted.values)</a:t>
            </a:r>
          </a:p>
          <a:p>
            <a:pPr marL="0" indent="0">
              <a:buNone/>
            </a:pPr>
            <a:endParaRPr lang="en-US" dirty="0">
              <a:solidFill>
                <a:srgbClr val="FF0000"/>
              </a:solidFill>
              <a:latin typeface="Courier New" pitchFamily="49" charset="0"/>
              <a:cs typeface="Courier New" pitchFamily="49" charset="0"/>
            </a:endParaRPr>
          </a:p>
          <a:p>
            <a:pPr marL="0" indent="0">
              <a:buNone/>
            </a:pPr>
            <a:r>
              <a:rPr lang="en-GB" dirty="0" smtClean="0">
                <a:solidFill>
                  <a:srgbClr val="FF0000"/>
                </a:solidFill>
                <a:latin typeface="Courier New" pitchFamily="49" charset="0"/>
                <a:cs typeface="Courier New" pitchFamily="49" charset="0"/>
              </a:rPr>
              <a:t>         </a:t>
            </a:r>
            <a:r>
              <a:rPr lang="en-GB" dirty="0" smtClean="0">
                <a:latin typeface="Courier New" pitchFamily="49" charset="0"/>
                <a:cs typeface="Courier New" pitchFamily="49" charset="0"/>
              </a:rPr>
              <a:t>ME           RMSE     MAE</a:t>
            </a: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Test set 7.673862e-13 11555.61 7620.39 </a:t>
            </a:r>
            <a:endParaRPr lang="en-GB" dirty="0" smtClean="0">
              <a:latin typeface="Courier New" pitchFamily="49" charset="0"/>
              <a:cs typeface="Courier New" pitchFamily="49" charset="0"/>
            </a:endParaRPr>
          </a:p>
          <a:p>
            <a:pPr marL="0" indent="0">
              <a:buNone/>
            </a:pPr>
            <a:r>
              <a:rPr lang="en-GB" dirty="0">
                <a:latin typeface="Courier New" pitchFamily="49" charset="0"/>
                <a:cs typeface="Courier New" pitchFamily="49" charset="0"/>
              </a:rPr>
              <a:t>MPE    </a:t>
            </a:r>
            <a:r>
              <a:rPr lang="en-GB" dirty="0" smtClean="0">
                <a:latin typeface="Courier New" pitchFamily="49" charset="0"/>
                <a:cs typeface="Courier New" pitchFamily="49" charset="0"/>
              </a:rPr>
              <a:t>  MAPE</a:t>
            </a:r>
          </a:p>
          <a:p>
            <a:pPr marL="0" indent="0">
              <a:buNone/>
            </a:pPr>
            <a:r>
              <a:rPr lang="en-GB" dirty="0" smtClean="0">
                <a:latin typeface="Courier New" pitchFamily="49" charset="0"/>
                <a:cs typeface="Courier New" pitchFamily="49" charset="0"/>
              </a:rPr>
              <a:t>75.23185 </a:t>
            </a:r>
            <a:r>
              <a:rPr lang="en-GB" dirty="0">
                <a:latin typeface="Courier New" pitchFamily="49" charset="0"/>
                <a:cs typeface="Courier New" pitchFamily="49" charset="0"/>
              </a:rPr>
              <a:t>142.774</a:t>
            </a:r>
          </a:p>
          <a:p>
            <a:pPr marL="0" indent="0">
              <a:buNone/>
            </a:pPr>
            <a:endParaRPr lang="en-GB" dirty="0">
              <a:solidFill>
                <a:srgbClr val="FF0000"/>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41</a:t>
            </a:fld>
            <a:endParaRPr lang="en-US"/>
          </a:p>
        </p:txBody>
      </p:sp>
    </p:spTree>
    <p:extLst>
      <p:ext uri="{BB962C8B-B14F-4D97-AF65-F5344CB8AC3E}">
        <p14:creationId xmlns:p14="http://schemas.microsoft.com/office/powerpoint/2010/main" val="2034669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5"/>
            <a:ext cx="10515600" cy="1325563"/>
          </a:xfrm>
        </p:spPr>
        <p:txBody>
          <a:bodyPr/>
          <a:lstStyle/>
          <a:p>
            <a:pPr algn="ctr"/>
            <a:r>
              <a:rPr lang="en-US" dirty="0" smtClean="0"/>
              <a:t>Robust Regression</a:t>
            </a:r>
            <a:endParaRPr lang="en-GB" dirty="0"/>
          </a:p>
        </p:txBody>
      </p:sp>
      <p:sp>
        <p:nvSpPr>
          <p:cNvPr id="3" name="Content Placeholder 2"/>
          <p:cNvSpPr>
            <a:spLocks noGrp="1"/>
          </p:cNvSpPr>
          <p:nvPr>
            <p:ph idx="1"/>
          </p:nvPr>
        </p:nvSpPr>
        <p:spPr>
          <a:xfrm>
            <a:off x="838200" y="621665"/>
            <a:ext cx="10515600" cy="4351338"/>
          </a:xfrm>
        </p:spPr>
        <p:txBody>
          <a:bodyPr>
            <a:noAutofit/>
          </a:bodyPr>
          <a:lstStyle/>
          <a:p>
            <a:pPr marL="0" indent="0">
              <a:buNone/>
            </a:pPr>
            <a:r>
              <a:rPr lang="en-GB" sz="1900" dirty="0" err="1">
                <a:solidFill>
                  <a:srgbClr val="FF0000"/>
                </a:solidFill>
                <a:latin typeface="Courier New" pitchFamily="49" charset="0"/>
                <a:cs typeface="Courier New" pitchFamily="49" charset="0"/>
              </a:rPr>
              <a:t>robustreg</a:t>
            </a:r>
            <a:r>
              <a:rPr lang="en-GB" sz="1900" dirty="0">
                <a:solidFill>
                  <a:srgbClr val="FF0000"/>
                </a:solidFill>
                <a:latin typeface="Courier New" pitchFamily="49" charset="0"/>
                <a:cs typeface="Courier New" pitchFamily="49" charset="0"/>
              </a:rPr>
              <a:t>&lt;-</a:t>
            </a:r>
            <a:r>
              <a:rPr lang="en-GB" sz="1900" dirty="0" err="1" smtClean="0">
                <a:solidFill>
                  <a:srgbClr val="FF0000"/>
                </a:solidFill>
                <a:latin typeface="Courier New" pitchFamily="49" charset="0"/>
                <a:cs typeface="Courier New" pitchFamily="49" charset="0"/>
              </a:rPr>
              <a:t>rlm</a:t>
            </a:r>
            <a:r>
              <a:rPr lang="en-GB" sz="1900" dirty="0" smtClean="0">
                <a:solidFill>
                  <a:srgbClr val="FF0000"/>
                </a:solidFill>
                <a:latin typeface="Courier New" pitchFamily="49" charset="0"/>
                <a:cs typeface="Courier New" pitchFamily="49" charset="0"/>
              </a:rPr>
              <a:t>(</a:t>
            </a:r>
            <a:r>
              <a:rPr lang="en-GB" sz="1900" dirty="0" err="1" smtClean="0">
                <a:solidFill>
                  <a:srgbClr val="FF0000"/>
                </a:solidFill>
                <a:latin typeface="Courier New" pitchFamily="49" charset="0"/>
                <a:cs typeface="Courier New" pitchFamily="49" charset="0"/>
              </a:rPr>
              <a:t>Production~Land.Area,data</a:t>
            </a:r>
            <a:r>
              <a:rPr lang="en-GB" sz="1900" dirty="0" smtClean="0">
                <a:solidFill>
                  <a:srgbClr val="FF0000"/>
                </a:solidFill>
                <a:latin typeface="Courier New" pitchFamily="49" charset="0"/>
                <a:cs typeface="Courier New" pitchFamily="49" charset="0"/>
              </a:rPr>
              <a:t>=crop15,psi=</a:t>
            </a:r>
            <a:r>
              <a:rPr lang="en-GB" sz="1900" dirty="0" err="1" smtClean="0">
                <a:solidFill>
                  <a:srgbClr val="FF0000"/>
                </a:solidFill>
                <a:latin typeface="Courier New" pitchFamily="49" charset="0"/>
                <a:cs typeface="Courier New" pitchFamily="49" charset="0"/>
              </a:rPr>
              <a:t>psi.bisquare</a:t>
            </a:r>
            <a:r>
              <a:rPr lang="en-GB" sz="1900" dirty="0">
                <a:solidFill>
                  <a:srgbClr val="FF0000"/>
                </a:solidFill>
                <a:latin typeface="Courier New" pitchFamily="49" charset="0"/>
                <a:cs typeface="Courier New" pitchFamily="49" charset="0"/>
              </a:rPr>
              <a:t>)</a:t>
            </a:r>
          </a:p>
          <a:p>
            <a:pPr marL="0" indent="0">
              <a:buNone/>
            </a:pPr>
            <a:r>
              <a:rPr lang="en-GB" sz="2000" dirty="0" smtClean="0">
                <a:latin typeface="Courier New" pitchFamily="49" charset="0"/>
                <a:cs typeface="Courier New" pitchFamily="49" charset="0"/>
              </a:rPr>
              <a:t>summary(</a:t>
            </a:r>
            <a:r>
              <a:rPr lang="en-GB" sz="2000" dirty="0" err="1" smtClean="0">
                <a:latin typeface="Courier New" pitchFamily="49" charset="0"/>
                <a:cs typeface="Courier New" pitchFamily="49" charset="0"/>
              </a:rPr>
              <a:t>robustreg</a:t>
            </a:r>
            <a:r>
              <a:rPr lang="en-GB" sz="2000" dirty="0">
                <a:latin typeface="Courier New" pitchFamily="49" charset="0"/>
                <a:cs typeface="Courier New" pitchFamily="49" charset="0"/>
              </a:rPr>
              <a:t>)</a:t>
            </a:r>
          </a:p>
          <a:p>
            <a:pPr marL="0" indent="0">
              <a:buNone/>
            </a:pPr>
            <a:endParaRPr lang="en-GB" sz="2000" dirty="0">
              <a:latin typeface="Courier New" pitchFamily="49" charset="0"/>
              <a:cs typeface="Courier New" pitchFamily="49" charset="0"/>
            </a:endParaRPr>
          </a:p>
          <a:p>
            <a:pPr marL="0" indent="0">
              <a:buNone/>
            </a:pPr>
            <a:r>
              <a:rPr lang="en-GB" sz="2000" dirty="0">
                <a:latin typeface="Courier New" pitchFamily="49" charset="0"/>
                <a:cs typeface="Courier New" pitchFamily="49" charset="0"/>
              </a:rPr>
              <a:t>Call: </a:t>
            </a:r>
            <a:r>
              <a:rPr lang="en-GB" sz="2000" dirty="0" err="1">
                <a:latin typeface="Courier New" pitchFamily="49" charset="0"/>
                <a:cs typeface="Courier New" pitchFamily="49" charset="0"/>
              </a:rPr>
              <a:t>rlm</a:t>
            </a:r>
            <a:r>
              <a:rPr lang="en-GB" sz="2000" dirty="0">
                <a:latin typeface="Courier New" pitchFamily="49" charset="0"/>
                <a:cs typeface="Courier New" pitchFamily="49" charset="0"/>
              </a:rPr>
              <a:t>(formula = crop15$Production ~ crop15$Land.Area, data = crop15, </a:t>
            </a:r>
          </a:p>
          <a:p>
            <a:pPr marL="0" indent="0">
              <a:buNone/>
            </a:pPr>
            <a:r>
              <a:rPr lang="en-GB" sz="2000" dirty="0">
                <a:latin typeface="Courier New" pitchFamily="49" charset="0"/>
                <a:cs typeface="Courier New" pitchFamily="49" charset="0"/>
              </a:rPr>
              <a:t>    psi = </a:t>
            </a:r>
            <a:r>
              <a:rPr lang="en-GB" sz="2000" dirty="0" err="1">
                <a:latin typeface="Courier New" pitchFamily="49" charset="0"/>
                <a:cs typeface="Courier New" pitchFamily="49" charset="0"/>
              </a:rPr>
              <a:t>psi.bisquare</a:t>
            </a:r>
            <a:r>
              <a:rPr lang="en-GB" sz="2000" dirty="0">
                <a:latin typeface="Courier New" pitchFamily="49" charset="0"/>
                <a:cs typeface="Courier New" pitchFamily="49" charset="0"/>
              </a:rPr>
              <a:t>)</a:t>
            </a:r>
          </a:p>
          <a:p>
            <a:pPr marL="0" indent="0">
              <a:buNone/>
            </a:pPr>
            <a:r>
              <a:rPr lang="en-GB" sz="2000" dirty="0">
                <a:latin typeface="Courier New" pitchFamily="49" charset="0"/>
                <a:cs typeface="Courier New" pitchFamily="49" charset="0"/>
              </a:rPr>
              <a:t>Residuals:</a:t>
            </a:r>
          </a:p>
          <a:p>
            <a:pPr marL="0" indent="0">
              <a:buNone/>
            </a:pPr>
            <a:r>
              <a:rPr lang="en-GB" sz="2000" dirty="0">
                <a:latin typeface="Courier New" pitchFamily="49" charset="0"/>
                <a:cs typeface="Courier New" pitchFamily="49" charset="0"/>
              </a:rPr>
              <a:t>    Min      1Q  Median      3Q     Max </a:t>
            </a:r>
          </a:p>
          <a:p>
            <a:pPr marL="0" indent="0">
              <a:buNone/>
            </a:pPr>
            <a:r>
              <a:rPr lang="en-GB" sz="2000" dirty="0">
                <a:latin typeface="Courier New" pitchFamily="49" charset="0"/>
                <a:cs typeface="Courier New" pitchFamily="49" charset="0"/>
              </a:rPr>
              <a:t>-3250.2  -585.3  -307.3  1799.2 43678.6 </a:t>
            </a:r>
          </a:p>
          <a:p>
            <a:pPr marL="0" indent="0">
              <a:buNone/>
            </a:pPr>
            <a:endParaRPr lang="en-GB" sz="2000" dirty="0">
              <a:latin typeface="Courier New" pitchFamily="49" charset="0"/>
              <a:cs typeface="Courier New" pitchFamily="49" charset="0"/>
            </a:endParaRPr>
          </a:p>
          <a:p>
            <a:pPr marL="0" indent="0">
              <a:buNone/>
            </a:pPr>
            <a:r>
              <a:rPr lang="en-GB" sz="2000" dirty="0">
                <a:latin typeface="Courier New" pitchFamily="49" charset="0"/>
                <a:cs typeface="Courier New" pitchFamily="49" charset="0"/>
              </a:rPr>
              <a:t>Coefficients:</a:t>
            </a:r>
          </a:p>
          <a:p>
            <a:pPr marL="0" indent="0">
              <a:buNone/>
            </a:pPr>
            <a:r>
              <a:rPr lang="en-GB" sz="2000" dirty="0">
                <a:latin typeface="Courier New" pitchFamily="49" charset="0"/>
                <a:cs typeface="Courier New" pitchFamily="49" charset="0"/>
              </a:rPr>
              <a:t>                 Value    Std. Error t value </a:t>
            </a:r>
          </a:p>
          <a:p>
            <a:pPr marL="0" indent="0">
              <a:buNone/>
            </a:pPr>
            <a:r>
              <a:rPr lang="en-GB" sz="2000" dirty="0">
                <a:latin typeface="Courier New" pitchFamily="49" charset="0"/>
                <a:cs typeface="Courier New" pitchFamily="49" charset="0"/>
              </a:rPr>
              <a:t>(Intercept)       77.6888 638.6355     0.1216</a:t>
            </a:r>
          </a:p>
          <a:p>
            <a:pPr marL="0" indent="0">
              <a:buNone/>
            </a:pPr>
            <a:r>
              <a:rPr lang="en-GB" sz="2000" dirty="0">
                <a:latin typeface="Courier New" pitchFamily="49" charset="0"/>
                <a:cs typeface="Courier New" pitchFamily="49" charset="0"/>
              </a:rPr>
              <a:t>crop15$Land.Area   1.5069   0.1856     8.1195</a:t>
            </a:r>
          </a:p>
          <a:p>
            <a:pPr marL="0" indent="0">
              <a:buNone/>
            </a:pPr>
            <a:r>
              <a:rPr lang="en-GB" sz="2000" dirty="0" smtClean="0">
                <a:latin typeface="Courier New" pitchFamily="49" charset="0"/>
                <a:cs typeface="Courier New" pitchFamily="49" charset="0"/>
              </a:rPr>
              <a:t>Residual </a:t>
            </a:r>
            <a:r>
              <a:rPr lang="en-GB" sz="2000" dirty="0">
                <a:latin typeface="Courier New" pitchFamily="49" charset="0"/>
                <a:cs typeface="Courier New" pitchFamily="49" charset="0"/>
              </a:rPr>
              <a:t>standard error: 1507 on 14 degrees of freedom</a:t>
            </a:r>
          </a:p>
        </p:txBody>
      </p:sp>
      <p:sp>
        <p:nvSpPr>
          <p:cNvPr id="4" name="Slide Number Placeholder 3"/>
          <p:cNvSpPr>
            <a:spLocks noGrp="1"/>
          </p:cNvSpPr>
          <p:nvPr>
            <p:ph type="sldNum" sz="quarter" idx="12"/>
          </p:nvPr>
        </p:nvSpPr>
        <p:spPr/>
        <p:txBody>
          <a:bodyPr/>
          <a:lstStyle/>
          <a:p>
            <a:fld id="{44BBA839-4E5A-4D10-A45C-665FBBFA2040}" type="slidenum">
              <a:rPr lang="en-US" smtClean="0"/>
              <a:t>42</a:t>
            </a:fld>
            <a:endParaRPr lang="en-US"/>
          </a:p>
        </p:txBody>
      </p:sp>
    </p:spTree>
    <p:extLst>
      <p:ext uri="{BB962C8B-B14F-4D97-AF65-F5344CB8AC3E}">
        <p14:creationId xmlns:p14="http://schemas.microsoft.com/office/powerpoint/2010/main" val="2848399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 of coefficients of Robust Regression</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sz="3000" dirty="0" err="1">
                <a:solidFill>
                  <a:srgbClr val="FF0000"/>
                </a:solidFill>
                <a:latin typeface="Courier New" pitchFamily="49" charset="0"/>
                <a:cs typeface="Courier New" pitchFamily="49" charset="0"/>
              </a:rPr>
              <a:t>coeftest</a:t>
            </a:r>
            <a:r>
              <a:rPr lang="en-GB" sz="3000" dirty="0">
                <a:solidFill>
                  <a:srgbClr val="FF0000"/>
                </a:solidFill>
                <a:latin typeface="Courier New" pitchFamily="49" charset="0"/>
                <a:cs typeface="Courier New" pitchFamily="49" charset="0"/>
              </a:rPr>
              <a:t>(</a:t>
            </a:r>
            <a:r>
              <a:rPr lang="en-GB" sz="3000" dirty="0" err="1">
                <a:solidFill>
                  <a:srgbClr val="FF0000"/>
                </a:solidFill>
                <a:latin typeface="Courier New" pitchFamily="49" charset="0"/>
                <a:cs typeface="Courier New" pitchFamily="49" charset="0"/>
              </a:rPr>
              <a:t>robustreg</a:t>
            </a:r>
            <a:r>
              <a:rPr lang="en-GB" sz="3000" dirty="0">
                <a:solidFill>
                  <a:srgbClr val="FF0000"/>
                </a:solidFill>
                <a:latin typeface="Courier New" pitchFamily="49" charset="0"/>
                <a:cs typeface="Courier New" pitchFamily="49" charset="0"/>
              </a:rPr>
              <a:t>)</a:t>
            </a:r>
          </a:p>
          <a:p>
            <a:pPr marL="0" indent="0">
              <a:buNone/>
            </a:pPr>
            <a:endParaRPr lang="en-GB" dirty="0"/>
          </a:p>
          <a:p>
            <a:pPr marL="0" indent="0">
              <a:buNone/>
            </a:pPr>
            <a:r>
              <a:rPr lang="en-GB" sz="2400" dirty="0">
                <a:latin typeface="Courier New" pitchFamily="49" charset="0"/>
                <a:cs typeface="Courier New" pitchFamily="49" charset="0"/>
              </a:rPr>
              <a:t>z test of coefficients:</a:t>
            </a:r>
          </a:p>
          <a:p>
            <a:pPr marL="0" indent="0">
              <a:buNone/>
            </a:pPr>
            <a:endParaRPr lang="en-GB" sz="2400" dirty="0">
              <a:latin typeface="Courier New" pitchFamily="49" charset="0"/>
              <a:cs typeface="Courier New" pitchFamily="49" charset="0"/>
            </a:endParaRPr>
          </a:p>
          <a:p>
            <a:pPr marL="0" indent="0">
              <a:buNone/>
            </a:pPr>
            <a:r>
              <a:rPr lang="en-GB" sz="2400" dirty="0">
                <a:latin typeface="Courier New" pitchFamily="49" charset="0"/>
                <a:cs typeface="Courier New" pitchFamily="49" charset="0"/>
              </a:rPr>
              <a:t>                  Estimate Std. Error z value  </a:t>
            </a:r>
            <a:r>
              <a:rPr lang="en-GB" sz="2400" dirty="0" err="1">
                <a:latin typeface="Courier New" pitchFamily="49" charset="0"/>
                <a:cs typeface="Courier New" pitchFamily="49" charset="0"/>
              </a:rPr>
              <a:t>Pr</a:t>
            </a:r>
            <a:r>
              <a:rPr lang="en-GB" sz="2400" dirty="0">
                <a:latin typeface="Courier New" pitchFamily="49" charset="0"/>
                <a:cs typeface="Courier New" pitchFamily="49" charset="0"/>
              </a:rPr>
              <a:t>(&gt;|z|)    </a:t>
            </a:r>
          </a:p>
          <a:p>
            <a:pPr marL="0" indent="0">
              <a:buNone/>
            </a:pPr>
            <a:r>
              <a:rPr lang="en-GB" sz="2400" dirty="0">
                <a:latin typeface="Courier New" pitchFamily="49" charset="0"/>
                <a:cs typeface="Courier New" pitchFamily="49" charset="0"/>
              </a:rPr>
              <a:t>(Intercept)       77.68876  638.63545  0.1216    0.9032    </a:t>
            </a:r>
          </a:p>
          <a:p>
            <a:pPr marL="0" indent="0">
              <a:buNone/>
            </a:pPr>
            <a:r>
              <a:rPr lang="en-GB" sz="2400" dirty="0">
                <a:latin typeface="Courier New" pitchFamily="49" charset="0"/>
                <a:cs typeface="Courier New" pitchFamily="49" charset="0"/>
              </a:rPr>
              <a:t>crop15$Land.Area   1.50689    0.18559  8.1195 4.681e-16 ***</a:t>
            </a:r>
          </a:p>
          <a:p>
            <a:pPr marL="0" indent="0">
              <a:buNone/>
            </a:pPr>
            <a:r>
              <a:rPr lang="en-GB" sz="2400" dirty="0">
                <a:latin typeface="Courier New" pitchFamily="49" charset="0"/>
                <a:cs typeface="Courier New" pitchFamily="49" charset="0"/>
              </a:rPr>
              <a:t>---</a:t>
            </a:r>
          </a:p>
          <a:p>
            <a:pPr marL="0" indent="0">
              <a:buNone/>
            </a:pPr>
            <a:r>
              <a:rPr lang="en-GB" sz="2400" dirty="0" err="1" smtClean="0">
                <a:latin typeface="Courier New" pitchFamily="49" charset="0"/>
                <a:cs typeface="Courier New" pitchFamily="49" charset="0"/>
              </a:rPr>
              <a:t>Signif.codes</a:t>
            </a:r>
            <a:r>
              <a:rPr lang="en-GB" sz="2400" dirty="0">
                <a:latin typeface="Courier New" pitchFamily="49" charset="0"/>
                <a:cs typeface="Courier New" pitchFamily="49" charset="0"/>
              </a:rPr>
              <a:t>:  0 ‘***’ 0.001 ‘**’ 0.01 ‘*’ 0.05 ‘.’ 0.1 ‘ ’ 1</a:t>
            </a:r>
          </a:p>
          <a:p>
            <a:pPr marL="0" indent="0">
              <a:buNone/>
            </a:pPr>
            <a:endParaRPr lang="en-GB" dirty="0"/>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43</a:t>
            </a:fld>
            <a:endParaRPr lang="en-US"/>
          </a:p>
        </p:txBody>
      </p:sp>
    </p:spTree>
    <p:extLst>
      <p:ext uri="{BB962C8B-B14F-4D97-AF65-F5344CB8AC3E}">
        <p14:creationId xmlns:p14="http://schemas.microsoft.com/office/powerpoint/2010/main" val="1591771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600" dirty="0">
                <a:solidFill>
                  <a:srgbClr val="FF0000"/>
                </a:solidFill>
                <a:latin typeface="Courier New" pitchFamily="49" charset="0"/>
                <a:cs typeface="Courier New" pitchFamily="49" charset="0"/>
              </a:rPr>
              <a:t>accuracy(crop15$Production,robustreg$fitted.values)</a:t>
            </a:r>
          </a:p>
          <a:p>
            <a:pPr marL="0" indent="0">
              <a:buNone/>
            </a:pPr>
            <a:r>
              <a:rPr lang="en-US" dirty="0">
                <a:latin typeface="Courier New" pitchFamily="49" charset="0"/>
                <a:cs typeface="Courier New" pitchFamily="49" charset="0"/>
              </a:rPr>
              <a:t>                ME   </a:t>
            </a:r>
            <a:r>
              <a:rPr lang="en-US" dirty="0" smtClean="0">
                <a:latin typeface="Courier New" pitchFamily="49" charset="0"/>
                <a:cs typeface="Courier New" pitchFamily="49" charset="0"/>
              </a:rPr>
              <a:t> RMSE      </a:t>
            </a:r>
            <a:r>
              <a:rPr lang="en-US" dirty="0">
                <a:latin typeface="Courier New" pitchFamily="49" charset="0"/>
                <a:cs typeface="Courier New" pitchFamily="49" charset="0"/>
              </a:rPr>
              <a:t>MAE       MPE     </a:t>
            </a:r>
            <a:r>
              <a:rPr lang="en-US" dirty="0" smtClean="0">
                <a:latin typeface="Courier New" pitchFamily="49" charset="0"/>
                <a:cs typeface="Courier New" pitchFamily="49" charset="0"/>
              </a:rPr>
              <a:t>Test </a:t>
            </a:r>
            <a:r>
              <a:rPr lang="en-US" dirty="0">
                <a:latin typeface="Courier New" pitchFamily="49" charset="0"/>
                <a:cs typeface="Courier New" pitchFamily="49" charset="0"/>
              </a:rPr>
              <a:t>set -5380.791 15259.5 6385.538 -75.20537 </a:t>
            </a:r>
            <a:endParaRPr lang="en-US" dirty="0" smtClean="0">
              <a:latin typeface="Courier New" pitchFamily="49" charset="0"/>
              <a:cs typeface="Courier New" pitchFamily="49" charset="0"/>
            </a:endParaRPr>
          </a:p>
          <a:p>
            <a:pPr marL="0" indent="0">
              <a:buNone/>
            </a:pPr>
            <a:r>
              <a:rPr lang="en-US" dirty="0">
                <a:latin typeface="Courier New" pitchFamily="49" charset="0"/>
                <a:cs typeface="Courier New" pitchFamily="49" charset="0"/>
              </a:rPr>
              <a:t>MAPE</a:t>
            </a:r>
          </a:p>
          <a:p>
            <a:pPr marL="0" indent="0">
              <a:buNone/>
            </a:pPr>
            <a:r>
              <a:rPr lang="en-US" dirty="0" smtClean="0">
                <a:latin typeface="Courier New" pitchFamily="49" charset="0"/>
                <a:cs typeface="Courier New" pitchFamily="49" charset="0"/>
              </a:rPr>
              <a:t>123.2302</a:t>
            </a:r>
            <a:endParaRPr lang="en-US" dirty="0">
              <a:latin typeface="Courier New" pitchFamily="49" charset="0"/>
              <a:cs typeface="Courier New" pitchFamily="49" charset="0"/>
            </a:endParaRPr>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44</a:t>
            </a:fld>
            <a:endParaRPr lang="en-US"/>
          </a:p>
        </p:txBody>
      </p:sp>
      <p:sp>
        <p:nvSpPr>
          <p:cNvPr id="5" name="Title 1"/>
          <p:cNvSpPr>
            <a:spLocks noGrp="1"/>
          </p:cNvSpPr>
          <p:nvPr>
            <p:ph type="title"/>
          </p:nvPr>
        </p:nvSpPr>
        <p:spPr/>
        <p:txBody>
          <a:bodyPr>
            <a:normAutofit/>
          </a:bodyPr>
          <a:lstStyle/>
          <a:p>
            <a:pPr algn="ctr"/>
            <a:r>
              <a:rPr lang="en-US" dirty="0" smtClean="0"/>
              <a:t>Calculation of forecast statistic for robust  regression using forecast package</a:t>
            </a:r>
            <a:endParaRPr lang="en-GB" dirty="0"/>
          </a:p>
        </p:txBody>
      </p:sp>
    </p:spTree>
    <p:extLst>
      <p:ext uri="{BB962C8B-B14F-4D97-AF65-F5344CB8AC3E}">
        <p14:creationId xmlns:p14="http://schemas.microsoft.com/office/powerpoint/2010/main" val="270400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75360"/>
            <a:ext cx="10515600" cy="5201603"/>
          </a:xfrm>
        </p:spPr>
        <p:txBody>
          <a:bodyPr>
            <a:normAutofit fontScale="85000" lnSpcReduction="20000"/>
          </a:bodyPr>
          <a:lstStyle/>
          <a:p>
            <a:pPr marL="0" indent="0">
              <a:buNone/>
            </a:pPr>
            <a:r>
              <a:rPr lang="en-GB" dirty="0" err="1">
                <a:solidFill>
                  <a:srgbClr val="FF0000"/>
                </a:solidFill>
                <a:latin typeface="Courier New" pitchFamily="49" charset="0"/>
                <a:cs typeface="Courier New" pitchFamily="49" charset="0"/>
              </a:rPr>
              <a:t>jarqueberaTest</a:t>
            </a:r>
            <a:r>
              <a:rPr lang="en-GB" dirty="0">
                <a:solidFill>
                  <a:srgbClr val="FF0000"/>
                </a:solidFill>
                <a:latin typeface="Courier New" pitchFamily="49" charset="0"/>
                <a:cs typeface="Courier New" pitchFamily="49" charset="0"/>
              </a:rPr>
              <a:t>(</a:t>
            </a:r>
            <a:r>
              <a:rPr lang="en-GB" dirty="0" err="1">
                <a:solidFill>
                  <a:srgbClr val="FF0000"/>
                </a:solidFill>
                <a:latin typeface="Courier New" pitchFamily="49" charset="0"/>
                <a:cs typeface="Courier New" pitchFamily="49" charset="0"/>
              </a:rPr>
              <a:t>robustreg$residuals</a:t>
            </a:r>
            <a:r>
              <a:rPr lang="en-GB" dirty="0">
                <a:solidFill>
                  <a:srgbClr val="FF0000"/>
                </a:solidFill>
                <a:latin typeface="Courier New" pitchFamily="49" charset="0"/>
                <a:cs typeface="Courier New" pitchFamily="49" charset="0"/>
              </a:rPr>
              <a:t>)</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Title:</a:t>
            </a:r>
          </a:p>
          <a:p>
            <a:pPr marL="0" indent="0">
              <a:buNone/>
            </a:pPr>
            <a:r>
              <a:rPr lang="en-GB" dirty="0">
                <a:latin typeface="Courier New" pitchFamily="49" charset="0"/>
                <a:cs typeface="Courier New" pitchFamily="49" charset="0"/>
              </a:rPr>
              <a:t> </a:t>
            </a:r>
            <a:r>
              <a:rPr lang="en-GB" dirty="0" err="1">
                <a:latin typeface="Courier New" pitchFamily="49" charset="0"/>
                <a:cs typeface="Courier New" pitchFamily="49" charset="0"/>
              </a:rPr>
              <a:t>Jarque</a:t>
            </a:r>
            <a:r>
              <a:rPr lang="en-GB" dirty="0">
                <a:latin typeface="Courier New" pitchFamily="49" charset="0"/>
                <a:cs typeface="Courier New" pitchFamily="49" charset="0"/>
              </a:rPr>
              <a:t> - </a:t>
            </a:r>
            <a:r>
              <a:rPr lang="en-GB" dirty="0" err="1">
                <a:latin typeface="Courier New" pitchFamily="49" charset="0"/>
                <a:cs typeface="Courier New" pitchFamily="49" charset="0"/>
              </a:rPr>
              <a:t>Bera</a:t>
            </a:r>
            <a:r>
              <a:rPr lang="en-GB" dirty="0">
                <a:latin typeface="Courier New" pitchFamily="49" charset="0"/>
                <a:cs typeface="Courier New" pitchFamily="49" charset="0"/>
              </a:rPr>
              <a:t> </a:t>
            </a:r>
            <a:r>
              <a:rPr lang="en-GB" dirty="0" err="1">
                <a:latin typeface="Courier New" pitchFamily="49" charset="0"/>
                <a:cs typeface="Courier New" pitchFamily="49" charset="0"/>
              </a:rPr>
              <a:t>Normalality</a:t>
            </a:r>
            <a:r>
              <a:rPr lang="en-GB" dirty="0">
                <a:latin typeface="Courier New" pitchFamily="49" charset="0"/>
                <a:cs typeface="Courier New" pitchFamily="49" charset="0"/>
              </a:rPr>
              <a:t> Test</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Test Results:</a:t>
            </a:r>
          </a:p>
          <a:p>
            <a:pPr marL="0" indent="0">
              <a:buNone/>
            </a:pPr>
            <a:r>
              <a:rPr lang="en-GB" dirty="0">
                <a:latin typeface="Courier New" pitchFamily="49" charset="0"/>
                <a:cs typeface="Courier New" pitchFamily="49" charset="0"/>
              </a:rPr>
              <a:t>  STATISTIC:</a:t>
            </a:r>
          </a:p>
          <a:p>
            <a:pPr marL="0" indent="0">
              <a:buNone/>
            </a:pPr>
            <a:r>
              <a:rPr lang="en-GB" dirty="0">
                <a:latin typeface="Courier New" pitchFamily="49" charset="0"/>
                <a:cs typeface="Courier New" pitchFamily="49" charset="0"/>
              </a:rPr>
              <a:t>    X-squared: 19.386</a:t>
            </a:r>
          </a:p>
          <a:p>
            <a:pPr marL="0" indent="0">
              <a:buNone/>
            </a:pPr>
            <a:r>
              <a:rPr lang="en-GB" dirty="0">
                <a:latin typeface="Courier New" pitchFamily="49" charset="0"/>
                <a:cs typeface="Courier New" pitchFamily="49" charset="0"/>
              </a:rPr>
              <a:t>  P VALUE:</a:t>
            </a:r>
          </a:p>
          <a:p>
            <a:pPr marL="0" indent="0">
              <a:buNone/>
            </a:pPr>
            <a:r>
              <a:rPr lang="en-GB" dirty="0">
                <a:latin typeface="Courier New" pitchFamily="49" charset="0"/>
                <a:cs typeface="Courier New" pitchFamily="49" charset="0"/>
              </a:rPr>
              <a:t>    Asymptotic p Value: 6.171e-05 </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Description:</a:t>
            </a:r>
          </a:p>
          <a:p>
            <a:pPr marL="0" indent="0">
              <a:buNone/>
            </a:pPr>
            <a:r>
              <a:rPr lang="en-GB" dirty="0">
                <a:latin typeface="Courier New" pitchFamily="49" charset="0"/>
                <a:cs typeface="Courier New" pitchFamily="49" charset="0"/>
              </a:rPr>
              <a:t> Wed Oct 14 19:31:33 2020 by user: ADENOMON</a:t>
            </a:r>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45</a:t>
            </a:fld>
            <a:endParaRPr lang="en-US"/>
          </a:p>
        </p:txBody>
      </p:sp>
      <p:sp>
        <p:nvSpPr>
          <p:cNvPr id="5" name="Title 1"/>
          <p:cNvSpPr>
            <a:spLocks noGrp="1"/>
          </p:cNvSpPr>
          <p:nvPr>
            <p:ph type="title"/>
          </p:nvPr>
        </p:nvSpPr>
        <p:spPr>
          <a:xfrm>
            <a:off x="838200" y="-198755"/>
            <a:ext cx="10515600" cy="1325563"/>
          </a:xfrm>
        </p:spPr>
        <p:txBody>
          <a:bodyPr/>
          <a:lstStyle/>
          <a:p>
            <a:pPr algn="ctr"/>
            <a:r>
              <a:rPr lang="en-US" dirty="0" smtClean="0"/>
              <a:t>Normality test of Robust regression model</a:t>
            </a:r>
            <a:endParaRPr lang="en-GB" dirty="0"/>
          </a:p>
        </p:txBody>
      </p:sp>
    </p:spTree>
    <p:extLst>
      <p:ext uri="{BB962C8B-B14F-4D97-AF65-F5344CB8AC3E}">
        <p14:creationId xmlns:p14="http://schemas.microsoft.com/office/powerpoint/2010/main" val="1043640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315"/>
            <a:ext cx="10515600" cy="1325563"/>
          </a:xfrm>
        </p:spPr>
        <p:txBody>
          <a:bodyPr/>
          <a:lstStyle/>
          <a:p>
            <a:pPr algn="ctr"/>
            <a:r>
              <a:rPr lang="en-US" dirty="0" smtClean="0"/>
              <a:t>Analysis of Variance (ANOVA)</a:t>
            </a:r>
            <a:endParaRPr lang="en-GB" dirty="0"/>
          </a:p>
        </p:txBody>
      </p:sp>
      <p:sp>
        <p:nvSpPr>
          <p:cNvPr id="3" name="Content Placeholder 2"/>
          <p:cNvSpPr>
            <a:spLocks noGrp="1"/>
          </p:cNvSpPr>
          <p:nvPr>
            <p:ph idx="1"/>
          </p:nvPr>
        </p:nvSpPr>
        <p:spPr>
          <a:xfrm>
            <a:off x="838200" y="1036320"/>
            <a:ext cx="10515600" cy="5140643"/>
          </a:xfrm>
        </p:spPr>
        <p:txBody>
          <a:bodyPr>
            <a:normAutofit/>
          </a:bodyPr>
          <a:lstStyle/>
          <a:p>
            <a:pPr marL="0" indent="0">
              <a:buNone/>
            </a:pPr>
            <a:r>
              <a:rPr lang="en-US" dirty="0" smtClean="0"/>
              <a:t>ANOVA is used to compare three or more samples</a:t>
            </a:r>
          </a:p>
          <a:p>
            <a:pPr marL="0" indent="0">
              <a:buNone/>
            </a:pPr>
            <a:r>
              <a:rPr lang="en-US" dirty="0" smtClean="0"/>
              <a:t>Note here</a:t>
            </a:r>
          </a:p>
          <a:p>
            <a:pPr>
              <a:buFont typeface="Arial" charset="0"/>
              <a:buChar char="•"/>
            </a:pPr>
            <a:r>
              <a:rPr lang="en-US" dirty="0" smtClean="0"/>
              <a:t>ANOVA is quite robust to small deviations from normality</a:t>
            </a:r>
          </a:p>
          <a:p>
            <a:pPr>
              <a:buFont typeface="Arial" charset="0"/>
              <a:buChar char="•"/>
            </a:pPr>
            <a:r>
              <a:rPr lang="en-US" dirty="0" smtClean="0"/>
              <a:t>Normal test are sometimes quite conservative meaning normality may be rejected due to a limited deviation from normality.</a:t>
            </a:r>
          </a:p>
          <a:p>
            <a:pPr marL="0" indent="0">
              <a:buNone/>
            </a:pPr>
            <a:r>
              <a:rPr lang="en-US" dirty="0" smtClean="0">
                <a:solidFill>
                  <a:srgbClr val="0070C0"/>
                </a:solidFill>
              </a:rPr>
              <a:t>Assumptions</a:t>
            </a:r>
          </a:p>
          <a:p>
            <a:pPr>
              <a:buFont typeface="Arial" charset="0"/>
              <a:buChar char="•"/>
            </a:pPr>
            <a:r>
              <a:rPr lang="en-US" dirty="0" smtClean="0"/>
              <a:t>Variable type</a:t>
            </a:r>
          </a:p>
          <a:p>
            <a:pPr>
              <a:buFont typeface="Arial" charset="0"/>
              <a:buChar char="•"/>
            </a:pPr>
            <a:r>
              <a:rPr lang="en-US" dirty="0" smtClean="0"/>
              <a:t>Independence</a:t>
            </a:r>
          </a:p>
          <a:p>
            <a:pPr>
              <a:buFont typeface="Arial" charset="0"/>
              <a:buChar char="•"/>
            </a:pPr>
            <a:r>
              <a:rPr lang="en-US" dirty="0" smtClean="0"/>
              <a:t>Normality</a:t>
            </a:r>
          </a:p>
          <a:p>
            <a:pPr>
              <a:buFont typeface="Arial" charset="0"/>
              <a:buChar char="•"/>
            </a:pPr>
            <a:r>
              <a:rPr lang="en-US" dirty="0" smtClean="0"/>
              <a:t>Equality of Variance</a:t>
            </a: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46</a:t>
            </a:fld>
            <a:endParaRPr lang="en-US"/>
          </a:p>
        </p:txBody>
      </p:sp>
      <p:sp>
        <p:nvSpPr>
          <p:cNvPr id="5" name="Rectangle 4"/>
          <p:cNvSpPr/>
          <p:nvPr/>
        </p:nvSpPr>
        <p:spPr>
          <a:xfrm>
            <a:off x="4526280" y="3680936"/>
            <a:ext cx="6812280" cy="2400657"/>
          </a:xfrm>
          <a:prstGeom prst="rect">
            <a:avLst/>
          </a:prstGeom>
        </p:spPr>
        <p:txBody>
          <a:bodyPr wrap="square">
            <a:spAutoFit/>
          </a:bodyPr>
          <a:lstStyle/>
          <a:p>
            <a:r>
              <a:rPr lang="en-US" sz="3000" dirty="0" smtClean="0">
                <a:solidFill>
                  <a:srgbClr val="0070C0"/>
                </a:solidFill>
              </a:rPr>
              <a:t>Notes</a:t>
            </a:r>
            <a:endParaRPr lang="en-US" sz="3000" dirty="0">
              <a:solidFill>
                <a:srgbClr val="0070C0"/>
              </a:solidFill>
            </a:endParaRPr>
          </a:p>
          <a:p>
            <a:pPr>
              <a:buFont typeface="Arial" charset="0"/>
              <a:buChar char="•"/>
            </a:pPr>
            <a:r>
              <a:rPr lang="en-US" sz="3000" dirty="0" smtClean="0">
                <a:solidFill>
                  <a:srgbClr val="FF0000"/>
                </a:solidFill>
              </a:rPr>
              <a:t>If Variances are equal, use ANOVA</a:t>
            </a:r>
            <a:endParaRPr lang="en-US" sz="3000" dirty="0">
              <a:solidFill>
                <a:srgbClr val="FF0000"/>
              </a:solidFill>
            </a:endParaRPr>
          </a:p>
          <a:p>
            <a:pPr>
              <a:buFont typeface="Arial" charset="0"/>
              <a:buChar char="•"/>
            </a:pPr>
            <a:r>
              <a:rPr lang="en-US" sz="3000" dirty="0" smtClean="0">
                <a:solidFill>
                  <a:srgbClr val="FF0000"/>
                </a:solidFill>
              </a:rPr>
              <a:t>If Variances not equal, use Welch Test</a:t>
            </a:r>
          </a:p>
          <a:p>
            <a:pPr>
              <a:buFont typeface="Arial" charset="0"/>
              <a:buChar char="•"/>
            </a:pPr>
            <a:r>
              <a:rPr lang="en-US" sz="3000" dirty="0" smtClean="0">
                <a:solidFill>
                  <a:srgbClr val="FF0000"/>
                </a:solidFill>
              </a:rPr>
              <a:t>If normality is not assumed, use </a:t>
            </a:r>
            <a:r>
              <a:rPr lang="en-US" sz="3000" dirty="0" err="1" smtClean="0">
                <a:solidFill>
                  <a:srgbClr val="FF0000"/>
                </a:solidFill>
              </a:rPr>
              <a:t>Kruskal</a:t>
            </a:r>
            <a:r>
              <a:rPr lang="en-US" sz="3000" dirty="0" smtClean="0">
                <a:solidFill>
                  <a:srgbClr val="FF0000"/>
                </a:solidFill>
              </a:rPr>
              <a:t> Wallis Test</a:t>
            </a:r>
            <a:endParaRPr lang="en-GB" sz="3000" dirty="0">
              <a:solidFill>
                <a:srgbClr val="FF0000"/>
              </a:solidFill>
            </a:endParaRPr>
          </a:p>
        </p:txBody>
      </p:sp>
    </p:spTree>
    <p:extLst>
      <p:ext uri="{BB962C8B-B14F-4D97-AF65-F5344CB8AC3E}">
        <p14:creationId xmlns:p14="http://schemas.microsoft.com/office/powerpoint/2010/main" val="5150513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920"/>
            <a:ext cx="10515600" cy="5674043"/>
          </a:xfrm>
        </p:spPr>
        <p:txBody>
          <a:bodyPr>
            <a:normAutofit fontScale="92500" lnSpcReduction="10000"/>
          </a:bodyPr>
          <a:lstStyle/>
          <a:p>
            <a:pPr marL="0" indent="0">
              <a:buNone/>
            </a:pPr>
            <a:r>
              <a:rPr lang="en-US" b="1" dirty="0" smtClean="0"/>
              <a:t>Illustration of One Way ANOVA</a:t>
            </a:r>
            <a:endParaRPr lang="en-GB" dirty="0"/>
          </a:p>
          <a:p>
            <a:pPr marL="0" indent="0">
              <a:buNone/>
            </a:pPr>
            <a:r>
              <a:rPr lang="en-US" dirty="0"/>
              <a:t>Nineteen pigs are assigned at random among four experimental groups. Each group is fed a different diet. The data are pig body weights in kilograms, after being raised on these diet. We wish to ask whether the pig weights are the same for all four diets.</a:t>
            </a:r>
            <a:endParaRPr lang="en-GB" dirty="0"/>
          </a:p>
          <a:p>
            <a:pPr marL="0" indent="0">
              <a:buNone/>
            </a:pPr>
            <a:r>
              <a:rPr lang="en-US" dirty="0" smtClean="0"/>
              <a:t> Feed </a:t>
            </a:r>
            <a:r>
              <a:rPr lang="en-US" dirty="0"/>
              <a:t>1	</a:t>
            </a:r>
            <a:r>
              <a:rPr lang="en-US" dirty="0" smtClean="0"/>
              <a:t>Feed </a:t>
            </a:r>
            <a:r>
              <a:rPr lang="en-US" dirty="0"/>
              <a:t>2		Feed 3		Feed 4</a:t>
            </a:r>
            <a:endParaRPr lang="en-GB" dirty="0"/>
          </a:p>
          <a:p>
            <a:pPr marL="0" indent="0">
              <a:buNone/>
            </a:pPr>
            <a:r>
              <a:rPr lang="en-US" dirty="0" smtClean="0"/>
              <a:t>   60.8</a:t>
            </a:r>
            <a:r>
              <a:rPr lang="en-US" dirty="0"/>
              <a:t>		68.7		102.6		87.9</a:t>
            </a:r>
            <a:endParaRPr lang="en-GB" dirty="0"/>
          </a:p>
          <a:p>
            <a:pPr marL="0" indent="0">
              <a:buNone/>
            </a:pPr>
            <a:r>
              <a:rPr lang="en-US" dirty="0" smtClean="0"/>
              <a:t>   57.0</a:t>
            </a:r>
            <a:r>
              <a:rPr lang="en-US" dirty="0"/>
              <a:t>		67.7		102.1		84.2</a:t>
            </a:r>
            <a:endParaRPr lang="en-GB" dirty="0"/>
          </a:p>
          <a:p>
            <a:pPr marL="0" indent="0">
              <a:buNone/>
            </a:pPr>
            <a:r>
              <a:rPr lang="en-US" dirty="0" smtClean="0"/>
              <a:t>   65.0</a:t>
            </a:r>
            <a:r>
              <a:rPr lang="en-US" dirty="0"/>
              <a:t>		74.0		100.2		83.1</a:t>
            </a:r>
            <a:endParaRPr lang="en-GB" dirty="0"/>
          </a:p>
          <a:p>
            <a:pPr marL="0" indent="0">
              <a:buNone/>
            </a:pPr>
            <a:r>
              <a:rPr lang="en-US" dirty="0" smtClean="0"/>
              <a:t>   58.6</a:t>
            </a:r>
            <a:r>
              <a:rPr lang="en-US" dirty="0"/>
              <a:t>		66. 3		96.5		85.7</a:t>
            </a:r>
            <a:endParaRPr lang="en-GB" dirty="0"/>
          </a:p>
          <a:p>
            <a:pPr marL="0" indent="0">
              <a:buNone/>
            </a:pPr>
            <a:r>
              <a:rPr lang="en-US" dirty="0" smtClean="0"/>
              <a:t>  61.7</a:t>
            </a:r>
            <a:r>
              <a:rPr lang="en-US" dirty="0"/>
              <a:t>		69.8				 90. 3</a:t>
            </a:r>
            <a:endParaRPr lang="en-GB" dirty="0"/>
          </a:p>
          <a:p>
            <a:pPr marL="0" indent="0">
              <a:buNone/>
            </a:pPr>
            <a:r>
              <a:rPr lang="en-US" dirty="0"/>
              <a:t>In the example above, the feeds are the treatment, which is a </a:t>
            </a:r>
            <a:endParaRPr lang="en-GB" dirty="0"/>
          </a:p>
          <a:p>
            <a:pPr marL="0" indent="0">
              <a:buNone/>
            </a:pPr>
            <a:r>
              <a:rPr lang="en-US" dirty="0"/>
              <a:t>typical example one-way analysis of variance.</a:t>
            </a:r>
            <a:endParaRPr lang="en-GB" dirty="0"/>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47</a:t>
            </a:fld>
            <a:endParaRPr lang="en-US"/>
          </a:p>
        </p:txBody>
      </p:sp>
    </p:spTree>
    <p:extLst>
      <p:ext uri="{BB962C8B-B14F-4D97-AF65-F5344CB8AC3E}">
        <p14:creationId xmlns:p14="http://schemas.microsoft.com/office/powerpoint/2010/main" val="34758722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1"/>
            <a:ext cx="10515600" cy="1173479"/>
          </a:xfrm>
        </p:spPr>
        <p:txBody>
          <a:bodyPr>
            <a:normAutofit fontScale="92500" lnSpcReduction="20000"/>
          </a:bodyPr>
          <a:lstStyle/>
          <a:p>
            <a:pPr marL="0" indent="0">
              <a:buNone/>
            </a:pPr>
            <a:r>
              <a:rPr lang="en-US" sz="2000" dirty="0">
                <a:latin typeface="Courier New" pitchFamily="49" charset="0"/>
                <a:cs typeface="Courier New" pitchFamily="49" charset="0"/>
              </a:rPr>
              <a:t>Response&lt;-c(60.8, 57, 65, 58.6, 61.7, 68.7, 67.7, 74, 66.3, 69.8, 102.6, 102.1, 100.2, 96.5, 87.9, 84.2, 83.1, 85.7, 90.3)</a:t>
            </a:r>
            <a:endParaRPr lang="en-GB" sz="2000" dirty="0">
              <a:latin typeface="Courier New" pitchFamily="49" charset="0"/>
              <a:cs typeface="Courier New" pitchFamily="49" charset="0"/>
            </a:endParaRPr>
          </a:p>
          <a:p>
            <a:pPr marL="0" indent="0">
              <a:buNone/>
            </a:pPr>
            <a:r>
              <a:rPr lang="en-US" sz="2000" dirty="0" err="1">
                <a:latin typeface="Courier New" pitchFamily="49" charset="0"/>
                <a:cs typeface="Courier New" pitchFamily="49" charset="0"/>
              </a:rPr>
              <a:t>Trt</a:t>
            </a:r>
            <a:r>
              <a:rPr lang="en-US" sz="2000" dirty="0">
                <a:latin typeface="Courier New" pitchFamily="49" charset="0"/>
                <a:cs typeface="Courier New" pitchFamily="49" charset="0"/>
              </a:rPr>
              <a:t>&lt;-c(rep("F1",5),rep("F2",5),rep("F3",4),rep("F4",5</a:t>
            </a:r>
            <a:r>
              <a:rPr lang="en-US" sz="2000" dirty="0" smtClean="0">
                <a:latin typeface="Courier New" pitchFamily="49" charset="0"/>
                <a:cs typeface="Courier New" pitchFamily="49" charset="0"/>
              </a:rPr>
              <a:t>))</a:t>
            </a:r>
          </a:p>
          <a:p>
            <a:pPr marL="0" indent="0">
              <a:buNone/>
            </a:pPr>
            <a:r>
              <a:rPr lang="en-GB" sz="2000" dirty="0" smtClean="0">
                <a:latin typeface="Courier New" pitchFamily="49" charset="0"/>
                <a:cs typeface="Courier New" pitchFamily="49" charset="0"/>
              </a:rPr>
              <a:t>boxplot(</a:t>
            </a:r>
            <a:r>
              <a:rPr lang="en-GB" sz="2000" dirty="0" err="1" smtClean="0">
                <a:latin typeface="Courier New" pitchFamily="49" charset="0"/>
                <a:cs typeface="Courier New" pitchFamily="49" charset="0"/>
              </a:rPr>
              <a:t>Response~Trt,main</a:t>
            </a:r>
            <a:r>
              <a:rPr lang="en-GB" sz="2000" dirty="0" smtClean="0">
                <a:latin typeface="Courier New" pitchFamily="49" charset="0"/>
                <a:cs typeface="Courier New" pitchFamily="49" charset="0"/>
              </a:rPr>
              <a:t>=“Boxplot of four diets for Pigs”)</a:t>
            </a:r>
            <a:endParaRPr lang="en-GB" sz="2000" dirty="0">
              <a:latin typeface="Courier New" pitchFamily="49" charset="0"/>
              <a:cs typeface="Courier New" pitchFamily="49" charset="0"/>
            </a:endParaRPr>
          </a:p>
          <a:p>
            <a:pPr marL="0" indent="0">
              <a:buNone/>
            </a:pPr>
            <a:endParaRPr lang="en-GB" sz="2000" dirty="0"/>
          </a:p>
        </p:txBody>
      </p:sp>
      <p:sp>
        <p:nvSpPr>
          <p:cNvPr id="4" name="Slide Number Placeholder 3"/>
          <p:cNvSpPr>
            <a:spLocks noGrp="1"/>
          </p:cNvSpPr>
          <p:nvPr>
            <p:ph type="sldNum" sz="quarter" idx="12"/>
          </p:nvPr>
        </p:nvSpPr>
        <p:spPr/>
        <p:txBody>
          <a:bodyPr/>
          <a:lstStyle/>
          <a:p>
            <a:fld id="{44BBA839-4E5A-4D10-A45C-665FBBFA2040}" type="slidenum">
              <a:rPr lang="en-US" smtClean="0"/>
              <a:t>48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1554480"/>
            <a:ext cx="10409237" cy="5085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8593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05"/>
            <a:ext cx="10515600" cy="1325563"/>
          </a:xfrm>
        </p:spPr>
        <p:txBody>
          <a:bodyPr/>
          <a:lstStyle/>
          <a:p>
            <a:r>
              <a:rPr lang="en-US" dirty="0" err="1"/>
              <a:t>Levene's</a:t>
            </a:r>
            <a:r>
              <a:rPr lang="en-US" dirty="0"/>
              <a:t> Test for Homogeneity of Variance</a:t>
            </a:r>
            <a:endParaRPr lang="en-GB" dirty="0"/>
          </a:p>
        </p:txBody>
      </p:sp>
      <p:sp>
        <p:nvSpPr>
          <p:cNvPr id="3" name="Content Placeholder 2"/>
          <p:cNvSpPr>
            <a:spLocks noGrp="1"/>
          </p:cNvSpPr>
          <p:nvPr>
            <p:ph idx="1"/>
          </p:nvPr>
        </p:nvSpPr>
        <p:spPr>
          <a:xfrm>
            <a:off x="838200" y="1112520"/>
            <a:ext cx="10515600" cy="5064443"/>
          </a:xfrm>
        </p:spPr>
        <p:txBody>
          <a:bodyPr>
            <a:normAutofit fontScale="92500" lnSpcReduction="10000"/>
          </a:bodyPr>
          <a:lstStyle/>
          <a:p>
            <a:pPr marL="0" indent="0">
              <a:buNone/>
            </a:pPr>
            <a:r>
              <a:rPr lang="en-US" dirty="0">
                <a:solidFill>
                  <a:srgbClr val="FF0000"/>
                </a:solidFill>
                <a:latin typeface="Courier New" pitchFamily="49" charset="0"/>
                <a:cs typeface="Courier New" pitchFamily="49" charset="0"/>
              </a:rPr>
              <a:t>library(car)</a:t>
            </a:r>
          </a:p>
          <a:p>
            <a:pPr marL="0" indent="0">
              <a:buNone/>
            </a:pPr>
            <a:r>
              <a:rPr lang="en-US" dirty="0" err="1">
                <a:solidFill>
                  <a:srgbClr val="FF0000"/>
                </a:solidFill>
                <a:latin typeface="Courier New" pitchFamily="49" charset="0"/>
                <a:cs typeface="Courier New" pitchFamily="49" charset="0"/>
              </a:rPr>
              <a:t>leveneTest</a:t>
            </a:r>
            <a:r>
              <a:rPr lang="en-US" dirty="0">
                <a:solidFill>
                  <a:srgbClr val="FF0000"/>
                </a:solidFill>
                <a:latin typeface="Courier New" pitchFamily="49" charset="0"/>
                <a:cs typeface="Courier New" pitchFamily="49" charset="0"/>
              </a:rPr>
              <a:t>(</a:t>
            </a:r>
            <a:r>
              <a:rPr lang="en-US" dirty="0" err="1">
                <a:solidFill>
                  <a:srgbClr val="FF0000"/>
                </a:solidFill>
                <a:latin typeface="Courier New" pitchFamily="49" charset="0"/>
                <a:cs typeface="Courier New" pitchFamily="49" charset="0"/>
              </a:rPr>
              <a:t>Response~Trt</a:t>
            </a:r>
            <a:r>
              <a:rPr lang="en-US" dirty="0">
                <a:solidFill>
                  <a:srgbClr val="FF0000"/>
                </a:solidFill>
                <a:latin typeface="Courier New" pitchFamily="49" charset="0"/>
                <a:cs typeface="Courier New" pitchFamily="49" charset="0"/>
              </a:rPr>
              <a:t>)</a:t>
            </a:r>
          </a:p>
          <a:p>
            <a:pPr marL="0" indent="0">
              <a:buNone/>
            </a:pPr>
            <a:r>
              <a:rPr lang="en-US" dirty="0" err="1" smtClean="0">
                <a:latin typeface="Courier New" pitchFamily="49" charset="0"/>
                <a:cs typeface="Courier New" pitchFamily="49" charset="0"/>
              </a:rPr>
              <a:t>Levene's</a:t>
            </a:r>
            <a:r>
              <a:rPr lang="en-US" dirty="0" smtClean="0">
                <a:latin typeface="Courier New" pitchFamily="49" charset="0"/>
                <a:cs typeface="Courier New" pitchFamily="49" charset="0"/>
              </a:rPr>
              <a:t> </a:t>
            </a:r>
            <a:r>
              <a:rPr lang="en-US" dirty="0">
                <a:latin typeface="Courier New" pitchFamily="49" charset="0"/>
                <a:cs typeface="Courier New" pitchFamily="49" charset="0"/>
              </a:rPr>
              <a:t>Test for Homogeneity of Variance (center = median)</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Df</a:t>
            </a:r>
            <a:r>
              <a:rPr lang="en-US" dirty="0">
                <a:latin typeface="Courier New" pitchFamily="49" charset="0"/>
                <a:cs typeface="Courier New" pitchFamily="49" charset="0"/>
              </a:rPr>
              <a:t> F value </a:t>
            </a:r>
            <a:r>
              <a:rPr lang="en-US" dirty="0" err="1">
                <a:latin typeface="Courier New" pitchFamily="49" charset="0"/>
                <a:cs typeface="Courier New" pitchFamily="49" charset="0"/>
              </a:rPr>
              <a:t>Pr</a:t>
            </a:r>
            <a:r>
              <a:rPr lang="en-US" dirty="0">
                <a:latin typeface="Courier New" pitchFamily="49" charset="0"/>
                <a:cs typeface="Courier New" pitchFamily="49" charset="0"/>
              </a:rPr>
              <a:t>(&gt;F)</a:t>
            </a:r>
          </a:p>
          <a:p>
            <a:pPr marL="0" indent="0">
              <a:buNone/>
            </a:pPr>
            <a:r>
              <a:rPr lang="en-US" dirty="0">
                <a:latin typeface="Courier New" pitchFamily="49" charset="0"/>
                <a:cs typeface="Courier New" pitchFamily="49" charset="0"/>
              </a:rPr>
              <a:t>group  3  0.0238 0.9948</a:t>
            </a:r>
          </a:p>
          <a:p>
            <a:pPr marL="0" indent="0">
              <a:buNone/>
            </a:pPr>
            <a:r>
              <a:rPr lang="en-US" dirty="0">
                <a:latin typeface="Courier New" pitchFamily="49" charset="0"/>
                <a:cs typeface="Courier New" pitchFamily="49" charset="0"/>
              </a:rPr>
              <a:t>      15               </a:t>
            </a:r>
          </a:p>
          <a:p>
            <a:pPr marL="0" indent="0">
              <a:buNone/>
            </a:pPr>
            <a:r>
              <a:rPr lang="en-US" dirty="0">
                <a:latin typeface="Courier New" pitchFamily="49" charset="0"/>
                <a:cs typeface="Courier New" pitchFamily="49" charset="0"/>
              </a:rPr>
              <a:t>Warning message:</a:t>
            </a:r>
          </a:p>
          <a:p>
            <a:pPr marL="0" indent="0">
              <a:buNone/>
            </a:pPr>
            <a:r>
              <a:rPr lang="en-US" dirty="0">
                <a:latin typeface="Courier New" pitchFamily="49" charset="0"/>
                <a:cs typeface="Courier New" pitchFamily="49" charset="0"/>
              </a:rPr>
              <a:t>In </a:t>
            </a:r>
            <a:r>
              <a:rPr lang="en-US" dirty="0" err="1">
                <a:latin typeface="Courier New" pitchFamily="49" charset="0"/>
                <a:cs typeface="Courier New" pitchFamily="49" charset="0"/>
              </a:rPr>
              <a:t>leveneTest.default</a:t>
            </a:r>
            <a:r>
              <a:rPr lang="en-US" dirty="0">
                <a:latin typeface="Courier New" pitchFamily="49" charset="0"/>
                <a:cs typeface="Courier New" pitchFamily="49" charset="0"/>
              </a:rPr>
              <a:t>(y = y, group = group, ...) : group coerced to factor</a:t>
            </a:r>
            <a:r>
              <a:rPr lang="en-US" dirty="0"/>
              <a:t>.</a:t>
            </a:r>
          </a:p>
          <a:p>
            <a:pPr marL="0" indent="0">
              <a:buNone/>
            </a:pPr>
            <a:r>
              <a:rPr lang="en-US" dirty="0" smtClean="0"/>
              <a:t>Since p-value=0.9948&gt;0.05, we do not reject H</a:t>
            </a:r>
            <a:r>
              <a:rPr lang="en-US" baseline="-25000" dirty="0" smtClean="0"/>
              <a:t>o</a:t>
            </a:r>
            <a:r>
              <a:rPr lang="en-US" dirty="0" smtClean="0"/>
              <a:t> we conclude that the variances are equal (Homogenous)</a:t>
            </a:r>
            <a:r>
              <a:rPr lang="en-US" baseline="-25000" dirty="0" smtClean="0"/>
              <a:t> </a:t>
            </a:r>
            <a:endParaRPr lang="en-GB" baseline="-25000" dirty="0"/>
          </a:p>
        </p:txBody>
      </p:sp>
      <p:sp>
        <p:nvSpPr>
          <p:cNvPr id="4" name="Slide Number Placeholder 3"/>
          <p:cNvSpPr>
            <a:spLocks noGrp="1"/>
          </p:cNvSpPr>
          <p:nvPr>
            <p:ph type="sldNum" sz="quarter" idx="12"/>
          </p:nvPr>
        </p:nvSpPr>
        <p:spPr/>
        <p:txBody>
          <a:bodyPr/>
          <a:lstStyle/>
          <a:p>
            <a:fld id="{44BBA839-4E5A-4D10-A45C-665FBBFA2040}" type="slidenum">
              <a:rPr lang="en-US" smtClean="0"/>
              <a:t>49</a:t>
            </a:fld>
            <a:endParaRPr lang="en-US"/>
          </a:p>
        </p:txBody>
      </p:sp>
    </p:spTree>
    <p:extLst>
      <p:ext uri="{BB962C8B-B14F-4D97-AF65-F5344CB8AC3E}">
        <p14:creationId xmlns:p14="http://schemas.microsoft.com/office/powerpoint/2010/main" val="361355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rPr>
              <a:t>R download</a:t>
            </a:r>
            <a:endParaRPr lang="en-GB" b="1" dirty="0">
              <a:solidFill>
                <a:srgbClr val="0070C0"/>
              </a:solidFill>
            </a:endParaRPr>
          </a:p>
        </p:txBody>
      </p:sp>
      <p:sp>
        <p:nvSpPr>
          <p:cNvPr id="3" name="Content Placeholder 2"/>
          <p:cNvSpPr>
            <a:spLocks noGrp="1"/>
          </p:cNvSpPr>
          <p:nvPr>
            <p:ph idx="1"/>
          </p:nvPr>
        </p:nvSpPr>
        <p:spPr/>
        <p:txBody>
          <a:bodyPr/>
          <a:lstStyle/>
          <a:p>
            <a:pPr marL="0" indent="0">
              <a:buNone/>
            </a:pPr>
            <a:r>
              <a:rPr lang="en-US" dirty="0" smtClean="0"/>
              <a:t>R setup can be downloaded from </a:t>
            </a:r>
            <a:r>
              <a:rPr lang="en-US" u="sng" dirty="0" smtClean="0">
                <a:solidFill>
                  <a:srgbClr val="0070C0"/>
                </a:solidFill>
              </a:rPr>
              <a:t>https://cran</a:t>
            </a:r>
            <a:r>
              <a:rPr lang="en-US" u="sng" dirty="0" smtClean="0">
                <a:solidFill>
                  <a:srgbClr val="0070C0"/>
                </a:solidFill>
                <a:hlinkClick r:id="rId2"/>
              </a:rPr>
              <a:t>.r-project.org</a:t>
            </a:r>
            <a:endParaRPr lang="en-US" u="sng" dirty="0" smtClean="0">
              <a:solidFill>
                <a:srgbClr val="0070C0"/>
              </a:solidFill>
            </a:endParaRPr>
          </a:p>
          <a:p>
            <a:pPr marL="0" indent="0">
              <a:buNone/>
            </a:pPr>
            <a:r>
              <a:rPr lang="en-US" dirty="0" smtClean="0"/>
              <a:t>As at today 16-09-2020 R. 4.0.2 for Windows and Mac</a:t>
            </a:r>
          </a:p>
          <a:p>
            <a:pPr marL="0" indent="0">
              <a:buNone/>
            </a:pPr>
            <a:r>
              <a:rPr lang="en-US" dirty="0" smtClean="0"/>
              <a:t>Another news says R.4.0.3</a:t>
            </a:r>
          </a:p>
          <a:p>
            <a:pPr marL="0" indent="0">
              <a:buNone/>
            </a:pPr>
            <a:r>
              <a:rPr lang="en-US" dirty="0" smtClean="0"/>
              <a:t>You can also download R studio from </a:t>
            </a:r>
            <a:r>
              <a:rPr lang="en-US" dirty="0" smtClean="0">
                <a:hlinkClick r:id="rId3"/>
              </a:rPr>
              <a:t>https://rstudio.com</a:t>
            </a:r>
            <a:endParaRPr lang="en-US" dirty="0" smtClean="0"/>
          </a:p>
          <a:p>
            <a:pPr marL="0" indent="0">
              <a:buNone/>
            </a:pPr>
            <a:r>
              <a:rPr lang="en-US" dirty="0" smtClean="0"/>
              <a:t>You can down </a:t>
            </a:r>
            <a:r>
              <a:rPr lang="en-US" dirty="0" err="1" smtClean="0"/>
              <a:t>Tinn</a:t>
            </a:r>
            <a:r>
              <a:rPr lang="en-US" dirty="0" smtClean="0"/>
              <a:t>-R editor from </a:t>
            </a:r>
            <a:r>
              <a:rPr lang="en-US" dirty="0" smtClean="0">
                <a:hlinkClick r:id="rId4"/>
              </a:rPr>
              <a:t>https://tinn-r.soft112.com</a:t>
            </a:r>
            <a:endParaRPr lang="en-US" dirty="0" smtClean="0"/>
          </a:p>
          <a:p>
            <a:pPr marL="0" indent="0">
              <a:buNone/>
            </a:pPr>
            <a:r>
              <a:rPr lang="en-US" dirty="0" smtClean="0"/>
              <a:t>Packages are install into R through online</a:t>
            </a:r>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5</a:t>
            </a:fld>
            <a:endParaRPr lang="en-US"/>
          </a:p>
        </p:txBody>
      </p:sp>
    </p:spTree>
    <p:extLst>
      <p:ext uri="{BB962C8B-B14F-4D97-AF65-F5344CB8AC3E}">
        <p14:creationId xmlns:p14="http://schemas.microsoft.com/office/powerpoint/2010/main" val="9657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One way ANOVA</a:t>
            </a:r>
            <a:endParaRPr lang="en-GB" dirty="0"/>
          </a:p>
        </p:txBody>
      </p:sp>
      <p:sp>
        <p:nvSpPr>
          <p:cNvPr id="3" name="Content Placeholder 2"/>
          <p:cNvSpPr>
            <a:spLocks noGrp="1"/>
          </p:cNvSpPr>
          <p:nvPr>
            <p:ph idx="1"/>
          </p:nvPr>
        </p:nvSpPr>
        <p:spPr/>
        <p:txBody>
          <a:bodyPr/>
          <a:lstStyle/>
          <a:p>
            <a:pPr marL="0" indent="0">
              <a:buNone/>
            </a:pPr>
            <a:r>
              <a:rPr lang="en-GB" dirty="0" err="1">
                <a:solidFill>
                  <a:srgbClr val="FF0000"/>
                </a:solidFill>
                <a:latin typeface="Courier New" pitchFamily="49" charset="0"/>
                <a:cs typeface="Courier New" pitchFamily="49" charset="0"/>
              </a:rPr>
              <a:t>Oneway</a:t>
            </a:r>
            <a:r>
              <a:rPr lang="en-GB" dirty="0">
                <a:solidFill>
                  <a:srgbClr val="FF0000"/>
                </a:solidFill>
                <a:latin typeface="Courier New" pitchFamily="49" charset="0"/>
                <a:cs typeface="Courier New" pitchFamily="49" charset="0"/>
              </a:rPr>
              <a:t>&lt;-</a:t>
            </a:r>
            <a:r>
              <a:rPr lang="en-GB" dirty="0" err="1">
                <a:solidFill>
                  <a:srgbClr val="FF0000"/>
                </a:solidFill>
                <a:latin typeface="Courier New" pitchFamily="49" charset="0"/>
                <a:cs typeface="Courier New" pitchFamily="49" charset="0"/>
              </a:rPr>
              <a:t>aov</a:t>
            </a:r>
            <a:r>
              <a:rPr lang="en-GB" dirty="0">
                <a:solidFill>
                  <a:srgbClr val="FF0000"/>
                </a:solidFill>
                <a:latin typeface="Courier New" pitchFamily="49" charset="0"/>
                <a:cs typeface="Courier New" pitchFamily="49" charset="0"/>
              </a:rPr>
              <a:t>(</a:t>
            </a:r>
            <a:r>
              <a:rPr lang="en-GB" dirty="0" err="1">
                <a:solidFill>
                  <a:srgbClr val="FF0000"/>
                </a:solidFill>
                <a:latin typeface="Courier New" pitchFamily="49" charset="0"/>
                <a:cs typeface="Courier New" pitchFamily="49" charset="0"/>
              </a:rPr>
              <a:t>Response~Trt</a:t>
            </a:r>
            <a:r>
              <a:rPr lang="en-GB" dirty="0">
                <a:solidFill>
                  <a:srgbClr val="FF0000"/>
                </a:solidFill>
                <a:latin typeface="Courier New" pitchFamily="49" charset="0"/>
                <a:cs typeface="Courier New" pitchFamily="49" charset="0"/>
              </a:rPr>
              <a:t>)</a:t>
            </a:r>
          </a:p>
          <a:p>
            <a:pPr marL="0" indent="0">
              <a:buNone/>
            </a:pPr>
            <a:r>
              <a:rPr lang="en-GB" dirty="0" smtClean="0">
                <a:solidFill>
                  <a:srgbClr val="FF0000"/>
                </a:solidFill>
                <a:latin typeface="Courier New" pitchFamily="49" charset="0"/>
                <a:cs typeface="Courier New" pitchFamily="49" charset="0"/>
              </a:rPr>
              <a:t>summary(</a:t>
            </a:r>
            <a:r>
              <a:rPr lang="en-GB" dirty="0" err="1" smtClean="0">
                <a:solidFill>
                  <a:srgbClr val="FF0000"/>
                </a:solidFill>
                <a:latin typeface="Courier New" pitchFamily="49" charset="0"/>
                <a:cs typeface="Courier New" pitchFamily="49" charset="0"/>
              </a:rPr>
              <a:t>Oneway</a:t>
            </a:r>
            <a:r>
              <a:rPr lang="en-GB" dirty="0">
                <a:solidFill>
                  <a:srgbClr val="FF0000"/>
                </a:solidFill>
                <a:latin typeface="Courier New" pitchFamily="49" charset="0"/>
                <a:cs typeface="Courier New" pitchFamily="49" charset="0"/>
              </a:rPr>
              <a:t>)</a:t>
            </a:r>
          </a:p>
          <a:p>
            <a:pPr marL="0" indent="0">
              <a:buNone/>
            </a:pPr>
            <a:r>
              <a:rPr lang="en-GB" dirty="0">
                <a:latin typeface="Courier New" pitchFamily="49" charset="0"/>
                <a:cs typeface="Courier New" pitchFamily="49" charset="0"/>
              </a:rPr>
              <a:t>            </a:t>
            </a:r>
            <a:r>
              <a:rPr lang="en-GB" sz="2300" dirty="0" err="1">
                <a:latin typeface="Courier New" pitchFamily="49" charset="0"/>
                <a:cs typeface="Courier New" pitchFamily="49" charset="0"/>
              </a:rPr>
              <a:t>Df</a:t>
            </a:r>
            <a:r>
              <a:rPr lang="en-GB" sz="2300" dirty="0">
                <a:latin typeface="Courier New" pitchFamily="49" charset="0"/>
                <a:cs typeface="Courier New" pitchFamily="49" charset="0"/>
              </a:rPr>
              <a:t> Sum </a:t>
            </a:r>
            <a:r>
              <a:rPr lang="en-GB" sz="2300" dirty="0" err="1">
                <a:latin typeface="Courier New" pitchFamily="49" charset="0"/>
                <a:cs typeface="Courier New" pitchFamily="49" charset="0"/>
              </a:rPr>
              <a:t>Sq</a:t>
            </a:r>
            <a:r>
              <a:rPr lang="en-GB" sz="2300" dirty="0">
                <a:latin typeface="Courier New" pitchFamily="49" charset="0"/>
                <a:cs typeface="Courier New" pitchFamily="49" charset="0"/>
              </a:rPr>
              <a:t> Mean </a:t>
            </a:r>
            <a:r>
              <a:rPr lang="en-GB" sz="2300" dirty="0" err="1">
                <a:latin typeface="Courier New" pitchFamily="49" charset="0"/>
                <a:cs typeface="Courier New" pitchFamily="49" charset="0"/>
              </a:rPr>
              <a:t>Sq</a:t>
            </a:r>
            <a:r>
              <a:rPr lang="en-GB" sz="2300" dirty="0">
                <a:latin typeface="Courier New" pitchFamily="49" charset="0"/>
                <a:cs typeface="Courier New" pitchFamily="49" charset="0"/>
              </a:rPr>
              <a:t> F value   </a:t>
            </a:r>
            <a:r>
              <a:rPr lang="en-GB" sz="2300" dirty="0" err="1">
                <a:latin typeface="Courier New" pitchFamily="49" charset="0"/>
                <a:cs typeface="Courier New" pitchFamily="49" charset="0"/>
              </a:rPr>
              <a:t>Pr</a:t>
            </a:r>
            <a:r>
              <a:rPr lang="en-GB" sz="2300" dirty="0">
                <a:latin typeface="Courier New" pitchFamily="49" charset="0"/>
                <a:cs typeface="Courier New" pitchFamily="49" charset="0"/>
              </a:rPr>
              <a:t>(&gt;F)    </a:t>
            </a:r>
          </a:p>
          <a:p>
            <a:pPr marL="0" indent="0">
              <a:buNone/>
            </a:pPr>
            <a:r>
              <a:rPr lang="en-GB" sz="2300" dirty="0" err="1">
                <a:latin typeface="Courier New" pitchFamily="49" charset="0"/>
                <a:cs typeface="Courier New" pitchFamily="49" charset="0"/>
              </a:rPr>
              <a:t>Trt</a:t>
            </a:r>
            <a:r>
              <a:rPr lang="en-GB" sz="2300" dirty="0">
                <a:latin typeface="Courier New" pitchFamily="49" charset="0"/>
                <a:cs typeface="Courier New" pitchFamily="49" charset="0"/>
              </a:rPr>
              <a:t>          3   4226  1408.8   164.6 1.06e-11 ***</a:t>
            </a:r>
          </a:p>
          <a:p>
            <a:pPr marL="0" indent="0">
              <a:buNone/>
            </a:pPr>
            <a:r>
              <a:rPr lang="en-GB" sz="2300" dirty="0">
                <a:latin typeface="Courier New" pitchFamily="49" charset="0"/>
                <a:cs typeface="Courier New" pitchFamily="49" charset="0"/>
              </a:rPr>
              <a:t>Residuals   15    128     8.6                     </a:t>
            </a:r>
          </a:p>
          <a:p>
            <a:pPr marL="0" indent="0">
              <a:buNone/>
            </a:pPr>
            <a:r>
              <a:rPr lang="en-GB" sz="2300" dirty="0">
                <a:latin typeface="Courier New" pitchFamily="49" charset="0"/>
                <a:cs typeface="Courier New" pitchFamily="49" charset="0"/>
              </a:rPr>
              <a:t>---</a:t>
            </a:r>
          </a:p>
          <a:p>
            <a:pPr marL="0" indent="0">
              <a:buNone/>
            </a:pPr>
            <a:r>
              <a:rPr lang="en-GB" sz="2200" dirty="0" err="1" smtClean="0">
                <a:latin typeface="Courier New" pitchFamily="49" charset="0"/>
                <a:cs typeface="Courier New" pitchFamily="49" charset="0"/>
              </a:rPr>
              <a:t>Signif.codes</a:t>
            </a:r>
            <a:r>
              <a:rPr lang="en-GB" sz="2200" dirty="0">
                <a:latin typeface="Courier New" pitchFamily="49" charset="0"/>
                <a:cs typeface="Courier New" pitchFamily="49" charset="0"/>
              </a:rPr>
              <a:t>:  0 ‘***’ 0.001 ‘**’ 0.01 ‘*’ 0.05 ‘.’ 0.1 ‘ ’ 1</a:t>
            </a:r>
          </a:p>
          <a:p>
            <a:pPr marL="0" indent="0">
              <a:buNone/>
            </a:pPr>
            <a:endParaRPr lang="en-GB"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50</a:t>
            </a:fld>
            <a:endParaRPr lang="en-US"/>
          </a:p>
        </p:txBody>
      </p:sp>
    </p:spTree>
    <p:extLst>
      <p:ext uri="{BB962C8B-B14F-4D97-AF65-F5344CB8AC3E}">
        <p14:creationId xmlns:p14="http://schemas.microsoft.com/office/powerpoint/2010/main" val="1593147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5"/>
            <a:ext cx="10515600" cy="1325563"/>
          </a:xfrm>
        </p:spPr>
        <p:txBody>
          <a:bodyPr/>
          <a:lstStyle/>
          <a:p>
            <a:pPr algn="ctr"/>
            <a:r>
              <a:rPr lang="en-US" dirty="0" smtClean="0"/>
              <a:t>Post ANOVA Test: One Way</a:t>
            </a:r>
            <a:endParaRPr lang="en-GB" dirty="0"/>
          </a:p>
        </p:txBody>
      </p:sp>
      <p:sp>
        <p:nvSpPr>
          <p:cNvPr id="3" name="Content Placeholder 2"/>
          <p:cNvSpPr>
            <a:spLocks noGrp="1"/>
          </p:cNvSpPr>
          <p:nvPr>
            <p:ph idx="1"/>
          </p:nvPr>
        </p:nvSpPr>
        <p:spPr>
          <a:xfrm>
            <a:off x="838200" y="697865"/>
            <a:ext cx="10515600" cy="4351338"/>
          </a:xfrm>
        </p:spPr>
        <p:txBody>
          <a:bodyPr>
            <a:noAutofit/>
          </a:bodyPr>
          <a:lstStyle/>
          <a:p>
            <a:pPr marL="0" indent="0">
              <a:buNone/>
            </a:pPr>
            <a:r>
              <a:rPr lang="en-GB" sz="2000" dirty="0">
                <a:latin typeface="Courier New" pitchFamily="49" charset="0"/>
                <a:cs typeface="Courier New" pitchFamily="49" charset="0"/>
              </a:rPr>
              <a:t>library(</a:t>
            </a:r>
            <a:r>
              <a:rPr lang="en-GB" sz="2000" dirty="0" err="1">
                <a:latin typeface="Courier New" pitchFamily="49" charset="0"/>
                <a:cs typeface="Courier New" pitchFamily="49" charset="0"/>
              </a:rPr>
              <a:t>multcomp</a:t>
            </a:r>
            <a:r>
              <a:rPr lang="en-GB" sz="2000" dirty="0">
                <a:latin typeface="Courier New" pitchFamily="49" charset="0"/>
                <a:cs typeface="Courier New" pitchFamily="49" charset="0"/>
              </a:rPr>
              <a:t>)</a:t>
            </a:r>
          </a:p>
          <a:p>
            <a:pPr marL="0" indent="0">
              <a:buNone/>
            </a:pPr>
            <a:r>
              <a:rPr lang="en-GB" sz="2000" dirty="0" err="1" smtClean="0">
                <a:latin typeface="Courier New" pitchFamily="49" charset="0"/>
                <a:cs typeface="Courier New" pitchFamily="49" charset="0"/>
              </a:rPr>
              <a:t>TukeyHSD</a:t>
            </a:r>
            <a:r>
              <a:rPr lang="en-GB" sz="2000" dirty="0" smtClean="0">
                <a:latin typeface="Courier New" pitchFamily="49" charset="0"/>
                <a:cs typeface="Courier New" pitchFamily="49" charset="0"/>
              </a:rPr>
              <a:t>(</a:t>
            </a:r>
            <a:r>
              <a:rPr lang="en-GB" sz="2000" dirty="0" err="1" smtClean="0">
                <a:latin typeface="Courier New" pitchFamily="49" charset="0"/>
                <a:cs typeface="Courier New" pitchFamily="49" charset="0"/>
              </a:rPr>
              <a:t>Oneway</a:t>
            </a:r>
            <a:r>
              <a:rPr lang="en-GB" sz="2000" dirty="0">
                <a:latin typeface="Courier New" pitchFamily="49" charset="0"/>
                <a:cs typeface="Courier New" pitchFamily="49" charset="0"/>
              </a:rPr>
              <a:t>)</a:t>
            </a:r>
          </a:p>
          <a:p>
            <a:pPr marL="0" indent="0">
              <a:buNone/>
            </a:pPr>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Tukey</a:t>
            </a:r>
            <a:r>
              <a:rPr lang="en-GB" sz="2000" dirty="0">
                <a:latin typeface="Courier New" pitchFamily="49" charset="0"/>
                <a:cs typeface="Courier New" pitchFamily="49" charset="0"/>
              </a:rPr>
              <a:t> multiple comparisons of means</a:t>
            </a:r>
          </a:p>
          <a:p>
            <a:pPr marL="0" indent="0">
              <a:buNone/>
            </a:pPr>
            <a:r>
              <a:rPr lang="en-GB" sz="2000" dirty="0">
                <a:latin typeface="Courier New" pitchFamily="49" charset="0"/>
                <a:cs typeface="Courier New" pitchFamily="49" charset="0"/>
              </a:rPr>
              <a:t>    95% family-wise confidence level</a:t>
            </a:r>
          </a:p>
          <a:p>
            <a:pPr marL="0" indent="0">
              <a:buNone/>
            </a:pPr>
            <a:endParaRPr lang="en-GB" sz="2000" dirty="0">
              <a:latin typeface="Courier New" pitchFamily="49" charset="0"/>
              <a:cs typeface="Courier New" pitchFamily="49" charset="0"/>
            </a:endParaRPr>
          </a:p>
          <a:p>
            <a:pPr marL="0" indent="0">
              <a:buNone/>
            </a:pPr>
            <a:r>
              <a:rPr lang="en-GB" sz="2000" dirty="0">
                <a:latin typeface="Courier New" pitchFamily="49" charset="0"/>
                <a:cs typeface="Courier New" pitchFamily="49" charset="0"/>
              </a:rPr>
              <a:t>Fit: </a:t>
            </a:r>
            <a:r>
              <a:rPr lang="en-GB" sz="2000" dirty="0" err="1">
                <a:latin typeface="Courier New" pitchFamily="49" charset="0"/>
                <a:cs typeface="Courier New" pitchFamily="49" charset="0"/>
              </a:rPr>
              <a:t>aov</a:t>
            </a:r>
            <a:r>
              <a:rPr lang="en-GB" sz="2000" dirty="0">
                <a:latin typeface="Courier New" pitchFamily="49" charset="0"/>
                <a:cs typeface="Courier New" pitchFamily="49" charset="0"/>
              </a:rPr>
              <a:t>(formula = Response ~ </a:t>
            </a:r>
            <a:r>
              <a:rPr lang="en-GB" sz="2000" dirty="0" err="1">
                <a:latin typeface="Courier New" pitchFamily="49" charset="0"/>
                <a:cs typeface="Courier New" pitchFamily="49" charset="0"/>
              </a:rPr>
              <a:t>Trt</a:t>
            </a:r>
            <a:r>
              <a:rPr lang="en-GB" sz="2000" dirty="0">
                <a:latin typeface="Courier New" pitchFamily="49" charset="0"/>
                <a:cs typeface="Courier New" pitchFamily="49" charset="0"/>
              </a:rPr>
              <a:t>)</a:t>
            </a:r>
          </a:p>
          <a:p>
            <a:pPr marL="0" indent="0">
              <a:buNone/>
            </a:pPr>
            <a:r>
              <a:rPr lang="en-GB" sz="2000" dirty="0" smtClean="0">
                <a:latin typeface="Courier New" pitchFamily="49" charset="0"/>
                <a:cs typeface="Courier New" pitchFamily="49" charset="0"/>
              </a:rPr>
              <a:t>$</a:t>
            </a:r>
            <a:r>
              <a:rPr lang="en-GB" sz="2000" dirty="0" err="1">
                <a:latin typeface="Courier New" pitchFamily="49" charset="0"/>
                <a:cs typeface="Courier New" pitchFamily="49" charset="0"/>
              </a:rPr>
              <a:t>Trt</a:t>
            </a:r>
            <a:endParaRPr lang="en-GB" sz="2000" dirty="0">
              <a:latin typeface="Courier New" pitchFamily="49" charset="0"/>
              <a:cs typeface="Courier New" pitchFamily="49" charset="0"/>
            </a:endParaRPr>
          </a:p>
          <a:p>
            <a:pPr marL="0" indent="0">
              <a:buNone/>
            </a:pPr>
            <a:r>
              <a:rPr lang="en-GB" sz="2000" dirty="0">
                <a:latin typeface="Courier New" pitchFamily="49" charset="0"/>
                <a:cs typeface="Courier New" pitchFamily="49" charset="0"/>
              </a:rPr>
              <a:t>        diff        </a:t>
            </a:r>
            <a:r>
              <a:rPr lang="en-GB" sz="2000" dirty="0" err="1">
                <a:latin typeface="Courier New" pitchFamily="49" charset="0"/>
                <a:cs typeface="Courier New" pitchFamily="49" charset="0"/>
              </a:rPr>
              <a:t>lwr</a:t>
            </a:r>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upr</a:t>
            </a:r>
            <a:r>
              <a:rPr lang="en-GB" sz="2000" dirty="0">
                <a:latin typeface="Courier New" pitchFamily="49" charset="0"/>
                <a:cs typeface="Courier New" pitchFamily="49" charset="0"/>
              </a:rPr>
              <a:t>     p </a:t>
            </a:r>
            <a:r>
              <a:rPr lang="en-GB" sz="2000" dirty="0" err="1">
                <a:latin typeface="Courier New" pitchFamily="49" charset="0"/>
                <a:cs typeface="Courier New" pitchFamily="49" charset="0"/>
              </a:rPr>
              <a:t>adj</a:t>
            </a:r>
            <a:endParaRPr lang="en-GB" sz="2000" dirty="0">
              <a:latin typeface="Courier New" pitchFamily="49" charset="0"/>
              <a:cs typeface="Courier New" pitchFamily="49" charset="0"/>
            </a:endParaRPr>
          </a:p>
          <a:p>
            <a:pPr marL="0" indent="0">
              <a:buNone/>
            </a:pPr>
            <a:r>
              <a:rPr lang="en-GB" sz="2000" dirty="0">
                <a:latin typeface="Courier New" pitchFamily="49" charset="0"/>
                <a:cs typeface="Courier New" pitchFamily="49" charset="0"/>
              </a:rPr>
              <a:t>F2-F1   8.68   3.347895 14.012105 0.0014725</a:t>
            </a:r>
          </a:p>
          <a:p>
            <a:pPr marL="0" indent="0">
              <a:buNone/>
            </a:pPr>
            <a:r>
              <a:rPr lang="en-GB" sz="2000" dirty="0">
                <a:latin typeface="Courier New" pitchFamily="49" charset="0"/>
                <a:cs typeface="Courier New" pitchFamily="49" charset="0"/>
              </a:rPr>
              <a:t>F3-F1  39.73  34.074449 45.385551 0.0000000</a:t>
            </a:r>
          </a:p>
          <a:p>
            <a:pPr marL="0" indent="0">
              <a:buNone/>
            </a:pPr>
            <a:r>
              <a:rPr lang="en-GB" sz="2000" dirty="0">
                <a:latin typeface="Courier New" pitchFamily="49" charset="0"/>
                <a:cs typeface="Courier New" pitchFamily="49" charset="0"/>
              </a:rPr>
              <a:t>F4-F1  25.62  20.287895 30.952105 0.0000000</a:t>
            </a:r>
          </a:p>
          <a:p>
            <a:pPr marL="0" indent="0">
              <a:buNone/>
            </a:pPr>
            <a:r>
              <a:rPr lang="en-GB" sz="2000" dirty="0">
                <a:latin typeface="Courier New" pitchFamily="49" charset="0"/>
                <a:cs typeface="Courier New" pitchFamily="49" charset="0"/>
              </a:rPr>
              <a:t>F3-F2  31.05  25.394449 36.705551 0.0000000</a:t>
            </a:r>
          </a:p>
          <a:p>
            <a:pPr marL="0" indent="0">
              <a:buNone/>
            </a:pPr>
            <a:r>
              <a:rPr lang="en-GB" sz="2000" dirty="0">
                <a:latin typeface="Courier New" pitchFamily="49" charset="0"/>
                <a:cs typeface="Courier New" pitchFamily="49" charset="0"/>
              </a:rPr>
              <a:t>F4-F2  16.94  11.607895 22.272105 0.0000009</a:t>
            </a:r>
          </a:p>
          <a:p>
            <a:pPr marL="0" indent="0">
              <a:buNone/>
            </a:pPr>
            <a:r>
              <a:rPr lang="en-GB" sz="2000" dirty="0">
                <a:latin typeface="Courier New" pitchFamily="49" charset="0"/>
                <a:cs typeface="Courier New" pitchFamily="49" charset="0"/>
              </a:rPr>
              <a:t>F4-F3 -14.11 -19.765551 -8.454449 0.0000168</a:t>
            </a:r>
          </a:p>
          <a:p>
            <a:pPr marL="0" indent="0">
              <a:buNone/>
            </a:pPr>
            <a:endParaRPr lang="en-GB" sz="20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51</a:t>
            </a:fld>
            <a:endParaRPr lang="en-US"/>
          </a:p>
        </p:txBody>
      </p:sp>
    </p:spTree>
    <p:extLst>
      <p:ext uri="{BB962C8B-B14F-4D97-AF65-F5344CB8AC3E}">
        <p14:creationId xmlns:p14="http://schemas.microsoft.com/office/powerpoint/2010/main" val="23471628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5435"/>
            <a:ext cx="10515600" cy="1325563"/>
          </a:xfrm>
        </p:spPr>
        <p:txBody>
          <a:bodyPr/>
          <a:lstStyle/>
          <a:p>
            <a:pPr algn="ctr"/>
            <a:r>
              <a:rPr lang="en-US" dirty="0" smtClean="0"/>
              <a:t>LSD Post ANOVA Test</a:t>
            </a:r>
            <a:endParaRPr lang="en-GB" dirty="0"/>
          </a:p>
        </p:txBody>
      </p:sp>
      <p:sp>
        <p:nvSpPr>
          <p:cNvPr id="3" name="Content Placeholder 2"/>
          <p:cNvSpPr>
            <a:spLocks noGrp="1"/>
          </p:cNvSpPr>
          <p:nvPr>
            <p:ph idx="1"/>
          </p:nvPr>
        </p:nvSpPr>
        <p:spPr>
          <a:xfrm>
            <a:off x="838200" y="652145"/>
            <a:ext cx="10515600" cy="1115695"/>
          </a:xfrm>
        </p:spPr>
        <p:txBody>
          <a:bodyPr/>
          <a:lstStyle/>
          <a:p>
            <a:pPr marL="0" indent="0">
              <a:buNone/>
            </a:pPr>
            <a:r>
              <a:rPr lang="en-GB" dirty="0" err="1">
                <a:latin typeface="Courier New" pitchFamily="49" charset="0"/>
                <a:cs typeface="Courier New" pitchFamily="49" charset="0"/>
              </a:rPr>
              <a:t>LSD.test</a:t>
            </a:r>
            <a:r>
              <a:rPr lang="en-GB" dirty="0">
                <a:latin typeface="Courier New" pitchFamily="49" charset="0"/>
                <a:cs typeface="Courier New" pitchFamily="49" charset="0"/>
              </a:rPr>
              <a:t>(</a:t>
            </a:r>
            <a:r>
              <a:rPr lang="en-GB" dirty="0" err="1">
                <a:latin typeface="Courier New" pitchFamily="49" charset="0"/>
                <a:cs typeface="Courier New" pitchFamily="49" charset="0"/>
              </a:rPr>
              <a:t>Oneway</a:t>
            </a:r>
            <a:r>
              <a:rPr lang="en-GB" dirty="0">
                <a:latin typeface="Courier New" pitchFamily="49" charset="0"/>
                <a:cs typeface="Courier New" pitchFamily="49" charset="0"/>
              </a:rPr>
              <a:t>,"</a:t>
            </a:r>
            <a:r>
              <a:rPr lang="en-GB" dirty="0" err="1">
                <a:latin typeface="Courier New" pitchFamily="49" charset="0"/>
                <a:cs typeface="Courier New" pitchFamily="49" charset="0"/>
              </a:rPr>
              <a:t>Trt</a:t>
            </a:r>
            <a:r>
              <a:rPr lang="en-GB" dirty="0">
                <a:latin typeface="Courier New" pitchFamily="49" charset="0"/>
                <a:cs typeface="Courier New" pitchFamily="49" charset="0"/>
              </a:rPr>
              <a:t>",</a:t>
            </a:r>
            <a:r>
              <a:rPr lang="en-GB" dirty="0" err="1">
                <a:latin typeface="Courier New" pitchFamily="49" charset="0"/>
                <a:cs typeface="Courier New" pitchFamily="49" charset="0"/>
              </a:rPr>
              <a:t>p.adj</a:t>
            </a:r>
            <a:r>
              <a:rPr lang="en-GB" dirty="0">
                <a:latin typeface="Courier New" pitchFamily="49" charset="0"/>
                <a:cs typeface="Courier New" pitchFamily="49" charset="0"/>
              </a:rPr>
              <a:t>="</a:t>
            </a:r>
            <a:r>
              <a:rPr lang="en-GB" dirty="0" err="1">
                <a:latin typeface="Courier New" pitchFamily="49" charset="0"/>
                <a:cs typeface="Courier New" pitchFamily="49" charset="0"/>
              </a:rPr>
              <a:t>bonferroni</a:t>
            </a:r>
            <a:r>
              <a:rPr lang="en-GB" dirty="0">
                <a:latin typeface="Courier New" pitchFamily="49" charset="0"/>
                <a:cs typeface="Courier New" pitchFamily="49" charset="0"/>
              </a:rPr>
              <a:t>")</a:t>
            </a:r>
          </a:p>
          <a:p>
            <a:pPr marL="0" indent="0">
              <a:buNone/>
            </a:pPr>
            <a:r>
              <a:rPr lang="en-GB" dirty="0" smtClean="0">
                <a:latin typeface="Courier New" pitchFamily="49" charset="0"/>
                <a:cs typeface="Courier New" pitchFamily="49" charset="0"/>
              </a:rPr>
              <a:t>plot(</a:t>
            </a:r>
            <a:r>
              <a:rPr lang="en-GB" dirty="0" err="1" smtClean="0">
                <a:latin typeface="Courier New" pitchFamily="49" charset="0"/>
                <a:cs typeface="Courier New" pitchFamily="49" charset="0"/>
              </a:rPr>
              <a:t>LSD.test</a:t>
            </a:r>
            <a:r>
              <a:rPr lang="en-GB" dirty="0" smtClean="0">
                <a:latin typeface="Courier New" pitchFamily="49" charset="0"/>
                <a:cs typeface="Courier New" pitchFamily="49" charset="0"/>
              </a:rPr>
              <a:t>(</a:t>
            </a:r>
            <a:r>
              <a:rPr lang="en-GB" dirty="0" err="1" smtClean="0">
                <a:latin typeface="Courier New" pitchFamily="49" charset="0"/>
                <a:cs typeface="Courier New" pitchFamily="49" charset="0"/>
              </a:rPr>
              <a:t>Oneway</a:t>
            </a:r>
            <a:r>
              <a:rPr lang="en-GB" dirty="0">
                <a:latin typeface="Courier New" pitchFamily="49" charset="0"/>
                <a:cs typeface="Courier New" pitchFamily="49" charset="0"/>
              </a:rPr>
              <a:t>,"</a:t>
            </a:r>
            <a:r>
              <a:rPr lang="en-GB" dirty="0" err="1">
                <a:latin typeface="Courier New" pitchFamily="49" charset="0"/>
                <a:cs typeface="Courier New" pitchFamily="49" charset="0"/>
              </a:rPr>
              <a:t>Trt</a:t>
            </a:r>
            <a:r>
              <a:rPr lang="en-GB" dirty="0">
                <a:latin typeface="Courier New" pitchFamily="49" charset="0"/>
                <a:cs typeface="Courier New" pitchFamily="49" charset="0"/>
              </a:rPr>
              <a:t>",</a:t>
            </a:r>
            <a:r>
              <a:rPr lang="en-GB" dirty="0" err="1">
                <a:latin typeface="Courier New" pitchFamily="49" charset="0"/>
                <a:cs typeface="Courier New" pitchFamily="49" charset="0"/>
              </a:rPr>
              <a:t>p.adj</a:t>
            </a:r>
            <a:r>
              <a:rPr lang="en-GB" dirty="0">
                <a:latin typeface="Courier New" pitchFamily="49" charset="0"/>
                <a:cs typeface="Courier New" pitchFamily="49" charset="0"/>
              </a:rPr>
              <a:t>="</a:t>
            </a:r>
            <a:r>
              <a:rPr lang="en-GB" dirty="0" err="1">
                <a:latin typeface="Courier New" pitchFamily="49" charset="0"/>
                <a:cs typeface="Courier New" pitchFamily="49" charset="0"/>
              </a:rPr>
              <a:t>bonferroni</a:t>
            </a:r>
            <a:r>
              <a:rPr lang="en-GB" dirty="0">
                <a:latin typeface="Courier New" pitchFamily="49" charset="0"/>
                <a:cs typeface="Courier New" pitchFamily="49" charset="0"/>
              </a:rPr>
              <a:t>")</a:t>
            </a:r>
          </a:p>
          <a:p>
            <a:pPr marL="0" indent="0">
              <a:buNone/>
            </a:pPr>
            <a:endParaRPr lang="en-GB"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52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1694498"/>
            <a:ext cx="10409237" cy="480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5192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5280"/>
            <a:ext cx="10515600" cy="5841683"/>
          </a:xfrm>
        </p:spPr>
        <p:txBody>
          <a:bodyPr>
            <a:noAutofit/>
          </a:bodyPr>
          <a:lstStyle/>
          <a:p>
            <a:pPr marL="0" indent="0">
              <a:buNone/>
            </a:pPr>
            <a:r>
              <a:rPr lang="en-GB" sz="2500" dirty="0">
                <a:solidFill>
                  <a:srgbClr val="FF0000"/>
                </a:solidFill>
                <a:latin typeface="Courier New" pitchFamily="49" charset="0"/>
                <a:cs typeface="Courier New" pitchFamily="49" charset="0"/>
              </a:rPr>
              <a:t>print(</a:t>
            </a:r>
            <a:r>
              <a:rPr lang="en-GB" sz="2500" dirty="0" err="1">
                <a:solidFill>
                  <a:srgbClr val="FF0000"/>
                </a:solidFill>
                <a:latin typeface="Courier New" pitchFamily="49" charset="0"/>
                <a:cs typeface="Courier New" pitchFamily="49" charset="0"/>
              </a:rPr>
              <a:t>LSD.test</a:t>
            </a:r>
            <a:r>
              <a:rPr lang="en-GB" sz="2500" dirty="0">
                <a:solidFill>
                  <a:srgbClr val="FF0000"/>
                </a:solidFill>
                <a:latin typeface="Courier New" pitchFamily="49" charset="0"/>
                <a:cs typeface="Courier New" pitchFamily="49" charset="0"/>
              </a:rPr>
              <a:t>(</a:t>
            </a:r>
            <a:r>
              <a:rPr lang="en-GB" sz="2500" dirty="0" err="1">
                <a:solidFill>
                  <a:srgbClr val="FF0000"/>
                </a:solidFill>
                <a:latin typeface="Courier New" pitchFamily="49" charset="0"/>
                <a:cs typeface="Courier New" pitchFamily="49" charset="0"/>
              </a:rPr>
              <a:t>Oneway</a:t>
            </a:r>
            <a:r>
              <a:rPr lang="en-GB" sz="2500" dirty="0">
                <a:solidFill>
                  <a:srgbClr val="FF0000"/>
                </a:solidFill>
                <a:latin typeface="Courier New" pitchFamily="49" charset="0"/>
                <a:cs typeface="Courier New" pitchFamily="49" charset="0"/>
              </a:rPr>
              <a:t>,"</a:t>
            </a:r>
            <a:r>
              <a:rPr lang="en-GB" sz="2500" dirty="0" err="1">
                <a:solidFill>
                  <a:srgbClr val="FF0000"/>
                </a:solidFill>
                <a:latin typeface="Courier New" pitchFamily="49" charset="0"/>
                <a:cs typeface="Courier New" pitchFamily="49" charset="0"/>
              </a:rPr>
              <a:t>Trt</a:t>
            </a:r>
            <a:r>
              <a:rPr lang="en-GB" sz="2500" dirty="0">
                <a:solidFill>
                  <a:srgbClr val="FF0000"/>
                </a:solidFill>
                <a:latin typeface="Courier New" pitchFamily="49" charset="0"/>
                <a:cs typeface="Courier New" pitchFamily="49" charset="0"/>
              </a:rPr>
              <a:t>",</a:t>
            </a:r>
            <a:r>
              <a:rPr lang="en-GB" sz="2500" dirty="0" err="1">
                <a:solidFill>
                  <a:srgbClr val="FF0000"/>
                </a:solidFill>
                <a:latin typeface="Courier New" pitchFamily="49" charset="0"/>
                <a:cs typeface="Courier New" pitchFamily="49" charset="0"/>
              </a:rPr>
              <a:t>p.adj</a:t>
            </a:r>
            <a:r>
              <a:rPr lang="en-GB" sz="2500" dirty="0">
                <a:solidFill>
                  <a:srgbClr val="FF0000"/>
                </a:solidFill>
                <a:latin typeface="Courier New" pitchFamily="49" charset="0"/>
                <a:cs typeface="Courier New" pitchFamily="49" charset="0"/>
              </a:rPr>
              <a:t>="</a:t>
            </a:r>
            <a:r>
              <a:rPr lang="en-GB" sz="2500" dirty="0" err="1">
                <a:solidFill>
                  <a:srgbClr val="FF0000"/>
                </a:solidFill>
                <a:latin typeface="Courier New" pitchFamily="49" charset="0"/>
                <a:cs typeface="Courier New" pitchFamily="49" charset="0"/>
              </a:rPr>
              <a:t>bonferroni</a:t>
            </a:r>
            <a:r>
              <a:rPr lang="en-GB" sz="2500" dirty="0">
                <a:solidFill>
                  <a:srgbClr val="FF0000"/>
                </a:solidFill>
                <a:latin typeface="Courier New" pitchFamily="49" charset="0"/>
                <a:cs typeface="Courier New" pitchFamily="49" charset="0"/>
              </a:rPr>
              <a:t>"))</a:t>
            </a:r>
          </a:p>
          <a:p>
            <a:pPr marL="0" indent="0">
              <a:buNone/>
            </a:pPr>
            <a:r>
              <a:rPr lang="en-GB" sz="1800" dirty="0">
                <a:latin typeface="Courier New" pitchFamily="49" charset="0"/>
                <a:cs typeface="Courier New" pitchFamily="49" charset="0"/>
              </a:rPr>
              <a:t>$statistics</a:t>
            </a:r>
          </a:p>
          <a:p>
            <a:pPr marL="0" indent="0">
              <a:buNone/>
            </a:pPr>
            <a:r>
              <a:rPr lang="en-GB" sz="1800" dirty="0">
                <a:latin typeface="Courier New" pitchFamily="49" charset="0"/>
                <a:cs typeface="Courier New" pitchFamily="49" charset="0"/>
              </a:rPr>
              <a:t>   </a:t>
            </a:r>
            <a:r>
              <a:rPr lang="en-GB" sz="1800" dirty="0" err="1">
                <a:latin typeface="Courier New" pitchFamily="49" charset="0"/>
                <a:cs typeface="Courier New" pitchFamily="49" charset="0"/>
              </a:rPr>
              <a:t>MSerror</a:t>
            </a:r>
            <a:r>
              <a:rPr lang="en-GB" sz="1800" dirty="0">
                <a:latin typeface="Courier New" pitchFamily="49" charset="0"/>
                <a:cs typeface="Courier New" pitchFamily="49" charset="0"/>
              </a:rPr>
              <a:t> </a:t>
            </a:r>
            <a:r>
              <a:rPr lang="en-GB" sz="1800" dirty="0" err="1">
                <a:latin typeface="Courier New" pitchFamily="49" charset="0"/>
                <a:cs typeface="Courier New" pitchFamily="49" charset="0"/>
              </a:rPr>
              <a:t>Df</a:t>
            </a:r>
            <a:r>
              <a:rPr lang="en-GB" sz="1800" dirty="0">
                <a:latin typeface="Courier New" pitchFamily="49" charset="0"/>
                <a:cs typeface="Courier New" pitchFamily="49" charset="0"/>
              </a:rPr>
              <a:t>     Mean       CV</a:t>
            </a:r>
          </a:p>
          <a:p>
            <a:pPr marL="0" indent="0">
              <a:buNone/>
            </a:pPr>
            <a:r>
              <a:rPr lang="en-GB" sz="1800" dirty="0">
                <a:latin typeface="Courier New" pitchFamily="49" charset="0"/>
                <a:cs typeface="Courier New" pitchFamily="49" charset="0"/>
              </a:rPr>
              <a:t>  8.556667 15 78.01053 3.749722</a:t>
            </a:r>
          </a:p>
          <a:p>
            <a:pPr marL="0" indent="0">
              <a:buNone/>
            </a:pPr>
            <a:endParaRPr lang="en-GB" sz="1800" dirty="0">
              <a:latin typeface="Courier New" pitchFamily="49" charset="0"/>
              <a:cs typeface="Courier New" pitchFamily="49" charset="0"/>
            </a:endParaRPr>
          </a:p>
          <a:p>
            <a:pPr marL="0" indent="0">
              <a:buNone/>
            </a:pPr>
            <a:r>
              <a:rPr lang="en-GB" sz="1800" dirty="0">
                <a:latin typeface="Courier New" pitchFamily="49" charset="0"/>
                <a:cs typeface="Courier New" pitchFamily="49" charset="0"/>
              </a:rPr>
              <a:t>$parameters</a:t>
            </a:r>
          </a:p>
          <a:p>
            <a:pPr marL="0" indent="0">
              <a:buNone/>
            </a:pPr>
            <a:r>
              <a:rPr lang="en-GB" sz="1800" dirty="0">
                <a:latin typeface="Courier New" pitchFamily="49" charset="0"/>
                <a:cs typeface="Courier New" pitchFamily="49" charset="0"/>
              </a:rPr>
              <a:t>        test  </a:t>
            </a:r>
            <a:r>
              <a:rPr lang="en-GB" sz="1800" dirty="0" err="1">
                <a:latin typeface="Courier New" pitchFamily="49" charset="0"/>
                <a:cs typeface="Courier New" pitchFamily="49" charset="0"/>
              </a:rPr>
              <a:t>p.ajusted</a:t>
            </a:r>
            <a:r>
              <a:rPr lang="en-GB" sz="1800" dirty="0">
                <a:latin typeface="Courier New" pitchFamily="49" charset="0"/>
                <a:cs typeface="Courier New" pitchFamily="49" charset="0"/>
              </a:rPr>
              <a:t> name.t </a:t>
            </a:r>
            <a:r>
              <a:rPr lang="en-GB" sz="1800" dirty="0" err="1">
                <a:latin typeface="Courier New" pitchFamily="49" charset="0"/>
                <a:cs typeface="Courier New" pitchFamily="49" charset="0"/>
              </a:rPr>
              <a:t>ntr</a:t>
            </a:r>
            <a:r>
              <a:rPr lang="en-GB" sz="1800" dirty="0">
                <a:latin typeface="Courier New" pitchFamily="49" charset="0"/>
                <a:cs typeface="Courier New" pitchFamily="49" charset="0"/>
              </a:rPr>
              <a:t> alpha</a:t>
            </a:r>
          </a:p>
          <a:p>
            <a:pPr marL="0" indent="0">
              <a:buNone/>
            </a:pPr>
            <a:r>
              <a:rPr lang="en-GB" sz="1800" dirty="0">
                <a:latin typeface="Courier New" pitchFamily="49" charset="0"/>
                <a:cs typeface="Courier New" pitchFamily="49" charset="0"/>
              </a:rPr>
              <a:t>  Fisher-LSD </a:t>
            </a:r>
            <a:r>
              <a:rPr lang="en-GB" sz="1800" dirty="0" err="1">
                <a:latin typeface="Courier New" pitchFamily="49" charset="0"/>
                <a:cs typeface="Courier New" pitchFamily="49" charset="0"/>
              </a:rPr>
              <a:t>bonferroni</a:t>
            </a:r>
            <a:r>
              <a:rPr lang="en-GB" sz="1800" dirty="0">
                <a:latin typeface="Courier New" pitchFamily="49" charset="0"/>
                <a:cs typeface="Courier New" pitchFamily="49" charset="0"/>
              </a:rPr>
              <a:t>    </a:t>
            </a:r>
            <a:r>
              <a:rPr lang="en-GB" sz="1800" dirty="0" err="1">
                <a:latin typeface="Courier New" pitchFamily="49" charset="0"/>
                <a:cs typeface="Courier New" pitchFamily="49" charset="0"/>
              </a:rPr>
              <a:t>Trt</a:t>
            </a:r>
            <a:r>
              <a:rPr lang="en-GB" sz="1800" dirty="0">
                <a:latin typeface="Courier New" pitchFamily="49" charset="0"/>
                <a:cs typeface="Courier New" pitchFamily="49" charset="0"/>
              </a:rPr>
              <a:t>   4  0.05</a:t>
            </a:r>
          </a:p>
          <a:p>
            <a:pPr marL="0" indent="0">
              <a:buNone/>
            </a:pPr>
            <a:endParaRPr lang="en-GB" sz="1800" dirty="0">
              <a:latin typeface="Courier New" pitchFamily="49" charset="0"/>
              <a:cs typeface="Courier New" pitchFamily="49" charset="0"/>
            </a:endParaRPr>
          </a:p>
          <a:p>
            <a:pPr marL="0" indent="0">
              <a:buNone/>
            </a:pPr>
            <a:r>
              <a:rPr lang="en-GB" sz="1800" dirty="0">
                <a:latin typeface="Courier New" pitchFamily="49" charset="0"/>
                <a:cs typeface="Courier New" pitchFamily="49" charset="0"/>
              </a:rPr>
              <a:t>$means</a:t>
            </a:r>
          </a:p>
          <a:p>
            <a:pPr marL="0" indent="0">
              <a:buNone/>
            </a:pPr>
            <a:r>
              <a:rPr lang="en-GB" sz="1800" dirty="0">
                <a:latin typeface="Courier New" pitchFamily="49" charset="0"/>
                <a:cs typeface="Courier New" pitchFamily="49" charset="0"/>
              </a:rPr>
              <a:t>   Response      </a:t>
            </a:r>
            <a:r>
              <a:rPr lang="en-GB" sz="1800" dirty="0" err="1">
                <a:latin typeface="Courier New" pitchFamily="49" charset="0"/>
                <a:cs typeface="Courier New" pitchFamily="49" charset="0"/>
              </a:rPr>
              <a:t>std</a:t>
            </a:r>
            <a:r>
              <a:rPr lang="en-GB" sz="1800" dirty="0">
                <a:latin typeface="Courier New" pitchFamily="49" charset="0"/>
                <a:cs typeface="Courier New" pitchFamily="49" charset="0"/>
              </a:rPr>
              <a:t> r      LCL       UCL  Min   Max    Q25    Q50     Q75</a:t>
            </a:r>
          </a:p>
          <a:p>
            <a:pPr marL="0" indent="0">
              <a:buNone/>
            </a:pPr>
            <a:r>
              <a:rPr lang="en-GB" sz="1800" dirty="0">
                <a:latin typeface="Courier New" pitchFamily="49" charset="0"/>
                <a:cs typeface="Courier New" pitchFamily="49" charset="0"/>
              </a:rPr>
              <a:t>F1    60.62 3.064637 5 57.83168  63.40832 57.0  65.0 58.600  60.80  61.700</a:t>
            </a:r>
          </a:p>
          <a:p>
            <a:pPr marL="0" indent="0">
              <a:buNone/>
            </a:pPr>
            <a:r>
              <a:rPr lang="en-GB" sz="1800" dirty="0">
                <a:latin typeface="Courier New" pitchFamily="49" charset="0"/>
                <a:cs typeface="Courier New" pitchFamily="49" charset="0"/>
              </a:rPr>
              <a:t>F2    69.30 2.926602 5 66.51168  72.08832 66.3  74.0 67.700  68.70  69.800</a:t>
            </a:r>
          </a:p>
          <a:p>
            <a:pPr marL="0" indent="0">
              <a:buNone/>
            </a:pPr>
            <a:r>
              <a:rPr lang="en-GB" sz="1800" dirty="0">
                <a:latin typeface="Courier New" pitchFamily="49" charset="0"/>
                <a:cs typeface="Courier New" pitchFamily="49" charset="0"/>
              </a:rPr>
              <a:t>F3   100.35 2.767068 4 97.23257 103.46743 96.5 102.6 99.275 101.15 102.225</a:t>
            </a:r>
          </a:p>
          <a:p>
            <a:pPr marL="0" indent="0">
              <a:buNone/>
            </a:pPr>
            <a:r>
              <a:rPr lang="en-GB" sz="1800" dirty="0">
                <a:latin typeface="Courier New" pitchFamily="49" charset="0"/>
                <a:cs typeface="Courier New" pitchFamily="49" charset="0"/>
              </a:rPr>
              <a:t>F4    86.24 2.896204 5 83.45168  89.02832 83.1  90.3 84.200  85.70  87.900</a:t>
            </a:r>
          </a:p>
          <a:p>
            <a:pPr marL="0" indent="0">
              <a:buNone/>
            </a:pPr>
            <a:endParaRPr lang="en-GB" sz="1800" dirty="0">
              <a:latin typeface="Courier New" pitchFamily="49" charset="0"/>
              <a:cs typeface="Courier New" pitchFamily="49" charset="0"/>
            </a:endParaRPr>
          </a:p>
          <a:p>
            <a:pPr marL="0" indent="0">
              <a:buNone/>
            </a:pPr>
            <a:endParaRPr lang="en-GB" sz="18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53</a:t>
            </a:fld>
            <a:endParaRPr lang="en-US"/>
          </a:p>
        </p:txBody>
      </p:sp>
    </p:spTree>
    <p:extLst>
      <p:ext uri="{BB962C8B-B14F-4D97-AF65-F5344CB8AC3E}">
        <p14:creationId xmlns:p14="http://schemas.microsoft.com/office/powerpoint/2010/main" val="37211498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1080"/>
            <a:ext cx="10515600" cy="5155883"/>
          </a:xfrm>
        </p:spPr>
        <p:txBody>
          <a:bodyPr>
            <a:normAutofit/>
          </a:bodyPr>
          <a:lstStyle/>
          <a:p>
            <a:pPr marL="0" indent="0">
              <a:buNone/>
            </a:pPr>
            <a:r>
              <a:rPr lang="en-GB" dirty="0">
                <a:latin typeface="Courier New" pitchFamily="49" charset="0"/>
                <a:cs typeface="Courier New" pitchFamily="49" charset="0"/>
              </a:rPr>
              <a:t>$comparison</a:t>
            </a:r>
          </a:p>
          <a:p>
            <a:pPr marL="0" indent="0">
              <a:buNone/>
            </a:pPr>
            <a:r>
              <a:rPr lang="en-GB" dirty="0">
                <a:latin typeface="Courier New" pitchFamily="49" charset="0"/>
                <a:cs typeface="Courier New" pitchFamily="49" charset="0"/>
              </a:rPr>
              <a:t>NULL</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$groups</a:t>
            </a:r>
          </a:p>
          <a:p>
            <a:pPr marL="0" indent="0">
              <a:buNone/>
            </a:pPr>
            <a:r>
              <a:rPr lang="en-GB" dirty="0">
                <a:latin typeface="Courier New" pitchFamily="49" charset="0"/>
                <a:cs typeface="Courier New" pitchFamily="49" charset="0"/>
              </a:rPr>
              <a:t>   Response groups</a:t>
            </a:r>
          </a:p>
          <a:p>
            <a:pPr marL="0" indent="0">
              <a:buNone/>
            </a:pPr>
            <a:r>
              <a:rPr lang="en-GB" dirty="0">
                <a:latin typeface="Courier New" pitchFamily="49" charset="0"/>
                <a:cs typeface="Courier New" pitchFamily="49" charset="0"/>
              </a:rPr>
              <a:t>F3   100.35      a</a:t>
            </a:r>
          </a:p>
          <a:p>
            <a:pPr marL="0" indent="0">
              <a:buNone/>
            </a:pPr>
            <a:r>
              <a:rPr lang="en-GB" dirty="0">
                <a:latin typeface="Courier New" pitchFamily="49" charset="0"/>
                <a:cs typeface="Courier New" pitchFamily="49" charset="0"/>
              </a:rPr>
              <a:t>F4    86.24      b</a:t>
            </a:r>
          </a:p>
          <a:p>
            <a:pPr marL="0" indent="0">
              <a:buNone/>
            </a:pPr>
            <a:r>
              <a:rPr lang="en-GB" dirty="0">
                <a:latin typeface="Courier New" pitchFamily="49" charset="0"/>
                <a:cs typeface="Courier New" pitchFamily="49" charset="0"/>
              </a:rPr>
              <a:t>F2    69.30      c</a:t>
            </a:r>
          </a:p>
          <a:p>
            <a:pPr marL="0" indent="0">
              <a:buNone/>
            </a:pPr>
            <a:r>
              <a:rPr lang="en-GB" dirty="0">
                <a:latin typeface="Courier New" pitchFamily="49" charset="0"/>
                <a:cs typeface="Courier New" pitchFamily="49" charset="0"/>
              </a:rPr>
              <a:t>F1    60.62      d</a:t>
            </a:r>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54</a:t>
            </a:fld>
            <a:endParaRPr lang="en-US"/>
          </a:p>
        </p:txBody>
      </p:sp>
    </p:spTree>
    <p:extLst>
      <p:ext uri="{BB962C8B-B14F-4D97-AF65-F5344CB8AC3E}">
        <p14:creationId xmlns:p14="http://schemas.microsoft.com/office/powerpoint/2010/main" val="2823457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05"/>
            <a:ext cx="10515600" cy="594995"/>
          </a:xfrm>
        </p:spPr>
        <p:txBody>
          <a:bodyPr>
            <a:normAutofit fontScale="90000"/>
          </a:bodyPr>
          <a:lstStyle/>
          <a:p>
            <a:pPr algn="ctr"/>
            <a:r>
              <a:rPr lang="en-US" dirty="0" smtClean="0"/>
              <a:t>Duncan Post </a:t>
            </a:r>
            <a:r>
              <a:rPr lang="en-US" dirty="0" err="1" smtClean="0"/>
              <a:t>Anova</a:t>
            </a:r>
            <a:r>
              <a:rPr lang="en-US" dirty="0" smtClean="0"/>
              <a:t> Test</a:t>
            </a:r>
            <a:endParaRPr lang="en-GB" dirty="0"/>
          </a:p>
        </p:txBody>
      </p:sp>
      <p:sp>
        <p:nvSpPr>
          <p:cNvPr id="3" name="Content Placeholder 2"/>
          <p:cNvSpPr>
            <a:spLocks noGrp="1"/>
          </p:cNvSpPr>
          <p:nvPr>
            <p:ph idx="1"/>
          </p:nvPr>
        </p:nvSpPr>
        <p:spPr>
          <a:xfrm>
            <a:off x="838200" y="560705"/>
            <a:ext cx="10515600" cy="4351338"/>
          </a:xfrm>
        </p:spPr>
        <p:txBody>
          <a:bodyPr>
            <a:noAutofit/>
          </a:bodyPr>
          <a:lstStyle/>
          <a:p>
            <a:pPr marL="0" indent="0">
              <a:buNone/>
            </a:pPr>
            <a:r>
              <a:rPr lang="en-GB" sz="2200" dirty="0" err="1">
                <a:solidFill>
                  <a:srgbClr val="FF0000"/>
                </a:solidFill>
                <a:latin typeface="Courier New" pitchFamily="49" charset="0"/>
                <a:cs typeface="Courier New" pitchFamily="49" charset="0"/>
              </a:rPr>
              <a:t>duncan.test</a:t>
            </a:r>
            <a:r>
              <a:rPr lang="en-GB" sz="2200" dirty="0">
                <a:solidFill>
                  <a:srgbClr val="FF0000"/>
                </a:solidFill>
                <a:latin typeface="Courier New" pitchFamily="49" charset="0"/>
                <a:cs typeface="Courier New" pitchFamily="49" charset="0"/>
              </a:rPr>
              <a:t>(</a:t>
            </a:r>
            <a:r>
              <a:rPr lang="en-GB" sz="2200" dirty="0" err="1">
                <a:solidFill>
                  <a:srgbClr val="FF0000"/>
                </a:solidFill>
                <a:latin typeface="Courier New" pitchFamily="49" charset="0"/>
                <a:cs typeface="Courier New" pitchFamily="49" charset="0"/>
              </a:rPr>
              <a:t>Oneway</a:t>
            </a:r>
            <a:r>
              <a:rPr lang="en-GB" sz="2200" dirty="0">
                <a:solidFill>
                  <a:srgbClr val="FF0000"/>
                </a:solidFill>
                <a:latin typeface="Courier New" pitchFamily="49" charset="0"/>
                <a:cs typeface="Courier New" pitchFamily="49" charset="0"/>
              </a:rPr>
              <a:t>,"</a:t>
            </a:r>
            <a:r>
              <a:rPr lang="en-GB" sz="2200" dirty="0" err="1">
                <a:solidFill>
                  <a:srgbClr val="FF0000"/>
                </a:solidFill>
                <a:latin typeface="Courier New" pitchFamily="49" charset="0"/>
                <a:cs typeface="Courier New" pitchFamily="49" charset="0"/>
              </a:rPr>
              <a:t>Trt</a:t>
            </a:r>
            <a:r>
              <a:rPr lang="en-GB" sz="2200" dirty="0">
                <a:solidFill>
                  <a:srgbClr val="FF0000"/>
                </a:solidFill>
                <a:latin typeface="Courier New" pitchFamily="49" charset="0"/>
                <a:cs typeface="Courier New" pitchFamily="49" charset="0"/>
              </a:rPr>
              <a:t>")</a:t>
            </a:r>
          </a:p>
          <a:p>
            <a:pPr marL="0" indent="0">
              <a:buNone/>
            </a:pPr>
            <a:r>
              <a:rPr lang="en-GB" sz="2200" dirty="0" smtClean="0">
                <a:solidFill>
                  <a:srgbClr val="FF0000"/>
                </a:solidFill>
                <a:latin typeface="Courier New" pitchFamily="49" charset="0"/>
                <a:cs typeface="Courier New" pitchFamily="49" charset="0"/>
              </a:rPr>
              <a:t>print(</a:t>
            </a:r>
            <a:r>
              <a:rPr lang="en-GB" sz="2200" dirty="0" err="1" smtClean="0">
                <a:solidFill>
                  <a:srgbClr val="FF0000"/>
                </a:solidFill>
                <a:latin typeface="Courier New" pitchFamily="49" charset="0"/>
                <a:cs typeface="Courier New" pitchFamily="49" charset="0"/>
              </a:rPr>
              <a:t>duncan.test</a:t>
            </a:r>
            <a:r>
              <a:rPr lang="en-GB" sz="2200" dirty="0" smtClean="0">
                <a:solidFill>
                  <a:srgbClr val="FF0000"/>
                </a:solidFill>
                <a:latin typeface="Courier New" pitchFamily="49" charset="0"/>
                <a:cs typeface="Courier New" pitchFamily="49" charset="0"/>
              </a:rPr>
              <a:t>(</a:t>
            </a:r>
            <a:r>
              <a:rPr lang="en-GB" sz="2200" dirty="0" err="1" smtClean="0">
                <a:solidFill>
                  <a:srgbClr val="FF0000"/>
                </a:solidFill>
                <a:latin typeface="Courier New" pitchFamily="49" charset="0"/>
                <a:cs typeface="Courier New" pitchFamily="49" charset="0"/>
              </a:rPr>
              <a:t>Oneway</a:t>
            </a:r>
            <a:r>
              <a:rPr lang="en-GB" sz="2200" dirty="0">
                <a:solidFill>
                  <a:srgbClr val="FF0000"/>
                </a:solidFill>
                <a:latin typeface="Courier New" pitchFamily="49" charset="0"/>
                <a:cs typeface="Courier New" pitchFamily="49" charset="0"/>
              </a:rPr>
              <a:t>,"</a:t>
            </a:r>
            <a:r>
              <a:rPr lang="en-GB" sz="2200" dirty="0" err="1">
                <a:solidFill>
                  <a:srgbClr val="FF0000"/>
                </a:solidFill>
                <a:latin typeface="Courier New" pitchFamily="49" charset="0"/>
                <a:cs typeface="Courier New" pitchFamily="49" charset="0"/>
              </a:rPr>
              <a:t>Trt</a:t>
            </a:r>
            <a:r>
              <a:rPr lang="en-GB" sz="2200" dirty="0">
                <a:solidFill>
                  <a:srgbClr val="FF0000"/>
                </a:solidFill>
                <a:latin typeface="Courier New" pitchFamily="49" charset="0"/>
                <a:cs typeface="Courier New" pitchFamily="49" charset="0"/>
              </a:rPr>
              <a:t>"))</a:t>
            </a:r>
          </a:p>
          <a:p>
            <a:pPr marL="0" indent="0">
              <a:buNone/>
            </a:pPr>
            <a:r>
              <a:rPr lang="en-GB" sz="1800" dirty="0">
                <a:latin typeface="Courier New" pitchFamily="49" charset="0"/>
                <a:cs typeface="Courier New" pitchFamily="49" charset="0"/>
              </a:rPr>
              <a:t>$statistics</a:t>
            </a:r>
          </a:p>
          <a:p>
            <a:pPr marL="0" indent="0">
              <a:buNone/>
            </a:pPr>
            <a:r>
              <a:rPr lang="en-GB" sz="1800" dirty="0">
                <a:latin typeface="Courier New" pitchFamily="49" charset="0"/>
                <a:cs typeface="Courier New" pitchFamily="49" charset="0"/>
              </a:rPr>
              <a:t>   </a:t>
            </a:r>
            <a:r>
              <a:rPr lang="en-GB" sz="1800" dirty="0" err="1">
                <a:latin typeface="Courier New" pitchFamily="49" charset="0"/>
                <a:cs typeface="Courier New" pitchFamily="49" charset="0"/>
              </a:rPr>
              <a:t>MSerror</a:t>
            </a:r>
            <a:r>
              <a:rPr lang="en-GB" sz="1800" dirty="0">
                <a:latin typeface="Courier New" pitchFamily="49" charset="0"/>
                <a:cs typeface="Courier New" pitchFamily="49" charset="0"/>
              </a:rPr>
              <a:t> </a:t>
            </a:r>
            <a:r>
              <a:rPr lang="en-GB" sz="1800" dirty="0" err="1">
                <a:latin typeface="Courier New" pitchFamily="49" charset="0"/>
                <a:cs typeface="Courier New" pitchFamily="49" charset="0"/>
              </a:rPr>
              <a:t>Df</a:t>
            </a:r>
            <a:r>
              <a:rPr lang="en-GB" sz="1800" dirty="0">
                <a:latin typeface="Courier New" pitchFamily="49" charset="0"/>
                <a:cs typeface="Courier New" pitchFamily="49" charset="0"/>
              </a:rPr>
              <a:t>     Mean       CV</a:t>
            </a:r>
          </a:p>
          <a:p>
            <a:pPr marL="0" indent="0">
              <a:buNone/>
            </a:pPr>
            <a:r>
              <a:rPr lang="en-GB" sz="1800" dirty="0">
                <a:latin typeface="Courier New" pitchFamily="49" charset="0"/>
                <a:cs typeface="Courier New" pitchFamily="49" charset="0"/>
              </a:rPr>
              <a:t>  8.556667 15 78.01053 3.749722</a:t>
            </a:r>
          </a:p>
          <a:p>
            <a:pPr marL="0" indent="0">
              <a:buNone/>
            </a:pPr>
            <a:r>
              <a:rPr lang="en-GB" sz="1800" dirty="0" smtClean="0">
                <a:latin typeface="Courier New" pitchFamily="49" charset="0"/>
                <a:cs typeface="Courier New" pitchFamily="49" charset="0"/>
              </a:rPr>
              <a:t>$</a:t>
            </a:r>
            <a:r>
              <a:rPr lang="en-GB" sz="1800" dirty="0">
                <a:latin typeface="Courier New" pitchFamily="49" charset="0"/>
                <a:cs typeface="Courier New" pitchFamily="49" charset="0"/>
              </a:rPr>
              <a:t>parameters</a:t>
            </a:r>
          </a:p>
          <a:p>
            <a:pPr marL="0" indent="0">
              <a:buNone/>
            </a:pPr>
            <a:r>
              <a:rPr lang="en-GB" sz="1800" dirty="0">
                <a:latin typeface="Courier New" pitchFamily="49" charset="0"/>
                <a:cs typeface="Courier New" pitchFamily="49" charset="0"/>
              </a:rPr>
              <a:t>    test name.t </a:t>
            </a:r>
            <a:r>
              <a:rPr lang="en-GB" sz="1800" dirty="0" err="1">
                <a:latin typeface="Courier New" pitchFamily="49" charset="0"/>
                <a:cs typeface="Courier New" pitchFamily="49" charset="0"/>
              </a:rPr>
              <a:t>ntr</a:t>
            </a:r>
            <a:r>
              <a:rPr lang="en-GB" sz="1800" dirty="0">
                <a:latin typeface="Courier New" pitchFamily="49" charset="0"/>
                <a:cs typeface="Courier New" pitchFamily="49" charset="0"/>
              </a:rPr>
              <a:t> alpha</a:t>
            </a:r>
          </a:p>
          <a:p>
            <a:pPr marL="0" indent="0">
              <a:buNone/>
            </a:pPr>
            <a:r>
              <a:rPr lang="en-GB" sz="1800" dirty="0">
                <a:latin typeface="Courier New" pitchFamily="49" charset="0"/>
                <a:cs typeface="Courier New" pitchFamily="49" charset="0"/>
              </a:rPr>
              <a:t>  Duncan    </a:t>
            </a:r>
            <a:r>
              <a:rPr lang="en-GB" sz="1800" dirty="0" err="1">
                <a:latin typeface="Courier New" pitchFamily="49" charset="0"/>
                <a:cs typeface="Courier New" pitchFamily="49" charset="0"/>
              </a:rPr>
              <a:t>Trt</a:t>
            </a:r>
            <a:r>
              <a:rPr lang="en-GB" sz="1800" dirty="0">
                <a:latin typeface="Courier New" pitchFamily="49" charset="0"/>
                <a:cs typeface="Courier New" pitchFamily="49" charset="0"/>
              </a:rPr>
              <a:t>   4  0.05</a:t>
            </a:r>
          </a:p>
          <a:p>
            <a:pPr marL="0" indent="0">
              <a:buNone/>
            </a:pPr>
            <a:r>
              <a:rPr lang="en-GB" sz="1800" dirty="0" smtClean="0">
                <a:latin typeface="Courier New" pitchFamily="49" charset="0"/>
                <a:cs typeface="Courier New" pitchFamily="49" charset="0"/>
              </a:rPr>
              <a:t>$</a:t>
            </a:r>
            <a:r>
              <a:rPr lang="en-GB" sz="1800" dirty="0" err="1">
                <a:latin typeface="Courier New" pitchFamily="49" charset="0"/>
                <a:cs typeface="Courier New" pitchFamily="49" charset="0"/>
              </a:rPr>
              <a:t>duncan</a:t>
            </a:r>
            <a:endParaRPr lang="en-GB" sz="1800" dirty="0">
              <a:latin typeface="Courier New" pitchFamily="49" charset="0"/>
              <a:cs typeface="Courier New" pitchFamily="49" charset="0"/>
            </a:endParaRPr>
          </a:p>
          <a:p>
            <a:pPr marL="0" indent="0">
              <a:buNone/>
            </a:pPr>
            <a:r>
              <a:rPr lang="en-GB" sz="1800" dirty="0">
                <a:latin typeface="Courier New" pitchFamily="49" charset="0"/>
                <a:cs typeface="Courier New" pitchFamily="49" charset="0"/>
              </a:rPr>
              <a:t>NULL</a:t>
            </a:r>
          </a:p>
          <a:p>
            <a:pPr marL="0" indent="0">
              <a:buNone/>
            </a:pPr>
            <a:r>
              <a:rPr lang="en-GB" sz="1800" dirty="0" smtClean="0">
                <a:latin typeface="Courier New" pitchFamily="49" charset="0"/>
                <a:cs typeface="Courier New" pitchFamily="49" charset="0"/>
              </a:rPr>
              <a:t>$</a:t>
            </a:r>
            <a:r>
              <a:rPr lang="en-GB" sz="1800" dirty="0">
                <a:latin typeface="Courier New" pitchFamily="49" charset="0"/>
                <a:cs typeface="Courier New" pitchFamily="49" charset="0"/>
              </a:rPr>
              <a:t>means</a:t>
            </a:r>
          </a:p>
          <a:p>
            <a:pPr marL="0" indent="0">
              <a:buNone/>
            </a:pPr>
            <a:r>
              <a:rPr lang="en-GB" sz="1800" dirty="0">
                <a:latin typeface="Courier New" pitchFamily="49" charset="0"/>
                <a:cs typeface="Courier New" pitchFamily="49" charset="0"/>
              </a:rPr>
              <a:t>   Response      </a:t>
            </a:r>
            <a:r>
              <a:rPr lang="en-GB" sz="1800" dirty="0" err="1">
                <a:latin typeface="Courier New" pitchFamily="49" charset="0"/>
                <a:cs typeface="Courier New" pitchFamily="49" charset="0"/>
              </a:rPr>
              <a:t>std</a:t>
            </a:r>
            <a:r>
              <a:rPr lang="en-GB" sz="1800" dirty="0">
                <a:latin typeface="Courier New" pitchFamily="49" charset="0"/>
                <a:cs typeface="Courier New" pitchFamily="49" charset="0"/>
              </a:rPr>
              <a:t> r  Min   Max    Q25    Q50     Q75</a:t>
            </a:r>
          </a:p>
          <a:p>
            <a:pPr marL="0" indent="0">
              <a:buNone/>
            </a:pPr>
            <a:r>
              <a:rPr lang="en-GB" sz="1800" dirty="0">
                <a:latin typeface="Courier New" pitchFamily="49" charset="0"/>
                <a:cs typeface="Courier New" pitchFamily="49" charset="0"/>
              </a:rPr>
              <a:t>F1    60.62 3.064637 5 57.0  65.0 58.600  60.80  61.700</a:t>
            </a:r>
          </a:p>
          <a:p>
            <a:pPr marL="0" indent="0">
              <a:buNone/>
            </a:pPr>
            <a:r>
              <a:rPr lang="en-GB" sz="1800" dirty="0">
                <a:latin typeface="Courier New" pitchFamily="49" charset="0"/>
                <a:cs typeface="Courier New" pitchFamily="49" charset="0"/>
              </a:rPr>
              <a:t>F2    69.30 2.926602 5 66.3  74.0 67.700  68.70  69.800</a:t>
            </a:r>
          </a:p>
          <a:p>
            <a:pPr marL="0" indent="0">
              <a:buNone/>
            </a:pPr>
            <a:r>
              <a:rPr lang="en-GB" sz="1800" dirty="0">
                <a:latin typeface="Courier New" pitchFamily="49" charset="0"/>
                <a:cs typeface="Courier New" pitchFamily="49" charset="0"/>
              </a:rPr>
              <a:t>F3   100.35 2.767068 4 96.5 102.6 99.275 101.15 102.225</a:t>
            </a:r>
          </a:p>
          <a:p>
            <a:pPr marL="0" indent="0">
              <a:buNone/>
            </a:pPr>
            <a:r>
              <a:rPr lang="en-GB" sz="1800" dirty="0">
                <a:latin typeface="Courier New" pitchFamily="49" charset="0"/>
                <a:cs typeface="Courier New" pitchFamily="49" charset="0"/>
              </a:rPr>
              <a:t>F4    86.24 2.896204 5 83.1  90.3 84.200  85.70  87.900</a:t>
            </a:r>
          </a:p>
          <a:p>
            <a:pPr marL="0" indent="0">
              <a:buNone/>
            </a:pPr>
            <a:endParaRPr lang="en-GB" sz="1800" dirty="0">
              <a:latin typeface="Courier New" pitchFamily="49" charset="0"/>
              <a:cs typeface="Courier New" pitchFamily="49" charset="0"/>
            </a:endParaRPr>
          </a:p>
          <a:p>
            <a:pPr marL="0" indent="0">
              <a:buNone/>
            </a:pPr>
            <a:endParaRPr lang="en-GB" sz="1800" dirty="0">
              <a:latin typeface="Courier New" pitchFamily="49" charset="0"/>
              <a:cs typeface="Courier New" pitchFamily="49" charset="0"/>
            </a:endParaRPr>
          </a:p>
          <a:p>
            <a:pPr marL="0" indent="0">
              <a:buNone/>
            </a:pPr>
            <a:endParaRPr lang="en-GB" sz="18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55</a:t>
            </a:fld>
            <a:endParaRPr lang="en-US"/>
          </a:p>
        </p:txBody>
      </p:sp>
    </p:spTree>
    <p:extLst>
      <p:ext uri="{BB962C8B-B14F-4D97-AF65-F5344CB8AC3E}">
        <p14:creationId xmlns:p14="http://schemas.microsoft.com/office/powerpoint/2010/main" val="32286556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7280"/>
            <a:ext cx="10515600" cy="5079683"/>
          </a:xfrm>
        </p:spPr>
        <p:txBody>
          <a:bodyPr>
            <a:normAutofit/>
          </a:bodyPr>
          <a:lstStyle/>
          <a:p>
            <a:pPr marL="0" indent="0">
              <a:buNone/>
            </a:pPr>
            <a:r>
              <a:rPr lang="en-GB" dirty="0">
                <a:latin typeface="Courier New" pitchFamily="49" charset="0"/>
                <a:cs typeface="Courier New" pitchFamily="49" charset="0"/>
              </a:rPr>
              <a:t>$comparison</a:t>
            </a:r>
          </a:p>
          <a:p>
            <a:pPr marL="0" indent="0">
              <a:buNone/>
            </a:pPr>
            <a:r>
              <a:rPr lang="en-GB" dirty="0">
                <a:latin typeface="Courier New" pitchFamily="49" charset="0"/>
                <a:cs typeface="Courier New" pitchFamily="49" charset="0"/>
              </a:rPr>
              <a:t>NULL</a:t>
            </a:r>
          </a:p>
          <a:p>
            <a:pPr marL="0" indent="0">
              <a:buNone/>
            </a:pP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$groups</a:t>
            </a:r>
          </a:p>
          <a:p>
            <a:pPr marL="0" indent="0">
              <a:buNone/>
            </a:pPr>
            <a:r>
              <a:rPr lang="en-GB" dirty="0">
                <a:latin typeface="Courier New" pitchFamily="49" charset="0"/>
                <a:cs typeface="Courier New" pitchFamily="49" charset="0"/>
              </a:rPr>
              <a:t>   Response groups</a:t>
            </a:r>
          </a:p>
          <a:p>
            <a:pPr marL="0" indent="0">
              <a:buNone/>
            </a:pPr>
            <a:r>
              <a:rPr lang="en-GB" dirty="0">
                <a:latin typeface="Courier New" pitchFamily="49" charset="0"/>
                <a:cs typeface="Courier New" pitchFamily="49" charset="0"/>
              </a:rPr>
              <a:t>F3   100.35      a</a:t>
            </a:r>
          </a:p>
          <a:p>
            <a:pPr marL="0" indent="0">
              <a:buNone/>
            </a:pPr>
            <a:r>
              <a:rPr lang="en-GB" dirty="0">
                <a:latin typeface="Courier New" pitchFamily="49" charset="0"/>
                <a:cs typeface="Courier New" pitchFamily="49" charset="0"/>
              </a:rPr>
              <a:t>F4    86.24      b</a:t>
            </a:r>
          </a:p>
          <a:p>
            <a:pPr marL="0" indent="0">
              <a:buNone/>
            </a:pPr>
            <a:r>
              <a:rPr lang="en-GB" dirty="0">
                <a:latin typeface="Courier New" pitchFamily="49" charset="0"/>
                <a:cs typeface="Courier New" pitchFamily="49" charset="0"/>
              </a:rPr>
              <a:t>F2    69.30      c</a:t>
            </a:r>
          </a:p>
          <a:p>
            <a:pPr marL="0" indent="0">
              <a:buNone/>
            </a:pPr>
            <a:r>
              <a:rPr lang="en-GB" dirty="0">
                <a:latin typeface="Courier New" pitchFamily="49" charset="0"/>
                <a:cs typeface="Courier New" pitchFamily="49" charset="0"/>
              </a:rPr>
              <a:t>F1    60.62      d</a:t>
            </a:r>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56</a:t>
            </a:fld>
            <a:endParaRPr lang="en-US"/>
          </a:p>
        </p:txBody>
      </p:sp>
    </p:spTree>
    <p:extLst>
      <p:ext uri="{BB962C8B-B14F-4D97-AF65-F5344CB8AC3E}">
        <p14:creationId xmlns:p14="http://schemas.microsoft.com/office/powerpoint/2010/main" val="2684370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
            <a:ext cx="10515600" cy="991235"/>
          </a:xfrm>
        </p:spPr>
        <p:txBody>
          <a:bodyPr>
            <a:normAutofit fontScale="90000"/>
          </a:bodyPr>
          <a:lstStyle/>
          <a:p>
            <a:pPr algn="ctr"/>
            <a:r>
              <a:rPr lang="en-US" dirty="0" smtClean="0"/>
              <a:t>Normality test of Residuals of One way ANOVA</a:t>
            </a:r>
            <a:endParaRPr lang="en-GB" dirty="0"/>
          </a:p>
        </p:txBody>
      </p:sp>
      <p:sp>
        <p:nvSpPr>
          <p:cNvPr id="3" name="Content Placeholder 2"/>
          <p:cNvSpPr>
            <a:spLocks noGrp="1"/>
          </p:cNvSpPr>
          <p:nvPr>
            <p:ph idx="1"/>
          </p:nvPr>
        </p:nvSpPr>
        <p:spPr>
          <a:xfrm>
            <a:off x="838200" y="1036320"/>
            <a:ext cx="10515600" cy="5140643"/>
          </a:xfrm>
        </p:spPr>
        <p:txBody>
          <a:bodyPr>
            <a:normAutofit fontScale="77500" lnSpcReduction="20000"/>
          </a:bodyPr>
          <a:lstStyle/>
          <a:p>
            <a:pPr marL="0" indent="0">
              <a:buNone/>
            </a:pPr>
            <a:r>
              <a:rPr lang="en-US" dirty="0">
                <a:solidFill>
                  <a:srgbClr val="FF0000"/>
                </a:solidFill>
                <a:latin typeface="Courier New" pitchFamily="49" charset="0"/>
                <a:cs typeface="Courier New" pitchFamily="49" charset="0"/>
              </a:rPr>
              <a:t>l</a:t>
            </a:r>
            <a:r>
              <a:rPr lang="en-US" dirty="0" smtClean="0">
                <a:solidFill>
                  <a:srgbClr val="FF0000"/>
                </a:solidFill>
                <a:latin typeface="Courier New" pitchFamily="49" charset="0"/>
                <a:cs typeface="Courier New" pitchFamily="49" charset="0"/>
              </a:rPr>
              <a:t>ibrary(</a:t>
            </a:r>
            <a:r>
              <a:rPr lang="en-US" dirty="0" err="1" smtClean="0">
                <a:solidFill>
                  <a:srgbClr val="FF0000"/>
                </a:solidFill>
                <a:latin typeface="Courier New" pitchFamily="49" charset="0"/>
                <a:cs typeface="Courier New" pitchFamily="49" charset="0"/>
              </a:rPr>
              <a:t>fBasics</a:t>
            </a:r>
            <a:r>
              <a:rPr lang="en-US" dirty="0" smtClean="0">
                <a:solidFill>
                  <a:srgbClr val="FF0000"/>
                </a:solidFill>
                <a:latin typeface="Courier New" pitchFamily="49" charset="0"/>
                <a:cs typeface="Courier New" pitchFamily="49" charset="0"/>
              </a:rPr>
              <a:t>)</a:t>
            </a:r>
          </a:p>
          <a:p>
            <a:pPr marL="0" indent="0">
              <a:buNone/>
            </a:pPr>
            <a:r>
              <a:rPr lang="en-US" dirty="0" err="1" smtClean="0">
                <a:solidFill>
                  <a:srgbClr val="FF0000"/>
                </a:solidFill>
                <a:latin typeface="Courier New" pitchFamily="49" charset="0"/>
                <a:cs typeface="Courier New" pitchFamily="49" charset="0"/>
              </a:rPr>
              <a:t>jarqueberaTest</a:t>
            </a:r>
            <a:r>
              <a:rPr lang="en-US" dirty="0" smtClean="0">
                <a:solidFill>
                  <a:srgbClr val="FF0000"/>
                </a:solidFill>
                <a:latin typeface="Courier New" pitchFamily="49" charset="0"/>
                <a:cs typeface="Courier New" pitchFamily="49" charset="0"/>
              </a:rPr>
              <a:t>(</a:t>
            </a:r>
            <a:r>
              <a:rPr lang="en-US" dirty="0" err="1" smtClean="0">
                <a:solidFill>
                  <a:srgbClr val="FF0000"/>
                </a:solidFill>
                <a:latin typeface="Courier New" pitchFamily="49" charset="0"/>
                <a:cs typeface="Courier New" pitchFamily="49" charset="0"/>
              </a:rPr>
              <a:t>Oneway$residuals</a:t>
            </a:r>
            <a:r>
              <a:rPr lang="en-US" dirty="0">
                <a:solidFill>
                  <a:srgbClr val="FF0000"/>
                </a:solidFill>
                <a:latin typeface="Courier New" pitchFamily="49" charset="0"/>
                <a:cs typeface="Courier New" pitchFamily="49" charset="0"/>
              </a:rPr>
              <a:t>)</a:t>
            </a: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Title:</a:t>
            </a:r>
          </a:p>
          <a:p>
            <a:pPr marL="0" indent="0">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Jarque</a:t>
            </a:r>
            <a:r>
              <a:rPr lang="en-US" dirty="0">
                <a:latin typeface="Courier New" pitchFamily="49" charset="0"/>
                <a:cs typeface="Courier New" pitchFamily="49" charset="0"/>
              </a:rPr>
              <a:t> - </a:t>
            </a:r>
            <a:r>
              <a:rPr lang="en-US" dirty="0" err="1">
                <a:latin typeface="Courier New" pitchFamily="49" charset="0"/>
                <a:cs typeface="Courier New" pitchFamily="49" charset="0"/>
              </a:rPr>
              <a:t>Bera</a:t>
            </a:r>
            <a:r>
              <a:rPr lang="en-US" dirty="0">
                <a:latin typeface="Courier New" pitchFamily="49" charset="0"/>
                <a:cs typeface="Courier New" pitchFamily="49" charset="0"/>
              </a:rPr>
              <a:t> </a:t>
            </a:r>
            <a:r>
              <a:rPr lang="en-US" dirty="0" err="1">
                <a:latin typeface="Courier New" pitchFamily="49" charset="0"/>
                <a:cs typeface="Courier New" pitchFamily="49" charset="0"/>
              </a:rPr>
              <a:t>Normalality</a:t>
            </a:r>
            <a:r>
              <a:rPr lang="en-US" dirty="0">
                <a:latin typeface="Courier New" pitchFamily="49" charset="0"/>
                <a:cs typeface="Courier New" pitchFamily="49" charset="0"/>
              </a:rPr>
              <a:t> Test</a:t>
            </a: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Test Results:</a:t>
            </a:r>
          </a:p>
          <a:p>
            <a:pPr marL="0" indent="0">
              <a:buNone/>
            </a:pPr>
            <a:r>
              <a:rPr lang="en-US" dirty="0">
                <a:latin typeface="Courier New" pitchFamily="49" charset="0"/>
                <a:cs typeface="Courier New" pitchFamily="49" charset="0"/>
              </a:rPr>
              <a:t>  STATISTIC:</a:t>
            </a:r>
          </a:p>
          <a:p>
            <a:pPr marL="0" indent="0">
              <a:buNone/>
            </a:pPr>
            <a:r>
              <a:rPr lang="en-US" dirty="0">
                <a:latin typeface="Courier New" pitchFamily="49" charset="0"/>
                <a:cs typeface="Courier New" pitchFamily="49" charset="0"/>
              </a:rPr>
              <a:t>    X-squared: 0.9568</a:t>
            </a:r>
          </a:p>
          <a:p>
            <a:pPr marL="0" indent="0">
              <a:buNone/>
            </a:pPr>
            <a:r>
              <a:rPr lang="en-US" dirty="0">
                <a:latin typeface="Courier New" pitchFamily="49" charset="0"/>
                <a:cs typeface="Courier New" pitchFamily="49" charset="0"/>
              </a:rPr>
              <a:t>  P VALUE:</a:t>
            </a:r>
          </a:p>
          <a:p>
            <a:pPr marL="0" indent="0">
              <a:buNone/>
            </a:pPr>
            <a:r>
              <a:rPr lang="en-US" dirty="0">
                <a:latin typeface="Courier New" pitchFamily="49" charset="0"/>
                <a:cs typeface="Courier New" pitchFamily="49" charset="0"/>
              </a:rPr>
              <a:t>    Asymptotic p Value: 0.6198 </a:t>
            </a: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Description:</a:t>
            </a:r>
          </a:p>
          <a:p>
            <a:pPr marL="0" indent="0">
              <a:buNone/>
            </a:pPr>
            <a:r>
              <a:rPr lang="en-US" dirty="0">
                <a:latin typeface="Courier New" pitchFamily="49" charset="0"/>
                <a:cs typeface="Courier New" pitchFamily="49" charset="0"/>
              </a:rPr>
              <a:t> Wed Oct 14 23:37:53 2020 by user: ADENOMON</a:t>
            </a:r>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57</a:t>
            </a:fld>
            <a:endParaRPr lang="en-US"/>
          </a:p>
        </p:txBody>
      </p:sp>
    </p:spTree>
    <p:extLst>
      <p:ext uri="{BB962C8B-B14F-4D97-AF65-F5344CB8AC3E}">
        <p14:creationId xmlns:p14="http://schemas.microsoft.com/office/powerpoint/2010/main" val="1028250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795"/>
            <a:ext cx="10515600" cy="1325563"/>
          </a:xfrm>
        </p:spPr>
        <p:txBody>
          <a:bodyPr/>
          <a:lstStyle/>
          <a:p>
            <a:pPr algn="ctr"/>
            <a:r>
              <a:rPr lang="en-US" dirty="0" smtClean="0"/>
              <a:t>Two Way ANOVA</a:t>
            </a:r>
            <a:endParaRPr lang="en-GB" dirty="0"/>
          </a:p>
        </p:txBody>
      </p:sp>
      <p:sp>
        <p:nvSpPr>
          <p:cNvPr id="3" name="Content Placeholder 2"/>
          <p:cNvSpPr>
            <a:spLocks noGrp="1"/>
          </p:cNvSpPr>
          <p:nvPr>
            <p:ph idx="1"/>
          </p:nvPr>
        </p:nvSpPr>
        <p:spPr>
          <a:xfrm>
            <a:off x="838200" y="1051560"/>
            <a:ext cx="10515600" cy="5125403"/>
          </a:xfrm>
        </p:spPr>
        <p:txBody>
          <a:bodyPr>
            <a:normAutofit/>
          </a:bodyPr>
          <a:lstStyle/>
          <a:p>
            <a:pPr marL="0" indent="0">
              <a:buNone/>
            </a:pPr>
            <a:r>
              <a:rPr lang="en-US" dirty="0"/>
              <a:t>We wish to perform a two way ANOVA considering the treatment (the feeds) and the blocking effects.</a:t>
            </a:r>
            <a:endParaRPr lang="en-GB" dirty="0"/>
          </a:p>
          <a:p>
            <a:pPr marL="0" indent="0">
              <a:buNone/>
            </a:pPr>
            <a:r>
              <a:rPr lang="en-US" dirty="0"/>
              <a:t> </a:t>
            </a:r>
            <a:endParaRPr lang="en-GB" dirty="0"/>
          </a:p>
          <a:p>
            <a:pPr marL="0" indent="0">
              <a:buNone/>
            </a:pPr>
            <a:r>
              <a:rPr lang="en-US" dirty="0"/>
              <a:t>Blocks    Feed 1	</a:t>
            </a:r>
            <a:r>
              <a:rPr lang="en-US" dirty="0" smtClean="0"/>
              <a:t>          Feed </a:t>
            </a:r>
            <a:r>
              <a:rPr lang="en-US" dirty="0"/>
              <a:t>2		Feed 3	</a:t>
            </a:r>
            <a:r>
              <a:rPr lang="en-US" dirty="0" smtClean="0"/>
              <a:t>Feed </a:t>
            </a:r>
            <a:r>
              <a:rPr lang="en-US" dirty="0"/>
              <a:t>4</a:t>
            </a:r>
            <a:endParaRPr lang="en-GB" dirty="0"/>
          </a:p>
          <a:p>
            <a:pPr marL="0" indent="0">
              <a:buNone/>
            </a:pPr>
            <a:r>
              <a:rPr lang="en-US" dirty="0" smtClean="0"/>
              <a:t>   1</a:t>
            </a:r>
            <a:r>
              <a:rPr lang="en-US" dirty="0"/>
              <a:t>	    60.8		68.7		102.6		87.9</a:t>
            </a:r>
            <a:endParaRPr lang="en-GB" dirty="0"/>
          </a:p>
          <a:p>
            <a:pPr marL="0" indent="0">
              <a:buNone/>
            </a:pPr>
            <a:r>
              <a:rPr lang="en-US" dirty="0" smtClean="0"/>
              <a:t>   2</a:t>
            </a:r>
            <a:r>
              <a:rPr lang="en-US" dirty="0"/>
              <a:t>	    57.0		67.7		102.1		84.2</a:t>
            </a:r>
            <a:endParaRPr lang="en-GB" dirty="0"/>
          </a:p>
          <a:p>
            <a:pPr marL="0" indent="0">
              <a:buNone/>
            </a:pPr>
            <a:r>
              <a:rPr lang="en-US" dirty="0" smtClean="0"/>
              <a:t>   3</a:t>
            </a:r>
            <a:r>
              <a:rPr lang="en-US" dirty="0"/>
              <a:t>	    65.0		74.0		100.2		</a:t>
            </a:r>
            <a:r>
              <a:rPr lang="en-US" dirty="0" smtClean="0"/>
              <a:t>83.1</a:t>
            </a:r>
            <a:endParaRPr lang="en-GB" dirty="0" smtClean="0"/>
          </a:p>
          <a:p>
            <a:pPr marL="0" indent="0">
              <a:buNone/>
            </a:pPr>
            <a:r>
              <a:rPr lang="en-US" dirty="0" smtClean="0"/>
              <a:t>   4	    58.6		66.3		96.5		85.7</a:t>
            </a:r>
            <a:endParaRPr lang="en-GB" dirty="0" smtClean="0"/>
          </a:p>
          <a:p>
            <a:pPr marL="0" indent="0">
              <a:buNone/>
            </a:pPr>
            <a:r>
              <a:rPr lang="en-US" dirty="0" smtClean="0"/>
              <a:t>   5</a:t>
            </a:r>
            <a:r>
              <a:rPr lang="en-US" dirty="0"/>
              <a:t>	    61.7		69.8	           100		90.3</a:t>
            </a:r>
            <a:endParaRPr lang="en-GB" dirty="0"/>
          </a:p>
          <a:p>
            <a:pPr marL="0" indent="0">
              <a:buNone/>
            </a:pPr>
            <a:r>
              <a:rPr lang="en-US" dirty="0"/>
              <a:t>Here we have 5 blocks and 4 treatments. The R code is as </a:t>
            </a: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58</a:t>
            </a:fld>
            <a:endParaRPr lang="en-US"/>
          </a:p>
        </p:txBody>
      </p:sp>
    </p:spTree>
    <p:extLst>
      <p:ext uri="{BB962C8B-B14F-4D97-AF65-F5344CB8AC3E}">
        <p14:creationId xmlns:p14="http://schemas.microsoft.com/office/powerpoint/2010/main" val="15968913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4840"/>
            <a:ext cx="10515600" cy="5552123"/>
          </a:xfrm>
        </p:spPr>
        <p:txBody>
          <a:bodyPr>
            <a:normAutofit fontScale="92500"/>
          </a:bodyPr>
          <a:lstStyle/>
          <a:p>
            <a:pPr marL="0" indent="0">
              <a:buNone/>
            </a:pPr>
            <a:r>
              <a:rPr lang="en-US" sz="2000" dirty="0">
                <a:latin typeface="Courier New" pitchFamily="49" charset="0"/>
                <a:cs typeface="Courier New" pitchFamily="49" charset="0"/>
              </a:rPr>
              <a:t>Response&lt;-c(60.8, 57, 65, 58.6, 61.7, 68.7, 67.7, 74, 66.3, 69.8, 102.6, 102.1, 100.2, 96.5, 100, 87.9, 84.2, 83.1, 85.7, 90.3)</a:t>
            </a:r>
            <a:endParaRPr lang="en-GB" sz="2000" dirty="0">
              <a:latin typeface="Courier New" pitchFamily="49" charset="0"/>
              <a:cs typeface="Courier New" pitchFamily="49" charset="0"/>
            </a:endParaRPr>
          </a:p>
          <a:p>
            <a:pPr marL="0" indent="0">
              <a:buNone/>
            </a:pPr>
            <a:r>
              <a:rPr lang="en-US" sz="2000" dirty="0" err="1">
                <a:latin typeface="Courier New" pitchFamily="49" charset="0"/>
                <a:cs typeface="Courier New" pitchFamily="49" charset="0"/>
              </a:rPr>
              <a:t>Trt</a:t>
            </a:r>
            <a:r>
              <a:rPr lang="en-US" sz="2000" dirty="0">
                <a:latin typeface="Courier New" pitchFamily="49" charset="0"/>
                <a:cs typeface="Courier New" pitchFamily="49" charset="0"/>
              </a:rPr>
              <a:t>&lt;-c(rep("F1",5),rep("F2",5),rep("F3",5),rep("F4",5))</a:t>
            </a:r>
            <a:endParaRPr lang="en-GB" sz="2000" dirty="0">
              <a:latin typeface="Courier New" pitchFamily="49" charset="0"/>
              <a:cs typeface="Courier New" pitchFamily="49" charset="0"/>
            </a:endParaRPr>
          </a:p>
          <a:p>
            <a:pPr marL="0" indent="0">
              <a:buNone/>
            </a:pPr>
            <a:r>
              <a:rPr lang="en-US" sz="2000" dirty="0" err="1">
                <a:latin typeface="Courier New" pitchFamily="49" charset="0"/>
                <a:cs typeface="Courier New" pitchFamily="49" charset="0"/>
              </a:rPr>
              <a:t>Blk</a:t>
            </a:r>
            <a:r>
              <a:rPr lang="en-US" sz="2000" dirty="0">
                <a:latin typeface="Courier New" pitchFamily="49" charset="0"/>
                <a:cs typeface="Courier New" pitchFamily="49" charset="0"/>
              </a:rPr>
              <a:t>&lt;-c("1","2","3","4","5","1","2","3","4","5","1","2","3","4","5","1","2","3","4","5")</a:t>
            </a:r>
            <a:endParaRPr lang="en-GB" sz="2000" dirty="0">
              <a:latin typeface="Courier New" pitchFamily="49" charset="0"/>
              <a:cs typeface="Courier New" pitchFamily="49" charset="0"/>
            </a:endParaRPr>
          </a:p>
          <a:p>
            <a:pPr marL="0" indent="0">
              <a:buNone/>
            </a:pPr>
            <a:endParaRPr lang="en-GB" sz="2200" dirty="0" smtClean="0">
              <a:latin typeface="Courier New" pitchFamily="49" charset="0"/>
              <a:cs typeface="Courier New" pitchFamily="49" charset="0"/>
            </a:endParaRPr>
          </a:p>
          <a:p>
            <a:pPr marL="0" indent="0">
              <a:buNone/>
            </a:pPr>
            <a:r>
              <a:rPr lang="en-GB" sz="2200" dirty="0" err="1" smtClean="0">
                <a:solidFill>
                  <a:srgbClr val="FF0000"/>
                </a:solidFill>
                <a:latin typeface="Courier New" pitchFamily="49" charset="0"/>
                <a:cs typeface="Courier New" pitchFamily="49" charset="0"/>
              </a:rPr>
              <a:t>Twoway</a:t>
            </a:r>
            <a:r>
              <a:rPr lang="en-GB" sz="2200" dirty="0">
                <a:solidFill>
                  <a:srgbClr val="FF0000"/>
                </a:solidFill>
                <a:latin typeface="Courier New" pitchFamily="49" charset="0"/>
                <a:cs typeface="Courier New" pitchFamily="49" charset="0"/>
              </a:rPr>
              <a:t>&lt;-</a:t>
            </a:r>
            <a:r>
              <a:rPr lang="en-GB" sz="2200" dirty="0" err="1">
                <a:solidFill>
                  <a:srgbClr val="FF0000"/>
                </a:solidFill>
                <a:latin typeface="Courier New" pitchFamily="49" charset="0"/>
                <a:cs typeface="Courier New" pitchFamily="49" charset="0"/>
              </a:rPr>
              <a:t>aov</a:t>
            </a:r>
            <a:r>
              <a:rPr lang="en-GB" sz="2200" dirty="0">
                <a:solidFill>
                  <a:srgbClr val="FF0000"/>
                </a:solidFill>
                <a:latin typeface="Courier New" pitchFamily="49" charset="0"/>
                <a:cs typeface="Courier New" pitchFamily="49" charset="0"/>
              </a:rPr>
              <a:t>(</a:t>
            </a:r>
            <a:r>
              <a:rPr lang="en-GB" sz="2200" dirty="0" err="1">
                <a:solidFill>
                  <a:srgbClr val="FF0000"/>
                </a:solidFill>
                <a:latin typeface="Courier New" pitchFamily="49" charset="0"/>
                <a:cs typeface="Courier New" pitchFamily="49" charset="0"/>
              </a:rPr>
              <a:t>Response~Trt+Blk</a:t>
            </a:r>
            <a:r>
              <a:rPr lang="en-GB" sz="2200" dirty="0">
                <a:solidFill>
                  <a:srgbClr val="FF0000"/>
                </a:solidFill>
                <a:latin typeface="Courier New" pitchFamily="49" charset="0"/>
                <a:cs typeface="Courier New" pitchFamily="49" charset="0"/>
              </a:rPr>
              <a:t>)</a:t>
            </a:r>
          </a:p>
          <a:p>
            <a:pPr marL="0" indent="0">
              <a:buNone/>
            </a:pPr>
            <a:r>
              <a:rPr lang="en-GB" sz="2200" dirty="0" smtClean="0">
                <a:solidFill>
                  <a:srgbClr val="FF0000"/>
                </a:solidFill>
                <a:latin typeface="Courier New" pitchFamily="49" charset="0"/>
                <a:cs typeface="Courier New" pitchFamily="49" charset="0"/>
              </a:rPr>
              <a:t>summary(</a:t>
            </a:r>
            <a:r>
              <a:rPr lang="en-GB" sz="2200" dirty="0" err="1" smtClean="0">
                <a:solidFill>
                  <a:srgbClr val="FF0000"/>
                </a:solidFill>
                <a:latin typeface="Courier New" pitchFamily="49" charset="0"/>
                <a:cs typeface="Courier New" pitchFamily="49" charset="0"/>
              </a:rPr>
              <a:t>Twoway</a:t>
            </a:r>
            <a:r>
              <a:rPr lang="en-GB" sz="2200" dirty="0">
                <a:solidFill>
                  <a:srgbClr val="FF0000"/>
                </a:solidFill>
                <a:latin typeface="Courier New" pitchFamily="49" charset="0"/>
                <a:cs typeface="Courier New" pitchFamily="49" charset="0"/>
              </a:rPr>
              <a:t>)</a:t>
            </a:r>
          </a:p>
          <a:p>
            <a:pPr marL="0" indent="0">
              <a:buNone/>
            </a:pPr>
            <a:r>
              <a:rPr lang="en-GB" sz="2200" dirty="0">
                <a:latin typeface="Courier New" pitchFamily="49" charset="0"/>
                <a:cs typeface="Courier New" pitchFamily="49" charset="0"/>
              </a:rPr>
              <a:t>            </a:t>
            </a:r>
            <a:r>
              <a:rPr lang="en-GB" sz="2200" dirty="0" err="1">
                <a:latin typeface="Courier New" pitchFamily="49" charset="0"/>
                <a:cs typeface="Courier New" pitchFamily="49" charset="0"/>
              </a:rPr>
              <a:t>Df</a:t>
            </a:r>
            <a:r>
              <a:rPr lang="en-GB" sz="2200" dirty="0">
                <a:latin typeface="Courier New" pitchFamily="49" charset="0"/>
                <a:cs typeface="Courier New" pitchFamily="49" charset="0"/>
              </a:rPr>
              <a:t> Sum </a:t>
            </a:r>
            <a:r>
              <a:rPr lang="en-GB" sz="2200" dirty="0" err="1">
                <a:latin typeface="Courier New" pitchFamily="49" charset="0"/>
                <a:cs typeface="Courier New" pitchFamily="49" charset="0"/>
              </a:rPr>
              <a:t>Sq</a:t>
            </a:r>
            <a:r>
              <a:rPr lang="en-GB" sz="2200" dirty="0">
                <a:latin typeface="Courier New" pitchFamily="49" charset="0"/>
                <a:cs typeface="Courier New" pitchFamily="49" charset="0"/>
              </a:rPr>
              <a:t> Mean </a:t>
            </a:r>
            <a:r>
              <a:rPr lang="en-GB" sz="2200" dirty="0" err="1">
                <a:latin typeface="Courier New" pitchFamily="49" charset="0"/>
                <a:cs typeface="Courier New" pitchFamily="49" charset="0"/>
              </a:rPr>
              <a:t>Sq</a:t>
            </a:r>
            <a:r>
              <a:rPr lang="en-GB" sz="2200" dirty="0">
                <a:latin typeface="Courier New" pitchFamily="49" charset="0"/>
                <a:cs typeface="Courier New" pitchFamily="49" charset="0"/>
              </a:rPr>
              <a:t> F value   </a:t>
            </a:r>
            <a:r>
              <a:rPr lang="en-GB" sz="2200" dirty="0" err="1">
                <a:latin typeface="Courier New" pitchFamily="49" charset="0"/>
                <a:cs typeface="Courier New" pitchFamily="49" charset="0"/>
              </a:rPr>
              <a:t>Pr</a:t>
            </a:r>
            <a:r>
              <a:rPr lang="en-GB" sz="2200" dirty="0">
                <a:latin typeface="Courier New" pitchFamily="49" charset="0"/>
                <a:cs typeface="Courier New" pitchFamily="49" charset="0"/>
              </a:rPr>
              <a:t>(&gt;F)    </a:t>
            </a:r>
          </a:p>
          <a:p>
            <a:pPr marL="0" indent="0">
              <a:buNone/>
            </a:pPr>
            <a:r>
              <a:rPr lang="en-GB" sz="2200" dirty="0" err="1">
                <a:latin typeface="Courier New" pitchFamily="49" charset="0"/>
                <a:cs typeface="Courier New" pitchFamily="49" charset="0"/>
              </a:rPr>
              <a:t>Trt</a:t>
            </a:r>
            <a:r>
              <a:rPr lang="en-GB" sz="2200" dirty="0">
                <a:latin typeface="Courier New" pitchFamily="49" charset="0"/>
                <a:cs typeface="Courier New" pitchFamily="49" charset="0"/>
              </a:rPr>
              <a:t>          3   4686  1561.9 233.391 6.66e-11 ***</a:t>
            </a:r>
          </a:p>
          <a:p>
            <a:pPr marL="0" indent="0">
              <a:buNone/>
            </a:pPr>
            <a:r>
              <a:rPr lang="en-GB" sz="2200" dirty="0" err="1">
                <a:latin typeface="Courier New" pitchFamily="49" charset="0"/>
                <a:cs typeface="Courier New" pitchFamily="49" charset="0"/>
              </a:rPr>
              <a:t>Blk</a:t>
            </a:r>
            <a:r>
              <a:rPr lang="en-GB" sz="2200" dirty="0">
                <a:latin typeface="Courier New" pitchFamily="49" charset="0"/>
                <a:cs typeface="Courier New" pitchFamily="49" charset="0"/>
              </a:rPr>
              <a:t>          4     48    12.0   1.799    0.194    </a:t>
            </a:r>
          </a:p>
          <a:p>
            <a:pPr marL="0" indent="0">
              <a:buNone/>
            </a:pPr>
            <a:r>
              <a:rPr lang="en-GB" sz="2200" dirty="0">
                <a:latin typeface="Courier New" pitchFamily="49" charset="0"/>
                <a:cs typeface="Courier New" pitchFamily="49" charset="0"/>
              </a:rPr>
              <a:t>Residuals   12     80     6.7                     </a:t>
            </a:r>
          </a:p>
          <a:p>
            <a:pPr marL="0" indent="0">
              <a:buNone/>
            </a:pPr>
            <a:r>
              <a:rPr lang="en-GB" sz="2200" dirty="0">
                <a:latin typeface="Courier New" pitchFamily="49" charset="0"/>
                <a:cs typeface="Courier New" pitchFamily="49" charset="0"/>
              </a:rPr>
              <a:t>---</a:t>
            </a:r>
          </a:p>
          <a:p>
            <a:pPr marL="0" indent="0">
              <a:buNone/>
            </a:pPr>
            <a:r>
              <a:rPr lang="en-GB" sz="2200" dirty="0" err="1">
                <a:latin typeface="Courier New" pitchFamily="49" charset="0"/>
                <a:cs typeface="Courier New" pitchFamily="49" charset="0"/>
              </a:rPr>
              <a:t>Signif</a:t>
            </a:r>
            <a:r>
              <a:rPr lang="en-GB" sz="2200" dirty="0">
                <a:latin typeface="Courier New" pitchFamily="49" charset="0"/>
                <a:cs typeface="Courier New" pitchFamily="49" charset="0"/>
              </a:rPr>
              <a:t>. codes:  0 ‘***’ 0.001 ‘**’ 0.01 ‘*’ 0.05 ‘.’ 0.1 ‘ ’ 1</a:t>
            </a:r>
          </a:p>
          <a:p>
            <a:pPr marL="0" indent="0">
              <a:buNone/>
            </a:pPr>
            <a:endParaRPr lang="en-GB" sz="22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59</a:t>
            </a:fld>
            <a:endParaRPr lang="en-US"/>
          </a:p>
        </p:txBody>
      </p:sp>
    </p:spTree>
    <p:extLst>
      <p:ext uri="{BB962C8B-B14F-4D97-AF65-F5344CB8AC3E}">
        <p14:creationId xmlns:p14="http://schemas.microsoft.com/office/powerpoint/2010/main" val="2769203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Installing R on a Windows PC</a:t>
            </a:r>
            <a:endParaRPr lang="en-GB" dirty="0"/>
          </a:p>
        </p:txBody>
      </p:sp>
      <p:sp>
        <p:nvSpPr>
          <p:cNvPr id="3" name="Content Placeholder 2"/>
          <p:cNvSpPr>
            <a:spLocks noGrp="1"/>
          </p:cNvSpPr>
          <p:nvPr>
            <p:ph idx="1"/>
          </p:nvPr>
        </p:nvSpPr>
        <p:spPr>
          <a:xfrm>
            <a:off x="838200" y="1463040"/>
            <a:ext cx="10515600" cy="4713923"/>
          </a:xfrm>
        </p:spPr>
        <p:txBody>
          <a:bodyPr>
            <a:normAutofit fontScale="92500" lnSpcReduction="20000"/>
          </a:bodyPr>
          <a:lstStyle/>
          <a:p>
            <a:r>
              <a:rPr lang="en-US" dirty="0"/>
              <a:t>To install R on the Windows computer, the following steps are to be followed:</a:t>
            </a:r>
            <a:endParaRPr lang="en-GB" dirty="0"/>
          </a:p>
          <a:p>
            <a:r>
              <a:rPr lang="en-US" dirty="0"/>
              <a:t>1. Go to http://ftp.heanet.ie/mirrors/cran.r-project.org.</a:t>
            </a:r>
            <a:endParaRPr lang="en-GB" dirty="0"/>
          </a:p>
          <a:p>
            <a:r>
              <a:rPr lang="en-US" dirty="0"/>
              <a:t>2. Under “Download and Install R”, click on the “Windows” link.</a:t>
            </a:r>
            <a:endParaRPr lang="en-GB" dirty="0"/>
          </a:p>
          <a:p>
            <a:r>
              <a:rPr lang="en-US" dirty="0"/>
              <a:t>3. Under “Subdirectories”, click on the “base” link.</a:t>
            </a:r>
            <a:endParaRPr lang="en-GB" dirty="0"/>
          </a:p>
          <a:p>
            <a:r>
              <a:rPr lang="en-US" dirty="0"/>
              <a:t>4. On the next page, there is a “Download R 3.2.0 for Windows” (or R.X.X.X, where X.X.X gives the version of R, </a:t>
            </a:r>
            <a:r>
              <a:rPr lang="en-US" dirty="0" err="1"/>
              <a:t>eg</a:t>
            </a:r>
            <a:r>
              <a:rPr lang="en-US" dirty="0"/>
              <a:t>. R 3.2.0). Click on this link.</a:t>
            </a:r>
            <a:endParaRPr lang="en-GB" dirty="0"/>
          </a:p>
          <a:p>
            <a:r>
              <a:rPr lang="en-US" dirty="0"/>
              <a:t>5. You may be asked if you want to save or run a file “R-3.2.0-win32.exe”. Choose “Save” and save the file on the Desktop. Then double-click on the icon for the file to run it.</a:t>
            </a:r>
            <a:endParaRPr lang="en-GB" dirty="0"/>
          </a:p>
          <a:p>
            <a:r>
              <a:rPr lang="en-US" dirty="0"/>
              <a:t>6. You choose language to install it in – e.g. English.</a:t>
            </a:r>
            <a:endParaRPr lang="en-GB" dirty="0"/>
          </a:p>
          <a:p>
            <a:r>
              <a:rPr lang="en-US" dirty="0"/>
              <a:t>7. The R Setup Wizard will appear in a window. Click “Next” at the bottom of the R Setup wizard window.</a:t>
            </a:r>
            <a:endParaRPr lang="en-GB" dirty="0"/>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6</a:t>
            </a:fld>
            <a:endParaRPr lang="en-US"/>
          </a:p>
        </p:txBody>
      </p:sp>
    </p:spTree>
    <p:extLst>
      <p:ext uri="{BB962C8B-B14F-4D97-AF65-F5344CB8AC3E}">
        <p14:creationId xmlns:p14="http://schemas.microsoft.com/office/powerpoint/2010/main" val="18090006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Post ANOVA test: Two way </a:t>
            </a:r>
            <a:endParaRPr lang="en-GB" dirty="0"/>
          </a:p>
        </p:txBody>
      </p:sp>
      <p:sp>
        <p:nvSpPr>
          <p:cNvPr id="3" name="Content Placeholder 2"/>
          <p:cNvSpPr>
            <a:spLocks noGrp="1"/>
          </p:cNvSpPr>
          <p:nvPr>
            <p:ph idx="1"/>
          </p:nvPr>
        </p:nvSpPr>
        <p:spPr>
          <a:xfrm>
            <a:off x="838200" y="1825625"/>
            <a:ext cx="5867400" cy="4351338"/>
          </a:xfrm>
        </p:spPr>
        <p:txBody>
          <a:bodyPr>
            <a:noAutofit/>
          </a:bodyPr>
          <a:lstStyle/>
          <a:p>
            <a:pPr marL="0" indent="0">
              <a:buNone/>
            </a:pPr>
            <a:r>
              <a:rPr lang="en-GB" sz="1500" dirty="0" err="1">
                <a:solidFill>
                  <a:srgbClr val="FF0000"/>
                </a:solidFill>
                <a:latin typeface="Courier New" pitchFamily="49" charset="0"/>
                <a:cs typeface="Courier New" pitchFamily="49" charset="0"/>
              </a:rPr>
              <a:t>TukeyHSD</a:t>
            </a:r>
            <a:r>
              <a:rPr lang="en-GB" sz="1500" dirty="0">
                <a:solidFill>
                  <a:srgbClr val="FF0000"/>
                </a:solidFill>
                <a:latin typeface="Courier New" pitchFamily="49" charset="0"/>
                <a:cs typeface="Courier New" pitchFamily="49" charset="0"/>
              </a:rPr>
              <a:t>(</a:t>
            </a:r>
            <a:r>
              <a:rPr lang="en-GB" sz="1500" dirty="0" err="1">
                <a:solidFill>
                  <a:srgbClr val="FF0000"/>
                </a:solidFill>
                <a:latin typeface="Courier New" pitchFamily="49" charset="0"/>
                <a:cs typeface="Courier New" pitchFamily="49" charset="0"/>
              </a:rPr>
              <a:t>Twoway</a:t>
            </a:r>
            <a:r>
              <a:rPr lang="en-GB" sz="1500" dirty="0">
                <a:solidFill>
                  <a:srgbClr val="FF0000"/>
                </a:solidFill>
                <a:latin typeface="Courier New" pitchFamily="49" charset="0"/>
                <a:cs typeface="Courier New" pitchFamily="49" charset="0"/>
              </a:rPr>
              <a:t>)</a:t>
            </a:r>
          </a:p>
          <a:p>
            <a:pPr marL="0" indent="0">
              <a:buNone/>
            </a:pPr>
            <a:r>
              <a:rPr lang="en-GB" sz="1500" dirty="0">
                <a:latin typeface="Courier New" pitchFamily="49" charset="0"/>
                <a:cs typeface="Courier New" pitchFamily="49" charset="0"/>
              </a:rPr>
              <a:t>  </a:t>
            </a:r>
            <a:r>
              <a:rPr lang="en-GB" sz="1500" dirty="0" err="1">
                <a:latin typeface="Courier New" pitchFamily="49" charset="0"/>
                <a:cs typeface="Courier New" pitchFamily="49" charset="0"/>
              </a:rPr>
              <a:t>Tukey</a:t>
            </a:r>
            <a:r>
              <a:rPr lang="en-GB" sz="1500" dirty="0">
                <a:latin typeface="Courier New" pitchFamily="49" charset="0"/>
                <a:cs typeface="Courier New" pitchFamily="49" charset="0"/>
              </a:rPr>
              <a:t> multiple comparisons of means</a:t>
            </a:r>
          </a:p>
          <a:p>
            <a:pPr marL="0" indent="0">
              <a:buNone/>
            </a:pPr>
            <a:r>
              <a:rPr lang="en-GB" sz="1500" dirty="0">
                <a:latin typeface="Courier New" pitchFamily="49" charset="0"/>
                <a:cs typeface="Courier New" pitchFamily="49" charset="0"/>
              </a:rPr>
              <a:t>    95% family-wise confidence level</a:t>
            </a:r>
          </a:p>
          <a:p>
            <a:pPr marL="0" indent="0">
              <a:buNone/>
            </a:pPr>
            <a:endParaRPr lang="en-GB" sz="1500" dirty="0">
              <a:latin typeface="Courier New" pitchFamily="49" charset="0"/>
              <a:cs typeface="Courier New" pitchFamily="49" charset="0"/>
            </a:endParaRPr>
          </a:p>
          <a:p>
            <a:pPr marL="0" indent="0">
              <a:buNone/>
            </a:pPr>
            <a:r>
              <a:rPr lang="en-GB" sz="1500" dirty="0">
                <a:latin typeface="Courier New" pitchFamily="49" charset="0"/>
                <a:cs typeface="Courier New" pitchFamily="49" charset="0"/>
              </a:rPr>
              <a:t>Fit: </a:t>
            </a:r>
            <a:r>
              <a:rPr lang="en-GB" sz="1500" dirty="0" err="1">
                <a:latin typeface="Courier New" pitchFamily="49" charset="0"/>
                <a:cs typeface="Courier New" pitchFamily="49" charset="0"/>
              </a:rPr>
              <a:t>aov</a:t>
            </a:r>
            <a:r>
              <a:rPr lang="en-GB" sz="1500" dirty="0">
                <a:latin typeface="Courier New" pitchFamily="49" charset="0"/>
                <a:cs typeface="Courier New" pitchFamily="49" charset="0"/>
              </a:rPr>
              <a:t>(formula = Response ~ </a:t>
            </a:r>
            <a:r>
              <a:rPr lang="en-GB" sz="1500" dirty="0" err="1">
                <a:latin typeface="Courier New" pitchFamily="49" charset="0"/>
                <a:cs typeface="Courier New" pitchFamily="49" charset="0"/>
              </a:rPr>
              <a:t>Trt</a:t>
            </a:r>
            <a:r>
              <a:rPr lang="en-GB" sz="1500" dirty="0">
                <a:latin typeface="Courier New" pitchFamily="49" charset="0"/>
                <a:cs typeface="Courier New" pitchFamily="49" charset="0"/>
              </a:rPr>
              <a:t> + </a:t>
            </a:r>
            <a:r>
              <a:rPr lang="en-GB" sz="1500" dirty="0" err="1">
                <a:latin typeface="Courier New" pitchFamily="49" charset="0"/>
                <a:cs typeface="Courier New" pitchFamily="49" charset="0"/>
              </a:rPr>
              <a:t>Blk</a:t>
            </a:r>
            <a:r>
              <a:rPr lang="en-GB" sz="1500" dirty="0">
                <a:latin typeface="Courier New" pitchFamily="49" charset="0"/>
                <a:cs typeface="Courier New" pitchFamily="49" charset="0"/>
              </a:rPr>
              <a:t>)</a:t>
            </a:r>
          </a:p>
          <a:p>
            <a:pPr marL="0" indent="0">
              <a:buNone/>
            </a:pPr>
            <a:endParaRPr lang="en-GB" sz="1500" dirty="0">
              <a:latin typeface="Courier New" pitchFamily="49" charset="0"/>
              <a:cs typeface="Courier New" pitchFamily="49" charset="0"/>
            </a:endParaRPr>
          </a:p>
          <a:p>
            <a:pPr marL="0" indent="0">
              <a:buNone/>
            </a:pPr>
            <a:r>
              <a:rPr lang="en-GB" sz="1500" dirty="0">
                <a:latin typeface="Courier New" pitchFamily="49" charset="0"/>
                <a:cs typeface="Courier New" pitchFamily="49" charset="0"/>
              </a:rPr>
              <a:t>$</a:t>
            </a:r>
            <a:r>
              <a:rPr lang="en-GB" sz="1500" dirty="0" err="1">
                <a:latin typeface="Courier New" pitchFamily="49" charset="0"/>
                <a:cs typeface="Courier New" pitchFamily="49" charset="0"/>
              </a:rPr>
              <a:t>Trt</a:t>
            </a:r>
            <a:endParaRPr lang="en-GB" sz="1500" dirty="0">
              <a:latin typeface="Courier New" pitchFamily="49" charset="0"/>
              <a:cs typeface="Courier New" pitchFamily="49" charset="0"/>
            </a:endParaRPr>
          </a:p>
          <a:p>
            <a:pPr marL="0" indent="0">
              <a:buNone/>
            </a:pPr>
            <a:r>
              <a:rPr lang="en-GB" sz="1500" dirty="0">
                <a:latin typeface="Courier New" pitchFamily="49" charset="0"/>
                <a:cs typeface="Courier New" pitchFamily="49" charset="0"/>
              </a:rPr>
              <a:t>        diff        </a:t>
            </a:r>
            <a:r>
              <a:rPr lang="en-GB" sz="1500" dirty="0" err="1">
                <a:latin typeface="Courier New" pitchFamily="49" charset="0"/>
                <a:cs typeface="Courier New" pitchFamily="49" charset="0"/>
              </a:rPr>
              <a:t>lwr</a:t>
            </a:r>
            <a:r>
              <a:rPr lang="en-GB" sz="1500" dirty="0">
                <a:latin typeface="Courier New" pitchFamily="49" charset="0"/>
                <a:cs typeface="Courier New" pitchFamily="49" charset="0"/>
              </a:rPr>
              <a:t>       </a:t>
            </a:r>
            <a:r>
              <a:rPr lang="en-GB" sz="1500" dirty="0" err="1">
                <a:latin typeface="Courier New" pitchFamily="49" charset="0"/>
                <a:cs typeface="Courier New" pitchFamily="49" charset="0"/>
              </a:rPr>
              <a:t>upr</a:t>
            </a:r>
            <a:r>
              <a:rPr lang="en-GB" sz="1500" dirty="0">
                <a:latin typeface="Courier New" pitchFamily="49" charset="0"/>
                <a:cs typeface="Courier New" pitchFamily="49" charset="0"/>
              </a:rPr>
              <a:t>     p </a:t>
            </a:r>
            <a:r>
              <a:rPr lang="en-GB" sz="1500" dirty="0" err="1">
                <a:latin typeface="Courier New" pitchFamily="49" charset="0"/>
                <a:cs typeface="Courier New" pitchFamily="49" charset="0"/>
              </a:rPr>
              <a:t>adj</a:t>
            </a:r>
            <a:endParaRPr lang="en-GB" sz="1500" dirty="0">
              <a:latin typeface="Courier New" pitchFamily="49" charset="0"/>
              <a:cs typeface="Courier New" pitchFamily="49" charset="0"/>
            </a:endParaRPr>
          </a:p>
          <a:p>
            <a:pPr marL="0" indent="0">
              <a:buNone/>
            </a:pPr>
            <a:r>
              <a:rPr lang="en-GB" sz="1500" dirty="0">
                <a:latin typeface="Courier New" pitchFamily="49" charset="0"/>
                <a:cs typeface="Courier New" pitchFamily="49" charset="0"/>
              </a:rPr>
              <a:t>F2-F1   8.68   3.822572 13.537428 0.0009262</a:t>
            </a:r>
          </a:p>
          <a:p>
            <a:pPr marL="0" indent="0">
              <a:buNone/>
            </a:pPr>
            <a:r>
              <a:rPr lang="en-GB" sz="1500" dirty="0">
                <a:latin typeface="Courier New" pitchFamily="49" charset="0"/>
                <a:cs typeface="Courier New" pitchFamily="49" charset="0"/>
              </a:rPr>
              <a:t>F3-F1  39.66  34.802572 44.517428 0.0000000</a:t>
            </a:r>
          </a:p>
          <a:p>
            <a:pPr marL="0" indent="0">
              <a:buNone/>
            </a:pPr>
            <a:r>
              <a:rPr lang="en-GB" sz="1500" dirty="0">
                <a:latin typeface="Courier New" pitchFamily="49" charset="0"/>
                <a:cs typeface="Courier New" pitchFamily="49" charset="0"/>
              </a:rPr>
              <a:t>F4-F1  25.62  20.762572 30.477428 0.0000000</a:t>
            </a:r>
          </a:p>
          <a:p>
            <a:pPr marL="0" indent="0">
              <a:buNone/>
            </a:pPr>
            <a:r>
              <a:rPr lang="en-GB" sz="1500" dirty="0">
                <a:latin typeface="Courier New" pitchFamily="49" charset="0"/>
                <a:cs typeface="Courier New" pitchFamily="49" charset="0"/>
              </a:rPr>
              <a:t>F3-F2  30.98  26.122572 35.837428 0.0000000</a:t>
            </a:r>
          </a:p>
          <a:p>
            <a:pPr marL="0" indent="0">
              <a:buNone/>
            </a:pPr>
            <a:r>
              <a:rPr lang="en-GB" sz="1500" dirty="0">
                <a:latin typeface="Courier New" pitchFamily="49" charset="0"/>
                <a:cs typeface="Courier New" pitchFamily="49" charset="0"/>
              </a:rPr>
              <a:t>F4-F2  16.94  12.082572 21.797428 0.0000013</a:t>
            </a:r>
          </a:p>
          <a:p>
            <a:pPr marL="0" indent="0">
              <a:buNone/>
            </a:pPr>
            <a:r>
              <a:rPr lang="en-GB" sz="1500" dirty="0">
                <a:latin typeface="Courier New" pitchFamily="49" charset="0"/>
                <a:cs typeface="Courier New" pitchFamily="49" charset="0"/>
              </a:rPr>
              <a:t>F4-F3 -14.04 -18.897428 -9.182572 0.0000095</a:t>
            </a:r>
          </a:p>
          <a:p>
            <a:pPr marL="0" indent="0">
              <a:buNone/>
            </a:pPr>
            <a:endParaRPr lang="en-GB" sz="1500" dirty="0">
              <a:latin typeface="Courier New" pitchFamily="49" charset="0"/>
              <a:cs typeface="Courier New" pitchFamily="49" charset="0"/>
            </a:endParaRPr>
          </a:p>
          <a:p>
            <a:pPr marL="0" indent="0">
              <a:buNone/>
            </a:pPr>
            <a:endParaRPr lang="en-GB" sz="15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60</a:t>
            </a:fld>
            <a:endParaRPr lang="en-US"/>
          </a:p>
        </p:txBody>
      </p:sp>
      <p:sp>
        <p:nvSpPr>
          <p:cNvPr id="5" name="Rectangle 4"/>
          <p:cNvSpPr/>
          <p:nvPr/>
        </p:nvSpPr>
        <p:spPr>
          <a:xfrm>
            <a:off x="6080760" y="1720840"/>
            <a:ext cx="6096000" cy="3416320"/>
          </a:xfrm>
          <a:prstGeom prst="rect">
            <a:avLst/>
          </a:prstGeom>
        </p:spPr>
        <p:txBody>
          <a:bodyPr>
            <a:spAutoFit/>
          </a:bodyPr>
          <a:lstStyle/>
          <a:p>
            <a:r>
              <a:rPr lang="en-GB" dirty="0">
                <a:latin typeface="Courier New" pitchFamily="49" charset="0"/>
                <a:cs typeface="Courier New" pitchFamily="49" charset="0"/>
              </a:rPr>
              <a:t>$</a:t>
            </a:r>
            <a:r>
              <a:rPr lang="en-GB" dirty="0" err="1">
                <a:latin typeface="Courier New" pitchFamily="49" charset="0"/>
                <a:cs typeface="Courier New" pitchFamily="49" charset="0"/>
              </a:rPr>
              <a:t>Blk</a:t>
            </a:r>
            <a:endParaRPr lang="en-GB" dirty="0">
              <a:latin typeface="Courier New" pitchFamily="49" charset="0"/>
              <a:cs typeface="Courier New" pitchFamily="49" charset="0"/>
            </a:endParaRPr>
          </a:p>
          <a:p>
            <a:r>
              <a:rPr lang="en-GB" dirty="0">
                <a:latin typeface="Courier New" pitchFamily="49" charset="0"/>
                <a:cs typeface="Courier New" pitchFamily="49" charset="0"/>
              </a:rPr>
              <a:t>      diff       </a:t>
            </a:r>
            <a:r>
              <a:rPr lang="en-GB" dirty="0" err="1">
                <a:latin typeface="Courier New" pitchFamily="49" charset="0"/>
                <a:cs typeface="Courier New" pitchFamily="49" charset="0"/>
              </a:rPr>
              <a:t>lwr</a:t>
            </a:r>
            <a:r>
              <a:rPr lang="en-GB" dirty="0">
                <a:latin typeface="Courier New" pitchFamily="49" charset="0"/>
                <a:cs typeface="Courier New" pitchFamily="49" charset="0"/>
              </a:rPr>
              <a:t>      </a:t>
            </a:r>
            <a:r>
              <a:rPr lang="en-GB" dirty="0" err="1">
                <a:latin typeface="Courier New" pitchFamily="49" charset="0"/>
                <a:cs typeface="Courier New" pitchFamily="49" charset="0"/>
              </a:rPr>
              <a:t>upr</a:t>
            </a:r>
            <a:r>
              <a:rPr lang="en-GB" dirty="0">
                <a:latin typeface="Courier New" pitchFamily="49" charset="0"/>
                <a:cs typeface="Courier New" pitchFamily="49" charset="0"/>
              </a:rPr>
              <a:t>     p </a:t>
            </a:r>
            <a:r>
              <a:rPr lang="en-GB" dirty="0" err="1">
                <a:latin typeface="Courier New" pitchFamily="49" charset="0"/>
                <a:cs typeface="Courier New" pitchFamily="49" charset="0"/>
              </a:rPr>
              <a:t>adj</a:t>
            </a:r>
            <a:endParaRPr lang="en-GB" dirty="0">
              <a:latin typeface="Courier New" pitchFamily="49" charset="0"/>
              <a:cs typeface="Courier New" pitchFamily="49" charset="0"/>
            </a:endParaRPr>
          </a:p>
          <a:p>
            <a:r>
              <a:rPr lang="en-GB" dirty="0">
                <a:latin typeface="Courier New" pitchFamily="49" charset="0"/>
                <a:cs typeface="Courier New" pitchFamily="49" charset="0"/>
              </a:rPr>
              <a:t>2-1 -2.250 -8.080511 3.580511 0.7352446</a:t>
            </a:r>
          </a:p>
          <a:p>
            <a:r>
              <a:rPr lang="en-GB" dirty="0">
                <a:latin typeface="Courier New" pitchFamily="49" charset="0"/>
                <a:cs typeface="Courier New" pitchFamily="49" charset="0"/>
              </a:rPr>
              <a:t>3-1  0.575 -5.255511 6.405511 0.9975718</a:t>
            </a:r>
          </a:p>
          <a:p>
            <a:r>
              <a:rPr lang="en-GB" dirty="0">
                <a:latin typeface="Courier New" pitchFamily="49" charset="0"/>
                <a:cs typeface="Courier New" pitchFamily="49" charset="0"/>
              </a:rPr>
              <a:t>4-1 -3.225 -9.055511 2.605511 0.4355998</a:t>
            </a:r>
          </a:p>
          <a:p>
            <a:r>
              <a:rPr lang="en-GB" dirty="0">
                <a:latin typeface="Courier New" pitchFamily="49" charset="0"/>
                <a:cs typeface="Courier New" pitchFamily="49" charset="0"/>
              </a:rPr>
              <a:t>5-1  0.450 -5.380511 6.280511 0.9990675</a:t>
            </a:r>
          </a:p>
          <a:p>
            <a:r>
              <a:rPr lang="en-GB" dirty="0">
                <a:latin typeface="Courier New" pitchFamily="49" charset="0"/>
                <a:cs typeface="Courier New" pitchFamily="49" charset="0"/>
              </a:rPr>
              <a:t>3-2  2.825 -3.005511 8.655511 0.5557675</a:t>
            </a:r>
          </a:p>
          <a:p>
            <a:r>
              <a:rPr lang="en-GB" dirty="0">
                <a:latin typeface="Courier New" pitchFamily="49" charset="0"/>
                <a:cs typeface="Courier New" pitchFamily="49" charset="0"/>
              </a:rPr>
              <a:t>4-2 -0.975 -6.805511 4.855511 0.9820403</a:t>
            </a:r>
          </a:p>
          <a:p>
            <a:r>
              <a:rPr lang="en-GB" dirty="0">
                <a:latin typeface="Courier New" pitchFamily="49" charset="0"/>
                <a:cs typeface="Courier New" pitchFamily="49" charset="0"/>
              </a:rPr>
              <a:t>5-2  2.700 -3.130511 8.530511 0.5950581</a:t>
            </a:r>
          </a:p>
          <a:p>
            <a:r>
              <a:rPr lang="en-GB" dirty="0">
                <a:latin typeface="Courier New" pitchFamily="49" charset="0"/>
                <a:cs typeface="Courier New" pitchFamily="49" charset="0"/>
              </a:rPr>
              <a:t>4-3 -3.800 -9.630511 2.030511 0.2898145</a:t>
            </a:r>
          </a:p>
          <a:p>
            <a:r>
              <a:rPr lang="en-GB" dirty="0">
                <a:latin typeface="Courier New" pitchFamily="49" charset="0"/>
                <a:cs typeface="Courier New" pitchFamily="49" charset="0"/>
              </a:rPr>
              <a:t>5-3 -0.125 -5.955511 5.705511 0.9999943</a:t>
            </a:r>
          </a:p>
          <a:p>
            <a:r>
              <a:rPr lang="en-GB" dirty="0">
                <a:latin typeface="Courier New" pitchFamily="49" charset="0"/>
                <a:cs typeface="Courier New" pitchFamily="49" charset="0"/>
              </a:rPr>
              <a:t>5-4  3.675 -2.155511 9.505511 0.3182459</a:t>
            </a:r>
          </a:p>
        </p:txBody>
      </p:sp>
    </p:spTree>
    <p:extLst>
      <p:ext uri="{BB962C8B-B14F-4D97-AF65-F5344CB8AC3E}">
        <p14:creationId xmlns:p14="http://schemas.microsoft.com/office/powerpoint/2010/main" val="39957146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2115"/>
            <a:ext cx="10515600" cy="1325563"/>
          </a:xfrm>
        </p:spPr>
        <p:txBody>
          <a:bodyPr/>
          <a:lstStyle/>
          <a:p>
            <a:pPr algn="ctr"/>
            <a:r>
              <a:rPr lang="en-US" dirty="0" smtClean="0"/>
              <a:t>Duncan Test: Two way</a:t>
            </a: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61</a:t>
            </a:fld>
            <a:endParaRPr lang="en-US"/>
          </a:p>
        </p:txBody>
      </p:sp>
      <p:sp>
        <p:nvSpPr>
          <p:cNvPr id="5" name="Rectangle 4"/>
          <p:cNvSpPr/>
          <p:nvPr/>
        </p:nvSpPr>
        <p:spPr>
          <a:xfrm>
            <a:off x="320040" y="657731"/>
            <a:ext cx="8016240" cy="6601807"/>
          </a:xfrm>
          <a:prstGeom prst="rect">
            <a:avLst/>
          </a:prstGeom>
        </p:spPr>
        <p:txBody>
          <a:bodyPr wrap="square">
            <a:spAutoFit/>
          </a:bodyPr>
          <a:lstStyle/>
          <a:p>
            <a:r>
              <a:rPr lang="en-GB" sz="2700" dirty="0">
                <a:solidFill>
                  <a:srgbClr val="FF0000"/>
                </a:solidFill>
                <a:latin typeface="Courier New" pitchFamily="49" charset="0"/>
                <a:cs typeface="Courier New" pitchFamily="49" charset="0"/>
              </a:rPr>
              <a:t>print(</a:t>
            </a:r>
            <a:r>
              <a:rPr lang="en-GB" sz="2700" dirty="0" err="1">
                <a:solidFill>
                  <a:srgbClr val="FF0000"/>
                </a:solidFill>
                <a:latin typeface="Courier New" pitchFamily="49" charset="0"/>
                <a:cs typeface="Courier New" pitchFamily="49" charset="0"/>
              </a:rPr>
              <a:t>duncan.test</a:t>
            </a:r>
            <a:r>
              <a:rPr lang="en-GB" sz="2700" dirty="0">
                <a:solidFill>
                  <a:srgbClr val="FF0000"/>
                </a:solidFill>
                <a:latin typeface="Courier New" pitchFamily="49" charset="0"/>
                <a:cs typeface="Courier New" pitchFamily="49" charset="0"/>
              </a:rPr>
              <a:t>(</a:t>
            </a:r>
            <a:r>
              <a:rPr lang="en-GB" sz="2700" dirty="0" err="1">
                <a:solidFill>
                  <a:srgbClr val="FF0000"/>
                </a:solidFill>
                <a:latin typeface="Courier New" pitchFamily="49" charset="0"/>
                <a:cs typeface="Courier New" pitchFamily="49" charset="0"/>
              </a:rPr>
              <a:t>Twoway</a:t>
            </a:r>
            <a:r>
              <a:rPr lang="en-GB" sz="2700" dirty="0">
                <a:solidFill>
                  <a:srgbClr val="FF0000"/>
                </a:solidFill>
                <a:latin typeface="Courier New" pitchFamily="49" charset="0"/>
                <a:cs typeface="Courier New" pitchFamily="49" charset="0"/>
              </a:rPr>
              <a:t>,"</a:t>
            </a:r>
            <a:r>
              <a:rPr lang="en-GB" sz="2700" dirty="0" err="1">
                <a:solidFill>
                  <a:srgbClr val="FF0000"/>
                </a:solidFill>
                <a:latin typeface="Courier New" pitchFamily="49" charset="0"/>
                <a:cs typeface="Courier New" pitchFamily="49" charset="0"/>
              </a:rPr>
              <a:t>Trt</a:t>
            </a:r>
            <a:r>
              <a:rPr lang="en-GB" sz="2700" dirty="0">
                <a:solidFill>
                  <a:srgbClr val="FF0000"/>
                </a:solidFill>
                <a:latin typeface="Courier New" pitchFamily="49" charset="0"/>
                <a:cs typeface="Courier New" pitchFamily="49" charset="0"/>
              </a:rPr>
              <a:t>"))</a:t>
            </a:r>
          </a:p>
          <a:p>
            <a:r>
              <a:rPr lang="en-GB" dirty="0">
                <a:latin typeface="Courier New" pitchFamily="49" charset="0"/>
                <a:cs typeface="Courier New" pitchFamily="49" charset="0"/>
              </a:rPr>
              <a:t>$statistics</a:t>
            </a:r>
          </a:p>
          <a:p>
            <a:r>
              <a:rPr lang="en-GB" dirty="0">
                <a:latin typeface="Courier New" pitchFamily="49" charset="0"/>
                <a:cs typeface="Courier New" pitchFamily="49" charset="0"/>
              </a:rPr>
              <a:t>   </a:t>
            </a:r>
            <a:r>
              <a:rPr lang="en-GB" dirty="0" err="1">
                <a:latin typeface="Courier New" pitchFamily="49" charset="0"/>
                <a:cs typeface="Courier New" pitchFamily="49" charset="0"/>
              </a:rPr>
              <a:t>MSerror</a:t>
            </a:r>
            <a:r>
              <a:rPr lang="en-GB" dirty="0">
                <a:latin typeface="Courier New" pitchFamily="49" charset="0"/>
                <a:cs typeface="Courier New" pitchFamily="49" charset="0"/>
              </a:rPr>
              <a:t> </a:t>
            </a:r>
            <a:r>
              <a:rPr lang="en-GB" dirty="0" err="1">
                <a:latin typeface="Courier New" pitchFamily="49" charset="0"/>
                <a:cs typeface="Courier New" pitchFamily="49" charset="0"/>
              </a:rPr>
              <a:t>Df</a:t>
            </a:r>
            <a:r>
              <a:rPr lang="en-GB" dirty="0">
                <a:latin typeface="Courier New" pitchFamily="49" charset="0"/>
                <a:cs typeface="Courier New" pitchFamily="49" charset="0"/>
              </a:rPr>
              <a:t>  Mean       CV</a:t>
            </a:r>
          </a:p>
          <a:p>
            <a:r>
              <a:rPr lang="en-GB" dirty="0">
                <a:latin typeface="Courier New" pitchFamily="49" charset="0"/>
                <a:cs typeface="Courier New" pitchFamily="49" charset="0"/>
              </a:rPr>
              <a:t>  6.692083 12 79.11 3.270012</a:t>
            </a:r>
          </a:p>
          <a:p>
            <a:endParaRPr lang="en-GB" dirty="0">
              <a:latin typeface="Courier New" pitchFamily="49" charset="0"/>
              <a:cs typeface="Courier New" pitchFamily="49" charset="0"/>
            </a:endParaRPr>
          </a:p>
          <a:p>
            <a:r>
              <a:rPr lang="en-GB" dirty="0">
                <a:latin typeface="Courier New" pitchFamily="49" charset="0"/>
                <a:cs typeface="Courier New" pitchFamily="49" charset="0"/>
              </a:rPr>
              <a:t>$parameters</a:t>
            </a:r>
          </a:p>
          <a:p>
            <a:r>
              <a:rPr lang="en-GB" dirty="0">
                <a:latin typeface="Courier New" pitchFamily="49" charset="0"/>
                <a:cs typeface="Courier New" pitchFamily="49" charset="0"/>
              </a:rPr>
              <a:t>    test name.t </a:t>
            </a:r>
            <a:r>
              <a:rPr lang="en-GB" dirty="0" err="1">
                <a:latin typeface="Courier New" pitchFamily="49" charset="0"/>
                <a:cs typeface="Courier New" pitchFamily="49" charset="0"/>
              </a:rPr>
              <a:t>ntr</a:t>
            </a:r>
            <a:r>
              <a:rPr lang="en-GB" dirty="0">
                <a:latin typeface="Courier New" pitchFamily="49" charset="0"/>
                <a:cs typeface="Courier New" pitchFamily="49" charset="0"/>
              </a:rPr>
              <a:t> alpha</a:t>
            </a:r>
          </a:p>
          <a:p>
            <a:r>
              <a:rPr lang="en-GB" dirty="0">
                <a:latin typeface="Courier New" pitchFamily="49" charset="0"/>
                <a:cs typeface="Courier New" pitchFamily="49" charset="0"/>
              </a:rPr>
              <a:t>  Duncan    </a:t>
            </a:r>
            <a:r>
              <a:rPr lang="en-GB" dirty="0" err="1">
                <a:latin typeface="Courier New" pitchFamily="49" charset="0"/>
                <a:cs typeface="Courier New" pitchFamily="49" charset="0"/>
              </a:rPr>
              <a:t>Trt</a:t>
            </a:r>
            <a:r>
              <a:rPr lang="en-GB" dirty="0">
                <a:latin typeface="Courier New" pitchFamily="49" charset="0"/>
                <a:cs typeface="Courier New" pitchFamily="49" charset="0"/>
              </a:rPr>
              <a:t>   4  0.05</a:t>
            </a:r>
          </a:p>
          <a:p>
            <a:endParaRPr lang="en-GB" dirty="0">
              <a:latin typeface="Courier New" pitchFamily="49" charset="0"/>
              <a:cs typeface="Courier New" pitchFamily="49" charset="0"/>
            </a:endParaRPr>
          </a:p>
          <a:p>
            <a:r>
              <a:rPr lang="en-GB" dirty="0">
                <a:latin typeface="Courier New" pitchFamily="49" charset="0"/>
                <a:cs typeface="Courier New" pitchFamily="49" charset="0"/>
              </a:rPr>
              <a:t>$</a:t>
            </a:r>
            <a:r>
              <a:rPr lang="en-GB" dirty="0" err="1">
                <a:latin typeface="Courier New" pitchFamily="49" charset="0"/>
                <a:cs typeface="Courier New" pitchFamily="49" charset="0"/>
              </a:rPr>
              <a:t>duncan</a:t>
            </a:r>
            <a:endParaRPr lang="en-GB" dirty="0">
              <a:latin typeface="Courier New" pitchFamily="49" charset="0"/>
              <a:cs typeface="Courier New" pitchFamily="49" charset="0"/>
            </a:endParaRPr>
          </a:p>
          <a:p>
            <a:r>
              <a:rPr lang="en-GB" dirty="0">
                <a:latin typeface="Courier New" pitchFamily="49" charset="0"/>
                <a:cs typeface="Courier New" pitchFamily="49" charset="0"/>
              </a:rPr>
              <a:t>     Table </a:t>
            </a:r>
            <a:r>
              <a:rPr lang="en-GB" dirty="0" err="1">
                <a:latin typeface="Courier New" pitchFamily="49" charset="0"/>
                <a:cs typeface="Courier New" pitchFamily="49" charset="0"/>
              </a:rPr>
              <a:t>CriticalRange</a:t>
            </a:r>
            <a:endParaRPr lang="en-GB" dirty="0">
              <a:latin typeface="Courier New" pitchFamily="49" charset="0"/>
              <a:cs typeface="Courier New" pitchFamily="49" charset="0"/>
            </a:endParaRPr>
          </a:p>
          <a:p>
            <a:r>
              <a:rPr lang="en-GB" dirty="0">
                <a:latin typeface="Courier New" pitchFamily="49" charset="0"/>
                <a:cs typeface="Courier New" pitchFamily="49" charset="0"/>
              </a:rPr>
              <a:t>2 3.081307      3.564762</a:t>
            </a:r>
          </a:p>
          <a:p>
            <a:r>
              <a:rPr lang="en-GB" dirty="0">
                <a:latin typeface="Courier New" pitchFamily="49" charset="0"/>
                <a:cs typeface="Courier New" pitchFamily="49" charset="0"/>
              </a:rPr>
              <a:t>3 3.225244      3.731283</a:t>
            </a:r>
          </a:p>
          <a:p>
            <a:r>
              <a:rPr lang="en-GB" dirty="0">
                <a:latin typeface="Courier New" pitchFamily="49" charset="0"/>
                <a:cs typeface="Courier New" pitchFamily="49" charset="0"/>
              </a:rPr>
              <a:t>4 3.312453      3.832176</a:t>
            </a:r>
          </a:p>
          <a:p>
            <a:endParaRPr lang="en-GB" dirty="0">
              <a:latin typeface="Courier New" pitchFamily="49" charset="0"/>
              <a:cs typeface="Courier New" pitchFamily="49" charset="0"/>
            </a:endParaRPr>
          </a:p>
          <a:p>
            <a:r>
              <a:rPr lang="en-GB" dirty="0">
                <a:latin typeface="Courier New" pitchFamily="49" charset="0"/>
                <a:cs typeface="Courier New" pitchFamily="49" charset="0"/>
              </a:rPr>
              <a:t>$means</a:t>
            </a:r>
          </a:p>
          <a:p>
            <a:r>
              <a:rPr lang="en-GB" dirty="0">
                <a:latin typeface="Courier New" pitchFamily="49" charset="0"/>
                <a:cs typeface="Courier New" pitchFamily="49" charset="0"/>
              </a:rPr>
              <a:t>   Response      </a:t>
            </a:r>
            <a:r>
              <a:rPr lang="en-GB" dirty="0" err="1">
                <a:latin typeface="Courier New" pitchFamily="49" charset="0"/>
                <a:cs typeface="Courier New" pitchFamily="49" charset="0"/>
              </a:rPr>
              <a:t>std</a:t>
            </a:r>
            <a:r>
              <a:rPr lang="en-GB" dirty="0">
                <a:latin typeface="Courier New" pitchFamily="49" charset="0"/>
                <a:cs typeface="Courier New" pitchFamily="49" charset="0"/>
              </a:rPr>
              <a:t> r  Min   Max   Q25   Q50   Q75</a:t>
            </a:r>
          </a:p>
          <a:p>
            <a:r>
              <a:rPr lang="en-GB" dirty="0">
                <a:latin typeface="Courier New" pitchFamily="49" charset="0"/>
                <a:cs typeface="Courier New" pitchFamily="49" charset="0"/>
              </a:rPr>
              <a:t>F1    60.62 3.064637 5 57.0  65.0  58.6  60.8  61.7</a:t>
            </a:r>
          </a:p>
          <a:p>
            <a:r>
              <a:rPr lang="en-GB" dirty="0">
                <a:latin typeface="Courier New" pitchFamily="49" charset="0"/>
                <a:cs typeface="Courier New" pitchFamily="49" charset="0"/>
              </a:rPr>
              <a:t>F2    69.30 2.926602 5 66.3  74.0  67.7  68.7  69.8</a:t>
            </a:r>
          </a:p>
          <a:p>
            <a:r>
              <a:rPr lang="en-GB" dirty="0">
                <a:latin typeface="Courier New" pitchFamily="49" charset="0"/>
                <a:cs typeface="Courier New" pitchFamily="49" charset="0"/>
              </a:rPr>
              <a:t>F3   100.28 2.401458 5 96.5 102.6 100.0 100.2 102.1</a:t>
            </a:r>
          </a:p>
          <a:p>
            <a:r>
              <a:rPr lang="en-GB" dirty="0">
                <a:latin typeface="Courier New" pitchFamily="49" charset="0"/>
                <a:cs typeface="Courier New" pitchFamily="49" charset="0"/>
              </a:rPr>
              <a:t>F4    86.24 2.896204 5 83.1  90.3  84.2  85.7  87.9</a:t>
            </a:r>
          </a:p>
          <a:p>
            <a:endParaRPr lang="en-GB" dirty="0">
              <a:latin typeface="Courier New" pitchFamily="49" charset="0"/>
              <a:cs typeface="Courier New" pitchFamily="49" charset="0"/>
            </a:endParaRPr>
          </a:p>
          <a:p>
            <a:endParaRPr lang="en-GB" dirty="0">
              <a:latin typeface="Courier New" pitchFamily="49" charset="0"/>
              <a:cs typeface="Courier New" pitchFamily="49" charset="0"/>
            </a:endParaRPr>
          </a:p>
        </p:txBody>
      </p:sp>
      <p:sp>
        <p:nvSpPr>
          <p:cNvPr id="6" name="Rectangle 5"/>
          <p:cNvSpPr/>
          <p:nvPr/>
        </p:nvSpPr>
        <p:spPr>
          <a:xfrm>
            <a:off x="7711440" y="2136339"/>
            <a:ext cx="6096000" cy="3554819"/>
          </a:xfrm>
          <a:prstGeom prst="rect">
            <a:avLst/>
          </a:prstGeom>
        </p:spPr>
        <p:txBody>
          <a:bodyPr>
            <a:spAutoFit/>
          </a:bodyPr>
          <a:lstStyle/>
          <a:p>
            <a:r>
              <a:rPr lang="en-GB" sz="2500" dirty="0">
                <a:latin typeface="Courier New" pitchFamily="49" charset="0"/>
                <a:cs typeface="Courier New" pitchFamily="49" charset="0"/>
              </a:rPr>
              <a:t>$comparison</a:t>
            </a:r>
          </a:p>
          <a:p>
            <a:r>
              <a:rPr lang="en-GB" sz="2500" dirty="0">
                <a:latin typeface="Courier New" pitchFamily="49" charset="0"/>
                <a:cs typeface="Courier New" pitchFamily="49" charset="0"/>
              </a:rPr>
              <a:t>NULL</a:t>
            </a:r>
          </a:p>
          <a:p>
            <a:endParaRPr lang="en-GB" sz="2500" dirty="0">
              <a:latin typeface="Courier New" pitchFamily="49" charset="0"/>
              <a:cs typeface="Courier New" pitchFamily="49" charset="0"/>
            </a:endParaRPr>
          </a:p>
          <a:p>
            <a:r>
              <a:rPr lang="en-GB" sz="2500" dirty="0">
                <a:latin typeface="Courier New" pitchFamily="49" charset="0"/>
                <a:cs typeface="Courier New" pitchFamily="49" charset="0"/>
              </a:rPr>
              <a:t>$groups</a:t>
            </a:r>
          </a:p>
          <a:p>
            <a:r>
              <a:rPr lang="en-GB" sz="2500" dirty="0">
                <a:latin typeface="Courier New" pitchFamily="49" charset="0"/>
                <a:cs typeface="Courier New" pitchFamily="49" charset="0"/>
              </a:rPr>
              <a:t>   Response groups</a:t>
            </a:r>
          </a:p>
          <a:p>
            <a:r>
              <a:rPr lang="en-GB" sz="2500" dirty="0">
                <a:latin typeface="Courier New" pitchFamily="49" charset="0"/>
                <a:cs typeface="Courier New" pitchFamily="49" charset="0"/>
              </a:rPr>
              <a:t>F3   100.28      a</a:t>
            </a:r>
          </a:p>
          <a:p>
            <a:r>
              <a:rPr lang="en-GB" sz="2500" dirty="0">
                <a:latin typeface="Courier New" pitchFamily="49" charset="0"/>
                <a:cs typeface="Courier New" pitchFamily="49" charset="0"/>
              </a:rPr>
              <a:t>F4    86.24      b</a:t>
            </a:r>
          </a:p>
          <a:p>
            <a:r>
              <a:rPr lang="en-GB" sz="2500" dirty="0">
                <a:latin typeface="Courier New" pitchFamily="49" charset="0"/>
                <a:cs typeface="Courier New" pitchFamily="49" charset="0"/>
              </a:rPr>
              <a:t>F2    69.30      c</a:t>
            </a:r>
          </a:p>
          <a:p>
            <a:r>
              <a:rPr lang="en-GB" sz="2500" dirty="0">
                <a:latin typeface="Courier New" pitchFamily="49" charset="0"/>
                <a:cs typeface="Courier New" pitchFamily="49" charset="0"/>
              </a:rPr>
              <a:t>F1    60.62      d</a:t>
            </a:r>
          </a:p>
        </p:txBody>
      </p:sp>
    </p:spTree>
    <p:extLst>
      <p:ext uri="{BB962C8B-B14F-4D97-AF65-F5344CB8AC3E}">
        <p14:creationId xmlns:p14="http://schemas.microsoft.com/office/powerpoint/2010/main" val="6689786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
            <a:ext cx="9448800" cy="5567363"/>
          </a:xfrm>
        </p:spPr>
        <p:txBody>
          <a:bodyPr>
            <a:noAutofit/>
          </a:bodyPr>
          <a:lstStyle/>
          <a:p>
            <a:pPr marL="0" indent="0">
              <a:buNone/>
            </a:pPr>
            <a:r>
              <a:rPr lang="en-GB" sz="2900" dirty="0">
                <a:solidFill>
                  <a:srgbClr val="FF0000"/>
                </a:solidFill>
                <a:latin typeface="Courier New" pitchFamily="49" charset="0"/>
                <a:cs typeface="Courier New" pitchFamily="49" charset="0"/>
              </a:rPr>
              <a:t>print(</a:t>
            </a:r>
            <a:r>
              <a:rPr lang="en-GB" sz="2900" dirty="0" err="1">
                <a:solidFill>
                  <a:srgbClr val="FF0000"/>
                </a:solidFill>
                <a:latin typeface="Courier New" pitchFamily="49" charset="0"/>
                <a:cs typeface="Courier New" pitchFamily="49" charset="0"/>
              </a:rPr>
              <a:t>duncan.test</a:t>
            </a:r>
            <a:r>
              <a:rPr lang="en-GB" sz="2900" dirty="0">
                <a:solidFill>
                  <a:srgbClr val="FF0000"/>
                </a:solidFill>
                <a:latin typeface="Courier New" pitchFamily="49" charset="0"/>
                <a:cs typeface="Courier New" pitchFamily="49" charset="0"/>
              </a:rPr>
              <a:t>(</a:t>
            </a:r>
            <a:r>
              <a:rPr lang="en-GB" sz="2900" dirty="0" err="1">
                <a:solidFill>
                  <a:srgbClr val="FF0000"/>
                </a:solidFill>
                <a:latin typeface="Courier New" pitchFamily="49" charset="0"/>
                <a:cs typeface="Courier New" pitchFamily="49" charset="0"/>
              </a:rPr>
              <a:t>Twoway</a:t>
            </a:r>
            <a:r>
              <a:rPr lang="en-GB" sz="2900" dirty="0">
                <a:solidFill>
                  <a:srgbClr val="FF0000"/>
                </a:solidFill>
                <a:latin typeface="Courier New" pitchFamily="49" charset="0"/>
                <a:cs typeface="Courier New" pitchFamily="49" charset="0"/>
              </a:rPr>
              <a:t>,"</a:t>
            </a:r>
            <a:r>
              <a:rPr lang="en-GB" sz="2900" dirty="0" err="1">
                <a:solidFill>
                  <a:srgbClr val="FF0000"/>
                </a:solidFill>
                <a:latin typeface="Courier New" pitchFamily="49" charset="0"/>
                <a:cs typeface="Courier New" pitchFamily="49" charset="0"/>
              </a:rPr>
              <a:t>Blk</a:t>
            </a:r>
            <a:r>
              <a:rPr lang="en-GB" sz="2900" dirty="0">
                <a:solidFill>
                  <a:srgbClr val="FF0000"/>
                </a:solidFill>
                <a:latin typeface="Courier New" pitchFamily="49" charset="0"/>
                <a:cs typeface="Courier New" pitchFamily="49" charset="0"/>
              </a:rPr>
              <a:t>"))</a:t>
            </a:r>
          </a:p>
          <a:p>
            <a:pPr marL="0" indent="0">
              <a:buNone/>
            </a:pPr>
            <a:r>
              <a:rPr lang="en-GB" sz="1500" dirty="0">
                <a:latin typeface="Courier New" pitchFamily="49" charset="0"/>
                <a:cs typeface="Courier New" pitchFamily="49" charset="0"/>
              </a:rPr>
              <a:t>$statistics</a:t>
            </a:r>
          </a:p>
          <a:p>
            <a:pPr marL="0" indent="0">
              <a:buNone/>
            </a:pPr>
            <a:r>
              <a:rPr lang="en-GB" sz="1500" dirty="0">
                <a:latin typeface="Courier New" pitchFamily="49" charset="0"/>
                <a:cs typeface="Courier New" pitchFamily="49" charset="0"/>
              </a:rPr>
              <a:t>   </a:t>
            </a:r>
            <a:r>
              <a:rPr lang="en-GB" sz="1500" dirty="0" err="1">
                <a:latin typeface="Courier New" pitchFamily="49" charset="0"/>
                <a:cs typeface="Courier New" pitchFamily="49" charset="0"/>
              </a:rPr>
              <a:t>MSerror</a:t>
            </a:r>
            <a:r>
              <a:rPr lang="en-GB" sz="1500" dirty="0">
                <a:latin typeface="Courier New" pitchFamily="49" charset="0"/>
                <a:cs typeface="Courier New" pitchFamily="49" charset="0"/>
              </a:rPr>
              <a:t> </a:t>
            </a:r>
            <a:r>
              <a:rPr lang="en-GB" sz="1500" dirty="0" err="1">
                <a:latin typeface="Courier New" pitchFamily="49" charset="0"/>
                <a:cs typeface="Courier New" pitchFamily="49" charset="0"/>
              </a:rPr>
              <a:t>Df</a:t>
            </a:r>
            <a:r>
              <a:rPr lang="en-GB" sz="1500" dirty="0">
                <a:latin typeface="Courier New" pitchFamily="49" charset="0"/>
                <a:cs typeface="Courier New" pitchFamily="49" charset="0"/>
              </a:rPr>
              <a:t>  Mean       CV</a:t>
            </a:r>
          </a:p>
          <a:p>
            <a:pPr marL="0" indent="0">
              <a:buNone/>
            </a:pPr>
            <a:r>
              <a:rPr lang="en-GB" sz="1500" dirty="0">
                <a:latin typeface="Courier New" pitchFamily="49" charset="0"/>
                <a:cs typeface="Courier New" pitchFamily="49" charset="0"/>
              </a:rPr>
              <a:t>  6.692083 12 79.11 3.270012</a:t>
            </a:r>
          </a:p>
          <a:p>
            <a:pPr marL="0" indent="0">
              <a:buNone/>
            </a:pPr>
            <a:r>
              <a:rPr lang="en-GB" sz="1500" dirty="0" smtClean="0">
                <a:latin typeface="Courier New" pitchFamily="49" charset="0"/>
                <a:cs typeface="Courier New" pitchFamily="49" charset="0"/>
              </a:rPr>
              <a:t>$</a:t>
            </a:r>
            <a:r>
              <a:rPr lang="en-GB" sz="1500" dirty="0">
                <a:latin typeface="Courier New" pitchFamily="49" charset="0"/>
                <a:cs typeface="Courier New" pitchFamily="49" charset="0"/>
              </a:rPr>
              <a:t>parameters</a:t>
            </a:r>
          </a:p>
          <a:p>
            <a:pPr marL="0" indent="0">
              <a:buNone/>
            </a:pPr>
            <a:r>
              <a:rPr lang="en-GB" sz="1500" dirty="0">
                <a:latin typeface="Courier New" pitchFamily="49" charset="0"/>
                <a:cs typeface="Courier New" pitchFamily="49" charset="0"/>
              </a:rPr>
              <a:t>    test name.t </a:t>
            </a:r>
            <a:r>
              <a:rPr lang="en-GB" sz="1500" dirty="0" err="1">
                <a:latin typeface="Courier New" pitchFamily="49" charset="0"/>
                <a:cs typeface="Courier New" pitchFamily="49" charset="0"/>
              </a:rPr>
              <a:t>ntr</a:t>
            </a:r>
            <a:r>
              <a:rPr lang="en-GB" sz="1500" dirty="0">
                <a:latin typeface="Courier New" pitchFamily="49" charset="0"/>
                <a:cs typeface="Courier New" pitchFamily="49" charset="0"/>
              </a:rPr>
              <a:t> alpha</a:t>
            </a:r>
          </a:p>
          <a:p>
            <a:pPr marL="0" indent="0">
              <a:buNone/>
            </a:pPr>
            <a:r>
              <a:rPr lang="en-GB" sz="1500" dirty="0">
                <a:latin typeface="Courier New" pitchFamily="49" charset="0"/>
                <a:cs typeface="Courier New" pitchFamily="49" charset="0"/>
              </a:rPr>
              <a:t>  Duncan    </a:t>
            </a:r>
            <a:r>
              <a:rPr lang="en-GB" sz="1500" dirty="0" err="1">
                <a:latin typeface="Courier New" pitchFamily="49" charset="0"/>
                <a:cs typeface="Courier New" pitchFamily="49" charset="0"/>
              </a:rPr>
              <a:t>Blk</a:t>
            </a:r>
            <a:r>
              <a:rPr lang="en-GB" sz="1500" dirty="0">
                <a:latin typeface="Courier New" pitchFamily="49" charset="0"/>
                <a:cs typeface="Courier New" pitchFamily="49" charset="0"/>
              </a:rPr>
              <a:t>   5  0.05</a:t>
            </a:r>
          </a:p>
          <a:p>
            <a:pPr marL="0" indent="0">
              <a:buNone/>
            </a:pPr>
            <a:r>
              <a:rPr lang="en-GB" sz="1500" dirty="0" smtClean="0">
                <a:latin typeface="Courier New" pitchFamily="49" charset="0"/>
                <a:cs typeface="Courier New" pitchFamily="49" charset="0"/>
              </a:rPr>
              <a:t>$</a:t>
            </a:r>
            <a:r>
              <a:rPr lang="en-GB" sz="1500" dirty="0" err="1">
                <a:latin typeface="Courier New" pitchFamily="49" charset="0"/>
                <a:cs typeface="Courier New" pitchFamily="49" charset="0"/>
              </a:rPr>
              <a:t>duncan</a:t>
            </a:r>
            <a:endParaRPr lang="en-GB" sz="1500" dirty="0">
              <a:latin typeface="Courier New" pitchFamily="49" charset="0"/>
              <a:cs typeface="Courier New" pitchFamily="49" charset="0"/>
            </a:endParaRPr>
          </a:p>
          <a:p>
            <a:pPr marL="0" indent="0">
              <a:buNone/>
            </a:pPr>
            <a:r>
              <a:rPr lang="en-GB" sz="1500" dirty="0">
                <a:latin typeface="Courier New" pitchFamily="49" charset="0"/>
                <a:cs typeface="Courier New" pitchFamily="49" charset="0"/>
              </a:rPr>
              <a:t>     Table </a:t>
            </a:r>
            <a:r>
              <a:rPr lang="en-GB" sz="1500" dirty="0" err="1">
                <a:latin typeface="Courier New" pitchFamily="49" charset="0"/>
                <a:cs typeface="Courier New" pitchFamily="49" charset="0"/>
              </a:rPr>
              <a:t>CriticalRange</a:t>
            </a:r>
            <a:endParaRPr lang="en-GB" sz="1500" dirty="0">
              <a:latin typeface="Courier New" pitchFamily="49" charset="0"/>
              <a:cs typeface="Courier New" pitchFamily="49" charset="0"/>
            </a:endParaRPr>
          </a:p>
          <a:p>
            <a:pPr marL="0" indent="0">
              <a:buNone/>
            </a:pPr>
            <a:r>
              <a:rPr lang="en-GB" sz="1500" dirty="0">
                <a:latin typeface="Courier New" pitchFamily="49" charset="0"/>
                <a:cs typeface="Courier New" pitchFamily="49" charset="0"/>
              </a:rPr>
              <a:t>2 3.081307      3.985526</a:t>
            </a:r>
          </a:p>
          <a:p>
            <a:pPr marL="0" indent="0">
              <a:buNone/>
            </a:pPr>
            <a:r>
              <a:rPr lang="en-GB" sz="1500" dirty="0">
                <a:latin typeface="Courier New" pitchFamily="49" charset="0"/>
                <a:cs typeface="Courier New" pitchFamily="49" charset="0"/>
              </a:rPr>
              <a:t>3 3.225244      4.171701</a:t>
            </a:r>
          </a:p>
          <a:p>
            <a:pPr marL="0" indent="0">
              <a:buNone/>
            </a:pPr>
            <a:r>
              <a:rPr lang="en-GB" sz="1500" dirty="0">
                <a:latin typeface="Courier New" pitchFamily="49" charset="0"/>
                <a:cs typeface="Courier New" pitchFamily="49" charset="0"/>
              </a:rPr>
              <a:t>4 3.312453      4.284503</a:t>
            </a:r>
          </a:p>
          <a:p>
            <a:pPr marL="0" indent="0">
              <a:buNone/>
            </a:pPr>
            <a:r>
              <a:rPr lang="en-GB" sz="1500" dirty="0">
                <a:latin typeface="Courier New" pitchFamily="49" charset="0"/>
                <a:cs typeface="Courier New" pitchFamily="49" charset="0"/>
              </a:rPr>
              <a:t>5 3.370172      4.359159</a:t>
            </a:r>
          </a:p>
          <a:p>
            <a:pPr marL="0" indent="0">
              <a:buNone/>
            </a:pPr>
            <a:r>
              <a:rPr lang="en-GB" sz="1500" dirty="0" smtClean="0">
                <a:latin typeface="Courier New" pitchFamily="49" charset="0"/>
                <a:cs typeface="Courier New" pitchFamily="49" charset="0"/>
              </a:rPr>
              <a:t>$</a:t>
            </a:r>
            <a:r>
              <a:rPr lang="en-GB" sz="1500" dirty="0">
                <a:latin typeface="Courier New" pitchFamily="49" charset="0"/>
                <a:cs typeface="Courier New" pitchFamily="49" charset="0"/>
              </a:rPr>
              <a:t>means</a:t>
            </a:r>
          </a:p>
          <a:p>
            <a:pPr marL="0" indent="0">
              <a:buNone/>
            </a:pPr>
            <a:r>
              <a:rPr lang="en-GB" sz="1500" dirty="0">
                <a:latin typeface="Courier New" pitchFamily="49" charset="0"/>
                <a:cs typeface="Courier New" pitchFamily="49" charset="0"/>
              </a:rPr>
              <a:t>  Response      </a:t>
            </a:r>
            <a:r>
              <a:rPr lang="en-GB" sz="1500" dirty="0" err="1">
                <a:latin typeface="Courier New" pitchFamily="49" charset="0"/>
                <a:cs typeface="Courier New" pitchFamily="49" charset="0"/>
              </a:rPr>
              <a:t>std</a:t>
            </a:r>
            <a:r>
              <a:rPr lang="en-GB" sz="1500" dirty="0">
                <a:latin typeface="Courier New" pitchFamily="49" charset="0"/>
                <a:cs typeface="Courier New" pitchFamily="49" charset="0"/>
              </a:rPr>
              <a:t> r  Min   Max    Q25   Q50    Q75</a:t>
            </a:r>
          </a:p>
          <a:p>
            <a:pPr marL="0" indent="0">
              <a:buNone/>
            </a:pPr>
            <a:r>
              <a:rPr lang="en-GB" sz="1500" dirty="0">
                <a:latin typeface="Courier New" pitchFamily="49" charset="0"/>
                <a:cs typeface="Courier New" pitchFamily="49" charset="0"/>
              </a:rPr>
              <a:t>1   80.000 18.88121 4 60.8 102.6 66.725 78.30 91.575</a:t>
            </a:r>
          </a:p>
          <a:p>
            <a:pPr marL="0" indent="0">
              <a:buNone/>
            </a:pPr>
            <a:r>
              <a:rPr lang="en-GB" sz="1500" dirty="0">
                <a:latin typeface="Courier New" pitchFamily="49" charset="0"/>
                <a:cs typeface="Courier New" pitchFamily="49" charset="0"/>
              </a:rPr>
              <a:t>2   77.750 19.71539 4 57.0 102.1 65.025 75.95 88.675</a:t>
            </a:r>
          </a:p>
          <a:p>
            <a:pPr marL="0" indent="0">
              <a:buNone/>
            </a:pPr>
            <a:r>
              <a:rPr lang="en-GB" sz="1500" dirty="0">
                <a:latin typeface="Courier New" pitchFamily="49" charset="0"/>
                <a:cs typeface="Courier New" pitchFamily="49" charset="0"/>
              </a:rPr>
              <a:t>3   80.575 15.02584 4 65.0 100.2 71.750 78.55 87.375</a:t>
            </a:r>
          </a:p>
          <a:p>
            <a:pPr marL="0" indent="0">
              <a:buNone/>
            </a:pPr>
            <a:r>
              <a:rPr lang="en-GB" sz="1500" dirty="0">
                <a:latin typeface="Courier New" pitchFamily="49" charset="0"/>
                <a:cs typeface="Courier New" pitchFamily="49" charset="0"/>
              </a:rPr>
              <a:t>4   76.775 17.40486 4 58.6  96.5 64.375 76.00 88.400</a:t>
            </a:r>
          </a:p>
          <a:p>
            <a:pPr marL="0" indent="0">
              <a:buNone/>
            </a:pPr>
            <a:r>
              <a:rPr lang="en-GB" sz="1500" dirty="0">
                <a:latin typeface="Courier New" pitchFamily="49" charset="0"/>
                <a:cs typeface="Courier New" pitchFamily="49" charset="0"/>
              </a:rPr>
              <a:t>5   80.450 17.74082 4 61.7 100.0 67.775 80.05 92.725</a:t>
            </a:r>
          </a:p>
          <a:p>
            <a:pPr marL="0" indent="0">
              <a:buNone/>
            </a:pPr>
            <a:endParaRPr lang="en-GB" sz="1500" dirty="0">
              <a:latin typeface="Courier New" pitchFamily="49" charset="0"/>
              <a:cs typeface="Courier New" pitchFamily="49" charset="0"/>
            </a:endParaRPr>
          </a:p>
          <a:p>
            <a:pPr marL="0" indent="0">
              <a:buNone/>
            </a:pPr>
            <a:endParaRPr lang="en-GB" sz="15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62</a:t>
            </a:fld>
            <a:endParaRPr lang="en-US"/>
          </a:p>
        </p:txBody>
      </p:sp>
      <p:sp>
        <p:nvSpPr>
          <p:cNvPr id="5" name="Rectangle 4"/>
          <p:cNvSpPr/>
          <p:nvPr/>
        </p:nvSpPr>
        <p:spPr>
          <a:xfrm>
            <a:off x="7604760" y="1997839"/>
            <a:ext cx="6096000" cy="3170099"/>
          </a:xfrm>
          <a:prstGeom prst="rect">
            <a:avLst/>
          </a:prstGeom>
        </p:spPr>
        <p:txBody>
          <a:bodyPr>
            <a:spAutoFit/>
          </a:bodyPr>
          <a:lstStyle/>
          <a:p>
            <a:r>
              <a:rPr lang="en-GB" sz="2000" dirty="0">
                <a:latin typeface="Courier New" pitchFamily="49" charset="0"/>
                <a:cs typeface="Courier New" pitchFamily="49" charset="0"/>
              </a:rPr>
              <a:t>$comparison</a:t>
            </a:r>
          </a:p>
          <a:p>
            <a:r>
              <a:rPr lang="en-GB" sz="2000" dirty="0">
                <a:latin typeface="Courier New" pitchFamily="49" charset="0"/>
                <a:cs typeface="Courier New" pitchFamily="49" charset="0"/>
              </a:rPr>
              <a:t>NULL</a:t>
            </a:r>
          </a:p>
          <a:p>
            <a:endParaRPr lang="en-GB" sz="2000" dirty="0">
              <a:latin typeface="Courier New" pitchFamily="49" charset="0"/>
              <a:cs typeface="Courier New" pitchFamily="49" charset="0"/>
            </a:endParaRPr>
          </a:p>
          <a:p>
            <a:r>
              <a:rPr lang="en-GB" sz="2000" dirty="0">
                <a:latin typeface="Courier New" pitchFamily="49" charset="0"/>
                <a:cs typeface="Courier New" pitchFamily="49" charset="0"/>
              </a:rPr>
              <a:t>$groups</a:t>
            </a:r>
          </a:p>
          <a:p>
            <a:r>
              <a:rPr lang="en-GB" sz="2000" dirty="0">
                <a:latin typeface="Courier New" pitchFamily="49" charset="0"/>
                <a:cs typeface="Courier New" pitchFamily="49" charset="0"/>
              </a:rPr>
              <a:t>  Response groups</a:t>
            </a:r>
          </a:p>
          <a:p>
            <a:r>
              <a:rPr lang="en-GB" sz="2000" dirty="0">
                <a:latin typeface="Courier New" pitchFamily="49" charset="0"/>
                <a:cs typeface="Courier New" pitchFamily="49" charset="0"/>
              </a:rPr>
              <a:t>3   80.575      a</a:t>
            </a:r>
          </a:p>
          <a:p>
            <a:r>
              <a:rPr lang="en-GB" sz="2000" dirty="0">
                <a:latin typeface="Courier New" pitchFamily="49" charset="0"/>
                <a:cs typeface="Courier New" pitchFamily="49" charset="0"/>
              </a:rPr>
              <a:t>5   80.450      a</a:t>
            </a:r>
          </a:p>
          <a:p>
            <a:r>
              <a:rPr lang="en-GB" sz="2000" dirty="0">
                <a:latin typeface="Courier New" pitchFamily="49" charset="0"/>
                <a:cs typeface="Courier New" pitchFamily="49" charset="0"/>
              </a:rPr>
              <a:t>1   80.000      a</a:t>
            </a:r>
          </a:p>
          <a:p>
            <a:r>
              <a:rPr lang="en-GB" sz="2000" dirty="0">
                <a:latin typeface="Courier New" pitchFamily="49" charset="0"/>
                <a:cs typeface="Courier New" pitchFamily="49" charset="0"/>
              </a:rPr>
              <a:t>2   77.750      a</a:t>
            </a:r>
          </a:p>
          <a:p>
            <a:r>
              <a:rPr lang="en-GB" sz="2000" dirty="0">
                <a:latin typeface="Courier New" pitchFamily="49" charset="0"/>
                <a:cs typeface="Courier New" pitchFamily="49" charset="0"/>
              </a:rPr>
              <a:t>4   76.775      a</a:t>
            </a:r>
          </a:p>
        </p:txBody>
      </p:sp>
    </p:spTree>
    <p:extLst>
      <p:ext uri="{BB962C8B-B14F-4D97-AF65-F5344CB8AC3E}">
        <p14:creationId xmlns:p14="http://schemas.microsoft.com/office/powerpoint/2010/main" val="14163499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1155"/>
            <a:ext cx="10515600" cy="1325563"/>
          </a:xfrm>
        </p:spPr>
        <p:txBody>
          <a:bodyPr/>
          <a:lstStyle/>
          <a:p>
            <a:pPr algn="ctr"/>
            <a:r>
              <a:rPr lang="en-US" dirty="0" smtClean="0"/>
              <a:t>Normality test for residuals: Two way</a:t>
            </a:r>
            <a:endParaRPr lang="en-GB" dirty="0"/>
          </a:p>
        </p:txBody>
      </p:sp>
      <p:sp>
        <p:nvSpPr>
          <p:cNvPr id="3" name="Content Placeholder 2"/>
          <p:cNvSpPr>
            <a:spLocks noGrp="1"/>
          </p:cNvSpPr>
          <p:nvPr>
            <p:ph idx="1"/>
          </p:nvPr>
        </p:nvSpPr>
        <p:spPr>
          <a:xfrm>
            <a:off x="838200" y="713105"/>
            <a:ext cx="10515600" cy="4351338"/>
          </a:xfrm>
        </p:spPr>
        <p:txBody>
          <a:bodyPr>
            <a:noAutofit/>
          </a:bodyPr>
          <a:lstStyle/>
          <a:p>
            <a:pPr marL="0" indent="0">
              <a:buNone/>
            </a:pPr>
            <a:r>
              <a:rPr lang="en-GB" sz="2500" dirty="0">
                <a:solidFill>
                  <a:srgbClr val="FF0000"/>
                </a:solidFill>
                <a:latin typeface="Courier New" pitchFamily="49" charset="0"/>
                <a:cs typeface="Courier New" pitchFamily="49" charset="0"/>
              </a:rPr>
              <a:t>library(</a:t>
            </a:r>
            <a:r>
              <a:rPr lang="en-GB" sz="2500" dirty="0" err="1">
                <a:solidFill>
                  <a:srgbClr val="FF0000"/>
                </a:solidFill>
                <a:latin typeface="Courier New" pitchFamily="49" charset="0"/>
                <a:cs typeface="Courier New" pitchFamily="49" charset="0"/>
              </a:rPr>
              <a:t>fBasics</a:t>
            </a:r>
            <a:r>
              <a:rPr lang="en-GB" sz="2500" dirty="0">
                <a:solidFill>
                  <a:srgbClr val="FF0000"/>
                </a:solidFill>
                <a:latin typeface="Courier New" pitchFamily="49" charset="0"/>
                <a:cs typeface="Courier New" pitchFamily="49" charset="0"/>
              </a:rPr>
              <a:t>)</a:t>
            </a:r>
          </a:p>
          <a:p>
            <a:pPr marL="0" indent="0">
              <a:buNone/>
            </a:pPr>
            <a:r>
              <a:rPr lang="en-GB" sz="2500" dirty="0" err="1" smtClean="0">
                <a:solidFill>
                  <a:srgbClr val="FF0000"/>
                </a:solidFill>
                <a:latin typeface="Courier New" pitchFamily="49" charset="0"/>
                <a:cs typeface="Courier New" pitchFamily="49" charset="0"/>
              </a:rPr>
              <a:t>jarqueberaTest</a:t>
            </a:r>
            <a:r>
              <a:rPr lang="en-GB" sz="2500" dirty="0" smtClean="0">
                <a:solidFill>
                  <a:srgbClr val="FF0000"/>
                </a:solidFill>
                <a:latin typeface="Courier New" pitchFamily="49" charset="0"/>
                <a:cs typeface="Courier New" pitchFamily="49" charset="0"/>
              </a:rPr>
              <a:t>(</a:t>
            </a:r>
            <a:r>
              <a:rPr lang="en-GB" sz="2500" dirty="0" err="1" smtClean="0">
                <a:solidFill>
                  <a:srgbClr val="FF0000"/>
                </a:solidFill>
                <a:latin typeface="Courier New" pitchFamily="49" charset="0"/>
                <a:cs typeface="Courier New" pitchFamily="49" charset="0"/>
              </a:rPr>
              <a:t>Twoway$residuals</a:t>
            </a:r>
            <a:r>
              <a:rPr lang="en-GB" sz="2500" dirty="0">
                <a:solidFill>
                  <a:srgbClr val="FF0000"/>
                </a:solidFill>
                <a:latin typeface="Courier New" pitchFamily="49" charset="0"/>
                <a:cs typeface="Courier New" pitchFamily="49" charset="0"/>
              </a:rPr>
              <a:t>)</a:t>
            </a:r>
          </a:p>
          <a:p>
            <a:pPr marL="0" indent="0">
              <a:buNone/>
            </a:pPr>
            <a:endParaRPr lang="en-GB" sz="2200" dirty="0">
              <a:latin typeface="Courier New" pitchFamily="49" charset="0"/>
              <a:cs typeface="Courier New" pitchFamily="49" charset="0"/>
            </a:endParaRPr>
          </a:p>
          <a:p>
            <a:pPr marL="0" indent="0">
              <a:buNone/>
            </a:pPr>
            <a:r>
              <a:rPr lang="en-GB" sz="2200" dirty="0">
                <a:latin typeface="Courier New" pitchFamily="49" charset="0"/>
                <a:cs typeface="Courier New" pitchFamily="49" charset="0"/>
              </a:rPr>
              <a:t>Title:</a:t>
            </a:r>
          </a:p>
          <a:p>
            <a:pPr marL="0" indent="0">
              <a:buNone/>
            </a:pPr>
            <a:r>
              <a:rPr lang="en-GB" sz="2200" dirty="0">
                <a:latin typeface="Courier New" pitchFamily="49" charset="0"/>
                <a:cs typeface="Courier New" pitchFamily="49" charset="0"/>
              </a:rPr>
              <a:t> </a:t>
            </a:r>
            <a:r>
              <a:rPr lang="en-GB" sz="2200" dirty="0" err="1">
                <a:latin typeface="Courier New" pitchFamily="49" charset="0"/>
                <a:cs typeface="Courier New" pitchFamily="49" charset="0"/>
              </a:rPr>
              <a:t>Jarque</a:t>
            </a:r>
            <a:r>
              <a:rPr lang="en-GB" sz="2200" dirty="0">
                <a:latin typeface="Courier New" pitchFamily="49" charset="0"/>
                <a:cs typeface="Courier New" pitchFamily="49" charset="0"/>
              </a:rPr>
              <a:t> - </a:t>
            </a:r>
            <a:r>
              <a:rPr lang="en-GB" sz="2200" dirty="0" err="1">
                <a:latin typeface="Courier New" pitchFamily="49" charset="0"/>
                <a:cs typeface="Courier New" pitchFamily="49" charset="0"/>
              </a:rPr>
              <a:t>Bera</a:t>
            </a:r>
            <a:r>
              <a:rPr lang="en-GB" sz="2200" dirty="0">
                <a:latin typeface="Courier New" pitchFamily="49" charset="0"/>
                <a:cs typeface="Courier New" pitchFamily="49" charset="0"/>
              </a:rPr>
              <a:t> </a:t>
            </a:r>
            <a:r>
              <a:rPr lang="en-GB" sz="2200" dirty="0" err="1">
                <a:latin typeface="Courier New" pitchFamily="49" charset="0"/>
                <a:cs typeface="Courier New" pitchFamily="49" charset="0"/>
              </a:rPr>
              <a:t>Normalality</a:t>
            </a:r>
            <a:r>
              <a:rPr lang="en-GB" sz="2200" dirty="0">
                <a:latin typeface="Courier New" pitchFamily="49" charset="0"/>
                <a:cs typeface="Courier New" pitchFamily="49" charset="0"/>
              </a:rPr>
              <a:t> Test</a:t>
            </a:r>
          </a:p>
          <a:p>
            <a:pPr marL="0" indent="0">
              <a:buNone/>
            </a:pPr>
            <a:r>
              <a:rPr lang="en-GB" sz="2200" dirty="0" smtClean="0">
                <a:latin typeface="Courier New" pitchFamily="49" charset="0"/>
                <a:cs typeface="Courier New" pitchFamily="49" charset="0"/>
              </a:rPr>
              <a:t>Test </a:t>
            </a:r>
            <a:r>
              <a:rPr lang="en-GB" sz="2200" dirty="0">
                <a:latin typeface="Courier New" pitchFamily="49" charset="0"/>
                <a:cs typeface="Courier New" pitchFamily="49" charset="0"/>
              </a:rPr>
              <a:t>Results:</a:t>
            </a:r>
          </a:p>
          <a:p>
            <a:pPr marL="0" indent="0">
              <a:buNone/>
            </a:pPr>
            <a:r>
              <a:rPr lang="en-GB" sz="2200" dirty="0">
                <a:latin typeface="Courier New" pitchFamily="49" charset="0"/>
                <a:cs typeface="Courier New" pitchFamily="49" charset="0"/>
              </a:rPr>
              <a:t>  STATISTIC:</a:t>
            </a:r>
          </a:p>
          <a:p>
            <a:pPr marL="0" indent="0">
              <a:buNone/>
            </a:pPr>
            <a:r>
              <a:rPr lang="en-GB" sz="2200" dirty="0">
                <a:latin typeface="Courier New" pitchFamily="49" charset="0"/>
                <a:cs typeface="Courier New" pitchFamily="49" charset="0"/>
              </a:rPr>
              <a:t>    X-squared: 0.1089</a:t>
            </a:r>
          </a:p>
          <a:p>
            <a:pPr marL="0" indent="0">
              <a:buNone/>
            </a:pPr>
            <a:r>
              <a:rPr lang="en-GB" sz="2200" dirty="0">
                <a:latin typeface="Courier New" pitchFamily="49" charset="0"/>
                <a:cs typeface="Courier New" pitchFamily="49" charset="0"/>
              </a:rPr>
              <a:t>  P VALUE:</a:t>
            </a:r>
          </a:p>
          <a:p>
            <a:pPr marL="0" indent="0">
              <a:buNone/>
            </a:pPr>
            <a:r>
              <a:rPr lang="en-GB" sz="2200" dirty="0">
                <a:latin typeface="Courier New" pitchFamily="49" charset="0"/>
                <a:cs typeface="Courier New" pitchFamily="49" charset="0"/>
              </a:rPr>
              <a:t>    Asymptotic p Value: 0.947 </a:t>
            </a:r>
          </a:p>
          <a:p>
            <a:pPr marL="0" indent="0">
              <a:buNone/>
            </a:pPr>
            <a:endParaRPr lang="en-GB" sz="2200" dirty="0">
              <a:latin typeface="Courier New" pitchFamily="49" charset="0"/>
              <a:cs typeface="Courier New" pitchFamily="49" charset="0"/>
            </a:endParaRPr>
          </a:p>
          <a:p>
            <a:pPr marL="0" indent="0">
              <a:buNone/>
            </a:pPr>
            <a:r>
              <a:rPr lang="en-GB" sz="2200" dirty="0">
                <a:latin typeface="Courier New" pitchFamily="49" charset="0"/>
                <a:cs typeface="Courier New" pitchFamily="49" charset="0"/>
              </a:rPr>
              <a:t>Description:</a:t>
            </a:r>
          </a:p>
          <a:p>
            <a:pPr marL="0" indent="0">
              <a:buNone/>
            </a:pPr>
            <a:r>
              <a:rPr lang="en-GB" sz="2200" dirty="0">
                <a:latin typeface="Courier New" pitchFamily="49" charset="0"/>
                <a:cs typeface="Courier New" pitchFamily="49" charset="0"/>
              </a:rPr>
              <a:t> Thu Oct 15 01:36:55 2020 by user: ADENOMON</a:t>
            </a:r>
          </a:p>
          <a:p>
            <a:pPr marL="0" indent="0">
              <a:buNone/>
            </a:pPr>
            <a:endParaRPr lang="en-GB" sz="22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63</a:t>
            </a:fld>
            <a:endParaRPr lang="en-US"/>
          </a:p>
        </p:txBody>
      </p:sp>
    </p:spTree>
    <p:extLst>
      <p:ext uri="{BB962C8B-B14F-4D97-AF65-F5344CB8AC3E}">
        <p14:creationId xmlns:p14="http://schemas.microsoft.com/office/powerpoint/2010/main" val="5712689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1480"/>
            <a:ext cx="10515600" cy="5765483"/>
          </a:xfrm>
        </p:spPr>
        <p:txBody>
          <a:bodyPr>
            <a:normAutofit/>
          </a:bodyPr>
          <a:lstStyle/>
          <a:p>
            <a:pPr marL="0" indent="0" algn="ctr">
              <a:buNone/>
            </a:pPr>
            <a:r>
              <a:rPr lang="en-US" sz="20000" dirty="0" smtClean="0">
                <a:latin typeface="Arial" pitchFamily="34" charset="0"/>
                <a:cs typeface="Arial" pitchFamily="34" charset="0"/>
              </a:rPr>
              <a:t>THANK</a:t>
            </a:r>
          </a:p>
          <a:p>
            <a:pPr marL="0" indent="0" algn="ctr">
              <a:buNone/>
            </a:pPr>
            <a:r>
              <a:rPr lang="en-US" sz="20000" dirty="0" smtClean="0">
                <a:latin typeface="Arial" pitchFamily="34" charset="0"/>
                <a:cs typeface="Arial" pitchFamily="34" charset="0"/>
              </a:rPr>
              <a:t>YOU</a:t>
            </a:r>
            <a:endParaRPr lang="en-GB" sz="200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64</a:t>
            </a:fld>
            <a:endParaRPr lang="en-US"/>
          </a:p>
        </p:txBody>
      </p:sp>
    </p:spTree>
    <p:extLst>
      <p:ext uri="{BB962C8B-B14F-4D97-AF65-F5344CB8AC3E}">
        <p14:creationId xmlns:p14="http://schemas.microsoft.com/office/powerpoint/2010/main" val="226211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2440"/>
            <a:ext cx="10515600" cy="5704523"/>
          </a:xfrm>
        </p:spPr>
        <p:txBody>
          <a:bodyPr>
            <a:normAutofit fontScale="92500" lnSpcReduction="10000"/>
          </a:bodyPr>
          <a:lstStyle/>
          <a:p>
            <a:r>
              <a:rPr lang="en-US" dirty="0"/>
              <a:t>8. The next page says “Information” at the top. Click “Next” again.</a:t>
            </a:r>
            <a:endParaRPr lang="en-GB" dirty="0"/>
          </a:p>
          <a:p>
            <a:r>
              <a:rPr lang="en-US" dirty="0"/>
              <a:t>9. The next page says “Information” at the top. Click “Next” again.</a:t>
            </a:r>
            <a:endParaRPr lang="en-GB" dirty="0"/>
          </a:p>
          <a:p>
            <a:r>
              <a:rPr lang="en-US" dirty="0"/>
              <a:t>10. The next page says “Select Destination Location” at the top. By default, it will suggest to install R in “C:\Program Files” on your computer.</a:t>
            </a:r>
            <a:endParaRPr lang="en-GB" dirty="0"/>
          </a:p>
          <a:p>
            <a:r>
              <a:rPr lang="en-US" dirty="0"/>
              <a:t>11. Click “Next” at the bottom of the R Setup wizard window.</a:t>
            </a:r>
            <a:endParaRPr lang="en-GB" dirty="0"/>
          </a:p>
          <a:p>
            <a:r>
              <a:rPr lang="en-US" dirty="0"/>
              <a:t>12. The next page says “Select components” at the top. Click “Next” again.</a:t>
            </a:r>
            <a:endParaRPr lang="en-GB" dirty="0"/>
          </a:p>
          <a:p>
            <a:r>
              <a:rPr lang="en-US" dirty="0"/>
              <a:t>13. The next page says “Start-up options” at the top. Click “Next” again.</a:t>
            </a:r>
            <a:endParaRPr lang="en-GB" dirty="0"/>
          </a:p>
          <a:p>
            <a:r>
              <a:rPr lang="en-US" dirty="0"/>
              <a:t>14. The next page says “Select start menu folder” at the top. Click “Next” again.</a:t>
            </a:r>
            <a:endParaRPr lang="en-GB" dirty="0"/>
          </a:p>
          <a:p>
            <a:r>
              <a:rPr lang="en-US" dirty="0"/>
              <a:t>15. The next page says “Select additional tasks” at the top. Click “Next” again.</a:t>
            </a:r>
            <a:endParaRPr lang="en-GB" dirty="0"/>
          </a:p>
          <a:p>
            <a:r>
              <a:rPr lang="en-US" dirty="0"/>
              <a:t>16. R should now be installed. This will take about a minute. When R has finished, you will see “Completing the R for Windows Setup Wizard” appear. Click “Finish”.</a:t>
            </a:r>
            <a:endParaRPr lang="en-GB" dirty="0"/>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7</a:t>
            </a:fld>
            <a:endParaRPr lang="en-US"/>
          </a:p>
        </p:txBody>
      </p:sp>
    </p:spTree>
    <p:extLst>
      <p:ext uri="{BB962C8B-B14F-4D97-AF65-F5344CB8AC3E}">
        <p14:creationId xmlns:p14="http://schemas.microsoft.com/office/powerpoint/2010/main" val="271241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6760"/>
            <a:ext cx="10515600" cy="5430203"/>
          </a:xfrm>
        </p:spPr>
        <p:txBody>
          <a:bodyPr/>
          <a:lstStyle/>
          <a:p>
            <a:r>
              <a:rPr lang="en-US" dirty="0"/>
              <a:t>17. To start R, follow step 18 or 19:</a:t>
            </a:r>
            <a:endParaRPr lang="en-GB" dirty="0"/>
          </a:p>
          <a:p>
            <a:r>
              <a:rPr lang="en-US" dirty="0"/>
              <a:t>18. Check if there is an “R” icon on the desktop of the computer that you are using. If so, double-click on the “R” icon to start R. If the “R” icon did not appear, try step 19 instead.</a:t>
            </a:r>
            <a:endParaRPr lang="en-GB" dirty="0"/>
          </a:p>
          <a:p>
            <a:r>
              <a:rPr lang="en-US" dirty="0"/>
              <a:t>19. Click on the “Start” button at the bottom left of the  computer screen, and then choose “All programs”, and start R by selecting “R” (or R X.X.X, where X.X.X gives the version of R, </a:t>
            </a:r>
            <a:r>
              <a:rPr lang="en-US" dirty="0" err="1"/>
              <a:t>eg</a:t>
            </a:r>
            <a:r>
              <a:rPr lang="en-US" dirty="0"/>
              <a:t>. R 3.2.0) from the menu of programs.</a:t>
            </a:r>
            <a:endParaRPr lang="en-GB" dirty="0"/>
          </a:p>
          <a:p>
            <a:r>
              <a:rPr lang="en-US" dirty="0"/>
              <a:t>20. The R console (a rectangle) should pop up a window similar to the following:</a:t>
            </a:r>
            <a:endParaRPr lang="en-GB" dirty="0"/>
          </a:p>
          <a:p>
            <a:pPr marL="0" indent="0">
              <a:buNone/>
            </a:pPr>
            <a:endParaRPr lang="en-GB" dirty="0"/>
          </a:p>
        </p:txBody>
      </p:sp>
      <p:sp>
        <p:nvSpPr>
          <p:cNvPr id="4" name="Slide Number Placeholder 3"/>
          <p:cNvSpPr>
            <a:spLocks noGrp="1"/>
          </p:cNvSpPr>
          <p:nvPr>
            <p:ph type="sldNum" sz="quarter" idx="12"/>
          </p:nvPr>
        </p:nvSpPr>
        <p:spPr/>
        <p:txBody>
          <a:bodyPr/>
          <a:lstStyle/>
          <a:p>
            <a:fld id="{44BBA839-4E5A-4D10-A45C-665FBBFA2040}" type="slidenum">
              <a:rPr lang="en-US" smtClean="0"/>
              <a:t>8</a:t>
            </a:fld>
            <a:endParaRPr lang="en-US"/>
          </a:p>
        </p:txBody>
      </p:sp>
    </p:spTree>
    <p:extLst>
      <p:ext uri="{BB962C8B-B14F-4D97-AF65-F5344CB8AC3E}">
        <p14:creationId xmlns:p14="http://schemas.microsoft.com/office/powerpoint/2010/main" val="2262767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rPr>
              <a:t>R Console</a:t>
            </a:r>
            <a:endParaRPr lang="en-GB" b="1" dirty="0">
              <a:solidFill>
                <a:srgbClr val="0070C0"/>
              </a:solidFill>
            </a:endParaRPr>
          </a:p>
        </p:txBody>
      </p:sp>
      <p:sp>
        <p:nvSpPr>
          <p:cNvPr id="4" name="Slide Number Placeholder 3"/>
          <p:cNvSpPr>
            <a:spLocks noGrp="1"/>
          </p:cNvSpPr>
          <p:nvPr>
            <p:ph type="sldNum" sz="quarter" idx="12"/>
          </p:nvPr>
        </p:nvSpPr>
        <p:spPr/>
        <p:txBody>
          <a:bodyPr/>
          <a:lstStyle/>
          <a:p>
            <a:fld id="{44BBA839-4E5A-4D10-A45C-665FBBFA2040}" type="slidenum">
              <a:rPr lang="en-US" smtClean="0"/>
              <a:t>9</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950" y="1463040"/>
            <a:ext cx="86741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7541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5063</TotalTime>
  <Words>3895</Words>
  <Application>Microsoft Office PowerPoint</Application>
  <PresentationFormat>Widescreen</PresentationFormat>
  <Paragraphs>718</Paragraphs>
  <Slides>64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0" baseType="lpstr">
      <vt:lpstr>Arial</vt:lpstr>
      <vt:lpstr>Calibri</vt:lpstr>
      <vt:lpstr>Calibri Light</vt:lpstr>
      <vt:lpstr>Courier New</vt:lpstr>
      <vt:lpstr>Office Theme</vt:lpstr>
      <vt:lpstr>Document</vt:lpstr>
      <vt:lpstr>PowerPoint Presentation</vt:lpstr>
      <vt:lpstr>Introduction to R</vt:lpstr>
      <vt:lpstr>Advantages of R</vt:lpstr>
      <vt:lpstr>PowerPoint Presentation</vt:lpstr>
      <vt:lpstr>R download</vt:lpstr>
      <vt:lpstr>Installing R on a Windows PC</vt:lpstr>
      <vt:lpstr>PowerPoint Presentation</vt:lpstr>
      <vt:lpstr>PowerPoint Presentation</vt:lpstr>
      <vt:lpstr>R Console</vt:lpstr>
      <vt:lpstr>How to load or install packages </vt:lpstr>
      <vt:lpstr>PowerPoint Presentation</vt:lpstr>
      <vt:lpstr>PowerPoint Presentation</vt:lpstr>
      <vt:lpstr>Then click the appropriate repository link and select the packages to install and click OK as seen below.</vt:lpstr>
      <vt:lpstr>Sample R Packages </vt:lpstr>
      <vt:lpstr>Data entry in R: Directly</vt:lpstr>
      <vt:lpstr>PowerPoint Presentation</vt:lpstr>
      <vt:lpstr>Histogram</vt:lpstr>
      <vt:lpstr>PowerPoint Presentation</vt:lpstr>
      <vt:lpstr>Pie Chart</vt:lpstr>
      <vt:lpstr>PowerPoint Presentation</vt:lpstr>
      <vt:lpstr>Transformation of Data</vt:lpstr>
      <vt:lpstr>Read data into R: CSV File</vt:lpstr>
      <vt:lpstr>Read data into R: txt File</vt:lpstr>
      <vt:lpstr>Reading a Time series data: CSV</vt:lpstr>
      <vt:lpstr>Normality test</vt:lpstr>
      <vt:lpstr>PowerPoint Presentation</vt:lpstr>
      <vt:lpstr>PowerPoint Presentation</vt:lpstr>
      <vt:lpstr>Regression and Correlation Analysis</vt:lpstr>
      <vt:lpstr>Scatter plots</vt:lpstr>
      <vt:lpstr>PowerPoint Presentation</vt:lpstr>
      <vt:lpstr>Correlation Analysis</vt:lpstr>
      <vt:lpstr>Scatter plot matrix</vt:lpstr>
      <vt:lpstr>Correlation Analysis with fBasics Package</vt:lpstr>
      <vt:lpstr>PowerPoint Presentation</vt:lpstr>
      <vt:lpstr>PowerPoint Presentation</vt:lpstr>
      <vt:lpstr>Regression Analysis: Linear &amp; Robust</vt:lpstr>
      <vt:lpstr>ANOVA for Linear Regression</vt:lpstr>
      <vt:lpstr>Diagnostic Testing: Serial Correlation Testing </vt:lpstr>
      <vt:lpstr>Test for Heteroscedasticity for Linear Regression </vt:lpstr>
      <vt:lpstr>Normality test of linear regression model</vt:lpstr>
      <vt:lpstr>Calculation of forecast statistic for linear regression using forecast package</vt:lpstr>
      <vt:lpstr>Robust Regression</vt:lpstr>
      <vt:lpstr>Test of coefficients of Robust Regression</vt:lpstr>
      <vt:lpstr>Calculation of forecast statistic for robust  regression using forecast package</vt:lpstr>
      <vt:lpstr>Normality test of Robust regression model</vt:lpstr>
      <vt:lpstr>Analysis of Variance (ANOVA)</vt:lpstr>
      <vt:lpstr>PowerPoint Presentation</vt:lpstr>
      <vt:lpstr>PowerPoint Presentation</vt:lpstr>
      <vt:lpstr>Levene's Test for Homogeneity of Variance</vt:lpstr>
      <vt:lpstr>One way ANOVA</vt:lpstr>
      <vt:lpstr>Post ANOVA Test: One Way</vt:lpstr>
      <vt:lpstr>LSD Post ANOVA Test</vt:lpstr>
      <vt:lpstr>PowerPoint Presentation</vt:lpstr>
      <vt:lpstr>PowerPoint Presentation</vt:lpstr>
      <vt:lpstr>Duncan Post Anova Test</vt:lpstr>
      <vt:lpstr>PowerPoint Presentation</vt:lpstr>
      <vt:lpstr>Normality test of Residuals of One way ANOVA</vt:lpstr>
      <vt:lpstr>Two Way ANOVA</vt:lpstr>
      <vt:lpstr>PowerPoint Presentation</vt:lpstr>
      <vt:lpstr>Post ANOVA test: Two way </vt:lpstr>
      <vt:lpstr>Duncan Test: Two way</vt:lpstr>
      <vt:lpstr>PowerPoint Presentation</vt:lpstr>
      <vt:lpstr>Normality test for residuals: Two way</vt:lpstr>
      <vt:lpstr>PowerPoint Presentation</vt:lpstr>
    </vt:vector>
  </TitlesOfParts>
  <Company>Utah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Jürgen Symanzik</dc:creator>
  <cp:lastModifiedBy>Microsoft account</cp:lastModifiedBy>
  <cp:revision>140</cp:revision>
  <dcterms:created xsi:type="dcterms:W3CDTF">2019-05-21T18:18:36Z</dcterms:created>
  <dcterms:modified xsi:type="dcterms:W3CDTF">2022-07-09T09:32:16Z</dcterms:modified>
</cp:coreProperties>
</file>