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7" r:id="rId2"/>
    <p:sldId id="273" r:id="rId3"/>
    <p:sldId id="387" r:id="rId4"/>
    <p:sldId id="388" r:id="rId5"/>
    <p:sldId id="389" r:id="rId6"/>
    <p:sldId id="391" r:id="rId7"/>
    <p:sldId id="392" r:id="rId8"/>
    <p:sldId id="395" r:id="rId9"/>
    <p:sldId id="393" r:id="rId10"/>
    <p:sldId id="394" r:id="rId11"/>
    <p:sldId id="397" r:id="rId12"/>
    <p:sldId id="398" r:id="rId13"/>
    <p:sldId id="408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0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CF065-97B1-4705-8115-444B14289158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D031-C88E-4A2A-83A7-128ACA5F7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7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9081-6B61-433A-98D9-9A05480375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6880-FF32-4790-953F-02FEAB38692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1731-6724-4884-8518-D48616762B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A0B-5EB1-4A22-A463-98AB76192018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D681-266D-48EC-BD21-BE9F4ECCD5DB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270-D749-4219-8FBC-13FBEEBBA5B8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36DA-61E9-48EC-B983-E08DC11BCE54}" type="datetime1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59B7-8846-4C16-9E17-37FBA6B8D773}" type="datetime1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C31-E8FB-4605-A68D-2EDA89DFED74}" type="datetime1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2BB-A771-4A81-875D-566891C7CC92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A5B0-BBF3-4D92-BE6B-9EBF0716C5EC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31E2-7B22-43AC-8580-F8DAAB082334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9420808" cy="4077985"/>
          </a:xfrm>
        </p:spPr>
        <p:txBody>
          <a:bodyPr>
            <a:normAutofit fontScale="92500" lnSpcReduction="20000"/>
          </a:bodyPr>
          <a:lstStyle/>
          <a:p>
            <a:endParaRPr lang="en-US" sz="4500" b="1" dirty="0" smtClean="0"/>
          </a:p>
          <a:p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b="1" dirty="0" smtClean="0">
                <a:solidFill>
                  <a:srgbClr val="FF0000"/>
                </a:solidFill>
              </a:rPr>
              <a:t>Applied Statistics with R  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Day </a:t>
            </a:r>
            <a:r>
              <a:rPr lang="en-US" b="1" dirty="0" smtClean="0">
                <a:solidFill>
                  <a:schemeClr val="accent1"/>
                </a:solidFill>
              </a:rPr>
              <a:t>Two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/>
              <a:t>8</a:t>
            </a:r>
            <a:r>
              <a:rPr lang="en-US" b="1" baseline="30000" dirty="0" smtClean="0"/>
              <a:t>th</a:t>
            </a:r>
            <a:r>
              <a:rPr lang="en-US" b="1" dirty="0" smtClean="0"/>
              <a:t> April 2021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sz="2900" b="1" dirty="0" smtClean="0"/>
              <a:t>Monday </a:t>
            </a:r>
            <a:r>
              <a:rPr lang="en-US" sz="2900" b="1" dirty="0" err="1" smtClean="0"/>
              <a:t>Osagie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Adenomon</a:t>
            </a:r>
            <a:r>
              <a:rPr lang="en-US" sz="2900" b="1" dirty="0" smtClean="0"/>
              <a:t>, </a:t>
            </a:r>
            <a:r>
              <a:rPr lang="en-US" sz="1500" b="1" dirty="0" smtClean="0"/>
              <a:t>PhD, </a:t>
            </a:r>
            <a:r>
              <a:rPr lang="en-US" sz="1500" b="1" dirty="0" err="1" smtClean="0"/>
              <a:t>CStat</a:t>
            </a:r>
            <a:r>
              <a:rPr lang="en-US" sz="1500" b="1" dirty="0" smtClean="0"/>
              <a:t>, FRSS, FASI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1. Chair, IASC African Members Group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2. Founder, Foundation of Laboratory for Econometrics and Applied Statistics of Nigeria (aka FOUND-LEAS-IN-NIGERIA)</a:t>
            </a:r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rgbClr val="FF0000"/>
                </a:solidFill>
              </a:rPr>
              <a:t>admonsagie@gmail.com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New Logo for Letter Head - 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" y="457200"/>
            <a:ext cx="10530840" cy="141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8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55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friedman.test</a:t>
            </a:r>
            <a:r>
              <a:rPr lang="en-GB" sz="3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(Fred,grp2,blk)</a:t>
            </a:r>
          </a:p>
          <a:p>
            <a:pPr marL="0" indent="0">
              <a:buNone/>
            </a:pPr>
            <a:endParaRPr lang="en-GB" sz="2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Friedman rank sum test</a:t>
            </a:r>
          </a:p>
          <a:p>
            <a:pPr marL="0" indent="0">
              <a:buNone/>
            </a:pPr>
            <a:endParaRPr lang="en-GB" sz="3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data:  Fred, grp2 and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blk</a:t>
            </a:r>
            <a:endParaRPr lang="en-GB" sz="3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Friedman chi-squared = 3.6,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2, p-value = 0.1653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808355"/>
          </a:xfrm>
        </p:spPr>
        <p:txBody>
          <a:bodyPr/>
          <a:lstStyle/>
          <a:p>
            <a:pPr algn="ctr"/>
            <a:r>
              <a:rPr lang="en-US" dirty="0" smtClean="0"/>
              <a:t>Post hoc test for Friedman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5521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6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pairwise.wilcox.test</a:t>
            </a:r>
            <a:r>
              <a:rPr lang="en-GB" sz="6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(Fred,grp2)</a:t>
            </a:r>
          </a:p>
          <a:p>
            <a:pPr marL="0" indent="0">
              <a:buNone/>
            </a:pPr>
            <a:endParaRPr lang="en-GB" sz="3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3400" dirty="0">
                <a:latin typeface="Courier New" pitchFamily="49" charset="0"/>
                <a:cs typeface="Courier New" pitchFamily="49" charset="0"/>
              </a:rPr>
              <a:t>Pairwise comparisons using Wilcoxon rank sum test </a:t>
            </a:r>
          </a:p>
          <a:p>
            <a:pPr marL="0" indent="0">
              <a:buNone/>
            </a:pPr>
            <a:endParaRPr lang="en-GB" sz="3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data:  Fred and grp2 </a:t>
            </a:r>
          </a:p>
          <a:p>
            <a:pPr marL="0" indent="0">
              <a:buNone/>
            </a:pPr>
            <a:endParaRPr lang="en-GB" sz="3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  1     2    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2 0.082 -    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3 0.444 0.675</a:t>
            </a:r>
          </a:p>
          <a:p>
            <a:pPr marL="0" indent="0">
              <a:buNone/>
            </a:pPr>
            <a:endParaRPr lang="en-GB" sz="3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P value adjustment method: holm 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Warning messages: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1: In </a:t>
            </a:r>
            <a:r>
              <a:rPr lang="en-GB" sz="34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4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4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4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2: In </a:t>
            </a:r>
            <a:r>
              <a:rPr lang="en-GB" sz="34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4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4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4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4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5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pairwise.wilcox.test</a:t>
            </a:r>
            <a:r>
              <a:rPr lang="en-GB" sz="5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5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Fred,blk</a:t>
            </a:r>
            <a:r>
              <a:rPr lang="en-GB" sz="5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Pairwise comparisons using Wilcoxon rank sum test </a:t>
            </a:r>
          </a:p>
          <a:p>
            <a:pPr marL="0" indent="0">
              <a:buNone/>
            </a:pPr>
            <a:endParaRPr lang="en-GB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data:  Fred and </a:t>
            </a:r>
            <a:r>
              <a:rPr lang="en-GB" sz="3800" dirty="0" err="1">
                <a:latin typeface="Courier New" pitchFamily="49" charset="0"/>
                <a:cs typeface="Courier New" pitchFamily="49" charset="0"/>
              </a:rPr>
              <a:t>blk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GB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  1 2 3 4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2 1 - - -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3 1 1 - -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4 1 1 1 -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5 1 1 1 1</a:t>
            </a:r>
          </a:p>
          <a:p>
            <a:pPr marL="0" indent="0">
              <a:buNone/>
            </a:pPr>
            <a:endParaRPr lang="en-GB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P value adjustment method: holm 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Warning messages: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1: In </a:t>
            </a:r>
            <a:r>
              <a:rPr lang="en-GB" sz="38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8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2: In </a:t>
            </a:r>
            <a:r>
              <a:rPr lang="en-GB" sz="38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8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8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8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Codes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mann</a:t>
            </a:r>
            <a:r>
              <a:rPr lang="en-GB" dirty="0"/>
              <a:t>&lt;-c(95,80,92,90,142,68,70,56,56,90)  </a:t>
            </a:r>
          </a:p>
          <a:p>
            <a:pPr marL="0" indent="0">
              <a:buNone/>
            </a:pPr>
            <a:r>
              <a:rPr lang="en-GB" dirty="0" err="1"/>
              <a:t>grp</a:t>
            </a:r>
            <a:r>
              <a:rPr lang="en-GB" dirty="0"/>
              <a:t>&lt;-c(rep("1",5),rep("2",5))</a:t>
            </a:r>
          </a:p>
          <a:p>
            <a:pPr marL="0" indent="0">
              <a:buNone/>
            </a:pPr>
            <a:r>
              <a:rPr lang="en-GB" dirty="0" err="1"/>
              <a:t>wilcox.test</a:t>
            </a:r>
            <a:r>
              <a:rPr lang="en-GB" dirty="0"/>
              <a:t>(</a:t>
            </a:r>
            <a:r>
              <a:rPr lang="en-GB" dirty="0" err="1"/>
              <a:t>mann~grp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krus</a:t>
            </a:r>
            <a:r>
              <a:rPr lang="en-GB" dirty="0"/>
              <a:t>&lt;-c(95,80,92,90,142,68,70,56,56,90,100,82,45,67,85) </a:t>
            </a:r>
          </a:p>
          <a:p>
            <a:pPr marL="0" indent="0">
              <a:buNone/>
            </a:pPr>
            <a:r>
              <a:rPr lang="en-GB" dirty="0"/>
              <a:t>grp1&lt;-c(rep("1",5),rep("2",5),rep("3",5))</a:t>
            </a:r>
          </a:p>
          <a:p>
            <a:pPr marL="0" indent="0">
              <a:buNone/>
            </a:pPr>
            <a:r>
              <a:rPr lang="en-GB" dirty="0" err="1"/>
              <a:t>kruskal.test</a:t>
            </a:r>
            <a:r>
              <a:rPr lang="en-GB" dirty="0"/>
              <a:t>(krus~grp1)</a:t>
            </a:r>
          </a:p>
          <a:p>
            <a:pPr marL="0" indent="0">
              <a:buNone/>
            </a:pPr>
            <a:r>
              <a:rPr lang="en-GB" dirty="0" err="1"/>
              <a:t>pairwise.wilcox.test</a:t>
            </a:r>
            <a:r>
              <a:rPr lang="en-GB" dirty="0"/>
              <a:t>(krus,grp1)</a:t>
            </a:r>
          </a:p>
          <a:p>
            <a:pPr marL="0" indent="0">
              <a:buNone/>
            </a:pPr>
            <a:r>
              <a:rPr lang="en-GB" dirty="0"/>
              <a:t>Fred&lt;-c(95,80,92,90,142,68,70,56,56,90,100,82,45,67,85) </a:t>
            </a:r>
          </a:p>
          <a:p>
            <a:pPr marL="0" indent="0">
              <a:buNone/>
            </a:pPr>
            <a:r>
              <a:rPr lang="en-GB" dirty="0"/>
              <a:t>grp2&lt;-c(rep("1",5),rep("2",5),rep("3",5))</a:t>
            </a:r>
          </a:p>
          <a:p>
            <a:pPr marL="0" indent="0">
              <a:buNone/>
            </a:pPr>
            <a:r>
              <a:rPr lang="en-GB" dirty="0" err="1"/>
              <a:t>blk</a:t>
            </a:r>
            <a:r>
              <a:rPr lang="en-GB" dirty="0"/>
              <a:t>&lt;-c("1","2","3","4","5","1","2","3","4","5","1","2","3","4","5")</a:t>
            </a:r>
          </a:p>
          <a:p>
            <a:pPr marL="0" indent="0">
              <a:buNone/>
            </a:pPr>
            <a:r>
              <a:rPr lang="en-GB" dirty="0" err="1"/>
              <a:t>friedman.test</a:t>
            </a:r>
            <a:r>
              <a:rPr lang="en-GB" dirty="0"/>
              <a:t>(Fred,grp2,blk)</a:t>
            </a:r>
          </a:p>
          <a:p>
            <a:pPr marL="0" indent="0">
              <a:buNone/>
            </a:pPr>
            <a:r>
              <a:rPr lang="en-GB" dirty="0" err="1"/>
              <a:t>pairwise.wilcox.test</a:t>
            </a:r>
            <a:r>
              <a:rPr lang="en-GB" dirty="0"/>
              <a:t>(Fred,grp2)</a:t>
            </a:r>
          </a:p>
          <a:p>
            <a:pPr marL="0" indent="0">
              <a:buNone/>
            </a:pPr>
            <a:r>
              <a:rPr lang="en-GB" dirty="0" err="1"/>
              <a:t>pairwise.wilcox.test</a:t>
            </a:r>
            <a:r>
              <a:rPr lang="en-GB" dirty="0"/>
              <a:t>(</a:t>
            </a:r>
            <a:r>
              <a:rPr lang="en-GB" dirty="0" err="1"/>
              <a:t>Fred,blk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dirty="0" smtClean="0">
                <a:latin typeface="Arial" pitchFamily="34" charset="0"/>
                <a:cs typeface="Arial" pitchFamily="34" charset="0"/>
              </a:rPr>
              <a:t>THANK</a:t>
            </a:r>
          </a:p>
          <a:p>
            <a:pPr marL="0" indent="0" algn="ctr">
              <a:buNone/>
            </a:pPr>
            <a:r>
              <a:rPr lang="en-US" sz="20000" dirty="0" smtClean="0">
                <a:latin typeface="Arial" pitchFamily="34" charset="0"/>
                <a:cs typeface="Arial" pitchFamily="34" charset="0"/>
              </a:rPr>
              <a:t>YOU</a:t>
            </a:r>
            <a:endParaRPr lang="en-GB" sz="2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Sample R Packages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2680" y="1597025"/>
            <a:ext cx="4450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400" dirty="0" err="1" smtClean="0">
                <a:solidFill>
                  <a:srgbClr val="FF0000"/>
                </a:solidFill>
              </a:rPr>
              <a:t>fBasics</a:t>
            </a:r>
            <a:r>
              <a:rPr lang="en-US" sz="4400" dirty="0" smtClean="0">
                <a:solidFill>
                  <a:srgbClr val="FF0000"/>
                </a:solidFill>
              </a:rPr>
              <a:t>		</a:t>
            </a:r>
            <a:endParaRPr lang="en-GB" sz="4400" dirty="0">
              <a:solidFill>
                <a:srgbClr val="FF0000"/>
              </a:solidFill>
            </a:endParaRPr>
          </a:p>
          <a:p>
            <a:pPr lvl="0"/>
            <a:r>
              <a:rPr lang="en-US" sz="4400" dirty="0" err="1">
                <a:solidFill>
                  <a:srgbClr val="FF0000"/>
                </a:solidFill>
              </a:rPr>
              <a:t>grDevices</a:t>
            </a:r>
            <a:endParaRPr lang="en-GB" sz="4400" dirty="0">
              <a:solidFill>
                <a:srgbClr val="FF0000"/>
              </a:solidFill>
            </a:endParaRPr>
          </a:p>
          <a:p>
            <a:pPr lvl="0"/>
            <a:r>
              <a:rPr lang="en-US" sz="4400" dirty="0">
                <a:solidFill>
                  <a:srgbClr val="FF0000"/>
                </a:solidFill>
              </a:rPr>
              <a:t>lattice</a:t>
            </a:r>
            <a:endParaRPr lang="en-GB" sz="4400" dirty="0">
              <a:solidFill>
                <a:srgbClr val="FF0000"/>
              </a:solidFill>
            </a:endParaRPr>
          </a:p>
          <a:p>
            <a:pPr lvl="0"/>
            <a:r>
              <a:rPr lang="en-US" sz="4400" dirty="0" err="1">
                <a:solidFill>
                  <a:srgbClr val="FF0000"/>
                </a:solidFill>
              </a:rPr>
              <a:t>lmtest</a:t>
            </a:r>
            <a:endParaRPr lang="en-GB" sz="4400" dirty="0">
              <a:solidFill>
                <a:srgbClr val="FF0000"/>
              </a:solidFill>
            </a:endParaRPr>
          </a:p>
          <a:p>
            <a:pPr lvl="0"/>
            <a:r>
              <a:rPr lang="en-US" sz="4400" dirty="0" err="1" smtClean="0">
                <a:solidFill>
                  <a:srgbClr val="FF0000"/>
                </a:solidFill>
              </a:rPr>
              <a:t>Mctest</a:t>
            </a:r>
            <a:endParaRPr lang="en-US" sz="4400" dirty="0" smtClean="0">
              <a:solidFill>
                <a:srgbClr val="FF0000"/>
              </a:solidFill>
            </a:endParaRPr>
          </a:p>
          <a:p>
            <a:pPr lvl="0"/>
            <a:r>
              <a:rPr lang="en-US" sz="4400" dirty="0">
                <a:solidFill>
                  <a:srgbClr val="FF0000"/>
                </a:solidFill>
              </a:rPr>
              <a:t>b</a:t>
            </a:r>
            <a:r>
              <a:rPr lang="en-US" sz="4400" dirty="0" smtClean="0">
                <a:solidFill>
                  <a:srgbClr val="FF0000"/>
                </a:solidFill>
              </a:rPr>
              <a:t>oot</a:t>
            </a:r>
          </a:p>
          <a:p>
            <a:pPr lvl="0"/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8480" y="1597025"/>
            <a:ext cx="4450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 smtClean="0">
                <a:solidFill>
                  <a:srgbClr val="FF0000"/>
                </a:solidFill>
              </a:rPr>
              <a:t>ar 		</a:t>
            </a:r>
            <a:endParaRPr lang="en-GB" sz="4400" b="1" dirty="0">
              <a:solidFill>
                <a:srgbClr val="FF0000"/>
              </a:solidFill>
            </a:endParaRPr>
          </a:p>
          <a:p>
            <a:pPr lvl="0"/>
            <a:r>
              <a:rPr lang="en-GB" sz="4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multcomp</a:t>
            </a:r>
            <a:endParaRPr lang="en-GB" sz="4400" b="1" dirty="0">
              <a:solidFill>
                <a:srgbClr val="FF0000"/>
              </a:solidFill>
            </a:endParaRPr>
          </a:p>
          <a:p>
            <a:pPr lvl="0"/>
            <a:r>
              <a:rPr lang="en-US" sz="4400" dirty="0" smtClean="0">
                <a:solidFill>
                  <a:srgbClr val="FF0000"/>
                </a:solidFill>
              </a:rPr>
              <a:t>forecast</a:t>
            </a:r>
            <a:endParaRPr lang="en-GB" sz="4400" dirty="0">
              <a:solidFill>
                <a:srgbClr val="FF0000"/>
              </a:solidFill>
            </a:endParaRPr>
          </a:p>
          <a:p>
            <a:pPr lvl="0"/>
            <a:r>
              <a:rPr lang="en-US" sz="4400" dirty="0" smtClean="0">
                <a:solidFill>
                  <a:srgbClr val="FF0000"/>
                </a:solidFill>
              </a:rPr>
              <a:t>zoo</a:t>
            </a:r>
          </a:p>
          <a:p>
            <a:pPr lvl="0"/>
            <a:r>
              <a:rPr lang="en-US" sz="4400" dirty="0" err="1" smtClean="0">
                <a:solidFill>
                  <a:srgbClr val="FF0000"/>
                </a:solidFill>
              </a:rPr>
              <a:t>agricolae</a:t>
            </a:r>
            <a:endParaRPr lang="en-US" sz="4400" dirty="0" smtClean="0">
              <a:solidFill>
                <a:srgbClr val="FF0000"/>
              </a:solidFill>
            </a:endParaRPr>
          </a:p>
          <a:p>
            <a:pPr lvl="0"/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2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 Parametric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parametric statistics are refer to as distribution free  statistics which can have small sample size.</a:t>
            </a:r>
          </a:p>
          <a:p>
            <a:r>
              <a:rPr lang="en-US" dirty="0" smtClean="0"/>
              <a:t>We consider Mann Whitney U test similar to t test in parametric statistics</a:t>
            </a:r>
          </a:p>
          <a:p>
            <a:r>
              <a:rPr lang="en-US" dirty="0" err="1" smtClean="0"/>
              <a:t>Kruskall-wallis</a:t>
            </a:r>
            <a:r>
              <a:rPr lang="en-US" dirty="0" smtClean="0"/>
              <a:t> similar to one-way ANOVA in parametric statistics</a:t>
            </a:r>
          </a:p>
          <a:p>
            <a:r>
              <a:rPr lang="en-US" dirty="0" smtClean="0"/>
              <a:t>Friedman Test similar to Two-way ANOVA in parametric statistics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63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Mann Whitney U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3640" y="1135023"/>
            <a:ext cx="3947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Full  Part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95    68  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80    70  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92    56  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90    56  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142   90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713105"/>
            <a:ext cx="10515600" cy="59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Mann Whitney U test is used for two sample situation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7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64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&lt;-c(95,80,92,90,142,68,70,56,56,90)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&lt;-c(rep("1",5),rep("2",5))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wilcox.test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mann~grp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Wilcoxon rank sum test with continuity correction</a:t>
            </a:r>
          </a:p>
          <a:p>
            <a:pPr marL="0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mann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grp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W = 23.5, p-value = 0.02733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 marL="0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(x = c(95, 80, 92, 90, 142), y = c(68, 70,  :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 err="1" smtClean="0"/>
              <a:t>Kruskall</a:t>
            </a:r>
            <a:r>
              <a:rPr lang="en-US" sz="3500" dirty="0" smtClean="0"/>
              <a:t> Wallis: Non parametric One way ANOVA</a:t>
            </a:r>
            <a:endParaRPr lang="en-GB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3640" y="1135023"/>
            <a:ext cx="6644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Full  Part </a:t>
            </a:r>
            <a:r>
              <a:rPr lang="en-GB" sz="4000" b="1" dirty="0" err="1" smtClean="0">
                <a:latin typeface="Courier New" pitchFamily="49" charset="0"/>
                <a:cs typeface="Courier New" pitchFamily="49" charset="0"/>
              </a:rPr>
              <a:t>occassion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95    68  	100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80    70  	82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92    56  	45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90    56    67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4000" b="1" dirty="0" smtClean="0">
                <a:latin typeface="Courier New" pitchFamily="49" charset="0"/>
                <a:cs typeface="Courier New" pitchFamily="49" charset="0"/>
              </a:rPr>
              <a:t>142   90		85</a:t>
            </a:r>
            <a:endParaRPr lang="en-GB" sz="4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399723"/>
          </a:xfrm>
        </p:spPr>
        <p:txBody>
          <a:bodyPr/>
          <a:lstStyle/>
          <a:p>
            <a:pPr marL="0" indent="0">
              <a:buNone/>
            </a:pP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krus</a:t>
            </a: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&lt;-c(95,80,92,90,142,68,70,56,56,90,100,82,45,67,85) </a:t>
            </a: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grp1&lt;-c(rep("1",5),rep("2",5),rep("3",5))</a:t>
            </a:r>
          </a:p>
          <a:p>
            <a:pPr marL="0" indent="0">
              <a:buNone/>
            </a:pP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kruskal.test</a:t>
            </a: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(krus~grp1)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Kruskal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-Wallis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rank sum test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krus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by grp1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Kruskal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-Wallis chi-squared = 5.0631,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2,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0.07954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0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Post hoc test of </a:t>
            </a:r>
            <a:r>
              <a:rPr lang="en-US" dirty="0" err="1" smtClean="0"/>
              <a:t>Kruskall</a:t>
            </a:r>
            <a:r>
              <a:rPr lang="en-US" dirty="0" smtClean="0"/>
              <a:t> Wallis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pairwise.wilcox.test</a:t>
            </a:r>
            <a:r>
              <a:rPr lang="en-GB" sz="3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(krus,grp1)</a:t>
            </a:r>
          </a:p>
          <a:p>
            <a:pPr marL="0" indent="0">
              <a:buNone/>
            </a:pPr>
            <a:endParaRPr lang="en-GB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Pairwise comparisons using Wilcoxon rank sum test </a:t>
            </a:r>
          </a:p>
          <a:p>
            <a:pPr marL="0" indent="0">
              <a:buNone/>
            </a:pPr>
            <a:endParaRPr lang="en-GB" sz="3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GB" sz="3200" dirty="0" err="1">
                <a:latin typeface="Courier New" pitchFamily="49" charset="0"/>
                <a:cs typeface="Courier New" pitchFamily="49" charset="0"/>
              </a:rPr>
              <a:t>krus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 and grp1 </a:t>
            </a:r>
          </a:p>
          <a:p>
            <a:pPr marL="0" indent="0">
              <a:buNone/>
            </a:pPr>
            <a:endParaRPr lang="en-GB" sz="3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  1     2    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2 0.082 -    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3 0.444 0.675</a:t>
            </a:r>
          </a:p>
          <a:p>
            <a:pPr marL="0" indent="0">
              <a:buNone/>
            </a:pPr>
            <a:endParaRPr lang="en-GB" sz="3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P value adjustment method: holm 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Warning messages: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1: In </a:t>
            </a:r>
            <a:r>
              <a:rPr lang="en-GB" sz="32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2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2: In </a:t>
            </a:r>
            <a:r>
              <a:rPr lang="en-GB" sz="3200" dirty="0" err="1">
                <a:latin typeface="Courier New" pitchFamily="49" charset="0"/>
                <a:cs typeface="Courier New" pitchFamily="49" charset="0"/>
              </a:rPr>
              <a:t>wilcox.test.default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(xi, </a:t>
            </a:r>
            <a:r>
              <a:rPr lang="en-GB" sz="3200" dirty="0" err="1">
                <a:latin typeface="Courier New" pitchFamily="49" charset="0"/>
                <a:cs typeface="Courier New" pitchFamily="49" charset="0"/>
              </a:rPr>
              <a:t>xj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, paired = paired, ...) :</a:t>
            </a:r>
          </a:p>
          <a:p>
            <a:pPr marL="0" indent="0">
              <a:buNone/>
            </a:pPr>
            <a:r>
              <a:rPr lang="en-GB" sz="3200" dirty="0">
                <a:latin typeface="Courier New" pitchFamily="49" charset="0"/>
                <a:cs typeface="Courier New" pitchFamily="49" charset="0"/>
              </a:rPr>
              <a:t>  cannot compute exact p-value with ties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639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Friedman test: Non parametric Two way ANOVA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942498"/>
            <a:ext cx="7726680" cy="5308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500" b="1" dirty="0" err="1"/>
              <a:t>Blk</a:t>
            </a:r>
            <a:r>
              <a:rPr lang="en-GB" sz="3500" b="1" dirty="0"/>
              <a:t>   </a:t>
            </a:r>
            <a:r>
              <a:rPr lang="en-GB" sz="3500" b="1" dirty="0" smtClean="0"/>
              <a:t>Full      	Part          </a:t>
            </a:r>
            <a:r>
              <a:rPr lang="en-GB" sz="3500" b="1" dirty="0" err="1" smtClean="0"/>
              <a:t>occassion</a:t>
            </a:r>
            <a:endParaRPr lang="en-GB" sz="3500" dirty="0"/>
          </a:p>
          <a:p>
            <a:pPr marL="0" indent="0">
              <a:buNone/>
            </a:pPr>
            <a:r>
              <a:rPr lang="en-GB" sz="3500" b="1" dirty="0"/>
              <a:t>1	</a:t>
            </a:r>
            <a:r>
              <a:rPr lang="en-GB" sz="3500" b="1" dirty="0" smtClean="0"/>
              <a:t>95     	68  </a:t>
            </a:r>
            <a:r>
              <a:rPr lang="en-GB" sz="3500" b="1" dirty="0"/>
              <a:t>	</a:t>
            </a:r>
            <a:r>
              <a:rPr lang="en-GB" sz="3500" b="1" dirty="0" smtClean="0"/>
              <a:t>	100</a:t>
            </a:r>
            <a:endParaRPr lang="en-GB" sz="3500" dirty="0"/>
          </a:p>
          <a:p>
            <a:pPr marL="0" indent="0">
              <a:buNone/>
            </a:pPr>
            <a:r>
              <a:rPr lang="en-GB" sz="3500" b="1" dirty="0"/>
              <a:t>2	80    </a:t>
            </a:r>
            <a:r>
              <a:rPr lang="en-GB" sz="3500" b="1" dirty="0" smtClean="0"/>
              <a:t> 	70  </a:t>
            </a:r>
            <a:r>
              <a:rPr lang="en-GB" sz="3500" b="1" dirty="0"/>
              <a:t>	</a:t>
            </a:r>
            <a:r>
              <a:rPr lang="en-GB" sz="3500" b="1" dirty="0" smtClean="0"/>
              <a:t>	82</a:t>
            </a:r>
            <a:endParaRPr lang="en-GB" sz="3500" dirty="0"/>
          </a:p>
          <a:p>
            <a:pPr marL="0" indent="0">
              <a:buNone/>
            </a:pPr>
            <a:r>
              <a:rPr lang="en-GB" sz="3500" b="1" dirty="0"/>
              <a:t>3	92   </a:t>
            </a:r>
            <a:r>
              <a:rPr lang="en-GB" sz="3500" b="1" dirty="0" smtClean="0"/>
              <a:t> 		56  </a:t>
            </a:r>
            <a:r>
              <a:rPr lang="en-GB" sz="3500" b="1" dirty="0"/>
              <a:t>	</a:t>
            </a:r>
            <a:r>
              <a:rPr lang="en-GB" sz="3500" b="1" dirty="0" smtClean="0"/>
              <a:t>	45</a:t>
            </a:r>
            <a:endParaRPr lang="en-GB" sz="3500" dirty="0"/>
          </a:p>
          <a:p>
            <a:pPr marL="0" indent="0">
              <a:buNone/>
            </a:pPr>
            <a:r>
              <a:rPr lang="en-GB" sz="3500" b="1" dirty="0"/>
              <a:t>4	90   </a:t>
            </a:r>
            <a:r>
              <a:rPr lang="en-GB" sz="3500" b="1" dirty="0" smtClean="0"/>
              <a:t>		56         	67</a:t>
            </a:r>
            <a:endParaRPr lang="en-GB" sz="3500" dirty="0"/>
          </a:p>
          <a:p>
            <a:pPr marL="0" indent="0">
              <a:buNone/>
            </a:pPr>
            <a:r>
              <a:rPr lang="en-GB" sz="3500" b="1" dirty="0"/>
              <a:t>5	142  </a:t>
            </a:r>
            <a:r>
              <a:rPr lang="en-GB" sz="3500" b="1" dirty="0" smtClean="0"/>
              <a:t>		90</a:t>
            </a:r>
            <a:r>
              <a:rPr lang="en-GB" sz="3500" b="1" dirty="0"/>
              <a:t>		85</a:t>
            </a:r>
            <a:endParaRPr lang="en-GB" sz="3500" dirty="0"/>
          </a:p>
          <a:p>
            <a:pPr marL="0" indent="0">
              <a:buNone/>
            </a:pPr>
            <a:endParaRPr lang="en-GB" sz="3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683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Sample R Packages </vt:lpstr>
      <vt:lpstr>Non Parametric Statistics</vt:lpstr>
      <vt:lpstr>Mann Whitney U test</vt:lpstr>
      <vt:lpstr>PowerPoint Presentation</vt:lpstr>
      <vt:lpstr>Kruskall Wallis: Non parametric One way ANOVA</vt:lpstr>
      <vt:lpstr>PowerPoint Presentation</vt:lpstr>
      <vt:lpstr>Post hoc test of Kruskall Wallis</vt:lpstr>
      <vt:lpstr>Friedman test: Non parametric Two way ANOVA</vt:lpstr>
      <vt:lpstr>PowerPoint Presentation</vt:lpstr>
      <vt:lpstr>Post hoc test for Friedman test</vt:lpstr>
      <vt:lpstr>PowerPoint Presentation</vt:lpstr>
      <vt:lpstr>Codes for Today</vt:lpstr>
      <vt:lpstr>PowerPoint Presentation</vt:lpstr>
    </vt:vector>
  </TitlesOfParts>
  <Company>Utah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Symanzik</dc:creator>
  <cp:lastModifiedBy>Microsoft account</cp:lastModifiedBy>
  <cp:revision>143</cp:revision>
  <dcterms:created xsi:type="dcterms:W3CDTF">2019-05-21T18:18:36Z</dcterms:created>
  <dcterms:modified xsi:type="dcterms:W3CDTF">2022-07-09T09:36:43Z</dcterms:modified>
</cp:coreProperties>
</file>