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8"/>
  </p:notesMasterIdLst>
  <p:handoutMasterIdLst>
    <p:handoutMasterId r:id="rId109"/>
  </p:handoutMasterIdLst>
  <p:sldIdLst>
    <p:sldId id="707" r:id="rId2"/>
    <p:sldId id="708" r:id="rId3"/>
    <p:sldId id="749" r:id="rId4"/>
    <p:sldId id="710" r:id="rId5"/>
    <p:sldId id="711" r:id="rId6"/>
    <p:sldId id="712" r:id="rId7"/>
    <p:sldId id="713" r:id="rId8"/>
    <p:sldId id="714" r:id="rId9"/>
    <p:sldId id="71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  <p:sldId id="729" r:id="rId24"/>
    <p:sldId id="753" r:id="rId25"/>
    <p:sldId id="584" r:id="rId26"/>
    <p:sldId id="582" r:id="rId27"/>
    <p:sldId id="583" r:id="rId28"/>
    <p:sldId id="517" r:id="rId29"/>
    <p:sldId id="535" r:id="rId30"/>
    <p:sldId id="536" r:id="rId31"/>
    <p:sldId id="533" r:id="rId32"/>
    <p:sldId id="537" r:id="rId33"/>
    <p:sldId id="542" r:id="rId34"/>
    <p:sldId id="543" r:id="rId35"/>
    <p:sldId id="538" r:id="rId36"/>
    <p:sldId id="545" r:id="rId37"/>
    <p:sldId id="555" r:id="rId38"/>
    <p:sldId id="556" r:id="rId39"/>
    <p:sldId id="558" r:id="rId40"/>
    <p:sldId id="557" r:id="rId41"/>
    <p:sldId id="559" r:id="rId42"/>
    <p:sldId id="702" r:id="rId43"/>
    <p:sldId id="560" r:id="rId44"/>
    <p:sldId id="704" r:id="rId45"/>
    <p:sldId id="703" r:id="rId46"/>
    <p:sldId id="705" r:id="rId47"/>
    <p:sldId id="564" r:id="rId48"/>
    <p:sldId id="565" r:id="rId49"/>
    <p:sldId id="567" r:id="rId50"/>
    <p:sldId id="568" r:id="rId51"/>
    <p:sldId id="569" r:id="rId52"/>
    <p:sldId id="566" r:id="rId53"/>
    <p:sldId id="570" r:id="rId54"/>
    <p:sldId id="571" r:id="rId55"/>
    <p:sldId id="731" r:id="rId56"/>
    <p:sldId id="730" r:id="rId57"/>
    <p:sldId id="516" r:id="rId58"/>
    <p:sldId id="574" r:id="rId59"/>
    <p:sldId id="572" r:id="rId60"/>
    <p:sldId id="573" r:id="rId61"/>
    <p:sldId id="273" r:id="rId62"/>
    <p:sldId id="627" r:id="rId63"/>
    <p:sldId id="620" r:id="rId64"/>
    <p:sldId id="621" r:id="rId65"/>
    <p:sldId id="614" r:id="rId66"/>
    <p:sldId id="622" r:id="rId67"/>
    <p:sldId id="623" r:id="rId68"/>
    <p:sldId id="624" r:id="rId69"/>
    <p:sldId id="700" r:id="rId70"/>
    <p:sldId id="732" r:id="rId71"/>
    <p:sldId id="697" r:id="rId72"/>
    <p:sldId id="706" r:id="rId73"/>
    <p:sldId id="632" r:id="rId74"/>
    <p:sldId id="646" r:id="rId75"/>
    <p:sldId id="647" r:id="rId76"/>
    <p:sldId id="648" r:id="rId77"/>
    <p:sldId id="649" r:id="rId78"/>
    <p:sldId id="650" r:id="rId79"/>
    <p:sldId id="651" r:id="rId80"/>
    <p:sldId id="652" r:id="rId81"/>
    <p:sldId id="653" r:id="rId82"/>
    <p:sldId id="654" r:id="rId83"/>
    <p:sldId id="655" r:id="rId84"/>
    <p:sldId id="656" r:id="rId85"/>
    <p:sldId id="657" r:id="rId86"/>
    <p:sldId id="658" r:id="rId87"/>
    <p:sldId id="659" r:id="rId88"/>
    <p:sldId id="750" r:id="rId89"/>
    <p:sldId id="751" r:id="rId90"/>
    <p:sldId id="752" r:id="rId91"/>
    <p:sldId id="733" r:id="rId92"/>
    <p:sldId id="734" r:id="rId93"/>
    <p:sldId id="735" r:id="rId94"/>
    <p:sldId id="736" r:id="rId95"/>
    <p:sldId id="737" r:id="rId96"/>
    <p:sldId id="738" r:id="rId97"/>
    <p:sldId id="739" r:id="rId98"/>
    <p:sldId id="740" r:id="rId99"/>
    <p:sldId id="741" r:id="rId100"/>
    <p:sldId id="742" r:id="rId101"/>
    <p:sldId id="743" r:id="rId102"/>
    <p:sldId id="744" r:id="rId103"/>
    <p:sldId id="745" r:id="rId104"/>
    <p:sldId id="746" r:id="rId105"/>
    <p:sldId id="747" r:id="rId106"/>
    <p:sldId id="748" r:id="rId10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404040"/>
    <a:srgbClr val="A5A5A5"/>
    <a:srgbClr val="FFFFCC"/>
    <a:srgbClr val="FFFFFF"/>
    <a:srgbClr val="0066CC"/>
    <a:srgbClr val="66FF66"/>
    <a:srgbClr val="CC9900"/>
    <a:srgbClr val="FF99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F428205-0A46-466D-9482-8F3D06B56CE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5843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4022D4B-0417-49C9-B0CC-D93C83C9A8C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498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F1B07ED-C190-4BE2-8EBF-ACA6E1CA3F1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1674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68D7CCD-E27C-4CEA-931F-7C70B7E579F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0882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EBAB885-892F-4F9B-8723-70AF7782528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5784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FDFE27-D1C7-4358-AB41-23A03AC83BA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551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C7A4F6-057B-4E97-8594-6F18D7CA6AB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71247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495F2D-6274-49C3-9BD7-9CADDCCA7CA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61296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4C999CD-8283-4C8D-B112-4B8A148852A2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38756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8AEE082-7292-440E-AA64-2F1E0E490B4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6897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9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F88693-AD1B-4E49-910B-4A974CA668C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585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615D42-5DD1-425F-8018-FB06E0D8727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11513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3B13E05-7B37-4561-8411-CA751DFCFE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9701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D76C9E-F5B3-4E30-A4AA-97F3D03F807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1653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5C669F-6410-4220-80EF-CA6F037732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86760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91272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58326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62053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94965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9418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3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99144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10417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58241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077D85-B38F-418E-B7E8-32CE9AA1176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08522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ADB5600-3848-4A60-8ED5-8B52DB4BD9D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7696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26982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FC474-3C1A-49BD-AF38-6AD537523EC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59814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D550673-9209-4ACB-9F75-27B9DA8620A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935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0175142-9ED9-4FBF-837B-9E43876DC5E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2475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2873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33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730F200-902C-48DF-B49E-95F8F36E275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883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D866B65-83BC-41FD-9833-8BD4D790C0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7016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CA71CDD-0709-483C-80CD-482861BF5FC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82878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D52A8-79BC-4DC6-8440-F443768F36B5}" type="slidenum">
              <a:rPr lang="zh-TW" altLang="en-US" smtClean="0"/>
              <a:pPr/>
              <a:t>61</a:t>
            </a:fld>
            <a:endParaRPr lang="en-US" altLang="zh-TW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15857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B70FA3-0068-4A86-8322-5D2E5E9C778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338554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0BC11D-0808-4F46-9733-5AC4B67DA25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89444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389CE6-215B-4BDF-90A4-59E4F0B3D84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409032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2329840-CD24-4787-AB2A-272C6417397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40662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170379-D44C-445A-A6FB-50E791C300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0482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15F11BF-AD21-4021-A912-1734C857A61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2565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8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8B7568F-07E2-4840-8981-0F83F5D97BD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113193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39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05BA4D4-4780-4719-8FC3-7F7593F7224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8256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/>
              <a:t>%</a:t>
            </a:r>
            <a:r>
              <a:rPr lang="en-US" altLang="zh-TW" sz="2700">
                <a:latin typeface="High Tower Text" pitchFamily="18" charset="0"/>
              </a:rPr>
              <a:t> cut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latin typeface="High Tower Text" pitchFamily="18" charset="0"/>
              </a:rPr>
              <a:t>complement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latin typeface="High Tower Text" pitchFamily="18" charset="0"/>
              </a:rPr>
              <a:t>c </a:t>
            </a:r>
            <a:r>
              <a:rPr lang="en-US" altLang="zh-TW" sz="2700"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latin typeface="High Tower Text" pitchFamily="18" charset="0"/>
              </a:rPr>
              <a:t>abcdefghijklmno.txt</a:t>
            </a:r>
            <a:endParaRPr lang="en-US" altLang="zh-TW" sz="27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2209800" y="1951038"/>
            <a:ext cx="3429000" cy="163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1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965B51-42AA-40E1-9596-A1C56D7755B4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lang="en-US" altLang="zh-TW" sz="1400" b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smtClean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 then here,</a:t>
            </a:r>
            <a:r>
              <a:rPr lang="en-US" altLang="zh-TW" sz="2400">
                <a:latin typeface="Arial Narrow" panose="020B0606020202030204" pitchFamily="34" charset="0"/>
              </a:rPr>
              <a:t> 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Having looked in all 8 of those directories, no file was found with the name count_A_files. So, your system concluded that count_A_files is not a command.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371600"/>
            <a:ext cx="7162800" cy="1219200"/>
          </a:xfrm>
          <a:prstGeom prst="wedgeRoundRectCallout">
            <a:avLst>
              <a:gd name="adj1" fmla="val -32912"/>
              <a:gd name="adj2" fmla="val 227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The first word that appears on the command line is assumed to be a command (ie, an executable). That is why the error message is “Command not found”.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48263" y="304800"/>
            <a:ext cx="3505200" cy="874713"/>
          </a:xfrm>
          <a:prstGeom prst="wedgeRoundRectCallout">
            <a:avLst>
              <a:gd name="adj1" fmla="val -52315"/>
              <a:gd name="adj2" fmla="val 144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smtClean="0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</a:t>
            </a:r>
            <a:r>
              <a:rPr lang="en-US" altLang="zh-TW" sz="2400" b="1" smtClean="0">
                <a:solidFill>
                  <a:srgbClr val="FFFF00"/>
                </a:solidFill>
              </a:rPr>
              <a:t> </a:t>
            </a:r>
            <a:r>
              <a:rPr lang="en-US" altLang="zh-TW" sz="2800" b="1" smtClean="0">
                <a:solidFill>
                  <a:srgbClr val="8E8E8E"/>
                </a:solidFill>
              </a:rPr>
              <a:t>.</a:t>
            </a:r>
            <a:r>
              <a:rPr lang="en-US" altLang="zh-TW" b="1" smtClean="0">
                <a:solidFill>
                  <a:srgbClr val="8E8E8E"/>
                </a:solidFill>
              </a:rPr>
              <a:t>/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smtClean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DF085-376F-41E0-904D-7D8F65A4212D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lang="en-US" altLang="zh-TW" sz="1400" b="0"/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304800"/>
            <a:ext cx="3505200" cy="874713"/>
          </a:xfrm>
          <a:prstGeom prst="wedgeRoundRectCallout">
            <a:avLst>
              <a:gd name="adj1" fmla="val -170519"/>
              <a:gd name="adj2" fmla="val 2411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493963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>
                <a:latin typeface="Arial Narrow" panose="020B0606020202030204" pitchFamily="34" charset="0"/>
              </a:rPr>
              <a:t>this</a:t>
            </a:r>
            <a:r>
              <a:rPr lang="en-US" altLang="zh-TW" sz="240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4648200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After all, different directories can have files with the same name. UNIX needs to disambiguate </a:t>
            </a:r>
            <a:r>
              <a:rPr lang="en-US" altLang="zh-TW" sz="2400" u="sng">
                <a:latin typeface="Arial Narrow" panose="020B0606020202030204" pitchFamily="34" charset="0"/>
              </a:rPr>
              <a:t>which </a:t>
            </a:r>
            <a:r>
              <a:rPr lang="en-US" altLang="zh-TW" sz="2400" i="1" u="sng">
                <a:latin typeface="Arial Narrow" panose="020B0606020202030204" pitchFamily="34" charset="0"/>
              </a:rPr>
              <a:t>one</a:t>
            </a:r>
            <a:r>
              <a:rPr lang="en-US" altLang="zh-TW" sz="2400">
                <a:latin typeface="Arial Narrow" panose="020B0606020202030204" pitchFamily="34" charset="0"/>
              </a:rPr>
              <a:t> you want to 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71CFDE-61BD-4964-8E76-BA5AB666B3E0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TW" sz="1400" b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DA6AD95-4614-4C0B-A785-AFA3BC5A6189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TW" sz="1400" b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Copy your “count_A_files” executable over to the /usr/local/bin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14600" y="5562600"/>
            <a:ext cx="4724400" cy="990600"/>
          </a:xfrm>
          <a:prstGeom prst="wedgeRoundRectCallout">
            <a:avLst>
              <a:gd name="adj1" fmla="val -54366"/>
              <a:gd name="adj2" fmla="val -1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Of course, you will need write permissions on the directory.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20BC17-3122-4512-A5D6-E3E149AA0E5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TW" sz="1400" b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sz="4000" smtClean="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>
                <a:solidFill>
                  <a:srgbClr val="CC3300"/>
                </a:solidFill>
              </a:rPr>
              <a:t>Q:</a:t>
            </a:r>
            <a:r>
              <a:rPr lang="en-US" altLang="zh-TW" smtClean="0"/>
              <a:t> </a:t>
            </a:r>
            <a:r>
              <a:rPr lang="en-US" altLang="zh-TW" u="sng" smtClean="0"/>
              <a:t>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 smtClean="0">
                <a:solidFill>
                  <a:srgbClr val="CC3300"/>
                </a:solidFill>
              </a:rPr>
              <a:t>A:</a:t>
            </a:r>
            <a:r>
              <a:rPr lang="en-US" altLang="zh-TW" smtClean="0"/>
              <a:t> That is the job of “</a:t>
            </a:r>
            <a:r>
              <a:rPr lang="en-US" altLang="zh-TW" sz="4000" smtClean="0">
                <a:latin typeface="High Tower Text" panose="02040502050506030303" pitchFamily="18" charset="0"/>
              </a:rPr>
              <a:t>which</a:t>
            </a:r>
            <a:r>
              <a:rPr lang="en-US" altLang="zh-TW" smtClean="0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smtClean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smtClean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t>Usually, these executables are stored in either /usr/bin  or  /bin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shell will look everywhere in your </a:t>
            </a:r>
            <a:r>
              <a:rPr lang="en-US" altLang="zh-TW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t>/usr/bin  or  /bin  are always going to be in you path</a:t>
            </a:r>
          </a:p>
          <a:p>
            <a:pPr eaLnBrk="1" hangingPunct="1"/>
            <a:endParaRPr lang="en-US" altLang="zh-TW" b="1" smtClean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The </a:t>
            </a:r>
            <a:r>
              <a:rPr lang="en-US" altLang="zh-TW" sz="4400">
                <a:solidFill>
                  <a:srgbClr val="0033CC"/>
                </a:solidFill>
              </a:rPr>
              <a:t>which</a:t>
            </a:r>
            <a:r>
              <a:rPr lang="en-US" altLang="zh-TW" sz="4400" b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8726FA-8ACC-415A-9BBE-38CB5399D6AF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1447800" y="1447800"/>
            <a:ext cx="2819400" cy="2895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3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Other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Actually, what happened here is that the line of the file only had one field (because it had no tab characters). </a:t>
            </a:r>
            <a:endParaRPr lang="en-US" altLang="zh-TW" sz="2800" b="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1752600"/>
            <a:ext cx="6629400" cy="1066800"/>
          </a:xfrm>
          <a:prstGeom prst="wedgeRoundRectCallout">
            <a:avLst>
              <a:gd name="adj1" fmla="val -34002"/>
              <a:gd name="adj2" fmla="val 265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But wait! I asked for field </a:t>
            </a:r>
            <a:r>
              <a:rPr lang="en-US" altLang="zh-TW" sz="2800" u="sng" dirty="0" smtClean="0"/>
              <a:t>2</a:t>
            </a:r>
            <a:r>
              <a:rPr lang="en-US" altLang="zh-TW" sz="2800" b="0" dirty="0" smtClean="0"/>
              <a:t>. If there was only one field, then shouldn’t there have been no output?  </a:t>
            </a:r>
            <a:endParaRPr lang="en-US" altLang="zh-TW" sz="2800" b="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2800" y="3124200"/>
            <a:ext cx="5791200" cy="1447800"/>
          </a:xfrm>
          <a:prstGeom prst="wedgeRoundRectCallout">
            <a:avLst>
              <a:gd name="adj1" fmla="val -32688"/>
              <a:gd name="adj2" fmla="val -837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That would have made sense, yes. But cut doesn’t make sense. If there are not enough fields, it just prints the original line.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38552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H="1">
            <a:off x="1524000" y="2027238"/>
            <a:ext cx="6477000" cy="39925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5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15000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76600" y="4800600"/>
            <a:ext cx="4800600" cy="1036638"/>
          </a:xfrm>
          <a:prstGeom prst="wedgeRoundRectCallout">
            <a:avLst>
              <a:gd name="adj1" fmla="val -50366"/>
              <a:gd name="adj2" fmla="val -14522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lines match. But some are </a:t>
            </a:r>
            <a:r>
              <a:rPr lang="en-US" altLang="zh-TW" sz="2800" dirty="0" smtClean="0"/>
              <a:t>singular and some are plural.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043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salt </a:t>
            </a:r>
            <a:r>
              <a:rPr lang="en-US" altLang="zh-TW" sz="2400" dirty="0">
                <a:latin typeface="High Tower Text" pitchFamily="18" charset="0"/>
              </a:rPr>
              <a:t>which I knew, from my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 smtClean="0">
                <a:latin typeface="High Tower Text" pitchFamily="18" charset="0"/>
              </a:rPr>
              <a:t>, </a:t>
            </a:r>
            <a:r>
              <a:rPr lang="en-US" altLang="zh-TW" sz="2400" dirty="0">
                <a:latin typeface="High Tower Text" pitchFamily="18" charset="0"/>
              </a:rPr>
              <a:t>to be the last ingredient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2667000"/>
            <a:ext cx="4267200" cy="990600"/>
          </a:xfrm>
          <a:prstGeom prst="wedgeRoundRectCallout">
            <a:avLst>
              <a:gd name="adj1" fmla="val -77595"/>
              <a:gd name="adj2" fmla="val 775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 Only </a:t>
            </a:r>
            <a:r>
              <a:rPr lang="en-US" altLang="zh-TW" sz="2800" dirty="0" smtClean="0"/>
              <a:t>1 line matches </a:t>
            </a:r>
            <a:r>
              <a:rPr lang="en-US" altLang="zh-TW" sz="2800" dirty="0"/>
              <a:t>the longer string </a:t>
            </a:r>
            <a:r>
              <a:rPr lang="en-US" altLang="zh-TW" sz="2800" dirty="0" smtClean="0"/>
              <a:t>“experiments”.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745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 smtClean="0">
                <a:latin typeface="High Tower Text" pitchFamily="18" charset="0"/>
              </a:rPr>
              <a:t>fgrep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 smtClean="0">
                <a:latin typeface="High Tower Text" pitchFamily="18" charset="0"/>
              </a:rPr>
              <a:t>color experiment </a:t>
            </a:r>
            <a:r>
              <a:rPr lang="en-US" altLang="zh-TW" sz="2400" dirty="0" err="1" smtClean="0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/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/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salt </a:t>
            </a:r>
            <a:r>
              <a:rPr lang="en-US" altLang="zh-TW" sz="2400" dirty="0">
                <a:latin typeface="High Tower Text" pitchFamily="18" charset="0"/>
              </a:rPr>
              <a:t>which I knew, from my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 smtClean="0">
                <a:latin typeface="High Tower Text" pitchFamily="18" charset="0"/>
              </a:rPr>
              <a:t>, </a:t>
            </a:r>
            <a:r>
              <a:rPr lang="en-US" altLang="zh-TW" sz="2400" dirty="0">
                <a:latin typeface="High Tower Text" pitchFamily="18" charset="0"/>
              </a:rPr>
              <a:t>to be the last ingredient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r>
              <a:rPr lang="en-US" altLang="zh-TW" sz="2400" dirty="0" smtClean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 smtClean="0">
                <a:latin typeface="High Tower Text" pitchFamily="18" charset="0"/>
              </a:rPr>
              <a:t>"the experiment"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/>
            <a:r>
              <a:rPr lang="en-US" altLang="zh-TW" sz="2400" dirty="0" smtClean="0">
                <a:latin typeface="High Tower Text" pitchFamily="18" charset="0"/>
              </a:rPr>
              <a:t>my </a:t>
            </a:r>
            <a:r>
              <a:rPr lang="en-US" altLang="zh-TW" sz="2400" dirty="0">
                <a:latin typeface="High Tower Text" pitchFamily="18" charset="0"/>
              </a:rPr>
              <a:t>discovery in a more noble spirit, had I risked 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</a:rPr>
              <a:t>the experiment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48000" y="16002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1 match for </a:t>
            </a:r>
            <a:r>
              <a:rPr lang="en-US" altLang="zh-TW" sz="2800" dirty="0" smtClean="0"/>
              <a:t>“the experiment”.</a:t>
            </a:r>
            <a:endParaRPr lang="en-US" altLang="zh-TW" sz="2800" dirty="0"/>
          </a:p>
          <a:p>
            <a:pPr algn="ctr"/>
            <a:r>
              <a:rPr lang="en-US" altLang="zh-TW" sz="2800" dirty="0"/>
              <a:t>Notice that we need the quotes ("..."), or else the multi-word string would look like separate arguments.</a:t>
            </a:r>
          </a:p>
        </p:txBody>
      </p:sp>
    </p:spTree>
    <p:extLst>
      <p:ext uri="{BB962C8B-B14F-4D97-AF65-F5344CB8AC3E}">
        <p14:creationId xmlns:p14="http://schemas.microsoft.com/office/powerpoint/2010/main" val="27232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685129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800" b="1" smtClean="0">
                <a:solidFill>
                  <a:srgbClr val="0070C0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file. Some useful flags include: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</a:rPr>
              <a:t>	-g   </a:t>
            </a: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-k    allows you to sort on different fields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-r     sort in reverse order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-s     keeps lines that tie in original order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  <a:sym typeface="Wingdings" panose="05000000000000000000" pitchFamily="2" charset="2"/>
              </a:rPr>
              <a:t>	-R    sort in random order (can be used for 		   a game)</a:t>
            </a: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1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04466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81953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 smtClean="0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But note: it does not search the whole file for duplicates, just the preceding line.</a:t>
            </a:r>
          </a:p>
          <a:p>
            <a:pPr marL="0" indent="0" eaLnBrk="1" hangingPunct="1">
              <a:buFontTx/>
              <a:buNone/>
            </a:pPr>
            <a:r>
              <a:rPr lang="en-US" altLang="zh-TW" sz="3600" dirty="0" smtClean="0">
                <a:latin typeface="Times New Roman" pitchFamily="18" charset="0"/>
              </a:rPr>
              <a:t>This is why it is often </a:t>
            </a:r>
            <a:r>
              <a:rPr lang="en-US" altLang="zh-TW" sz="3600" b="1" i="1" dirty="0" smtClean="0">
                <a:solidFill>
                  <a:srgbClr val="00B050"/>
                </a:solidFill>
                <a:latin typeface="Times New Roman" pitchFamily="18" charset="0"/>
              </a:rPr>
              <a:t>piped from sort</a:t>
            </a:r>
            <a:r>
              <a:rPr lang="en-US" altLang="zh-TW" sz="3600" dirty="0" smtClean="0">
                <a:latin typeface="Times New Roman" pitchFamily="18" charset="0"/>
              </a:rPr>
              <a:t>, so that the duplicates will be adjacent.</a:t>
            </a:r>
            <a:br>
              <a:rPr lang="en-US" altLang="zh-TW" sz="3600" dirty="0" smtClean="0">
                <a:latin typeface="Times New Roman" pitchFamily="18" charset="0"/>
              </a:rPr>
            </a:br>
            <a:r>
              <a:rPr lang="en-US" altLang="zh-TW" sz="3600" dirty="0" smtClean="0">
                <a:latin typeface="Times New Roman" pitchFamily="18" charset="0"/>
              </a:rPr>
              <a:t>(We’ll learn about pipes later today…)</a:t>
            </a:r>
          </a:p>
          <a:p>
            <a:pPr marL="0" indent="0" eaLnBrk="1" hangingPunct="1">
              <a:buFontTx/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66CC"/>
                </a:solidFill>
              </a:rPr>
              <a:t>Miscellanous</a:t>
            </a:r>
            <a:r>
              <a:rPr lang="en-US" altLang="en-US" dirty="0" smtClean="0">
                <a:solidFill>
                  <a:srgbClr val="0066CC"/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837934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Usually, these executables are stored in either 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usr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bin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or  </a:t>
            </a:r>
            <a:r>
              <a:rPr lang="en-US" altLang="zh-TW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bin</a:t>
            </a:r>
            <a:endParaRPr lang="en-US" altLang="zh-TW" b="1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b="1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1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panose="020B0604020202020204" pitchFamily="34" charset="0"/>
              </a:rPr>
              <a:t>The </a:t>
            </a:r>
            <a:r>
              <a:rPr lang="en-US" altLang="zh-TW" sz="4400">
                <a:solidFill>
                  <a:srgbClr val="0033CC"/>
                </a:solidFill>
                <a:latin typeface="Arial" panose="020B0604020202020204" pitchFamily="34" charset="0"/>
              </a:rPr>
              <a:t>which</a:t>
            </a:r>
            <a:r>
              <a:rPr lang="en-US" altLang="zh-TW" sz="4400" b="0">
                <a:solidFill>
                  <a:srgbClr val="0033CC"/>
                </a:solidFill>
                <a:latin typeface="Arial" panose="020B0604020202020204" pitchFamily="34" charset="0"/>
              </a:rPr>
              <a:t> command</a:t>
            </a:r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5DDE539-E0C4-4C96-9EF0-1DBCC34602EE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24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Without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passing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data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between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the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latin typeface="Arial" charset="0"/>
              </a:rPr>
              <a:t>          </a:t>
            </a:r>
            <a:r>
              <a:rPr lang="en-US" altLang="zh-TW" sz="2000" b="0" dirty="0" smtClean="0">
                <a:latin typeface="Arial" charset="0"/>
              </a:rPr>
              <a:t> </a:t>
            </a:r>
            <a:r>
              <a:rPr lang="en-US" altLang="zh-TW" sz="3200" b="0" dirty="0" smtClean="0"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latin typeface="Arial" charset="0"/>
              </a:rPr>
              <a:t>   </a:t>
            </a:r>
            <a:r>
              <a:rPr lang="en-US" altLang="zh-TW" sz="3200" b="0" dirty="0" smtClean="0"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latin typeface="Arial" charset="0"/>
              </a:rPr>
              <a:t>  </a:t>
            </a:r>
            <a:r>
              <a:rPr lang="en-US" altLang="zh-TW" sz="2400" b="0" dirty="0" smtClean="0"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45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chemeClr val="bg1"/>
                </a:solidFill>
              </a:rPr>
              <a:t>The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dirty="0" smtClean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ABCD	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Afile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dirty="0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 smtClean="0">
                <a:solidFill>
                  <a:schemeClr val="bg1"/>
                </a:solidFill>
              </a:rPr>
              <a:t>The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300" dirty="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dirty="0" smtClean="0">
                <a:solidFill>
                  <a:schemeClr val="bg1"/>
                </a:solidFill>
              </a:rPr>
              <a:t>these</a:t>
            </a:r>
            <a:r>
              <a:rPr lang="en-US" altLang="zh-TW" sz="2300" dirty="0" smtClean="0">
                <a:solidFill>
                  <a:schemeClr val="bg1"/>
                </a:solidFill>
              </a:rPr>
              <a:t> things?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 –l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dirty="0" smtClean="0">
                <a:solidFill>
                  <a:schemeClr val="bg1"/>
                </a:solidFill>
              </a:rPr>
              <a:t> 	</a:t>
            </a:r>
            <a:r>
              <a:rPr lang="en-US" altLang="zh-TW" sz="2400" dirty="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dirty="0" smtClean="0">
                <a:solidFill>
                  <a:schemeClr val="bg1"/>
                </a:solidFill>
              </a:rPr>
              <a:t>redirection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 –l &lt;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bg1"/>
                </a:solidFill>
              </a:rPr>
              <a:t>    	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%</a:t>
            </a:r>
            <a:endParaRPr lang="zh-TW" altLang="en-US" sz="2400" b="1" dirty="0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62AC1CE-09D0-4CCC-87B5-C85FF4C4196D}" type="slidenum">
              <a:rPr lang="zh-TW" altLang="en-US" sz="1400" b="0">
                <a:latin typeface="Arial" charset="0"/>
              </a:rPr>
              <a:pPr algn="r"/>
              <a:t>25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" name="Trapezoid 1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12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A642756-DC1A-4563-81B6-69E9B0EEEAFD}" type="slidenum">
              <a:rPr lang="zh-TW" altLang="en-US" sz="1400" b="0">
                <a:latin typeface="Arial" charset="0"/>
              </a:rPr>
              <a:pPr algn="r"/>
              <a:t>26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300" smtClean="0">
                <a:solidFill>
                  <a:srgbClr val="FF0000"/>
                </a:solidFill>
              </a:rPr>
              <a:t>command counts </a:t>
            </a:r>
            <a:r>
              <a:rPr lang="en-US" altLang="zh-TW" sz="2300" i="1" smtClean="0">
                <a:solidFill>
                  <a:srgbClr val="FF0000"/>
                </a:solidFill>
              </a:rPr>
              <a:t>things</a:t>
            </a:r>
            <a:r>
              <a:rPr lang="en-US" altLang="zh-TW" sz="2300" smtClean="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 smtClean="0">
                <a:solidFill>
                  <a:srgbClr val="FF0000"/>
                </a:solidFill>
              </a:rPr>
              <a:t>these</a:t>
            </a:r>
            <a:r>
              <a:rPr lang="en-US" altLang="zh-TW" sz="2300" smtClean="0">
                <a:solidFill>
                  <a:srgbClr val="FF0000"/>
                </a:solidFill>
              </a:rPr>
              <a:t> things?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AECD0F-5344-4BF2-BE31-CBBF04EBEFC7}" type="slidenum">
              <a:rPr lang="zh-TW" altLang="en-US" sz="1400" b="0">
                <a:latin typeface="Arial" charset="0"/>
              </a:rPr>
              <a:pPr algn="r"/>
              <a:t>27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wc</a:t>
            </a:r>
            <a:r>
              <a:rPr lang="en-US" altLang="zh-TW" sz="2000" smtClean="0"/>
              <a:t> </a:t>
            </a:r>
            <a:r>
              <a:rPr lang="en-US" altLang="zh-TW" sz="2300" smtClean="0"/>
              <a:t>command counts </a:t>
            </a:r>
            <a:r>
              <a:rPr lang="en-US" altLang="zh-TW" sz="2300" i="1" smtClean="0"/>
              <a:t>things</a:t>
            </a:r>
            <a:r>
              <a:rPr lang="en-US" altLang="zh-TW" sz="2300" smtClean="0"/>
              <a:t>, but how to make it count </a:t>
            </a:r>
            <a:r>
              <a:rPr lang="en-US" altLang="zh-TW" sz="2300" i="1" u="sng" smtClean="0"/>
              <a:t>these</a:t>
            </a:r>
            <a:r>
              <a:rPr lang="en-US" altLang="zh-TW" sz="2300" smtClean="0"/>
              <a:t> things?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•</a:t>
            </a:r>
            <a:r>
              <a:rPr lang="en-US" altLang="zh-TW" sz="2000" smtClean="0"/>
              <a:t> 	</a:t>
            </a:r>
            <a:r>
              <a:rPr lang="en-US" altLang="zh-TW" sz="240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smtClean="0">
                <a:solidFill>
                  <a:srgbClr val="FF0000"/>
                </a:solidFill>
              </a:rPr>
              <a:t>redirection</a:t>
            </a:r>
            <a:r>
              <a:rPr lang="en-US" altLang="zh-TW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</a:t>
            </a:r>
            <a:r>
              <a:rPr lang="en-US" altLang="zh-TW" sz="24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	</a:t>
            </a:r>
            <a:r>
              <a:rPr lang="en-US" altLang="zh-TW" sz="2000" b="1" smtClean="0"/>
              <a:t>%</a:t>
            </a:r>
            <a:endParaRPr lang="zh-TW" altLang="en-US" sz="2400" b="1" smtClean="0">
              <a:latin typeface="High Tower Text" pitchFamily="18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D0E04D0-002D-40EE-BD2A-C45355FCDE2A}" type="slidenum">
              <a:rPr lang="zh-TW" altLang="en-US" sz="1400" b="0">
                <a:latin typeface="Arial" charset="0"/>
              </a:rPr>
              <a:pPr algn="r"/>
              <a:t>28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0E09A2-C831-4B32-987A-98FF29FC7BE4}" type="slidenum">
              <a:rPr lang="zh-TW" altLang="en-US" sz="1400" b="0">
                <a:latin typeface="Arial" charset="0"/>
              </a:rPr>
              <a:pPr algn="r"/>
              <a:t>29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expr</a:t>
            </a:r>
            <a:endParaRPr lang="en-US" altLang="zh-TW" sz="7200" b="1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 smtClean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 smtClean="0">
                <a:solidFill>
                  <a:srgbClr val="000000"/>
                </a:solidFill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100" dirty="0" smtClean="0">
              <a:solidFill>
                <a:srgbClr val="000000"/>
              </a:solidFill>
              <a:latin typeface="Courier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</a:rPr>
              <a:t>Notes:</a:t>
            </a:r>
          </a:p>
          <a:p>
            <a:pPr marL="0" indent="0" eaLnBrk="1" hangingPunct="1"/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 smtClean="0">
                <a:solidFill>
                  <a:srgbClr val="000000"/>
                </a:solidFill>
              </a:rPr>
              <a:t> 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</a:rPr>
              <a:t>Remember that * is a special character. Use \*.</a:t>
            </a:r>
            <a:endParaRPr lang="en-US" altLang="zh-TW" sz="2400" dirty="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CF9CD7-65A6-4D50-ACD4-D78D6E8B241A}" type="slidenum">
              <a:rPr lang="zh-TW" altLang="en-US" sz="1400" b="0">
                <a:latin typeface="Arial" charset="0"/>
              </a:rPr>
              <a:pPr algn="r"/>
              <a:t>30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71111A9-262C-403B-8C9D-CAA870C555DB}" type="slidenum">
              <a:rPr lang="zh-TW" altLang="en-US" sz="1400" b="0">
                <a:latin typeface="Arial" charset="0"/>
              </a:rPr>
              <a:pPr algn="r"/>
              <a:t>31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/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96A4DF-339F-45ED-A594-58544360B0B8}" type="slidenum">
              <a:rPr lang="zh-TW" altLang="en-US" sz="1400" b="0">
                <a:latin typeface="Arial" charset="0"/>
              </a:rPr>
              <a:pPr algn="r"/>
              <a:t>32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B7F2D-ECA2-4BEB-AAFF-952603C32BED}" type="slidenum">
              <a:rPr lang="zh-TW" altLang="en-US" sz="1400" b="0">
                <a:latin typeface="Arial" charset="0"/>
              </a:rPr>
              <a:pPr algn="r"/>
              <a:t>33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194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F56C49-9D16-46A1-850F-7DC9D0C11119}" type="slidenum">
              <a:rPr lang="zh-TW" altLang="en-US" sz="1400" b="0">
                <a:latin typeface="Arial" charset="0"/>
              </a:rPr>
              <a:pPr algn="r"/>
              <a:t>34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C518239-8F63-4CE3-85E6-C41E2FF916D4}" type="slidenum">
              <a:rPr lang="zh-TW" altLang="en-US" sz="1400" b="0">
                <a:latin typeface="Arial" charset="0"/>
              </a:rPr>
              <a:pPr algn="r"/>
              <a:t>35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>
                <a:solidFill>
                  <a:srgbClr val="FFFFCC"/>
                </a:solidFill>
                <a:latin typeface="High Tower Text" pitchFamily="18" charset="0"/>
              </a:rPr>
              <a:t>complement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en-US" altLang="zh-TW" sz="240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  count_A_files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%</a:t>
            </a:r>
            <a:endParaRPr lang="zh-TW" altLang="en-US" sz="28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EE68EA-76A7-4AE5-8CDB-351462D23ED3}" type="slidenum">
              <a:rPr lang="zh-TW" altLang="en-US" sz="1400" b="0">
                <a:latin typeface="Arial" charset="0"/>
              </a:rPr>
              <a:pPr algn="r"/>
              <a:t>36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rwxr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High Tower Text" pitchFamily="18" charset="0"/>
              </a:rPr>
              <a:t>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  </a:t>
            </a:r>
            <a:r>
              <a:rPr lang="en-US" altLang="en-US" sz="2600" b="1" smtClean="0">
                <a:latin typeface="Times New Roman" pitchFamily="18" charset="0"/>
              </a:rPr>
              <a:t>1</a:t>
            </a:r>
            <a:r>
              <a:rPr lang="en-US" altLang="en-US" sz="2600" b="1" smtClean="0"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latin typeface="Times New Roman" pitchFamily="18" charset="0"/>
              </a:rPr>
              <a:t>15</a:t>
            </a:r>
            <a:r>
              <a:rPr lang="en-US" altLang="en-US" sz="2600" b="1" smtClean="0">
                <a:latin typeface="High Tower Text" pitchFamily="18" charset="0"/>
              </a:rPr>
              <a:t> Mar  </a:t>
            </a:r>
            <a:r>
              <a:rPr lang="en-US" altLang="en-US" sz="2600" b="1" smtClean="0">
                <a:latin typeface="Times New Roman" pitchFamily="18" charset="0"/>
              </a:rPr>
              <a:t>2 03:10</a:t>
            </a:r>
            <a:r>
              <a:rPr lang="en-US" altLang="en-US" sz="2600" b="1" smtClean="0">
                <a:latin typeface="High Tower Text" pitchFamily="18" charset="0"/>
              </a:rPr>
              <a:t> count_A_files</a:t>
            </a:r>
            <a:endParaRPr lang="en-US" altLang="zh-TW" sz="24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25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56C6A7-46AB-42C1-8DB3-1AD7F79017D8}" type="slidenum">
              <a:rPr lang="zh-TW" altLang="en-US" sz="1400" b="0">
                <a:latin typeface="Arial" charset="0"/>
              </a:rPr>
              <a:pPr algn="r"/>
              <a:t>37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35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646C549-D5B9-433F-865B-B24CC6503091}" type="slidenum">
              <a:rPr lang="zh-TW" altLang="en-US" sz="1400" b="0">
                <a:latin typeface="Arial" charset="0"/>
              </a:rPr>
              <a:pPr algn="r"/>
              <a:t>38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count_A_files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245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C73BF7-DD9C-4562-977C-C7A2ABB4E5C6}" type="slidenum">
              <a:rPr lang="zh-TW" altLang="en-US" sz="1400" b="0">
                <a:latin typeface="Arial" charset="0"/>
              </a:rPr>
              <a:pPr algn="r"/>
              <a:t>39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14906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zh-TW" altLang="en-US" sz="26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4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dirty="0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330231-EED2-4595-8AFF-601ED5961215}" type="slidenum">
              <a:rPr lang="zh-TW" altLang="en-US" sz="1400" b="0">
                <a:latin typeface="Arial" charset="0"/>
              </a:rPr>
              <a:pPr algn="r"/>
              <a:t>40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848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Can we make it more general?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often will we want to use this script?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“A”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arguments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more flexible (and therefore more useful)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like we pass arguments to UNIX commands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script</a:t>
            </a:r>
            <a:r>
              <a:rPr lang="en-US" altLang="zh-TW" sz="3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will be replaced with all of the arguments</a:t>
            </a:r>
          </a:p>
        </p:txBody>
      </p:sp>
      <p:sp>
        <p:nvSpPr>
          <p:cNvPr id="266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764E23-8854-4563-9902-B2B9FCC8B2BE}" type="slidenum">
              <a:rPr lang="zh-TW" altLang="en-US" sz="1400" b="0">
                <a:latin typeface="Arial" charset="0"/>
              </a:rPr>
              <a:pPr algn="r"/>
              <a:t>41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Old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400" b="1" dirty="0" smtClean="0">
                <a:solidFill>
                  <a:srgbClr val="FFFFCC"/>
                </a:solidFill>
              </a:rPr>
              <a:t>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rgbClr val="FFFFCC"/>
                </a:solidFill>
                <a:latin typeface="Times New Roman" pitchFamily="18" charset="0"/>
              </a:rPr>
              <a:t>*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cat</a:t>
            </a:r>
            <a:endParaRPr lang="en-US" altLang="zh-TW" sz="2800" b="1" dirty="0"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>
                <a:latin typeface="Times New Roman" pitchFamily="18" charset="0"/>
              </a:rPr>
              <a:t>$*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&gt;</a:t>
            </a:r>
            <a:endParaRPr lang="en-US" altLang="zh-TW" sz="2800" b="1" dirty="0"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</a:t>
            </a:r>
            <a:r>
              <a:rPr lang="en-US" altLang="zh-TW" sz="2800" b="1" dirty="0" smtClean="0">
                <a:latin typeface="High Tower Text" pitchFamily="18" charset="0"/>
              </a:rPr>
              <a:t>temp</a:t>
            </a:r>
            <a:endParaRPr lang="en-US" altLang="zh-TW" sz="2800" b="1" dirty="0"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</a:t>
            </a:r>
            <a:r>
              <a:rPr lang="en-US" altLang="zh-TW" sz="2800" b="1" dirty="0" smtClean="0">
                <a:latin typeface="High Tower Text" pitchFamily="18" charset="0"/>
              </a:rPr>
              <a:t>temp</a:t>
            </a:r>
            <a:endParaRPr lang="zh-TW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chm u+ ci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</a:t>
            </a:r>
            <a:r>
              <a:rPr lang="en-US" altLang="zh-TW" sz="2800" b="1" dirty="0" smtClean="0">
                <a:latin typeface="High Tower Text" pitchFamily="18" charset="0"/>
              </a:rPr>
              <a:t> .</a:t>
            </a:r>
            <a:r>
              <a:rPr lang="en-US" altLang="zh-TW" b="1" dirty="0" smtClean="0">
                <a:latin typeface="Times New Roman" pitchFamily="18" charset="0"/>
              </a:rPr>
              <a:t>/</a:t>
            </a:r>
            <a:r>
              <a:rPr lang="en-US" altLang="zh-TW" sz="2800" b="1" dirty="0" smtClean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42</a:t>
            </a:fld>
            <a:endParaRPr lang="en-US" altLang="zh-TW" sz="1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3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</a:t>
            </a:r>
            <a:r>
              <a:rPr lang="en-US" altLang="zh-TW" sz="360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rgbClr val="B2B2B2"/>
                </a:solidFill>
                <a:latin typeface="Times New Roman" pitchFamily="18" charset="0"/>
              </a:rPr>
              <a:t>*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400" b="1" dirty="0" smtClean="0"/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</a:t>
            </a:r>
            <a:r>
              <a:rPr lang="en-US" altLang="zh-TW" sz="2800" b="1" dirty="0" smtClean="0">
                <a:latin typeface="High Tower Text" pitchFamily="18" charset="0"/>
              </a:rPr>
              <a:t> .</a:t>
            </a:r>
            <a:r>
              <a:rPr lang="en-US" altLang="zh-TW" b="1" dirty="0" smtClean="0">
                <a:latin typeface="Times New Roman" pitchFamily="18" charset="0"/>
              </a:rPr>
              <a:t>/</a:t>
            </a:r>
            <a:r>
              <a:rPr lang="en-US" altLang="zh-TW" sz="2800" b="1" dirty="0" smtClean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43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2209800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See the difference?</a:t>
            </a:r>
            <a:br>
              <a:rPr lang="en-US" altLang="zh-TW" sz="2400" dirty="0"/>
            </a:br>
            <a:r>
              <a:rPr lang="en-US" altLang="zh-TW" sz="2400" dirty="0"/>
              <a:t>It has “$*” instead of “A</a:t>
            </a:r>
            <a:r>
              <a:rPr lang="en-US" altLang="zh-TW" sz="2400" dirty="0" smtClean="0"/>
              <a:t>*”</a:t>
            </a:r>
          </a:p>
          <a:p>
            <a:pPr algn="ctr"/>
            <a:r>
              <a:rPr lang="en-US" altLang="zh-TW" sz="2400" dirty="0" smtClean="0"/>
              <a:t>(These 2 * symbols do not have the same meaning: $* means “all arguments”) </a:t>
            </a:r>
            <a:endParaRPr lang="en-US" altLang="zh-TW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635896" y="2661807"/>
            <a:ext cx="3429000" cy="533400"/>
          </a:xfrm>
          <a:prstGeom prst="wedgeRoundRectCallout">
            <a:avLst>
              <a:gd name="adj1" fmla="val 35741"/>
              <a:gd name="adj2" fmla="val 2369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Q: What did the A* mean? </a:t>
            </a:r>
            <a:endParaRPr lang="en-US" altLang="zh-TW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7478242">
            <a:off x="2198740" y="858382"/>
            <a:ext cx="279781" cy="3055706"/>
          </a:xfrm>
          <a:prstGeom prst="triangle">
            <a:avLst>
              <a:gd name="adj" fmla="val 8840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26829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</a:t>
            </a:r>
            <a:r>
              <a:rPr lang="en-US" altLang="zh-TW" sz="360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rgbClr val="B2B2B2"/>
                </a:solidFill>
                <a:latin typeface="Times New Roman" pitchFamily="18" charset="0"/>
              </a:rPr>
              <a:t>*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latin typeface="High Tower Text" pitchFamily="18" charset="0"/>
              </a:rPr>
              <a:t>.</a:t>
            </a:r>
            <a:r>
              <a:rPr lang="en-US" altLang="zh-TW" sz="2800" b="1" dirty="0">
                <a:latin typeface="Times New Roman" pitchFamily="18" charset="0"/>
              </a:rPr>
              <a:t>/</a:t>
            </a:r>
            <a:r>
              <a:rPr lang="en-US" altLang="zh-TW" sz="2800" b="1" dirty="0" smtClean="0">
                <a:latin typeface="High Tower Text" pitchFamily="18" charset="0"/>
              </a:rPr>
              <a:t>co </a:t>
            </a:r>
            <a:r>
              <a:rPr lang="en-US" altLang="zh-TW" sz="2800" b="1" dirty="0">
                <a:latin typeface="High Tower Text" pitchFamily="18" charset="0"/>
              </a:rPr>
              <a:t>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10</a:t>
            </a:r>
            <a:r>
              <a:rPr lang="en-US" altLang="zh-TW" sz="2400" b="1" dirty="0"/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/>
              <a:t>% </a:t>
            </a:r>
            <a:r>
              <a:rPr lang="en-US" altLang="zh-TW" sz="2800" b="1" dirty="0" smtClean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44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3111624"/>
            <a:ext cx="3429000" cy="533400"/>
          </a:xfrm>
          <a:prstGeom prst="wedgeRoundRectCallout">
            <a:avLst>
              <a:gd name="adj1" fmla="val -103009"/>
              <a:gd name="adj2" fmla="val 2985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Make it an executable. </a:t>
            </a:r>
          </a:p>
        </p:txBody>
      </p:sp>
    </p:spTree>
    <p:extLst>
      <p:ext uri="{BB962C8B-B14F-4D97-AF65-F5344CB8AC3E}">
        <p14:creationId xmlns:p14="http://schemas.microsoft.com/office/powerpoint/2010/main" val="3199172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</a:t>
            </a:r>
            <a:r>
              <a:rPr lang="en-US" altLang="zh-TW" sz="360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 smtClean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400" b="1" dirty="0" smtClean="0"/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45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7663153">
            <a:off x="3281002" y="5210359"/>
            <a:ext cx="381000" cy="1769506"/>
          </a:xfrm>
          <a:prstGeom prst="triangle">
            <a:avLst>
              <a:gd name="adj" fmla="val 9019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634680" y="5898976"/>
            <a:ext cx="5257800" cy="914400"/>
          </a:xfrm>
          <a:prstGeom prst="wedgeRoundRectCallout">
            <a:avLst>
              <a:gd name="adj1" fmla="val -107670"/>
              <a:gd name="adj2" fmla="val -461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If we pass in A* as the argument, then we get the same answer as before. </a:t>
            </a:r>
          </a:p>
        </p:txBody>
      </p:sp>
    </p:spTree>
    <p:extLst>
      <p:ext uri="{BB962C8B-B14F-4D97-AF65-F5344CB8AC3E}">
        <p14:creationId xmlns:p14="http://schemas.microsoft.com/office/powerpoint/2010/main" val="3788084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</a:t>
            </a:r>
            <a:r>
              <a:rPr lang="en-US" altLang="zh-TW" sz="360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400" b="1" dirty="0" smtClean="0"/>
              <a:t> </a:t>
            </a:r>
            <a:r>
              <a:rPr lang="en-US" altLang="zh-TW" sz="2800" b="1" dirty="0" smtClean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46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067944" y="5250904"/>
            <a:ext cx="3124200" cy="914400"/>
          </a:xfrm>
          <a:prstGeom prst="wedgeRoundRectCallout">
            <a:avLst>
              <a:gd name="adj1" fmla="val -82878"/>
              <a:gd name="adj2" fmla="val -2621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we can also use other arguments. </a:t>
            </a:r>
          </a:p>
        </p:txBody>
      </p:sp>
    </p:spTree>
    <p:extLst>
      <p:ext uri="{BB962C8B-B14F-4D97-AF65-F5344CB8AC3E}">
        <p14:creationId xmlns:p14="http://schemas.microsoft.com/office/powerpoint/2010/main" val="143587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 smtClean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dirty="0" smtClean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dirty="0" smtClean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A*  [^A]*.c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47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6486" name="AutoShape 6"/>
          <p:cNvSpPr>
            <a:spLocks noChangeArrowheads="1"/>
          </p:cNvSpPr>
          <p:nvPr/>
        </p:nvSpPr>
        <p:spPr bwMode="auto">
          <a:xfrm rot="-7759552">
            <a:off x="4514057" y="3741837"/>
            <a:ext cx="385762" cy="1981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5257800" y="4360168"/>
            <a:ext cx="3352800" cy="1219200"/>
          </a:xfrm>
          <a:prstGeom prst="wedgeRoundRectCallout">
            <a:avLst>
              <a:gd name="adj1" fmla="val -86079"/>
              <a:gd name="adj2" fmla="val 3073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meaning is:</a:t>
            </a:r>
          </a:p>
          <a:p>
            <a:pPr algn="ctr"/>
            <a:r>
              <a:rPr lang="en-US" altLang="zh-TW" sz="2400"/>
              <a:t>All files that begin with A or that end with .c</a:t>
            </a:r>
          </a:p>
        </p:txBody>
      </p:sp>
      <p:sp>
        <p:nvSpPr>
          <p:cNvPr id="276488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In our directory, there are 11 such files</a:t>
            </a:r>
          </a:p>
        </p:txBody>
      </p:sp>
      <p:sp>
        <p:nvSpPr>
          <p:cNvPr id="276489" name="AutoShape 9"/>
          <p:cNvSpPr>
            <a:spLocks noChangeArrowheads="1"/>
          </p:cNvSpPr>
          <p:nvPr/>
        </p:nvSpPr>
        <p:spPr bwMode="auto">
          <a:xfrm>
            <a:off x="4343400" y="3140968"/>
            <a:ext cx="4419600" cy="2057400"/>
          </a:xfrm>
          <a:prstGeom prst="wedgeRoundRectCallout">
            <a:avLst>
              <a:gd name="adj1" fmla="val -72019"/>
              <a:gd name="adj2" fmla="val 56097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But, If,we had not included this “[^A]”, we would have gotten an answer of </a:t>
            </a:r>
            <a:r>
              <a:rPr lang="en-US" altLang="zh-TW" sz="2400" u="sng"/>
              <a:t>12</a:t>
            </a:r>
            <a:r>
              <a:rPr lang="en-US" altLang="zh-TW" sz="2400"/>
              <a:t>, because the file named “APROG.c” would have been counted twice.</a:t>
            </a: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4191000" y="3369568"/>
            <a:ext cx="3667148" cy="914400"/>
          </a:xfrm>
          <a:prstGeom prst="wedgeRoundRectCallout">
            <a:avLst>
              <a:gd name="adj1" fmla="val -95171"/>
              <a:gd name="adj2" fmla="val 16267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Here, we pass </a:t>
            </a:r>
            <a:r>
              <a:rPr lang="en-US" altLang="zh-TW" sz="2400" dirty="0" smtClean="0"/>
              <a:t>two things that expand into </a:t>
            </a:r>
            <a:r>
              <a:rPr lang="en-US" altLang="zh-TW" sz="2400" dirty="0"/>
              <a:t>arguments.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 animBg="1"/>
      <p:bldP spid="276486" grpId="1" animBg="1"/>
      <p:bldP spid="276487" grpId="0" animBg="1"/>
      <p:bldP spid="276487" grpId="1" animBg="1"/>
      <p:bldP spid="276488" grpId="0" animBg="1"/>
      <p:bldP spid="276488" grpId="1" animBg="1"/>
      <p:bldP spid="276489" grpId="0" animBg="1"/>
      <p:bldP spid="276489" grpId="1" animBg="1"/>
      <p:bldP spid="276485" grpId="0" animBg="1"/>
      <p:bldP spid="27648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See? Here are the 11 matches: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latin typeface="Arial" charset="0"/>
              </a:rPr>
              <a:pPr algn="r"/>
              <a:t>48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CCCCC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BFBFBF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BFBFBF"/>
              </a:solidFill>
              <a:latin typeface="High Tower Tex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854EA1B-FB63-40E1-A036-F23B19656CCC}" type="slidenum">
              <a:rPr lang="zh-TW" altLang="en-US" sz="1400" b="0">
                <a:latin typeface="Arial" charset="0"/>
              </a:rPr>
              <a:pPr algn="r"/>
              <a:t>49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Notes: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4400" b="1" dirty="0" err="1" smtClean="0">
                <a:latin typeface="High Tower Text" panose="02040502050506030303" pitchFamily="18" charset="0"/>
              </a:rPr>
              <a:t>seq</a:t>
            </a:r>
            <a:r>
              <a:rPr lang="en-US" altLang="zh-TW" dirty="0" smtClean="0">
                <a:latin typeface="Lucida Grande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command is a normal command. But it usually gets used inside of the `` operators.</a:t>
            </a:r>
            <a:endParaRPr lang="en-US" altLang="zh-TW" sz="3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2A6F0D-A4AA-4E73-8F7C-9D5E74D4DA88}" type="slidenum">
              <a:rPr lang="zh-TW" altLang="en-US" sz="1400" b="0">
                <a:latin typeface="Arial" charset="0"/>
              </a:rPr>
              <a:pPr algn="r"/>
              <a:t>50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latin typeface="Arial" charset="0"/>
              </a:rPr>
              <a:pPr algn="r"/>
              <a:t>51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907DA4B-1BD6-4446-9F91-6CD330815FBF}" type="slidenum">
              <a:rPr lang="zh-TW" altLang="en-US" sz="1400" b="0">
                <a:latin typeface="Arial" charset="0"/>
              </a:rPr>
              <a:pPr algn="r"/>
              <a:t>52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Hey! There are just 17 files! Why does it say 18?</a:t>
            </a: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E2DD0C4-4D8B-4E65-A4F9-9BA789D7B29F}" type="slidenum">
              <a:rPr lang="zh-TW" altLang="en-US" sz="1400" b="0">
                <a:latin typeface="Arial" charset="0"/>
              </a:rPr>
              <a:pPr algn="r"/>
              <a:t>53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wasn’t an elegant way to pass information.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Also, it could have side effects.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 run case: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Hey! There are just 17 files! Why does it say 18?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 is a better way:  </a:t>
            </a: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en-US" altLang="zh-TW" i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command</a:t>
            </a:r>
            <a:r>
              <a:rPr lang="en-US" altLang="zh-TW" b="1" i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u="sng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pipes</a:t>
            </a:r>
          </a:p>
        </p:txBody>
      </p:sp>
      <p:sp>
        <p:nvSpPr>
          <p:cNvPr id="389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FE63736-9DAE-4605-AB55-E27776566CF2}" type="slidenum">
              <a:rPr lang="zh-TW" altLang="en-US" sz="1400" b="0">
                <a:latin typeface="Arial" charset="0"/>
              </a:rPr>
              <a:pPr algn="r"/>
              <a:t>54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447800" y="3962400"/>
            <a:ext cx="6096000" cy="1447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320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countFiles *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18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rgbClr val="B2B2B2"/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latin typeface="Arial" charset="0"/>
              </a:rPr>
              <a:t>  </a:t>
            </a:r>
            <a:r>
              <a:rPr lang="en-US" altLang="zh-TW" sz="2400" b="0" dirty="0" smtClean="0"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9080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rgbClr val="B2B2B2"/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2400" b="0" dirty="0" smtClean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latin typeface="Arial" charset="0"/>
              </a:rPr>
              <a:t>               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1411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| - Pipes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dirty="0" err="1" smtClean="0">
                <a:latin typeface="High Tower Text" pitchFamily="18" charset="0"/>
              </a:rPr>
              <a:t>ls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l</a:t>
            </a:r>
            <a:endParaRPr lang="en-US" altLang="zh-TW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 Equivalent ways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&lt;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cat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cat &lt; file</a:t>
            </a:r>
            <a:r>
              <a:rPr lang="en-US" altLang="zh-TW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w </a:t>
            </a:r>
            <a:r>
              <a:rPr lang="en-US" altLang="zh-TW" sz="2800" dirty="0" smtClean="0">
                <a:latin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</a:rPr>
              <a:t> file</a:t>
            </a:r>
            <a:r>
              <a:rPr lang="en-US" altLang="zh-TW" dirty="0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dirty="0" smtClean="0">
              <a:latin typeface="High Tower Text" pitchFamily="18" charset="0"/>
            </a:endParaRPr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latin typeface="Arial" charset="0"/>
              </a:rPr>
              <a:pPr algn="r"/>
              <a:t>57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3885F4D-B5E8-44CC-B7F7-A47A77645229}" type="slidenum">
              <a:rPr lang="zh-TW" altLang="en-US" sz="1400" b="0">
                <a:latin typeface="Arial" charset="0"/>
              </a:rPr>
              <a:pPr algn="r"/>
              <a:t>58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CAC004-FFB1-4C0A-8754-54B2602AD151}" type="slidenum">
              <a:rPr lang="zh-TW" altLang="en-US" sz="1400" b="0">
                <a:latin typeface="Arial" charset="0"/>
              </a:rPr>
              <a:pPr algn="r"/>
              <a:t>59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Another note: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</a:t>
            </a: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 arguments are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up from the first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A:	It would look like this:</a:t>
            </a: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771398E-BD98-44E0-A0D7-6EF681A58C8F}" type="slidenum">
              <a:rPr lang="zh-TW" altLang="en-US" sz="1400" b="0">
                <a:latin typeface="Arial" charset="0"/>
              </a:rPr>
              <a:pPr algn="r"/>
              <a:t>60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371600" y="5486400"/>
            <a:ext cx="62484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countFiles_version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2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| 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</a:t>
            </a: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</a:t>
            </a:r>
            <a:r>
              <a:rPr lang="en-US" altLang="zh-TW" smtClean="0">
                <a:latin typeface="High Tower Text" pitchFamily="18" charset="0"/>
              </a:rPr>
              <a:t>ls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Arial Narrow" pitchFamily="34" charset="0"/>
              </a:rPr>
              <a:t>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•</a:t>
            </a:r>
            <a:r>
              <a:rPr lang="en-US" altLang="zh-TW" sz="2800" smtClean="0"/>
              <a:t> 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</a:t>
            </a:r>
            <a:r>
              <a:rPr lang="en-US" altLang="zh-TW" smtClean="0">
                <a:latin typeface="High Tower Text" pitchFamily="18" charset="0"/>
              </a:rPr>
              <a:t>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cat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cat &lt; file</a:t>
            </a:r>
            <a:r>
              <a:rPr lang="en-US" altLang="zh-TW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 | wc 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en-US" altLang="zh-TW" smtClean="0">
                <a:latin typeface="High Tower Text" pitchFamily="18" charset="0"/>
              </a:rPr>
              <a:t>w &gt; file</a:t>
            </a:r>
            <a:r>
              <a:rPr lang="en-US" altLang="zh-TW" smtClean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mtClean="0">
              <a:latin typeface="High Tower Text" pitchFamily="18" charset="0"/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8598C28-8DD1-4254-8D34-A5C69C7E5952}" type="slidenum">
              <a:rPr lang="zh-TW" altLang="en-US" sz="1400" b="0">
                <a:latin typeface="Arial" charset="0"/>
              </a:rPr>
              <a:pPr algn="r"/>
              <a:t>61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Looking around the source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25563"/>
            <a:ext cx="89154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in this directory: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*.c 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 smtClean="0"/>
              <a:t>How many .c files are in this directory?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exactly one directory inside: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*/*.c 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.c files are exactly one directory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the .c files exactly two directories inside: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*/*/*.c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.c files are exactly two directories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ls</a:t>
            </a:r>
            <a:r>
              <a:rPr lang="en-US" altLang="zh-TW" sz="2400" dirty="0" smtClean="0">
                <a:solidFill>
                  <a:srgbClr val="FF0000"/>
                </a:solidFill>
              </a:rPr>
              <a:t> */*/*.c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Show all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 type </a:t>
            </a:r>
            <a:r>
              <a:rPr lang="en-US" altLang="zh-TW" sz="2400" dirty="0" smtClean="0">
                <a:solidFill>
                  <a:srgbClr val="FF0000"/>
                </a:solidFill>
              </a:rPr>
              <a:t>find . -name "*.c"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many total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					       type </a:t>
            </a:r>
            <a:r>
              <a:rPr lang="en-US" altLang="zh-TW" sz="2400" dirty="0" smtClean="0">
                <a:solidFill>
                  <a:srgbClr val="FF0000"/>
                </a:solidFill>
              </a:rPr>
              <a:t>find . -name "*.c" |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wc</a:t>
            </a:r>
            <a:r>
              <a:rPr lang="en-US" altLang="zh-TW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How would you accomplish these things in Windows? Hard. </a:t>
            </a:r>
            <a:endParaRPr lang="zh-TW" altLang="en-US" sz="2400" dirty="0" smtClean="0"/>
          </a:p>
        </p:txBody>
      </p:sp>
      <p:sp>
        <p:nvSpPr>
          <p:cNvPr id="450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B16CB3-622D-483A-BDC9-32541BD59933}" type="slidenum">
              <a:rPr lang="zh-TW" altLang="en-US" sz="1400" b="0">
                <a:latin typeface="Arial" charset="0"/>
              </a:rPr>
              <a:pPr algn="r"/>
              <a:t>62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7800C84-1A43-490D-8A6D-49374CDCE917}" type="slidenum">
              <a:rPr lang="zh-TW" altLang="en-US" sz="1400" b="0">
                <a:latin typeface="Arial" charset="0"/>
              </a:rPr>
              <a:pPr algn="r"/>
              <a:t>63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</a:t>
            </a:r>
            <a:r>
              <a:rPr lang="en-US" altLang="zh-TW" sz="2800" smtClean="0">
                <a:latin typeface="Times New Roman" pitchFamily="18" charset="0"/>
              </a:rPr>
              <a:t>  135</a:t>
            </a:r>
            <a:r>
              <a:rPr lang="en-US" altLang="zh-TW" sz="2800" b="1" smtClean="0"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5F5FFB-AAB9-4129-9A06-374EF91CD279}" type="slidenum">
              <a:rPr lang="zh-TW" altLang="en-US" sz="1400" b="0">
                <a:latin typeface="Arial" charset="0"/>
              </a:rPr>
              <a:pPr algn="r"/>
              <a:t>64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86000"/>
            <a:ext cx="6705600" cy="43434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</a:t>
            </a:r>
            <a:r>
              <a:rPr lang="en-US" altLang="zh-TW" sz="2800" smtClean="0">
                <a:latin typeface="Times New Roman" pitchFamily="18" charset="0"/>
              </a:rPr>
              <a:t>  135</a:t>
            </a:r>
            <a:r>
              <a:rPr lang="en-US" altLang="zh-TW" sz="2800" b="1" smtClean="0"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4E5476-B0F7-476F-9C1B-21671760F5F0}" type="slidenum">
              <a:rPr lang="zh-TW" altLang="en-US" sz="1400" b="0">
                <a:latin typeface="Arial" charset="0"/>
              </a:rPr>
              <a:pPr algn="r"/>
              <a:t>65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124200"/>
            <a:ext cx="6705600" cy="35052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136 </a:t>
            </a:r>
            <a:r>
              <a:rPr lang="en-US" altLang="zh-TW" sz="2800" b="1" smtClean="0">
                <a:latin typeface="High Tower Text" pitchFamily="18" charset="0"/>
              </a:rPr>
              <a:t> 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137</a:t>
            </a:r>
            <a:r>
              <a:rPr lang="en-US" altLang="zh-TW" sz="2800" b="1" smtClean="0">
                <a:latin typeface="High Tower Text" pitchFamily="18" charset="0"/>
              </a:rPr>
              <a:t>  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     </a:t>
            </a: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01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6E03C1-3BD4-40E3-9638-E19805188112}" type="slidenum">
              <a:rPr lang="zh-TW" altLang="en-US" sz="1400" b="0">
                <a:latin typeface="Arial" charset="0"/>
              </a:rPr>
              <a:pPr algn="r"/>
              <a:t>66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62400"/>
            <a:ext cx="6705600" cy="26670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>
                <a:latin typeface="Times New Roman" pitchFamily="18" charset="0"/>
              </a:rPr>
              <a:t>138 </a:t>
            </a:r>
            <a:r>
              <a:rPr lang="en-US" altLang="zh-TW" sz="2800" b="1" smtClean="0"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12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05918F-2C76-4029-ACAD-86CF95713B44}" type="slidenum">
              <a:rPr lang="zh-TW" altLang="en-US" sz="1400" b="0">
                <a:latin typeface="Arial" charset="0"/>
              </a:rPr>
              <a:pPr algn="r"/>
              <a:t>67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419600"/>
            <a:ext cx="6705600" cy="2209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22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D32FFC-F4C3-4556-8BA2-6093EC1692A2}" type="slidenum">
              <a:rPr lang="zh-TW" altLang="en-US" sz="1400" b="0">
                <a:latin typeface="Arial" charset="0"/>
              </a:rPr>
              <a:pPr algn="r"/>
              <a:t>68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907904"/>
            <a:ext cx="891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history |tail </a:t>
            </a:r>
            <a:r>
              <a:rPr lang="en-US" altLang="zh-TW" sz="2800" b="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|head </a:t>
            </a:r>
            <a:r>
              <a:rPr lang="en-US" altLang="zh-TW" sz="2800" b="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|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dirty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32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2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0" dirty="0" err="1">
                <a:solidFill>
                  <a:srgbClr val="FFFFCC"/>
                </a:solidFill>
                <a:latin typeface="High Tower Text" pitchFamily="18" charset="0"/>
              </a:rPr>
              <a:t>HistScript</a:t>
            </a:r>
            <a:endParaRPr lang="en-US" altLang="zh-TW" sz="26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chemeClr val="bg1"/>
                </a:solidFill>
              </a:rPr>
              <a:t>The quiz: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532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A025C-2F64-4684-9A9B-16D18E76E0E6}" type="slidenum">
              <a:rPr lang="zh-TW" altLang="en-US" sz="1400" b="0">
                <a:latin typeface="Arial" charset="0"/>
              </a:rPr>
              <a:pPr algn="r"/>
              <a:t>69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8600" y="838200"/>
            <a:ext cx="8382000" cy="2819400"/>
          </a:xfrm>
          <a:prstGeom prst="wedgeRoundRectCallout">
            <a:avLst>
              <a:gd name="adj1" fmla="val -23600"/>
              <a:gd name="adj2" fmla="val 4980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TW" sz="2800" dirty="0">
                <a:solidFill>
                  <a:schemeClr val="bg1"/>
                </a:solidFill>
              </a:rPr>
              <a:t>Considering the code below, write an equivalent single UNIX command line, using pipes, such that: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>
                <a:solidFill>
                  <a:schemeClr val="bg1"/>
                </a:solidFill>
              </a:rPr>
              <a:t>It creates none of </a:t>
            </a:r>
            <a:r>
              <a:rPr lang="en-US" altLang="zh-TW" sz="2800" dirty="0">
                <a:noFill/>
              </a:rPr>
              <a:t>the </a:t>
            </a:r>
            <a:r>
              <a:rPr lang="en-US" altLang="zh-TW" sz="2800" dirty="0" smtClean="0">
                <a:noFill/>
              </a:rPr>
              <a:t>temp. .files</a:t>
            </a:r>
            <a:endParaRPr lang="en-US" altLang="zh-TW" sz="2800" dirty="0">
              <a:noFill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800" dirty="0">
                <a:noFill/>
              </a:rPr>
              <a:t>It creates a file called </a:t>
            </a:r>
            <a:r>
              <a:rPr lang="en-US" altLang="zh-TW" sz="2800" dirty="0" smtClean="0">
                <a:noFill/>
              </a:rPr>
              <a:t>His. .t. .Script</a:t>
            </a:r>
            <a:r>
              <a:rPr lang="en-US" altLang="zh-TW" sz="2800" dirty="0">
                <a:noFill/>
              </a:rPr>
              <a:t>. This file will have identical contents to the tempfile5 </a:t>
            </a:r>
            <a:r>
              <a:rPr lang="en-US" altLang="zh-TW" sz="2800" dirty="0">
                <a:solidFill>
                  <a:schemeClr val="bg1"/>
                </a:solidFill>
              </a:rPr>
              <a:t>file created in the original code shown below.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857628"/>
            <a:ext cx="8915400" cy="300037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b="1" kern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36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3600" b="0" kern="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</a:rPr>
              <a:t>% 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cut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complement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c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600" b="1" kern="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b="0" kern="0" dirty="0" smtClean="0">
                <a:solidFill>
                  <a:schemeClr val="bg1"/>
                </a:solidFill>
                <a:latin typeface="Times New Roman" pitchFamily="18" charset="0"/>
              </a:rPr>
              <a:t>&gt;</a:t>
            </a:r>
            <a:r>
              <a:rPr lang="en-US" altLang="zh-TW" b="1" kern="0" dirty="0" smtClean="0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r>
              <a:rPr lang="en-US" altLang="zh-TW" b="1" kern="0" dirty="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b="1" kern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smtClean="0">
                <a:solidFill>
                  <a:srgbClr val="0033CC"/>
                </a:solidFill>
              </a:rPr>
              <a:t>Remember this slide?</a:t>
            </a:r>
            <a:endParaRPr lang="en-US" altLang="zh-TW" b="0" kern="0" smtClean="0">
              <a:solidFill>
                <a:srgbClr val="0033CC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10" name="Trapezoid 9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seq</a:t>
            </a:r>
            <a:endParaRPr lang="en-US" altLang="zh-TW" sz="7200" b="1" smtClean="0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 smtClean="0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A final note: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 smtClean="0">
                <a:latin typeface="Times New Roman" panose="02020603050405020304" pitchFamily="18" charset="0"/>
              </a:rPr>
              <a:t>, the meaning is to count from the first value to the third, with the second argument indicating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%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-2 2</a:t>
            </a:r>
            <a:endParaRPr lang="en-US" altLang="zh-TW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%</a:t>
            </a:r>
            <a:endParaRPr lang="en-US" altLang="zh-TW" sz="2400" dirty="0" smtClean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70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rgbClr val="B2B2B2"/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2400" b="0" dirty="0" smtClean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latin typeface="Arial" charset="0"/>
              </a:rPr>
              <a:t>               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8636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71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latin typeface="Arial" charset="0"/>
              </a:rPr>
              <a:t>		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a file </a:t>
            </a:r>
            <a:r>
              <a:rPr lang="en-US" altLang="zh-TW" sz="3200" b="0" i="1" dirty="0" smtClean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B2B2B2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,</a:t>
            </a:r>
            <a:r>
              <a:rPr lang="en-US" altLang="zh-TW" sz="3200" dirty="0" smtClean="0">
                <a:solidFill>
                  <a:srgbClr val="B2B2B2"/>
                </a:solidFill>
                <a:latin typeface="Arial" charset="0"/>
              </a:rPr>
              <a:t> ``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	 -To </a:t>
            </a:r>
            <a:r>
              <a:rPr lang="en-US" altLang="zh-TW" sz="3200" b="0" i="1" dirty="0" smtClean="0">
                <a:solidFill>
                  <a:srgbClr val="B2B2B2"/>
                </a:solidFill>
                <a:latin typeface="Arial" charset="0"/>
              </a:rPr>
              <a:t>arguments</a:t>
            </a:r>
            <a:r>
              <a:rPr lang="en-US" altLang="zh-TW" sz="3200" b="0" dirty="0" smtClean="0">
                <a:solidFill>
                  <a:srgbClr val="B2B2B2"/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657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72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  <a:endParaRPr lang="en-US" altLang="zh-TW" sz="2000" b="0" dirty="0" smtClean="0">
              <a:latin typeface="Arial" charset="0"/>
            </a:endParaRP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  <a:endParaRPr lang="en-US" altLang="zh-TW" sz="32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lvl="1"/>
            <a:r>
              <a:rPr lang="en-US" altLang="zh-TW" sz="3800" b="0" dirty="0" smtClean="0">
                <a:latin typeface="Arial" charset="0"/>
              </a:rPr>
              <a:t>Redirecting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screen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output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smtClean="0">
                <a:latin typeface="Arial" charset="0"/>
              </a:rPr>
              <a:t>(</a:t>
            </a:r>
            <a:r>
              <a:rPr lang="en-US" altLang="zh-TW" sz="3800" b="0" dirty="0" err="1" smtClean="0">
                <a:latin typeface="Arial" charset="0"/>
              </a:rPr>
              <a:t>stdout</a:t>
            </a:r>
            <a:r>
              <a:rPr lang="en-US" altLang="zh-TW" sz="3800" b="0" dirty="0" smtClean="0">
                <a:latin typeface="Arial" charset="0"/>
              </a:rPr>
              <a:t>,</a:t>
            </a:r>
            <a:r>
              <a:rPr lang="en-US" altLang="zh-TW" sz="3200" b="0" dirty="0" smtClean="0">
                <a:latin typeface="Arial" charset="0"/>
              </a:rPr>
              <a:t> </a:t>
            </a:r>
            <a:r>
              <a:rPr lang="en-US" altLang="zh-TW" sz="3800" b="0" dirty="0" err="1" smtClean="0">
                <a:latin typeface="Arial" charset="0"/>
              </a:rPr>
              <a:t>stderr</a:t>
            </a:r>
            <a:r>
              <a:rPr lang="en-US" altLang="zh-TW" sz="3800" b="0" dirty="0" smtClean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smtClean="0">
                <a:solidFill>
                  <a:srgbClr val="404040"/>
                </a:solidFill>
                <a:latin typeface="Arial" charset="0"/>
              </a:rPr>
              <a:t>| tee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		 -To a file </a:t>
            </a:r>
            <a:r>
              <a:rPr lang="en-US" altLang="zh-TW" sz="3200" b="0" i="1" dirty="0" smtClean="0">
                <a:solidFill>
                  <a:srgbClr val="404040"/>
                </a:solidFill>
                <a:latin typeface="Arial" charset="0"/>
              </a:rPr>
              <a:t>and</a:t>
            </a:r>
            <a:r>
              <a:rPr lang="en-US" altLang="zh-TW" sz="3200" b="0" dirty="0" smtClean="0">
                <a:solidFill>
                  <a:srgbClr val="40404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 smtClean="0">
                <a:latin typeface="Arial" charset="0"/>
              </a:rPr>
              <a:t>	</a:t>
            </a:r>
            <a:r>
              <a:rPr lang="en-US" altLang="zh-TW" sz="3200" dirty="0" err="1" smtClean="0">
                <a:solidFill>
                  <a:srgbClr val="0066CC"/>
                </a:solidFill>
                <a:latin typeface="Arial" charset="0"/>
              </a:rPr>
              <a:t>xargs</a:t>
            </a:r>
            <a:r>
              <a:rPr lang="en-US" altLang="zh-TW" sz="3200" b="0" dirty="0" smtClean="0">
                <a:latin typeface="Arial" charset="0"/>
              </a:rPr>
              <a:t>,</a:t>
            </a:r>
            <a:r>
              <a:rPr lang="en-US" altLang="zh-TW" sz="3200" dirty="0" smtClean="0">
                <a:latin typeface="Arial" charset="0"/>
              </a:rPr>
              <a:t> </a:t>
            </a:r>
            <a:r>
              <a:rPr lang="en-US" altLang="zh-TW" sz="3200" dirty="0" smtClean="0">
                <a:solidFill>
                  <a:srgbClr val="0066CC"/>
                </a:solidFill>
                <a:latin typeface="Arial" charset="0"/>
              </a:rPr>
              <a:t>``</a:t>
            </a:r>
            <a:r>
              <a:rPr lang="en-US" altLang="zh-TW" sz="3200" b="0" dirty="0" smtClean="0">
                <a:latin typeface="Arial" charset="0"/>
              </a:rPr>
              <a:t>	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-To </a:t>
            </a:r>
            <a:r>
              <a:rPr lang="en-US" altLang="zh-TW" sz="3200" b="0" i="1" dirty="0" smtClean="0">
                <a:solidFill>
                  <a:srgbClr val="FF0000"/>
                </a:solidFill>
                <a:latin typeface="Arial" charset="0"/>
              </a:rPr>
              <a:t>arguments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3271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bg1"/>
                </a:solidFill>
              </a:rPr>
              <a:t>The following command creates “newfile”, and places into it the same data that it passes to wc:</a:t>
            </a:r>
          </a:p>
          <a:p>
            <a:pPr eaLnBrk="1" hangingPunct="1"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Verdana" pitchFamily="34" charset="0"/>
              </a:rPr>
              <a:t>		 </a:t>
            </a:r>
            <a:r>
              <a:rPr lang="en-US" altLang="zh-TW" sz="3600" smtClean="0">
                <a:latin typeface="High Tower Text" pitchFamily="18" charset="0"/>
              </a:rPr>
              <a:t>ls |tee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newfile</a:t>
            </a:r>
            <a:r>
              <a:rPr lang="en-US" altLang="zh-TW" sz="3600" smtClean="0">
                <a:latin typeface="High Tower Text" pitchFamily="18" charset="0"/>
              </a:rPr>
              <a:t> |  wc </a:t>
            </a:r>
            <a:r>
              <a:rPr lang="en-US" altLang="zh-TW" sz="3600" smtClean="0">
                <a:latin typeface="Arial Narrow" pitchFamily="34" charset="0"/>
              </a:rPr>
              <a:t>-l</a:t>
            </a:r>
          </a:p>
          <a:p>
            <a:pPr eaLnBrk="1" hangingPunct="1">
              <a:buFontTx/>
              <a:buNone/>
            </a:pPr>
            <a:endParaRPr lang="en-US" altLang="zh-TW" sz="360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3600" smtClean="0">
                <a:latin typeface="High Tower Text" pitchFamily="18" charset="0"/>
              </a:rPr>
              <a:t> </a:t>
            </a:r>
            <a:endParaRPr lang="en-US" altLang="zh-TW" sz="3600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</a:p>
        </p:txBody>
      </p:sp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73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2667000" y="2828925"/>
            <a:ext cx="162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0">
                <a:latin typeface="High Tower Text" pitchFamily="18" charset="0"/>
              </a:rPr>
              <a:t>newfile</a:t>
            </a:r>
            <a:endParaRPr lang="en-US" altLang="zh-TW" b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67000" y="457200"/>
            <a:ext cx="1625600" cy="3017838"/>
            <a:chOff x="2667000" y="457200"/>
            <a:chExt cx="1625766" cy="3017837"/>
          </a:xfrm>
        </p:grpSpPr>
        <p:sp>
          <p:nvSpPr>
            <p:cNvPr id="55306" name="Rectangle 8"/>
            <p:cNvSpPr>
              <a:spLocks noChangeArrowheads="1"/>
            </p:cNvSpPr>
            <p:nvPr/>
          </p:nvSpPr>
          <p:spPr bwMode="auto">
            <a:xfrm>
              <a:off x="2667000" y="2828706"/>
              <a:ext cx="16257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600" b="0">
                  <a:latin typeface="High Tower Text" pitchFamily="18" charset="0"/>
                </a:rPr>
                <a:t>newfile</a:t>
              </a:r>
              <a:endParaRPr lang="en-US" altLang="zh-TW" b="0"/>
            </a:p>
          </p:txBody>
        </p:sp>
        <p:cxnSp>
          <p:nvCxnSpPr>
            <p:cNvPr id="55307" name="Straight Arrow Connector 12"/>
            <p:cNvCxnSpPr>
              <a:cxnSpLocks noChangeShapeType="1"/>
            </p:cNvCxnSpPr>
            <p:nvPr/>
          </p:nvCxnSpPr>
          <p:spPr bwMode="auto">
            <a:xfrm>
              <a:off x="3429000" y="457200"/>
              <a:ext cx="0" cy="2514600"/>
            </a:xfrm>
            <a:prstGeom prst="straightConnector1">
              <a:avLst/>
            </a:prstGeom>
            <a:noFill/>
            <a:ln w="76200" algn="ctr">
              <a:solidFill>
                <a:srgbClr val="66FF66"/>
              </a:solidFill>
              <a:round/>
              <a:headEnd/>
              <a:tailEnd type="arrow" w="med" len="med"/>
            </a:ln>
          </p:spPr>
        </p:cxnSp>
      </p:grp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0" y="838200"/>
            <a:ext cx="8915400" cy="2154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000" b="0">
                <a:latin typeface="Arial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TW" sz="3200" b="0">
                <a:latin typeface="Arial" charset="0"/>
              </a:rPr>
              <a:t>  The following command creates “newfile”, 	and places into it the same data that it 	passes to wc:</a:t>
            </a:r>
          </a:p>
          <a:p>
            <a:pPr lvl="1">
              <a:buFont typeface="Arial" charset="0"/>
              <a:buChar char="•"/>
            </a:pPr>
            <a:endParaRPr lang="en-US" altLang="zh-TW" sz="1600" b="0">
              <a:latin typeface="Arial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057400" y="3276600"/>
            <a:ext cx="2743200" cy="0"/>
          </a:xfrm>
          <a:prstGeom prst="straightConnector1">
            <a:avLst/>
          </a:prstGeom>
          <a:noFill/>
          <a:ln w="76200" algn="ctr">
            <a:solidFill>
              <a:srgbClr val="66FF66"/>
            </a:solidFill>
            <a:round/>
            <a:headEnd/>
            <a:tailEnd type="arrow" w="med" len="med"/>
          </a:ln>
        </p:spPr>
      </p:cxn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Copying piped data into a file (tee)</a:t>
            </a:r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971800" y="2819400"/>
            <a:ext cx="592138" cy="2714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0007 0.4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locate file with “find”, and you can search a file for a word with “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”, but how do you search a set of files for a word?</a:t>
            </a:r>
          </a:p>
        </p:txBody>
      </p:sp>
      <p:sp>
        <p:nvSpPr>
          <p:cNvPr id="512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EF2B413-7A2D-4436-97C0-B8E821376CA0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74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 smtClean="0">
                <a:solidFill>
                  <a:srgbClr val="595959"/>
                </a:solidFill>
              </a:rPr>
              <a:t>fgrep</a:t>
            </a:r>
            <a:r>
              <a:rPr lang="en-US" altLang="zh-TW" dirty="0" smtClean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 smtClean="0"/>
              <a:t>Well, if the files are all in the same directory, you just use wildcards with 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main *.c</a:t>
            </a:r>
          </a:p>
        </p:txBody>
      </p:sp>
    </p:spTree>
    <p:extLst>
      <p:ext uri="{BB962C8B-B14F-4D97-AF65-F5344CB8AC3E}">
        <p14:creationId xmlns:p14="http://schemas.microsoft.com/office/powerpoint/2010/main" val="4189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 smtClean="0">
                <a:solidFill>
                  <a:srgbClr val="595959"/>
                </a:solidFill>
              </a:rPr>
              <a:t>fgrep</a:t>
            </a:r>
            <a:r>
              <a:rPr lang="en-US" altLang="zh-TW" dirty="0" smtClean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 smtClean="0"/>
              <a:t>But if the files are in subdirectories, try to pipe find’s output into 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*.c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 |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main</a:t>
            </a:r>
            <a:r>
              <a:rPr lang="en-US" altLang="zh-TW" dirty="0" smtClean="0"/>
              <a:t>   ◄▬    ?</a:t>
            </a:r>
          </a:p>
          <a:p>
            <a:pPr lvl="3" eaLnBrk="1" hangingPunct="1"/>
            <a:r>
              <a:rPr lang="en-US" altLang="zh-TW" dirty="0" smtClean="0"/>
              <a:t>What’s wrong here?  </a:t>
            </a:r>
          </a:p>
        </p:txBody>
      </p:sp>
    </p:spTree>
    <p:extLst>
      <p:ext uri="{BB962C8B-B14F-4D97-AF65-F5344CB8AC3E}">
        <p14:creationId xmlns:p14="http://schemas.microsoft.com/office/powerpoint/2010/main" val="22115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 smtClean="0">
                <a:solidFill>
                  <a:srgbClr val="595959"/>
                </a:solidFill>
              </a:rPr>
              <a:t>fgrep</a:t>
            </a:r>
            <a:r>
              <a:rPr lang="en-US" altLang="zh-TW" dirty="0" smtClean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 smtClean="0"/>
              <a:t>But if the files are in subdirectories, try to pipe find’s output into 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*.c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 |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main</a:t>
            </a:r>
            <a:r>
              <a:rPr lang="en-US" altLang="zh-TW" dirty="0" smtClean="0"/>
              <a:t>   ◄▬    ?</a:t>
            </a:r>
          </a:p>
          <a:p>
            <a:pPr lvl="3" eaLnBrk="1" hangingPunct="1"/>
            <a:r>
              <a:rPr lang="en-US" altLang="zh-TW" dirty="0" smtClean="0"/>
              <a:t>What’s wrong here?  </a:t>
            </a:r>
            <a:r>
              <a:rPr lang="en-US" altLang="zh-TW" dirty="0" smtClean="0">
                <a:solidFill>
                  <a:srgbClr val="FF0000"/>
                </a:solidFill>
              </a:rPr>
              <a:t>The file </a:t>
            </a:r>
            <a:r>
              <a:rPr lang="en-US" altLang="zh-TW" i="1" u="sng" dirty="0" smtClean="0">
                <a:solidFill>
                  <a:srgbClr val="FF0000"/>
                </a:solidFill>
              </a:rPr>
              <a:t>names</a:t>
            </a:r>
            <a:r>
              <a:rPr lang="en-US" altLang="zh-TW" dirty="0" smtClean="0">
                <a:solidFill>
                  <a:srgbClr val="FF0000"/>
                </a:solidFill>
              </a:rPr>
              <a:t> have been passed</a:t>
            </a:r>
          </a:p>
        </p:txBody>
      </p:sp>
    </p:spTree>
    <p:extLst>
      <p:ext uri="{BB962C8B-B14F-4D97-AF65-F5344CB8AC3E}">
        <p14:creationId xmlns:p14="http://schemas.microsoft.com/office/powerpoint/2010/main" val="26960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 smtClean="0">
                <a:solidFill>
                  <a:srgbClr val="595959"/>
                </a:solidFill>
              </a:rPr>
              <a:t>fgrep</a:t>
            </a:r>
            <a:r>
              <a:rPr lang="en-US" altLang="zh-TW" dirty="0" smtClean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 smtClean="0"/>
              <a:t>But if the files are in subdirectories, try to pipe find’s output into 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*.c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 |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main</a:t>
            </a:r>
            <a:r>
              <a:rPr lang="en-US" altLang="zh-TW" dirty="0" smtClean="0"/>
              <a:t>   ◄▬    ?</a:t>
            </a:r>
          </a:p>
          <a:p>
            <a:pPr lvl="3" eaLnBrk="1" hangingPunct="1"/>
            <a:r>
              <a:rPr lang="en-US" altLang="zh-TW" dirty="0" smtClean="0"/>
              <a:t>What’s wrong here?  The file </a:t>
            </a:r>
            <a:r>
              <a:rPr lang="en-US" altLang="zh-TW" i="1" u="sng" dirty="0" smtClean="0"/>
              <a:t>names</a:t>
            </a:r>
            <a:r>
              <a:rPr lang="en-US" altLang="zh-TW" dirty="0" smtClean="0"/>
              <a:t> have been passed</a:t>
            </a:r>
          </a:p>
          <a:p>
            <a:pPr eaLnBrk="1" hangingPunct="1"/>
            <a:r>
              <a:rPr lang="en-US" altLang="zh-TW" dirty="0" smtClean="0"/>
              <a:t>To let a command interpret its piped input  as an argument, use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 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*.c</a:t>
            </a:r>
            <a:r>
              <a:rPr lang="en-US" altLang="zh-TW" b="1" dirty="0" smtClean="0">
                <a:latin typeface="High Tower Text" panose="02040502050506030303" pitchFamily="18" charset="0"/>
              </a:rPr>
              <a:t>"</a:t>
            </a:r>
            <a:r>
              <a:rPr lang="en-US" altLang="zh-TW" dirty="0" smtClean="0">
                <a:latin typeface="High Tower Text" panose="02040502050506030303" pitchFamily="18" charset="0"/>
              </a:rPr>
              <a:t> |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dirty="0" smtClean="0">
                <a:latin typeface="High Tower Text" panose="02040502050506030303" pitchFamily="18" charset="0"/>
              </a:rPr>
              <a:t>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main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6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How about an example?  Maybe we look for a unique file, somewhere in a subdirectory: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endParaRPr lang="en-US" altLang="zh-TW" dirty="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latin typeface="High Tower Text" panose="02040502050506030303" pitchFamily="18" charset="0"/>
              </a:rPr>
              <a:t>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    ◄▬  This is the output</a:t>
            </a:r>
          </a:p>
          <a:p>
            <a:pPr eaLnBrk="1" hangingPunct="1"/>
            <a:r>
              <a:rPr lang="en-US" altLang="zh-TW" dirty="0" smtClean="0"/>
              <a:t>If we pipe this into 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 then it we get: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dirty="0" smtClean="0">
                <a:latin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>
                <a:latin typeface="High Tower Text" panose="02040502050506030303" pitchFamily="18" charset="0"/>
              </a:rPr>
              <a:t> |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- </a:t>
            </a:r>
            <a:r>
              <a:rPr lang="en-US" altLang="zh-TW" sz="2400" dirty="0" smtClean="0"/>
              <a:t>This gives no output, because “word” is not in the 		   string “./subdir1/</a:t>
            </a:r>
            <a:r>
              <a:rPr lang="en-US" altLang="zh-TW" sz="2400" dirty="0" err="1" smtClean="0"/>
              <a:t>myfile</a:t>
            </a:r>
            <a:r>
              <a:rPr lang="en-US" altLang="zh-TW" sz="2400" dirty="0" smtClean="0"/>
              <a:t>”. 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F13F3E4-A593-4E26-97ED-B842325BD3E4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79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3"/>
          <a:ext cx="9144000" cy="5803360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72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73910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word</a:t>
            </a:r>
            <a:endParaRPr lang="en-US" altLang="zh-TW" dirty="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 smtClean="0"/>
          </a:p>
          <a:p>
            <a:pPr eaLnBrk="1" hangingPunct="1">
              <a:buFontTx/>
              <a:buNone/>
            </a:pPr>
            <a:endParaRPr lang="en-US" altLang="zh-TW" sz="2400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2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C00000"/>
                </a:solidFill>
              </a:rPr>
              <a:t>   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	</a:t>
            </a:r>
            <a:endParaRPr lang="en-US" altLang="zh-TW" sz="2800" dirty="0" smtClean="0">
              <a:solidFill>
                <a:srgbClr val="00FF00"/>
              </a:solidFill>
            </a:endParaRPr>
          </a:p>
        </p:txBody>
      </p:sp>
      <p:cxnSp>
        <p:nvCxnSpPr>
          <p:cNvPr id="12292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825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endParaRPr lang="en-US" altLang="zh-TW" sz="20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C00000"/>
                </a:solidFill>
              </a:rPr>
              <a:t>		 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 smtClean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3316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75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C00000"/>
                </a:solidFill>
              </a:rPr>
              <a:t>		 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 smtClean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340" name="Straight Arrow Connector 5"/>
          <p:cNvCxnSpPr>
            <a:cxnSpLocks noChangeShapeType="1"/>
          </p:cNvCxnSpPr>
          <p:nvPr/>
        </p:nvCxnSpPr>
        <p:spPr bwMode="auto">
          <a:xfrm flipV="1">
            <a:off x="3886200" y="4876800"/>
            <a:ext cx="3352800" cy="9906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188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	</a:t>
            </a:r>
            <a:endParaRPr lang="en-US" altLang="zh-TW" sz="28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dirty="0" smtClean="0">
                <a:latin typeface="High Tower Text" panose="02040502050506030303" pitchFamily="18" charset="0"/>
              </a:rPr>
              <a:t> word ./subdir</a:t>
            </a:r>
            <a:r>
              <a:rPr lang="en-US" altLang="zh-TW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High Tower Text" panose="02040502050506030303" pitchFamily="18" charset="0"/>
              </a:rPr>
              <a:t>/</a:t>
            </a:r>
            <a:r>
              <a:rPr lang="en-US" altLang="zh-TW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dirty="0" smtClean="0"/>
              <a:t>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And that is what </a:t>
            </a:r>
            <a:r>
              <a:rPr lang="en-US" altLang="zh-TW" dirty="0" err="1" smtClean="0"/>
              <a:t>xargs</a:t>
            </a:r>
            <a:r>
              <a:rPr lang="en-US" altLang="zh-TW" dirty="0" smtClean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	  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|</a:t>
            </a:r>
            <a:r>
              <a:rPr lang="en-US" altLang="zh-TW" sz="12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 smtClean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 smtClean="0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	</a:t>
            </a:r>
            <a:endParaRPr lang="en-US" altLang="zh-TW" sz="28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 </a:t>
            </a:r>
            <a:r>
              <a:rPr lang="en-US" altLang="zh-TW" sz="6600" b="1" smtClean="0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mtClean="0">
                <a:solidFill>
                  <a:srgbClr val="0033CC"/>
                </a:solidFill>
              </a:rPr>
              <a:t> vs the </a:t>
            </a:r>
            <a:r>
              <a:rPr lang="en-US" altLang="zh-TW" sz="5400" b="1" smtClean="0">
                <a:solidFill>
                  <a:srgbClr val="0033CC"/>
                </a:solidFill>
              </a:rPr>
              <a:t>` `</a:t>
            </a:r>
            <a:r>
              <a:rPr lang="en-US" altLang="zh-TW" smtClean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Compare </a:t>
            </a:r>
            <a:r>
              <a:rPr lang="en-US" altLang="zh-TW" sz="3600" dirty="0" err="1" smtClean="0">
                <a:solidFill>
                  <a:srgbClr val="CC3300"/>
                </a:solidFill>
              </a:rPr>
              <a:t>xargs</a:t>
            </a:r>
            <a:r>
              <a:rPr lang="en-US" altLang="zh-TW" sz="36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% 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| </a:t>
            </a:r>
            <a:r>
              <a:rPr lang="en-US" altLang="zh-TW" sz="3600" dirty="0" err="1" smtClean="0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word  </a:t>
            </a:r>
            <a:endParaRPr lang="en-US" altLang="zh-TW" dirty="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 smtClean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dirty="0" smtClean="0"/>
              <a:t>To </a:t>
            </a:r>
            <a:r>
              <a:rPr lang="en-US" altLang="zh-TW" b="1" dirty="0" smtClean="0">
                <a:solidFill>
                  <a:srgbClr val="CC3300"/>
                </a:solidFill>
              </a:rPr>
              <a:t>` `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   </a:t>
            </a:r>
            <a:r>
              <a:rPr lang="en-US" altLang="zh-TW" dirty="0" smtClean="0"/>
              <a:t>%</a:t>
            </a:r>
            <a:r>
              <a:rPr lang="en-US" altLang="zh-TW" sz="2800" dirty="0" smtClean="0"/>
              <a:t>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word  </a:t>
            </a:r>
            <a:r>
              <a:rPr lang="en-US" altLang="zh-TW" sz="3600" dirty="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3600" dirty="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dirty="0" smtClean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 smtClean="0">
              <a:latin typeface="High Tower Text" panose="02040502050506030303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25D04E4-A6F2-4335-A2B1-61711E92A759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86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 </a:t>
            </a:r>
            <a:r>
              <a:rPr lang="en-US" altLang="zh-TW" sz="6600" b="1" smtClean="0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mtClean="0">
                <a:solidFill>
                  <a:srgbClr val="0033CC"/>
                </a:solidFill>
              </a:rPr>
              <a:t> vs the </a:t>
            </a:r>
            <a:r>
              <a:rPr lang="en-US" altLang="zh-TW" sz="5400" b="1" smtClean="0">
                <a:solidFill>
                  <a:srgbClr val="0033CC"/>
                </a:solidFill>
              </a:rPr>
              <a:t>` `</a:t>
            </a:r>
            <a:r>
              <a:rPr lang="en-US" altLang="zh-TW" smtClean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Compare </a:t>
            </a:r>
            <a:r>
              <a:rPr lang="en-US" altLang="zh-TW" sz="3600" dirty="0" err="1" smtClean="0">
                <a:solidFill>
                  <a:srgbClr val="CC3300"/>
                </a:solidFill>
              </a:rPr>
              <a:t>xargs</a:t>
            </a:r>
            <a:r>
              <a:rPr lang="en-US" altLang="zh-TW" sz="36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% 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| </a:t>
            </a:r>
            <a:r>
              <a:rPr lang="en-US" altLang="zh-TW" sz="3600" dirty="0" err="1" smtClean="0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word  </a:t>
            </a:r>
            <a:endParaRPr lang="en-US" altLang="zh-TW" dirty="0" smtClean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 smtClean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dirty="0" smtClean="0"/>
              <a:t>To </a:t>
            </a:r>
            <a:r>
              <a:rPr lang="en-US" altLang="zh-TW" b="1" dirty="0" smtClean="0">
                <a:solidFill>
                  <a:srgbClr val="CC3300"/>
                </a:solidFill>
              </a:rPr>
              <a:t>` `</a:t>
            </a:r>
            <a:r>
              <a:rPr lang="en-US" altLang="zh-TW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	   </a:t>
            </a:r>
            <a:r>
              <a:rPr lang="en-US" altLang="zh-TW" dirty="0" smtClean="0"/>
              <a:t>%</a:t>
            </a:r>
            <a:r>
              <a:rPr lang="en-US" altLang="zh-TW" sz="2800" dirty="0" smtClean="0"/>
              <a:t>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fgrep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 word  </a:t>
            </a:r>
            <a:r>
              <a:rPr lang="en-US" altLang="zh-TW" sz="3600" dirty="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 smtClean="0">
                <a:latin typeface="Times New Roman" panose="02020603050405020304" pitchFamily="18" charset="0"/>
              </a:rPr>
              <a:t>-</a:t>
            </a:r>
            <a:r>
              <a:rPr lang="en-US" altLang="zh-TW" sz="3600" dirty="0" smtClean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 smtClean="0">
                <a:latin typeface="High Tower Text" panose="02040502050506030303" pitchFamily="18" charset="0"/>
              </a:rPr>
              <a:t>myfile</a:t>
            </a:r>
            <a:r>
              <a:rPr lang="en-US" altLang="zh-TW" sz="3600" dirty="0" smtClean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dirty="0" smtClean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 smtClean="0">
              <a:latin typeface="High Tower Text" panose="02040502050506030303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ts val="1800"/>
              </a:spcBef>
            </a:pPr>
            <a:r>
              <a:rPr lang="en-US" altLang="zh-TW" sz="3600" dirty="0" smtClean="0">
                <a:cs typeface="Arial" panose="020B0604020202020204" pitchFamily="34" charset="0"/>
              </a:rPr>
              <a:t>One of the most common ways to use the ` ` is with the </a:t>
            </a:r>
            <a:r>
              <a:rPr lang="en-US" altLang="zh-TW" sz="540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dirty="0" smtClean="0">
                <a:latin typeface="High Tower Text" panose="02040502050506030303" pitchFamily="18" charset="0"/>
              </a:rPr>
              <a:t> </a:t>
            </a:r>
            <a:r>
              <a:rPr lang="en-US" altLang="zh-TW" sz="3600" dirty="0" smtClean="0"/>
              <a:t>command </a:t>
            </a:r>
            <a:r>
              <a:rPr lang="en-US" altLang="zh-TW" sz="3600" b="1" dirty="0" smtClean="0">
                <a:solidFill>
                  <a:srgbClr val="0033CC"/>
                </a:solidFill>
              </a:rPr>
              <a:t>. . .</a:t>
            </a:r>
            <a:endParaRPr lang="zh-TW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BF7CA4A-F01D-4EB5-850D-5E01AB75947C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87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expr</a:t>
            </a:r>
            <a:endParaRPr lang="en-US" altLang="zh-TW" sz="7200" b="1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 smtClean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 smtClean="0">
                <a:solidFill>
                  <a:srgbClr val="000000"/>
                </a:solidFill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100" dirty="0" smtClean="0">
              <a:solidFill>
                <a:srgbClr val="000000"/>
              </a:solidFill>
              <a:latin typeface="Courier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</a:rPr>
              <a:t>Notes:</a:t>
            </a:r>
          </a:p>
          <a:p>
            <a:pPr marL="0" indent="0" eaLnBrk="1" hangingPunct="1"/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 smtClean="0">
                <a:solidFill>
                  <a:srgbClr val="000000"/>
                </a:solidFill>
              </a:rPr>
              <a:t> 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</a:rPr>
              <a:t>Remember that * is a special character. Use \*.</a:t>
            </a:r>
            <a:endParaRPr lang="en-US" altLang="zh-TW" sz="24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Trapezoid 3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Recall slide #3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09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expr</a:t>
            </a:r>
            <a:endParaRPr lang="en-US" altLang="zh-TW" sz="7200" b="1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 smtClean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2`"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100" dirty="0" smtClean="0">
              <a:solidFill>
                <a:srgbClr val="000000"/>
              </a:solidFill>
              <a:latin typeface="Courier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</a:rPr>
              <a:t>Notes:</a:t>
            </a:r>
          </a:p>
          <a:p>
            <a:pPr marL="0" indent="0" eaLnBrk="1" hangingPunct="1"/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 smtClean="0">
                <a:solidFill>
                  <a:srgbClr val="000000"/>
                </a:solidFill>
              </a:rPr>
              <a:t> 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</a:rPr>
              <a:t>Remember that * is a special character. Use \*.</a:t>
            </a:r>
            <a:endParaRPr lang="en-US" altLang="zh-TW" sz="24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Trapezoid 3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Compare to this slide.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3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columns (-c) or fields (-f) from each input line.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ther useful flags are --complement and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d.</a:t>
            </a: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latin typeface="High Tower Text" pitchFamily="18" charset="0"/>
              </a:rPr>
              <a:t>abcdefghijklmno.txt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1"/>
                </a:solidFill>
              </a:rPr>
              <a:t>%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447800" y="1447800"/>
            <a:ext cx="3810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8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4AA069-BE2C-4918-B854-F36124D9A1A0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lang="en-US" altLang="zh-TW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New topic: executing a file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smtClean="0"/>
              <a:t>The “./” indicated that this program was to be found in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Remember this slide?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 smtClean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</a:t>
            </a:r>
            <a:r>
              <a:rPr lang="en-US" altLang="zh-TW" sz="2400" b="1" smtClean="0">
                <a:solidFill>
                  <a:srgbClr val="FFFF00"/>
                </a:solidFill>
              </a:rPr>
              <a:t> </a:t>
            </a:r>
            <a:r>
              <a:rPr lang="en-US" altLang="zh-TW" sz="2800" b="1" smtClean="0">
                <a:solidFill>
                  <a:srgbClr val="FFFF00"/>
                </a:solidFill>
              </a:rPr>
              <a:t>.</a:t>
            </a:r>
            <a:r>
              <a:rPr lang="en-US" altLang="zh-TW" b="1" smtClean="0">
                <a:solidFill>
                  <a:srgbClr val="FFFF00"/>
                </a:solidFill>
              </a:rPr>
              <a:t>/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anose="02040502050506030303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smtClean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10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B92FD0-5502-41B7-9589-B06B540D3EB2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lang="en-US" altLang="zh-TW" sz="1400" b="0"/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4AA069-BE2C-4918-B854-F36124D9A1A0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lang="en-US" altLang="zh-TW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smtClean="0"/>
              <a:t>The “./” indicated that this program was to be found in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9053D97-24BF-46B3-A5FF-02BB2C27F605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lang="en-US" altLang="zh-TW" sz="1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 smtClean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77F584-4C94-43D9-87D7-4CE0C63DD9F0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lang="en-US" altLang="zh-TW" sz="1400" b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Executing a file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 smtClean="0">
                <a:solidFill>
                  <a:srgbClr val="FF0000"/>
                </a:solidFill>
              </a:rPr>
              <a:t>I mean, where else would it be?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763947-91DA-4F45-834E-AA7C98FB785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lang="en-US" altLang="zh-TW" sz="1400" b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/>
              <a:t>Your UNIX operating system has a number of </a:t>
            </a:r>
            <a:r>
              <a:rPr lang="en-US" altLang="zh-TW" sz="2800" b="1" i="1" smtClean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/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C64846F-F692-42C6-9727-30A4547C2A4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lang="en-US" altLang="zh-TW" sz="1400" b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smtClean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14EB342-D9DD-401A-9471-62D861077EA4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TW" sz="1400" b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smtClean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So, when you typed “count_A_files”,  it first looked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9F6F3C4-4B33-49F6-8499-BC5903EB35C1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lang="en-US" altLang="zh-TW" sz="1400" b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smtClean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/usr/bin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93551D-0F05-4F9A-A3A0-7E87938D63B8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lang="en-US" altLang="zh-TW" sz="1400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smtClean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smtClean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smtClean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smtClean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/cygdrive/c/texmf/miktex/bin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</a:t>
            </a:r>
            <a:r>
              <a:rPr lang="en-US" altLang="zh-TW" sz="240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17696</TotalTime>
  <Words>6759</Words>
  <Application>Microsoft Office PowerPoint</Application>
  <PresentationFormat>On-screen Show (4:3)</PresentationFormat>
  <Paragraphs>1406</Paragraphs>
  <Slides>106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9" baseType="lpstr">
      <vt:lpstr>Arial Unicode MS</vt:lpstr>
      <vt:lpstr>Courier</vt:lpstr>
      <vt:lpstr>Lucida Grande</vt:lpstr>
      <vt:lpstr>MS PGothic</vt:lpstr>
      <vt:lpstr>MS PGothic</vt:lpstr>
      <vt:lpstr>新細明體</vt:lpstr>
      <vt:lpstr>Arial</vt:lpstr>
      <vt:lpstr>Arial Narrow</vt:lpstr>
      <vt:lpstr>High Tower Text</vt:lpstr>
      <vt:lpstr>Times New Roman</vt:lpstr>
      <vt:lpstr>Verdana</vt:lpstr>
      <vt:lpstr>Wingdings</vt:lpstr>
      <vt:lpstr>Default Design</vt:lpstr>
      <vt:lpstr>Miscellaneous Commands</vt:lpstr>
      <vt:lpstr>Miscellaneous Commands</vt:lpstr>
      <vt:lpstr>expr</vt:lpstr>
      <vt:lpstr>Miscellaneous Commands</vt:lpstr>
      <vt:lpstr>seq</vt:lpstr>
      <vt:lpstr>seq</vt:lpstr>
      <vt:lpstr>seq</vt:lpstr>
      <vt:lpstr>Miscellaneous Commands</vt:lpstr>
      <vt:lpstr>cut</vt:lpstr>
      <vt:lpstr>cut</vt:lpstr>
      <vt:lpstr>cut</vt:lpstr>
      <vt:lpstr>cut</vt:lpstr>
      <vt:lpstr>cut</vt:lpstr>
      <vt:lpstr>Miscellaneous Commands</vt:lpstr>
      <vt:lpstr>fgrep</vt:lpstr>
      <vt:lpstr>fgrep</vt:lpstr>
      <vt:lpstr>fgrep</vt:lpstr>
      <vt:lpstr>Miscellaneous Commands</vt:lpstr>
      <vt:lpstr>sort</vt:lpstr>
      <vt:lpstr>Miscellaneous Commands</vt:lpstr>
      <vt:lpstr>uniq</vt:lpstr>
      <vt:lpstr>Miscellanous Commands</vt:lpstr>
      <vt:lpstr>PowerPoint Presentation</vt:lpstr>
      <vt:lpstr>Ways to do more than one thing on one command line</vt:lpstr>
      <vt:lpstr>Connecting commands by redirection</vt:lpstr>
      <vt:lpstr>Connecting commands by redirection</vt:lpstr>
      <vt:lpstr>Connecting commands by redirection</vt:lpstr>
      <vt:lpstr>Connecting commands by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Now, lets run that script!</vt:lpstr>
      <vt:lpstr>Now, lets run that script!</vt:lpstr>
      <vt:lpstr>Now, lets run that script!</vt:lpstr>
      <vt:lpstr>Now, lets run that script!</vt:lpstr>
      <vt:lpstr>Can we make it more general?</vt:lpstr>
      <vt:lpstr>Old version:</vt:lpstr>
      <vt:lpstr>A more-flexible version:</vt:lpstr>
      <vt:lpstr>A more-flexible version:</vt:lpstr>
      <vt:lpstr>A more-flexible version:</vt:lpstr>
      <vt:lpstr>A more-flexible version:</vt:lpstr>
      <vt:lpstr>PowerPoint Presentation</vt:lpstr>
      <vt:lpstr>See? Here are the 11 matches:</vt:lpstr>
      <vt:lpstr>Can we avoid using that tempfile?</vt:lpstr>
      <vt:lpstr>Can we avoid using that tempfile?</vt:lpstr>
      <vt:lpstr>Can we avoid using that tempfile?</vt:lpstr>
      <vt:lpstr>Can we avoid using that tempfile?</vt:lpstr>
      <vt:lpstr>Can we avoid using that tempfile?</vt:lpstr>
      <vt:lpstr>Can we avoid using that tempfile?</vt:lpstr>
      <vt:lpstr>Ways to do more than one thing on one command line</vt:lpstr>
      <vt:lpstr>Ways to do more than one thing on one command line</vt:lpstr>
      <vt:lpstr>| - Pipes</vt:lpstr>
      <vt:lpstr>So how would you do it with pipes?</vt:lpstr>
      <vt:lpstr>So how would you do it with pipes?</vt:lpstr>
      <vt:lpstr>So how would you do it with pipes?</vt:lpstr>
      <vt:lpstr>Pipes</vt:lpstr>
      <vt:lpstr>Looking around the source code</vt:lpstr>
      <vt:lpstr>Remember this slide?</vt:lpstr>
      <vt:lpstr>Remember this slide?</vt:lpstr>
      <vt:lpstr>Remember this slide?</vt:lpstr>
      <vt:lpstr>Remember this slide?</vt:lpstr>
      <vt:lpstr>Remember this slide?</vt:lpstr>
      <vt:lpstr>Remember this slide?</vt:lpstr>
      <vt:lpstr>The quiz:</vt:lpstr>
      <vt:lpstr>Ways to do more than one thing on one command line</vt:lpstr>
      <vt:lpstr>Ways to do more than one thing on one command line</vt:lpstr>
      <vt:lpstr>Ways to do more than one thing on one command line</vt:lpstr>
      <vt:lpstr>Copying piped data into a file (tee)</vt:lpstr>
      <vt:lpstr>Piping arguments (xargs)</vt:lpstr>
      <vt:lpstr>Piping arguments (xargs)</vt:lpstr>
      <vt:lpstr>Piping arguments (xargs)</vt:lpstr>
      <vt:lpstr>Piping arguments (xargs)</vt:lpstr>
      <vt:lpstr>Piping arguments (xargs)</vt:lpstr>
      <vt:lpstr>Huh?</vt:lpstr>
      <vt:lpstr>Huh?</vt:lpstr>
      <vt:lpstr>Huh?</vt:lpstr>
      <vt:lpstr>Huh?</vt:lpstr>
      <vt:lpstr>Huh?</vt:lpstr>
      <vt:lpstr>Huh?</vt:lpstr>
      <vt:lpstr>Huh?</vt:lpstr>
      <vt:lpstr> xargs vs the ` ` command</vt:lpstr>
      <vt:lpstr> xargs vs the ` ` command</vt:lpstr>
      <vt:lpstr>expr</vt:lpstr>
      <vt:lpstr>expr</vt:lpstr>
      <vt:lpstr>New topic: executing a file</vt:lpstr>
      <vt:lpstr>Remember this slide?</vt:lpstr>
      <vt:lpstr>Executing a file</vt:lpstr>
      <vt:lpstr>Executing a file</vt:lpstr>
      <vt:lpstr>Executing a file</vt:lpstr>
      <vt:lpstr>$PATH</vt:lpstr>
      <vt:lpstr>$PATH</vt:lpstr>
      <vt:lpstr>$PATH</vt:lpstr>
      <vt:lpstr>$PATH</vt:lpstr>
      <vt:lpstr>$PATH</vt:lpstr>
      <vt:lpstr>$PATH</vt:lpstr>
      <vt:lpstr>Remember this slide?</vt:lpstr>
      <vt:lpstr>Executing a file</vt:lpstr>
      <vt:lpstr>Executing a file</vt:lpstr>
      <vt:lpstr>Executing a file</vt:lpstr>
      <vt:lpstr>Which one?</vt:lpstr>
      <vt:lpstr>PowerPoint Presentation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Steve Haga</cp:lastModifiedBy>
  <cp:revision>264</cp:revision>
  <cp:lastPrinted>2005-05-27T21:26:31Z</cp:lastPrinted>
  <dcterms:created xsi:type="dcterms:W3CDTF">2005-05-23T21:56:35Z</dcterms:created>
  <dcterms:modified xsi:type="dcterms:W3CDTF">2016-03-13T15:37:42Z</dcterms:modified>
</cp:coreProperties>
</file>