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Noto Sans" panose="020B0502040504020204" pitchFamily="34" charset="0"/>
      <p:regular r:id="rId14"/>
    </p:embeddedFont>
    <p:embeddedFont>
      <p:font typeface="Quicksand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3208055" y="1525247"/>
            <a:ext cx="11871890" cy="948731"/>
          </a:xfrm>
          <a:prstGeom prst="rect">
            <a:avLst/>
          </a:prstGeom>
        </p:spPr>
        <p:txBody>
          <a:bodyPr lIns="0" tIns="0" rIns="0" bIns="0" rtlCol="0" anchor="t">
            <a:spAutoFit/>
          </a:bodyPr>
          <a:lstStyle/>
          <a:p>
            <a:pPr algn="ctr">
              <a:lnSpc>
                <a:spcPts val="7785"/>
              </a:lnSpc>
            </a:pPr>
            <a:r>
              <a:rPr lang="en-US" sz="5560">
                <a:solidFill>
                  <a:srgbClr val="000000"/>
                </a:solidFill>
                <a:latin typeface="Quicksand Bold"/>
              </a:rPr>
              <a:t>Báo cáo tiến độ bài tập lớn </a:t>
            </a:r>
          </a:p>
        </p:txBody>
      </p:sp>
      <p:sp>
        <p:nvSpPr>
          <p:cNvPr id="4" name="TextBox 4"/>
          <p:cNvSpPr txBox="1"/>
          <p:nvPr/>
        </p:nvSpPr>
        <p:spPr>
          <a:xfrm>
            <a:off x="2943091" y="8240878"/>
            <a:ext cx="11737445" cy="863600"/>
          </a:xfrm>
          <a:prstGeom prst="rect">
            <a:avLst/>
          </a:prstGeom>
        </p:spPr>
        <p:txBody>
          <a:bodyPr lIns="0" tIns="0" rIns="0" bIns="0" rtlCol="0" anchor="t">
            <a:spAutoFit/>
          </a:bodyPr>
          <a:lstStyle/>
          <a:p>
            <a:pPr algn="ctr">
              <a:lnSpc>
                <a:spcPts val="7000"/>
              </a:lnSpc>
            </a:pPr>
            <a:r>
              <a:rPr lang="en-US" sz="5000">
                <a:solidFill>
                  <a:srgbClr val="000000"/>
                </a:solidFill>
                <a:latin typeface="Noto Sans"/>
              </a:rPr>
              <a:t>Nhóm: 07</a:t>
            </a:r>
          </a:p>
        </p:txBody>
      </p:sp>
      <p:sp>
        <p:nvSpPr>
          <p:cNvPr id="5" name="TextBox 5"/>
          <p:cNvSpPr txBox="1"/>
          <p:nvPr/>
        </p:nvSpPr>
        <p:spPr>
          <a:xfrm>
            <a:off x="2125408" y="3264553"/>
            <a:ext cx="13372811" cy="2493475"/>
          </a:xfrm>
          <a:prstGeom prst="rect">
            <a:avLst/>
          </a:prstGeom>
        </p:spPr>
        <p:txBody>
          <a:bodyPr lIns="0" tIns="0" rIns="0" bIns="0" rtlCol="0" anchor="t">
            <a:spAutoFit/>
          </a:bodyPr>
          <a:lstStyle/>
          <a:p>
            <a:pPr algn="ctr">
              <a:lnSpc>
                <a:spcPts val="10089"/>
              </a:lnSpc>
              <a:spcBef>
                <a:spcPct val="0"/>
              </a:spcBef>
            </a:pPr>
            <a:r>
              <a:rPr lang="en-US" sz="7206">
                <a:solidFill>
                  <a:srgbClr val="000000"/>
                </a:solidFill>
                <a:latin typeface="Quicksand Bold"/>
              </a:rPr>
              <a:t>Kiểm thử phần mềm – website bán sách adcbook.net.vn</a:t>
            </a:r>
          </a:p>
        </p:txBody>
      </p:sp>
      <p:sp>
        <p:nvSpPr>
          <p:cNvPr id="6" name="TextBox 6"/>
          <p:cNvSpPr txBox="1"/>
          <p:nvPr/>
        </p:nvSpPr>
        <p:spPr>
          <a:xfrm>
            <a:off x="1028700" y="6567653"/>
            <a:ext cx="16199632" cy="863600"/>
          </a:xfrm>
          <a:prstGeom prst="rect">
            <a:avLst/>
          </a:prstGeom>
        </p:spPr>
        <p:txBody>
          <a:bodyPr lIns="0" tIns="0" rIns="0" bIns="0" rtlCol="0" anchor="t">
            <a:spAutoFit/>
          </a:bodyPr>
          <a:lstStyle/>
          <a:p>
            <a:pPr algn="ctr">
              <a:lnSpc>
                <a:spcPts val="7000"/>
              </a:lnSpc>
            </a:pPr>
            <a:r>
              <a:rPr lang="en-US" sz="5000">
                <a:solidFill>
                  <a:srgbClr val="000000"/>
                </a:solidFill>
                <a:latin typeface="Noto Sans"/>
              </a:rPr>
              <a:t>Giáo viên hướng dẫn: Th.s Nguyễn Thái Cường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249402" y="660888"/>
            <a:ext cx="17655217" cy="119380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Thiết lập môi trường kiểm thử</a:t>
            </a:r>
          </a:p>
        </p:txBody>
      </p:sp>
      <p:grpSp>
        <p:nvGrpSpPr>
          <p:cNvPr id="4" name="Group 4"/>
          <p:cNvGrpSpPr/>
          <p:nvPr/>
        </p:nvGrpSpPr>
        <p:grpSpPr>
          <a:xfrm>
            <a:off x="1970495" y="2177521"/>
            <a:ext cx="14213031" cy="7214757"/>
            <a:chOff x="0" y="0"/>
            <a:chExt cx="3339493" cy="1695179"/>
          </a:xfrm>
        </p:grpSpPr>
        <p:sp>
          <p:nvSpPr>
            <p:cNvPr id="5" name="Freeform 5"/>
            <p:cNvSpPr/>
            <p:nvPr/>
          </p:nvSpPr>
          <p:spPr>
            <a:xfrm>
              <a:off x="0" y="0"/>
              <a:ext cx="3339493" cy="1695179"/>
            </a:xfrm>
            <a:custGeom>
              <a:avLst/>
              <a:gdLst/>
              <a:ahLst/>
              <a:cxnLst/>
              <a:rect l="l" t="t" r="r" b="b"/>
              <a:pathLst>
                <a:path w="3339493" h="1695179">
                  <a:moveTo>
                    <a:pt x="27780" y="0"/>
                  </a:moveTo>
                  <a:lnTo>
                    <a:pt x="3311713" y="0"/>
                  </a:lnTo>
                  <a:cubicBezTo>
                    <a:pt x="3319081" y="0"/>
                    <a:pt x="3326147" y="2927"/>
                    <a:pt x="3331357" y="8137"/>
                  </a:cubicBezTo>
                  <a:cubicBezTo>
                    <a:pt x="3336566" y="13346"/>
                    <a:pt x="3339493" y="20412"/>
                    <a:pt x="3339493" y="27780"/>
                  </a:cubicBezTo>
                  <a:lnTo>
                    <a:pt x="3339493" y="1667399"/>
                  </a:lnTo>
                  <a:cubicBezTo>
                    <a:pt x="3339493" y="1674767"/>
                    <a:pt x="3336566" y="1681833"/>
                    <a:pt x="3331357" y="1687043"/>
                  </a:cubicBezTo>
                  <a:cubicBezTo>
                    <a:pt x="3326147" y="1692252"/>
                    <a:pt x="3319081" y="1695179"/>
                    <a:pt x="3311713" y="1695179"/>
                  </a:cubicBezTo>
                  <a:lnTo>
                    <a:pt x="27780" y="1695179"/>
                  </a:lnTo>
                  <a:cubicBezTo>
                    <a:pt x="20412" y="1695179"/>
                    <a:pt x="13346" y="1692252"/>
                    <a:pt x="8137" y="1687043"/>
                  </a:cubicBezTo>
                  <a:cubicBezTo>
                    <a:pt x="2927" y="1681833"/>
                    <a:pt x="0" y="1674767"/>
                    <a:pt x="0" y="1667399"/>
                  </a:cubicBezTo>
                  <a:lnTo>
                    <a:pt x="0" y="27780"/>
                  </a:lnTo>
                  <a:cubicBezTo>
                    <a:pt x="0" y="20412"/>
                    <a:pt x="2927" y="13346"/>
                    <a:pt x="8137" y="8137"/>
                  </a:cubicBezTo>
                  <a:cubicBezTo>
                    <a:pt x="13346" y="2927"/>
                    <a:pt x="20412" y="0"/>
                    <a:pt x="27780" y="0"/>
                  </a:cubicBezTo>
                  <a:close/>
                </a:path>
              </a:pathLst>
            </a:custGeom>
            <a:solidFill>
              <a:srgbClr val="FFFFFF"/>
            </a:solidFill>
            <a:ln w="38100" cap="rnd">
              <a:solidFill>
                <a:srgbClr val="000000"/>
              </a:solidFill>
              <a:prstDash val="lgDash"/>
              <a:round/>
            </a:ln>
          </p:spPr>
        </p:sp>
        <p:sp>
          <p:nvSpPr>
            <p:cNvPr id="6" name="TextBox 6"/>
            <p:cNvSpPr txBox="1"/>
            <p:nvPr/>
          </p:nvSpPr>
          <p:spPr>
            <a:xfrm>
              <a:off x="0" y="-38100"/>
              <a:ext cx="3339493" cy="1733279"/>
            </a:xfrm>
            <a:prstGeom prst="rect">
              <a:avLst/>
            </a:prstGeom>
          </p:spPr>
          <p:txBody>
            <a:bodyPr lIns="56943" tIns="56943" rIns="56943" bIns="56943" rtlCol="0" anchor="ctr"/>
            <a:lstStyle/>
            <a:p>
              <a:pPr algn="ctr">
                <a:lnSpc>
                  <a:spcPts val="2659"/>
                </a:lnSpc>
              </a:pPr>
              <a:endParaRPr/>
            </a:p>
          </p:txBody>
        </p:sp>
      </p:grpSp>
      <p:sp>
        <p:nvSpPr>
          <p:cNvPr id="7" name="TextBox 7"/>
          <p:cNvSpPr txBox="1"/>
          <p:nvPr/>
        </p:nvSpPr>
        <p:spPr>
          <a:xfrm>
            <a:off x="1598107" y="2470138"/>
            <a:ext cx="14585420" cy="7587546"/>
          </a:xfrm>
          <a:prstGeom prst="rect">
            <a:avLst/>
          </a:prstGeom>
        </p:spPr>
        <p:txBody>
          <a:bodyPr lIns="0" tIns="0" rIns="0" bIns="0" rtlCol="0" anchor="t">
            <a:spAutoFit/>
          </a:bodyPr>
          <a:lstStyle/>
          <a:p>
            <a:pPr marL="1166448" lvl="1" indent="-583224" algn="l">
              <a:lnSpc>
                <a:spcPts val="7563"/>
              </a:lnSpc>
              <a:buFont typeface="Arial"/>
              <a:buChar char="•"/>
            </a:pPr>
            <a:r>
              <a:rPr lang="en-US" sz="5402">
                <a:solidFill>
                  <a:srgbClr val="000000"/>
                </a:solidFill>
                <a:latin typeface="Noto Sans"/>
              </a:rPr>
              <a:t>Cài đặt môi trường dựa trên yêu cầu của dự án.</a:t>
            </a:r>
          </a:p>
          <a:p>
            <a:pPr marL="1166448" lvl="1" indent="-583224" algn="l">
              <a:lnSpc>
                <a:spcPts val="7563"/>
              </a:lnSpc>
              <a:buFont typeface="Arial"/>
              <a:buChar char="•"/>
            </a:pPr>
            <a:r>
              <a:rPr lang="en-US" sz="5402">
                <a:solidFill>
                  <a:srgbClr val="000000"/>
                </a:solidFill>
                <a:latin typeface="Noto Sans"/>
              </a:rPr>
              <a:t>Thực thi smoke test case để kiểm tra môi trường.</a:t>
            </a:r>
          </a:p>
          <a:p>
            <a:pPr marL="1166448" lvl="1" indent="-583224" algn="l">
              <a:lnSpc>
                <a:spcPts val="7563"/>
              </a:lnSpc>
              <a:buFont typeface="Arial"/>
              <a:buChar char="•"/>
            </a:pPr>
            <a:r>
              <a:rPr lang="en-US" sz="5402">
                <a:solidFill>
                  <a:srgbClr val="000000"/>
                </a:solidFill>
                <a:latin typeface="Noto Sans"/>
              </a:rPr>
              <a:t>Đầu ra: môi trường đã được cài đặt đúng theo yêu cầu và kết quả của smoke test case.</a:t>
            </a:r>
          </a:p>
          <a:p>
            <a:pPr algn="l">
              <a:lnSpc>
                <a:spcPts val="7563"/>
              </a:lnSpc>
            </a:pPr>
            <a:endParaRPr lang="en-US" sz="5402">
              <a:solidFill>
                <a:srgbClr val="000000"/>
              </a:solidFill>
              <a:latin typeface="No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1427764" y="4143647"/>
            <a:ext cx="4947308" cy="5611232"/>
            <a:chOff x="0" y="0"/>
            <a:chExt cx="1302995" cy="1477855"/>
          </a:xfrm>
        </p:grpSpPr>
        <p:sp>
          <p:nvSpPr>
            <p:cNvPr id="4" name="Freeform 4"/>
            <p:cNvSpPr/>
            <p:nvPr/>
          </p:nvSpPr>
          <p:spPr>
            <a:xfrm>
              <a:off x="0" y="0"/>
              <a:ext cx="1302995" cy="1477855"/>
            </a:xfrm>
            <a:custGeom>
              <a:avLst/>
              <a:gdLst/>
              <a:ahLst/>
              <a:cxnLst/>
              <a:rect l="l" t="t" r="r" b="b"/>
              <a:pathLst>
                <a:path w="1302995" h="1477855">
                  <a:moveTo>
                    <a:pt x="79809" y="0"/>
                  </a:moveTo>
                  <a:lnTo>
                    <a:pt x="1223186" y="0"/>
                  </a:lnTo>
                  <a:cubicBezTo>
                    <a:pt x="1267263" y="0"/>
                    <a:pt x="1302995" y="35732"/>
                    <a:pt x="1302995" y="79809"/>
                  </a:cubicBezTo>
                  <a:lnTo>
                    <a:pt x="1302995" y="1398047"/>
                  </a:lnTo>
                  <a:cubicBezTo>
                    <a:pt x="1302995" y="1419213"/>
                    <a:pt x="1294586" y="1439513"/>
                    <a:pt x="1279619" y="1454480"/>
                  </a:cubicBezTo>
                  <a:cubicBezTo>
                    <a:pt x="1264652" y="1469447"/>
                    <a:pt x="1244353" y="1477855"/>
                    <a:pt x="1223186" y="1477855"/>
                  </a:cubicBezTo>
                  <a:lnTo>
                    <a:pt x="79809" y="1477855"/>
                  </a:lnTo>
                  <a:cubicBezTo>
                    <a:pt x="35732" y="1477855"/>
                    <a:pt x="0" y="1442124"/>
                    <a:pt x="0" y="1398047"/>
                  </a:cubicBezTo>
                  <a:lnTo>
                    <a:pt x="0" y="79809"/>
                  </a:lnTo>
                  <a:cubicBezTo>
                    <a:pt x="0" y="35732"/>
                    <a:pt x="35732" y="0"/>
                    <a:pt x="79809"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1302995" cy="151595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672482" y="4143647"/>
            <a:ext cx="4947308" cy="5611232"/>
            <a:chOff x="0" y="0"/>
            <a:chExt cx="1302995" cy="1477855"/>
          </a:xfrm>
        </p:grpSpPr>
        <p:sp>
          <p:nvSpPr>
            <p:cNvPr id="7" name="Freeform 7"/>
            <p:cNvSpPr/>
            <p:nvPr/>
          </p:nvSpPr>
          <p:spPr>
            <a:xfrm>
              <a:off x="0" y="0"/>
              <a:ext cx="1302995" cy="1477855"/>
            </a:xfrm>
            <a:custGeom>
              <a:avLst/>
              <a:gdLst/>
              <a:ahLst/>
              <a:cxnLst/>
              <a:rect l="l" t="t" r="r" b="b"/>
              <a:pathLst>
                <a:path w="1302995" h="1477855">
                  <a:moveTo>
                    <a:pt x="79809" y="0"/>
                  </a:moveTo>
                  <a:lnTo>
                    <a:pt x="1223186" y="0"/>
                  </a:lnTo>
                  <a:cubicBezTo>
                    <a:pt x="1267263" y="0"/>
                    <a:pt x="1302995" y="35732"/>
                    <a:pt x="1302995" y="79809"/>
                  </a:cubicBezTo>
                  <a:lnTo>
                    <a:pt x="1302995" y="1398047"/>
                  </a:lnTo>
                  <a:cubicBezTo>
                    <a:pt x="1302995" y="1419213"/>
                    <a:pt x="1294586" y="1439513"/>
                    <a:pt x="1279619" y="1454480"/>
                  </a:cubicBezTo>
                  <a:cubicBezTo>
                    <a:pt x="1264652" y="1469447"/>
                    <a:pt x="1244353" y="1477855"/>
                    <a:pt x="1223186" y="1477855"/>
                  </a:cubicBezTo>
                  <a:lnTo>
                    <a:pt x="79809" y="1477855"/>
                  </a:lnTo>
                  <a:cubicBezTo>
                    <a:pt x="35732" y="1477855"/>
                    <a:pt x="0" y="1442124"/>
                    <a:pt x="0" y="1398047"/>
                  </a:cubicBezTo>
                  <a:lnTo>
                    <a:pt x="0" y="79809"/>
                  </a:lnTo>
                  <a:cubicBezTo>
                    <a:pt x="0" y="35732"/>
                    <a:pt x="35732" y="0"/>
                    <a:pt x="79809" y="0"/>
                  </a:cubicBezTo>
                  <a:close/>
                </a:path>
              </a:pathLst>
            </a:custGeom>
            <a:solidFill>
              <a:srgbClr val="FFFFFF"/>
            </a:solidFill>
            <a:ln w="38100" cap="rnd">
              <a:solidFill>
                <a:srgbClr val="000000"/>
              </a:solidFill>
              <a:prstDash val="lgDash"/>
              <a:round/>
            </a:ln>
          </p:spPr>
        </p:sp>
        <p:sp>
          <p:nvSpPr>
            <p:cNvPr id="8" name="TextBox 8"/>
            <p:cNvSpPr txBox="1"/>
            <p:nvPr/>
          </p:nvSpPr>
          <p:spPr>
            <a:xfrm>
              <a:off x="0" y="-38100"/>
              <a:ext cx="1302995" cy="151595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915064" y="4143647"/>
            <a:ext cx="4947308" cy="5611232"/>
            <a:chOff x="0" y="0"/>
            <a:chExt cx="1302995" cy="1477855"/>
          </a:xfrm>
        </p:grpSpPr>
        <p:sp>
          <p:nvSpPr>
            <p:cNvPr id="10" name="Freeform 10"/>
            <p:cNvSpPr/>
            <p:nvPr/>
          </p:nvSpPr>
          <p:spPr>
            <a:xfrm>
              <a:off x="0" y="0"/>
              <a:ext cx="1302995" cy="1477855"/>
            </a:xfrm>
            <a:custGeom>
              <a:avLst/>
              <a:gdLst/>
              <a:ahLst/>
              <a:cxnLst/>
              <a:rect l="l" t="t" r="r" b="b"/>
              <a:pathLst>
                <a:path w="1302995" h="1477855">
                  <a:moveTo>
                    <a:pt x="79809" y="0"/>
                  </a:moveTo>
                  <a:lnTo>
                    <a:pt x="1223186" y="0"/>
                  </a:lnTo>
                  <a:cubicBezTo>
                    <a:pt x="1267263" y="0"/>
                    <a:pt x="1302995" y="35732"/>
                    <a:pt x="1302995" y="79809"/>
                  </a:cubicBezTo>
                  <a:lnTo>
                    <a:pt x="1302995" y="1398047"/>
                  </a:lnTo>
                  <a:cubicBezTo>
                    <a:pt x="1302995" y="1419213"/>
                    <a:pt x="1294586" y="1439513"/>
                    <a:pt x="1279619" y="1454480"/>
                  </a:cubicBezTo>
                  <a:cubicBezTo>
                    <a:pt x="1264652" y="1469447"/>
                    <a:pt x="1244353" y="1477855"/>
                    <a:pt x="1223186" y="1477855"/>
                  </a:cubicBezTo>
                  <a:lnTo>
                    <a:pt x="79809" y="1477855"/>
                  </a:lnTo>
                  <a:cubicBezTo>
                    <a:pt x="35732" y="1477855"/>
                    <a:pt x="0" y="1442124"/>
                    <a:pt x="0" y="1398047"/>
                  </a:cubicBezTo>
                  <a:lnTo>
                    <a:pt x="0" y="79809"/>
                  </a:lnTo>
                  <a:cubicBezTo>
                    <a:pt x="0" y="35732"/>
                    <a:pt x="35732" y="0"/>
                    <a:pt x="79809" y="0"/>
                  </a:cubicBezTo>
                  <a:close/>
                </a:path>
              </a:pathLst>
            </a:custGeom>
            <a:solidFill>
              <a:srgbClr val="FFFFFF"/>
            </a:solidFill>
            <a:ln w="38100" cap="rnd">
              <a:solidFill>
                <a:srgbClr val="000000"/>
              </a:solidFill>
              <a:prstDash val="lgDash"/>
              <a:round/>
            </a:ln>
          </p:spPr>
        </p:sp>
        <p:sp>
          <p:nvSpPr>
            <p:cNvPr id="11" name="TextBox 11"/>
            <p:cNvSpPr txBox="1"/>
            <p:nvPr/>
          </p:nvSpPr>
          <p:spPr>
            <a:xfrm>
              <a:off x="0" y="-38100"/>
              <a:ext cx="1302995" cy="151595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028700" y="993211"/>
            <a:ext cx="3633745" cy="1448669"/>
          </a:xfrm>
          <a:custGeom>
            <a:avLst/>
            <a:gdLst/>
            <a:ahLst/>
            <a:cxnLst/>
            <a:rect l="l" t="t" r="r" b="b"/>
            <a:pathLst>
              <a:path w="3633745" h="1448669">
                <a:moveTo>
                  <a:pt x="0" y="0"/>
                </a:moveTo>
                <a:lnTo>
                  <a:pt x="3633745" y="0"/>
                </a:lnTo>
                <a:lnTo>
                  <a:pt x="3633745" y="1448669"/>
                </a:lnTo>
                <a:lnTo>
                  <a:pt x="0" y="1448669"/>
                </a:lnTo>
                <a:lnTo>
                  <a:pt x="0" y="0"/>
                </a:lnTo>
                <a:close/>
              </a:path>
            </a:pathLst>
          </a:custGeom>
          <a:blipFill>
            <a:blip r:embed="rId3"/>
            <a:stretch>
              <a:fillRect/>
            </a:stretch>
          </a:blipFill>
        </p:spPr>
      </p:sp>
      <p:sp>
        <p:nvSpPr>
          <p:cNvPr id="13" name="Freeform 13"/>
          <p:cNvSpPr/>
          <p:nvPr/>
        </p:nvSpPr>
        <p:spPr>
          <a:xfrm>
            <a:off x="14818362" y="2774485"/>
            <a:ext cx="1597998" cy="1720921"/>
          </a:xfrm>
          <a:custGeom>
            <a:avLst/>
            <a:gdLst/>
            <a:ahLst/>
            <a:cxnLst/>
            <a:rect l="l" t="t" r="r" b="b"/>
            <a:pathLst>
              <a:path w="1597998" h="1720921">
                <a:moveTo>
                  <a:pt x="0" y="0"/>
                </a:moveTo>
                <a:lnTo>
                  <a:pt x="1597999" y="0"/>
                </a:lnTo>
                <a:lnTo>
                  <a:pt x="1597999" y="1720921"/>
                </a:lnTo>
                <a:lnTo>
                  <a:pt x="0" y="1720921"/>
                </a:lnTo>
                <a:lnTo>
                  <a:pt x="0" y="0"/>
                </a:lnTo>
                <a:close/>
              </a:path>
            </a:pathLst>
          </a:custGeom>
          <a:blipFill>
            <a:blip r:embed="rId4"/>
            <a:stretch>
              <a:fillRect/>
            </a:stretch>
          </a:blipFill>
        </p:spPr>
      </p:sp>
      <p:sp>
        <p:nvSpPr>
          <p:cNvPr id="14" name="TextBox 14"/>
          <p:cNvSpPr txBox="1"/>
          <p:nvPr/>
        </p:nvSpPr>
        <p:spPr>
          <a:xfrm>
            <a:off x="1339781" y="4823294"/>
            <a:ext cx="4947308" cy="4777906"/>
          </a:xfrm>
          <a:prstGeom prst="rect">
            <a:avLst/>
          </a:prstGeom>
        </p:spPr>
        <p:txBody>
          <a:bodyPr lIns="0" tIns="0" rIns="0" bIns="0" rtlCol="0" anchor="t">
            <a:spAutoFit/>
          </a:bodyPr>
          <a:lstStyle/>
          <a:p>
            <a:pPr marL="840595" lvl="1" indent="-420297" algn="l">
              <a:lnSpc>
                <a:spcPts val="5450"/>
              </a:lnSpc>
              <a:buFont typeface="Arial"/>
              <a:buChar char="•"/>
            </a:pPr>
            <a:r>
              <a:rPr lang="en-US" sz="3893">
                <a:solidFill>
                  <a:srgbClr val="000000"/>
                </a:solidFill>
                <a:latin typeface="Noto Sans"/>
              </a:rPr>
              <a:t>Làm việc nhóm hiệu quả</a:t>
            </a:r>
          </a:p>
          <a:p>
            <a:pPr marL="840595" lvl="1" indent="-420297" algn="l">
              <a:lnSpc>
                <a:spcPts val="5450"/>
              </a:lnSpc>
              <a:buFont typeface="Arial"/>
              <a:buChar char="•"/>
            </a:pPr>
            <a:r>
              <a:rPr lang="en-US" sz="3893">
                <a:solidFill>
                  <a:srgbClr val="000000"/>
                </a:solidFill>
                <a:latin typeface="Noto Sans"/>
              </a:rPr>
              <a:t>Lập testplan kiểm thử</a:t>
            </a:r>
          </a:p>
          <a:p>
            <a:pPr marL="840595" lvl="1" indent="-420297" algn="l">
              <a:lnSpc>
                <a:spcPts val="5450"/>
              </a:lnSpc>
              <a:buFont typeface="Arial"/>
              <a:buChar char="•"/>
            </a:pPr>
            <a:r>
              <a:rPr lang="en-US" sz="3893">
                <a:solidFill>
                  <a:srgbClr val="000000"/>
                </a:solidFill>
                <a:latin typeface="Noto Sans"/>
              </a:rPr>
              <a:t>Tìm hiểu về cách hoạt động của hệ thống website </a:t>
            </a:r>
          </a:p>
        </p:txBody>
      </p:sp>
      <p:sp>
        <p:nvSpPr>
          <p:cNvPr id="15" name="TextBox 15"/>
          <p:cNvSpPr txBox="1"/>
          <p:nvPr/>
        </p:nvSpPr>
        <p:spPr>
          <a:xfrm>
            <a:off x="3679044" y="895350"/>
            <a:ext cx="10929913" cy="119380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5.Tổng kết tiến độ</a:t>
            </a:r>
          </a:p>
        </p:txBody>
      </p:sp>
      <p:sp>
        <p:nvSpPr>
          <p:cNvPr id="16" name="TextBox 16"/>
          <p:cNvSpPr txBox="1"/>
          <p:nvPr/>
        </p:nvSpPr>
        <p:spPr>
          <a:xfrm>
            <a:off x="11915064" y="4480394"/>
            <a:ext cx="4947308" cy="5463706"/>
          </a:xfrm>
          <a:prstGeom prst="rect">
            <a:avLst/>
          </a:prstGeom>
        </p:spPr>
        <p:txBody>
          <a:bodyPr lIns="0" tIns="0" rIns="0" bIns="0" rtlCol="0" anchor="t">
            <a:spAutoFit/>
          </a:bodyPr>
          <a:lstStyle/>
          <a:p>
            <a:pPr marL="840595" lvl="1" indent="-420297" algn="l">
              <a:lnSpc>
                <a:spcPts val="5450"/>
              </a:lnSpc>
              <a:buFont typeface="Arial"/>
              <a:buChar char="•"/>
            </a:pPr>
            <a:r>
              <a:rPr lang="en-US" sz="3893">
                <a:solidFill>
                  <a:srgbClr val="000000"/>
                </a:solidFill>
                <a:latin typeface="Noto Sans"/>
              </a:rPr>
              <a:t>Xây dựng test case tự động</a:t>
            </a:r>
          </a:p>
          <a:p>
            <a:pPr marL="840595" lvl="1" indent="-420297" algn="l">
              <a:lnSpc>
                <a:spcPts val="5450"/>
              </a:lnSpc>
              <a:buFont typeface="Arial"/>
              <a:buChar char="•"/>
            </a:pPr>
            <a:r>
              <a:rPr lang="en-US" sz="3893">
                <a:solidFill>
                  <a:srgbClr val="000000"/>
                </a:solidFill>
                <a:latin typeface="Noto Sans"/>
              </a:rPr>
              <a:t>Ứng dụng phương pháp kiểm thử Alpha testing và belta testing</a:t>
            </a:r>
          </a:p>
          <a:p>
            <a:pPr algn="l">
              <a:lnSpc>
                <a:spcPts val="5450"/>
              </a:lnSpc>
            </a:pPr>
            <a:endParaRPr lang="en-US" sz="3893">
              <a:solidFill>
                <a:srgbClr val="000000"/>
              </a:solidFill>
              <a:latin typeface="Noto Sans"/>
            </a:endParaRPr>
          </a:p>
        </p:txBody>
      </p:sp>
      <p:sp>
        <p:nvSpPr>
          <p:cNvPr id="17" name="TextBox 17"/>
          <p:cNvSpPr txBox="1"/>
          <p:nvPr/>
        </p:nvSpPr>
        <p:spPr>
          <a:xfrm>
            <a:off x="1507204" y="2851455"/>
            <a:ext cx="4779885" cy="1545589"/>
          </a:xfrm>
          <a:prstGeom prst="rect">
            <a:avLst/>
          </a:prstGeom>
        </p:spPr>
        <p:txBody>
          <a:bodyPr lIns="0" tIns="0" rIns="0" bIns="0" rtlCol="0" anchor="t">
            <a:spAutoFit/>
          </a:bodyPr>
          <a:lstStyle/>
          <a:p>
            <a:pPr algn="ctr">
              <a:lnSpc>
                <a:spcPts val="6160"/>
              </a:lnSpc>
            </a:pPr>
            <a:r>
              <a:rPr lang="en-US" sz="4400">
                <a:solidFill>
                  <a:srgbClr val="000000"/>
                </a:solidFill>
                <a:latin typeface="Quicksand Bold"/>
              </a:rPr>
              <a:t>Những mục tiêu đã hoàn thành</a:t>
            </a:r>
          </a:p>
        </p:txBody>
      </p:sp>
      <p:sp>
        <p:nvSpPr>
          <p:cNvPr id="18" name="TextBox 18"/>
          <p:cNvSpPr txBox="1"/>
          <p:nvPr/>
        </p:nvSpPr>
        <p:spPr>
          <a:xfrm>
            <a:off x="6754058" y="2851455"/>
            <a:ext cx="4779885" cy="1545589"/>
          </a:xfrm>
          <a:prstGeom prst="rect">
            <a:avLst/>
          </a:prstGeom>
        </p:spPr>
        <p:txBody>
          <a:bodyPr lIns="0" tIns="0" rIns="0" bIns="0" rtlCol="0" anchor="t">
            <a:spAutoFit/>
          </a:bodyPr>
          <a:lstStyle/>
          <a:p>
            <a:pPr algn="ctr">
              <a:lnSpc>
                <a:spcPts val="6160"/>
              </a:lnSpc>
            </a:pPr>
            <a:r>
              <a:rPr lang="en-US" sz="4400">
                <a:solidFill>
                  <a:srgbClr val="000000"/>
                </a:solidFill>
                <a:latin typeface="Quicksand Bold"/>
              </a:rPr>
              <a:t>Những mục tiêu chưa hoàn thành</a:t>
            </a:r>
          </a:p>
        </p:txBody>
      </p:sp>
      <p:sp>
        <p:nvSpPr>
          <p:cNvPr id="19" name="TextBox 19"/>
          <p:cNvSpPr txBox="1"/>
          <p:nvPr/>
        </p:nvSpPr>
        <p:spPr>
          <a:xfrm>
            <a:off x="11619789" y="2815506"/>
            <a:ext cx="3458953" cy="1553153"/>
          </a:xfrm>
          <a:prstGeom prst="rect">
            <a:avLst/>
          </a:prstGeom>
        </p:spPr>
        <p:txBody>
          <a:bodyPr lIns="0" tIns="0" rIns="0" bIns="0" rtlCol="0" anchor="t">
            <a:spAutoFit/>
          </a:bodyPr>
          <a:lstStyle/>
          <a:p>
            <a:pPr algn="ctr">
              <a:lnSpc>
                <a:spcPts val="6268"/>
              </a:lnSpc>
            </a:pPr>
            <a:r>
              <a:rPr lang="en-US" sz="4477">
                <a:solidFill>
                  <a:srgbClr val="000000"/>
                </a:solidFill>
                <a:latin typeface="Quicksand Bold"/>
              </a:rPr>
              <a:t>Hướng </a:t>
            </a:r>
          </a:p>
          <a:p>
            <a:pPr algn="ctr">
              <a:lnSpc>
                <a:spcPts val="6268"/>
              </a:lnSpc>
            </a:pPr>
            <a:r>
              <a:rPr lang="en-US" sz="4477">
                <a:solidFill>
                  <a:srgbClr val="000000"/>
                </a:solidFill>
                <a:latin typeface="Quicksand Bold"/>
              </a:rPr>
              <a:t>tiến độ</a:t>
            </a:r>
          </a:p>
        </p:txBody>
      </p:sp>
      <p:sp>
        <p:nvSpPr>
          <p:cNvPr id="20" name="TextBox 20"/>
          <p:cNvSpPr txBox="1"/>
          <p:nvPr/>
        </p:nvSpPr>
        <p:spPr>
          <a:xfrm>
            <a:off x="6672482" y="4823294"/>
            <a:ext cx="4712767" cy="2034706"/>
          </a:xfrm>
          <a:prstGeom prst="rect">
            <a:avLst/>
          </a:prstGeom>
        </p:spPr>
        <p:txBody>
          <a:bodyPr lIns="0" tIns="0" rIns="0" bIns="0" rtlCol="0" anchor="t">
            <a:spAutoFit/>
          </a:bodyPr>
          <a:lstStyle/>
          <a:p>
            <a:pPr marL="840595" lvl="1" indent="-420297" algn="l">
              <a:lnSpc>
                <a:spcPts val="5450"/>
              </a:lnSpc>
              <a:buFont typeface="Arial"/>
              <a:buChar char="•"/>
            </a:pPr>
            <a:r>
              <a:rPr lang="en-US" sz="3893">
                <a:solidFill>
                  <a:srgbClr val="000000"/>
                </a:solidFill>
                <a:latin typeface="Noto Sans"/>
              </a:rPr>
              <a:t>Chưa giải quyết được vấn đề kiểm thử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2043618" y="3511511"/>
            <a:ext cx="14200763" cy="3102053"/>
          </a:xfrm>
          <a:prstGeom prst="rect">
            <a:avLst/>
          </a:prstGeom>
        </p:spPr>
        <p:txBody>
          <a:bodyPr lIns="0" tIns="0" rIns="0" bIns="0" rtlCol="0" anchor="t">
            <a:spAutoFit/>
          </a:bodyPr>
          <a:lstStyle/>
          <a:p>
            <a:pPr algn="ctr">
              <a:lnSpc>
                <a:spcPts val="12482"/>
              </a:lnSpc>
            </a:pPr>
            <a:r>
              <a:rPr lang="en-US" sz="8916">
                <a:solidFill>
                  <a:srgbClr val="000000"/>
                </a:solidFill>
                <a:latin typeface="Quicksand Bold"/>
              </a:rPr>
              <a:t>Cảm ơn thầy và các bạn đã lắng nghe!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368444" y="4640825"/>
            <a:ext cx="3285383" cy="3166267"/>
            <a:chOff x="0" y="0"/>
            <a:chExt cx="1158261" cy="1116266"/>
          </a:xfrm>
        </p:grpSpPr>
        <p:sp>
          <p:nvSpPr>
            <p:cNvPr id="4" name="Freeform 4"/>
            <p:cNvSpPr/>
            <p:nvPr/>
          </p:nvSpPr>
          <p:spPr>
            <a:xfrm>
              <a:off x="0" y="0"/>
              <a:ext cx="1158261" cy="1116266"/>
            </a:xfrm>
            <a:custGeom>
              <a:avLst/>
              <a:gdLst/>
              <a:ahLst/>
              <a:cxnLst/>
              <a:rect l="l" t="t" r="r" b="b"/>
              <a:pathLst>
                <a:path w="1158261" h="1116266">
                  <a:moveTo>
                    <a:pt x="120180" y="0"/>
                  </a:moveTo>
                  <a:lnTo>
                    <a:pt x="1038081" y="0"/>
                  </a:lnTo>
                  <a:cubicBezTo>
                    <a:pt x="1069954" y="0"/>
                    <a:pt x="1100523" y="12662"/>
                    <a:pt x="1123061" y="35200"/>
                  </a:cubicBezTo>
                  <a:cubicBezTo>
                    <a:pt x="1145599" y="57738"/>
                    <a:pt x="1158261" y="88306"/>
                    <a:pt x="1158261" y="120180"/>
                  </a:cubicBezTo>
                  <a:lnTo>
                    <a:pt x="1158261" y="996086"/>
                  </a:lnTo>
                  <a:cubicBezTo>
                    <a:pt x="1158261" y="1062460"/>
                    <a:pt x="1104454" y="1116266"/>
                    <a:pt x="1038081" y="1116266"/>
                  </a:cubicBezTo>
                  <a:lnTo>
                    <a:pt x="120180" y="1116266"/>
                  </a:lnTo>
                  <a:cubicBezTo>
                    <a:pt x="88306" y="1116266"/>
                    <a:pt x="57738" y="1103605"/>
                    <a:pt x="35200" y="1081066"/>
                  </a:cubicBezTo>
                  <a:cubicBezTo>
                    <a:pt x="12662" y="1058528"/>
                    <a:pt x="0" y="1027960"/>
                    <a:pt x="0" y="996086"/>
                  </a:cubicBezTo>
                  <a:lnTo>
                    <a:pt x="0" y="120180"/>
                  </a:lnTo>
                  <a:cubicBezTo>
                    <a:pt x="0" y="53807"/>
                    <a:pt x="53807" y="0"/>
                    <a:pt x="12018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1158261" cy="115436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8444" y="4784581"/>
            <a:ext cx="3285383" cy="2794000"/>
          </a:xfrm>
          <a:prstGeom prst="rect">
            <a:avLst/>
          </a:prstGeom>
        </p:spPr>
        <p:txBody>
          <a:bodyPr lIns="0" tIns="0" rIns="0" bIns="0" rtlCol="0" anchor="t">
            <a:spAutoFit/>
          </a:bodyPr>
          <a:lstStyle/>
          <a:p>
            <a:pPr algn="ctr">
              <a:lnSpc>
                <a:spcPts val="5599"/>
              </a:lnSpc>
            </a:pPr>
            <a:r>
              <a:rPr lang="en-US" sz="3999">
                <a:solidFill>
                  <a:srgbClr val="000000"/>
                </a:solidFill>
                <a:latin typeface="Noto Sans"/>
              </a:rPr>
              <a:t>Lý do chọn công cụ </a:t>
            </a:r>
          </a:p>
          <a:p>
            <a:pPr algn="ctr">
              <a:lnSpc>
                <a:spcPts val="5599"/>
              </a:lnSpc>
            </a:pPr>
            <a:r>
              <a:rPr lang="en-US" sz="3999">
                <a:solidFill>
                  <a:srgbClr val="000000"/>
                </a:solidFill>
                <a:latin typeface="Noto Sans"/>
              </a:rPr>
              <a:t>kiểm thử LoadFocus</a:t>
            </a:r>
          </a:p>
        </p:txBody>
      </p:sp>
      <p:grpSp>
        <p:nvGrpSpPr>
          <p:cNvPr id="7" name="Group 7"/>
          <p:cNvGrpSpPr/>
          <p:nvPr/>
        </p:nvGrpSpPr>
        <p:grpSpPr>
          <a:xfrm>
            <a:off x="7693384" y="4618914"/>
            <a:ext cx="3207236" cy="3188177"/>
            <a:chOff x="0" y="0"/>
            <a:chExt cx="1131330" cy="1124607"/>
          </a:xfrm>
        </p:grpSpPr>
        <p:sp>
          <p:nvSpPr>
            <p:cNvPr id="8" name="Freeform 8"/>
            <p:cNvSpPr/>
            <p:nvPr/>
          </p:nvSpPr>
          <p:spPr>
            <a:xfrm>
              <a:off x="0" y="0"/>
              <a:ext cx="1131330" cy="1124607"/>
            </a:xfrm>
            <a:custGeom>
              <a:avLst/>
              <a:gdLst/>
              <a:ahLst/>
              <a:cxnLst/>
              <a:rect l="l" t="t" r="r" b="b"/>
              <a:pathLst>
                <a:path w="1131330" h="1124607">
                  <a:moveTo>
                    <a:pt x="123108" y="0"/>
                  </a:moveTo>
                  <a:lnTo>
                    <a:pt x="1008221" y="0"/>
                  </a:lnTo>
                  <a:cubicBezTo>
                    <a:pt x="1040872" y="0"/>
                    <a:pt x="1072185" y="12970"/>
                    <a:pt x="1095272" y="36058"/>
                  </a:cubicBezTo>
                  <a:cubicBezTo>
                    <a:pt x="1118359" y="59145"/>
                    <a:pt x="1131330" y="90458"/>
                    <a:pt x="1131330" y="123108"/>
                  </a:cubicBezTo>
                  <a:lnTo>
                    <a:pt x="1131330" y="1001498"/>
                  </a:lnTo>
                  <a:cubicBezTo>
                    <a:pt x="1131330" y="1069489"/>
                    <a:pt x="1076212" y="1124607"/>
                    <a:pt x="1008221" y="1124607"/>
                  </a:cubicBezTo>
                  <a:lnTo>
                    <a:pt x="123108" y="1124607"/>
                  </a:lnTo>
                  <a:cubicBezTo>
                    <a:pt x="55118" y="1124607"/>
                    <a:pt x="0" y="1069489"/>
                    <a:pt x="0" y="1001498"/>
                  </a:cubicBezTo>
                  <a:lnTo>
                    <a:pt x="0" y="123108"/>
                  </a:lnTo>
                  <a:cubicBezTo>
                    <a:pt x="0" y="55118"/>
                    <a:pt x="55118" y="0"/>
                    <a:pt x="123108" y="0"/>
                  </a:cubicBezTo>
                  <a:close/>
                </a:path>
              </a:pathLst>
            </a:custGeom>
            <a:solidFill>
              <a:srgbClr val="FFFFFF"/>
            </a:solidFill>
            <a:ln w="38100" cap="rnd">
              <a:solidFill>
                <a:srgbClr val="000000"/>
              </a:solidFill>
              <a:prstDash val="lgDash"/>
              <a:round/>
            </a:ln>
          </p:spPr>
        </p:sp>
        <p:sp>
          <p:nvSpPr>
            <p:cNvPr id="9" name="TextBox 9"/>
            <p:cNvSpPr txBox="1"/>
            <p:nvPr/>
          </p:nvSpPr>
          <p:spPr>
            <a:xfrm>
              <a:off x="0" y="-38100"/>
              <a:ext cx="1131330" cy="1162707"/>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462763" y="1695903"/>
            <a:ext cx="11362473" cy="1203325"/>
          </a:xfrm>
          <a:prstGeom prst="rect">
            <a:avLst/>
          </a:prstGeom>
        </p:spPr>
        <p:txBody>
          <a:bodyPr lIns="0" tIns="0" rIns="0" bIns="0" rtlCol="0" anchor="t">
            <a:spAutoFit/>
          </a:bodyPr>
          <a:lstStyle/>
          <a:p>
            <a:pPr algn="ctr">
              <a:lnSpc>
                <a:spcPts val="9800"/>
              </a:lnSpc>
            </a:pPr>
            <a:r>
              <a:rPr lang="en-US" sz="7000">
                <a:solidFill>
                  <a:srgbClr val="000000"/>
                </a:solidFill>
                <a:latin typeface="Quicksand Bold"/>
              </a:rPr>
              <a:t>Nội dung thuyết trình</a:t>
            </a:r>
          </a:p>
        </p:txBody>
      </p:sp>
      <p:sp>
        <p:nvSpPr>
          <p:cNvPr id="11" name="TextBox 11"/>
          <p:cNvSpPr txBox="1"/>
          <p:nvPr/>
        </p:nvSpPr>
        <p:spPr>
          <a:xfrm>
            <a:off x="233069" y="4089939"/>
            <a:ext cx="3556132" cy="704604"/>
          </a:xfrm>
          <a:prstGeom prst="rect">
            <a:avLst/>
          </a:prstGeom>
        </p:spPr>
        <p:txBody>
          <a:bodyPr lIns="0" tIns="0" rIns="0" bIns="0" rtlCol="0" anchor="t">
            <a:spAutoFit/>
          </a:bodyPr>
          <a:lstStyle/>
          <a:p>
            <a:pPr algn="ctr">
              <a:lnSpc>
                <a:spcPts val="5728"/>
              </a:lnSpc>
            </a:pPr>
            <a:r>
              <a:rPr lang="en-US" sz="4091">
                <a:solidFill>
                  <a:srgbClr val="000000"/>
                </a:solidFill>
                <a:latin typeface="Quicksand Bold"/>
              </a:rPr>
              <a:t>1</a:t>
            </a:r>
          </a:p>
        </p:txBody>
      </p:sp>
      <p:sp>
        <p:nvSpPr>
          <p:cNvPr id="12" name="TextBox 12"/>
          <p:cNvSpPr txBox="1"/>
          <p:nvPr/>
        </p:nvSpPr>
        <p:spPr>
          <a:xfrm>
            <a:off x="7579382" y="4097244"/>
            <a:ext cx="3568888" cy="697299"/>
          </a:xfrm>
          <a:prstGeom prst="rect">
            <a:avLst/>
          </a:prstGeom>
        </p:spPr>
        <p:txBody>
          <a:bodyPr lIns="0" tIns="0" rIns="0" bIns="0" rtlCol="0" anchor="t">
            <a:spAutoFit/>
          </a:bodyPr>
          <a:lstStyle/>
          <a:p>
            <a:pPr algn="ctr">
              <a:lnSpc>
                <a:spcPts val="5749"/>
              </a:lnSpc>
            </a:pPr>
            <a:r>
              <a:rPr lang="en-US" sz="4106">
                <a:solidFill>
                  <a:srgbClr val="000000"/>
                </a:solidFill>
                <a:latin typeface="Quicksand Bold"/>
              </a:rPr>
              <a:t>3</a:t>
            </a:r>
          </a:p>
        </p:txBody>
      </p:sp>
      <p:grpSp>
        <p:nvGrpSpPr>
          <p:cNvPr id="13" name="Group 13"/>
          <p:cNvGrpSpPr/>
          <p:nvPr/>
        </p:nvGrpSpPr>
        <p:grpSpPr>
          <a:xfrm>
            <a:off x="11339251" y="4603414"/>
            <a:ext cx="3128757" cy="3166267"/>
            <a:chOff x="0" y="0"/>
            <a:chExt cx="1103042" cy="1116266"/>
          </a:xfrm>
        </p:grpSpPr>
        <p:sp>
          <p:nvSpPr>
            <p:cNvPr id="14" name="Freeform 14"/>
            <p:cNvSpPr/>
            <p:nvPr/>
          </p:nvSpPr>
          <p:spPr>
            <a:xfrm>
              <a:off x="0" y="0"/>
              <a:ext cx="1103042" cy="1116266"/>
            </a:xfrm>
            <a:custGeom>
              <a:avLst/>
              <a:gdLst/>
              <a:ahLst/>
              <a:cxnLst/>
              <a:rect l="l" t="t" r="r" b="b"/>
              <a:pathLst>
                <a:path w="1103042" h="1116266">
                  <a:moveTo>
                    <a:pt x="126196" y="0"/>
                  </a:moveTo>
                  <a:lnTo>
                    <a:pt x="976846" y="0"/>
                  </a:lnTo>
                  <a:cubicBezTo>
                    <a:pt x="1010315" y="0"/>
                    <a:pt x="1042414" y="13296"/>
                    <a:pt x="1066080" y="36962"/>
                  </a:cubicBezTo>
                  <a:cubicBezTo>
                    <a:pt x="1089747" y="60628"/>
                    <a:pt x="1103042" y="92727"/>
                    <a:pt x="1103042" y="126196"/>
                  </a:cubicBezTo>
                  <a:lnTo>
                    <a:pt x="1103042" y="990070"/>
                  </a:lnTo>
                  <a:cubicBezTo>
                    <a:pt x="1103042" y="1059766"/>
                    <a:pt x="1046542" y="1116266"/>
                    <a:pt x="976846" y="1116266"/>
                  </a:cubicBezTo>
                  <a:lnTo>
                    <a:pt x="126196" y="1116266"/>
                  </a:lnTo>
                  <a:cubicBezTo>
                    <a:pt x="56500" y="1116266"/>
                    <a:pt x="0" y="1059766"/>
                    <a:pt x="0" y="990070"/>
                  </a:cubicBezTo>
                  <a:lnTo>
                    <a:pt x="0" y="126196"/>
                  </a:lnTo>
                  <a:cubicBezTo>
                    <a:pt x="0" y="56500"/>
                    <a:pt x="56500" y="0"/>
                    <a:pt x="126196" y="0"/>
                  </a:cubicBezTo>
                  <a:close/>
                </a:path>
              </a:pathLst>
            </a:custGeom>
            <a:solidFill>
              <a:srgbClr val="FFFFFF"/>
            </a:solidFill>
            <a:ln w="38100" cap="rnd">
              <a:solidFill>
                <a:srgbClr val="000000"/>
              </a:solidFill>
              <a:prstDash val="lgDash"/>
              <a:round/>
            </a:ln>
          </p:spPr>
        </p:sp>
        <p:sp>
          <p:nvSpPr>
            <p:cNvPr id="15" name="TextBox 15"/>
            <p:cNvSpPr txBox="1"/>
            <p:nvPr/>
          </p:nvSpPr>
          <p:spPr>
            <a:xfrm>
              <a:off x="0" y="-38100"/>
              <a:ext cx="1103042" cy="1154366"/>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4861506" y="4640825"/>
            <a:ext cx="3077799" cy="3166267"/>
            <a:chOff x="0" y="0"/>
            <a:chExt cx="1085672" cy="1116878"/>
          </a:xfrm>
        </p:grpSpPr>
        <p:sp>
          <p:nvSpPr>
            <p:cNvPr id="17" name="Freeform 17"/>
            <p:cNvSpPr/>
            <p:nvPr/>
          </p:nvSpPr>
          <p:spPr>
            <a:xfrm>
              <a:off x="0" y="0"/>
              <a:ext cx="1085672" cy="1116878"/>
            </a:xfrm>
            <a:custGeom>
              <a:avLst/>
              <a:gdLst/>
              <a:ahLst/>
              <a:cxnLst/>
              <a:rect l="l" t="t" r="r" b="b"/>
              <a:pathLst>
                <a:path w="1085672" h="1116878">
                  <a:moveTo>
                    <a:pt x="128286" y="0"/>
                  </a:moveTo>
                  <a:lnTo>
                    <a:pt x="957386" y="0"/>
                  </a:lnTo>
                  <a:cubicBezTo>
                    <a:pt x="1028236" y="0"/>
                    <a:pt x="1085672" y="57436"/>
                    <a:pt x="1085672" y="128286"/>
                  </a:cubicBezTo>
                  <a:lnTo>
                    <a:pt x="1085672" y="988592"/>
                  </a:lnTo>
                  <a:cubicBezTo>
                    <a:pt x="1085672" y="1022616"/>
                    <a:pt x="1072156" y="1055246"/>
                    <a:pt x="1048098" y="1079304"/>
                  </a:cubicBezTo>
                  <a:cubicBezTo>
                    <a:pt x="1024039" y="1103362"/>
                    <a:pt x="991409" y="1116878"/>
                    <a:pt x="957386" y="1116878"/>
                  </a:cubicBezTo>
                  <a:lnTo>
                    <a:pt x="128286" y="1116878"/>
                  </a:lnTo>
                  <a:cubicBezTo>
                    <a:pt x="94262" y="1116878"/>
                    <a:pt x="61632" y="1103362"/>
                    <a:pt x="37574" y="1079304"/>
                  </a:cubicBezTo>
                  <a:cubicBezTo>
                    <a:pt x="13516" y="1055246"/>
                    <a:pt x="0" y="1022616"/>
                    <a:pt x="0" y="988592"/>
                  </a:cubicBezTo>
                  <a:lnTo>
                    <a:pt x="0" y="128286"/>
                  </a:lnTo>
                  <a:cubicBezTo>
                    <a:pt x="0" y="94262"/>
                    <a:pt x="13516" y="61632"/>
                    <a:pt x="37574" y="37574"/>
                  </a:cubicBezTo>
                  <a:cubicBezTo>
                    <a:pt x="61632" y="13516"/>
                    <a:pt x="94262" y="0"/>
                    <a:pt x="128286" y="0"/>
                  </a:cubicBezTo>
                  <a:close/>
                </a:path>
              </a:pathLst>
            </a:custGeom>
            <a:solidFill>
              <a:srgbClr val="FFFFFF"/>
            </a:solidFill>
            <a:ln w="38100" cap="rnd">
              <a:solidFill>
                <a:srgbClr val="000000"/>
              </a:solidFill>
              <a:prstDash val="lgDash"/>
              <a:round/>
            </a:ln>
          </p:spPr>
        </p:sp>
        <p:sp>
          <p:nvSpPr>
            <p:cNvPr id="18" name="TextBox 18"/>
            <p:cNvSpPr txBox="1"/>
            <p:nvPr/>
          </p:nvSpPr>
          <p:spPr>
            <a:xfrm>
              <a:off x="0" y="-38100"/>
              <a:ext cx="1085672" cy="1154978"/>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138744" y="4096903"/>
            <a:ext cx="3570843" cy="697639"/>
          </a:xfrm>
          <a:prstGeom prst="rect">
            <a:avLst/>
          </a:prstGeom>
        </p:spPr>
        <p:txBody>
          <a:bodyPr lIns="0" tIns="0" rIns="0" bIns="0" rtlCol="0" anchor="t">
            <a:spAutoFit/>
          </a:bodyPr>
          <a:lstStyle/>
          <a:p>
            <a:pPr algn="ctr">
              <a:lnSpc>
                <a:spcPts val="5752"/>
              </a:lnSpc>
            </a:pPr>
            <a:r>
              <a:rPr lang="en-US" sz="4108">
                <a:solidFill>
                  <a:srgbClr val="000000"/>
                </a:solidFill>
                <a:latin typeface="Quicksand Bold"/>
              </a:rPr>
              <a:t>4</a:t>
            </a:r>
          </a:p>
        </p:txBody>
      </p:sp>
      <p:sp>
        <p:nvSpPr>
          <p:cNvPr id="20" name="TextBox 20"/>
          <p:cNvSpPr txBox="1"/>
          <p:nvPr/>
        </p:nvSpPr>
        <p:spPr>
          <a:xfrm>
            <a:off x="14615962" y="4097244"/>
            <a:ext cx="3568888" cy="697299"/>
          </a:xfrm>
          <a:prstGeom prst="rect">
            <a:avLst/>
          </a:prstGeom>
        </p:spPr>
        <p:txBody>
          <a:bodyPr lIns="0" tIns="0" rIns="0" bIns="0" rtlCol="0" anchor="t">
            <a:spAutoFit/>
          </a:bodyPr>
          <a:lstStyle/>
          <a:p>
            <a:pPr algn="ctr">
              <a:lnSpc>
                <a:spcPts val="5749"/>
              </a:lnSpc>
            </a:pPr>
            <a:r>
              <a:rPr lang="en-US" sz="4106">
                <a:solidFill>
                  <a:srgbClr val="000000"/>
                </a:solidFill>
                <a:latin typeface="Quicksand Bold"/>
              </a:rPr>
              <a:t>5</a:t>
            </a:r>
          </a:p>
        </p:txBody>
      </p:sp>
      <p:sp>
        <p:nvSpPr>
          <p:cNvPr id="21" name="TextBox 21"/>
          <p:cNvSpPr txBox="1"/>
          <p:nvPr/>
        </p:nvSpPr>
        <p:spPr>
          <a:xfrm>
            <a:off x="14964657" y="5482753"/>
            <a:ext cx="2871498" cy="1384300"/>
          </a:xfrm>
          <a:prstGeom prst="rect">
            <a:avLst/>
          </a:prstGeom>
        </p:spPr>
        <p:txBody>
          <a:bodyPr lIns="0" tIns="0" rIns="0" bIns="0" rtlCol="0" anchor="t">
            <a:spAutoFit/>
          </a:bodyPr>
          <a:lstStyle/>
          <a:p>
            <a:pPr algn="ctr">
              <a:lnSpc>
                <a:spcPts val="5599"/>
              </a:lnSpc>
            </a:pPr>
            <a:r>
              <a:rPr lang="en-US" sz="3999">
                <a:solidFill>
                  <a:srgbClr val="000000"/>
                </a:solidFill>
                <a:latin typeface="Noto Sans"/>
              </a:rPr>
              <a:t>Tổng kết </a:t>
            </a:r>
          </a:p>
          <a:p>
            <a:pPr algn="ctr">
              <a:lnSpc>
                <a:spcPts val="5599"/>
              </a:lnSpc>
            </a:pPr>
            <a:r>
              <a:rPr lang="en-US" sz="3999">
                <a:solidFill>
                  <a:srgbClr val="000000"/>
                </a:solidFill>
                <a:latin typeface="Noto Sans"/>
              </a:rPr>
              <a:t>tiến độ</a:t>
            </a:r>
          </a:p>
        </p:txBody>
      </p:sp>
      <p:sp>
        <p:nvSpPr>
          <p:cNvPr id="22" name="TextBox 22"/>
          <p:cNvSpPr txBox="1"/>
          <p:nvPr/>
        </p:nvSpPr>
        <p:spPr>
          <a:xfrm>
            <a:off x="11263201" y="5528244"/>
            <a:ext cx="3280857" cy="1345693"/>
          </a:xfrm>
          <a:prstGeom prst="rect">
            <a:avLst/>
          </a:prstGeom>
        </p:spPr>
        <p:txBody>
          <a:bodyPr lIns="0" tIns="0" rIns="0" bIns="0" rtlCol="0" anchor="t">
            <a:spAutoFit/>
          </a:bodyPr>
          <a:lstStyle/>
          <a:p>
            <a:pPr algn="ctr">
              <a:lnSpc>
                <a:spcPts val="5434"/>
              </a:lnSpc>
            </a:pPr>
            <a:r>
              <a:rPr lang="en-US" sz="3881">
                <a:solidFill>
                  <a:srgbClr val="000000"/>
                </a:solidFill>
                <a:latin typeface="Noto Sans"/>
              </a:rPr>
              <a:t>Quy trình </a:t>
            </a:r>
          </a:p>
          <a:p>
            <a:pPr algn="ctr">
              <a:lnSpc>
                <a:spcPts val="5434"/>
              </a:lnSpc>
            </a:pPr>
            <a:r>
              <a:rPr lang="en-US" sz="3881">
                <a:solidFill>
                  <a:srgbClr val="000000"/>
                </a:solidFill>
                <a:latin typeface="Noto Sans"/>
              </a:rPr>
              <a:t>kiểm thử</a:t>
            </a:r>
          </a:p>
        </p:txBody>
      </p:sp>
      <p:sp>
        <p:nvSpPr>
          <p:cNvPr id="23" name="TextBox 23"/>
          <p:cNvSpPr txBox="1"/>
          <p:nvPr/>
        </p:nvSpPr>
        <p:spPr>
          <a:xfrm>
            <a:off x="7606685" y="5508940"/>
            <a:ext cx="3380633" cy="1384300"/>
          </a:xfrm>
          <a:prstGeom prst="rect">
            <a:avLst/>
          </a:prstGeom>
        </p:spPr>
        <p:txBody>
          <a:bodyPr lIns="0" tIns="0" rIns="0" bIns="0" rtlCol="0" anchor="t">
            <a:spAutoFit/>
          </a:bodyPr>
          <a:lstStyle/>
          <a:p>
            <a:pPr algn="ctr">
              <a:lnSpc>
                <a:spcPts val="5599"/>
              </a:lnSpc>
            </a:pPr>
            <a:r>
              <a:rPr lang="en-US" sz="3999">
                <a:solidFill>
                  <a:srgbClr val="000000"/>
                </a:solidFill>
                <a:latin typeface="Noto Sans"/>
              </a:rPr>
              <a:t>Giới thiệu về phần mềm</a:t>
            </a:r>
          </a:p>
        </p:txBody>
      </p:sp>
      <p:grpSp>
        <p:nvGrpSpPr>
          <p:cNvPr id="24" name="Group 24"/>
          <p:cNvGrpSpPr/>
          <p:nvPr/>
        </p:nvGrpSpPr>
        <p:grpSpPr>
          <a:xfrm>
            <a:off x="4025205" y="4640825"/>
            <a:ext cx="3255983" cy="3166267"/>
            <a:chOff x="0" y="0"/>
            <a:chExt cx="1148525" cy="1116878"/>
          </a:xfrm>
        </p:grpSpPr>
        <p:sp>
          <p:nvSpPr>
            <p:cNvPr id="25" name="Freeform 25"/>
            <p:cNvSpPr/>
            <p:nvPr/>
          </p:nvSpPr>
          <p:spPr>
            <a:xfrm>
              <a:off x="0" y="0"/>
              <a:ext cx="1148525" cy="1116878"/>
            </a:xfrm>
            <a:custGeom>
              <a:avLst/>
              <a:gdLst/>
              <a:ahLst/>
              <a:cxnLst/>
              <a:rect l="l" t="t" r="r" b="b"/>
              <a:pathLst>
                <a:path w="1148525" h="1116878">
                  <a:moveTo>
                    <a:pt x="121265" y="0"/>
                  </a:moveTo>
                  <a:lnTo>
                    <a:pt x="1027260" y="0"/>
                  </a:lnTo>
                  <a:cubicBezTo>
                    <a:pt x="1059421" y="0"/>
                    <a:pt x="1090266" y="12776"/>
                    <a:pt x="1113007" y="35518"/>
                  </a:cubicBezTo>
                  <a:cubicBezTo>
                    <a:pt x="1135749" y="58259"/>
                    <a:pt x="1148525" y="89104"/>
                    <a:pt x="1148525" y="121265"/>
                  </a:cubicBezTo>
                  <a:lnTo>
                    <a:pt x="1148525" y="995613"/>
                  </a:lnTo>
                  <a:cubicBezTo>
                    <a:pt x="1148525" y="1062586"/>
                    <a:pt x="1094233" y="1116878"/>
                    <a:pt x="1027260" y="1116878"/>
                  </a:cubicBezTo>
                  <a:lnTo>
                    <a:pt x="121265" y="1116878"/>
                  </a:lnTo>
                  <a:cubicBezTo>
                    <a:pt x="54292" y="1116878"/>
                    <a:pt x="0" y="1062586"/>
                    <a:pt x="0" y="995613"/>
                  </a:cubicBezTo>
                  <a:lnTo>
                    <a:pt x="0" y="121265"/>
                  </a:lnTo>
                  <a:cubicBezTo>
                    <a:pt x="0" y="54292"/>
                    <a:pt x="54292" y="0"/>
                    <a:pt x="121265" y="0"/>
                  </a:cubicBezTo>
                  <a:close/>
                </a:path>
              </a:pathLst>
            </a:custGeom>
            <a:solidFill>
              <a:srgbClr val="FFFFFF"/>
            </a:solidFill>
            <a:ln w="38100" cap="rnd">
              <a:solidFill>
                <a:srgbClr val="000000"/>
              </a:solidFill>
              <a:prstDash val="lgDash"/>
              <a:round/>
            </a:ln>
          </p:spPr>
        </p:sp>
        <p:sp>
          <p:nvSpPr>
            <p:cNvPr id="26" name="TextBox 26"/>
            <p:cNvSpPr txBox="1"/>
            <p:nvPr/>
          </p:nvSpPr>
          <p:spPr>
            <a:xfrm>
              <a:off x="0" y="-38100"/>
              <a:ext cx="1148525" cy="1154978"/>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3867619" y="4171286"/>
            <a:ext cx="3568888" cy="695793"/>
          </a:xfrm>
          <a:prstGeom prst="rect">
            <a:avLst/>
          </a:prstGeom>
        </p:spPr>
        <p:txBody>
          <a:bodyPr lIns="0" tIns="0" rIns="0" bIns="0" rtlCol="0" anchor="t">
            <a:spAutoFit/>
          </a:bodyPr>
          <a:lstStyle/>
          <a:p>
            <a:pPr algn="ctr">
              <a:lnSpc>
                <a:spcPts val="5749"/>
              </a:lnSpc>
            </a:pPr>
            <a:r>
              <a:rPr lang="en-US" sz="4106">
                <a:solidFill>
                  <a:srgbClr val="000000"/>
                </a:solidFill>
                <a:latin typeface="Quicksand Bold"/>
              </a:rPr>
              <a:t>2</a:t>
            </a:r>
          </a:p>
        </p:txBody>
      </p:sp>
      <p:sp>
        <p:nvSpPr>
          <p:cNvPr id="28" name="TextBox 28"/>
          <p:cNvSpPr txBox="1"/>
          <p:nvPr/>
        </p:nvSpPr>
        <p:spPr>
          <a:xfrm>
            <a:off x="3920430" y="5443125"/>
            <a:ext cx="3360758" cy="1376610"/>
          </a:xfrm>
          <a:prstGeom prst="rect">
            <a:avLst/>
          </a:prstGeom>
        </p:spPr>
        <p:txBody>
          <a:bodyPr lIns="0" tIns="0" rIns="0" bIns="0" rtlCol="0" anchor="t">
            <a:spAutoFit/>
          </a:bodyPr>
          <a:lstStyle/>
          <a:p>
            <a:pPr algn="ctr">
              <a:lnSpc>
                <a:spcPts val="5567"/>
              </a:lnSpc>
            </a:pPr>
            <a:r>
              <a:rPr lang="en-US" sz="3976">
                <a:solidFill>
                  <a:srgbClr val="000000"/>
                </a:solidFill>
                <a:latin typeface="Noto Sans"/>
              </a:rPr>
              <a:t>Mục đích nghiên cứu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1670663" y="4565672"/>
            <a:ext cx="14930799" cy="4144990"/>
            <a:chOff x="0" y="0"/>
            <a:chExt cx="3932392" cy="1091685"/>
          </a:xfrm>
        </p:grpSpPr>
        <p:sp>
          <p:nvSpPr>
            <p:cNvPr id="4" name="Freeform 4"/>
            <p:cNvSpPr/>
            <p:nvPr/>
          </p:nvSpPr>
          <p:spPr>
            <a:xfrm>
              <a:off x="0" y="0"/>
              <a:ext cx="3932391" cy="1091685"/>
            </a:xfrm>
            <a:custGeom>
              <a:avLst/>
              <a:gdLst/>
              <a:ahLst/>
              <a:cxnLst/>
              <a:rect l="l" t="t" r="r" b="b"/>
              <a:pathLst>
                <a:path w="3932391" h="1091685">
                  <a:moveTo>
                    <a:pt x="26445" y="0"/>
                  </a:moveTo>
                  <a:lnTo>
                    <a:pt x="3905947" y="0"/>
                  </a:lnTo>
                  <a:cubicBezTo>
                    <a:pt x="3920552" y="0"/>
                    <a:pt x="3932391" y="11840"/>
                    <a:pt x="3932391" y="26445"/>
                  </a:cubicBezTo>
                  <a:lnTo>
                    <a:pt x="3932391" y="1065240"/>
                  </a:lnTo>
                  <a:cubicBezTo>
                    <a:pt x="3932391" y="1079845"/>
                    <a:pt x="3920552" y="1091685"/>
                    <a:pt x="3905947" y="1091685"/>
                  </a:cubicBezTo>
                  <a:lnTo>
                    <a:pt x="26445" y="1091685"/>
                  </a:lnTo>
                  <a:cubicBezTo>
                    <a:pt x="11840" y="1091685"/>
                    <a:pt x="0" y="1079845"/>
                    <a:pt x="0" y="1065240"/>
                  </a:cubicBezTo>
                  <a:lnTo>
                    <a:pt x="0" y="26445"/>
                  </a:lnTo>
                  <a:cubicBezTo>
                    <a:pt x="0" y="11840"/>
                    <a:pt x="11840" y="0"/>
                    <a:pt x="26445" y="0"/>
                  </a:cubicBezTo>
                  <a:close/>
                </a:path>
              </a:pathLst>
            </a:custGeom>
            <a:solidFill>
              <a:srgbClr val="FFFFFF"/>
            </a:solidFill>
            <a:ln w="38100" cap="rnd">
              <a:solidFill>
                <a:srgbClr val="000000"/>
              </a:solidFill>
              <a:prstDash val="lgDash"/>
              <a:round/>
            </a:ln>
          </p:spPr>
        </p:sp>
        <p:sp>
          <p:nvSpPr>
            <p:cNvPr id="5" name="TextBox 5"/>
            <p:cNvSpPr txBox="1"/>
            <p:nvPr/>
          </p:nvSpPr>
          <p:spPr>
            <a:xfrm>
              <a:off x="0" y="-76200"/>
              <a:ext cx="3932392" cy="1167885"/>
            </a:xfrm>
            <a:prstGeom prst="rect">
              <a:avLst/>
            </a:prstGeom>
          </p:spPr>
          <p:txBody>
            <a:bodyPr lIns="50800" tIns="50800" rIns="50800" bIns="50800" rtlCol="0" anchor="ctr"/>
            <a:lstStyle/>
            <a:p>
              <a:pPr algn="just">
                <a:lnSpc>
                  <a:spcPts val="6299"/>
                </a:lnSpc>
              </a:pPr>
              <a:r>
                <a:rPr lang="en-US" sz="4500" spc="6">
                  <a:solidFill>
                    <a:srgbClr val="000000"/>
                  </a:solidFill>
                  <a:latin typeface="Noto Sans"/>
                </a:rPr>
                <a:t>       Dễ sử dụng, tính linh hoạt và hiệu quả. Loadfocus cung cấp các tính năng mạnh mẽ để kiểm thử hiệu suất, kiểm thử tải và kiểm thử chức năng cho các ứng dụng phần mềm.</a:t>
              </a:r>
            </a:p>
            <a:p>
              <a:pPr algn="l">
                <a:lnSpc>
                  <a:spcPts val="5599"/>
                </a:lnSpc>
                <a:spcBef>
                  <a:spcPct val="0"/>
                </a:spcBef>
              </a:pPr>
              <a:endParaRPr lang="en-US" sz="4500" spc="6">
                <a:solidFill>
                  <a:srgbClr val="000000"/>
                </a:solidFill>
                <a:latin typeface="Noto Sans"/>
              </a:endParaRPr>
            </a:p>
          </p:txBody>
        </p:sp>
      </p:grpSp>
      <p:sp>
        <p:nvSpPr>
          <p:cNvPr id="6" name="Freeform 6"/>
          <p:cNvSpPr/>
          <p:nvPr/>
        </p:nvSpPr>
        <p:spPr>
          <a:xfrm>
            <a:off x="12295536" y="1028700"/>
            <a:ext cx="4963764" cy="2928413"/>
          </a:xfrm>
          <a:custGeom>
            <a:avLst/>
            <a:gdLst/>
            <a:ahLst/>
            <a:cxnLst/>
            <a:rect l="l" t="t" r="r" b="b"/>
            <a:pathLst>
              <a:path w="4963764" h="2928413">
                <a:moveTo>
                  <a:pt x="0" y="0"/>
                </a:moveTo>
                <a:lnTo>
                  <a:pt x="4963764" y="0"/>
                </a:lnTo>
                <a:lnTo>
                  <a:pt x="4963764" y="2928413"/>
                </a:lnTo>
                <a:lnTo>
                  <a:pt x="0" y="2928413"/>
                </a:lnTo>
                <a:lnTo>
                  <a:pt x="0" y="0"/>
                </a:lnTo>
                <a:close/>
              </a:path>
            </a:pathLst>
          </a:custGeom>
          <a:blipFill>
            <a:blip r:embed="rId3"/>
            <a:stretch>
              <a:fillRect/>
            </a:stretch>
          </a:blipFill>
        </p:spPr>
      </p:sp>
      <p:sp>
        <p:nvSpPr>
          <p:cNvPr id="7" name="TextBox 7"/>
          <p:cNvSpPr txBox="1"/>
          <p:nvPr/>
        </p:nvSpPr>
        <p:spPr>
          <a:xfrm>
            <a:off x="841075" y="895350"/>
            <a:ext cx="12993600" cy="243205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1. Lý do chọn công cụ </a:t>
            </a:r>
          </a:p>
          <a:p>
            <a:pPr algn="ctr">
              <a:lnSpc>
                <a:spcPts val="9799"/>
              </a:lnSpc>
            </a:pPr>
            <a:r>
              <a:rPr lang="en-US" sz="6999">
                <a:solidFill>
                  <a:srgbClr val="000000"/>
                </a:solidFill>
                <a:latin typeface="Quicksand Bold"/>
              </a:rPr>
              <a:t>kiểm thử LoadFocus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12978030" y="3750123"/>
            <a:ext cx="4985800" cy="4975417"/>
          </a:xfrm>
          <a:custGeom>
            <a:avLst/>
            <a:gdLst/>
            <a:ahLst/>
            <a:cxnLst/>
            <a:rect l="l" t="t" r="r" b="b"/>
            <a:pathLst>
              <a:path w="4985800" h="4975417">
                <a:moveTo>
                  <a:pt x="0" y="0"/>
                </a:moveTo>
                <a:lnTo>
                  <a:pt x="4985800" y="0"/>
                </a:lnTo>
                <a:lnTo>
                  <a:pt x="4985800" y="4975417"/>
                </a:lnTo>
                <a:lnTo>
                  <a:pt x="0" y="4975417"/>
                </a:lnTo>
                <a:lnTo>
                  <a:pt x="0" y="0"/>
                </a:lnTo>
                <a:close/>
              </a:path>
            </a:pathLst>
          </a:custGeom>
          <a:blipFill>
            <a:blip r:embed="rId3"/>
            <a:stretch>
              <a:fillRect t="-104" b="-104"/>
            </a:stretch>
          </a:blipFill>
        </p:spPr>
      </p:sp>
      <p:grpSp>
        <p:nvGrpSpPr>
          <p:cNvPr id="4" name="Group 4"/>
          <p:cNvGrpSpPr/>
          <p:nvPr/>
        </p:nvGrpSpPr>
        <p:grpSpPr>
          <a:xfrm>
            <a:off x="876913" y="3407863"/>
            <a:ext cx="11917887" cy="5659937"/>
            <a:chOff x="0" y="0"/>
            <a:chExt cx="3138867" cy="1490683"/>
          </a:xfrm>
        </p:grpSpPr>
        <p:sp>
          <p:nvSpPr>
            <p:cNvPr id="5" name="Freeform 5"/>
            <p:cNvSpPr/>
            <p:nvPr/>
          </p:nvSpPr>
          <p:spPr>
            <a:xfrm>
              <a:off x="0" y="0"/>
              <a:ext cx="3138867" cy="1490683"/>
            </a:xfrm>
            <a:custGeom>
              <a:avLst/>
              <a:gdLst/>
              <a:ahLst/>
              <a:cxnLst/>
              <a:rect l="l" t="t" r="r" b="b"/>
              <a:pathLst>
                <a:path w="3138867" h="1490683">
                  <a:moveTo>
                    <a:pt x="33130" y="0"/>
                  </a:moveTo>
                  <a:lnTo>
                    <a:pt x="3105737" y="0"/>
                  </a:lnTo>
                  <a:cubicBezTo>
                    <a:pt x="3114524" y="0"/>
                    <a:pt x="3122951" y="3490"/>
                    <a:pt x="3129164" y="9704"/>
                  </a:cubicBezTo>
                  <a:cubicBezTo>
                    <a:pt x="3135377" y="15917"/>
                    <a:pt x="3138867" y="24343"/>
                    <a:pt x="3138867" y="33130"/>
                  </a:cubicBezTo>
                  <a:lnTo>
                    <a:pt x="3138867" y="1457553"/>
                  </a:lnTo>
                  <a:cubicBezTo>
                    <a:pt x="3138867" y="1475850"/>
                    <a:pt x="3124035" y="1490683"/>
                    <a:pt x="3105737" y="1490683"/>
                  </a:cubicBezTo>
                  <a:lnTo>
                    <a:pt x="33130" y="1490683"/>
                  </a:lnTo>
                  <a:cubicBezTo>
                    <a:pt x="24343" y="1490683"/>
                    <a:pt x="15917" y="1487193"/>
                    <a:pt x="9704" y="1480980"/>
                  </a:cubicBezTo>
                  <a:cubicBezTo>
                    <a:pt x="3490" y="1474766"/>
                    <a:pt x="0" y="1466340"/>
                    <a:pt x="0" y="1457553"/>
                  </a:cubicBezTo>
                  <a:lnTo>
                    <a:pt x="0" y="33130"/>
                  </a:lnTo>
                  <a:cubicBezTo>
                    <a:pt x="0" y="14833"/>
                    <a:pt x="14833" y="0"/>
                    <a:pt x="33130" y="0"/>
                  </a:cubicBezTo>
                  <a:close/>
                </a:path>
              </a:pathLst>
            </a:custGeom>
            <a:solidFill>
              <a:srgbClr val="FFFFFF"/>
            </a:solidFill>
            <a:ln w="38100" cap="rnd">
              <a:solidFill>
                <a:srgbClr val="000000"/>
              </a:solidFill>
              <a:prstDash val="lgDash"/>
              <a:round/>
            </a:ln>
          </p:spPr>
        </p:sp>
        <p:sp>
          <p:nvSpPr>
            <p:cNvPr id="6" name="TextBox 6"/>
            <p:cNvSpPr txBox="1"/>
            <p:nvPr/>
          </p:nvSpPr>
          <p:spPr>
            <a:xfrm>
              <a:off x="0" y="-76200"/>
              <a:ext cx="3138867" cy="1566883"/>
            </a:xfrm>
            <a:prstGeom prst="rect">
              <a:avLst/>
            </a:prstGeom>
          </p:spPr>
          <p:txBody>
            <a:bodyPr lIns="50800" tIns="50800" rIns="50800" bIns="50800" rtlCol="0" anchor="ctr"/>
            <a:lstStyle/>
            <a:p>
              <a:pPr algn="just">
                <a:lnSpc>
                  <a:spcPts val="5599"/>
                </a:lnSpc>
                <a:spcBef>
                  <a:spcPct val="0"/>
                </a:spcBef>
              </a:pPr>
              <a:endParaRPr/>
            </a:p>
          </p:txBody>
        </p:sp>
      </p:grpSp>
      <p:sp>
        <p:nvSpPr>
          <p:cNvPr id="7" name="TextBox 7"/>
          <p:cNvSpPr txBox="1"/>
          <p:nvPr/>
        </p:nvSpPr>
        <p:spPr>
          <a:xfrm>
            <a:off x="876913" y="895350"/>
            <a:ext cx="12993600" cy="119380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2. Mục đích nghiên cứu </a:t>
            </a:r>
          </a:p>
        </p:txBody>
      </p:sp>
      <p:sp>
        <p:nvSpPr>
          <p:cNvPr id="8" name="TextBox 8"/>
          <p:cNvSpPr txBox="1"/>
          <p:nvPr/>
        </p:nvSpPr>
        <p:spPr>
          <a:xfrm>
            <a:off x="876913" y="3704142"/>
            <a:ext cx="11558580" cy="4690685"/>
          </a:xfrm>
          <a:prstGeom prst="rect">
            <a:avLst/>
          </a:prstGeom>
        </p:spPr>
        <p:txBody>
          <a:bodyPr lIns="0" tIns="0" rIns="0" bIns="0" rtlCol="0" anchor="t">
            <a:spAutoFit/>
          </a:bodyPr>
          <a:lstStyle/>
          <a:p>
            <a:pPr marL="818795" lvl="1" indent="-409398" algn="just">
              <a:lnSpc>
                <a:spcPts val="5309"/>
              </a:lnSpc>
              <a:buFont typeface="Arial"/>
              <a:buChar char="•"/>
            </a:pPr>
            <a:r>
              <a:rPr lang="en-US" sz="3792">
                <a:solidFill>
                  <a:srgbClr val="000000"/>
                </a:solidFill>
                <a:latin typeface="Noto Sans"/>
              </a:rPr>
              <a:t>Tìm hiểu công cụ kiểm thử LoadForcus</a:t>
            </a:r>
          </a:p>
          <a:p>
            <a:pPr marL="818795" lvl="1" indent="-409398" algn="just">
              <a:lnSpc>
                <a:spcPts val="5309"/>
              </a:lnSpc>
              <a:buFont typeface="Arial"/>
              <a:buChar char="•"/>
            </a:pPr>
            <a:r>
              <a:rPr lang="en-US" sz="3792">
                <a:solidFill>
                  <a:srgbClr val="000000"/>
                </a:solidFill>
                <a:latin typeface="Noto Sans"/>
              </a:rPr>
              <a:t>Áp dụng các kỹ thuật kiểm thử được hỗ trợ bởi LoadForcus vào quy trình kiểm thử website bán sách adcbook.net.vn.</a:t>
            </a:r>
          </a:p>
          <a:p>
            <a:pPr marL="818795" lvl="1" indent="-409398" algn="just">
              <a:lnSpc>
                <a:spcPts val="5309"/>
              </a:lnSpc>
              <a:buFont typeface="Arial"/>
              <a:buChar char="•"/>
            </a:pPr>
            <a:r>
              <a:rPr lang="en-US" sz="3792">
                <a:solidFill>
                  <a:srgbClr val="000000"/>
                </a:solidFill>
                <a:latin typeface="Noto Sans"/>
              </a:rPr>
              <a:t>Thực hiện đánh giá hiệu suất, tải của trang web</a:t>
            </a:r>
          </a:p>
          <a:p>
            <a:pPr marL="818795" lvl="1" indent="-409398" algn="just">
              <a:lnSpc>
                <a:spcPts val="5309"/>
              </a:lnSpc>
              <a:buFont typeface="Arial"/>
              <a:buChar char="•"/>
            </a:pPr>
            <a:r>
              <a:rPr lang="en-US" sz="3792">
                <a:solidFill>
                  <a:srgbClr val="000000"/>
                </a:solidFill>
                <a:latin typeface="Noto Sans"/>
              </a:rPr>
              <a:t>Đánh giá hiệu quả của việc sử dụng LoadForcus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2073497" y="4616610"/>
            <a:ext cx="13780443" cy="4641690"/>
            <a:chOff x="0" y="0"/>
            <a:chExt cx="3843381" cy="1294573"/>
          </a:xfrm>
        </p:grpSpPr>
        <p:sp>
          <p:nvSpPr>
            <p:cNvPr id="4" name="Freeform 4"/>
            <p:cNvSpPr/>
            <p:nvPr/>
          </p:nvSpPr>
          <p:spPr>
            <a:xfrm>
              <a:off x="0" y="0"/>
              <a:ext cx="3843381" cy="1294573"/>
            </a:xfrm>
            <a:custGeom>
              <a:avLst/>
              <a:gdLst/>
              <a:ahLst/>
              <a:cxnLst/>
              <a:rect l="l" t="t" r="r" b="b"/>
              <a:pathLst>
                <a:path w="3843381" h="1294573">
                  <a:moveTo>
                    <a:pt x="28652" y="0"/>
                  </a:moveTo>
                  <a:lnTo>
                    <a:pt x="3814729" y="0"/>
                  </a:lnTo>
                  <a:cubicBezTo>
                    <a:pt x="3822328" y="0"/>
                    <a:pt x="3829616" y="3019"/>
                    <a:pt x="3834989" y="8392"/>
                  </a:cubicBezTo>
                  <a:cubicBezTo>
                    <a:pt x="3840362" y="13765"/>
                    <a:pt x="3843381" y="21053"/>
                    <a:pt x="3843381" y="28652"/>
                  </a:cubicBezTo>
                  <a:lnTo>
                    <a:pt x="3843381" y="1265921"/>
                  </a:lnTo>
                  <a:cubicBezTo>
                    <a:pt x="3843381" y="1281745"/>
                    <a:pt x="3830553" y="1294573"/>
                    <a:pt x="3814729" y="1294573"/>
                  </a:cubicBezTo>
                  <a:lnTo>
                    <a:pt x="28652" y="1294573"/>
                  </a:lnTo>
                  <a:cubicBezTo>
                    <a:pt x="12828" y="1294573"/>
                    <a:pt x="0" y="1281745"/>
                    <a:pt x="0" y="1265921"/>
                  </a:cubicBezTo>
                  <a:lnTo>
                    <a:pt x="0" y="28652"/>
                  </a:lnTo>
                  <a:cubicBezTo>
                    <a:pt x="0" y="12828"/>
                    <a:pt x="12828" y="0"/>
                    <a:pt x="28652"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3843381" cy="133267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1469634" y="-269710"/>
            <a:ext cx="5789666" cy="4678518"/>
          </a:xfrm>
          <a:custGeom>
            <a:avLst/>
            <a:gdLst/>
            <a:ahLst/>
            <a:cxnLst/>
            <a:rect l="l" t="t" r="r" b="b"/>
            <a:pathLst>
              <a:path w="5789666" h="4678518">
                <a:moveTo>
                  <a:pt x="0" y="0"/>
                </a:moveTo>
                <a:lnTo>
                  <a:pt x="5789666" y="0"/>
                </a:lnTo>
                <a:lnTo>
                  <a:pt x="5789666" y="4678518"/>
                </a:lnTo>
                <a:lnTo>
                  <a:pt x="0" y="4678518"/>
                </a:lnTo>
                <a:lnTo>
                  <a:pt x="0" y="0"/>
                </a:lnTo>
                <a:close/>
              </a:path>
            </a:pathLst>
          </a:custGeom>
          <a:blipFill>
            <a:blip r:embed="rId3"/>
            <a:stretch>
              <a:fillRect/>
            </a:stretch>
          </a:blipFill>
        </p:spPr>
      </p:sp>
      <p:sp>
        <p:nvSpPr>
          <p:cNvPr id="7" name="TextBox 7"/>
          <p:cNvSpPr txBox="1"/>
          <p:nvPr/>
        </p:nvSpPr>
        <p:spPr>
          <a:xfrm>
            <a:off x="2323355" y="5117340"/>
            <a:ext cx="13891148" cy="3535455"/>
          </a:xfrm>
          <a:prstGeom prst="rect">
            <a:avLst/>
          </a:prstGeom>
        </p:spPr>
        <p:txBody>
          <a:bodyPr lIns="0" tIns="0" rIns="0" bIns="0" rtlCol="0" anchor="t">
            <a:spAutoFit/>
          </a:bodyPr>
          <a:lstStyle/>
          <a:p>
            <a:pPr algn="l">
              <a:lnSpc>
                <a:spcPts val="7023"/>
              </a:lnSpc>
            </a:pPr>
            <a:r>
              <a:rPr lang="en-US" sz="5016">
                <a:solidFill>
                  <a:srgbClr val="000000"/>
                </a:solidFill>
                <a:latin typeface="Noto Sans"/>
              </a:rPr>
              <a:t>       Adcbook là một trang web bán sách trực tuyến với nhiều thể loại sách đa dạng, giúp người dùng dễ dàng mua sắm từ xa thông qua nền tảng thuận tiện của trang web.</a:t>
            </a:r>
          </a:p>
        </p:txBody>
      </p:sp>
      <p:sp>
        <p:nvSpPr>
          <p:cNvPr id="8" name="TextBox 8"/>
          <p:cNvSpPr txBox="1"/>
          <p:nvPr/>
        </p:nvSpPr>
        <p:spPr>
          <a:xfrm>
            <a:off x="1028700" y="904875"/>
            <a:ext cx="11386768" cy="2205523"/>
          </a:xfrm>
          <a:prstGeom prst="rect">
            <a:avLst/>
          </a:prstGeom>
        </p:spPr>
        <p:txBody>
          <a:bodyPr lIns="0" tIns="0" rIns="0" bIns="0" rtlCol="0" anchor="t">
            <a:spAutoFit/>
          </a:bodyPr>
          <a:lstStyle/>
          <a:p>
            <a:pPr algn="ctr">
              <a:lnSpc>
                <a:spcPts val="8841"/>
              </a:lnSpc>
            </a:pPr>
            <a:r>
              <a:rPr lang="en-US" sz="6315">
                <a:solidFill>
                  <a:srgbClr val="000000"/>
                </a:solidFill>
                <a:latin typeface="Quicksand Bold"/>
              </a:rPr>
              <a:t>3.Phần mềm website bán sách adcbook.net.vn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2337601" y="3475234"/>
            <a:ext cx="5477680" cy="5331609"/>
          </a:xfrm>
          <a:custGeom>
            <a:avLst/>
            <a:gdLst/>
            <a:ahLst/>
            <a:cxnLst/>
            <a:rect l="l" t="t" r="r" b="b"/>
            <a:pathLst>
              <a:path w="5477680" h="5331609">
                <a:moveTo>
                  <a:pt x="0" y="0"/>
                </a:moveTo>
                <a:lnTo>
                  <a:pt x="5477680" y="0"/>
                </a:lnTo>
                <a:lnTo>
                  <a:pt x="5477680" y="5331608"/>
                </a:lnTo>
                <a:lnTo>
                  <a:pt x="0" y="5331608"/>
                </a:lnTo>
                <a:lnTo>
                  <a:pt x="0" y="0"/>
                </a:lnTo>
                <a:close/>
              </a:path>
            </a:pathLst>
          </a:custGeom>
          <a:blipFill>
            <a:blip r:embed="rId3"/>
            <a:stretch>
              <a:fillRect/>
            </a:stretch>
          </a:blipFill>
        </p:spPr>
      </p:sp>
      <p:sp>
        <p:nvSpPr>
          <p:cNvPr id="7" name="TextBox 7"/>
          <p:cNvSpPr txBox="1"/>
          <p:nvPr/>
        </p:nvSpPr>
        <p:spPr>
          <a:xfrm>
            <a:off x="3679044" y="1681541"/>
            <a:ext cx="10929913" cy="119380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4.Quy trình kiểm thử</a:t>
            </a:r>
          </a:p>
        </p:txBody>
      </p:sp>
      <p:sp>
        <p:nvSpPr>
          <p:cNvPr id="8" name="TextBox 8"/>
          <p:cNvSpPr txBox="1"/>
          <p:nvPr/>
        </p:nvSpPr>
        <p:spPr>
          <a:xfrm>
            <a:off x="1978052" y="3634058"/>
            <a:ext cx="14331896" cy="2506980"/>
          </a:xfrm>
          <a:prstGeom prst="rect">
            <a:avLst/>
          </a:prstGeom>
        </p:spPr>
        <p:txBody>
          <a:bodyPr lIns="0" tIns="0" rIns="0" bIns="0" rtlCol="0" anchor="t">
            <a:spAutoFit/>
          </a:bodyPr>
          <a:lstStyle/>
          <a:p>
            <a:pPr marL="1036320" lvl="1" indent="-518160" algn="l">
              <a:lnSpc>
                <a:spcPts val="6719"/>
              </a:lnSpc>
              <a:buFont typeface="Arial"/>
              <a:buChar char="•"/>
            </a:pPr>
            <a:r>
              <a:rPr lang="en-US" sz="4800">
                <a:solidFill>
                  <a:srgbClr val="000000"/>
                </a:solidFill>
                <a:latin typeface="Noto Sans"/>
              </a:rPr>
              <a:t>Lập kế hoạch kiểm thử</a:t>
            </a:r>
          </a:p>
          <a:p>
            <a:pPr marL="1036320" lvl="1" indent="-518160" algn="l">
              <a:lnSpc>
                <a:spcPts val="6719"/>
              </a:lnSpc>
              <a:buFont typeface="Arial"/>
              <a:buChar char="•"/>
            </a:pPr>
            <a:r>
              <a:rPr lang="en-US" sz="4800">
                <a:solidFill>
                  <a:srgbClr val="000000"/>
                </a:solidFill>
                <a:latin typeface="Noto Sans"/>
              </a:rPr>
              <a:t>Thiết kế kịch bản kiểm thử</a:t>
            </a:r>
          </a:p>
          <a:p>
            <a:pPr marL="1036320" lvl="1" indent="-518160" algn="l">
              <a:lnSpc>
                <a:spcPts val="6719"/>
              </a:lnSpc>
              <a:buFont typeface="Arial"/>
              <a:buChar char="•"/>
            </a:pPr>
            <a:r>
              <a:rPr lang="en-US" sz="4800">
                <a:solidFill>
                  <a:srgbClr val="000000"/>
                </a:solidFill>
                <a:latin typeface="Noto Sans"/>
              </a:rPr>
              <a:t>Thiết lập môi trường kiểm thử</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051890" y="3763254"/>
            <a:ext cx="14184220" cy="4202430"/>
          </a:xfrm>
          <a:prstGeom prst="rect">
            <a:avLst/>
          </a:prstGeom>
        </p:spPr>
        <p:txBody>
          <a:bodyPr lIns="0" tIns="0" rIns="0" bIns="0" rtlCol="0" anchor="t">
            <a:spAutoFit/>
          </a:bodyPr>
          <a:lstStyle/>
          <a:p>
            <a:pPr algn="l">
              <a:lnSpc>
                <a:spcPts val="6719"/>
              </a:lnSpc>
            </a:pPr>
            <a:r>
              <a:rPr lang="en-US" sz="4799">
                <a:solidFill>
                  <a:srgbClr val="000000"/>
                </a:solidFill>
                <a:latin typeface="Noto Sans"/>
              </a:rPr>
              <a:t>    Xác định phạm vi dự án, phương pháp tiếp cận, nguồn lực, lên kế hoạch thiết kế công việc kiểm thử, xác định điều kiện bắt đầu và điều kiện kết thúc. Đầu ra của giai đoạn này bao gồm test plan, test estimation và test schedule.</a:t>
            </a:r>
          </a:p>
        </p:txBody>
      </p:sp>
      <p:sp>
        <p:nvSpPr>
          <p:cNvPr id="7" name="TextBox 7"/>
          <p:cNvSpPr txBox="1"/>
          <p:nvPr/>
        </p:nvSpPr>
        <p:spPr>
          <a:xfrm>
            <a:off x="2488048" y="1646353"/>
            <a:ext cx="13311904" cy="119380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Lập kế hoạch kiểm thử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txBody>
          <a:bodyPr/>
          <a:lstStyle/>
          <a:p>
            <a:endParaRPr lang="en-US" dirty="0"/>
          </a:p>
        </p:txBody>
      </p:sp>
      <p:grpSp>
        <p:nvGrpSpPr>
          <p:cNvPr id="3" name="Group 3"/>
          <p:cNvGrpSpPr/>
          <p:nvPr/>
        </p:nvGrpSpPr>
        <p:grpSpPr>
          <a:xfrm>
            <a:off x="3124200" y="4686300"/>
            <a:ext cx="3695917" cy="3148187"/>
            <a:chOff x="0" y="0"/>
            <a:chExt cx="1302995" cy="1109893"/>
          </a:xfrm>
        </p:grpSpPr>
        <p:sp>
          <p:nvSpPr>
            <p:cNvPr id="4" name="Freeform 4"/>
            <p:cNvSpPr/>
            <p:nvPr/>
          </p:nvSpPr>
          <p:spPr>
            <a:xfrm>
              <a:off x="0" y="0"/>
              <a:ext cx="1302995" cy="1109893"/>
            </a:xfrm>
            <a:custGeom>
              <a:avLst/>
              <a:gdLst/>
              <a:ahLst/>
              <a:cxnLst/>
              <a:rect l="l" t="t" r="r" b="b"/>
              <a:pathLst>
                <a:path w="1302995" h="1109893">
                  <a:moveTo>
                    <a:pt x="106831" y="0"/>
                  </a:moveTo>
                  <a:lnTo>
                    <a:pt x="1196164" y="0"/>
                  </a:lnTo>
                  <a:cubicBezTo>
                    <a:pt x="1255165" y="0"/>
                    <a:pt x="1302995" y="47830"/>
                    <a:pt x="1302995" y="106831"/>
                  </a:cubicBezTo>
                  <a:lnTo>
                    <a:pt x="1302995" y="1003062"/>
                  </a:lnTo>
                  <a:cubicBezTo>
                    <a:pt x="1302995" y="1031395"/>
                    <a:pt x="1291739" y="1058568"/>
                    <a:pt x="1271705" y="1078602"/>
                  </a:cubicBezTo>
                  <a:cubicBezTo>
                    <a:pt x="1251670" y="1098637"/>
                    <a:pt x="1224497" y="1109893"/>
                    <a:pt x="1196164" y="1109893"/>
                  </a:cubicBezTo>
                  <a:lnTo>
                    <a:pt x="106831" y="1109893"/>
                  </a:lnTo>
                  <a:cubicBezTo>
                    <a:pt x="78498" y="1109893"/>
                    <a:pt x="51325" y="1098637"/>
                    <a:pt x="31290" y="1078602"/>
                  </a:cubicBezTo>
                  <a:cubicBezTo>
                    <a:pt x="11255" y="1058568"/>
                    <a:pt x="0" y="1031395"/>
                    <a:pt x="0" y="1003062"/>
                  </a:cubicBezTo>
                  <a:lnTo>
                    <a:pt x="0" y="106831"/>
                  </a:lnTo>
                  <a:cubicBezTo>
                    <a:pt x="0" y="78498"/>
                    <a:pt x="11255" y="51325"/>
                    <a:pt x="31290" y="31290"/>
                  </a:cubicBezTo>
                  <a:cubicBezTo>
                    <a:pt x="51325" y="11255"/>
                    <a:pt x="78498" y="0"/>
                    <a:pt x="106831" y="0"/>
                  </a:cubicBezTo>
                  <a:close/>
                </a:path>
              </a:pathLst>
            </a:custGeom>
            <a:solidFill>
              <a:srgbClr val="FFFFFF"/>
            </a:solidFill>
            <a:ln w="38100" cap="rnd">
              <a:solidFill>
                <a:srgbClr val="000000"/>
              </a:solidFill>
              <a:prstDash val="lgDash"/>
              <a:round/>
            </a:ln>
          </p:spPr>
          <p:txBody>
            <a:bodyPr/>
            <a:lstStyle/>
            <a:p>
              <a:endParaRPr lang="en-US" dirty="0"/>
            </a:p>
          </p:txBody>
        </p:sp>
        <p:sp>
          <p:nvSpPr>
            <p:cNvPr id="5" name="TextBox 5"/>
            <p:cNvSpPr txBox="1"/>
            <p:nvPr/>
          </p:nvSpPr>
          <p:spPr>
            <a:xfrm>
              <a:off x="0" y="-38100"/>
              <a:ext cx="1302995" cy="114799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245497" y="4618425"/>
            <a:ext cx="3693893" cy="3216063"/>
            <a:chOff x="0" y="0"/>
            <a:chExt cx="1302995" cy="1134443"/>
          </a:xfrm>
        </p:grpSpPr>
        <p:sp>
          <p:nvSpPr>
            <p:cNvPr id="8" name="Freeform 8"/>
            <p:cNvSpPr/>
            <p:nvPr/>
          </p:nvSpPr>
          <p:spPr>
            <a:xfrm>
              <a:off x="0" y="0"/>
              <a:ext cx="1302995" cy="1134443"/>
            </a:xfrm>
            <a:custGeom>
              <a:avLst/>
              <a:gdLst/>
              <a:ahLst/>
              <a:cxnLst/>
              <a:rect l="l" t="t" r="r" b="b"/>
              <a:pathLst>
                <a:path w="1302995" h="1134443">
                  <a:moveTo>
                    <a:pt x="106889" y="0"/>
                  </a:moveTo>
                  <a:lnTo>
                    <a:pt x="1196105" y="0"/>
                  </a:lnTo>
                  <a:cubicBezTo>
                    <a:pt x="1255139" y="0"/>
                    <a:pt x="1302995" y="47856"/>
                    <a:pt x="1302995" y="106889"/>
                  </a:cubicBezTo>
                  <a:lnTo>
                    <a:pt x="1302995" y="1027554"/>
                  </a:lnTo>
                  <a:cubicBezTo>
                    <a:pt x="1302995" y="1086587"/>
                    <a:pt x="1255139" y="1134443"/>
                    <a:pt x="1196105" y="1134443"/>
                  </a:cubicBezTo>
                  <a:lnTo>
                    <a:pt x="106889" y="1134443"/>
                  </a:lnTo>
                  <a:cubicBezTo>
                    <a:pt x="47856" y="1134443"/>
                    <a:pt x="0" y="1086587"/>
                    <a:pt x="0" y="1027554"/>
                  </a:cubicBezTo>
                  <a:lnTo>
                    <a:pt x="0" y="106889"/>
                  </a:lnTo>
                  <a:cubicBezTo>
                    <a:pt x="0" y="47856"/>
                    <a:pt x="47856" y="0"/>
                    <a:pt x="106889" y="0"/>
                  </a:cubicBezTo>
                  <a:close/>
                </a:path>
              </a:pathLst>
            </a:custGeom>
            <a:solidFill>
              <a:srgbClr val="FFFFFF"/>
            </a:solidFill>
            <a:ln w="38100" cap="rnd">
              <a:solidFill>
                <a:srgbClr val="000000"/>
              </a:solidFill>
              <a:prstDash val="lgDash"/>
              <a:round/>
            </a:ln>
          </p:spPr>
        </p:sp>
        <p:sp>
          <p:nvSpPr>
            <p:cNvPr id="9" name="TextBox 9"/>
            <p:cNvSpPr txBox="1"/>
            <p:nvPr/>
          </p:nvSpPr>
          <p:spPr>
            <a:xfrm>
              <a:off x="0" y="-38100"/>
              <a:ext cx="1302995" cy="1172543"/>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679044" y="1962819"/>
            <a:ext cx="10929913" cy="119380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Phạm vi kiểm thử</a:t>
            </a:r>
          </a:p>
        </p:txBody>
      </p:sp>
      <p:sp>
        <p:nvSpPr>
          <p:cNvPr id="11" name="TextBox 11"/>
          <p:cNvSpPr txBox="1"/>
          <p:nvPr/>
        </p:nvSpPr>
        <p:spPr>
          <a:xfrm>
            <a:off x="3186737" y="4086889"/>
            <a:ext cx="3570843" cy="697639"/>
          </a:xfrm>
          <a:prstGeom prst="rect">
            <a:avLst/>
          </a:prstGeom>
        </p:spPr>
        <p:txBody>
          <a:bodyPr lIns="0" tIns="0" rIns="0" bIns="0" rtlCol="0" anchor="t">
            <a:spAutoFit/>
          </a:bodyPr>
          <a:lstStyle/>
          <a:p>
            <a:pPr algn="ctr">
              <a:lnSpc>
                <a:spcPts val="5752"/>
              </a:lnSpc>
            </a:pPr>
            <a:r>
              <a:rPr lang="en-US" sz="4108">
                <a:solidFill>
                  <a:srgbClr val="000000"/>
                </a:solidFill>
                <a:latin typeface="Quicksand Bold"/>
              </a:rPr>
              <a:t>1</a:t>
            </a:r>
          </a:p>
        </p:txBody>
      </p:sp>
      <p:sp>
        <p:nvSpPr>
          <p:cNvPr id="12" name="TextBox 12"/>
          <p:cNvSpPr txBox="1"/>
          <p:nvPr/>
        </p:nvSpPr>
        <p:spPr>
          <a:xfrm>
            <a:off x="7363391" y="4026412"/>
            <a:ext cx="3568888" cy="697299"/>
          </a:xfrm>
          <a:prstGeom prst="rect">
            <a:avLst/>
          </a:prstGeom>
        </p:spPr>
        <p:txBody>
          <a:bodyPr lIns="0" tIns="0" rIns="0" bIns="0" rtlCol="0" anchor="t">
            <a:spAutoFit/>
          </a:bodyPr>
          <a:lstStyle/>
          <a:p>
            <a:pPr algn="ctr">
              <a:lnSpc>
                <a:spcPts val="5749"/>
              </a:lnSpc>
            </a:pPr>
            <a:r>
              <a:rPr lang="en-US" sz="4106">
                <a:solidFill>
                  <a:srgbClr val="000000"/>
                </a:solidFill>
                <a:latin typeface="Quicksand Bold"/>
              </a:rPr>
              <a:t>2</a:t>
            </a:r>
          </a:p>
        </p:txBody>
      </p:sp>
      <p:grpSp>
        <p:nvGrpSpPr>
          <p:cNvPr id="13" name="Group 13"/>
          <p:cNvGrpSpPr/>
          <p:nvPr/>
        </p:nvGrpSpPr>
        <p:grpSpPr>
          <a:xfrm>
            <a:off x="11548990" y="4616298"/>
            <a:ext cx="3695917" cy="3218190"/>
            <a:chOff x="0" y="0"/>
            <a:chExt cx="1302995" cy="1134572"/>
          </a:xfrm>
        </p:grpSpPr>
        <p:sp>
          <p:nvSpPr>
            <p:cNvPr id="14" name="Freeform 14"/>
            <p:cNvSpPr/>
            <p:nvPr/>
          </p:nvSpPr>
          <p:spPr>
            <a:xfrm>
              <a:off x="0" y="0"/>
              <a:ext cx="1302995" cy="1134572"/>
            </a:xfrm>
            <a:custGeom>
              <a:avLst/>
              <a:gdLst/>
              <a:ahLst/>
              <a:cxnLst/>
              <a:rect l="l" t="t" r="r" b="b"/>
              <a:pathLst>
                <a:path w="1302995" h="1134572">
                  <a:moveTo>
                    <a:pt x="106831" y="0"/>
                  </a:moveTo>
                  <a:lnTo>
                    <a:pt x="1196164" y="0"/>
                  </a:lnTo>
                  <a:cubicBezTo>
                    <a:pt x="1255165" y="0"/>
                    <a:pt x="1302995" y="47830"/>
                    <a:pt x="1302995" y="106831"/>
                  </a:cubicBezTo>
                  <a:lnTo>
                    <a:pt x="1302995" y="1027741"/>
                  </a:lnTo>
                  <a:cubicBezTo>
                    <a:pt x="1302995" y="1056074"/>
                    <a:pt x="1291739" y="1083247"/>
                    <a:pt x="1271705" y="1103282"/>
                  </a:cubicBezTo>
                  <a:cubicBezTo>
                    <a:pt x="1251670" y="1123316"/>
                    <a:pt x="1224497" y="1134572"/>
                    <a:pt x="1196164" y="1134572"/>
                  </a:cubicBezTo>
                  <a:lnTo>
                    <a:pt x="106831" y="1134572"/>
                  </a:lnTo>
                  <a:cubicBezTo>
                    <a:pt x="47830" y="1134572"/>
                    <a:pt x="0" y="1086742"/>
                    <a:pt x="0" y="1027741"/>
                  </a:cubicBezTo>
                  <a:lnTo>
                    <a:pt x="0" y="106831"/>
                  </a:lnTo>
                  <a:cubicBezTo>
                    <a:pt x="0" y="78498"/>
                    <a:pt x="11255" y="51325"/>
                    <a:pt x="31290" y="31290"/>
                  </a:cubicBezTo>
                  <a:cubicBezTo>
                    <a:pt x="51325" y="11255"/>
                    <a:pt x="78498" y="0"/>
                    <a:pt x="106831" y="0"/>
                  </a:cubicBezTo>
                  <a:close/>
                </a:path>
              </a:pathLst>
            </a:custGeom>
            <a:solidFill>
              <a:srgbClr val="FFFFFF"/>
            </a:solidFill>
            <a:ln w="38100" cap="rnd">
              <a:solidFill>
                <a:srgbClr val="000000"/>
              </a:solidFill>
              <a:prstDash val="lgDash"/>
              <a:round/>
            </a:ln>
          </p:spPr>
        </p:sp>
        <p:sp>
          <p:nvSpPr>
            <p:cNvPr id="15" name="TextBox 15"/>
            <p:cNvSpPr txBox="1"/>
            <p:nvPr/>
          </p:nvSpPr>
          <p:spPr>
            <a:xfrm>
              <a:off x="0" y="-38100"/>
              <a:ext cx="1302995" cy="1172672"/>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611528" y="4016887"/>
            <a:ext cx="3570843" cy="697639"/>
          </a:xfrm>
          <a:prstGeom prst="rect">
            <a:avLst/>
          </a:prstGeom>
        </p:spPr>
        <p:txBody>
          <a:bodyPr lIns="0" tIns="0" rIns="0" bIns="0" rtlCol="0" anchor="t">
            <a:spAutoFit/>
          </a:bodyPr>
          <a:lstStyle/>
          <a:p>
            <a:pPr algn="ctr">
              <a:lnSpc>
                <a:spcPts val="5752"/>
              </a:lnSpc>
            </a:pPr>
            <a:r>
              <a:rPr lang="en-US" sz="4108">
                <a:solidFill>
                  <a:srgbClr val="000000"/>
                </a:solidFill>
                <a:latin typeface="Quicksand Bold"/>
              </a:rPr>
              <a:t>3</a:t>
            </a:r>
          </a:p>
        </p:txBody>
      </p:sp>
      <p:sp>
        <p:nvSpPr>
          <p:cNvPr id="22" name="TextBox 22"/>
          <p:cNvSpPr txBox="1"/>
          <p:nvPr/>
        </p:nvSpPr>
        <p:spPr>
          <a:xfrm>
            <a:off x="11706633" y="5369384"/>
            <a:ext cx="3380633" cy="1389163"/>
          </a:xfrm>
          <a:prstGeom prst="rect">
            <a:avLst/>
          </a:prstGeom>
        </p:spPr>
        <p:txBody>
          <a:bodyPr lIns="0" tIns="0" rIns="0" bIns="0" rtlCol="0" anchor="t">
            <a:spAutoFit/>
          </a:bodyPr>
          <a:lstStyle/>
          <a:p>
            <a:pPr algn="ctr">
              <a:lnSpc>
                <a:spcPts val="5599"/>
              </a:lnSpc>
            </a:pPr>
            <a:r>
              <a:rPr lang="en-US" sz="3999" dirty="0" err="1">
                <a:solidFill>
                  <a:srgbClr val="000000"/>
                </a:solidFill>
                <a:latin typeface="Noto Sans"/>
              </a:rPr>
              <a:t>Kiểm</a:t>
            </a:r>
            <a:r>
              <a:rPr lang="en-US" sz="3999" dirty="0">
                <a:solidFill>
                  <a:srgbClr val="000000"/>
                </a:solidFill>
                <a:latin typeface="Noto Sans"/>
              </a:rPr>
              <a:t> </a:t>
            </a:r>
            <a:r>
              <a:rPr lang="en-US" sz="3999" dirty="0" err="1">
                <a:solidFill>
                  <a:srgbClr val="000000"/>
                </a:solidFill>
                <a:latin typeface="Noto Sans"/>
              </a:rPr>
              <a:t>thử</a:t>
            </a:r>
            <a:r>
              <a:rPr lang="en-US" sz="3999" dirty="0">
                <a:solidFill>
                  <a:srgbClr val="000000"/>
                </a:solidFill>
                <a:latin typeface="Noto Sans"/>
              </a:rPr>
              <a:t> </a:t>
            </a:r>
            <a:r>
              <a:rPr lang="en-US" sz="3999" dirty="0" err="1">
                <a:solidFill>
                  <a:srgbClr val="000000"/>
                </a:solidFill>
                <a:latin typeface="Noto Sans"/>
              </a:rPr>
              <a:t>tải</a:t>
            </a:r>
            <a:r>
              <a:rPr lang="en-US" sz="3999" dirty="0">
                <a:solidFill>
                  <a:srgbClr val="000000"/>
                </a:solidFill>
                <a:latin typeface="Noto Sans"/>
              </a:rPr>
              <a:t> </a:t>
            </a:r>
            <a:r>
              <a:rPr lang="en-US" sz="3999" dirty="0" err="1">
                <a:solidFill>
                  <a:srgbClr val="000000"/>
                </a:solidFill>
                <a:latin typeface="Noto Sans"/>
              </a:rPr>
              <a:t>với</a:t>
            </a:r>
            <a:r>
              <a:rPr lang="en-US" sz="3999" dirty="0">
                <a:solidFill>
                  <a:srgbClr val="000000"/>
                </a:solidFill>
                <a:latin typeface="Noto Sans"/>
              </a:rPr>
              <a:t> </a:t>
            </a:r>
            <a:r>
              <a:rPr lang="en-US" sz="3999" dirty="0" err="1">
                <a:solidFill>
                  <a:srgbClr val="000000"/>
                </a:solidFill>
                <a:latin typeface="Noto Sans"/>
              </a:rPr>
              <a:t>jmeter</a:t>
            </a:r>
            <a:endParaRPr lang="en-US" sz="3999" dirty="0">
              <a:solidFill>
                <a:srgbClr val="000000"/>
              </a:solidFill>
              <a:latin typeface="Noto Sans"/>
            </a:endParaRPr>
          </a:p>
        </p:txBody>
      </p:sp>
      <p:sp>
        <p:nvSpPr>
          <p:cNvPr id="23" name="TextBox 23"/>
          <p:cNvSpPr txBox="1"/>
          <p:nvPr/>
        </p:nvSpPr>
        <p:spPr>
          <a:xfrm>
            <a:off x="7402127" y="5369384"/>
            <a:ext cx="3380633" cy="1389163"/>
          </a:xfrm>
          <a:prstGeom prst="rect">
            <a:avLst/>
          </a:prstGeom>
        </p:spPr>
        <p:txBody>
          <a:bodyPr lIns="0" tIns="0" rIns="0" bIns="0" rtlCol="0" anchor="t">
            <a:spAutoFit/>
          </a:bodyPr>
          <a:lstStyle/>
          <a:p>
            <a:pPr algn="ctr">
              <a:lnSpc>
                <a:spcPts val="5599"/>
              </a:lnSpc>
            </a:pPr>
            <a:r>
              <a:rPr lang="en-US" sz="3999" dirty="0" err="1">
                <a:solidFill>
                  <a:srgbClr val="000000"/>
                </a:solidFill>
                <a:latin typeface="Noto Sans"/>
              </a:rPr>
              <a:t>Giám</a:t>
            </a:r>
            <a:r>
              <a:rPr lang="en-US" sz="3999" dirty="0">
                <a:solidFill>
                  <a:srgbClr val="000000"/>
                </a:solidFill>
                <a:latin typeface="Noto Sans"/>
              </a:rPr>
              <a:t> </a:t>
            </a:r>
            <a:r>
              <a:rPr lang="en-US" sz="3999" dirty="0" err="1">
                <a:solidFill>
                  <a:srgbClr val="000000"/>
                </a:solidFill>
                <a:latin typeface="Noto Sans"/>
              </a:rPr>
              <a:t>sát</a:t>
            </a:r>
            <a:r>
              <a:rPr lang="en-US" sz="3999" dirty="0">
                <a:solidFill>
                  <a:srgbClr val="000000"/>
                </a:solidFill>
                <a:latin typeface="Noto Sans"/>
              </a:rPr>
              <a:t> </a:t>
            </a:r>
            <a:r>
              <a:rPr lang="en-US" sz="3999" dirty="0" err="1">
                <a:solidFill>
                  <a:srgbClr val="000000"/>
                </a:solidFill>
                <a:latin typeface="Noto Sans"/>
              </a:rPr>
              <a:t>tốc</a:t>
            </a:r>
            <a:r>
              <a:rPr lang="en-US" sz="3999" dirty="0">
                <a:solidFill>
                  <a:srgbClr val="000000"/>
                </a:solidFill>
                <a:latin typeface="Noto Sans"/>
              </a:rPr>
              <a:t> </a:t>
            </a:r>
            <a:r>
              <a:rPr lang="en-US" sz="3999" dirty="0" err="1">
                <a:solidFill>
                  <a:srgbClr val="000000"/>
                </a:solidFill>
                <a:latin typeface="Noto Sans"/>
              </a:rPr>
              <a:t>độ</a:t>
            </a:r>
            <a:r>
              <a:rPr lang="en-US" sz="3999" dirty="0">
                <a:solidFill>
                  <a:srgbClr val="000000"/>
                </a:solidFill>
                <a:latin typeface="Noto Sans"/>
              </a:rPr>
              <a:t> </a:t>
            </a:r>
            <a:r>
              <a:rPr lang="en-US" sz="3999" dirty="0" err="1">
                <a:solidFill>
                  <a:srgbClr val="000000"/>
                </a:solidFill>
                <a:latin typeface="Noto Sans"/>
              </a:rPr>
              <a:t>trang</a:t>
            </a:r>
            <a:r>
              <a:rPr lang="en-US" sz="3999" dirty="0">
                <a:solidFill>
                  <a:srgbClr val="000000"/>
                </a:solidFill>
                <a:latin typeface="Noto Sans"/>
              </a:rPr>
              <a:t> web</a:t>
            </a:r>
          </a:p>
        </p:txBody>
      </p:sp>
      <p:sp>
        <p:nvSpPr>
          <p:cNvPr id="26" name="TextBox 23">
            <a:extLst>
              <a:ext uri="{FF2B5EF4-FFF2-40B4-BE49-F238E27FC236}">
                <a16:creationId xmlns:a16="http://schemas.microsoft.com/office/drawing/2014/main" id="{11227A81-F481-580A-F09F-64B524FA0BA6}"/>
              </a:ext>
            </a:extLst>
          </p:cNvPr>
          <p:cNvSpPr txBox="1"/>
          <p:nvPr/>
        </p:nvSpPr>
        <p:spPr>
          <a:xfrm>
            <a:off x="3281841" y="5479208"/>
            <a:ext cx="3380633" cy="671018"/>
          </a:xfrm>
          <a:prstGeom prst="rect">
            <a:avLst/>
          </a:prstGeom>
        </p:spPr>
        <p:txBody>
          <a:bodyPr lIns="0" tIns="0" rIns="0" bIns="0" rtlCol="0" anchor="t">
            <a:spAutoFit/>
          </a:bodyPr>
          <a:lstStyle/>
          <a:p>
            <a:pPr algn="ctr">
              <a:lnSpc>
                <a:spcPts val="5599"/>
              </a:lnSpc>
            </a:pPr>
            <a:r>
              <a:rPr lang="en-US" sz="3999" dirty="0" err="1">
                <a:solidFill>
                  <a:srgbClr val="000000"/>
                </a:solidFill>
                <a:latin typeface="Noto Sans"/>
              </a:rPr>
              <a:t>Kiểm</a:t>
            </a:r>
            <a:r>
              <a:rPr lang="en-US" sz="3999" dirty="0">
                <a:solidFill>
                  <a:srgbClr val="000000"/>
                </a:solidFill>
                <a:latin typeface="Noto Sans"/>
              </a:rPr>
              <a:t> </a:t>
            </a:r>
            <a:r>
              <a:rPr lang="en-US" sz="3999" dirty="0" err="1">
                <a:solidFill>
                  <a:srgbClr val="000000"/>
                </a:solidFill>
                <a:latin typeface="Noto Sans"/>
              </a:rPr>
              <a:t>thử</a:t>
            </a:r>
            <a:r>
              <a:rPr lang="en-US" sz="3999" dirty="0">
                <a:solidFill>
                  <a:srgbClr val="000000"/>
                </a:solidFill>
                <a:latin typeface="Noto Sans"/>
              </a:rPr>
              <a:t> </a:t>
            </a:r>
            <a:r>
              <a:rPr lang="en-US" sz="3999" dirty="0" err="1">
                <a:solidFill>
                  <a:srgbClr val="000000"/>
                </a:solidFill>
                <a:latin typeface="Noto Sans"/>
              </a:rPr>
              <a:t>tải</a:t>
            </a:r>
            <a:endParaRPr lang="en-US" sz="3999" dirty="0">
              <a:solidFill>
                <a:srgbClr val="000000"/>
              </a:solidFill>
              <a:latin typeface="No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1483218" y="2513622"/>
            <a:ext cx="15321565" cy="6508709"/>
            <a:chOff x="0" y="0"/>
            <a:chExt cx="4035309" cy="1714228"/>
          </a:xfrm>
        </p:grpSpPr>
        <p:sp>
          <p:nvSpPr>
            <p:cNvPr id="4" name="Freeform 4"/>
            <p:cNvSpPr/>
            <p:nvPr/>
          </p:nvSpPr>
          <p:spPr>
            <a:xfrm>
              <a:off x="0" y="0"/>
              <a:ext cx="4035309" cy="1714228"/>
            </a:xfrm>
            <a:custGeom>
              <a:avLst/>
              <a:gdLst/>
              <a:ahLst/>
              <a:cxnLst/>
              <a:rect l="l" t="t" r="r" b="b"/>
              <a:pathLst>
                <a:path w="4035309" h="1714228">
                  <a:moveTo>
                    <a:pt x="25770" y="0"/>
                  </a:moveTo>
                  <a:lnTo>
                    <a:pt x="4009539" y="0"/>
                  </a:lnTo>
                  <a:cubicBezTo>
                    <a:pt x="4023771" y="0"/>
                    <a:pt x="4035309" y="11538"/>
                    <a:pt x="4035309" y="25770"/>
                  </a:cubicBezTo>
                  <a:lnTo>
                    <a:pt x="4035309" y="1688458"/>
                  </a:lnTo>
                  <a:cubicBezTo>
                    <a:pt x="4035309" y="1695292"/>
                    <a:pt x="4032594" y="1701847"/>
                    <a:pt x="4027761" y="1706680"/>
                  </a:cubicBezTo>
                  <a:cubicBezTo>
                    <a:pt x="4022928" y="1711513"/>
                    <a:pt x="4016374" y="1714228"/>
                    <a:pt x="4009539" y="1714228"/>
                  </a:cubicBezTo>
                  <a:lnTo>
                    <a:pt x="25770" y="1714228"/>
                  </a:lnTo>
                  <a:cubicBezTo>
                    <a:pt x="18935" y="1714228"/>
                    <a:pt x="12381" y="1711513"/>
                    <a:pt x="7548" y="1706680"/>
                  </a:cubicBezTo>
                  <a:cubicBezTo>
                    <a:pt x="2715" y="1701847"/>
                    <a:pt x="0" y="1695292"/>
                    <a:pt x="0" y="1688458"/>
                  </a:cubicBezTo>
                  <a:lnTo>
                    <a:pt x="0" y="25770"/>
                  </a:lnTo>
                  <a:cubicBezTo>
                    <a:pt x="0" y="18935"/>
                    <a:pt x="2715" y="12381"/>
                    <a:pt x="7548" y="7548"/>
                  </a:cubicBezTo>
                  <a:cubicBezTo>
                    <a:pt x="12381" y="2715"/>
                    <a:pt x="18935" y="0"/>
                    <a:pt x="2577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035309" cy="175232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86883" y="2967013"/>
            <a:ext cx="14914234" cy="6291287"/>
          </a:xfrm>
          <a:prstGeom prst="rect">
            <a:avLst/>
          </a:prstGeom>
        </p:spPr>
        <p:txBody>
          <a:bodyPr lIns="0" tIns="0" rIns="0" bIns="0" rtlCol="0" anchor="t">
            <a:spAutoFit/>
          </a:bodyPr>
          <a:lstStyle/>
          <a:p>
            <a:pPr marL="971550" lvl="1" indent="-485775" algn="just">
              <a:lnSpc>
                <a:spcPts val="6299"/>
              </a:lnSpc>
              <a:buFont typeface="Arial"/>
              <a:buChar char="•"/>
            </a:pPr>
            <a:r>
              <a:rPr lang="en-US" sz="4500">
                <a:solidFill>
                  <a:srgbClr val="000000"/>
                </a:solidFill>
                <a:latin typeface="Noto Sans"/>
              </a:rPr>
              <a:t>Đầu vào: test plan, test estimation, test schedule, các tài liệu đặc tả đã được cập nhật.</a:t>
            </a:r>
          </a:p>
          <a:p>
            <a:pPr marL="971550" lvl="1" indent="-485775" algn="l">
              <a:lnSpc>
                <a:spcPts val="6299"/>
              </a:lnSpc>
              <a:buFont typeface="Arial"/>
              <a:buChar char="•"/>
            </a:pPr>
            <a:r>
              <a:rPr lang="en-US" sz="4500">
                <a:solidFill>
                  <a:srgbClr val="000000"/>
                </a:solidFill>
                <a:latin typeface="Noto Sans"/>
              </a:rPr>
              <a:t>Hoạt động: xem xét tài liệu, viết test case và check list, chuẩn bị dữ liệu kiểm thử, và xem xét lại test case và check list để bổ sung khi cần thiết.</a:t>
            </a:r>
          </a:p>
          <a:p>
            <a:pPr marL="971550" lvl="1" indent="-485775" algn="l">
              <a:lnSpc>
                <a:spcPts val="6299"/>
              </a:lnSpc>
              <a:buFont typeface="Arial"/>
              <a:buChar char="•"/>
            </a:pPr>
            <a:r>
              <a:rPr lang="en-US" sz="4500">
                <a:solidFill>
                  <a:srgbClr val="000000"/>
                </a:solidFill>
                <a:latin typeface="Noto Sans"/>
              </a:rPr>
              <a:t>Đầu ra: test design, test case, check list, test data, test automation script</a:t>
            </a:r>
          </a:p>
          <a:p>
            <a:pPr algn="l">
              <a:lnSpc>
                <a:spcPts val="5772"/>
              </a:lnSpc>
            </a:pPr>
            <a:endParaRPr lang="en-US" sz="4500">
              <a:solidFill>
                <a:srgbClr val="000000"/>
              </a:solidFill>
              <a:latin typeface="Noto Sans"/>
            </a:endParaRPr>
          </a:p>
        </p:txBody>
      </p:sp>
      <p:sp>
        <p:nvSpPr>
          <p:cNvPr id="7" name="TextBox 7"/>
          <p:cNvSpPr txBox="1"/>
          <p:nvPr/>
        </p:nvSpPr>
        <p:spPr>
          <a:xfrm>
            <a:off x="2184843" y="895350"/>
            <a:ext cx="14125105" cy="1193800"/>
          </a:xfrm>
          <a:prstGeom prst="rect">
            <a:avLst/>
          </a:prstGeom>
        </p:spPr>
        <p:txBody>
          <a:bodyPr lIns="0" tIns="0" rIns="0" bIns="0" rtlCol="0" anchor="t">
            <a:spAutoFit/>
          </a:bodyPr>
          <a:lstStyle/>
          <a:p>
            <a:pPr algn="ctr">
              <a:lnSpc>
                <a:spcPts val="9799"/>
              </a:lnSpc>
            </a:pPr>
            <a:r>
              <a:rPr lang="en-US" sz="6999">
                <a:solidFill>
                  <a:srgbClr val="000000"/>
                </a:solidFill>
                <a:latin typeface="Quicksand Bold"/>
              </a:rPr>
              <a:t>Thiết kế kịch bản kiểm thử</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540</Words>
  <Application>Microsoft Office PowerPoint</Application>
  <PresentationFormat>Custom</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Noto Sans</vt:lpstr>
      <vt:lpstr>Quicksand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KTPM_Nhom7</dc:title>
  <cp:lastModifiedBy>Nguyễn Mỹ Hạnh</cp:lastModifiedBy>
  <cp:revision>2</cp:revision>
  <dcterms:created xsi:type="dcterms:W3CDTF">2006-08-16T00:00:00Z</dcterms:created>
  <dcterms:modified xsi:type="dcterms:W3CDTF">2024-05-30T17:11:23Z</dcterms:modified>
  <dc:identifier>DAGEjt0fI7g</dc:identifier>
</cp:coreProperties>
</file>