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70" r:id="rId11"/>
    <p:sldId id="264" r:id="rId12"/>
    <p:sldId id="265" r:id="rId13"/>
    <p:sldId id="271" r:id="rId14"/>
    <p:sldId id="272" r:id="rId15"/>
    <p:sldId id="268" r:id="rId16"/>
    <p:sldId id="27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377" autoAdjust="0"/>
  </p:normalViewPr>
  <p:slideViewPr>
    <p:cSldViewPr snapToGrid="0">
      <p:cViewPr>
        <p:scale>
          <a:sx n="67" d="100"/>
          <a:sy n="67" d="100"/>
        </p:scale>
        <p:origin x="129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8C374-568E-4773-89E5-24DB29D38D4D}" type="datetimeFigureOut">
              <a:rPr lang="fr-CH" smtClean="0"/>
              <a:t>27.06.2019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9D15A-A690-48C5-831F-EB8D1A27C68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3565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Bonjour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2068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calculer les score on a repris la formule donnée par </a:t>
            </a:r>
            <a:r>
              <a:rPr lang="fr-CH" dirty="0" err="1"/>
              <a:t>sofamehack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C’est assez punitif car on prend l’exponentiel de la distance entre un évent prédit et un évent réellement réalisé (rouge)</a:t>
            </a:r>
          </a:p>
          <a:p>
            <a:pPr marL="171450" indent="-171450">
              <a:buFontTx/>
              <a:buChar char="-"/>
            </a:pPr>
            <a:r>
              <a:rPr lang="fr-CH" dirty="0"/>
              <a:t>Ainsi si on loupe un événement de beaucoup de frame alors notre score augmente considérablement</a:t>
            </a:r>
          </a:p>
          <a:p>
            <a:pPr marL="171450" indent="-171450">
              <a:buFontTx/>
              <a:buChar char="-"/>
            </a:pPr>
            <a:r>
              <a:rPr lang="fr-CH" dirty="0"/>
              <a:t>Ex : Mauvaise prédiction de 40 frames du coup rajoute un terme : </a:t>
            </a:r>
            <a:r>
              <a:rPr lang="fr-CH" dirty="0" err="1"/>
              <a:t>exp</a:t>
            </a:r>
            <a:r>
              <a:rPr lang="fr-CH" dirty="0"/>
              <a:t>(40)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a un score par pathologie (CP – FD - ITW) </a:t>
            </a:r>
          </a:p>
          <a:p>
            <a:pPr marL="171450" indent="-171450">
              <a:buFontTx/>
              <a:buChar char="-"/>
            </a:pPr>
            <a:r>
              <a:rPr lang="fr-CH" dirty="0"/>
              <a:t>Pour chaque pathologie on calcule le score concernant les FO et FS (+ global)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7564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On a séparé en trois les fichiers pour chaque maladie car on a assez peu de donnée</a:t>
            </a:r>
          </a:p>
          <a:p>
            <a:pPr marL="171450" indent="-171450">
              <a:buFontTx/>
              <a:buChar char="-"/>
            </a:pPr>
            <a:r>
              <a:rPr lang="fr-CH" dirty="0"/>
              <a:t>1/3 : test – 2/3 train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a calculé le score pour les 3 tests 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en a fait la moyenne </a:t>
            </a:r>
          </a:p>
          <a:p>
            <a:pPr marL="171450" indent="-171450">
              <a:buFontTx/>
              <a:buChar char="-"/>
            </a:pPr>
            <a:r>
              <a:rPr lang="fr-CH" dirty="0"/>
              <a:t>-&gt; transition slide : Patrick va présenter plus en détail les scores obtenues pour chaque maladie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83188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CP :</a:t>
            </a:r>
          </a:p>
          <a:p>
            <a:pPr marL="171450" indent="-171450">
              <a:buFontTx/>
              <a:buChar char="-"/>
            </a:pPr>
            <a:r>
              <a:rPr lang="fr-CH" dirty="0"/>
              <a:t>Capteurs utilisés : HEE – ANK – TOE – DIFFERENCE</a:t>
            </a:r>
          </a:p>
          <a:p>
            <a:pPr marL="171450" indent="-171450">
              <a:buFontTx/>
              <a:buChar char="-"/>
            </a:pPr>
            <a:r>
              <a:rPr lang="fr-CH" dirty="0"/>
              <a:t>Résultats obtenus : pour permutation 2 et 3 - les résultats sont correct ~ 10^5 – 10^9</a:t>
            </a:r>
          </a:p>
          <a:p>
            <a:pPr marL="1371600" lvl="3" indent="0">
              <a:buFontTx/>
              <a:buNone/>
            </a:pPr>
            <a:r>
              <a:rPr lang="fr-CH" dirty="0"/>
              <a:t>Cependant dans la 1 – un cas est très différent et la prédiction est mauvaise</a:t>
            </a:r>
          </a:p>
          <a:p>
            <a:pPr marL="1371600" lvl="3" indent="0">
              <a:buFontTx/>
              <a:buNone/>
            </a:pPr>
            <a:r>
              <a:rPr lang="fr-CH" dirty="0"/>
              <a:t>Score global est biaisé à 10^16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99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FD :</a:t>
            </a:r>
          </a:p>
          <a:p>
            <a:pPr marL="171450" indent="-171450">
              <a:buFontTx/>
              <a:buChar char="-"/>
            </a:pPr>
            <a:r>
              <a:rPr lang="fr-CH" dirty="0"/>
              <a:t>Capteurs utilisés : HEE – ANK – TOE</a:t>
            </a:r>
          </a:p>
          <a:p>
            <a:pPr marL="171450" indent="-171450">
              <a:buFontTx/>
              <a:buChar char="-"/>
            </a:pPr>
            <a:r>
              <a:rPr lang="fr-CH" dirty="0"/>
              <a:t>Résultats obtenus : bon résultat</a:t>
            </a:r>
          </a:p>
          <a:p>
            <a:pPr marL="1371600" lvl="3" indent="0">
              <a:buFontTx/>
              <a:buNone/>
            </a:pPr>
            <a:r>
              <a:rPr lang="fr-CH" dirty="0"/>
              <a:t>Score global est de l’ordre 10^6 – algo fonctionne bien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9522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CP :</a:t>
            </a:r>
          </a:p>
          <a:p>
            <a:pPr marL="171450" indent="-171450">
              <a:buFontTx/>
              <a:buChar char="-"/>
            </a:pPr>
            <a:r>
              <a:rPr lang="fr-CH" dirty="0"/>
              <a:t>Capteurs utilisés : HEE – TOE – TIB – THI – DIFFERENCE</a:t>
            </a:r>
          </a:p>
          <a:p>
            <a:pPr marL="171450" indent="-171450">
              <a:buFontTx/>
              <a:buChar char="-"/>
            </a:pPr>
            <a:r>
              <a:rPr lang="fr-CH" dirty="0"/>
              <a:t>Résultats obtenus : Les résultats sont mauvais </a:t>
            </a:r>
          </a:p>
          <a:p>
            <a:pPr marL="1371600" lvl="3" indent="0">
              <a:buFontTx/>
              <a:buNone/>
            </a:pPr>
            <a:r>
              <a:rPr lang="fr-CH" dirty="0"/>
              <a:t>Score global est de 10^25</a:t>
            </a:r>
          </a:p>
          <a:p>
            <a:pPr marL="1371600" lvl="3" indent="0">
              <a:buFontTx/>
              <a:buNone/>
            </a:pPr>
            <a:r>
              <a:rPr lang="fr-CH" dirty="0"/>
              <a:t>Hypothèse c’est que les patients marchent différemment entre les 2 pieds (pointes) -&gt; On a fait apprendre nous sur les 2 pieds en même temps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3048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améliorer notre algorithme:</a:t>
            </a:r>
          </a:p>
          <a:p>
            <a:pPr marL="171450" indent="-171450">
              <a:buFontTx/>
              <a:buChar char="-"/>
            </a:pPr>
            <a:r>
              <a:rPr lang="fr-CH" dirty="0"/>
              <a:t>1 )  Pas assez de données pour apprendre : le nombre de fichiers par maladie est entre 20 pour ITW et 45 pour les CP . Et on a peu d’annotation par ficher</a:t>
            </a:r>
          </a:p>
          <a:p>
            <a:pPr marL="171450" indent="-171450">
              <a:buFontTx/>
              <a:buChar char="-"/>
            </a:pPr>
            <a:r>
              <a:rPr lang="fr-CH" dirty="0"/>
              <a:t>2 )  On peut essayer d’autres combinaisons de capteurs et appliquer des opérations dessus (comme pour diff) – On a pas tout testé</a:t>
            </a:r>
          </a:p>
          <a:p>
            <a:pPr marL="171450" indent="-171450">
              <a:buFontTx/>
              <a:buChar char="-"/>
            </a:pPr>
            <a:r>
              <a:rPr lang="fr-CH" dirty="0"/>
              <a:t>3 )  Notre méthode de remplissage lorsqu’on obtient plusieurs fois les même label n’est pas optimale si trop peu de prédiction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8334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Merci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363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Les plaques de pression donnent des données incomplètes</a:t>
            </a:r>
          </a:p>
          <a:p>
            <a:pPr marL="171450" indent="-171450">
              <a:buFontTx/>
              <a:buChar char="-"/>
            </a:pPr>
            <a:r>
              <a:rPr lang="fr-CH" dirty="0"/>
              <a:t>Les médecin sont obligés de noter à la main les évènements</a:t>
            </a:r>
          </a:p>
          <a:p>
            <a:pPr marL="171450" indent="-171450">
              <a:buFontTx/>
              <a:buChar char="-"/>
            </a:pPr>
            <a:r>
              <a:rPr lang="fr-CH" dirty="0"/>
              <a:t>Prédire évènements grâce à ML (automatiser)</a:t>
            </a:r>
          </a:p>
          <a:p>
            <a:pPr marL="171450" indent="-171450">
              <a:buFontTx/>
              <a:buChar char="-"/>
            </a:pPr>
            <a:r>
              <a:rPr lang="fr-CH" dirty="0"/>
              <a:t>Présenter FO (vert) – FS (rouge)</a:t>
            </a:r>
          </a:p>
          <a:p>
            <a:pPr marL="171450" indent="-171450">
              <a:buFontTx/>
              <a:buChar char="-"/>
            </a:pP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961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Introduction à Mokka (utilisation pour visualiser)</a:t>
            </a:r>
          </a:p>
          <a:p>
            <a:pPr marL="171450" indent="-171450">
              <a:buFontTx/>
              <a:buChar char="-"/>
            </a:pPr>
            <a:r>
              <a:rPr lang="fr-CH" dirty="0"/>
              <a:t>Les fichiers donnés sont séparés par maladie : CP (</a:t>
            </a:r>
            <a:r>
              <a:rPr lang="fr-CH" dirty="0" err="1"/>
              <a:t>celebral</a:t>
            </a:r>
            <a:r>
              <a:rPr lang="fr-CH" dirty="0"/>
              <a:t> </a:t>
            </a:r>
            <a:r>
              <a:rPr lang="fr-CH" dirty="0" err="1"/>
              <a:t>palsy</a:t>
            </a:r>
            <a:r>
              <a:rPr lang="fr-CH" dirty="0"/>
              <a:t>) – FD (</a:t>
            </a:r>
            <a:r>
              <a:rPr lang="fr-CH" dirty="0" err="1"/>
              <a:t>feet</a:t>
            </a:r>
            <a:r>
              <a:rPr lang="fr-CH" dirty="0"/>
              <a:t> </a:t>
            </a:r>
            <a:r>
              <a:rPr lang="fr-CH" dirty="0" err="1"/>
              <a:t>deformities</a:t>
            </a:r>
            <a:r>
              <a:rPr lang="fr-CH" dirty="0"/>
              <a:t>) – ITW (</a:t>
            </a:r>
            <a:r>
              <a:rPr lang="fr-CH" dirty="0" err="1"/>
              <a:t>idiopathic</a:t>
            </a:r>
            <a:r>
              <a:rPr lang="fr-CH" dirty="0"/>
              <a:t> </a:t>
            </a:r>
            <a:r>
              <a:rPr lang="fr-CH" dirty="0" err="1"/>
              <a:t>toe</a:t>
            </a:r>
            <a:r>
              <a:rPr lang="fr-CH" dirty="0"/>
              <a:t> </a:t>
            </a:r>
            <a:r>
              <a:rPr lang="fr-CH" dirty="0" err="1"/>
              <a:t>walker</a:t>
            </a:r>
            <a:r>
              <a:rPr lang="fr-CH" dirty="0"/>
              <a:t>)</a:t>
            </a:r>
          </a:p>
          <a:p>
            <a:pPr marL="171450" indent="-171450">
              <a:buFontTx/>
              <a:buChar char="-"/>
            </a:pPr>
            <a:r>
              <a:rPr lang="fr-CH" dirty="0"/>
              <a:t>Pour chaque fichier on peut voir annotations (comme ici mais il en manque)</a:t>
            </a:r>
          </a:p>
          <a:p>
            <a:pPr marL="171450" indent="-171450">
              <a:buFontTx/>
              <a:buChar char="-"/>
            </a:pPr>
            <a:r>
              <a:rPr lang="fr-CH" dirty="0"/>
              <a:t>Plus visualisation de la démarche des patients (capteurs sur corps)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3693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Grand nombre de capteurs sur l’ensemble du corps</a:t>
            </a:r>
          </a:p>
          <a:p>
            <a:pPr marL="171450" indent="-171450">
              <a:buFontTx/>
              <a:buChar char="-"/>
            </a:pPr>
            <a:r>
              <a:rPr lang="fr-CH" dirty="0"/>
              <a:t>Il est possible avec BTK de récupérer les métadonnées relatifs aux capteurs</a:t>
            </a:r>
          </a:p>
          <a:p>
            <a:pPr marL="171450" indent="-171450">
              <a:buFontTx/>
              <a:buChar char="-"/>
            </a:pPr>
            <a:r>
              <a:rPr lang="fr-CH" dirty="0"/>
              <a:t>Les capteurs relatifs aux pieds sont les plus importants avec jambes</a:t>
            </a:r>
          </a:p>
          <a:p>
            <a:pPr marL="171450" indent="-171450">
              <a:buFontTx/>
              <a:buChar char="-"/>
            </a:pPr>
            <a:r>
              <a:rPr lang="fr-CH" dirty="0">
                <a:sym typeface="Wingdings" panose="05000000000000000000" pitchFamily="2" charset="2"/>
              </a:rPr>
              <a:t> Transition cochon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a ainsi tester plusieurs algo en basant uniquement sur les capteurs du pied (courbes très représentatives)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17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Premier algo testé : DT</a:t>
            </a:r>
          </a:p>
          <a:p>
            <a:pPr marL="171450" indent="-171450">
              <a:buFontTx/>
              <a:buChar char="-"/>
            </a:pPr>
            <a:r>
              <a:rPr lang="fr-CH" dirty="0"/>
              <a:t>Racine : on met l’attribut qui donne le plus d’information (Entropie / Gini)</a:t>
            </a:r>
          </a:p>
          <a:p>
            <a:pPr marL="171450" indent="-171450">
              <a:buFontTx/>
              <a:buChar char="-"/>
            </a:pPr>
            <a:r>
              <a:rPr lang="fr-CH" dirty="0"/>
              <a:t>Ensuite séparation de notre ensemble d’instances selon les valeurs observées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recommence le processus jusqu’à faire le choix d’un label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730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Deuxième algo testé : KNN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Pour chaque instance on choisit son label en fonction de ces K voisins les plus proches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Ex: Pour K = 5 avec le croix noire une instance de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On voit 3 triangles bleus et 2 ronds oranges (voisins)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 transition cochon</a:t>
            </a:r>
            <a:endParaRPr lang="fr-CH" dirty="0"/>
          </a:p>
          <a:p>
            <a:r>
              <a:rPr lang="fr-CH" dirty="0"/>
              <a:t>- On va prédire que l’instance appartient à la classe bleue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616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Troisième algo testé : </a:t>
            </a:r>
            <a:r>
              <a:rPr lang="fr-CH" dirty="0" err="1"/>
              <a:t>Nearest</a:t>
            </a:r>
            <a:r>
              <a:rPr lang="fr-CH" dirty="0"/>
              <a:t> </a:t>
            </a:r>
            <a:r>
              <a:rPr lang="fr-CH" dirty="0" err="1"/>
              <a:t>centroid</a:t>
            </a:r>
            <a:endParaRPr lang="fr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/>
              <a:t>Pour cet algo imaginons une instance de test à prédire (croix noire)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 transition cochon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On calcule dans un premier temps les </a:t>
            </a:r>
            <a:r>
              <a:rPr lang="fr-CH" dirty="0" err="1">
                <a:sym typeface="Wingdings" panose="05000000000000000000" pitchFamily="2" charset="2"/>
              </a:rPr>
              <a:t>centroids</a:t>
            </a:r>
            <a:r>
              <a:rPr lang="fr-CH" dirty="0">
                <a:sym typeface="Wingdings" panose="05000000000000000000" pitchFamily="2" charset="2"/>
              </a:rPr>
              <a:t> qui sont les moyennes de toutes les instances de la classe en question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 transition cochon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Ensuite on calcule les distances entre les </a:t>
            </a:r>
            <a:r>
              <a:rPr lang="fr-CH" dirty="0" err="1">
                <a:sym typeface="Wingdings" panose="05000000000000000000" pitchFamily="2" charset="2"/>
              </a:rPr>
              <a:t>centroids</a:t>
            </a:r>
            <a:r>
              <a:rPr lang="fr-CH" dirty="0">
                <a:sym typeface="Wingdings" panose="05000000000000000000" pitchFamily="2" charset="2"/>
              </a:rPr>
              <a:t> et l’instance de test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dirty="0">
                <a:sym typeface="Wingdings" panose="05000000000000000000" pitchFamily="2" charset="2"/>
              </a:rPr>
              <a:t>On retient le minimum -&gt; donc on classifie l’instance selon le </a:t>
            </a:r>
            <a:r>
              <a:rPr lang="fr-CH" dirty="0" err="1">
                <a:sym typeface="Wingdings" panose="05000000000000000000" pitchFamily="2" charset="2"/>
              </a:rPr>
              <a:t>centroid</a:t>
            </a:r>
            <a:r>
              <a:rPr lang="fr-CH" dirty="0">
                <a:sym typeface="Wingdings" panose="05000000000000000000" pitchFamily="2" charset="2"/>
              </a:rPr>
              <a:t> le plus proche</a:t>
            </a:r>
            <a:endParaRPr lang="fr-CH" dirty="0"/>
          </a:p>
          <a:p>
            <a:r>
              <a:rPr lang="fr-CH" dirty="0"/>
              <a:t>-   NOUS AVONS UTILISE CETTE METHODE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9462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Pour la phase d’apprentissage, nous avons séparer les maladies afin d’étudier les démarches selon la pathologie</a:t>
            </a:r>
          </a:p>
          <a:p>
            <a:pPr marL="171450" indent="-171450">
              <a:buFontTx/>
              <a:buChar char="-"/>
            </a:pPr>
            <a:r>
              <a:rPr lang="fr-CH" dirty="0"/>
              <a:t>De plus nous avons appris sur les données déjà annotées et ou il manque des </a:t>
            </a:r>
            <a:r>
              <a:rPr lang="fr-CH" dirty="0" err="1"/>
              <a:t>evenements</a:t>
            </a:r>
            <a:r>
              <a:rPr lang="fr-CH" dirty="0"/>
              <a:t> et nous avons ajouté des </a:t>
            </a:r>
            <a:r>
              <a:rPr lang="fr-CH" dirty="0" err="1"/>
              <a:t>No_event</a:t>
            </a:r>
            <a:r>
              <a:rPr lang="fr-CH" dirty="0"/>
              <a:t> ou nous étions sur que pas real </a:t>
            </a:r>
            <a:r>
              <a:rPr lang="fr-CH" dirty="0" err="1"/>
              <a:t>event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Selon les différentes maladies nous avons sélectionné différents capteurs (on les verra par la suite) afin d’avoir les meilleurs résultats possibles</a:t>
            </a:r>
          </a:p>
          <a:p>
            <a:pPr marL="171450" indent="-171450">
              <a:buFontTx/>
              <a:buChar char="-"/>
            </a:pPr>
            <a:r>
              <a:rPr lang="fr-CH" dirty="0"/>
              <a:t>Ensuite on prédit à l’aide de </a:t>
            </a:r>
            <a:r>
              <a:rPr lang="fr-CH" dirty="0" err="1"/>
              <a:t>nearest</a:t>
            </a:r>
            <a:r>
              <a:rPr lang="fr-CH" dirty="0"/>
              <a:t> </a:t>
            </a:r>
            <a:r>
              <a:rPr lang="fr-CH" dirty="0" err="1"/>
              <a:t>centroid</a:t>
            </a:r>
            <a:r>
              <a:rPr lang="fr-CH" dirty="0"/>
              <a:t> et on obtient des intervalles d’</a:t>
            </a:r>
            <a:r>
              <a:rPr lang="fr-CH" dirty="0" err="1"/>
              <a:t>event</a:t>
            </a:r>
            <a:endParaRPr lang="fr-CH" dirty="0"/>
          </a:p>
          <a:p>
            <a:pPr marL="171450" indent="-171450">
              <a:buFontTx/>
              <a:buChar char="-"/>
            </a:pPr>
            <a:r>
              <a:rPr lang="fr-CH" dirty="0"/>
              <a:t>Nous choisissons ensuite les </a:t>
            </a:r>
            <a:r>
              <a:rPr lang="fr-CH" dirty="0" err="1"/>
              <a:t>events</a:t>
            </a:r>
            <a:r>
              <a:rPr lang="fr-CH" dirty="0"/>
              <a:t> à prédire (-&gt; autre slide)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960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CH" dirty="0"/>
              <a:t>En ce qui concerne les intervalles :  Ils sont grands ce qui permet de s’assurer qu’un intervalle contient forcément un </a:t>
            </a:r>
            <a:r>
              <a:rPr lang="fr-CH" dirty="0" err="1"/>
              <a:t>evenement</a:t>
            </a:r>
            <a:r>
              <a:rPr lang="fr-CH" dirty="0"/>
              <a:t> réellement passé</a:t>
            </a:r>
          </a:p>
          <a:p>
            <a:pPr marL="171450" indent="-171450">
              <a:buFontTx/>
              <a:buChar char="-"/>
            </a:pPr>
            <a:r>
              <a:rPr lang="fr-CH" dirty="0"/>
              <a:t>On a trois cas de figure</a:t>
            </a:r>
          </a:p>
          <a:p>
            <a:pPr marL="171450" indent="-171450">
              <a:buFontTx/>
              <a:buChar char="-"/>
            </a:pPr>
            <a:r>
              <a:rPr lang="fr-CH" dirty="0"/>
              <a:t>1 ) On a de bons intervalle : on choisit les vrais et met no </a:t>
            </a:r>
            <a:r>
              <a:rPr lang="fr-CH" dirty="0" err="1"/>
              <a:t>event</a:t>
            </a:r>
            <a:r>
              <a:rPr lang="fr-CH" dirty="0"/>
              <a:t> les autres</a:t>
            </a:r>
          </a:p>
          <a:p>
            <a:pPr marL="171450" indent="-171450">
              <a:buFontTx/>
              <a:buChar char="-"/>
            </a:pPr>
            <a:r>
              <a:rPr lang="fr-CH" dirty="0"/>
              <a:t>2 ) Que des </a:t>
            </a:r>
            <a:r>
              <a:rPr lang="fr-CH" dirty="0" err="1"/>
              <a:t>Foot_Off</a:t>
            </a:r>
            <a:r>
              <a:rPr lang="fr-CH" dirty="0"/>
              <a:t> :  on choisit en on calcule le strike selon les moyennes </a:t>
            </a:r>
            <a:r>
              <a:rPr lang="fr-CH" dirty="0" err="1"/>
              <a:t>consernant</a:t>
            </a:r>
            <a:r>
              <a:rPr lang="fr-CH" dirty="0"/>
              <a:t> la marche du patient (observation  de régularité dans la marche)</a:t>
            </a:r>
          </a:p>
          <a:p>
            <a:pPr marL="171450" indent="-171450">
              <a:buFontTx/>
              <a:buChar char="-"/>
            </a:pPr>
            <a:r>
              <a:rPr lang="fr-CH" dirty="0"/>
              <a:t>3 ) Que des Foot Strike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9D15A-A690-48C5-831F-EB8D1A27C682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024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23124-390F-4020-948A-56E14568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E7A59C-4FED-4F75-895B-EB5A8F97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F4F719-D37E-48D3-AB28-8CE51CDC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455C-067C-423E-A655-03CE533CCAFC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7D5510-08CE-4290-BB36-6D41DA75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D4AD9-4FFC-4291-B837-6BDAF57D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772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3B560-1A23-44E8-B1BE-483736EE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FD905F-5715-4633-9A55-68962444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D09FA4-2C69-4708-B45D-99569224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0FF2-6E3B-495C-A4F5-5AB309D64786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1595B0-DEAC-42B4-B6E7-5C159AC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756C5-B32C-4308-9297-926F0EB1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693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B4AF86-3F5E-4944-8F93-6A5EB7B0E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AEA4E7-289F-4494-BC2A-0AF4798AA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CE306E-5AA5-4268-937B-D20FC6AB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883E-AC23-4575-AD11-FC2D9380B902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AE913-9E5B-4007-87CF-63FE67B4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A3BE2-55B6-4881-9DC4-0A3706B5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217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DD9A8-6F04-4A2B-BC49-8C7D0E12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451C3F-0628-4D89-8C4E-442BAFEB6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42EF8-3C9E-4462-8652-6E769203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9BE2-49B1-4516-942E-04BA6890525A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84D4E-CCD4-40AC-9E70-5232F685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67962-96D4-498C-89D5-853498ED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487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F68AD-2407-49DD-B507-FC9C5F0D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067F10-990F-47F6-B2EC-AFF24ADEF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B54065-B20E-4DFD-A21A-F9C34F4C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C114-B2B5-496C-8A57-BB12C688C93B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C33CB-DF56-47E0-9FE5-E35B1368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2A6EB8-053B-4882-BF8B-F5857F22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663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39612-889A-44DF-BF9D-66AC77E5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F5BF2F-2EE2-4283-AF93-6D7BDFE9F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8582F5-8F08-4659-8C4E-F2EB2D6F8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0B1058-5837-4FB5-8755-E6C3EB74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C05C-FA7A-458F-8A97-9A89DA2B1875}" type="datetime1">
              <a:rPr lang="fr-CH" smtClean="0"/>
              <a:t>27.06.2019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280AC1-2E69-416D-8364-4A886ED6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4A9682-5A4B-45AF-A22B-EFAEBA72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381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3C3E1-C816-43FE-AD09-3BC02D0E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BDB5AC-913E-4141-BD12-2346239C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922612-2FF0-41C8-9185-5F36AF68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8633FF-C3A8-430A-BD01-F2CBCB533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4DB983-315F-48ED-B71F-963815BD1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7EC6BE-5D8B-489C-A96A-7ED66305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71C9-5689-44AD-AEBA-FB2EFF79224D}" type="datetime1">
              <a:rPr lang="fr-CH" smtClean="0"/>
              <a:t>27.06.2019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A71FFA-7C7E-40DD-82A4-3DEC592E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B4A49B-358F-4611-8A5D-F0DFFD54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681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D85CC-AB67-4069-93E5-306CE318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1053FA-A832-4DA6-8D12-D9D0F110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21325-97E8-4903-B74E-537B342E75C5}" type="datetime1">
              <a:rPr lang="fr-CH" smtClean="0"/>
              <a:t>27.06.2019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89C944-99B9-4B0B-B264-F5AE5860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D10FCC-47A8-4894-A9D1-3B6387D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868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1A0AF0-A18A-4D7F-B7D5-B9652E64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33E5-CD74-4C59-8A9D-FA39F1F977ED}" type="datetime1">
              <a:rPr lang="fr-CH" smtClean="0"/>
              <a:t>27.06.2019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4F6E4A-8541-4194-90E9-9CF994C3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698DED-CD89-4A02-8D7A-0ABC481D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995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70369-9768-4E15-A119-7461CC9E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FAA8C-95A0-4747-B3A8-A5467EDF2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017095-AD2F-4324-B93D-807521D7C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2EEFB0-AFEE-4823-9CF0-AD536D73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6F6F-96A0-4E1A-91A8-44A42BD41853}" type="datetime1">
              <a:rPr lang="fr-CH" smtClean="0"/>
              <a:t>27.06.2019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310ABC-A0F5-4C22-9FF4-61616C0D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E3EF84-1286-46AA-82CE-BDC70450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93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C382C-3687-44A3-A828-DE7F244E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F0F242-237F-48A9-BCA9-0A61B131D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07C0AE-E2E8-4033-8625-723CE35D0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6B2825-0B0D-4C20-86CB-64FD2DA5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535B-0AE5-4818-9A05-57B7189BB017}" type="datetime1">
              <a:rPr lang="fr-CH" smtClean="0"/>
              <a:t>27.06.2019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1F09E0-67EE-4C50-B822-D6F792EB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2D726-CBC3-4E1E-9B7D-CECB909D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166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D522E7-944C-4EA5-80CD-DD4B92A4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A44D3D-A328-43B1-A7BF-C567FDA97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00CED-57B0-45FC-887E-AE02D1C75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5F20-F0FD-4A3E-8AB2-C334E3CC8A26}" type="datetime1">
              <a:rPr lang="fr-CH" smtClean="0"/>
              <a:t>27.06.2019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1FDF55-C3EA-4396-BEAD-2517A6073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7A64A-F15D-435D-BB12-4E2216335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1430F-B780-490E-8AA1-FAD6D24E0C3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4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03479-D589-496B-887B-37194709D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fr-CH" dirty="0"/>
              <a:t>SofameHack2019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63D827-2F57-42FD-BB21-91454C94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0422"/>
            <a:ext cx="9144000" cy="2523554"/>
          </a:xfrm>
        </p:spPr>
        <p:txBody>
          <a:bodyPr>
            <a:normAutofit/>
          </a:bodyPr>
          <a:lstStyle/>
          <a:p>
            <a:r>
              <a:rPr lang="fr-CH" sz="2800" dirty="0"/>
              <a:t>Data Mining Project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Marvin Fourastié</a:t>
            </a:r>
          </a:p>
          <a:p>
            <a:r>
              <a:rPr lang="fr-CH" dirty="0"/>
              <a:t>Patrick </a:t>
            </a:r>
            <a:r>
              <a:rPr lang="fr-CH" dirty="0" err="1"/>
              <a:t>Sardinha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BB5D51-FFC6-44BA-B4CE-A3BA4BB3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203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DB6F3-B9DB-403E-AB85-82AFA735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Score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FBF0E3-1179-4F89-BD51-EDE07FF1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10</a:t>
            </a:fld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66F5FE6-0F90-488C-9465-9824F68F1537}"/>
                  </a:ext>
                </a:extLst>
              </p:cNvPr>
              <p:cNvSpPr txBox="1"/>
              <p:nvPr/>
            </p:nvSpPr>
            <p:spPr>
              <a:xfrm>
                <a:off x="3805561" y="2412146"/>
                <a:ext cx="458087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800" dirty="0"/>
                  <a:t>SCORE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fr-CH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fr-CH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fr-CH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fr-CH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fr-CH" sz="28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66F5FE6-0F90-488C-9465-9824F68F1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561" y="2412146"/>
                <a:ext cx="4580877" cy="430887"/>
              </a:xfrm>
              <a:prstGeom prst="rect">
                <a:avLst/>
              </a:prstGeom>
              <a:blipFill>
                <a:blip r:embed="rId3"/>
                <a:stretch>
                  <a:fillRect l="-4654" t="-24286" b="-51429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294C5C9D-BB2B-4DEE-A79F-D542ABE3F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925" y="4895390"/>
            <a:ext cx="7915275" cy="476250"/>
          </a:xfrm>
          <a:prstGeom prst="rect">
            <a:avLst/>
          </a:prstGeom>
        </p:spPr>
      </p:pic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3145780E-6066-4D91-9E58-7E80D4A29401}"/>
              </a:ext>
            </a:extLst>
          </p:cNvPr>
          <p:cNvSpPr/>
          <p:nvPr/>
        </p:nvSpPr>
        <p:spPr>
          <a:xfrm>
            <a:off x="7767960" y="4661056"/>
            <a:ext cx="230820" cy="22573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82A0F90-B08B-46E6-914F-C5D7F130A0A1}"/>
              </a:ext>
            </a:extLst>
          </p:cNvPr>
          <p:cNvCxnSpPr>
            <a:cxnSpLocks/>
          </p:cNvCxnSpPr>
          <p:nvPr/>
        </p:nvCxnSpPr>
        <p:spPr>
          <a:xfrm>
            <a:off x="6024562" y="4424826"/>
            <a:ext cx="0" cy="4724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821F3B4-B590-47F2-ACBB-C20C6CB8F5BF}"/>
              </a:ext>
            </a:extLst>
          </p:cNvPr>
          <p:cNvSpPr txBox="1"/>
          <p:nvPr/>
        </p:nvSpPr>
        <p:spPr>
          <a:xfrm>
            <a:off x="5136798" y="3928436"/>
            <a:ext cx="182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Predicted</a:t>
            </a:r>
            <a:r>
              <a:rPr lang="fr-CH" dirty="0"/>
              <a:t> </a:t>
            </a:r>
            <a:r>
              <a:rPr lang="fr-CH" dirty="0" err="1"/>
              <a:t>event</a:t>
            </a:r>
            <a:endParaRPr lang="fr-CH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A420B2D-3E46-4CAA-8D1C-478C598A2CF1}"/>
              </a:ext>
            </a:extLst>
          </p:cNvPr>
          <p:cNvSpPr txBox="1"/>
          <p:nvPr/>
        </p:nvSpPr>
        <p:spPr>
          <a:xfrm>
            <a:off x="7273766" y="3932808"/>
            <a:ext cx="182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Real </a:t>
            </a:r>
            <a:r>
              <a:rPr lang="fr-CH" dirty="0" err="1"/>
              <a:t>event</a:t>
            </a:r>
            <a:endParaRPr lang="fr-CH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0ED87A2-EA54-40D8-8E56-B509002E487E}"/>
              </a:ext>
            </a:extLst>
          </p:cNvPr>
          <p:cNvCxnSpPr>
            <a:cxnSpLocks/>
          </p:cNvCxnSpPr>
          <p:nvPr/>
        </p:nvCxnSpPr>
        <p:spPr>
          <a:xfrm>
            <a:off x="6024562" y="5058008"/>
            <a:ext cx="185880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9ECC1C3-5A22-4B28-9909-4BFE1C975296}"/>
              </a:ext>
            </a:extLst>
          </p:cNvPr>
          <p:cNvSpPr txBox="1"/>
          <p:nvPr/>
        </p:nvSpPr>
        <p:spPr>
          <a:xfrm>
            <a:off x="6448305" y="4660827"/>
            <a:ext cx="10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252581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Cross validation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11</a:t>
            </a:fld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C78C1-1816-43E6-A7B5-89F26BFB3672}"/>
              </a:ext>
            </a:extLst>
          </p:cNvPr>
          <p:cNvSpPr/>
          <p:nvPr/>
        </p:nvSpPr>
        <p:spPr>
          <a:xfrm>
            <a:off x="1180730" y="2228297"/>
            <a:ext cx="3178206" cy="568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7A32D-585E-4D96-8A21-CEAA8CC9F3CF}"/>
              </a:ext>
            </a:extLst>
          </p:cNvPr>
          <p:cNvSpPr/>
          <p:nvPr/>
        </p:nvSpPr>
        <p:spPr>
          <a:xfrm>
            <a:off x="4466946" y="2228297"/>
            <a:ext cx="6464424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04F999-2C6F-49D4-88E6-96EF5D9752CA}"/>
              </a:ext>
            </a:extLst>
          </p:cNvPr>
          <p:cNvSpPr/>
          <p:nvPr/>
        </p:nvSpPr>
        <p:spPr>
          <a:xfrm>
            <a:off x="1180730" y="3393490"/>
            <a:ext cx="3178206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5A92E-1CEA-42B4-97C3-E5AA271F2E45}"/>
              </a:ext>
            </a:extLst>
          </p:cNvPr>
          <p:cNvSpPr/>
          <p:nvPr/>
        </p:nvSpPr>
        <p:spPr>
          <a:xfrm>
            <a:off x="4466947" y="3393490"/>
            <a:ext cx="3178206" cy="568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FDD190-341B-4AFB-B80C-0CDE324A14D8}"/>
              </a:ext>
            </a:extLst>
          </p:cNvPr>
          <p:cNvSpPr/>
          <p:nvPr/>
        </p:nvSpPr>
        <p:spPr>
          <a:xfrm>
            <a:off x="7753164" y="3393490"/>
            <a:ext cx="3178206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47D960-06D2-41A2-BA5C-129930B79A78}"/>
              </a:ext>
            </a:extLst>
          </p:cNvPr>
          <p:cNvSpPr/>
          <p:nvPr/>
        </p:nvSpPr>
        <p:spPr>
          <a:xfrm>
            <a:off x="1180729" y="4558683"/>
            <a:ext cx="6464423" cy="56817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5C9981-8D3C-42F3-A4B1-9F8FFFD04B13}"/>
              </a:ext>
            </a:extLst>
          </p:cNvPr>
          <p:cNvSpPr/>
          <p:nvPr/>
        </p:nvSpPr>
        <p:spPr>
          <a:xfrm>
            <a:off x="7753164" y="4558683"/>
            <a:ext cx="3178206" cy="56817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24308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CP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12</a:t>
            </a:fld>
            <a:endParaRPr lang="fr-CH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B39CEB7-C6B8-4C42-A900-1680F0793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571130"/>
              </p:ext>
            </p:extLst>
          </p:nvPr>
        </p:nvGraphicFramePr>
        <p:xfrm>
          <a:off x="4872552" y="2541070"/>
          <a:ext cx="6294268" cy="2212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3567">
                  <a:extLst>
                    <a:ext uri="{9D8B030D-6E8A-4147-A177-3AD203B41FA5}">
                      <a16:colId xmlns:a16="http://schemas.microsoft.com/office/drawing/2014/main" val="3691591546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391499293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677958018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451858892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Permutation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4723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2.35e+17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1.21e+06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4.76e+05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0749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5.40e+12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1.34e+09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7.89e+04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069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2.35e+17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1.34e+09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5.55e+05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6697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22320AB3-F9D7-454E-BDCC-52259B96B742}"/>
              </a:ext>
            </a:extLst>
          </p:cNvPr>
          <p:cNvSpPr txBox="1"/>
          <p:nvPr/>
        </p:nvSpPr>
        <p:spPr>
          <a:xfrm>
            <a:off x="6052542" y="5136636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Mean</a:t>
            </a:r>
            <a:r>
              <a:rPr lang="fr-CH" dirty="0"/>
              <a:t> Score Global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E9D09-7828-41D5-8E70-44F42141F75C}"/>
              </a:ext>
            </a:extLst>
          </p:cNvPr>
          <p:cNvSpPr/>
          <p:nvPr/>
        </p:nvSpPr>
        <p:spPr>
          <a:xfrm>
            <a:off x="8092738" y="5136636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7.85e+16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E1EA10-7A98-49B3-9A7E-3719D421A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070"/>
            <a:ext cx="1514475" cy="238125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7E3E561D-19A5-4247-9DD6-4304474233C5}"/>
              </a:ext>
            </a:extLst>
          </p:cNvPr>
          <p:cNvSpPr/>
          <p:nvPr/>
        </p:nvSpPr>
        <p:spPr>
          <a:xfrm>
            <a:off x="1315088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76BA364-8F3B-4BC6-984B-854B847E221D}"/>
              </a:ext>
            </a:extLst>
          </p:cNvPr>
          <p:cNvSpPr/>
          <p:nvPr/>
        </p:nvSpPr>
        <p:spPr>
          <a:xfrm>
            <a:off x="1793692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9FE43B8-71B3-476E-BC94-A42CCC0FEB3A}"/>
              </a:ext>
            </a:extLst>
          </p:cNvPr>
          <p:cNvSpPr txBox="1"/>
          <p:nvPr/>
        </p:nvSpPr>
        <p:spPr>
          <a:xfrm>
            <a:off x="1091659" y="4798831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TOE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024B261-EC7F-414B-835D-792F7F25AA8B}"/>
              </a:ext>
            </a:extLst>
          </p:cNvPr>
          <p:cNvSpPr/>
          <p:nvPr/>
        </p:nvSpPr>
        <p:spPr>
          <a:xfrm>
            <a:off x="1513420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166211B-A856-499E-BF3E-6AFF6AD514B9}"/>
              </a:ext>
            </a:extLst>
          </p:cNvPr>
          <p:cNvSpPr/>
          <p:nvPr/>
        </p:nvSpPr>
        <p:spPr>
          <a:xfrm>
            <a:off x="1599227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677396-A26A-4848-B021-60C5B1E63C82}"/>
              </a:ext>
            </a:extLst>
          </p:cNvPr>
          <p:cNvSpPr txBox="1"/>
          <p:nvPr/>
        </p:nvSpPr>
        <p:spPr>
          <a:xfrm>
            <a:off x="1359758" y="4061302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HEE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EC0F298-C33E-489A-AA41-DD5FC6EECBE9}"/>
              </a:ext>
            </a:extLst>
          </p:cNvPr>
          <p:cNvSpPr/>
          <p:nvPr/>
        </p:nvSpPr>
        <p:spPr>
          <a:xfrm>
            <a:off x="130041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D7B3C2D-0E7B-47EB-8259-16357D625267}"/>
              </a:ext>
            </a:extLst>
          </p:cNvPr>
          <p:cNvSpPr/>
          <p:nvPr/>
        </p:nvSpPr>
        <p:spPr>
          <a:xfrm>
            <a:off x="183372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2F88A9A-3B07-4801-A8FB-9452FD1B5E32}"/>
              </a:ext>
            </a:extLst>
          </p:cNvPr>
          <p:cNvSpPr txBox="1"/>
          <p:nvPr/>
        </p:nvSpPr>
        <p:spPr>
          <a:xfrm>
            <a:off x="2111601" y="4214377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ANK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10DA8CB-5F07-459C-99C8-F1C6514C19C2}"/>
              </a:ext>
            </a:extLst>
          </p:cNvPr>
          <p:cNvSpPr txBox="1"/>
          <p:nvPr/>
        </p:nvSpPr>
        <p:spPr>
          <a:xfrm>
            <a:off x="2310768" y="4599154"/>
            <a:ext cx="201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LTOE(z) – RTOE(z)</a:t>
            </a:r>
          </a:p>
          <a:p>
            <a:endParaRPr lang="fr-CH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9657C5D-06FB-478E-A139-E49BCF585195}"/>
              </a:ext>
            </a:extLst>
          </p:cNvPr>
          <p:cNvCxnSpPr>
            <a:cxnSpLocks/>
          </p:cNvCxnSpPr>
          <p:nvPr/>
        </p:nvCxnSpPr>
        <p:spPr>
          <a:xfrm flipV="1">
            <a:off x="2176515" y="4659114"/>
            <a:ext cx="0" cy="19081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9CE69EF-F683-4FDF-8FF2-3BE6BB7796DC}"/>
              </a:ext>
            </a:extLst>
          </p:cNvPr>
          <p:cNvCxnSpPr>
            <a:cxnSpLocks/>
          </p:cNvCxnSpPr>
          <p:nvPr/>
        </p:nvCxnSpPr>
        <p:spPr>
          <a:xfrm>
            <a:off x="1025895" y="4647999"/>
            <a:ext cx="0" cy="20192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26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FD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13</a:t>
            </a:fld>
            <a:endParaRPr lang="fr-CH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7F6EF82-30F8-49A2-A7A4-5F170916F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15754"/>
              </p:ext>
            </p:extLst>
          </p:nvPr>
        </p:nvGraphicFramePr>
        <p:xfrm>
          <a:off x="4872552" y="2541070"/>
          <a:ext cx="6294268" cy="2212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3567">
                  <a:extLst>
                    <a:ext uri="{9D8B030D-6E8A-4147-A177-3AD203B41FA5}">
                      <a16:colId xmlns:a16="http://schemas.microsoft.com/office/drawing/2014/main" val="3691591546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391499293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677958018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451858892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Permutation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4723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8.99e+06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2.07e+02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6.01e+04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0749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 3.44e+03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2.17e+02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2.38e+03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069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9.00e+06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4.24e+02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6.25e+04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66975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D5A69D1F-615D-44D4-80B0-F51DCEC4C97D}"/>
              </a:ext>
            </a:extLst>
          </p:cNvPr>
          <p:cNvSpPr txBox="1"/>
          <p:nvPr/>
        </p:nvSpPr>
        <p:spPr>
          <a:xfrm>
            <a:off x="6052542" y="5136636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Mean</a:t>
            </a:r>
            <a:r>
              <a:rPr lang="fr-CH" dirty="0"/>
              <a:t> Score Global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EF441-6C22-4922-8F42-6EABE592DCEF}"/>
              </a:ext>
            </a:extLst>
          </p:cNvPr>
          <p:cNvSpPr/>
          <p:nvPr/>
        </p:nvSpPr>
        <p:spPr>
          <a:xfrm>
            <a:off x="8092738" y="5136636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3.02e+06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A72FC04-7465-4979-BE10-C0A90BC57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070"/>
            <a:ext cx="1514475" cy="238125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2AFDBB53-5F0C-471D-AFB7-860A103F61FA}"/>
              </a:ext>
            </a:extLst>
          </p:cNvPr>
          <p:cNvSpPr/>
          <p:nvPr/>
        </p:nvSpPr>
        <p:spPr>
          <a:xfrm>
            <a:off x="1315088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CEC17F9-1F29-42A4-9510-500F2814D19F}"/>
              </a:ext>
            </a:extLst>
          </p:cNvPr>
          <p:cNvSpPr/>
          <p:nvPr/>
        </p:nvSpPr>
        <p:spPr>
          <a:xfrm>
            <a:off x="1793692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673E013-BAC3-41B1-9DCA-921C837E5BDA}"/>
              </a:ext>
            </a:extLst>
          </p:cNvPr>
          <p:cNvSpPr txBox="1"/>
          <p:nvPr/>
        </p:nvSpPr>
        <p:spPr>
          <a:xfrm>
            <a:off x="1098661" y="4794864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TOE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A4A940A-EAE3-4CCF-A3F0-D050589DAE59}"/>
              </a:ext>
            </a:extLst>
          </p:cNvPr>
          <p:cNvSpPr/>
          <p:nvPr/>
        </p:nvSpPr>
        <p:spPr>
          <a:xfrm>
            <a:off x="1513420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64FFACB-8CCA-4C7F-9C01-95E36D3854A6}"/>
              </a:ext>
            </a:extLst>
          </p:cNvPr>
          <p:cNvSpPr/>
          <p:nvPr/>
        </p:nvSpPr>
        <p:spPr>
          <a:xfrm>
            <a:off x="1599227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C4CD2B-09F1-4C00-8FAB-B4D3CCFE7863}"/>
              </a:ext>
            </a:extLst>
          </p:cNvPr>
          <p:cNvSpPr txBox="1"/>
          <p:nvPr/>
        </p:nvSpPr>
        <p:spPr>
          <a:xfrm>
            <a:off x="1359758" y="4061302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HEE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3A18FFF-D3E1-4A32-90A0-848868FA6573}"/>
              </a:ext>
            </a:extLst>
          </p:cNvPr>
          <p:cNvSpPr/>
          <p:nvPr/>
        </p:nvSpPr>
        <p:spPr>
          <a:xfrm>
            <a:off x="130041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4BE34D2-96CD-4549-8FB3-B5D0D239B87B}"/>
              </a:ext>
            </a:extLst>
          </p:cNvPr>
          <p:cNvSpPr/>
          <p:nvPr/>
        </p:nvSpPr>
        <p:spPr>
          <a:xfrm>
            <a:off x="1833725" y="4399043"/>
            <a:ext cx="80377" cy="7651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5A9AB6B-D1D8-4C9C-A935-4EFB1506CF30}"/>
              </a:ext>
            </a:extLst>
          </p:cNvPr>
          <p:cNvSpPr txBox="1"/>
          <p:nvPr/>
        </p:nvSpPr>
        <p:spPr>
          <a:xfrm>
            <a:off x="2111601" y="4214377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ANK</a:t>
            </a:r>
          </a:p>
        </p:txBody>
      </p:sp>
    </p:spTree>
    <p:extLst>
      <p:ext uri="{BB962C8B-B14F-4D97-AF65-F5344CB8AC3E}">
        <p14:creationId xmlns:p14="http://schemas.microsoft.com/office/powerpoint/2010/main" val="4170195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Results</a:t>
            </a:r>
            <a:r>
              <a:rPr lang="fr-CH" dirty="0"/>
              <a:t> ITW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14</a:t>
            </a:fld>
            <a:endParaRPr lang="fr-CH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E4959CA-3E3F-4732-85B4-81C094AB1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54884"/>
              </p:ext>
            </p:extLst>
          </p:nvPr>
        </p:nvGraphicFramePr>
        <p:xfrm>
          <a:off x="4872552" y="2541070"/>
          <a:ext cx="6294268" cy="22129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73567">
                  <a:extLst>
                    <a:ext uri="{9D8B030D-6E8A-4147-A177-3AD203B41FA5}">
                      <a16:colId xmlns:a16="http://schemas.microsoft.com/office/drawing/2014/main" val="3691591546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391499293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677958018"/>
                    </a:ext>
                  </a:extLst>
                </a:gridCol>
                <a:gridCol w="1573567">
                  <a:extLst>
                    <a:ext uri="{9D8B030D-6E8A-4147-A177-3AD203B41FA5}">
                      <a16:colId xmlns:a16="http://schemas.microsoft.com/office/drawing/2014/main" val="3451858892"/>
                    </a:ext>
                  </a:extLst>
                </a:gridCol>
              </a:tblGrid>
              <a:tr h="398146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Permutation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Permutation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44723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8.63e+15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3.67e+19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7.97e+20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0749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4.20e+25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2.01e+18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1.30e+20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910697"/>
                  </a:ext>
                </a:extLst>
              </a:tr>
              <a:tr h="604918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Score 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4.20e+25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3.87e+19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CH" dirty="0"/>
                        <a:t> 9.27e+20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566975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E5C5B23E-BC8B-42B6-8E7E-56B4D56D6405}"/>
              </a:ext>
            </a:extLst>
          </p:cNvPr>
          <p:cNvSpPr txBox="1"/>
          <p:nvPr/>
        </p:nvSpPr>
        <p:spPr>
          <a:xfrm>
            <a:off x="6052542" y="5136636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Mean</a:t>
            </a:r>
            <a:r>
              <a:rPr lang="fr-CH" dirty="0"/>
              <a:t> Score Global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6BAE3-F9D0-45C8-A420-E0F288A4FE3E}"/>
              </a:ext>
            </a:extLst>
          </p:cNvPr>
          <p:cNvSpPr/>
          <p:nvPr/>
        </p:nvSpPr>
        <p:spPr>
          <a:xfrm>
            <a:off x="8092738" y="5136636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dirty="0"/>
              <a:t>1.40e+25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8AC51DB-E848-4FC2-83D9-95F10A9C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1070"/>
            <a:ext cx="1514475" cy="2381250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F9271F0F-4737-4CDB-A83D-4BB4886006D2}"/>
              </a:ext>
            </a:extLst>
          </p:cNvPr>
          <p:cNvSpPr/>
          <p:nvPr/>
        </p:nvSpPr>
        <p:spPr>
          <a:xfrm>
            <a:off x="1315088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40B0AE8-4C62-48FD-8D08-1174822887EE}"/>
              </a:ext>
            </a:extLst>
          </p:cNvPr>
          <p:cNvSpPr/>
          <p:nvPr/>
        </p:nvSpPr>
        <p:spPr>
          <a:xfrm>
            <a:off x="1793692" y="4628633"/>
            <a:ext cx="80377" cy="765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101F0E1-D7D3-4F18-AD24-1C3B7EAC9311}"/>
              </a:ext>
            </a:extLst>
          </p:cNvPr>
          <p:cNvSpPr txBox="1"/>
          <p:nvPr/>
        </p:nvSpPr>
        <p:spPr>
          <a:xfrm>
            <a:off x="1098661" y="4794864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TOE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2D5E847-53A5-4498-A684-7164FFCC642C}"/>
              </a:ext>
            </a:extLst>
          </p:cNvPr>
          <p:cNvSpPr/>
          <p:nvPr/>
        </p:nvSpPr>
        <p:spPr>
          <a:xfrm>
            <a:off x="1513420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C484C6D-803A-4B25-A10E-3EFD092B4621}"/>
              </a:ext>
            </a:extLst>
          </p:cNvPr>
          <p:cNvSpPr/>
          <p:nvPr/>
        </p:nvSpPr>
        <p:spPr>
          <a:xfrm>
            <a:off x="1599227" y="4463139"/>
            <a:ext cx="80377" cy="765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F010D63-C8FE-4A06-A254-769A98B38B1B}"/>
              </a:ext>
            </a:extLst>
          </p:cNvPr>
          <p:cNvSpPr txBox="1"/>
          <p:nvPr/>
        </p:nvSpPr>
        <p:spPr>
          <a:xfrm>
            <a:off x="1359758" y="4061302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HEE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A0718D-6492-4C85-8620-7E3E1DE1C5D0}"/>
              </a:ext>
            </a:extLst>
          </p:cNvPr>
          <p:cNvSpPr txBox="1"/>
          <p:nvPr/>
        </p:nvSpPr>
        <p:spPr>
          <a:xfrm>
            <a:off x="2310768" y="4599154"/>
            <a:ext cx="2019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LTOE(z) – RTOE(z)</a:t>
            </a:r>
          </a:p>
          <a:p>
            <a:endParaRPr lang="fr-CH" dirty="0">
              <a:solidFill>
                <a:srgbClr val="FF000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3A183BE-2D59-4725-ABC6-D8599FDB14CB}"/>
              </a:ext>
            </a:extLst>
          </p:cNvPr>
          <p:cNvCxnSpPr>
            <a:cxnSpLocks/>
          </p:cNvCxnSpPr>
          <p:nvPr/>
        </p:nvCxnSpPr>
        <p:spPr>
          <a:xfrm flipV="1">
            <a:off x="2176515" y="4659114"/>
            <a:ext cx="0" cy="19081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4D2586F-7487-4167-8C66-6D469A0E62CC}"/>
              </a:ext>
            </a:extLst>
          </p:cNvPr>
          <p:cNvCxnSpPr>
            <a:cxnSpLocks/>
          </p:cNvCxnSpPr>
          <p:nvPr/>
        </p:nvCxnSpPr>
        <p:spPr>
          <a:xfrm>
            <a:off x="1025895" y="4647999"/>
            <a:ext cx="0" cy="20192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EE72E5E-A1A1-4BE0-A3A1-716AB2D5E0E5}"/>
              </a:ext>
            </a:extLst>
          </p:cNvPr>
          <p:cNvSpPr/>
          <p:nvPr/>
        </p:nvSpPr>
        <p:spPr>
          <a:xfrm>
            <a:off x="1315087" y="3781168"/>
            <a:ext cx="80377" cy="76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9B295F4-A7F8-43F8-B615-F579DCF787C8}"/>
              </a:ext>
            </a:extLst>
          </p:cNvPr>
          <p:cNvSpPr/>
          <p:nvPr/>
        </p:nvSpPr>
        <p:spPr>
          <a:xfrm>
            <a:off x="1808015" y="3781168"/>
            <a:ext cx="80377" cy="765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FD887E1-C78A-4137-8958-6AA00C4939F2}"/>
              </a:ext>
            </a:extLst>
          </p:cNvPr>
          <p:cNvSpPr txBox="1"/>
          <p:nvPr/>
        </p:nvSpPr>
        <p:spPr>
          <a:xfrm>
            <a:off x="2034540" y="3639703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TIB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3CB84C4-664F-4C88-AD9D-12B1BB4F2E4B}"/>
              </a:ext>
            </a:extLst>
          </p:cNvPr>
          <p:cNvSpPr/>
          <p:nvPr/>
        </p:nvSpPr>
        <p:spPr>
          <a:xfrm>
            <a:off x="1098661" y="2681353"/>
            <a:ext cx="80377" cy="76516"/>
          </a:xfrm>
          <a:prstGeom prst="ellipse">
            <a:avLst/>
          </a:prstGeom>
          <a:solidFill>
            <a:srgbClr val="11C5E3"/>
          </a:solidFill>
          <a:ln>
            <a:solidFill>
              <a:srgbClr val="11C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C3CF30E-731D-46FC-88D4-E12B3D818D97}"/>
              </a:ext>
            </a:extLst>
          </p:cNvPr>
          <p:cNvSpPr/>
          <p:nvPr/>
        </p:nvSpPr>
        <p:spPr>
          <a:xfrm>
            <a:off x="2034540" y="2687308"/>
            <a:ext cx="80377" cy="76516"/>
          </a:xfrm>
          <a:prstGeom prst="ellipse">
            <a:avLst/>
          </a:prstGeom>
          <a:solidFill>
            <a:srgbClr val="11C5E3"/>
          </a:solidFill>
          <a:ln>
            <a:solidFill>
              <a:srgbClr val="11C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095FED-0437-42F3-AAFC-E54F8FB2D2A7}"/>
              </a:ext>
            </a:extLst>
          </p:cNvPr>
          <p:cNvSpPr txBox="1"/>
          <p:nvPr/>
        </p:nvSpPr>
        <p:spPr>
          <a:xfrm>
            <a:off x="2193608" y="2573203"/>
            <a:ext cx="6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11C5E3"/>
                </a:solidFill>
              </a:rPr>
              <a:t>THI</a:t>
            </a:r>
          </a:p>
        </p:txBody>
      </p:sp>
    </p:spTree>
    <p:extLst>
      <p:ext uri="{BB962C8B-B14F-4D97-AF65-F5344CB8AC3E}">
        <p14:creationId xmlns:p14="http://schemas.microsoft.com/office/powerpoint/2010/main" val="1406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Improvements</a:t>
            </a:r>
            <a:endParaRPr lang="fr-CH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15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BAD4D7-017F-4433-9CCB-6F98D599815D}"/>
              </a:ext>
            </a:extLst>
          </p:cNvPr>
          <p:cNvSpPr txBox="1"/>
          <p:nvPr/>
        </p:nvSpPr>
        <p:spPr>
          <a:xfrm>
            <a:off x="4227349" y="2432218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Amont of data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07D007-8FDF-418E-9666-85C778FBD917}"/>
              </a:ext>
            </a:extLst>
          </p:cNvPr>
          <p:cNvSpPr txBox="1"/>
          <p:nvPr/>
        </p:nvSpPr>
        <p:spPr>
          <a:xfrm>
            <a:off x="4227349" y="3561099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Modify</a:t>
            </a:r>
            <a:r>
              <a:rPr lang="fr-CH" dirty="0"/>
              <a:t> </a:t>
            </a:r>
            <a:r>
              <a:rPr lang="fr-CH" dirty="0" err="1"/>
              <a:t>sensors</a:t>
            </a:r>
            <a:r>
              <a:rPr lang="fr-CH" dirty="0"/>
              <a:t> for </a:t>
            </a:r>
            <a:r>
              <a:rPr lang="fr-CH" dirty="0" err="1"/>
              <a:t>learning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DB6C92-C357-4EB2-9994-B4CA00F87596}"/>
              </a:ext>
            </a:extLst>
          </p:cNvPr>
          <p:cNvSpPr txBox="1"/>
          <p:nvPr/>
        </p:nvSpPr>
        <p:spPr>
          <a:xfrm>
            <a:off x="4227349" y="4689980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Event </a:t>
            </a:r>
            <a:r>
              <a:rPr lang="fr-CH" dirty="0" err="1"/>
              <a:t>predictions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CD470A-02E9-40D4-923A-D4CDA228E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19" y="2246043"/>
            <a:ext cx="741682" cy="7416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8609AB0-9125-4666-8D31-7289CF413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75" y="4503805"/>
            <a:ext cx="854391" cy="85439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129B837-07AC-400D-BBFD-140461A65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75" y="3374826"/>
            <a:ext cx="741878" cy="7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2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03479-D589-496B-887B-37194709D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fr-CH" dirty="0"/>
              <a:t>SofameHack2019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63D827-2F57-42FD-BB21-91454C944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0422"/>
            <a:ext cx="9144000" cy="2523554"/>
          </a:xfrm>
        </p:spPr>
        <p:txBody>
          <a:bodyPr>
            <a:normAutofit/>
          </a:bodyPr>
          <a:lstStyle/>
          <a:p>
            <a:r>
              <a:rPr lang="fr-CH" sz="2800" dirty="0"/>
              <a:t>Data Mining Project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Marvin Fourastié</a:t>
            </a:r>
          </a:p>
          <a:p>
            <a:r>
              <a:rPr lang="fr-CH" dirty="0"/>
              <a:t>Patrick </a:t>
            </a:r>
            <a:r>
              <a:rPr lang="fr-CH" dirty="0" err="1"/>
              <a:t>Sardinha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BB5D51-FFC6-44BA-B4CE-A3BA4BB3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15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1408928-BA97-44AC-B70E-E212686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476500"/>
            <a:ext cx="9944100" cy="1905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Challenge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96CB61-044F-4CE8-8CCB-6624750F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2</a:t>
            </a:fld>
            <a:endParaRPr lang="fr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948E50D-56BB-4430-B702-C24D806AE725}"/>
              </a:ext>
            </a:extLst>
          </p:cNvPr>
          <p:cNvSpPr/>
          <p:nvPr/>
        </p:nvSpPr>
        <p:spPr>
          <a:xfrm>
            <a:off x="2735804" y="3624308"/>
            <a:ext cx="282604" cy="2996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E0B399B-C5E4-4B28-B07B-B0BABCBB8569}"/>
              </a:ext>
            </a:extLst>
          </p:cNvPr>
          <p:cNvSpPr/>
          <p:nvPr/>
        </p:nvSpPr>
        <p:spPr>
          <a:xfrm>
            <a:off x="1707473" y="3624308"/>
            <a:ext cx="282604" cy="2996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AFBFB98-7DD3-4850-93FF-C1511AEA5FFB}"/>
              </a:ext>
            </a:extLst>
          </p:cNvPr>
          <p:cNvSpPr/>
          <p:nvPr/>
        </p:nvSpPr>
        <p:spPr>
          <a:xfrm>
            <a:off x="5468181" y="3624307"/>
            <a:ext cx="282604" cy="2996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FFA38C-A162-491F-9672-B90FCB7F119A}"/>
              </a:ext>
            </a:extLst>
          </p:cNvPr>
          <p:cNvSpPr/>
          <p:nvPr/>
        </p:nvSpPr>
        <p:spPr>
          <a:xfrm>
            <a:off x="6523146" y="3624306"/>
            <a:ext cx="282604" cy="2996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999240C-4FF1-46C6-A216-82841F95423E}"/>
              </a:ext>
            </a:extLst>
          </p:cNvPr>
          <p:cNvSpPr/>
          <p:nvPr/>
        </p:nvSpPr>
        <p:spPr>
          <a:xfrm>
            <a:off x="10285842" y="3624305"/>
            <a:ext cx="282604" cy="29962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42BC879-66DC-4CA2-9739-9DFA71893112}"/>
              </a:ext>
            </a:extLst>
          </p:cNvPr>
          <p:cNvSpPr/>
          <p:nvPr/>
        </p:nvSpPr>
        <p:spPr>
          <a:xfrm>
            <a:off x="9228889" y="3634660"/>
            <a:ext cx="274192" cy="2996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781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Data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3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D339D0-C7C0-40EF-BEB5-CCC4254B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6" y="1027906"/>
            <a:ext cx="3714948" cy="40100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C17E87-9744-413E-A5B6-C874E73F86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757"/>
          <a:stretch/>
        </p:blipFill>
        <p:spPr>
          <a:xfrm>
            <a:off x="1204404" y="5555114"/>
            <a:ext cx="9783192" cy="8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4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A06EDBF-E5F2-4483-B584-56E9537B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906" y="1027906"/>
            <a:ext cx="5530188" cy="56138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CBE48FA-D84C-4911-B4A6-9CE94C15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Sensors</a:t>
            </a:r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9C107B-17D4-4506-8ABA-E05C4C3D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4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4138DAA-0383-4E25-A1D6-626EA6E9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0" y="5913437"/>
            <a:ext cx="49911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00156 -0.4268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213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Decision</a:t>
            </a:r>
            <a:r>
              <a:rPr lang="fr-CH" dirty="0"/>
              <a:t> </a:t>
            </a:r>
            <a:r>
              <a:rPr lang="fr-CH" dirty="0" err="1"/>
              <a:t>Tree</a:t>
            </a:r>
            <a:r>
              <a:rPr lang="fr-CH" dirty="0"/>
              <a:t> Classifier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5</a:t>
            </a:fld>
            <a:endParaRPr lang="fr-CH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74DC696-0FDA-43B4-B81A-75EA6B7FAE89}"/>
              </a:ext>
            </a:extLst>
          </p:cNvPr>
          <p:cNvSpPr/>
          <p:nvPr/>
        </p:nvSpPr>
        <p:spPr>
          <a:xfrm>
            <a:off x="4312920" y="1908810"/>
            <a:ext cx="3566160" cy="6200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i="1" dirty="0" err="1">
                <a:solidFill>
                  <a:schemeClr val="tx1"/>
                </a:solidFill>
              </a:rPr>
              <a:t>Attribute</a:t>
            </a:r>
            <a:r>
              <a:rPr lang="fr-CH" b="1" i="1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B4A4F95-07C1-4A3C-B195-D51C50C43D4B}"/>
              </a:ext>
            </a:extLst>
          </p:cNvPr>
          <p:cNvSpPr/>
          <p:nvPr/>
        </p:nvSpPr>
        <p:spPr>
          <a:xfrm>
            <a:off x="7879080" y="3787142"/>
            <a:ext cx="2346960" cy="6200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i="1" dirty="0" err="1">
                <a:solidFill>
                  <a:schemeClr val="tx1"/>
                </a:solidFill>
              </a:rPr>
              <a:t>Attribute</a:t>
            </a:r>
            <a:r>
              <a:rPr lang="fr-CH" b="1" i="1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62A34D3-07E1-4AB2-B466-8A1E040FAAB5}"/>
              </a:ext>
            </a:extLst>
          </p:cNvPr>
          <p:cNvSpPr/>
          <p:nvPr/>
        </p:nvSpPr>
        <p:spPr>
          <a:xfrm>
            <a:off x="626749" y="5471155"/>
            <a:ext cx="1344930" cy="62007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5959CC4-2064-49E8-A85D-774C0B71C7C7}"/>
              </a:ext>
            </a:extLst>
          </p:cNvPr>
          <p:cNvSpPr/>
          <p:nvPr/>
        </p:nvSpPr>
        <p:spPr>
          <a:xfrm>
            <a:off x="4434840" y="5471159"/>
            <a:ext cx="1344930" cy="6200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y2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4D6D93C-18BD-47E3-8C7E-B406CB73B01A}"/>
              </a:ext>
            </a:extLst>
          </p:cNvPr>
          <p:cNvSpPr/>
          <p:nvPr/>
        </p:nvSpPr>
        <p:spPr>
          <a:xfrm>
            <a:off x="6534150" y="5471156"/>
            <a:ext cx="1344930" cy="62007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DD4C8625-87BF-4C87-971F-D6FD0FA2861F}"/>
              </a:ext>
            </a:extLst>
          </p:cNvPr>
          <p:cNvSpPr/>
          <p:nvPr/>
        </p:nvSpPr>
        <p:spPr>
          <a:xfrm>
            <a:off x="10226040" y="5471156"/>
            <a:ext cx="1344930" cy="6200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y2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C06ED42-5C4E-4A10-B807-256DE6ECC0E7}"/>
              </a:ext>
            </a:extLst>
          </p:cNvPr>
          <p:cNvCxnSpPr>
            <a:cxnSpLocks/>
          </p:cNvCxnSpPr>
          <p:nvPr/>
        </p:nvCxnSpPr>
        <p:spPr>
          <a:xfrm flipH="1">
            <a:off x="3383280" y="2628900"/>
            <a:ext cx="845820" cy="1010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B649F9F-14E7-4506-A4B4-077A227CE2C8}"/>
              </a:ext>
            </a:extLst>
          </p:cNvPr>
          <p:cNvCxnSpPr>
            <a:cxnSpLocks/>
          </p:cNvCxnSpPr>
          <p:nvPr/>
        </p:nvCxnSpPr>
        <p:spPr>
          <a:xfrm>
            <a:off x="7962902" y="2699703"/>
            <a:ext cx="925830" cy="940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062044-F966-4BDC-A434-FA4A49384F6A}"/>
              </a:ext>
            </a:extLst>
          </p:cNvPr>
          <p:cNvCxnSpPr>
            <a:cxnSpLocks/>
          </p:cNvCxnSpPr>
          <p:nvPr/>
        </p:nvCxnSpPr>
        <p:spPr>
          <a:xfrm>
            <a:off x="10069832" y="4491986"/>
            <a:ext cx="925830" cy="9401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9B300CC-CAF3-403F-B120-53D666313E5E}"/>
              </a:ext>
            </a:extLst>
          </p:cNvPr>
          <p:cNvCxnSpPr>
            <a:cxnSpLocks/>
          </p:cNvCxnSpPr>
          <p:nvPr/>
        </p:nvCxnSpPr>
        <p:spPr>
          <a:xfrm>
            <a:off x="4126232" y="4491986"/>
            <a:ext cx="925830" cy="9401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A9AC531-FD7B-4760-A7FF-39AAB3B7AE42}"/>
              </a:ext>
            </a:extLst>
          </p:cNvPr>
          <p:cNvCxnSpPr>
            <a:cxnSpLocks/>
          </p:cNvCxnSpPr>
          <p:nvPr/>
        </p:nvCxnSpPr>
        <p:spPr>
          <a:xfrm flipH="1">
            <a:off x="1503045" y="4496591"/>
            <a:ext cx="891544" cy="935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CDE6313-E732-49BB-94DD-0428B2681922}"/>
              </a:ext>
            </a:extLst>
          </p:cNvPr>
          <p:cNvCxnSpPr>
            <a:cxnSpLocks/>
          </p:cNvCxnSpPr>
          <p:nvPr/>
        </p:nvCxnSpPr>
        <p:spPr>
          <a:xfrm flipH="1">
            <a:off x="7206615" y="4496591"/>
            <a:ext cx="891544" cy="935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8F7C113-741D-40E7-818A-305FCFA79DB2}"/>
              </a:ext>
            </a:extLst>
          </p:cNvPr>
          <p:cNvSpPr/>
          <p:nvPr/>
        </p:nvSpPr>
        <p:spPr>
          <a:xfrm>
            <a:off x="1965960" y="3773963"/>
            <a:ext cx="2346960" cy="62007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i="1" dirty="0" err="1">
                <a:solidFill>
                  <a:schemeClr val="tx1"/>
                </a:solidFill>
              </a:rPr>
              <a:t>Attribute</a:t>
            </a:r>
            <a:r>
              <a:rPr lang="fr-CH" b="1" i="1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334AF9-7732-46AC-A874-37C471F40941}"/>
              </a:ext>
            </a:extLst>
          </p:cNvPr>
          <p:cNvSpPr txBox="1"/>
          <p:nvPr/>
        </p:nvSpPr>
        <p:spPr>
          <a:xfrm>
            <a:off x="3093720" y="2713550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 =  x1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31778D7-A9E7-454B-B3C1-8EBA98734BB9}"/>
              </a:ext>
            </a:extLst>
          </p:cNvPr>
          <p:cNvSpPr txBox="1"/>
          <p:nvPr/>
        </p:nvSpPr>
        <p:spPr>
          <a:xfrm>
            <a:off x="1080135" y="4777379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 =  x2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AE31B67-10A6-4C13-B5DF-7B431EE85775}"/>
              </a:ext>
            </a:extLst>
          </p:cNvPr>
          <p:cNvSpPr txBox="1"/>
          <p:nvPr/>
        </p:nvSpPr>
        <p:spPr>
          <a:xfrm>
            <a:off x="8465822" y="2716945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&gt;  x1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33FDBF2-5CD7-48BA-8765-B7D7B773E0A4}"/>
              </a:ext>
            </a:extLst>
          </p:cNvPr>
          <p:cNvSpPr txBox="1"/>
          <p:nvPr/>
        </p:nvSpPr>
        <p:spPr>
          <a:xfrm>
            <a:off x="10725150" y="4777379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&gt;  x3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EDA71E8-6C76-499B-8E44-7EE9181AB902}"/>
              </a:ext>
            </a:extLst>
          </p:cNvPr>
          <p:cNvSpPr txBox="1"/>
          <p:nvPr/>
        </p:nvSpPr>
        <p:spPr>
          <a:xfrm>
            <a:off x="4812032" y="4777379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&gt;  x2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F0131A3-839A-41F2-BD48-98F27BC9556C}"/>
              </a:ext>
            </a:extLst>
          </p:cNvPr>
          <p:cNvSpPr txBox="1"/>
          <p:nvPr/>
        </p:nvSpPr>
        <p:spPr>
          <a:xfrm>
            <a:off x="6823714" y="4777379"/>
            <a:ext cx="84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 =  x3</a:t>
            </a:r>
          </a:p>
        </p:txBody>
      </p:sp>
    </p:spTree>
    <p:extLst>
      <p:ext uri="{BB962C8B-B14F-4D97-AF65-F5344CB8AC3E}">
        <p14:creationId xmlns:p14="http://schemas.microsoft.com/office/powerpoint/2010/main" val="159774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1805AE8-4C58-4B76-96E7-001BB273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883" y="1494298"/>
            <a:ext cx="7415906" cy="51648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/>
              <a:t>K-nearest-neighbors Classifier</a:t>
            </a:r>
            <a:endParaRPr lang="fr-CH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E21430F-B780-490E-8AA1-FAD6D24E0C3D}" type="slidenum">
              <a:rPr lang="fr-CH" smtClean="0"/>
              <a:t>6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30959B-999F-45B4-AA0D-506F9D0AD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047" y="1590639"/>
            <a:ext cx="7415906" cy="49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3A26A07-60B3-4BC2-A531-52E6313B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307" y="1518082"/>
            <a:ext cx="7094135" cy="49868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618BC89-409F-450C-BED9-9369A733B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307" y="1563125"/>
            <a:ext cx="7178088" cy="49868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Nearest</a:t>
            </a:r>
            <a:r>
              <a:rPr lang="fr-CH" dirty="0"/>
              <a:t> </a:t>
            </a:r>
            <a:r>
              <a:rPr lang="fr-CH" dirty="0" err="1"/>
              <a:t>Centroid</a:t>
            </a:r>
            <a:r>
              <a:rPr lang="fr-CH" dirty="0"/>
              <a:t> Classifier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7</a:t>
            </a:fld>
            <a:endParaRPr lang="fr-CH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FD930C-7E24-479B-8B0F-35B3DA25A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727" y="1602730"/>
            <a:ext cx="6966502" cy="49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3D9E-6E66-4428-8C48-E0DEE0B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 err="1"/>
              <a:t>Explanation</a:t>
            </a:r>
            <a:r>
              <a:rPr lang="fr-CH" dirty="0"/>
              <a:t> of </a:t>
            </a:r>
            <a:r>
              <a:rPr lang="fr-CH" dirty="0" err="1"/>
              <a:t>our</a:t>
            </a:r>
            <a:r>
              <a:rPr lang="fr-CH" dirty="0"/>
              <a:t> </a:t>
            </a:r>
            <a:r>
              <a:rPr lang="fr-CH" dirty="0" err="1"/>
              <a:t>algorithm</a:t>
            </a:r>
            <a:endParaRPr lang="fr-CH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E21430F-B780-490E-8AA1-FAD6D24E0C3D}" type="slidenum">
              <a:rPr lang="fr-CH" smtClean="0"/>
              <a:t>8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BFCA38-1F8C-4AFD-9FAC-74D6FC2A9184}"/>
              </a:ext>
            </a:extLst>
          </p:cNvPr>
          <p:cNvSpPr txBox="1"/>
          <p:nvPr/>
        </p:nvSpPr>
        <p:spPr>
          <a:xfrm>
            <a:off x="3790469" y="2254928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Learn</a:t>
            </a:r>
            <a:r>
              <a:rPr lang="fr-CH" dirty="0"/>
              <a:t> by </a:t>
            </a:r>
            <a:r>
              <a:rPr lang="fr-CH" dirty="0" err="1"/>
              <a:t>pathology</a:t>
            </a: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C9E8B7B-2DF9-4035-A3EF-9F3DCA6AADE7}"/>
              </a:ext>
            </a:extLst>
          </p:cNvPr>
          <p:cNvSpPr txBox="1"/>
          <p:nvPr/>
        </p:nvSpPr>
        <p:spPr>
          <a:xfrm>
            <a:off x="3790469" y="3383809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Selection</a:t>
            </a:r>
            <a:r>
              <a:rPr lang="fr-CH" dirty="0"/>
              <a:t> of </a:t>
            </a:r>
            <a:r>
              <a:rPr lang="fr-CH" dirty="0" err="1"/>
              <a:t>sensors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4581D9-5E83-4D23-944F-7203FA271DD4}"/>
              </a:ext>
            </a:extLst>
          </p:cNvPr>
          <p:cNvSpPr txBox="1"/>
          <p:nvPr/>
        </p:nvSpPr>
        <p:spPr>
          <a:xfrm>
            <a:off x="3790469" y="4512690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Get</a:t>
            </a:r>
            <a:r>
              <a:rPr lang="fr-CH" dirty="0"/>
              <a:t> </a:t>
            </a:r>
            <a:r>
              <a:rPr lang="fr-CH" dirty="0" err="1"/>
              <a:t>intervals</a:t>
            </a:r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0154F0-73F0-4404-B851-24B588F36F77}"/>
              </a:ext>
            </a:extLst>
          </p:cNvPr>
          <p:cNvSpPr txBox="1"/>
          <p:nvPr/>
        </p:nvSpPr>
        <p:spPr>
          <a:xfrm>
            <a:off x="3790469" y="5641571"/>
            <a:ext cx="49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Annotation </a:t>
            </a:r>
            <a:r>
              <a:rPr lang="fr-CH" dirty="0" err="1"/>
              <a:t>according</a:t>
            </a:r>
            <a:r>
              <a:rPr lang="fr-CH" dirty="0"/>
              <a:t> to </a:t>
            </a:r>
            <a:r>
              <a:rPr lang="fr-CH" dirty="0" err="1"/>
              <a:t>intervals</a:t>
            </a:r>
            <a:endParaRPr lang="fr-CH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6DA8F1-695A-404D-B85A-E0A2397B2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63" y="4221039"/>
            <a:ext cx="952633" cy="95263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211BC56-6238-414E-B5A2-8331AF755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27" y="5445184"/>
            <a:ext cx="762106" cy="7621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9607C29-1048-4B30-BEAD-D08A8AE862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86" y="3168370"/>
            <a:ext cx="800210" cy="80021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6FD44F5-A3A1-4773-A8D7-30E859FBF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287" y="2010602"/>
            <a:ext cx="857984" cy="8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8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35E458A1-6BBF-42C6-B35D-B8371352C8C1}"/>
              </a:ext>
            </a:extLst>
          </p:cNvPr>
          <p:cNvSpPr txBox="1"/>
          <p:nvPr/>
        </p:nvSpPr>
        <p:spPr>
          <a:xfrm>
            <a:off x="10149392" y="3682161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endParaRPr lang="fr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88E6F47-C034-489A-890C-6553B001B325}"/>
              </a:ext>
            </a:extLst>
          </p:cNvPr>
          <p:cNvSpPr txBox="1"/>
          <p:nvPr/>
        </p:nvSpPr>
        <p:spPr>
          <a:xfrm>
            <a:off x="10147658" y="3704170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463F30B-63AA-47DD-95CC-FB44897FBFCB}"/>
              </a:ext>
            </a:extLst>
          </p:cNvPr>
          <p:cNvSpPr txBox="1"/>
          <p:nvPr/>
        </p:nvSpPr>
        <p:spPr>
          <a:xfrm>
            <a:off x="6384906" y="3722651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F8A108-07C9-4D0A-AECB-B23D34B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430F-B780-490E-8AA1-FAD6D24E0C3D}" type="slidenum">
              <a:rPr lang="fr-CH" smtClean="0"/>
              <a:t>9</a:t>
            </a:fld>
            <a:endParaRPr lang="fr-CH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7818C7F-15EE-42E2-9760-F4A25E8316D1}"/>
              </a:ext>
            </a:extLst>
          </p:cNvPr>
          <p:cNvSpPr txBox="1"/>
          <p:nvPr/>
        </p:nvSpPr>
        <p:spPr>
          <a:xfrm>
            <a:off x="2495979" y="1869824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848D7-BBE9-4CBC-94F5-D5ECFD0BF113}"/>
              </a:ext>
            </a:extLst>
          </p:cNvPr>
          <p:cNvSpPr/>
          <p:nvPr/>
        </p:nvSpPr>
        <p:spPr>
          <a:xfrm>
            <a:off x="1797533" y="1669902"/>
            <a:ext cx="630315" cy="1651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CAEB1-F54B-4949-9CEF-E61717C29E06}"/>
              </a:ext>
            </a:extLst>
          </p:cNvPr>
          <p:cNvSpPr/>
          <p:nvPr/>
        </p:nvSpPr>
        <p:spPr>
          <a:xfrm>
            <a:off x="1797533" y="3449320"/>
            <a:ext cx="630315" cy="826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467E2-EA5A-4D51-86D5-4DACC4699270}"/>
              </a:ext>
            </a:extLst>
          </p:cNvPr>
          <p:cNvSpPr/>
          <p:nvPr/>
        </p:nvSpPr>
        <p:spPr>
          <a:xfrm>
            <a:off x="1797533" y="4373163"/>
            <a:ext cx="630315" cy="16512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F717FAE-C6AB-4744-BAE0-5DA88F08C275}"/>
              </a:ext>
            </a:extLst>
          </p:cNvPr>
          <p:cNvSpPr txBox="1"/>
          <p:nvPr/>
        </p:nvSpPr>
        <p:spPr>
          <a:xfrm>
            <a:off x="2495979" y="5486100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B982E97-1C17-40C6-A2D3-19F4AA99CD79}"/>
              </a:ext>
            </a:extLst>
          </p:cNvPr>
          <p:cNvSpPr txBox="1"/>
          <p:nvPr/>
        </p:nvSpPr>
        <p:spPr>
          <a:xfrm>
            <a:off x="2427847" y="3677962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endParaRPr lang="fr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AB8BE9-1970-4CE2-870B-30ECD13BC574}"/>
              </a:ext>
            </a:extLst>
          </p:cNvPr>
          <p:cNvSpPr/>
          <p:nvPr/>
        </p:nvSpPr>
        <p:spPr>
          <a:xfrm>
            <a:off x="5737741" y="1669902"/>
            <a:ext cx="630315" cy="1651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BFCDE6-F9CD-4BB8-BE55-609FA09963E1}"/>
              </a:ext>
            </a:extLst>
          </p:cNvPr>
          <p:cNvSpPr/>
          <p:nvPr/>
        </p:nvSpPr>
        <p:spPr>
          <a:xfrm>
            <a:off x="5737741" y="3449320"/>
            <a:ext cx="630315" cy="826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37314D-CF2F-4089-9098-7785B7EA14B7}"/>
              </a:ext>
            </a:extLst>
          </p:cNvPr>
          <p:cNvSpPr/>
          <p:nvPr/>
        </p:nvSpPr>
        <p:spPr>
          <a:xfrm>
            <a:off x="5737741" y="4373163"/>
            <a:ext cx="630315" cy="16512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A1CA74C-E767-4DB1-B676-558B0F3A3C0E}"/>
              </a:ext>
            </a:extLst>
          </p:cNvPr>
          <p:cNvSpPr txBox="1"/>
          <p:nvPr/>
        </p:nvSpPr>
        <p:spPr>
          <a:xfrm>
            <a:off x="6384906" y="4546584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6507790-3105-485D-817C-7345EAFF6AA3}"/>
              </a:ext>
            </a:extLst>
          </p:cNvPr>
          <p:cNvSpPr txBox="1"/>
          <p:nvPr/>
        </p:nvSpPr>
        <p:spPr>
          <a:xfrm>
            <a:off x="6384906" y="3704018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  <a:endParaRPr lang="fr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708C007-B0A8-426F-A959-9B9CC8022C5B}"/>
              </a:ext>
            </a:extLst>
          </p:cNvPr>
          <p:cNvCxnSpPr/>
          <p:nvPr/>
        </p:nvCxnSpPr>
        <p:spPr>
          <a:xfrm>
            <a:off x="643438" y="2054490"/>
            <a:ext cx="97654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02CE2C7-DF4F-4570-9040-8D3EFDC4D308}"/>
              </a:ext>
            </a:extLst>
          </p:cNvPr>
          <p:cNvCxnSpPr/>
          <p:nvPr/>
        </p:nvCxnSpPr>
        <p:spPr>
          <a:xfrm>
            <a:off x="643438" y="5692409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AE3FAFD-2337-40E2-814C-D7EBDD75CC21}"/>
              </a:ext>
            </a:extLst>
          </p:cNvPr>
          <p:cNvCxnSpPr/>
          <p:nvPr/>
        </p:nvCxnSpPr>
        <p:spPr>
          <a:xfrm>
            <a:off x="4546653" y="3933941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itre 1">
            <a:extLst>
              <a:ext uri="{FF2B5EF4-FFF2-40B4-BE49-F238E27FC236}">
                <a16:creationId xmlns:a16="http://schemas.microsoft.com/office/drawing/2014/main" id="{FF2295AA-97A2-4D94-8AFE-2D40A276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 err="1"/>
              <a:t>Intervals</a:t>
            </a:r>
            <a:endParaRPr lang="fr-C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7193CC-546C-42B0-B645-1551B48424E5}"/>
              </a:ext>
            </a:extLst>
          </p:cNvPr>
          <p:cNvSpPr/>
          <p:nvPr/>
        </p:nvSpPr>
        <p:spPr>
          <a:xfrm>
            <a:off x="1797530" y="5742776"/>
            <a:ext cx="631241" cy="2816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4A90A7-8D7F-4240-A468-21070725B96F}"/>
              </a:ext>
            </a:extLst>
          </p:cNvPr>
          <p:cNvSpPr/>
          <p:nvPr/>
        </p:nvSpPr>
        <p:spPr>
          <a:xfrm>
            <a:off x="1797978" y="4365763"/>
            <a:ext cx="630316" cy="1220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DF30F6-D2F5-429D-8772-750F5E287210}"/>
              </a:ext>
            </a:extLst>
          </p:cNvPr>
          <p:cNvSpPr/>
          <p:nvPr/>
        </p:nvSpPr>
        <p:spPr>
          <a:xfrm rot="10800000">
            <a:off x="1797532" y="1678601"/>
            <a:ext cx="630315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ED1639-532A-4B82-8258-738466F634E9}"/>
              </a:ext>
            </a:extLst>
          </p:cNvPr>
          <p:cNvSpPr/>
          <p:nvPr/>
        </p:nvSpPr>
        <p:spPr>
          <a:xfrm rot="10800000">
            <a:off x="1797532" y="2100684"/>
            <a:ext cx="630315" cy="1220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13DA0C-44EE-441A-971D-51C9F35FC50B}"/>
              </a:ext>
            </a:extLst>
          </p:cNvPr>
          <p:cNvSpPr/>
          <p:nvPr/>
        </p:nvSpPr>
        <p:spPr>
          <a:xfrm rot="10800000">
            <a:off x="5737740" y="1664632"/>
            <a:ext cx="630315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415C9C-C164-4392-B7C6-43950EA92D3E}"/>
              </a:ext>
            </a:extLst>
          </p:cNvPr>
          <p:cNvSpPr/>
          <p:nvPr/>
        </p:nvSpPr>
        <p:spPr>
          <a:xfrm rot="10800000">
            <a:off x="5737739" y="2086714"/>
            <a:ext cx="630315" cy="1255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F49CD18-DA86-446E-BF4F-963635C47AD6}"/>
              </a:ext>
            </a:extLst>
          </p:cNvPr>
          <p:cNvSpPr txBox="1"/>
          <p:nvPr/>
        </p:nvSpPr>
        <p:spPr>
          <a:xfrm>
            <a:off x="6368054" y="1869824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BC491BD-502E-4D87-9099-43B7BAA678B1}"/>
              </a:ext>
            </a:extLst>
          </p:cNvPr>
          <p:cNvCxnSpPr/>
          <p:nvPr/>
        </p:nvCxnSpPr>
        <p:spPr>
          <a:xfrm>
            <a:off x="4573642" y="2044330"/>
            <a:ext cx="97654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DFEFACD-D513-4258-92CF-8B8AFF2BEA95}"/>
              </a:ext>
            </a:extLst>
          </p:cNvPr>
          <p:cNvSpPr/>
          <p:nvPr/>
        </p:nvSpPr>
        <p:spPr>
          <a:xfrm>
            <a:off x="5738546" y="4378808"/>
            <a:ext cx="630316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B633EE-3705-4E5E-ABCC-F9B6CD66469D}"/>
              </a:ext>
            </a:extLst>
          </p:cNvPr>
          <p:cNvSpPr/>
          <p:nvPr/>
        </p:nvSpPr>
        <p:spPr>
          <a:xfrm>
            <a:off x="5738546" y="4803945"/>
            <a:ext cx="630315" cy="1220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00D608BC-0067-4E0E-9CFF-28B07C95B972}"/>
              </a:ext>
            </a:extLst>
          </p:cNvPr>
          <p:cNvCxnSpPr/>
          <p:nvPr/>
        </p:nvCxnSpPr>
        <p:spPr>
          <a:xfrm>
            <a:off x="4546653" y="4733420"/>
            <a:ext cx="97654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4D51A2E-B913-4087-9FA9-1866A72C0677}"/>
              </a:ext>
            </a:extLst>
          </p:cNvPr>
          <p:cNvSpPr/>
          <p:nvPr/>
        </p:nvSpPr>
        <p:spPr>
          <a:xfrm>
            <a:off x="5737740" y="3859366"/>
            <a:ext cx="630315" cy="1491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B80AC2-B705-4035-9345-BA0B9A2FD4AF}"/>
              </a:ext>
            </a:extLst>
          </p:cNvPr>
          <p:cNvSpPr/>
          <p:nvPr/>
        </p:nvSpPr>
        <p:spPr>
          <a:xfrm>
            <a:off x="9519079" y="1695958"/>
            <a:ext cx="630315" cy="16512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97CFE1-AFF3-41AC-9338-A2AF21B4A9AA}"/>
              </a:ext>
            </a:extLst>
          </p:cNvPr>
          <p:cNvSpPr/>
          <p:nvPr/>
        </p:nvSpPr>
        <p:spPr>
          <a:xfrm>
            <a:off x="9519079" y="3475376"/>
            <a:ext cx="630315" cy="8266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CBD68C-EFEC-47B0-B7E4-11EBD433C6DF}"/>
              </a:ext>
            </a:extLst>
          </p:cNvPr>
          <p:cNvSpPr/>
          <p:nvPr/>
        </p:nvSpPr>
        <p:spPr>
          <a:xfrm>
            <a:off x="9519079" y="4399219"/>
            <a:ext cx="630315" cy="165124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84E0E94-9F7A-4955-B9AD-490A3A844DE1}"/>
              </a:ext>
            </a:extLst>
          </p:cNvPr>
          <p:cNvSpPr txBox="1"/>
          <p:nvPr/>
        </p:nvSpPr>
        <p:spPr>
          <a:xfrm>
            <a:off x="10147658" y="5541981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AAB2D29E-3CAC-4C9A-92AF-7C61EB94BA6A}"/>
              </a:ext>
            </a:extLst>
          </p:cNvPr>
          <p:cNvCxnSpPr/>
          <p:nvPr/>
        </p:nvCxnSpPr>
        <p:spPr>
          <a:xfrm>
            <a:off x="8326257" y="3894428"/>
            <a:ext cx="97654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BC137C7-A796-4AC9-9D3E-1528B985BCEA}"/>
              </a:ext>
            </a:extLst>
          </p:cNvPr>
          <p:cNvSpPr/>
          <p:nvPr/>
        </p:nvSpPr>
        <p:spPr>
          <a:xfrm rot="10800000">
            <a:off x="9516702" y="3074810"/>
            <a:ext cx="630315" cy="2816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20FDAA4-D263-4693-8AAA-D13B1F3D4535}"/>
              </a:ext>
            </a:extLst>
          </p:cNvPr>
          <p:cNvSpPr/>
          <p:nvPr/>
        </p:nvSpPr>
        <p:spPr>
          <a:xfrm rot="10800000">
            <a:off x="9516702" y="1693920"/>
            <a:ext cx="630315" cy="1255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DF2596E7-60A1-43A6-824F-73F17DD709F4}"/>
              </a:ext>
            </a:extLst>
          </p:cNvPr>
          <p:cNvSpPr txBox="1"/>
          <p:nvPr/>
        </p:nvSpPr>
        <p:spPr>
          <a:xfrm>
            <a:off x="10220512" y="2873817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02EE95FA-7F36-4AF1-81EF-7589D4F3A3CE}"/>
              </a:ext>
            </a:extLst>
          </p:cNvPr>
          <p:cNvCxnSpPr/>
          <p:nvPr/>
        </p:nvCxnSpPr>
        <p:spPr>
          <a:xfrm>
            <a:off x="8405780" y="3034169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4836F75-D46A-40F9-8865-08A54C731B21}"/>
              </a:ext>
            </a:extLst>
          </p:cNvPr>
          <p:cNvSpPr/>
          <p:nvPr/>
        </p:nvSpPr>
        <p:spPr>
          <a:xfrm>
            <a:off x="9518251" y="5780956"/>
            <a:ext cx="626970" cy="2805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F6A479-01F8-4B52-8CB4-E9074B3D7748}"/>
              </a:ext>
            </a:extLst>
          </p:cNvPr>
          <p:cNvSpPr/>
          <p:nvPr/>
        </p:nvSpPr>
        <p:spPr>
          <a:xfrm>
            <a:off x="9518251" y="4395970"/>
            <a:ext cx="630315" cy="1220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B473EEF-C70C-4E3D-A892-F1C8585F2723}"/>
              </a:ext>
            </a:extLst>
          </p:cNvPr>
          <p:cNvCxnSpPr/>
          <p:nvPr/>
        </p:nvCxnSpPr>
        <p:spPr>
          <a:xfrm>
            <a:off x="8326257" y="5692409"/>
            <a:ext cx="97654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8853EFF-EEE2-454F-A9A8-EEBE4DBD334B}"/>
              </a:ext>
            </a:extLst>
          </p:cNvPr>
          <p:cNvSpPr/>
          <p:nvPr/>
        </p:nvSpPr>
        <p:spPr>
          <a:xfrm>
            <a:off x="9517344" y="3819853"/>
            <a:ext cx="630315" cy="14914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2DDB83C-5ADA-4F0D-98C1-EB602C2B032B}"/>
              </a:ext>
            </a:extLst>
          </p:cNvPr>
          <p:cNvSpPr txBox="1"/>
          <p:nvPr/>
        </p:nvSpPr>
        <p:spPr>
          <a:xfrm>
            <a:off x="2489769" y="242322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6C717BD-2896-42A1-830A-26C460F284FD}"/>
              </a:ext>
            </a:extLst>
          </p:cNvPr>
          <p:cNvSpPr txBox="1"/>
          <p:nvPr/>
        </p:nvSpPr>
        <p:spPr>
          <a:xfrm>
            <a:off x="6384906" y="242322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9DB8EBF-54D7-4AB4-91D0-7E47D9FE8FA9}"/>
              </a:ext>
            </a:extLst>
          </p:cNvPr>
          <p:cNvSpPr txBox="1"/>
          <p:nvPr/>
        </p:nvSpPr>
        <p:spPr>
          <a:xfrm>
            <a:off x="6384906" y="5116768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50"/>
                </a:solidFill>
              </a:rPr>
              <a:t>Foot Off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05A57594-38A4-4C56-ADCD-38C7CD9A7522}"/>
              </a:ext>
            </a:extLst>
          </p:cNvPr>
          <p:cNvSpPr txBox="1"/>
          <p:nvPr/>
        </p:nvSpPr>
        <p:spPr>
          <a:xfrm>
            <a:off x="2489769" y="4976405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C48B485-121E-4145-9E0C-D1DD98B4052E}"/>
              </a:ext>
            </a:extLst>
          </p:cNvPr>
          <p:cNvSpPr txBox="1"/>
          <p:nvPr/>
        </p:nvSpPr>
        <p:spPr>
          <a:xfrm>
            <a:off x="10152738" y="5049956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0077E07-1265-484B-B69E-D4A5162D10F4}"/>
              </a:ext>
            </a:extLst>
          </p:cNvPr>
          <p:cNvSpPr txBox="1"/>
          <p:nvPr/>
        </p:nvSpPr>
        <p:spPr>
          <a:xfrm>
            <a:off x="10220512" y="2367487"/>
            <a:ext cx="147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Foot Strike</a:t>
            </a:r>
          </a:p>
        </p:txBody>
      </p:sp>
    </p:spTree>
    <p:extLst>
      <p:ext uri="{BB962C8B-B14F-4D97-AF65-F5344CB8AC3E}">
        <p14:creationId xmlns:p14="http://schemas.microsoft.com/office/powerpoint/2010/main" val="16747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  <p:bldP spid="44" grpId="0"/>
      <p:bldP spid="4" grpId="0"/>
      <p:bldP spid="16" grpId="0"/>
      <p:bldP spid="22" grpId="0"/>
      <p:bldP spid="23" grpId="0"/>
      <p:bldP spid="24" grpId="0" animBg="1"/>
      <p:bldP spid="26" grpId="0" animBg="1"/>
      <p:bldP spid="33" grpId="0" animBg="1"/>
      <p:bldP spid="34" grpId="0" animBg="1"/>
      <p:bldP spid="35" grpId="0" animBg="1"/>
      <p:bldP spid="37" grpId="0" animBg="1"/>
      <p:bldP spid="38" grpId="0"/>
      <p:bldP spid="40" grpId="0" animBg="1"/>
      <p:bldP spid="41" grpId="0" animBg="1"/>
      <p:bldP spid="43" grpId="0" animBg="1"/>
      <p:bldP spid="48" grpId="0"/>
      <p:bldP spid="51" grpId="0" animBg="1"/>
      <p:bldP spid="52" grpId="0" animBg="1"/>
      <p:bldP spid="53" grpId="0"/>
      <p:bldP spid="55" grpId="0" animBg="1"/>
      <p:bldP spid="56" grpId="0" animBg="1"/>
      <p:bldP spid="58" grpId="0" animBg="1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1231</Words>
  <Application>Microsoft Office PowerPoint</Application>
  <PresentationFormat>Grand écran</PresentationFormat>
  <Paragraphs>241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SofameHack2019</vt:lpstr>
      <vt:lpstr>Challenge</vt:lpstr>
      <vt:lpstr>Data</vt:lpstr>
      <vt:lpstr>Sensors</vt:lpstr>
      <vt:lpstr>Decision Tree Classifier</vt:lpstr>
      <vt:lpstr>K-nearest-neighbors Classifier</vt:lpstr>
      <vt:lpstr>Nearest Centroid Classifier</vt:lpstr>
      <vt:lpstr>Explanation of our algorithm</vt:lpstr>
      <vt:lpstr>Intervals</vt:lpstr>
      <vt:lpstr>Score</vt:lpstr>
      <vt:lpstr>Cross validation</vt:lpstr>
      <vt:lpstr>Results CP</vt:lpstr>
      <vt:lpstr>Results FD</vt:lpstr>
      <vt:lpstr>Results ITW</vt:lpstr>
      <vt:lpstr>Improvements</vt:lpstr>
      <vt:lpstr>SofameHack2019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Patrick</dc:creator>
  <cp:lastModifiedBy>Patrick</cp:lastModifiedBy>
  <cp:revision>384</cp:revision>
  <dcterms:created xsi:type="dcterms:W3CDTF">2019-06-25T10:08:00Z</dcterms:created>
  <dcterms:modified xsi:type="dcterms:W3CDTF">2019-06-27T11:01:05Z</dcterms:modified>
</cp:coreProperties>
</file>