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2"/>
  </p:notesMasterIdLst>
  <p:sldIdLst>
    <p:sldId id="256" r:id="rId2"/>
    <p:sldId id="267" r:id="rId3"/>
    <p:sldId id="277" r:id="rId4"/>
    <p:sldId id="265" r:id="rId5"/>
    <p:sldId id="268" r:id="rId6"/>
    <p:sldId id="269" r:id="rId7"/>
    <p:sldId id="272" r:id="rId8"/>
    <p:sldId id="273" r:id="rId9"/>
    <p:sldId id="274" r:id="rId10"/>
    <p:sldId id="261" r:id="rId11"/>
    <p:sldId id="292" r:id="rId12"/>
    <p:sldId id="295" r:id="rId13"/>
    <p:sldId id="293" r:id="rId14"/>
    <p:sldId id="298" r:id="rId15"/>
    <p:sldId id="294" r:id="rId16"/>
    <p:sldId id="297" r:id="rId17"/>
    <p:sldId id="270" r:id="rId18"/>
    <p:sldId id="282" r:id="rId19"/>
    <p:sldId id="278" r:id="rId20"/>
    <p:sldId id="279" r:id="rId21"/>
    <p:sldId id="283" r:id="rId22"/>
    <p:sldId id="284" r:id="rId23"/>
    <p:sldId id="281" r:id="rId24"/>
    <p:sldId id="286" r:id="rId25"/>
    <p:sldId id="287" r:id="rId26"/>
    <p:sldId id="288" r:id="rId27"/>
    <p:sldId id="289" r:id="rId28"/>
    <p:sldId id="290" r:id="rId29"/>
    <p:sldId id="325" r:id="rId30"/>
    <p:sldId id="323" r:id="rId31"/>
    <p:sldId id="320" r:id="rId32"/>
    <p:sldId id="326" r:id="rId33"/>
    <p:sldId id="327" r:id="rId34"/>
    <p:sldId id="291" r:id="rId35"/>
    <p:sldId id="328" r:id="rId36"/>
    <p:sldId id="329" r:id="rId37"/>
    <p:sldId id="309" r:id="rId38"/>
    <p:sldId id="310" r:id="rId39"/>
    <p:sldId id="311" r:id="rId40"/>
    <p:sldId id="317" r:id="rId41"/>
    <p:sldId id="314" r:id="rId42"/>
    <p:sldId id="313" r:id="rId43"/>
    <p:sldId id="296" r:id="rId44"/>
    <p:sldId id="304" r:id="rId45"/>
    <p:sldId id="305" r:id="rId46"/>
    <p:sldId id="306" r:id="rId47"/>
    <p:sldId id="307" r:id="rId48"/>
    <p:sldId id="318" r:id="rId49"/>
    <p:sldId id="330" r:id="rId50"/>
    <p:sldId id="336" r:id="rId51"/>
    <p:sldId id="334" r:id="rId52"/>
    <p:sldId id="335" r:id="rId53"/>
    <p:sldId id="337" r:id="rId54"/>
    <p:sldId id="331" r:id="rId55"/>
    <p:sldId id="333" r:id="rId56"/>
    <p:sldId id="340" r:id="rId57"/>
    <p:sldId id="341" r:id="rId58"/>
    <p:sldId id="343" r:id="rId59"/>
    <p:sldId id="344" r:id="rId60"/>
    <p:sldId id="345" r:id="rId61"/>
    <p:sldId id="339" r:id="rId62"/>
    <p:sldId id="338" r:id="rId63"/>
    <p:sldId id="332" r:id="rId64"/>
    <p:sldId id="346" r:id="rId65"/>
    <p:sldId id="347" r:id="rId66"/>
    <p:sldId id="348" r:id="rId67"/>
    <p:sldId id="349" r:id="rId68"/>
    <p:sldId id="350" r:id="rId69"/>
    <p:sldId id="351" r:id="rId70"/>
    <p:sldId id="352" r:id="rId71"/>
    <p:sldId id="353" r:id="rId72"/>
    <p:sldId id="354" r:id="rId73"/>
    <p:sldId id="355" r:id="rId74"/>
    <p:sldId id="356" r:id="rId75"/>
    <p:sldId id="357" r:id="rId76"/>
    <p:sldId id="359" r:id="rId77"/>
    <p:sldId id="360" r:id="rId78"/>
    <p:sldId id="361" r:id="rId79"/>
    <p:sldId id="362" r:id="rId80"/>
    <p:sldId id="363" r:id="rId81"/>
    <p:sldId id="364" r:id="rId82"/>
    <p:sldId id="365" r:id="rId83"/>
    <p:sldId id="366" r:id="rId84"/>
    <p:sldId id="367" r:id="rId85"/>
    <p:sldId id="369" r:id="rId86"/>
    <p:sldId id="371" r:id="rId87"/>
    <p:sldId id="370" r:id="rId88"/>
    <p:sldId id="368" r:id="rId89"/>
    <p:sldId id="372" r:id="rId90"/>
    <p:sldId id="373" r:id="rId91"/>
    <p:sldId id="374" r:id="rId92"/>
    <p:sldId id="383" r:id="rId93"/>
    <p:sldId id="375" r:id="rId94"/>
    <p:sldId id="376" r:id="rId95"/>
    <p:sldId id="378" r:id="rId96"/>
    <p:sldId id="382" r:id="rId97"/>
    <p:sldId id="384" r:id="rId98"/>
    <p:sldId id="379" r:id="rId99"/>
    <p:sldId id="380" r:id="rId100"/>
    <p:sldId id="381" r:id="rId101"/>
    <p:sldId id="386" r:id="rId102"/>
    <p:sldId id="385" r:id="rId103"/>
    <p:sldId id="387" r:id="rId104"/>
    <p:sldId id="388" r:id="rId105"/>
    <p:sldId id="390" r:id="rId106"/>
    <p:sldId id="391" r:id="rId107"/>
    <p:sldId id="392" r:id="rId108"/>
    <p:sldId id="393" r:id="rId109"/>
    <p:sldId id="394" r:id="rId110"/>
    <p:sldId id="396" r:id="rId111"/>
    <p:sldId id="397" r:id="rId112"/>
    <p:sldId id="398" r:id="rId113"/>
    <p:sldId id="400" r:id="rId114"/>
    <p:sldId id="358" r:id="rId115"/>
    <p:sldId id="264" r:id="rId116"/>
    <p:sldId id="301" r:id="rId117"/>
    <p:sldId id="300" r:id="rId118"/>
    <p:sldId id="302" r:id="rId119"/>
    <p:sldId id="321" r:id="rId120"/>
    <p:sldId id="275" r:id="rId1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2173" autoAdjust="0"/>
  </p:normalViewPr>
  <p:slideViewPr>
    <p:cSldViewPr snapToGrid="0">
      <p:cViewPr varScale="1">
        <p:scale>
          <a:sx n="61" d="100"/>
          <a:sy n="61" d="100"/>
        </p:scale>
        <p:origin x="920" y="60"/>
      </p:cViewPr>
      <p:guideLst/>
    </p:cSldViewPr>
  </p:slideViewPr>
  <p:outlineViewPr>
    <p:cViewPr>
      <p:scale>
        <a:sx n="33" d="100"/>
        <a:sy n="33" d="100"/>
      </p:scale>
      <p:origin x="0" y="-138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4E14B5-970B-4C77-BF19-6333159D6448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D267573-6EC9-4141-9B85-AC25CA4CD5AF}">
      <dgm:prSet phldrT="[Texte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State of the art</a:t>
          </a:r>
        </a:p>
      </dgm:t>
    </dgm:pt>
    <dgm:pt modelId="{8953F5D4-7C37-4E7F-95ED-7B83F3EA7F5F}" type="parTrans" cxnId="{E2F369CF-B8B7-4CCA-85FC-B96A7F555F06}">
      <dgm:prSet/>
      <dgm:spPr/>
      <dgm:t>
        <a:bodyPr/>
        <a:lstStyle/>
        <a:p>
          <a:endParaRPr lang="en-US"/>
        </a:p>
      </dgm:t>
    </dgm:pt>
    <dgm:pt modelId="{2E4F05FB-3CC2-4D42-B5EB-EE871688089F}" type="sibTrans" cxnId="{E2F369CF-B8B7-4CCA-85FC-B96A7F555F06}">
      <dgm:prSet/>
      <dgm:spPr/>
      <dgm:t>
        <a:bodyPr/>
        <a:lstStyle/>
        <a:p>
          <a:endParaRPr lang="en-US"/>
        </a:p>
      </dgm:t>
    </dgm:pt>
    <dgm:pt modelId="{D004C4F3-592E-40D5-B4A1-5E4085846CD5}">
      <dgm:prSet phldrT="[Texte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Test existing tools</a:t>
          </a:r>
        </a:p>
      </dgm:t>
    </dgm:pt>
    <dgm:pt modelId="{CA1386F4-4490-4A94-BB03-717605FEF4C5}" type="parTrans" cxnId="{E40634A7-7562-4F37-9813-69A359220B29}">
      <dgm:prSet/>
      <dgm:spPr/>
      <dgm:t>
        <a:bodyPr/>
        <a:lstStyle/>
        <a:p>
          <a:endParaRPr lang="en-US"/>
        </a:p>
      </dgm:t>
    </dgm:pt>
    <dgm:pt modelId="{827CEDF4-9C93-4E6C-8C83-27703ED17C7F}" type="sibTrans" cxnId="{E40634A7-7562-4F37-9813-69A359220B29}">
      <dgm:prSet/>
      <dgm:spPr/>
      <dgm:t>
        <a:bodyPr/>
        <a:lstStyle/>
        <a:p>
          <a:endParaRPr lang="en-US"/>
        </a:p>
      </dgm:t>
    </dgm:pt>
    <dgm:pt modelId="{F8C6CDD9-52AA-4DAD-B5CE-017EE60D35A9}">
      <dgm:prSet phldrT="[Texte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6FFE39D0-6172-492E-859E-9ECF11D7E560}" type="parTrans" cxnId="{F1AB7778-C5AB-41B8-ACD2-4549A3F91003}">
      <dgm:prSet/>
      <dgm:spPr/>
      <dgm:t>
        <a:bodyPr/>
        <a:lstStyle/>
        <a:p>
          <a:endParaRPr lang="en-US"/>
        </a:p>
      </dgm:t>
    </dgm:pt>
    <dgm:pt modelId="{559F20EE-0FB3-4B33-88B7-3F0BC882781B}" type="sibTrans" cxnId="{F1AB7778-C5AB-41B8-ACD2-4549A3F91003}">
      <dgm:prSet/>
      <dgm:spPr/>
      <dgm:t>
        <a:bodyPr/>
        <a:lstStyle/>
        <a:p>
          <a:endParaRPr lang="en-US"/>
        </a:p>
      </dgm:t>
    </dgm:pt>
    <dgm:pt modelId="{FF0A5E67-EA5F-4A19-AC35-3586A4B8E47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Report writing</a:t>
          </a:r>
        </a:p>
      </dgm:t>
    </dgm:pt>
    <dgm:pt modelId="{3099AC94-146C-42C4-B2A5-CF11A1BB385C}" type="parTrans" cxnId="{A1DEECDE-FA27-4E44-8279-7794BB0B8F8C}">
      <dgm:prSet/>
      <dgm:spPr/>
      <dgm:t>
        <a:bodyPr/>
        <a:lstStyle/>
        <a:p>
          <a:endParaRPr lang="en-US"/>
        </a:p>
      </dgm:t>
    </dgm:pt>
    <dgm:pt modelId="{0D57DD8A-9396-4BDF-920F-CE96958A822C}" type="sibTrans" cxnId="{A1DEECDE-FA27-4E44-8279-7794BB0B8F8C}">
      <dgm:prSet/>
      <dgm:spPr/>
      <dgm:t>
        <a:bodyPr/>
        <a:lstStyle/>
        <a:p>
          <a:endParaRPr lang="en-US"/>
        </a:p>
      </dgm:t>
    </dgm:pt>
    <dgm:pt modelId="{C1CEE13A-E9A9-4E2B-AA67-EE8D09278F8F}" type="pres">
      <dgm:prSet presAssocID="{B34E14B5-970B-4C77-BF19-6333159D6448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A75F1538-52EC-49F5-9BA2-032F45BED4BE}" type="pres">
      <dgm:prSet presAssocID="{FD267573-6EC9-4141-9B85-AC25CA4CD5AF}" presName="parentText1" presStyleLbl="node1" presStyleIdx="0" presStyleCnt="4" custScaleX="49857" custLinFactNeighborX="3090" custLinFactNeighborY="-38059">
        <dgm:presLayoutVars>
          <dgm:chMax/>
          <dgm:chPref val="3"/>
          <dgm:bulletEnabled val="1"/>
        </dgm:presLayoutVars>
      </dgm:prSet>
      <dgm:spPr/>
    </dgm:pt>
    <dgm:pt modelId="{5DE94955-1E6C-4767-8FCD-B618572825E2}" type="pres">
      <dgm:prSet presAssocID="{D004C4F3-592E-40D5-B4A1-5E4085846CD5}" presName="parentText2" presStyleLbl="node1" presStyleIdx="1" presStyleCnt="4" custScaleX="69148" custLinFactNeighborX="26887" custLinFactNeighborY="-25506">
        <dgm:presLayoutVars>
          <dgm:chMax/>
          <dgm:chPref val="3"/>
          <dgm:bulletEnabled val="1"/>
        </dgm:presLayoutVars>
      </dgm:prSet>
      <dgm:spPr/>
    </dgm:pt>
    <dgm:pt modelId="{B4062B35-DF9B-4463-980B-B5648D2E7621}" type="pres">
      <dgm:prSet presAssocID="{F8C6CDD9-52AA-4DAD-B5CE-017EE60D35A9}" presName="parentText3" presStyleLbl="node1" presStyleIdx="2" presStyleCnt="4" custLinFactNeighborX="39059" custLinFactNeighborY="-8839">
        <dgm:presLayoutVars>
          <dgm:chMax/>
          <dgm:chPref val="3"/>
          <dgm:bulletEnabled val="1"/>
        </dgm:presLayoutVars>
      </dgm:prSet>
      <dgm:spPr/>
    </dgm:pt>
    <dgm:pt modelId="{037BF4D0-E5CC-4EA8-AFCE-F86F7802B69D}" type="pres">
      <dgm:prSet presAssocID="{FF0A5E67-EA5F-4A19-AC35-3586A4B8E474}" presName="parentText4" presStyleLbl="node1" presStyleIdx="3" presStyleCnt="4" custScaleX="302604" custLinFactNeighborX="-31562" custLinFactNeighborY="1">
        <dgm:presLayoutVars>
          <dgm:chMax/>
          <dgm:chPref val="3"/>
          <dgm:bulletEnabled val="1"/>
        </dgm:presLayoutVars>
      </dgm:prSet>
      <dgm:spPr/>
    </dgm:pt>
  </dgm:ptLst>
  <dgm:cxnLst>
    <dgm:cxn modelId="{1A592B16-F85A-490A-B1A4-747A6073C9C6}" type="presOf" srcId="{B34E14B5-970B-4C77-BF19-6333159D6448}" destId="{C1CEE13A-E9A9-4E2B-AA67-EE8D09278F8F}" srcOrd="0" destOrd="0" presId="urn:microsoft.com/office/officeart/2009/3/layout/IncreasingArrowsProcess"/>
    <dgm:cxn modelId="{213B624E-1A38-4071-A298-F8D423216E45}" type="presOf" srcId="{FF0A5E67-EA5F-4A19-AC35-3586A4B8E474}" destId="{037BF4D0-E5CC-4EA8-AFCE-F86F7802B69D}" srcOrd="0" destOrd="0" presId="urn:microsoft.com/office/officeart/2009/3/layout/IncreasingArrowsProcess"/>
    <dgm:cxn modelId="{F1AB7778-C5AB-41B8-ACD2-4549A3F91003}" srcId="{B34E14B5-970B-4C77-BF19-6333159D6448}" destId="{F8C6CDD9-52AA-4DAD-B5CE-017EE60D35A9}" srcOrd="2" destOrd="0" parTransId="{6FFE39D0-6172-492E-859E-9ECF11D7E560}" sibTransId="{559F20EE-0FB3-4B33-88B7-3F0BC882781B}"/>
    <dgm:cxn modelId="{E40634A7-7562-4F37-9813-69A359220B29}" srcId="{B34E14B5-970B-4C77-BF19-6333159D6448}" destId="{D004C4F3-592E-40D5-B4A1-5E4085846CD5}" srcOrd="1" destOrd="0" parTransId="{CA1386F4-4490-4A94-BB03-717605FEF4C5}" sibTransId="{827CEDF4-9C93-4E6C-8C83-27703ED17C7F}"/>
    <dgm:cxn modelId="{E2F369CF-B8B7-4CCA-85FC-B96A7F555F06}" srcId="{B34E14B5-970B-4C77-BF19-6333159D6448}" destId="{FD267573-6EC9-4141-9B85-AC25CA4CD5AF}" srcOrd="0" destOrd="0" parTransId="{8953F5D4-7C37-4E7F-95ED-7B83F3EA7F5F}" sibTransId="{2E4F05FB-3CC2-4D42-B5EB-EE871688089F}"/>
    <dgm:cxn modelId="{39A485D4-B096-4ECF-BD6C-99E466763A31}" type="presOf" srcId="{F8C6CDD9-52AA-4DAD-B5CE-017EE60D35A9}" destId="{B4062B35-DF9B-4463-980B-B5648D2E7621}" srcOrd="0" destOrd="0" presId="urn:microsoft.com/office/officeart/2009/3/layout/IncreasingArrowsProcess"/>
    <dgm:cxn modelId="{9295DBDA-7D95-4988-9CDF-995FFC59A79F}" type="presOf" srcId="{D004C4F3-592E-40D5-B4A1-5E4085846CD5}" destId="{5DE94955-1E6C-4767-8FCD-B618572825E2}" srcOrd="0" destOrd="0" presId="urn:microsoft.com/office/officeart/2009/3/layout/IncreasingArrowsProcess"/>
    <dgm:cxn modelId="{A1DEECDE-FA27-4E44-8279-7794BB0B8F8C}" srcId="{B34E14B5-970B-4C77-BF19-6333159D6448}" destId="{FF0A5E67-EA5F-4A19-AC35-3586A4B8E474}" srcOrd="3" destOrd="0" parTransId="{3099AC94-146C-42C4-B2A5-CF11A1BB385C}" sibTransId="{0D57DD8A-9396-4BDF-920F-CE96958A822C}"/>
    <dgm:cxn modelId="{2C3856FE-7700-4E78-B9E0-0993626CCD6E}" type="presOf" srcId="{FD267573-6EC9-4141-9B85-AC25CA4CD5AF}" destId="{A75F1538-52EC-49F5-9BA2-032F45BED4BE}" srcOrd="0" destOrd="0" presId="urn:microsoft.com/office/officeart/2009/3/layout/IncreasingArrowsProcess"/>
    <dgm:cxn modelId="{E09F5240-5579-4DD0-ACEA-574BCE258EB3}" type="presParOf" srcId="{C1CEE13A-E9A9-4E2B-AA67-EE8D09278F8F}" destId="{A75F1538-52EC-49F5-9BA2-032F45BED4BE}" srcOrd="0" destOrd="0" presId="urn:microsoft.com/office/officeart/2009/3/layout/IncreasingArrowsProcess"/>
    <dgm:cxn modelId="{DCFB2BC8-FE7A-4A51-89FB-85E961FFC134}" type="presParOf" srcId="{C1CEE13A-E9A9-4E2B-AA67-EE8D09278F8F}" destId="{5DE94955-1E6C-4767-8FCD-B618572825E2}" srcOrd="1" destOrd="0" presId="urn:microsoft.com/office/officeart/2009/3/layout/IncreasingArrowsProcess"/>
    <dgm:cxn modelId="{A3F4129B-E529-458E-B573-C9BBBACA9B77}" type="presParOf" srcId="{C1CEE13A-E9A9-4E2B-AA67-EE8D09278F8F}" destId="{B4062B35-DF9B-4463-980B-B5648D2E7621}" srcOrd="2" destOrd="0" presId="urn:microsoft.com/office/officeart/2009/3/layout/IncreasingArrowsProcess"/>
    <dgm:cxn modelId="{0669B3A6-2596-4F56-8714-D958E9EF5DE9}" type="presParOf" srcId="{C1CEE13A-E9A9-4E2B-AA67-EE8D09278F8F}" destId="{037BF4D0-E5CC-4EA8-AFCE-F86F7802B69D}" srcOrd="3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F1538-52EC-49F5-9BA2-032F45BED4BE}">
      <dsp:nvSpPr>
        <dsp:cNvPr id="0" name=""/>
        <dsp:cNvSpPr/>
      </dsp:nvSpPr>
      <dsp:spPr>
        <a:xfrm>
          <a:off x="-8" y="0"/>
          <a:ext cx="5242762" cy="153096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254000" bIns="24304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State of the art</a:t>
          </a:r>
        </a:p>
      </dsp:txBody>
      <dsp:txXfrm>
        <a:off x="-8" y="382740"/>
        <a:ext cx="4860022" cy="765481"/>
      </dsp:txXfrm>
    </dsp:sp>
    <dsp:sp modelId="{5DE94955-1E6C-4767-8FCD-B618572825E2}">
      <dsp:nvSpPr>
        <dsp:cNvPr id="0" name=""/>
        <dsp:cNvSpPr/>
      </dsp:nvSpPr>
      <dsp:spPr>
        <a:xfrm>
          <a:off x="2886350" y="702189"/>
          <a:ext cx="5595286" cy="153096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254000" bIns="24304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Test existing tools</a:t>
          </a:r>
        </a:p>
      </dsp:txBody>
      <dsp:txXfrm>
        <a:off x="2886350" y="1084929"/>
        <a:ext cx="5212546" cy="765481"/>
      </dsp:txXfrm>
    </dsp:sp>
    <dsp:sp modelId="{B4062B35-DF9B-4463-980B-B5648D2E7621}">
      <dsp:nvSpPr>
        <dsp:cNvPr id="0" name=""/>
        <dsp:cNvSpPr/>
      </dsp:nvSpPr>
      <dsp:spPr>
        <a:xfrm>
          <a:off x="4100160" y="1467675"/>
          <a:ext cx="5667908" cy="153096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254000" bIns="24304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Implementation</a:t>
          </a:r>
        </a:p>
      </dsp:txBody>
      <dsp:txXfrm>
        <a:off x="4100160" y="1850415"/>
        <a:ext cx="5285168" cy="765481"/>
      </dsp:txXfrm>
    </dsp:sp>
    <dsp:sp modelId="{037BF4D0-E5CC-4EA8-AFCE-F86F7802B69D}">
      <dsp:nvSpPr>
        <dsp:cNvPr id="0" name=""/>
        <dsp:cNvSpPr/>
      </dsp:nvSpPr>
      <dsp:spPr>
        <a:xfrm>
          <a:off x="0" y="2113026"/>
          <a:ext cx="9816663" cy="153096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254000" bIns="24304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Report writing</a:t>
          </a:r>
        </a:p>
      </dsp:txBody>
      <dsp:txXfrm>
        <a:off x="0" y="2495766"/>
        <a:ext cx="9433923" cy="765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D5F5-17F3-4031-8CC7-FC8BC6D09CB6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D7815-8F56-4700-A9AD-93E09774F3A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2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baseline="0" dirty="0">
                <a:latin typeface="LinLibertineT"/>
              </a:rPr>
              <a:t>Educ purpose :</a:t>
            </a:r>
          </a:p>
          <a:p>
            <a:pPr algn="l"/>
            <a:r>
              <a:rPr lang="en-US" sz="1800" b="1" i="0" u="none" strike="noStrike" baseline="0" dirty="0">
                <a:latin typeface="LinLibertineT"/>
              </a:rPr>
              <a:t>	- </a:t>
            </a:r>
            <a:r>
              <a:rPr lang="en-US" sz="1800" b="0" i="0" u="none" strike="noStrike" baseline="0" dirty="0">
                <a:latin typeface="LinLibertineT"/>
              </a:rPr>
              <a:t>concept of programming (data structures, state, </a:t>
            </a:r>
            <a:r>
              <a:rPr lang="en-US" sz="1800" b="0" i="0" u="none" strike="noStrike" baseline="0" dirty="0" err="1">
                <a:latin typeface="LinLibertineT"/>
              </a:rPr>
              <a:t>calculabilité</a:t>
            </a:r>
            <a:r>
              <a:rPr lang="en-US" sz="1800" b="0" i="0" u="none" strike="noStrike" baseline="0" dirty="0">
                <a:latin typeface="LinLibertineT"/>
              </a:rPr>
              <a:t>/</a:t>
            </a:r>
            <a:r>
              <a:rPr lang="en-US" sz="1800" b="0" i="0" u="none" strike="noStrike" baseline="0" dirty="0" err="1">
                <a:latin typeface="LinLibertineT"/>
              </a:rPr>
              <a:t>complexité</a:t>
            </a:r>
            <a:r>
              <a:rPr lang="en-US" sz="1800" b="0" i="0" u="none" strike="noStrike" baseline="0" dirty="0">
                <a:latin typeface="LinLibertineT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LinLibertineT"/>
              </a:rPr>
              <a:t>	- Automation of solving a task</a:t>
            </a:r>
          </a:p>
          <a:p>
            <a:pPr algn="l"/>
            <a:endParaRPr lang="en-US" sz="1800" b="0" i="0" u="none" strike="noStrike" baseline="0" dirty="0">
              <a:latin typeface="LinLibertineT"/>
            </a:endParaRPr>
          </a:p>
          <a:p>
            <a:pPr algn="l"/>
            <a:r>
              <a:rPr lang="en-US" sz="1800" b="1" i="0" u="none" strike="noStrike" baseline="0" dirty="0">
                <a:latin typeface="LinLibertineT"/>
              </a:rPr>
              <a:t>Alternative : </a:t>
            </a:r>
          </a:p>
          <a:p>
            <a:pPr algn="l"/>
            <a:r>
              <a:rPr lang="en-US" sz="1800" b="1" i="0" u="none" strike="noStrike" baseline="0" dirty="0">
                <a:latin typeface="LinLibertineT"/>
              </a:rPr>
              <a:t>	</a:t>
            </a:r>
            <a:r>
              <a:rPr lang="en-US" sz="1800" b="0" i="0" u="none" strike="noStrike" baseline="0" dirty="0">
                <a:latin typeface="LinLibertineT"/>
              </a:rPr>
              <a:t>- Focus on the nature of the problem (“what”)</a:t>
            </a:r>
          </a:p>
          <a:p>
            <a:pPr algn="l"/>
            <a:r>
              <a:rPr lang="en-US" sz="1800" b="0" i="0" u="none" strike="noStrike" baseline="0" dirty="0">
                <a:latin typeface="LinLibertineT"/>
              </a:rPr>
              <a:t>	- explicit state of the problem</a:t>
            </a:r>
            <a:endParaRPr lang="en-US" sz="1800" b="1" i="0" u="none" strike="noStrike" baseline="0" dirty="0">
              <a:latin typeface="LinLibertineT"/>
            </a:endParaRPr>
          </a:p>
          <a:p>
            <a:pPr algn="l"/>
            <a:endParaRPr lang="en-US" sz="1800" b="1" i="0" u="none" strike="noStrike" baseline="0" dirty="0">
              <a:latin typeface="LinLibertineT"/>
            </a:endParaRPr>
          </a:p>
          <a:p>
            <a:pPr algn="l"/>
            <a:r>
              <a:rPr lang="en-US" sz="1800" b="1" i="0" u="none" strike="noStrike" baseline="0" dirty="0">
                <a:latin typeface="LinLibertineT"/>
              </a:rPr>
              <a:t>Rewrite system :</a:t>
            </a:r>
          </a:p>
          <a:p>
            <a:pPr algn="l"/>
            <a:r>
              <a:rPr lang="en-US" sz="1800" b="1" i="0" u="none" strike="noStrike" baseline="0" dirty="0">
                <a:latin typeface="LinLibertineT"/>
              </a:rPr>
              <a:t>	</a:t>
            </a:r>
            <a:r>
              <a:rPr lang="en-US" sz="1800" b="0" i="0" u="none" strike="noStrike" baseline="0" dirty="0">
                <a:latin typeface="LinLibertineT"/>
              </a:rPr>
              <a:t>- Intuitive model for state transformation</a:t>
            </a:r>
          </a:p>
          <a:p>
            <a:pPr algn="l"/>
            <a:r>
              <a:rPr lang="en-US" sz="1800" b="0" i="0" u="none" strike="noStrike" baseline="0" dirty="0">
                <a:latin typeface="LinLibertineT"/>
              </a:rPr>
              <a:t>	- Declarative -&gt; better look at computability theories </a:t>
            </a:r>
          </a:p>
          <a:p>
            <a:pPr algn="l"/>
            <a:endParaRPr lang="en-US" sz="1800" b="0" i="0" u="none" strike="noStrike" baseline="0" dirty="0">
              <a:latin typeface="LinLibertine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39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007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2802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1548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602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126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6783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4759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7789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3606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9234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60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term</a:t>
            </a:r>
            <a:r>
              <a:rPr lang="fr-FR" dirty="0"/>
              <a:t> mapping to </a:t>
            </a:r>
            <a:r>
              <a:rPr lang="fr-FR" dirty="0" err="1"/>
              <a:t>polynome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6556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2856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89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12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RPO variante = LPO =&gt; ordre lexicographique sur les arguments</a:t>
            </a:r>
          </a:p>
          <a:p>
            <a:endParaRPr lang="fr-FR" dirty="0"/>
          </a:p>
          <a:p>
            <a:pPr algn="l"/>
            <a:r>
              <a:rPr lang="en-US" sz="1800" b="0" i="0" u="none" strike="noStrike" baseline="0" dirty="0">
                <a:latin typeface="mcmr"/>
              </a:rPr>
              <a:t>compare left-hand sides</a:t>
            </a:r>
          </a:p>
          <a:p>
            <a:pPr algn="l"/>
            <a:r>
              <a:rPr lang="en-US" sz="1800" b="0" i="0" u="none" strike="noStrike" baseline="0" dirty="0">
                <a:latin typeface="mcmr"/>
              </a:rPr>
              <a:t>with special </a:t>
            </a:r>
            <a:r>
              <a:rPr lang="en-US" sz="1800" b="0" i="0" u="none" strike="noStrike" baseline="0" dirty="0" err="1">
                <a:latin typeface="mcmr"/>
              </a:rPr>
              <a:t>subterms</a:t>
            </a:r>
            <a:r>
              <a:rPr lang="en-US" sz="1800" b="0" i="0" u="none" strike="noStrike" baseline="0" dirty="0">
                <a:latin typeface="mcmr"/>
              </a:rPr>
              <a:t> of the right-hand sides</a:t>
            </a:r>
            <a:r>
              <a:rPr lang="fr-FR" sz="1800" b="0" i="0" u="none" strike="noStrike" baseline="0" dirty="0">
                <a:latin typeface="mcmr"/>
              </a:rPr>
              <a:t> -&gt; </a:t>
            </a:r>
            <a:r>
              <a:rPr lang="fr-FR" sz="1800" b="0" i="0" u="none" strike="noStrike" baseline="0" dirty="0" err="1">
                <a:latin typeface="mcmr"/>
              </a:rPr>
              <a:t>create</a:t>
            </a:r>
            <a:r>
              <a:rPr lang="fr-FR" sz="1800" b="0" i="0" u="none" strike="noStrike" baseline="0" dirty="0">
                <a:latin typeface="mcmr"/>
              </a:rPr>
              <a:t> </a:t>
            </a:r>
            <a:r>
              <a:rPr lang="fr-FR" sz="1800" b="0" i="0" u="none" strike="noStrike" baseline="0" dirty="0" err="1">
                <a:latin typeface="mcmr"/>
              </a:rPr>
              <a:t>dependency</a:t>
            </a:r>
            <a:r>
              <a:rPr lang="fr-FR" sz="1800" b="0" i="0" u="none" strike="noStrike" baseline="0" dirty="0">
                <a:latin typeface="mcmr"/>
              </a:rPr>
              <a:t> pairs -&gt; </a:t>
            </a:r>
            <a:r>
              <a:rPr lang="fr-FR" sz="1800" b="0" i="0" u="none" strike="noStrike" baseline="0" dirty="0" err="1">
                <a:latin typeface="mcmr"/>
              </a:rPr>
              <a:t>detect</a:t>
            </a:r>
            <a:r>
              <a:rPr lang="fr-FR" sz="1800" b="0" i="0" u="none" strike="noStrike" baseline="0" dirty="0">
                <a:latin typeface="mcmr"/>
              </a:rPr>
              <a:t> </a:t>
            </a:r>
            <a:r>
              <a:rPr lang="fr-FR" sz="1800" b="0" i="0" u="none" strike="noStrike" baseline="0" dirty="0" err="1">
                <a:latin typeface="mcmr"/>
              </a:rPr>
              <a:t>infinite</a:t>
            </a:r>
            <a:r>
              <a:rPr lang="fr-FR" sz="1800" b="0" i="0" u="none" strike="noStrike" baseline="0" dirty="0">
                <a:latin typeface="mcmr"/>
              </a:rPr>
              <a:t> </a:t>
            </a:r>
            <a:r>
              <a:rPr lang="fr-FR" sz="1800" b="0" i="0" u="none" strike="noStrike" baseline="0" dirty="0" err="1">
                <a:latin typeface="mcmr"/>
              </a:rPr>
              <a:t>chaining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28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every infinite computation would give rise to an infinitely decreasing value sequence (according to the size-change graphs), then no infinite computation is possible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41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Overlapping existing with these rules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06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 initial -&gt; can apply rules on same terms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43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Critical pair: x et le </a:t>
            </a:r>
            <a:r>
              <a:rPr lang="en-US" dirty="0" err="1"/>
              <a:t>terme</a:t>
            </a:r>
            <a:r>
              <a:rPr lang="en-US" dirty="0"/>
              <a:t> F(G(x)) avec substitution p2</a:t>
            </a:r>
          </a:p>
          <a:p>
            <a:r>
              <a:rPr lang="en-US" dirty="0"/>
              <a:t>Divergent + non-confluent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89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Bleu = condition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71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 pour </a:t>
            </a:r>
            <a:r>
              <a:rPr lang="en-US" b="1" dirty="0"/>
              <a:t>verifier </a:t>
            </a:r>
            <a:r>
              <a:rPr lang="en-US" b="0" dirty="0"/>
              <a:t>la confluence d’un TRS</a:t>
            </a:r>
          </a:p>
          <a:p>
            <a:r>
              <a:rPr lang="en-US" b="0" dirty="0"/>
              <a:t>Compute all canonical form of each term and verify s(t1) = s(t2)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03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18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Create a system confluent and terminating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Ordre de reduction &lt; (each term is rewrote “simpler”)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Spécification</a:t>
            </a:r>
            <a:r>
              <a:rPr lang="en-US" sz="1200" dirty="0"/>
              <a:t> des groups </a:t>
            </a:r>
            <a:r>
              <a:rPr lang="en-US" sz="1200" dirty="0" err="1"/>
              <a:t>multiplicatifs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Create a system confluent and terminating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Ordre de reduction &lt; (each term is rewrote “simpler”)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Spécification</a:t>
            </a:r>
            <a:r>
              <a:rPr lang="en-US" sz="1200" dirty="0"/>
              <a:t> des groups </a:t>
            </a:r>
            <a:r>
              <a:rPr lang="en-US" sz="1200" dirty="0" err="1"/>
              <a:t>multiplicatifs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74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Simplifying -&gt; use of critical pairs and orientation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10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Simplifying -&gt; use of critical pairs and orientation</a:t>
            </a:r>
          </a:p>
          <a:p>
            <a:r>
              <a:rPr lang="en-US" dirty="0"/>
              <a:t>Overlapping and divergence (impossible to converge)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55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of equation -&gt; TRS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15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of equation -&gt; TRS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115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341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08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445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Output yes or no + trace of the proof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3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 -&gt; state of the program</a:t>
            </a:r>
          </a:p>
          <a:p>
            <a:r>
              <a:rPr lang="en-US" dirty="0"/>
              <a:t>Case -&gt; rewrite system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498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Langage </a:t>
            </a:r>
            <a:r>
              <a:rPr lang="fr-FR" dirty="0" err="1"/>
              <a:t>hrs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665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Kbcv</a:t>
            </a:r>
            <a:r>
              <a:rPr lang="en-US" dirty="0"/>
              <a:t> (Knuth-Bendix Completion </a:t>
            </a:r>
            <a:r>
              <a:rPr lang="en-US" dirty="0" err="1"/>
              <a:t>Vizualizer</a:t>
            </a:r>
            <a:r>
              <a:rPr lang="en-US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21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But: terminations contest, completion contest</a:t>
            </a:r>
          </a:p>
          <a:p>
            <a:r>
              <a:rPr lang="en-US" dirty="0"/>
              <a:t>Mu-term used by </a:t>
            </a:r>
            <a:r>
              <a:rPr lang="en-US" dirty="0" err="1"/>
              <a:t>mtt</a:t>
            </a:r>
            <a:r>
              <a:rPr lang="en-US" dirty="0"/>
              <a:t>, web interface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10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152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Rewriting toolkit: créer et traiter des TRS</a:t>
            </a:r>
          </a:p>
          <a:p>
            <a:r>
              <a:rPr lang="fr-FR" dirty="0"/>
              <a:t>Proof : effectuer des preuves (</a:t>
            </a:r>
            <a:r>
              <a:rPr lang="fr-FR" dirty="0" err="1"/>
              <a:t>termination</a:t>
            </a:r>
            <a:r>
              <a:rPr lang="fr-FR" dirty="0"/>
              <a:t>, confluence,…)</a:t>
            </a:r>
          </a:p>
          <a:p>
            <a:r>
              <a:rPr lang="fr-FR" dirty="0"/>
              <a:t>Certification: </a:t>
            </a:r>
            <a:r>
              <a:rPr lang="fr-FR" dirty="0" err="1"/>
              <a:t>get</a:t>
            </a:r>
            <a:r>
              <a:rPr lang="fr-FR" dirty="0"/>
              <a:t> the proof in a standard file -&gt; coq pour la preuve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131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Use cime or </a:t>
            </a:r>
            <a:r>
              <a:rPr lang="fr-FR" dirty="0" err="1"/>
              <a:t>alternate</a:t>
            </a:r>
            <a:r>
              <a:rPr lang="fr-FR" dirty="0"/>
              <a:t> </a:t>
            </a:r>
            <a:r>
              <a:rPr lang="fr-FR" dirty="0" err="1"/>
              <a:t>prover</a:t>
            </a:r>
            <a:endParaRPr lang="fr-FR" dirty="0"/>
          </a:p>
          <a:p>
            <a:r>
              <a:rPr lang="fr-FR" dirty="0" err="1"/>
              <a:t>Get</a:t>
            </a:r>
            <a:r>
              <a:rPr lang="fr-FR" dirty="0"/>
              <a:t> the trace of the proof</a:t>
            </a:r>
          </a:p>
          <a:p>
            <a:r>
              <a:rPr lang="fr-FR" dirty="0"/>
              <a:t>Put in coq/coccinelle for output in standard file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07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constraints</a:t>
            </a:r>
            <a:r>
              <a:rPr lang="fr-FR" dirty="0"/>
              <a:t> :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operators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715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770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1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Convergence -&gt; </a:t>
            </a:r>
            <a:r>
              <a:rPr lang="fr-FR" dirty="0" err="1"/>
              <a:t>termination</a:t>
            </a:r>
            <a:r>
              <a:rPr lang="fr-FR" dirty="0"/>
              <a:t> + confluence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80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Declarative -&gt; terms (literal/constants, variables, functions)</a:t>
            </a:r>
          </a:p>
          <a:p>
            <a:endParaRPr lang="en-US" dirty="0"/>
          </a:p>
          <a:p>
            <a:r>
              <a:rPr lang="en-US" dirty="0"/>
              <a:t>Rewrite -&gt; steps for state transformations</a:t>
            </a:r>
          </a:p>
          <a:p>
            <a:endParaRPr lang="en-US" dirty="0"/>
          </a:p>
          <a:p>
            <a:r>
              <a:rPr lang="en-US" dirty="0"/>
              <a:t>Static -&gt; </a:t>
            </a:r>
            <a:r>
              <a:rPr lang="en-US" dirty="0" err="1"/>
              <a:t>untype</a:t>
            </a:r>
            <a:r>
              <a:rPr lang="en-US" dirty="0"/>
              <a:t>/typed by function/explicitly typed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375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Simplicity</a:t>
            </a:r>
            <a:r>
              <a:rPr lang="en-US" dirty="0"/>
              <a:t>: based on rewrite system, simple syntax as </a:t>
            </a:r>
            <a:r>
              <a:rPr lang="en-US" dirty="0" err="1"/>
              <a:t>funblock</a:t>
            </a:r>
            <a:r>
              <a:rPr lang="en-US" dirty="0"/>
              <a:t> (modules)</a:t>
            </a:r>
          </a:p>
          <a:p>
            <a:endParaRPr lang="en-US" dirty="0"/>
          </a:p>
          <a:p>
            <a:r>
              <a:rPr lang="en-US" b="1" dirty="0"/>
              <a:t>Expressiveness</a:t>
            </a:r>
            <a:r>
              <a:rPr lang="en-US" dirty="0"/>
              <a:t>: formalisms, other languages, and other logics can be naturally expressed.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Maude should be viewed as a high-performance metalanguage, through which many different domain-specific languages can be developed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Tools!!!</a:t>
            </a:r>
          </a:p>
          <a:p>
            <a:endParaRPr lang="en-US" dirty="0"/>
          </a:p>
          <a:p>
            <a:r>
              <a:rPr lang="en-US" b="1" dirty="0"/>
              <a:t>Performance</a:t>
            </a:r>
            <a:r>
              <a:rPr lang="en-US" dirty="0"/>
              <a:t>: concrete implementations should yield system performance </a:t>
            </a:r>
            <a:r>
              <a:rPr lang="en-US" dirty="0" err="1"/>
              <a:t>competive</a:t>
            </a:r>
            <a:r>
              <a:rPr lang="en-US" dirty="0"/>
              <a:t> with other efficient programming languages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225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module:</a:t>
            </a:r>
          </a:p>
          <a:p>
            <a:r>
              <a:rPr lang="fr-FR" dirty="0"/>
              <a:t>	- sort: type </a:t>
            </a:r>
            <a:r>
              <a:rPr lang="fr-FR" dirty="0" err="1"/>
              <a:t>declared</a:t>
            </a:r>
            <a:endParaRPr lang="fr-FR" dirty="0"/>
          </a:p>
          <a:p>
            <a:r>
              <a:rPr lang="fr-FR" dirty="0"/>
              <a:t>	- op: </a:t>
            </a:r>
            <a:r>
              <a:rPr lang="fr-FR" dirty="0" err="1"/>
              <a:t>name</a:t>
            </a:r>
            <a:r>
              <a:rPr lang="fr-FR" dirty="0"/>
              <a:t> , </a:t>
            </a:r>
            <a:r>
              <a:rPr lang="fr-FR" dirty="0" err="1"/>
              <a:t>domain</a:t>
            </a:r>
            <a:r>
              <a:rPr lang="fr-FR" dirty="0"/>
              <a:t> , </a:t>
            </a:r>
            <a:r>
              <a:rPr lang="fr-FR" dirty="0" err="1"/>
              <a:t>co-domain</a:t>
            </a:r>
            <a:r>
              <a:rPr lang="fr-FR" dirty="0"/>
              <a:t> (surcharge possible)</a:t>
            </a:r>
          </a:p>
          <a:p>
            <a:r>
              <a:rPr lang="fr-FR" dirty="0"/>
              <a:t>	- vars: variable </a:t>
            </a:r>
            <a:r>
              <a:rPr lang="fr-FR" dirty="0" err="1"/>
              <a:t>declaration</a:t>
            </a:r>
            <a:endParaRPr lang="fr-FR" dirty="0"/>
          </a:p>
          <a:p>
            <a:r>
              <a:rPr lang="fr-FR" dirty="0"/>
              <a:t>	- eq: </a:t>
            </a:r>
            <a:r>
              <a:rPr lang="fr-FR" dirty="0" err="1"/>
              <a:t>unconditionnal</a:t>
            </a:r>
            <a:r>
              <a:rPr lang="fr-FR" dirty="0"/>
              <a:t> </a:t>
            </a:r>
            <a:r>
              <a:rPr lang="fr-FR" dirty="0" err="1"/>
              <a:t>equation</a:t>
            </a:r>
            <a:r>
              <a:rPr lang="fr-FR" dirty="0"/>
              <a:t> (</a:t>
            </a:r>
            <a:r>
              <a:rPr lang="fr-FR" dirty="0" err="1"/>
              <a:t>conditionnal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ceq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296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814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System module:</a:t>
            </a:r>
          </a:p>
          <a:p>
            <a:r>
              <a:rPr lang="fr-FR" dirty="0"/>
              <a:t>	- </a:t>
            </a:r>
            <a:r>
              <a:rPr lang="fr-FR" dirty="0" err="1"/>
              <a:t>including</a:t>
            </a:r>
            <a:r>
              <a:rPr lang="fr-FR" dirty="0"/>
              <a:t> -&gt; </a:t>
            </a:r>
            <a:r>
              <a:rPr lang="fr-FR" dirty="0" err="1"/>
              <a:t>functional</a:t>
            </a:r>
            <a:r>
              <a:rPr lang="fr-FR" dirty="0"/>
              <a:t> mo</a:t>
            </a:r>
            <a:r>
              <a:rPr lang="en-US" dirty="0"/>
              <a:t>dule (use as a signature)</a:t>
            </a:r>
          </a:p>
          <a:p>
            <a:r>
              <a:rPr lang="en-US" dirty="0"/>
              <a:t>	- variable</a:t>
            </a:r>
          </a:p>
          <a:p>
            <a:r>
              <a:rPr lang="en-US" dirty="0"/>
              <a:t> 	- unconditional rules (conditional with </a:t>
            </a:r>
            <a:r>
              <a:rPr lang="en-US" dirty="0" err="1"/>
              <a:t>crl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097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ITP : </a:t>
            </a:r>
            <a:r>
              <a:rPr lang="en-US" dirty="0">
                <a:effectLst/>
                <a:latin typeface="Arial" panose="020B0604020202020204" pitchFamily="34" charset="0"/>
              </a:rPr>
              <a:t>Inductive theorem proving </a:t>
            </a:r>
            <a:endParaRPr lang="fr-FR" dirty="0"/>
          </a:p>
          <a:p>
            <a:r>
              <a:rPr lang="fr-FR" dirty="0"/>
              <a:t>SCC : </a:t>
            </a:r>
            <a:r>
              <a:rPr lang="fr-FR" dirty="0" err="1"/>
              <a:t>Completeness</a:t>
            </a:r>
            <a:r>
              <a:rPr lang="fr-FR" dirty="0"/>
              <a:t> of rewrite system</a:t>
            </a:r>
          </a:p>
          <a:p>
            <a:r>
              <a:rPr lang="fr-FR" dirty="0"/>
              <a:t>CRC : confluence (</a:t>
            </a:r>
            <a:r>
              <a:rPr lang="fr-FR" dirty="0" err="1"/>
              <a:t>equational</a:t>
            </a:r>
            <a:r>
              <a:rPr lang="fr-FR" dirty="0"/>
              <a:t>)</a:t>
            </a:r>
          </a:p>
          <a:p>
            <a:r>
              <a:rPr lang="fr-FR" dirty="0" err="1"/>
              <a:t>ChC</a:t>
            </a:r>
            <a:r>
              <a:rPr lang="fr-FR" dirty="0"/>
              <a:t> : confluence (rewrite </a:t>
            </a:r>
            <a:r>
              <a:rPr lang="fr-FR" dirty="0" err="1"/>
              <a:t>spec</a:t>
            </a:r>
            <a:r>
              <a:rPr lang="fr-FR" dirty="0"/>
              <a:t>)</a:t>
            </a:r>
          </a:p>
          <a:p>
            <a:r>
              <a:rPr lang="fr-FR" dirty="0"/>
              <a:t>MTT : </a:t>
            </a:r>
            <a:r>
              <a:rPr lang="fr-FR" dirty="0" err="1"/>
              <a:t>termination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PB: modules écrit </a:t>
            </a:r>
            <a:r>
              <a:rPr lang="fr-FR" dirty="0" err="1"/>
              <a:t>indep</a:t>
            </a:r>
            <a:r>
              <a:rPr lang="fr-FR" dirty="0"/>
              <a:t>, problèmes de version, </a:t>
            </a:r>
            <a:r>
              <a:rPr lang="fr-FR" dirty="0" err="1"/>
              <a:t>compatibilite</a:t>
            </a:r>
            <a:r>
              <a:rPr lang="fr-FR" dirty="0"/>
              <a:t>, peu maintenu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364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Extensible :  use for </a:t>
            </a:r>
            <a:r>
              <a:rPr lang="fr-FR" dirty="0" err="1"/>
              <a:t>other</a:t>
            </a:r>
            <a:r>
              <a:rPr lang="fr-FR" dirty="0"/>
              <a:t> applications</a:t>
            </a:r>
          </a:p>
          <a:p>
            <a:r>
              <a:rPr lang="fr-FR" dirty="0"/>
              <a:t>	- Maude: </a:t>
            </a:r>
            <a:r>
              <a:rPr lang="fr-FR" dirty="0" err="1"/>
              <a:t>meta-languege</a:t>
            </a:r>
            <a:r>
              <a:rPr lang="fr-FR" dirty="0"/>
              <a:t> for </a:t>
            </a:r>
            <a:r>
              <a:rPr lang="fr-FR" dirty="0" err="1"/>
              <a:t>dsl</a:t>
            </a:r>
            <a:endParaRPr lang="fr-FR" dirty="0"/>
          </a:p>
          <a:p>
            <a:r>
              <a:rPr lang="fr-FR" dirty="0"/>
              <a:t>	- </a:t>
            </a:r>
            <a:r>
              <a:rPr lang="fr-FR" dirty="0" err="1"/>
              <a:t>CiME</a:t>
            </a:r>
            <a:r>
              <a:rPr lang="fr-FR" dirty="0"/>
              <a:t> : yes by the use of xml-</a:t>
            </a:r>
            <a:r>
              <a:rPr lang="fr-FR" dirty="0" err="1"/>
              <a:t>based</a:t>
            </a:r>
            <a:r>
              <a:rPr lang="fr-FR" dirty="0"/>
              <a:t> file but not </a:t>
            </a:r>
            <a:r>
              <a:rPr lang="fr-FR" dirty="0" err="1"/>
              <a:t>created</a:t>
            </a:r>
            <a:r>
              <a:rPr lang="fr-FR" dirty="0"/>
              <a:t> for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purpose</a:t>
            </a:r>
            <a:endParaRPr lang="fr-FR" dirty="0"/>
          </a:p>
          <a:p>
            <a:r>
              <a:rPr lang="fr-FR" dirty="0" err="1"/>
              <a:t>Still</a:t>
            </a:r>
            <a:r>
              <a:rPr lang="fr-FR" dirty="0"/>
              <a:t> Active: last release</a:t>
            </a:r>
          </a:p>
          <a:p>
            <a:r>
              <a:rPr lang="fr-FR" dirty="0"/>
              <a:t>	- Maude 3.1 (</a:t>
            </a:r>
            <a:r>
              <a:rPr lang="fr-FR" dirty="0" err="1"/>
              <a:t>October</a:t>
            </a:r>
            <a:r>
              <a:rPr lang="fr-FR" dirty="0"/>
              <a:t> 2020); MFE (last release in 2016)</a:t>
            </a:r>
          </a:p>
          <a:p>
            <a:r>
              <a:rPr lang="fr-FR" dirty="0"/>
              <a:t>	- CiME3 (2010) , </a:t>
            </a:r>
            <a:r>
              <a:rPr lang="fr-FR" dirty="0" err="1"/>
              <a:t>CoLoR</a:t>
            </a:r>
            <a:r>
              <a:rPr lang="fr-FR" dirty="0"/>
              <a:t> (2018)</a:t>
            </a:r>
          </a:p>
          <a:p>
            <a:r>
              <a:rPr lang="fr-FR" dirty="0"/>
              <a:t>I/O files: récupérer sortie et erreurs</a:t>
            </a:r>
          </a:p>
          <a:p>
            <a:r>
              <a:rPr lang="fr-FR" dirty="0"/>
              <a:t>	- Maude : output </a:t>
            </a:r>
            <a:r>
              <a:rPr lang="fr-FR" dirty="0" err="1"/>
              <a:t>formatting</a:t>
            </a:r>
            <a:endParaRPr lang="fr-FR" dirty="0"/>
          </a:p>
          <a:p>
            <a:r>
              <a:rPr lang="fr-FR" dirty="0"/>
              <a:t>	- </a:t>
            </a:r>
            <a:r>
              <a:rPr lang="fr-FR" dirty="0" err="1"/>
              <a:t>CiME</a:t>
            </a:r>
            <a:r>
              <a:rPr lang="fr-FR" dirty="0"/>
              <a:t> : </a:t>
            </a:r>
            <a:r>
              <a:rPr lang="fr-FR" dirty="0" err="1"/>
              <a:t>stadard</a:t>
            </a:r>
            <a:r>
              <a:rPr lang="fr-FR" dirty="0"/>
              <a:t> input output (xml, .v, coq files)</a:t>
            </a:r>
          </a:p>
          <a:p>
            <a:r>
              <a:rPr lang="fr-FR" dirty="0" err="1"/>
              <a:t>Syntax</a:t>
            </a:r>
            <a:endParaRPr lang="fr-FR" dirty="0"/>
          </a:p>
          <a:p>
            <a:r>
              <a:rPr lang="fr-FR" dirty="0"/>
              <a:t>	- </a:t>
            </a:r>
            <a:r>
              <a:rPr lang="fr-FR" dirty="0" err="1"/>
              <a:t>Quite</a:t>
            </a:r>
            <a:r>
              <a:rPr lang="fr-FR" dirty="0"/>
              <a:t> simple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993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Standard input/output/</a:t>
            </a:r>
            <a:r>
              <a:rPr lang="fr-FR" dirty="0" err="1"/>
              <a:t>error</a:t>
            </a:r>
            <a:r>
              <a:rPr lang="fr-FR" dirty="0"/>
              <a:t> (</a:t>
            </a:r>
            <a:r>
              <a:rPr lang="fr-FR" dirty="0" err="1"/>
              <a:t>erew</a:t>
            </a:r>
            <a:r>
              <a:rPr lang="fr-FR" dirty="0"/>
              <a:t>)</a:t>
            </a:r>
          </a:p>
          <a:p>
            <a:r>
              <a:rPr lang="fr-FR" dirty="0"/>
              <a:t>File handling (</a:t>
            </a:r>
            <a:r>
              <a:rPr lang="fr-FR" dirty="0" err="1"/>
              <a:t>read</a:t>
            </a:r>
            <a:r>
              <a:rPr lang="fr-FR" dirty="0"/>
              <a:t>/</a:t>
            </a:r>
            <a:r>
              <a:rPr lang="fr-FR" dirty="0" err="1"/>
              <a:t>write</a:t>
            </a:r>
            <a:r>
              <a:rPr lang="fr-FR" dirty="0"/>
              <a:t> mode)</a:t>
            </a:r>
          </a:p>
          <a:p>
            <a:r>
              <a:rPr lang="fr-FR" dirty="0"/>
              <a:t>Socket handling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790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Rules:</a:t>
            </a:r>
          </a:p>
          <a:p>
            <a:r>
              <a:rPr lang="fr-FR" dirty="0"/>
              <a:t>	</a:t>
            </a:r>
            <a:r>
              <a:rPr lang="fr-FR" dirty="0" err="1"/>
              <a:t>add</a:t>
            </a:r>
            <a:r>
              <a:rPr lang="fr-FR" dirty="0"/>
              <a:t>-q : insérer 0.25 $</a:t>
            </a:r>
          </a:p>
          <a:p>
            <a:r>
              <a:rPr lang="fr-FR" dirty="0"/>
              <a:t>	</a:t>
            </a:r>
            <a:r>
              <a:rPr lang="fr-FR" dirty="0" err="1"/>
              <a:t>add</a:t>
            </a:r>
            <a:r>
              <a:rPr lang="fr-FR" dirty="0"/>
              <a:t>-$ : insérer 1$</a:t>
            </a:r>
          </a:p>
          <a:p>
            <a:r>
              <a:rPr lang="fr-FR" dirty="0"/>
              <a:t>	</a:t>
            </a:r>
            <a:r>
              <a:rPr lang="fr-FR" dirty="0" err="1"/>
              <a:t>buy</a:t>
            </a:r>
            <a:r>
              <a:rPr lang="fr-FR" dirty="0"/>
              <a:t>-c : 1$ =&gt; 1 cake</a:t>
            </a:r>
          </a:p>
          <a:p>
            <a:r>
              <a:rPr lang="fr-FR" dirty="0"/>
              <a:t>	</a:t>
            </a:r>
            <a:r>
              <a:rPr lang="fr-FR" dirty="0" err="1"/>
              <a:t>buy</a:t>
            </a:r>
            <a:r>
              <a:rPr lang="fr-FR" dirty="0"/>
              <a:t>-a : 1$ =&gt; 1 </a:t>
            </a:r>
            <a:r>
              <a:rPr lang="fr-FR" dirty="0" err="1"/>
              <a:t>apple</a:t>
            </a:r>
            <a:r>
              <a:rPr lang="fr-FR" dirty="0"/>
              <a:t> + 0.25$</a:t>
            </a:r>
          </a:p>
          <a:p>
            <a:r>
              <a:rPr lang="fr-FR" dirty="0"/>
              <a:t>	change : 4*0.25$ =&gt; 1$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140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Acheter des objets dans un distributeur automatique</a:t>
            </a:r>
          </a:p>
          <a:p>
            <a:r>
              <a:rPr lang="fr-FR" dirty="0"/>
              <a:t>Signature des actions de la </a:t>
            </a:r>
            <a:r>
              <a:rPr lang="fr-FR" dirty="0" err="1"/>
              <a:t>vending</a:t>
            </a:r>
            <a:r>
              <a:rPr lang="fr-FR" dirty="0"/>
              <a:t> machine (1$, 0.25$, </a:t>
            </a:r>
            <a:r>
              <a:rPr lang="fr-FR" dirty="0" err="1"/>
              <a:t>apple</a:t>
            </a:r>
            <a:r>
              <a:rPr lang="fr-FR" dirty="0"/>
              <a:t>, cake)</a:t>
            </a:r>
          </a:p>
          <a:p>
            <a:r>
              <a:rPr lang="fr-FR" dirty="0"/>
              <a:t>Coin item </a:t>
            </a:r>
            <a:r>
              <a:rPr lang="fr-FR" dirty="0" err="1"/>
              <a:t>subsort</a:t>
            </a:r>
            <a:r>
              <a:rPr lang="fr-FR" dirty="0"/>
              <a:t> of </a:t>
            </a:r>
            <a:r>
              <a:rPr lang="fr-FR" dirty="0" err="1"/>
              <a:t>marking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220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LMRoman10-Regular-Identity-H"/>
              </a:rPr>
              <a:t>language for interacting with the vending machine</a:t>
            </a:r>
          </a:p>
          <a:p>
            <a:r>
              <a:rPr lang="en-US" sz="1800" b="0" i="0" u="none" strike="noStrike" baseline="0" dirty="0">
                <a:latin typeface="LMRoman10-Regular-Identity-H"/>
              </a:rPr>
              <a:t>Extending signature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43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Valuable insights -&gt; </a:t>
            </a:r>
            <a:r>
              <a:rPr lang="en-US" dirty="0" err="1"/>
              <a:t>indice</a:t>
            </a:r>
            <a:r>
              <a:rPr lang="en-US" dirty="0"/>
              <a:t> pour </a:t>
            </a:r>
            <a:r>
              <a:rPr lang="en-US" dirty="0" err="1"/>
              <a:t>écrire</a:t>
            </a:r>
            <a:r>
              <a:rPr lang="en-US" dirty="0"/>
              <a:t> le program </a:t>
            </a:r>
            <a:r>
              <a:rPr lang="en-US" dirty="0" err="1"/>
              <a:t>correctement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408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Rule : affiche « one dollar </a:t>
            </a:r>
            <a:r>
              <a:rPr lang="fr-FR" dirty="0" err="1"/>
              <a:t>introduced</a:t>
            </a:r>
            <a:r>
              <a:rPr lang="fr-FR" dirty="0"/>
              <a:t> » quand </a:t>
            </a:r>
            <a:r>
              <a:rPr lang="fr-FR" dirty="0" err="1"/>
              <a:t>insertCoin</a:t>
            </a:r>
            <a:r>
              <a:rPr lang="fr-FR" dirty="0"/>
              <a:t> appelé </a:t>
            </a:r>
          </a:p>
          <a:p>
            <a:r>
              <a:rPr lang="fr-FR" dirty="0"/>
              <a:t>OO </a:t>
            </a:r>
            <a:r>
              <a:rPr lang="fr-FR" dirty="0" err="1"/>
              <a:t>programming</a:t>
            </a:r>
            <a:r>
              <a:rPr lang="fr-FR" dirty="0"/>
              <a:t>, conf &lt;</a:t>
            </a:r>
            <a:r>
              <a:rPr lang="fr-FR" dirty="0" err="1"/>
              <a:t>obj</a:t>
            </a:r>
            <a:r>
              <a:rPr lang="fr-FR" dirty="0"/>
              <a:t> : class, attributs&gt;</a:t>
            </a:r>
          </a:p>
          <a:p>
            <a:r>
              <a:rPr lang="fr-FR" dirty="0" err="1"/>
              <a:t>Vm</a:t>
            </a:r>
            <a:r>
              <a:rPr lang="fr-FR" dirty="0"/>
              <a:t> : </a:t>
            </a:r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vending</a:t>
            </a:r>
            <a:r>
              <a:rPr lang="fr-FR" dirty="0"/>
              <a:t> machine</a:t>
            </a:r>
          </a:p>
          <a:p>
            <a:r>
              <a:rPr lang="fr-FR" dirty="0"/>
              <a:t>File: </a:t>
            </a:r>
            <a:r>
              <a:rPr lang="fr-FR" dirty="0" err="1"/>
              <a:t>read</a:t>
            </a:r>
            <a:r>
              <a:rPr lang="fr-FR" dirty="0"/>
              <a:t>, </a:t>
            </a:r>
            <a:r>
              <a:rPr lang="fr-FR" dirty="0" err="1"/>
              <a:t>write</a:t>
            </a:r>
            <a:r>
              <a:rPr lang="fr-FR"/>
              <a:t>, …</a:t>
            </a:r>
            <a:endParaRPr lang="fr-FR" dirty="0"/>
          </a:p>
          <a:p>
            <a:r>
              <a:rPr lang="fr-FR" dirty="0" err="1"/>
              <a:t>Idle</a:t>
            </a:r>
            <a:r>
              <a:rPr lang="fr-FR" dirty="0"/>
              <a:t> : </a:t>
            </a:r>
            <a:r>
              <a:rPr lang="fr-FR" dirty="0" err="1"/>
              <a:t>const</a:t>
            </a:r>
            <a:r>
              <a:rPr lang="fr-FR" dirty="0"/>
              <a:t> action </a:t>
            </a:r>
            <a:r>
              <a:rPr lang="fr-FR" dirty="0" err="1"/>
              <a:t>waited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input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568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Erew</a:t>
            </a:r>
            <a:r>
              <a:rPr lang="fr-FR" dirty="0"/>
              <a:t> pour entrer dans l’</a:t>
            </a:r>
            <a:r>
              <a:rPr lang="fr-FR" dirty="0" err="1"/>
              <a:t>env</a:t>
            </a:r>
            <a:r>
              <a:rPr lang="fr-FR" dirty="0"/>
              <a:t> </a:t>
            </a:r>
            <a:r>
              <a:rPr lang="fr-FR" dirty="0" err="1"/>
              <a:t>ext</a:t>
            </a:r>
            <a:endParaRPr lang="fr-FR" dirty="0"/>
          </a:p>
          <a:p>
            <a:r>
              <a:rPr lang="fr-FR" dirty="0" err="1"/>
              <a:t>Get</a:t>
            </a:r>
            <a:r>
              <a:rPr lang="fr-FR" dirty="0"/>
              <a:t> correct input? &lt;=&gt; parse input?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955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Native in Maude</a:t>
            </a:r>
          </a:p>
          <a:p>
            <a:r>
              <a:rPr lang="fr-FR" sz="1800" b="0" i="0" u="none" strike="noStrike" baseline="0" dirty="0">
                <a:latin typeface="LMRoman10-Regular-Identity-H"/>
              </a:rPr>
              <a:t>Parse input, </a:t>
            </a:r>
            <a:r>
              <a:rPr lang="fr-FR" sz="1800" b="0" i="0" u="none" strike="noStrike" baseline="0" dirty="0" err="1">
                <a:latin typeface="LMRoman10-Regular-Identity-H"/>
              </a:rPr>
              <a:t>execter</a:t>
            </a:r>
            <a:r>
              <a:rPr lang="fr-FR" sz="1800" b="0" i="0" u="none" strike="noStrike" baseline="0" dirty="0">
                <a:latin typeface="LMRoman10-Regular-Identity-H"/>
              </a:rPr>
              <a:t> avec </a:t>
            </a:r>
            <a:r>
              <a:rPr lang="fr-FR" sz="1800" b="0" i="0" u="none" strike="noStrike" baseline="0" dirty="0" err="1">
                <a:latin typeface="LMRoman10-Regular-Identity-H"/>
              </a:rPr>
              <a:t>rules</a:t>
            </a:r>
            <a:r>
              <a:rPr lang="fr-FR" sz="1800" b="0" i="0" u="none" strike="noStrike" baseline="0" dirty="0">
                <a:latin typeface="LMRoman10-Regular-Identity-H"/>
              </a:rPr>
              <a:t> </a:t>
            </a:r>
            <a:r>
              <a:rPr lang="fr-FR" sz="1800" b="0" i="0" u="none" strike="noStrike" baseline="0" dirty="0" err="1">
                <a:latin typeface="LMRoman10-Regular-Identity-H"/>
              </a:rPr>
              <a:t>given</a:t>
            </a:r>
            <a:r>
              <a:rPr lang="fr-FR" sz="1800" b="0" i="0" u="none" strike="noStrike" baseline="0" dirty="0">
                <a:latin typeface="LMRoman10-Regular-Identity-H"/>
              </a:rPr>
              <a:t>, </a:t>
            </a:r>
            <a:r>
              <a:rPr lang="fr-FR" sz="1800" b="0" i="0" u="none" strike="noStrike" baseline="0" dirty="0" err="1">
                <a:latin typeface="LMRoman10-Regular-Identity-H"/>
              </a:rPr>
              <a:t>print</a:t>
            </a:r>
            <a:r>
              <a:rPr lang="fr-FR" sz="1800" b="0" i="0" u="none" strike="noStrike" baseline="0" dirty="0">
                <a:latin typeface="LMRoman10-Regular-Identity-H"/>
              </a:rPr>
              <a:t> (</a:t>
            </a:r>
            <a:r>
              <a:rPr lang="fr-FR" sz="1800" b="0" i="0" u="none" strike="noStrike" baseline="0" dirty="0" err="1">
                <a:latin typeface="LMRoman10-Regular-Identity-H"/>
              </a:rPr>
              <a:t>colors</a:t>
            </a:r>
            <a:r>
              <a:rPr lang="fr-FR" sz="1800" b="0" i="0" u="none" strike="noStrike" baseline="0" dirty="0">
                <a:latin typeface="LMRoman10-Regular-Identity-H"/>
              </a:rPr>
              <a:t>, standard </a:t>
            </a:r>
            <a:r>
              <a:rPr lang="fr-FR" sz="1800" b="0" i="0" u="none" strike="noStrike" baseline="0" dirty="0" err="1">
                <a:latin typeface="LMRoman10-Regular-Identity-H"/>
              </a:rPr>
              <a:t>error</a:t>
            </a:r>
            <a:r>
              <a:rPr lang="fr-FR" sz="1800" b="0" i="0" u="none" strike="noStrike" baseline="0" dirty="0">
                <a:latin typeface="LMRoman10-Regular-Identity-H"/>
              </a:rPr>
              <a:t>,…)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104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Meta-</a:t>
            </a:r>
            <a:r>
              <a:rPr lang="fr-FR" dirty="0" err="1"/>
              <a:t>term</a:t>
            </a:r>
            <a:r>
              <a:rPr lang="fr-FR" dirty="0"/>
              <a:t>: Sort and Kind (</a:t>
            </a:r>
            <a:r>
              <a:rPr lang="fr-FR" dirty="0" err="1"/>
              <a:t>getName</a:t>
            </a:r>
            <a:r>
              <a:rPr lang="fr-FR" dirty="0"/>
              <a:t>, </a:t>
            </a:r>
            <a:r>
              <a:rPr lang="fr-FR" dirty="0" err="1"/>
              <a:t>getType</a:t>
            </a:r>
            <a:r>
              <a:rPr lang="fr-FR" dirty="0"/>
              <a:t>)</a:t>
            </a:r>
          </a:p>
          <a:p>
            <a:r>
              <a:rPr lang="fr-FR" dirty="0"/>
              <a:t>Meta-</a:t>
            </a:r>
            <a:r>
              <a:rPr lang="fr-FR" dirty="0" err="1"/>
              <a:t>strategy</a:t>
            </a:r>
            <a:r>
              <a:rPr lang="fr-FR" dirty="0"/>
              <a:t>: </a:t>
            </a:r>
            <a:r>
              <a:rPr lang="fr-FR" dirty="0" err="1"/>
              <a:t>strategy</a:t>
            </a:r>
            <a:r>
              <a:rPr lang="fr-FR" dirty="0"/>
              <a:t>, </a:t>
            </a:r>
            <a:r>
              <a:rPr lang="fr-FR" dirty="0" err="1"/>
              <a:t>order</a:t>
            </a:r>
            <a:r>
              <a:rPr lang="fr-FR" dirty="0"/>
              <a:t>, … </a:t>
            </a:r>
          </a:p>
          <a:p>
            <a:r>
              <a:rPr lang="fr-FR" dirty="0"/>
              <a:t>Meta-module (import </a:t>
            </a:r>
            <a:r>
              <a:rPr lang="fr-FR" dirty="0" err="1"/>
              <a:t>meta-term</a:t>
            </a:r>
            <a:r>
              <a:rPr lang="fr-FR" dirty="0"/>
              <a:t>):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member</a:t>
            </a:r>
            <a:r>
              <a:rPr lang="fr-FR" dirty="0"/>
              <a:t> of the module (</a:t>
            </a:r>
            <a:r>
              <a:rPr lang="fr-FR" dirty="0" err="1"/>
              <a:t>rules</a:t>
            </a:r>
            <a:r>
              <a:rPr lang="fr-FR" dirty="0"/>
              <a:t>, eq, op,…)</a:t>
            </a:r>
          </a:p>
          <a:p>
            <a:r>
              <a:rPr lang="fr-FR" dirty="0"/>
              <a:t>Meta-</a:t>
            </a:r>
            <a:r>
              <a:rPr lang="fr-FR" dirty="0" err="1"/>
              <a:t>view</a:t>
            </a:r>
            <a:r>
              <a:rPr lang="fr-FR" dirty="0"/>
              <a:t> : structure de donnée </a:t>
            </a:r>
            <a:r>
              <a:rPr lang="fr-FR" dirty="0" err="1"/>
              <a:t>view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24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metaParse</a:t>
            </a:r>
            <a:r>
              <a:rPr lang="fr-FR" dirty="0"/>
              <a:t>: </a:t>
            </a:r>
          </a:p>
          <a:p>
            <a:r>
              <a:rPr lang="fr-FR" dirty="0"/>
              <a:t>Up: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metarepresentation</a:t>
            </a:r>
            <a:r>
              <a:rPr lang="fr-FR" dirty="0"/>
              <a:t> / down: </a:t>
            </a:r>
            <a:r>
              <a:rPr lang="fr-FR" dirty="0" err="1"/>
              <a:t>get</a:t>
            </a:r>
            <a:r>
              <a:rPr lang="fr-FR" dirty="0"/>
              <a:t> canonical </a:t>
            </a:r>
            <a:r>
              <a:rPr lang="fr-FR" dirty="0" err="1"/>
              <a:t>form</a:t>
            </a:r>
            <a:r>
              <a:rPr lang="fr-FR" dirty="0"/>
              <a:t> (</a:t>
            </a:r>
            <a:r>
              <a:rPr lang="fr-FR" dirty="0" err="1"/>
              <a:t>terms</a:t>
            </a:r>
            <a:r>
              <a:rPr lang="fr-FR" dirty="0"/>
              <a:t>, op, eq, </a:t>
            </a:r>
            <a:r>
              <a:rPr lang="fr-FR" dirty="0" err="1"/>
              <a:t>ax</a:t>
            </a:r>
            <a:r>
              <a:rPr lang="fr-FR" dirty="0"/>
              <a:t>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292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Syntaxe + sorts incomplets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257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63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Parsing</a:t>
            </a:r>
            <a:r>
              <a:rPr lang="fr-FR" dirty="0"/>
              <a:t> grossier: pas de typage dans les </a:t>
            </a:r>
            <a:r>
              <a:rPr lang="fr-FR" dirty="0" err="1"/>
              <a:t>bubbles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942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File: </a:t>
            </a:r>
            <a:r>
              <a:rPr lang="fr-FR" dirty="0" err="1"/>
              <a:t>get</a:t>
            </a:r>
            <a:r>
              <a:rPr lang="fr-FR" dirty="0"/>
              <a:t> input/output, </a:t>
            </a:r>
            <a:r>
              <a:rPr lang="fr-FR" dirty="0" err="1"/>
              <a:t>read</a:t>
            </a:r>
            <a:r>
              <a:rPr lang="fr-FR" dirty="0"/>
              <a:t>/</a:t>
            </a:r>
            <a:r>
              <a:rPr lang="fr-FR" dirty="0" err="1"/>
              <a:t>write</a:t>
            </a:r>
            <a:r>
              <a:rPr lang="fr-FR" dirty="0"/>
              <a:t>..</a:t>
            </a:r>
          </a:p>
          <a:p>
            <a:r>
              <a:rPr lang="fr-FR" dirty="0" err="1"/>
              <a:t>MetaInterpreter</a:t>
            </a:r>
            <a:r>
              <a:rPr lang="fr-FR" dirty="0"/>
              <a:t>: </a:t>
            </a:r>
            <a:r>
              <a:rPr lang="fr-FR" dirty="0" err="1"/>
              <a:t>operation</a:t>
            </a:r>
            <a:r>
              <a:rPr lang="fr-FR" dirty="0"/>
              <a:t> of </a:t>
            </a:r>
            <a:r>
              <a:rPr lang="fr-FR" dirty="0" err="1"/>
              <a:t>interpreter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279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89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-&gt; first element</a:t>
            </a:r>
          </a:p>
          <a:p>
            <a:r>
              <a:rPr lang="en-US" dirty="0"/>
              <a:t>Pop -&gt; remove first</a:t>
            </a:r>
          </a:p>
          <a:p>
            <a:r>
              <a:rPr lang="en-US" dirty="0"/>
              <a:t>Alternate -&gt; merge 2 stacks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902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812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68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8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1712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7388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5481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File: </a:t>
            </a:r>
            <a:r>
              <a:rPr lang="fr-FR" dirty="0" err="1"/>
              <a:t>get</a:t>
            </a:r>
            <a:r>
              <a:rPr lang="fr-FR" dirty="0"/>
              <a:t> input/output, </a:t>
            </a:r>
            <a:r>
              <a:rPr lang="fr-FR" dirty="0" err="1"/>
              <a:t>read</a:t>
            </a:r>
            <a:r>
              <a:rPr lang="fr-FR" dirty="0"/>
              <a:t>/</a:t>
            </a:r>
            <a:r>
              <a:rPr lang="fr-FR" dirty="0" err="1"/>
              <a:t>write</a:t>
            </a:r>
            <a:r>
              <a:rPr lang="fr-FR" dirty="0"/>
              <a:t>..</a:t>
            </a:r>
          </a:p>
          <a:p>
            <a:r>
              <a:rPr lang="fr-FR" dirty="0" err="1"/>
              <a:t>MetaInterpreter</a:t>
            </a:r>
            <a:r>
              <a:rPr lang="fr-FR" dirty="0"/>
              <a:t>: </a:t>
            </a:r>
            <a:r>
              <a:rPr lang="fr-FR" dirty="0" err="1"/>
              <a:t>operation</a:t>
            </a:r>
            <a:r>
              <a:rPr lang="fr-FR" dirty="0"/>
              <a:t> of </a:t>
            </a:r>
            <a:r>
              <a:rPr lang="fr-FR" dirty="0" err="1"/>
              <a:t>interpreter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7645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324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107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65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central idea of rewriting is to impose directionality on the use of equations in proofs</a:t>
            </a:r>
          </a:p>
          <a:p>
            <a:r>
              <a:rPr lang="en-US" dirty="0" err="1"/>
              <a:t>Evaluer</a:t>
            </a:r>
            <a:r>
              <a:rPr lang="en-US" dirty="0"/>
              <a:t> les </a:t>
            </a:r>
            <a:r>
              <a:rPr lang="en-US" dirty="0" err="1"/>
              <a:t>termes</a:t>
            </a:r>
            <a:endParaRPr lang="en-US" dirty="0"/>
          </a:p>
          <a:p>
            <a:r>
              <a:rPr lang="en-US" dirty="0"/>
              <a:t>Pas </a:t>
            </a:r>
            <a:r>
              <a:rPr lang="en-US" dirty="0" err="1"/>
              <a:t>forcément</a:t>
            </a:r>
            <a:r>
              <a:rPr lang="en-US" dirty="0"/>
              <a:t> de mapping direct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549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0867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1060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4562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6901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9709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Type checking var / </a:t>
            </a:r>
            <a:r>
              <a:rPr lang="fr-FR" dirty="0" err="1"/>
              <a:t>const</a:t>
            </a:r>
            <a:r>
              <a:rPr lang="fr-FR" dirty="0"/>
              <a:t>, </a:t>
            </a:r>
            <a:r>
              <a:rPr lang="fr-FR" dirty="0" err="1"/>
              <a:t>arity</a:t>
            </a:r>
            <a:r>
              <a:rPr lang="fr-FR" dirty="0"/>
              <a:t> of </a:t>
            </a:r>
            <a:r>
              <a:rPr lang="fr-FR" dirty="0" err="1"/>
              <a:t>functions</a:t>
            </a:r>
            <a:r>
              <a:rPr lang="fr-FR" dirty="0"/>
              <a:t>, …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096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5569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Term</a:t>
            </a:r>
            <a:r>
              <a:rPr lang="fr-FR" dirty="0"/>
              <a:t> = right </a:t>
            </a:r>
            <a:r>
              <a:rPr lang="fr-FR" dirty="0" err="1"/>
              <a:t>term</a:t>
            </a:r>
            <a:r>
              <a:rPr lang="fr-FR" dirty="0"/>
              <a:t>, </a:t>
            </a:r>
            <a:r>
              <a:rPr lang="fr-FR" dirty="0" err="1"/>
              <a:t>left</a:t>
            </a:r>
            <a:r>
              <a:rPr lang="fr-FR" dirty="0"/>
              <a:t> </a:t>
            </a:r>
            <a:r>
              <a:rPr lang="fr-FR" dirty="0" err="1"/>
              <a:t>term</a:t>
            </a:r>
            <a:endParaRPr lang="fr-FR" dirty="0"/>
          </a:p>
          <a:p>
            <a:r>
              <a:rPr lang="fr-FR" dirty="0" err="1"/>
              <a:t>Token</a:t>
            </a:r>
            <a:r>
              <a:rPr lang="fr-FR" dirty="0"/>
              <a:t> ~ </a:t>
            </a:r>
            <a:r>
              <a:rPr lang="fr-FR" dirty="0" err="1"/>
              <a:t>Const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786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‘ en plus : </a:t>
            </a:r>
            <a:r>
              <a:rPr lang="fr-FR" dirty="0" err="1"/>
              <a:t>postprocessing</a:t>
            </a:r>
            <a:r>
              <a:rPr lang="fr-FR" dirty="0"/>
              <a:t> (Python) aka formatter ?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7185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Nested</a:t>
            </a:r>
            <a:r>
              <a:rPr lang="fr-FR" dirty="0"/>
              <a:t> </a:t>
            </a:r>
            <a:r>
              <a:rPr lang="fr-FR" dirty="0" err="1"/>
              <a:t>func</a:t>
            </a:r>
            <a:r>
              <a:rPr lang="fr-FR" dirty="0"/>
              <a:t>, constante, n-</a:t>
            </a:r>
            <a:r>
              <a:rPr lang="fr-FR" dirty="0" err="1"/>
              <a:t>ary</a:t>
            </a:r>
            <a:r>
              <a:rPr lang="fr-FR" dirty="0"/>
              <a:t> …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88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Five desirable properties involved in the verification of rewrite systems</a:t>
            </a:r>
          </a:p>
          <a:p>
            <a:r>
              <a:rPr lang="en-US" dirty="0"/>
              <a:t>are:</a:t>
            </a:r>
          </a:p>
          <a:p>
            <a:r>
              <a:rPr lang="en-US" dirty="0"/>
              <a:t>(1) termination--no infinite derivations are possible,</a:t>
            </a:r>
          </a:p>
          <a:p>
            <a:r>
              <a:rPr lang="en-US" dirty="0"/>
              <a:t>(2) confluence--each term has at most one normal form,</a:t>
            </a:r>
          </a:p>
          <a:p>
            <a:pPr algn="l"/>
            <a:r>
              <a:rPr lang="en-US" dirty="0"/>
              <a:t>(3) soundness--terms are only rewritten to equal terms, (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the equation l = r is valid in E)</a:t>
            </a:r>
            <a:endParaRPr lang="en-US" dirty="0"/>
          </a:p>
          <a:p>
            <a:r>
              <a:rPr lang="en-US" dirty="0"/>
              <a:t>(4) completeness--equal terms have the same normal form,</a:t>
            </a:r>
          </a:p>
          <a:p>
            <a:r>
              <a:rPr lang="en-US" dirty="0"/>
              <a:t>(5) correctness--all normal forms satisfy given requirements.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3480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$ =&gt; pré </a:t>
            </a:r>
            <a:r>
              <a:rPr lang="fr-FR" dirty="0" err="1"/>
              <a:t>formattage</a:t>
            </a:r>
            <a:r>
              <a:rPr lang="fr-FR" dirty="0"/>
              <a:t>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544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funtype</a:t>
            </a:r>
            <a:r>
              <a:rPr lang="fr-FR" dirty="0"/>
              <a:t> ou les types sont définis</a:t>
            </a:r>
          </a:p>
          <a:p>
            <a:r>
              <a:rPr lang="fr-FR" dirty="0"/>
              <a:t>Définir les sorts au moment du </a:t>
            </a:r>
            <a:r>
              <a:rPr lang="fr-FR" dirty="0" err="1"/>
              <a:t>parsing</a:t>
            </a:r>
            <a:r>
              <a:rPr lang="fr-FR" dirty="0"/>
              <a:t> dans le module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5913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$ =&gt; pré </a:t>
            </a:r>
            <a:r>
              <a:rPr lang="fr-FR" dirty="0" err="1"/>
              <a:t>formattage</a:t>
            </a:r>
            <a:r>
              <a:rPr lang="fr-FR" dirty="0"/>
              <a:t>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6109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$ =&gt; pré </a:t>
            </a:r>
            <a:r>
              <a:rPr lang="fr-FR" dirty="0" err="1"/>
              <a:t>formattage</a:t>
            </a:r>
            <a:r>
              <a:rPr lang="fr-FR" dirty="0"/>
              <a:t>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0324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$ =&gt; pré </a:t>
            </a:r>
            <a:r>
              <a:rPr lang="fr-FR" dirty="0" err="1"/>
              <a:t>formattage</a:t>
            </a:r>
            <a:r>
              <a:rPr lang="fr-FR" dirty="0"/>
              <a:t>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4113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941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2679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6413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TRIV est une </a:t>
            </a:r>
            <a:r>
              <a:rPr lang="fr-FR" dirty="0" err="1"/>
              <a:t>theory</a:t>
            </a:r>
            <a:endParaRPr lang="fr-FR" dirty="0"/>
          </a:p>
          <a:p>
            <a:r>
              <a:rPr lang="fr-FR" dirty="0"/>
              <a:t>List = container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5790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29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es not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dirty="0"/>
                  <a:t>Well-founded -&gt; toujours comparable et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plus petit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élément</a:t>
                </a:r>
                <a:r>
                  <a:rPr lang="en-US" baseline="0" dirty="0"/>
                  <a:t> (no infinite descending chain)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ce réservé des not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dirty="0"/>
                  <a:t>Well-founded -&gt; toujours comparable et </a:t>
                </a:r>
                <a:r>
                  <a:rPr lang="fr-FR" b="0" i="0">
                    <a:latin typeface="Cambria Math" panose="02040503050406030204" pitchFamily="18" charset="0"/>
                  </a:rPr>
                  <a:t>∃</a:t>
                </a:r>
                <a:r>
                  <a:rPr lang="en-US" dirty="0"/>
                  <a:t> plus petit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élément</a:t>
                </a:r>
                <a:r>
                  <a:rPr lang="en-US" baseline="0" dirty="0"/>
                  <a:t> (no infinite descending chain)</a:t>
                </a:r>
                <a:endParaRPr lang="en-US" dirty="0"/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0875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3967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5340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ITP : </a:t>
            </a:r>
            <a:r>
              <a:rPr lang="en-US" dirty="0">
                <a:effectLst/>
                <a:latin typeface="Arial" panose="020B0604020202020204" pitchFamily="34" charset="0"/>
              </a:rPr>
              <a:t>Inductive theorem proving </a:t>
            </a:r>
            <a:endParaRPr lang="fr-FR" dirty="0"/>
          </a:p>
          <a:p>
            <a:r>
              <a:rPr lang="fr-FR" dirty="0"/>
              <a:t>SCC : </a:t>
            </a:r>
            <a:r>
              <a:rPr lang="fr-FR" dirty="0" err="1"/>
              <a:t>Completeness</a:t>
            </a:r>
            <a:r>
              <a:rPr lang="fr-FR" dirty="0"/>
              <a:t> of rewrite system</a:t>
            </a:r>
          </a:p>
          <a:p>
            <a:r>
              <a:rPr lang="fr-FR" dirty="0"/>
              <a:t>CRC : confluence (</a:t>
            </a:r>
            <a:r>
              <a:rPr lang="fr-FR" dirty="0" err="1"/>
              <a:t>equational</a:t>
            </a:r>
            <a:r>
              <a:rPr lang="fr-FR" dirty="0"/>
              <a:t>)</a:t>
            </a:r>
          </a:p>
          <a:p>
            <a:r>
              <a:rPr lang="fr-FR" dirty="0" err="1"/>
              <a:t>ChC</a:t>
            </a:r>
            <a:r>
              <a:rPr lang="fr-FR" dirty="0"/>
              <a:t> : confluence (rewrite </a:t>
            </a:r>
            <a:r>
              <a:rPr lang="fr-FR" dirty="0" err="1"/>
              <a:t>spec</a:t>
            </a:r>
            <a:r>
              <a:rPr lang="fr-FR" dirty="0"/>
              <a:t>)</a:t>
            </a:r>
          </a:p>
          <a:p>
            <a:r>
              <a:rPr lang="fr-FR" dirty="0"/>
              <a:t>MTT : </a:t>
            </a:r>
            <a:r>
              <a:rPr lang="fr-FR" dirty="0" err="1"/>
              <a:t>termination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PB: modules écrit </a:t>
            </a:r>
            <a:r>
              <a:rPr lang="fr-FR" dirty="0" err="1"/>
              <a:t>indep</a:t>
            </a:r>
            <a:r>
              <a:rPr lang="fr-FR" dirty="0"/>
              <a:t>, problèmes de version, </a:t>
            </a:r>
            <a:r>
              <a:rPr lang="fr-FR" dirty="0" err="1"/>
              <a:t>compatibilite</a:t>
            </a:r>
            <a:r>
              <a:rPr lang="fr-FR" dirty="0"/>
              <a:t>, peu maintenu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4322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ITP : </a:t>
            </a:r>
            <a:r>
              <a:rPr lang="en-US" dirty="0">
                <a:effectLst/>
                <a:latin typeface="Arial" panose="020B0604020202020204" pitchFamily="34" charset="0"/>
              </a:rPr>
              <a:t>Inductive theorem proving </a:t>
            </a:r>
            <a:endParaRPr lang="fr-FR" dirty="0"/>
          </a:p>
          <a:p>
            <a:r>
              <a:rPr lang="fr-FR" dirty="0"/>
              <a:t>SCC : </a:t>
            </a:r>
            <a:r>
              <a:rPr lang="fr-FR" dirty="0" err="1"/>
              <a:t>Completeness</a:t>
            </a:r>
            <a:r>
              <a:rPr lang="fr-FR" dirty="0"/>
              <a:t> of rewrite system</a:t>
            </a:r>
          </a:p>
          <a:p>
            <a:r>
              <a:rPr lang="fr-FR" dirty="0"/>
              <a:t>CRC : confluence (</a:t>
            </a:r>
            <a:r>
              <a:rPr lang="fr-FR" dirty="0" err="1"/>
              <a:t>equational</a:t>
            </a:r>
            <a:r>
              <a:rPr lang="fr-FR" dirty="0"/>
              <a:t>)</a:t>
            </a:r>
          </a:p>
          <a:p>
            <a:r>
              <a:rPr lang="fr-FR" dirty="0" err="1"/>
              <a:t>ChC</a:t>
            </a:r>
            <a:r>
              <a:rPr lang="fr-FR" dirty="0"/>
              <a:t> : confluence (rewrite </a:t>
            </a:r>
            <a:r>
              <a:rPr lang="fr-FR" dirty="0" err="1"/>
              <a:t>spec</a:t>
            </a:r>
            <a:r>
              <a:rPr lang="fr-FR" dirty="0"/>
              <a:t>)</a:t>
            </a:r>
          </a:p>
          <a:p>
            <a:r>
              <a:rPr lang="fr-FR" dirty="0"/>
              <a:t>MTT : </a:t>
            </a:r>
            <a:r>
              <a:rPr lang="fr-FR" dirty="0" err="1"/>
              <a:t>termination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PB: modules écrit </a:t>
            </a:r>
            <a:r>
              <a:rPr lang="fr-FR" dirty="0" err="1"/>
              <a:t>indep</a:t>
            </a:r>
            <a:r>
              <a:rPr lang="fr-FR" dirty="0"/>
              <a:t>, problèmes de version, </a:t>
            </a:r>
            <a:r>
              <a:rPr lang="fr-FR" dirty="0" err="1"/>
              <a:t>compatibilite</a:t>
            </a:r>
            <a:r>
              <a:rPr lang="fr-FR" dirty="0"/>
              <a:t>, peu maintenu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2370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3096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8833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1535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494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5417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D7815-8F56-4700-A9AD-93E09774F3A5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98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9906B-8931-49D4-B0A1-680CD7018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C06DFF-A735-4D6A-ADFD-FC21B0261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21F6A1-614D-4288-A08A-39B83684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B054-DF65-458C-BE32-55C64AD3DFC1}" type="datetime1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9BD145-E799-43AF-9BF0-0EBB9F52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CFDC74-88FC-43A7-A404-08401325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44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A316B-F6AE-4B09-980C-DEB1B72A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2F1479-FDB1-4674-9F97-723C080A5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9C135F-D1B3-40A9-92D4-37897A84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75DB-0FAD-4875-AB90-0A8BCB71DF4A}" type="datetime1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79CE6F-61FE-4A11-8237-4D066EDA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B4D331-383A-45A5-9D6A-5C8817E5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16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27F35C-431F-4C74-9FA2-0DB1F2917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75DFDE-F284-4D72-88EB-08BB9B8C2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8B8AC1-ABEE-4E50-8EC0-4C083534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07FF-3247-480B-B2D7-2269A091BCE1}" type="datetime1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E10276-469C-40E2-B770-261287A3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A81433-110E-4B04-8399-00D318DF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82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2FBADE-46CF-45E1-92E1-B34B5FCD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C823B7-56EB-4E18-8F2B-4B349EEEB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B9CBF7-4F3B-4C38-8CF8-9ADC5920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A634-CC62-4EBC-8BF2-0D1F382E6E31}" type="datetime1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77D246-5BE2-43F1-B795-1B195CAF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F71BF3-2FD0-4468-A702-6F55C335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4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9FE330-B104-4418-8E0B-4D99C60F9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8E16C0-717E-44A4-9EC8-5F23653C6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E025B8-26FD-41D9-9FA8-D9A9F5D5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1D9B-EFA6-4F63-BB77-339C30EE017C}" type="datetime1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4017EE-D382-4B83-B5E6-96AE80B1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6EEDB2-4BBA-489A-AB83-0B48350B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40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8842A-F366-42AC-89D1-98C0915A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016FAF-2CEB-428C-B789-B33036FCF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3514BC-B4F0-423D-9EC3-B380D9954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23BA29-7A3C-48F3-AC7C-1C7C7D8D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C47D-40DF-4276-8183-CAE29A48D524}" type="datetime1">
              <a:rPr lang="fr-FR" smtClean="0"/>
              <a:t>20/05/2021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89D28C-BE31-40C0-A69F-533CF6F7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C0A8BC-B67C-4EFB-B1CC-CDBECD22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45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4594A-61B8-4B04-937C-903B200AF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AF6B17-F0BA-41F4-B2FD-E5EB8F948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A4D39D-818F-4528-AB51-9E7DDC74D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9B236C-6C2A-4C71-A958-A0DC18A64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72F01D-AFA9-4089-8661-7D742CC5E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887774-CD9C-4155-A908-8DA1F798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CF54-A161-492B-9ED4-9FB666CD9730}" type="datetime1">
              <a:rPr lang="fr-FR" smtClean="0"/>
              <a:t>20/05/2021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F48856-D1E6-4D6F-896F-772B1380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D16968B-1133-4476-8014-CBE1488F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44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5FC82-EDD2-415D-A707-10DE23E0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70188F-75AC-4A5B-86F3-CEA8DD01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823D-26C6-4BC4-8CEC-BB7B77B19FC3}" type="datetime1">
              <a:rPr lang="fr-FR" smtClean="0"/>
              <a:t>20/05/2021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9C2B30-0628-4180-A39D-687AC873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2CBF6B-18E5-4057-801A-5B761CF1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9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9261F41-F252-401E-9DC9-A8EDA7F4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124F-4A8F-4925-94C3-006402356495}" type="datetime1">
              <a:rPr lang="fr-FR" smtClean="0"/>
              <a:t>20/05/2021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F3E1118-2905-42D3-ABB5-792BB057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FE1F2F-E519-49F9-B061-9D70952C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02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FDADD0-EDAB-42EE-BC3A-178E3E82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679847-FB0A-43C6-87D5-FD2C98890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D26C55-A927-43D3-852D-FD2EAF14D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15CE8C-C6E0-41E8-8E05-6C42176B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44E8-A889-489F-AE76-BBC53DDD5594}" type="datetime1">
              <a:rPr lang="fr-FR" smtClean="0"/>
              <a:t>20/05/2021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CE1911-4B3C-4454-87E3-772626C8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526D16-2CB6-4FCF-83CD-3466488E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95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67827-268D-4221-90FC-96CE60C0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B099E6-2EE9-4FDE-8E0C-E2F5ADC48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0841BF-B0E1-4A37-8BDB-29628FE02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1543AB-65A4-4DB2-B61F-EB880A57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84C0-B932-46D7-9AD2-75BFDC7A22BC}" type="datetime1">
              <a:rPr lang="fr-FR" smtClean="0"/>
              <a:t>20/05/2021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BA9CB8-1D6C-4358-AC29-75E2EC71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26F400-0A05-4AB9-BF92-C1290BA8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50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8A7DEDB-289F-47FE-951A-4C2ABA4D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108469-4B03-4FAD-AF35-19386442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7A3899-7003-429A-83BD-9AC8141CC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CA8B5-6DD8-4368-8DD2-CAB9CCCFEF47}" type="datetime1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ED67AD-8BF4-4D24-A03A-61FE17707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1553E-9057-48E8-AE20-038F71815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45A5-4B33-4FD6-9B3C-4DF88F2BE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67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sv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35.png"/><Relationship Id="rId10" Type="http://schemas.openxmlformats.org/officeDocument/2006/relationships/image" Target="../media/image140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7" Type="http://schemas.openxmlformats.org/officeDocument/2006/relationships/image" Target="../media/image14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5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sv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svg"/><Relationship Id="rId5" Type="http://schemas.openxmlformats.org/officeDocument/2006/relationships/image" Target="../media/image107.png"/><Relationship Id="rId4" Type="http://schemas.openxmlformats.org/officeDocument/2006/relationships/image" Target="../media/image106.sv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4.png"/><Relationship Id="rId4" Type="http://schemas.openxmlformats.org/officeDocument/2006/relationships/image" Target="../media/image106.sv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svg"/><Relationship Id="rId5" Type="http://schemas.openxmlformats.org/officeDocument/2006/relationships/image" Target="../media/image105.png"/><Relationship Id="rId4" Type="http://schemas.openxmlformats.org/officeDocument/2006/relationships/image" Target="../media/image108.sv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ist.ac.jp/~hirokawa/tool/" TargetMode="External"/><Relationship Id="rId2" Type="http://schemas.openxmlformats.org/officeDocument/2006/relationships/hyperlink" Target="http://rewriting.loria.fr/system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omepage.divms.uiowa.edu/~astump/papers/thesis-wehrman.pdf" TargetMode="External"/><Relationship Id="rId4" Type="http://schemas.openxmlformats.org/officeDocument/2006/relationships/hyperlink" Target="http://cl-informatik.uibk.ac.at/software/kbcv/" TargetMode="Externa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://maude.lcc.uma.es/CRChC/" TargetMode="External"/><Relationship Id="rId7" Type="http://schemas.openxmlformats.org/officeDocument/2006/relationships/hyperlink" Target="https://fr.wikipedia.org/wiki/Paire_critique" TargetMode="External"/><Relationship Id="rId2" Type="http://schemas.openxmlformats.org/officeDocument/2006/relationships/hyperlink" Target="https://www.metalevel.at/t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Compl%C3%A9tion_de_Knuth-Bendix" TargetMode="External"/><Relationship Id="rId5" Type="http://schemas.openxmlformats.org/officeDocument/2006/relationships/hyperlink" Target="http://maude.sip.ucm.es/debugging/" TargetMode="External"/><Relationship Id="rId4" Type="http://schemas.openxmlformats.org/officeDocument/2006/relationships/hyperlink" Target="http://www.lcc.uma.es/~duran/MTT/" TargetMode="Externa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://tfmserver.dsic.upv.es:8080/Hom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5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Relationship Id="rId9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9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54.png"/><Relationship Id="rId5" Type="http://schemas.openxmlformats.org/officeDocument/2006/relationships/image" Target="../media/image390.png"/><Relationship Id="rId10" Type="http://schemas.openxmlformats.org/officeDocument/2006/relationships/image" Target="../media/image53.png"/><Relationship Id="rId4" Type="http://schemas.openxmlformats.org/officeDocument/2006/relationships/image" Target="../media/image380.png"/><Relationship Id="rId9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3.png"/><Relationship Id="rId7" Type="http://schemas.openxmlformats.org/officeDocument/2006/relationships/image" Target="../media/image4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4" Type="http://schemas.openxmlformats.org/officeDocument/2006/relationships/image" Target="../media/image4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00.png"/><Relationship Id="rId4" Type="http://schemas.openxmlformats.org/officeDocument/2006/relationships/image" Target="../media/image4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diagramQuickStyle" Target="../diagrams/quickStyle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diagramLayout" Target="../diagrams/layout1.xml"/><Relationship Id="rId2" Type="http://schemas.openxmlformats.org/officeDocument/2006/relationships/tags" Target="../tags/tag2.xml"/><Relationship Id="rId16" Type="http://schemas.openxmlformats.org/officeDocument/2006/relationships/diagramData" Target="../diagrams/data1.xml"/><Relationship Id="rId20" Type="http://schemas.microsoft.com/office/2007/relationships/diagramDrawing" Target="../diagrams/drawing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10.xml"/><Relationship Id="rId19" Type="http://schemas.openxmlformats.org/officeDocument/2006/relationships/diagramColors" Target="../diagrams/colors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9.jpg"/><Relationship Id="rId7" Type="http://schemas.openxmlformats.org/officeDocument/2006/relationships/image" Target="../media/image72.sv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74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0.png"/><Relationship Id="rId7" Type="http://schemas.openxmlformats.org/officeDocument/2006/relationships/image" Target="../media/image79.sv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svg"/><Relationship Id="rId4" Type="http://schemas.openxmlformats.org/officeDocument/2006/relationships/image" Target="../media/image76.png"/><Relationship Id="rId9" Type="http://schemas.openxmlformats.org/officeDocument/2006/relationships/image" Target="../media/image81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sv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image" Target="../media/image8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sv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svg"/><Relationship Id="rId5" Type="http://schemas.openxmlformats.org/officeDocument/2006/relationships/image" Target="../media/image98.png"/><Relationship Id="rId4" Type="http://schemas.openxmlformats.org/officeDocument/2006/relationships/image" Target="../media/image97.sv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06.sv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svg"/><Relationship Id="rId3" Type="http://schemas.openxmlformats.org/officeDocument/2006/relationships/image" Target="../media/image3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svg"/><Relationship Id="rId5" Type="http://schemas.openxmlformats.org/officeDocument/2006/relationships/image" Target="../media/image105.png"/><Relationship Id="rId4" Type="http://schemas.openxmlformats.org/officeDocument/2006/relationships/image" Target="../media/image4.sv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svg"/><Relationship Id="rId5" Type="http://schemas.openxmlformats.org/officeDocument/2006/relationships/image" Target="../media/image107.png"/><Relationship Id="rId4" Type="http://schemas.openxmlformats.org/officeDocument/2006/relationships/image" Target="../media/image4.sv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svg"/><Relationship Id="rId5" Type="http://schemas.openxmlformats.org/officeDocument/2006/relationships/image" Target="../media/image107.png"/><Relationship Id="rId4" Type="http://schemas.openxmlformats.org/officeDocument/2006/relationships/image" Target="../media/image4.sv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6.svg"/><Relationship Id="rId5" Type="http://schemas.openxmlformats.org/officeDocument/2006/relationships/image" Target="../media/image105.png"/><Relationship Id="rId4" Type="http://schemas.openxmlformats.org/officeDocument/2006/relationships/image" Target="../media/image4.sv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4.sv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7.svg"/><Relationship Id="rId4" Type="http://schemas.openxmlformats.org/officeDocument/2006/relationships/image" Target="../media/image116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sv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B43DB-EC91-4FC2-BDDE-F3F123BB8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Make </a:t>
            </a:r>
            <a:r>
              <a:rPr lang="en-US" noProof="0" dirty="0" err="1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FunBlocks</a:t>
            </a:r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 alive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D07C26-7776-4DF2-9E42-5AC0453EE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noProof="0" dirty="0"/>
          </a:p>
          <a:p>
            <a:r>
              <a:rPr lang="en-US" noProof="0" dirty="0"/>
              <a:t>Marvin FOURASTIE</a:t>
            </a:r>
          </a:p>
          <a:p>
            <a:endParaRPr lang="en-US" noProof="0" dirty="0"/>
          </a:p>
          <a:p>
            <a:r>
              <a:rPr lang="en-US" sz="2000" noProof="0" dirty="0"/>
              <a:t>Master project</a:t>
            </a:r>
          </a:p>
          <a:p>
            <a:endParaRPr lang="en-US" sz="200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0D888D-9A5F-4E62-A445-800E4297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569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Termination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E10784-E469-421E-BE89-77DA30AB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10</a:t>
            </a:fld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5A3D0D9-AB2D-4B7F-8AEE-F42751428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404938"/>
            <a:ext cx="6781800" cy="482584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873BFBA-F31E-464E-B2F0-06DCC2A35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1445801"/>
            <a:ext cx="6781801" cy="484776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59EBE4A-04CB-41FE-83D0-3DA8B5F94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099" y="1423878"/>
            <a:ext cx="6783442" cy="4847763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FE762727-0114-43F8-9E78-978F57C82323}"/>
              </a:ext>
            </a:extLst>
          </p:cNvPr>
          <p:cNvGrpSpPr/>
          <p:nvPr/>
        </p:nvGrpSpPr>
        <p:grpSpPr>
          <a:xfrm>
            <a:off x="2703459" y="1404938"/>
            <a:ext cx="6868204" cy="4825840"/>
            <a:chOff x="2703459" y="1404938"/>
            <a:chExt cx="6868204" cy="4825840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E56D465A-4BB8-453E-9490-0DAF1220F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3459" y="1404938"/>
              <a:ext cx="6868204" cy="4825840"/>
            </a:xfrm>
            <a:prstGeom prst="rect">
              <a:avLst/>
            </a:prstGeom>
          </p:spPr>
        </p:pic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716D65E8-0376-43AE-A77F-38FD9088CA46}"/>
                </a:ext>
              </a:extLst>
            </p:cNvPr>
            <p:cNvSpPr/>
            <p:nvPr/>
          </p:nvSpPr>
          <p:spPr>
            <a:xfrm>
              <a:off x="2834737" y="2260964"/>
              <a:ext cx="6522525" cy="644161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4BEE79B7-88F6-49FD-A889-8C4A054FCE3E}"/>
                </a:ext>
              </a:extLst>
            </p:cNvPr>
            <p:cNvSpPr txBox="1"/>
            <p:nvPr/>
          </p:nvSpPr>
          <p:spPr>
            <a:xfrm>
              <a:off x="5329576" y="1860854"/>
              <a:ext cx="1532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Initial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94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Church-Rosser Checker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100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F3F759-3C3A-4096-A82E-F162228B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4472612"/>
            <a:ext cx="8610600" cy="16668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043236E-B513-4982-B9FE-4A319FC30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620" y="1614376"/>
            <a:ext cx="3642759" cy="254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3647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Termination tool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101</a:t>
            </a:fld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8B942EF-1445-4B17-BAD5-02666A117B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89"/>
          <a:stretch/>
        </p:blipFill>
        <p:spPr>
          <a:xfrm>
            <a:off x="5613596" y="1562795"/>
            <a:ext cx="6225176" cy="409017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3268EE3-9ACE-4924-BD37-07E3ADAA4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33" y="1562795"/>
            <a:ext cx="46482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0256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Equation vs rules (in Maude)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102</a:t>
            </a:fld>
            <a:endParaRPr lang="fr-FR"/>
          </a:p>
        </p:txBody>
      </p:sp>
      <p:sp>
        <p:nvSpPr>
          <p:cNvPr id="14" name="Est égal à 13">
            <a:extLst>
              <a:ext uri="{FF2B5EF4-FFF2-40B4-BE49-F238E27FC236}">
                <a16:creationId xmlns:a16="http://schemas.microsoft.com/office/drawing/2014/main" id="{82061AE7-ED99-4F6D-9859-E60C36F39C99}"/>
              </a:ext>
            </a:extLst>
          </p:cNvPr>
          <p:cNvSpPr/>
          <p:nvPr/>
        </p:nvSpPr>
        <p:spPr>
          <a:xfrm>
            <a:off x="1539921" y="1985720"/>
            <a:ext cx="648476" cy="729900"/>
          </a:xfrm>
          <a:prstGeom prst="mathEqual">
            <a:avLst>
              <a:gd name="adj1" fmla="val 12897"/>
              <a:gd name="adj2" fmla="val 2523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pic>
        <p:nvPicPr>
          <p:cNvPr id="7" name="Graphique 6" descr="Flèche vers la droite avec un remplissage uni">
            <a:extLst>
              <a:ext uri="{FF2B5EF4-FFF2-40B4-BE49-F238E27FC236}">
                <a16:creationId xmlns:a16="http://schemas.microsoft.com/office/drawing/2014/main" id="{CBFE0DCF-F256-4123-97B3-7F7318D8B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1126" y="1985721"/>
            <a:ext cx="726897" cy="72689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15F34B5-E8F7-4EB3-826C-90AFF2715252}"/>
              </a:ext>
            </a:extLst>
          </p:cNvPr>
          <p:cNvSpPr txBox="1"/>
          <p:nvPr/>
        </p:nvSpPr>
        <p:spPr>
          <a:xfrm>
            <a:off x="2434975" y="2118335"/>
            <a:ext cx="145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Equations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DC256A3-35E0-4816-846F-A5782E2D1437}"/>
              </a:ext>
            </a:extLst>
          </p:cNvPr>
          <p:cNvSpPr txBox="1"/>
          <p:nvPr/>
        </p:nvSpPr>
        <p:spPr>
          <a:xfrm>
            <a:off x="8569741" y="2118335"/>
            <a:ext cx="8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Rules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E1E0AB-8AF0-44D0-A530-E608C491165A}"/>
              </a:ext>
            </a:extLst>
          </p:cNvPr>
          <p:cNvSpPr txBox="1"/>
          <p:nvPr/>
        </p:nvSpPr>
        <p:spPr>
          <a:xfrm>
            <a:off x="1457727" y="2943212"/>
            <a:ext cx="3042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Represent theory</a:t>
            </a:r>
          </a:p>
          <a:p>
            <a:endParaRPr lang="en-US" sz="2000" dirty="0"/>
          </a:p>
          <a:p>
            <a:r>
              <a:rPr lang="en-US" sz="2000" dirty="0"/>
              <a:t>Terminating and confluent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517AF95-11AD-43F4-926A-F50CF9BE4B2C}"/>
              </a:ext>
            </a:extLst>
          </p:cNvPr>
          <p:cNvSpPr txBox="1"/>
          <p:nvPr/>
        </p:nvSpPr>
        <p:spPr>
          <a:xfrm>
            <a:off x="6791773" y="2940210"/>
            <a:ext cx="5037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Represent states changes</a:t>
            </a:r>
          </a:p>
          <a:p>
            <a:endParaRPr lang="en-US" sz="2000" dirty="0"/>
          </a:p>
          <a:p>
            <a:r>
              <a:rPr lang="en-US" sz="2000" dirty="0"/>
              <a:t>No constraints on termination and confluence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4940ACC-9AFB-4DEB-85D9-551DD9AF2A29}"/>
              </a:ext>
            </a:extLst>
          </p:cNvPr>
          <p:cNvSpPr txBox="1"/>
          <p:nvPr/>
        </p:nvSpPr>
        <p:spPr>
          <a:xfrm>
            <a:off x="3581400" y="5205395"/>
            <a:ext cx="5029200" cy="5232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R</a:t>
            </a:r>
            <a:r>
              <a:rPr lang="en-US" sz="2800" dirty="0" err="1"/>
              <a:t>eductions</a:t>
            </a:r>
            <a:r>
              <a:rPr lang="en-US" sz="2800" dirty="0"/>
              <a:t> using rewrite logic</a:t>
            </a:r>
          </a:p>
        </p:txBody>
      </p:sp>
    </p:spTree>
    <p:extLst>
      <p:ext uri="{BB962C8B-B14F-4D97-AF65-F5344CB8AC3E}">
        <p14:creationId xmlns:p14="http://schemas.microsoft.com/office/powerpoint/2010/main" val="43925029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Parsing in Maude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103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15F34B5-E8F7-4EB3-826C-90AFF2715252}"/>
              </a:ext>
            </a:extLst>
          </p:cNvPr>
          <p:cNvSpPr txBox="1"/>
          <p:nvPr/>
        </p:nvSpPr>
        <p:spPr>
          <a:xfrm>
            <a:off x="2876410" y="2622832"/>
            <a:ext cx="145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chemeClr val="accent5">
                    <a:lumMod val="75000"/>
                  </a:schemeClr>
                </a:solidFill>
              </a:rPr>
              <a:t>reduce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DC256A3-35E0-4816-846F-A5782E2D1437}"/>
              </a:ext>
            </a:extLst>
          </p:cNvPr>
          <p:cNvSpPr txBox="1"/>
          <p:nvPr/>
        </p:nvSpPr>
        <p:spPr>
          <a:xfrm>
            <a:off x="2876410" y="4066350"/>
            <a:ext cx="1187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rewrite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9E32F9C-95BE-4C30-AC75-E6C4020E940B}"/>
              </a:ext>
            </a:extLst>
          </p:cNvPr>
          <p:cNvSpPr txBox="1"/>
          <p:nvPr/>
        </p:nvSpPr>
        <p:spPr>
          <a:xfrm>
            <a:off x="6820761" y="4066350"/>
            <a:ext cx="337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urant" panose="02000509030000020004" pitchFamily="49" charset="0"/>
              </a:rPr>
              <a:t>rew</a:t>
            </a:r>
            <a:r>
              <a:rPr lang="fr-FR" sz="2400" dirty="0">
                <a:latin typeface="Courant" panose="02000509030000020004" pitchFamily="49" charset="0"/>
              </a:rPr>
              <a:t> [6] $ $ q </a:t>
            </a:r>
            <a:r>
              <a:rPr lang="fr-FR" sz="2400" dirty="0" err="1">
                <a:latin typeface="Courant" panose="02000509030000020004" pitchFamily="49" charset="0"/>
              </a:rPr>
              <a:t>q</a:t>
            </a:r>
            <a:r>
              <a:rPr lang="fr-FR" sz="2400" dirty="0">
                <a:latin typeface="Courant" panose="02000509030000020004" pitchFamily="49" charset="0"/>
              </a:rPr>
              <a:t> .</a:t>
            </a:r>
            <a:endParaRPr lang="en-US" sz="2400" dirty="0">
              <a:latin typeface="Courant" panose="020005090300000200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E974AC9-AF34-461C-802D-5FB5E1958E91}"/>
              </a:ext>
            </a:extLst>
          </p:cNvPr>
          <p:cNvSpPr txBox="1"/>
          <p:nvPr/>
        </p:nvSpPr>
        <p:spPr>
          <a:xfrm>
            <a:off x="6820760" y="2622831"/>
            <a:ext cx="337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urant" panose="02000509030000020004" pitchFamily="49" charset="0"/>
              </a:rPr>
              <a:t>red</a:t>
            </a:r>
            <a:r>
              <a:rPr lang="fr-FR" sz="2400" dirty="0">
                <a:latin typeface="Courant" panose="02000509030000020004" pitchFamily="49" charset="0"/>
              </a:rPr>
              <a:t> 1 + (1 + 1) .</a:t>
            </a:r>
            <a:endParaRPr lang="en-US" sz="2400" dirty="0">
              <a:latin typeface="Courant" panose="0200050903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3904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Precedence and gathering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104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839DAF-5CC3-44AB-A15C-6667B7848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9459"/>
            <a:ext cx="4429375" cy="1091107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97EDA2A-08EF-499A-AD54-15091D698462}"/>
              </a:ext>
            </a:extLst>
          </p:cNvPr>
          <p:cNvCxnSpPr>
            <a:cxnSpLocks/>
          </p:cNvCxnSpPr>
          <p:nvPr/>
        </p:nvCxnSpPr>
        <p:spPr>
          <a:xfrm flipH="1" flipV="1">
            <a:off x="5553433" y="3585012"/>
            <a:ext cx="1085133" cy="1"/>
          </a:xfrm>
          <a:prstGeom prst="straightConnector1">
            <a:avLst/>
          </a:prstGeom>
          <a:ln w="317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9F819688-1544-4A78-AE0A-D9982EF45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424" y="2160370"/>
            <a:ext cx="1545185" cy="409408"/>
          </a:xfrm>
          <a:prstGeom prst="rect">
            <a:avLst/>
          </a:prstGeom>
        </p:spPr>
      </p:pic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341C05EB-4895-4EB5-9834-E002CEF0E2A0}"/>
              </a:ext>
            </a:extLst>
          </p:cNvPr>
          <p:cNvSpPr/>
          <p:nvPr/>
        </p:nvSpPr>
        <p:spPr>
          <a:xfrm>
            <a:off x="8610600" y="1492715"/>
            <a:ext cx="210207" cy="174471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BED7FA3-830B-46F1-86D2-F42CF85FD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1798" y="1614824"/>
            <a:ext cx="1782840" cy="40939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92B7071-5497-47D2-B61D-3331C63F7B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5363" y="2705926"/>
            <a:ext cx="1835710" cy="409403"/>
          </a:xfrm>
          <a:prstGeom prst="rect">
            <a:avLst/>
          </a:prstGeom>
        </p:spPr>
      </p:pic>
      <p:pic>
        <p:nvPicPr>
          <p:cNvPr id="19" name="Graphique 18" descr="Badge point d’interrogation contour">
            <a:extLst>
              <a:ext uri="{FF2B5EF4-FFF2-40B4-BE49-F238E27FC236}">
                <a16:creationId xmlns:a16="http://schemas.microsoft.com/office/drawing/2014/main" id="{0E344606-7246-49F5-949F-2F351A49A2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7251" t="19325" r="33381" b="21012"/>
          <a:stretch/>
        </p:blipFill>
        <p:spPr>
          <a:xfrm>
            <a:off x="10912064" y="1810671"/>
            <a:ext cx="641131" cy="971654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EF3BAE0-902F-4272-92EC-B20731F22E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4424" y="4369268"/>
            <a:ext cx="1623985" cy="409408"/>
          </a:xfrm>
          <a:prstGeom prst="rect">
            <a:avLst/>
          </a:prstGeom>
        </p:spPr>
      </p:pic>
      <p:sp>
        <p:nvSpPr>
          <p:cNvPr id="22" name="Accolade ouvrante 21">
            <a:extLst>
              <a:ext uri="{FF2B5EF4-FFF2-40B4-BE49-F238E27FC236}">
                <a16:creationId xmlns:a16="http://schemas.microsoft.com/office/drawing/2014/main" id="{C1322EB1-CEDC-4F68-A5D1-632887DEDA70}"/>
              </a:ext>
            </a:extLst>
          </p:cNvPr>
          <p:cNvSpPr/>
          <p:nvPr/>
        </p:nvSpPr>
        <p:spPr>
          <a:xfrm>
            <a:off x="8610600" y="3701613"/>
            <a:ext cx="210207" cy="174471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50B4E8EE-A00D-4DA5-9A7D-B3B57C9203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5560" y="4931709"/>
            <a:ext cx="1875316" cy="4094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CEB02A95-3A7B-4DD0-A190-017F53F706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32609" y="3818815"/>
            <a:ext cx="1712070" cy="409408"/>
          </a:xfrm>
          <a:prstGeom prst="rect">
            <a:avLst/>
          </a:prstGeom>
        </p:spPr>
      </p:pic>
      <p:pic>
        <p:nvPicPr>
          <p:cNvPr id="27" name="Graphique 26" descr="Badge point d’interrogation contour">
            <a:extLst>
              <a:ext uri="{FF2B5EF4-FFF2-40B4-BE49-F238E27FC236}">
                <a16:creationId xmlns:a16="http://schemas.microsoft.com/office/drawing/2014/main" id="{90C81FDC-D241-48AC-B996-1832FC4A6EE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7251" t="19325" r="33381" b="21012"/>
          <a:stretch/>
        </p:blipFill>
        <p:spPr>
          <a:xfrm>
            <a:off x="10912064" y="4088144"/>
            <a:ext cx="641131" cy="97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775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Precedence and gathering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105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15F34B5-E8F7-4EB3-826C-90AFF2715252}"/>
              </a:ext>
            </a:extLst>
          </p:cNvPr>
          <p:cNvSpPr txBox="1"/>
          <p:nvPr/>
        </p:nvSpPr>
        <p:spPr>
          <a:xfrm>
            <a:off x="1182620" y="2329985"/>
            <a:ext cx="145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chemeClr val="accent5">
                    <a:lumMod val="75000"/>
                  </a:schemeClr>
                </a:solidFill>
              </a:rPr>
              <a:t>prec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DC256A3-35E0-4816-846F-A5782E2D1437}"/>
              </a:ext>
            </a:extLst>
          </p:cNvPr>
          <p:cNvSpPr txBox="1"/>
          <p:nvPr/>
        </p:nvSpPr>
        <p:spPr>
          <a:xfrm>
            <a:off x="1182620" y="4066349"/>
            <a:ext cx="1187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chemeClr val="accent5">
                    <a:lumMod val="75000"/>
                  </a:schemeClr>
                </a:solidFill>
              </a:rPr>
              <a:t>gather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9E32F9C-95BE-4C30-AC75-E6C4020E940B}"/>
              </a:ext>
            </a:extLst>
          </p:cNvPr>
          <p:cNvSpPr txBox="1"/>
          <p:nvPr/>
        </p:nvSpPr>
        <p:spPr>
          <a:xfrm>
            <a:off x="4406009" y="4066349"/>
            <a:ext cx="7254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US" sz="2400" dirty="0"/>
              <a:t> : precedence value </a:t>
            </a:r>
            <a:r>
              <a:rPr lang="en-US" sz="2400" b="1" dirty="0"/>
              <a:t>≤</a:t>
            </a:r>
            <a:r>
              <a:rPr lang="en-US" sz="2400" dirty="0"/>
              <a:t> precedence value of the operator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E974AC9-AF34-461C-802D-5FB5E1958E91}"/>
              </a:ext>
            </a:extLst>
          </p:cNvPr>
          <p:cNvSpPr txBox="1"/>
          <p:nvPr/>
        </p:nvSpPr>
        <p:spPr>
          <a:xfrm>
            <a:off x="4406009" y="2324541"/>
            <a:ext cx="6317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Indication of « </a:t>
            </a:r>
            <a:r>
              <a:rPr lang="fr-FR" sz="2400" dirty="0" err="1"/>
              <a:t>priority</a:t>
            </a:r>
            <a:r>
              <a:rPr lang="fr-FR" sz="2400" dirty="0"/>
              <a:t> » </a:t>
            </a:r>
            <a:r>
              <a:rPr lang="fr-FR" sz="2400" dirty="0" err="1"/>
              <a:t>using</a:t>
            </a:r>
            <a:r>
              <a:rPr lang="fr-FR" sz="2400" dirty="0"/>
              <a:t> a </a:t>
            </a:r>
            <a:r>
              <a:rPr lang="fr-FR" sz="2400" dirty="0" err="1"/>
              <a:t>natural</a:t>
            </a:r>
            <a:r>
              <a:rPr lang="fr-FR" sz="2400" dirty="0"/>
              <a:t> </a:t>
            </a:r>
            <a:r>
              <a:rPr lang="fr-FR" sz="2400" dirty="0" err="1"/>
              <a:t>number</a:t>
            </a:r>
            <a:endParaRPr lang="en-US" sz="24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00CCEA-5F6D-4C52-B965-352D12F3A39A}"/>
              </a:ext>
            </a:extLst>
          </p:cNvPr>
          <p:cNvCxnSpPr>
            <a:cxnSpLocks/>
          </p:cNvCxnSpPr>
          <p:nvPr/>
        </p:nvCxnSpPr>
        <p:spPr>
          <a:xfrm flipH="1" flipV="1">
            <a:off x="2942955" y="2555374"/>
            <a:ext cx="1085133" cy="1"/>
          </a:xfrm>
          <a:prstGeom prst="straightConnector1">
            <a:avLst/>
          </a:prstGeom>
          <a:ln w="317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899E3C7-372F-4282-B273-ED1FF6EBFFEF}"/>
              </a:ext>
            </a:extLst>
          </p:cNvPr>
          <p:cNvCxnSpPr>
            <a:cxnSpLocks/>
          </p:cNvCxnSpPr>
          <p:nvPr/>
        </p:nvCxnSpPr>
        <p:spPr>
          <a:xfrm flipH="1" flipV="1">
            <a:off x="2942954" y="4297181"/>
            <a:ext cx="1085133" cy="1"/>
          </a:xfrm>
          <a:prstGeom prst="straightConnector1">
            <a:avLst/>
          </a:prstGeom>
          <a:ln w="317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365A541-641D-4A0E-8B25-649C2372D303}"/>
              </a:ext>
            </a:extLst>
          </p:cNvPr>
          <p:cNvSpPr txBox="1"/>
          <p:nvPr/>
        </p:nvSpPr>
        <p:spPr>
          <a:xfrm>
            <a:off x="4406009" y="4700202"/>
            <a:ext cx="7254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US" sz="2400" dirty="0"/>
              <a:t> : precedence value </a:t>
            </a:r>
            <a:r>
              <a:rPr lang="en-US" sz="2400" b="1" dirty="0"/>
              <a:t>&lt;</a:t>
            </a:r>
            <a:r>
              <a:rPr lang="en-US" sz="2400" dirty="0"/>
              <a:t> precedence value of the operator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B928DAF-5749-42BE-9757-2A057E20CE0D}"/>
              </a:ext>
            </a:extLst>
          </p:cNvPr>
          <p:cNvSpPr txBox="1"/>
          <p:nvPr/>
        </p:nvSpPr>
        <p:spPr>
          <a:xfrm>
            <a:off x="4406009" y="5334055"/>
            <a:ext cx="7254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&amp;</a:t>
            </a:r>
            <a:r>
              <a:rPr lang="en-US" sz="2400" dirty="0"/>
              <a:t> : any precedence value</a:t>
            </a:r>
          </a:p>
        </p:txBody>
      </p:sp>
    </p:spTree>
    <p:extLst>
      <p:ext uri="{BB962C8B-B14F-4D97-AF65-F5344CB8AC3E}">
        <p14:creationId xmlns:p14="http://schemas.microsoft.com/office/powerpoint/2010/main" val="193904343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Precedence and gathering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106</a:t>
            </a:fld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97EDA2A-08EF-499A-AD54-15091D698462}"/>
              </a:ext>
            </a:extLst>
          </p:cNvPr>
          <p:cNvCxnSpPr>
            <a:cxnSpLocks/>
          </p:cNvCxnSpPr>
          <p:nvPr/>
        </p:nvCxnSpPr>
        <p:spPr>
          <a:xfrm flipH="1" flipV="1">
            <a:off x="2714505" y="4023517"/>
            <a:ext cx="1085133" cy="1"/>
          </a:xfrm>
          <a:prstGeom prst="straightConnector1">
            <a:avLst/>
          </a:prstGeom>
          <a:ln w="317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9F819688-1544-4A78-AE0A-D9982EF45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49" y="3559743"/>
            <a:ext cx="1545185" cy="40940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BED7FA3-830B-46F1-86D2-F42CF85FD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969" y="3559743"/>
            <a:ext cx="1782840" cy="40939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EF3BAE0-902F-4272-92EC-B20731F22E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249" y="4164563"/>
            <a:ext cx="1623985" cy="40940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0B4E8EE-A00D-4DA5-9A7D-B3B57C9203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4731" y="4164563"/>
            <a:ext cx="1875316" cy="4094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6563B9A-2646-44EB-8B57-D33ADEDDCF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827" y="1971813"/>
            <a:ext cx="6709622" cy="788631"/>
          </a:xfrm>
          <a:prstGeom prst="rect">
            <a:avLst/>
          </a:prstGeom>
        </p:spPr>
      </p:pic>
      <p:sp>
        <p:nvSpPr>
          <p:cNvPr id="20" name="Est égal à 19">
            <a:extLst>
              <a:ext uri="{FF2B5EF4-FFF2-40B4-BE49-F238E27FC236}">
                <a16:creationId xmlns:a16="http://schemas.microsoft.com/office/drawing/2014/main" id="{D595B0D0-8B8D-43F7-9EBF-977BB61C5C09}"/>
              </a:ext>
            </a:extLst>
          </p:cNvPr>
          <p:cNvSpPr/>
          <p:nvPr/>
        </p:nvSpPr>
        <p:spPr>
          <a:xfrm>
            <a:off x="6292037" y="3559743"/>
            <a:ext cx="572329" cy="477834"/>
          </a:xfrm>
          <a:prstGeom prst="mathEqual">
            <a:avLst>
              <a:gd name="adj1" fmla="val 12897"/>
              <a:gd name="adj2" fmla="val 2523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3" name="Est égal à 22">
            <a:extLst>
              <a:ext uri="{FF2B5EF4-FFF2-40B4-BE49-F238E27FC236}">
                <a16:creationId xmlns:a16="http://schemas.microsoft.com/office/drawing/2014/main" id="{E79C1747-F7C8-464A-8609-C6812C3F912E}"/>
              </a:ext>
            </a:extLst>
          </p:cNvPr>
          <p:cNvSpPr/>
          <p:nvPr/>
        </p:nvSpPr>
        <p:spPr>
          <a:xfrm>
            <a:off x="6308318" y="4164563"/>
            <a:ext cx="572329" cy="477834"/>
          </a:xfrm>
          <a:prstGeom prst="mathEqual">
            <a:avLst>
              <a:gd name="adj1" fmla="val 12897"/>
              <a:gd name="adj2" fmla="val 2523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98430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Default precedence values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107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15F34B5-E8F7-4EB3-826C-90AFF2715252}"/>
              </a:ext>
            </a:extLst>
          </p:cNvPr>
          <p:cNvSpPr txBox="1"/>
          <p:nvPr/>
        </p:nvSpPr>
        <p:spPr>
          <a:xfrm>
            <a:off x="1182620" y="2329985"/>
            <a:ext cx="145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chemeClr val="accent5">
                    <a:lumMod val="75000"/>
                  </a:schemeClr>
                </a:solidFill>
              </a:rPr>
              <a:t>prec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9E32F9C-95BE-4C30-AC75-E6C4020E940B}"/>
              </a:ext>
            </a:extLst>
          </p:cNvPr>
          <p:cNvSpPr txBox="1"/>
          <p:nvPr/>
        </p:nvSpPr>
        <p:spPr>
          <a:xfrm>
            <a:off x="4329491" y="2324541"/>
            <a:ext cx="7254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US" sz="2400" dirty="0"/>
              <a:t> for the constants 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zero</a:t>
            </a:r>
            <a:r>
              <a:rPr lang="en-US" sz="2400" dirty="0"/>
              <a:t>)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00CCEA-5F6D-4C52-B965-352D12F3A39A}"/>
              </a:ext>
            </a:extLst>
          </p:cNvPr>
          <p:cNvCxnSpPr>
            <a:cxnSpLocks/>
          </p:cNvCxnSpPr>
          <p:nvPr/>
        </p:nvCxnSpPr>
        <p:spPr>
          <a:xfrm flipH="1" flipV="1">
            <a:off x="2942955" y="2555374"/>
            <a:ext cx="1085133" cy="1"/>
          </a:xfrm>
          <a:prstGeom prst="straightConnector1">
            <a:avLst/>
          </a:prstGeom>
          <a:ln w="317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365A541-641D-4A0E-8B25-649C2372D303}"/>
              </a:ext>
            </a:extLst>
          </p:cNvPr>
          <p:cNvSpPr txBox="1"/>
          <p:nvPr/>
        </p:nvSpPr>
        <p:spPr>
          <a:xfrm>
            <a:off x="4329491" y="4512385"/>
            <a:ext cx="7746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41</a:t>
            </a:r>
            <a:r>
              <a:rPr lang="en-US" sz="2400" dirty="0"/>
              <a:t> : for mixfix operator which begin </a:t>
            </a:r>
            <a:r>
              <a:rPr lang="en-US" sz="2400" b="1" u="sng" dirty="0"/>
              <a:t>and</a:t>
            </a:r>
            <a:r>
              <a:rPr lang="en-US" sz="2400" dirty="0"/>
              <a:t> end with _ (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_+_</a:t>
            </a:r>
            <a:r>
              <a:rPr lang="en-US" sz="2400" dirty="0"/>
              <a:t>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5DE6F58-66D8-4B4B-93CD-484E9AA5D94B}"/>
              </a:ext>
            </a:extLst>
          </p:cNvPr>
          <p:cNvSpPr txBox="1"/>
          <p:nvPr/>
        </p:nvSpPr>
        <p:spPr>
          <a:xfrm>
            <a:off x="4329490" y="2894585"/>
            <a:ext cx="811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US" sz="2400" dirty="0"/>
              <a:t> for mixfix operator which not begin </a:t>
            </a:r>
            <a:r>
              <a:rPr lang="en-US" sz="2400" b="1" u="sng" dirty="0"/>
              <a:t>nor</a:t>
            </a:r>
            <a:r>
              <a:rPr lang="en-US" sz="2400" dirty="0"/>
              <a:t> end with _ (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(_)</a:t>
            </a:r>
            <a:r>
              <a:rPr lang="en-US" sz="2400" dirty="0"/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C7DC34F-0B2B-4C4C-A320-FF5B10CDD907}"/>
              </a:ext>
            </a:extLst>
          </p:cNvPr>
          <p:cNvSpPr txBox="1"/>
          <p:nvPr/>
        </p:nvSpPr>
        <p:spPr>
          <a:xfrm>
            <a:off x="4329490" y="3518819"/>
            <a:ext cx="7746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41</a:t>
            </a:r>
            <a:r>
              <a:rPr lang="fr-FR" sz="2400" dirty="0"/>
              <a:t> </a:t>
            </a:r>
            <a:r>
              <a:rPr lang="en-US" sz="2400" dirty="0"/>
              <a:t>for mixfix operator which begin </a:t>
            </a:r>
            <a:r>
              <a:rPr lang="en-US" sz="2400" b="1" u="sng" dirty="0"/>
              <a:t>or</a:t>
            </a:r>
            <a:r>
              <a:rPr lang="en-US" sz="2400" dirty="0"/>
              <a:t> and with _ (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to_:_ </a:t>
            </a:r>
            <a:r>
              <a:rPr lang="en-US" sz="2400" dirty="0"/>
              <a:t>)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-&gt; 15</a:t>
            </a:r>
            <a:r>
              <a:rPr lang="en-US" sz="2400" dirty="0"/>
              <a:t> for unary operator (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not_ 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435847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Default gathering values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108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15F34B5-E8F7-4EB3-826C-90AFF2715252}"/>
              </a:ext>
            </a:extLst>
          </p:cNvPr>
          <p:cNvSpPr txBox="1"/>
          <p:nvPr/>
        </p:nvSpPr>
        <p:spPr>
          <a:xfrm>
            <a:off x="1182620" y="2329985"/>
            <a:ext cx="145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chemeClr val="accent5">
                    <a:lumMod val="75000"/>
                  </a:schemeClr>
                </a:solidFill>
              </a:rPr>
              <a:t>gather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9E32F9C-95BE-4C30-AC75-E6C4020E940B}"/>
              </a:ext>
            </a:extLst>
          </p:cNvPr>
          <p:cNvSpPr txBox="1"/>
          <p:nvPr/>
        </p:nvSpPr>
        <p:spPr>
          <a:xfrm>
            <a:off x="4329491" y="2324541"/>
            <a:ext cx="7254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&amp;</a:t>
            </a:r>
            <a:r>
              <a:rPr lang="en-US" sz="2400" dirty="0"/>
              <a:t> for default prefix operators 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00CCEA-5F6D-4C52-B965-352D12F3A39A}"/>
              </a:ext>
            </a:extLst>
          </p:cNvPr>
          <p:cNvCxnSpPr>
            <a:cxnSpLocks/>
          </p:cNvCxnSpPr>
          <p:nvPr/>
        </p:nvCxnSpPr>
        <p:spPr>
          <a:xfrm flipH="1" flipV="1">
            <a:off x="2942955" y="2555374"/>
            <a:ext cx="1085133" cy="1"/>
          </a:xfrm>
          <a:prstGeom prst="straightConnector1">
            <a:avLst/>
          </a:prstGeom>
          <a:ln w="317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365A541-641D-4A0E-8B25-649C2372D303}"/>
              </a:ext>
            </a:extLst>
          </p:cNvPr>
          <p:cNvSpPr txBox="1"/>
          <p:nvPr/>
        </p:nvSpPr>
        <p:spPr>
          <a:xfrm>
            <a:off x="315313" y="4302626"/>
            <a:ext cx="11876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Special cases of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binary </a:t>
            </a:r>
            <a:r>
              <a:rPr lang="en-US" sz="2400" dirty="0"/>
              <a:t>operators which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start and end with _ </a:t>
            </a:r>
            <a:r>
              <a:rPr lang="en-US" sz="2400" dirty="0"/>
              <a:t>and have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precedence value &gt; 0 </a:t>
            </a:r>
            <a:r>
              <a:rPr lang="en-US" sz="2400" dirty="0"/>
              <a:t>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5DE6F58-66D8-4B4B-93CD-484E9AA5D94B}"/>
              </a:ext>
            </a:extLst>
          </p:cNvPr>
          <p:cNvSpPr txBox="1"/>
          <p:nvPr/>
        </p:nvSpPr>
        <p:spPr>
          <a:xfrm>
            <a:off x="4329490" y="2894585"/>
            <a:ext cx="811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&amp;</a:t>
            </a:r>
            <a:r>
              <a:rPr lang="en-US" sz="2400" dirty="0"/>
              <a:t> for operator which not begin </a:t>
            </a:r>
            <a:r>
              <a:rPr lang="en-US" sz="2400" b="1" u="sng" dirty="0"/>
              <a:t>nor</a:t>
            </a:r>
            <a:r>
              <a:rPr lang="en-US" sz="2400" dirty="0"/>
              <a:t> end with _ (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(_)</a:t>
            </a:r>
            <a:r>
              <a:rPr lang="en-US" sz="2400" dirty="0"/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C7DC34F-0B2B-4C4C-A320-FF5B10CDD907}"/>
              </a:ext>
            </a:extLst>
          </p:cNvPr>
          <p:cNvSpPr txBox="1"/>
          <p:nvPr/>
        </p:nvSpPr>
        <p:spPr>
          <a:xfrm>
            <a:off x="4329490" y="3518819"/>
            <a:ext cx="774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fr-FR" sz="2400" dirty="0"/>
              <a:t> </a:t>
            </a:r>
            <a:r>
              <a:rPr lang="en-US" sz="2400" dirty="0"/>
              <a:t>for adjacent _  or _ at the edges (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_?_:_ </a:t>
            </a:r>
            <a:r>
              <a:rPr lang="en-US" sz="2400" dirty="0"/>
              <a:t>is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 (E &amp; E)</a:t>
            </a:r>
            <a:r>
              <a:rPr lang="en-US" sz="2400" dirty="0"/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862801A-98CD-4B03-973C-181336490939}"/>
              </a:ext>
            </a:extLst>
          </p:cNvPr>
          <p:cNvSpPr txBox="1"/>
          <p:nvPr/>
        </p:nvSpPr>
        <p:spPr>
          <a:xfrm>
            <a:off x="1182620" y="5029795"/>
            <a:ext cx="7254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(e E)</a:t>
            </a:r>
            <a:r>
              <a:rPr lang="en-US" sz="2400" dirty="0"/>
              <a:t> if it has the </a:t>
            </a:r>
            <a:r>
              <a:rPr lang="en-US" sz="2400" dirty="0" err="1">
                <a:latin typeface="Courant" panose="02000509030000020004" pitchFamily="49" charset="0"/>
              </a:rPr>
              <a:t>assoc</a:t>
            </a:r>
            <a:r>
              <a:rPr lang="en-US" sz="2400" dirty="0">
                <a:latin typeface="Courant" panose="02000509030000020004" pitchFamily="49" charset="0"/>
              </a:rPr>
              <a:t> </a:t>
            </a:r>
            <a:r>
              <a:rPr lang="en-US" sz="2400" dirty="0"/>
              <a:t>attribute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A16EF25-9692-4731-AB90-98C020969E1E}"/>
              </a:ext>
            </a:extLst>
          </p:cNvPr>
          <p:cNvSpPr txBox="1"/>
          <p:nvPr/>
        </p:nvSpPr>
        <p:spPr>
          <a:xfrm>
            <a:off x="1182619" y="5526131"/>
            <a:ext cx="10893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If not, </a:t>
            </a:r>
            <a:r>
              <a:rPr lang="fr-FR" sz="2400" dirty="0" err="1"/>
              <a:t>we</a:t>
            </a:r>
            <a:r>
              <a:rPr lang="fr-FR" sz="2400" dirty="0"/>
              <a:t> have to look at the </a:t>
            </a:r>
            <a:r>
              <a:rPr lang="fr-FR" sz="2400" dirty="0" err="1"/>
              <a:t>subsorts</a:t>
            </a:r>
            <a:r>
              <a:rPr lang="fr-FR" sz="2400" dirty="0"/>
              <a:t> </a:t>
            </a:r>
            <a:r>
              <a:rPr lang="fr-FR" sz="2400" dirty="0" err="1"/>
              <a:t>relationship</a:t>
            </a:r>
            <a:r>
              <a:rPr lang="fr-FR" sz="2400" dirty="0"/>
              <a:t>…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513552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Default gathering values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109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1BACFC-DEF9-4893-AFF2-44F8D896B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459" y="3866704"/>
            <a:ext cx="5022128" cy="84772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30E6961-5AE7-4419-AAB3-8AD9484D1DFF}"/>
              </a:ext>
            </a:extLst>
          </p:cNvPr>
          <p:cNvSpPr txBox="1"/>
          <p:nvPr/>
        </p:nvSpPr>
        <p:spPr>
          <a:xfrm>
            <a:off x="2044469" y="2409279"/>
            <a:ext cx="405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have  </a:t>
            </a:r>
            <a:r>
              <a:rPr lang="en-US" sz="2400" dirty="0">
                <a:latin typeface="Courant" panose="02000509030000020004" pitchFamily="49" charset="0"/>
              </a:rPr>
              <a:t>Int &lt; </a:t>
            </a:r>
            <a:r>
              <a:rPr lang="en-US" sz="2400" dirty="0" err="1">
                <a:latin typeface="Courant" panose="02000509030000020004" pitchFamily="49" charset="0"/>
              </a:rPr>
              <a:t>IntList</a:t>
            </a:r>
            <a:endParaRPr lang="en-US" sz="24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209079C-C29E-46BD-B91F-DE5A13B935D0}"/>
              </a:ext>
            </a:extLst>
          </p:cNvPr>
          <p:cNvCxnSpPr>
            <a:cxnSpLocks/>
          </p:cNvCxnSpPr>
          <p:nvPr/>
        </p:nvCxnSpPr>
        <p:spPr>
          <a:xfrm flipH="1" flipV="1">
            <a:off x="7302269" y="4023093"/>
            <a:ext cx="1085133" cy="1"/>
          </a:xfrm>
          <a:prstGeom prst="straightConnector1">
            <a:avLst/>
          </a:prstGeom>
          <a:ln w="317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C60A793-4B24-47D1-B1DE-86207B36BC94}"/>
              </a:ext>
            </a:extLst>
          </p:cNvPr>
          <p:cNvCxnSpPr>
            <a:cxnSpLocks/>
          </p:cNvCxnSpPr>
          <p:nvPr/>
        </p:nvCxnSpPr>
        <p:spPr>
          <a:xfrm flipH="1" flipV="1">
            <a:off x="7302268" y="4429691"/>
            <a:ext cx="1085133" cy="1"/>
          </a:xfrm>
          <a:prstGeom prst="straightConnector1">
            <a:avLst/>
          </a:prstGeom>
          <a:ln w="317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0EB953A6-15AB-44F2-ABB1-E705AADC9568}"/>
              </a:ext>
            </a:extLst>
          </p:cNvPr>
          <p:cNvSpPr txBox="1"/>
          <p:nvPr/>
        </p:nvSpPr>
        <p:spPr>
          <a:xfrm>
            <a:off x="8585549" y="3792260"/>
            <a:ext cx="80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 E)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E270B44-5A5E-41E3-922E-DFD9F83EBED0}"/>
              </a:ext>
            </a:extLst>
          </p:cNvPr>
          <p:cNvSpPr txBox="1"/>
          <p:nvPr/>
        </p:nvSpPr>
        <p:spPr>
          <a:xfrm>
            <a:off x="8585549" y="4252764"/>
            <a:ext cx="80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 e)</a:t>
            </a:r>
          </a:p>
        </p:txBody>
      </p:sp>
    </p:spTree>
    <p:extLst>
      <p:ext uri="{BB962C8B-B14F-4D97-AF65-F5344CB8AC3E}">
        <p14:creationId xmlns:p14="http://schemas.microsoft.com/office/powerpoint/2010/main" val="340024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Reduction order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E10784-E469-421E-BE89-77DA30AB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11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06F3BB0-9521-418A-A4DA-6A7247E33E43}"/>
              </a:ext>
            </a:extLst>
          </p:cNvPr>
          <p:cNvSpPr txBox="1"/>
          <p:nvPr/>
        </p:nvSpPr>
        <p:spPr>
          <a:xfrm>
            <a:off x="1084654" y="2192234"/>
            <a:ext cx="32748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Monotone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Close </a:t>
            </a:r>
            <a:r>
              <a:rPr lang="fr-FR" sz="2400" dirty="0" err="1"/>
              <a:t>under</a:t>
            </a:r>
            <a:r>
              <a:rPr lang="fr-FR" sz="2400" dirty="0"/>
              <a:t> substitution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Well-founded</a:t>
            </a:r>
            <a:endParaRPr lang="en-US" sz="2400" dirty="0"/>
          </a:p>
        </p:txBody>
      </p:sp>
      <p:pic>
        <p:nvPicPr>
          <p:cNvPr id="7" name="Graphique 6" descr="Flèche vers la droite">
            <a:extLst>
              <a:ext uri="{FF2B5EF4-FFF2-40B4-BE49-F238E27FC236}">
                <a16:creationId xmlns:a16="http://schemas.microsoft.com/office/drawing/2014/main" id="{BDC9C28C-D97E-4D04-A500-6CAFD754C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9482" y="1999723"/>
            <a:ext cx="1088055" cy="857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1DF85C34-FB4B-4132-BEA0-7606202F9586}"/>
                  </a:ext>
                </a:extLst>
              </p:cNvPr>
              <p:cNvSpPr txBox="1"/>
              <p:nvPr/>
            </p:nvSpPr>
            <p:spPr>
              <a:xfrm>
                <a:off x="6002708" y="2122805"/>
                <a:ext cx="61892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)&gt;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/>
              </a:p>
              <a:p>
                <a:r>
                  <a:rPr lang="fr-FR" sz="2400" dirty="0"/>
                  <a:t>For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400" dirty="0"/>
                  <a:t>of </a:t>
                </a:r>
                <a:r>
                  <a:rPr lang="fr-FR" sz="2400" dirty="0" err="1"/>
                  <a:t>arity</a:t>
                </a:r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1DF85C34-FB4B-4132-BEA0-7606202F9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708" y="2122805"/>
                <a:ext cx="6189292" cy="830997"/>
              </a:xfrm>
              <a:prstGeom prst="rect">
                <a:avLst/>
              </a:prstGeom>
              <a:blipFill>
                <a:blip r:embed="rId5"/>
                <a:stretch>
                  <a:fillRect l="-1576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3E9781A-9510-48BE-AC6E-4D3D175CCA71}"/>
                  </a:ext>
                </a:extLst>
              </p:cNvPr>
              <p:cNvSpPr txBox="1"/>
              <p:nvPr/>
            </p:nvSpPr>
            <p:spPr>
              <a:xfrm>
                <a:off x="6002708" y="3692125"/>
                <a:ext cx="61892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sz="2400" dirty="0"/>
                  <a:t> , for all substitution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3E9781A-9510-48BE-AC6E-4D3D175CC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708" y="3692125"/>
                <a:ext cx="6189292" cy="461665"/>
              </a:xfrm>
              <a:prstGeom prst="rect">
                <a:avLst/>
              </a:prstGeom>
              <a:blipFill>
                <a:blip r:embed="rId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23B4B61-62D8-42D6-A906-687E09FC898B}"/>
                  </a:ext>
                </a:extLst>
              </p:cNvPr>
              <p:cNvSpPr txBox="1"/>
              <p:nvPr/>
            </p:nvSpPr>
            <p:spPr>
              <a:xfrm>
                <a:off x="6002708" y="4630846"/>
                <a:ext cx="593892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/>
                  <a:t>no </a:t>
                </a:r>
                <a:r>
                  <a:rPr lang="fr-FR" sz="2400" dirty="0" err="1"/>
                  <a:t>infinite</a:t>
                </a:r>
                <a:r>
                  <a:rPr lang="fr-FR" sz="2400" dirty="0"/>
                  <a:t> </a:t>
                </a:r>
                <a:r>
                  <a:rPr lang="fr-FR" sz="2400" dirty="0" err="1"/>
                  <a:t>descending</a:t>
                </a:r>
                <a:r>
                  <a:rPr lang="fr-FR" sz="2400" dirty="0"/>
                  <a:t> </a:t>
                </a:r>
                <a:r>
                  <a:rPr lang="fr-FR" sz="2400" dirty="0" err="1"/>
                  <a:t>chain</a:t>
                </a:r>
                <a:endParaRPr lang="fr-FR" sz="2400" dirty="0"/>
              </a:p>
              <a:p>
                <a:endParaRPr lang="fr-FR" sz="2400" dirty="0"/>
              </a:p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&lt;)</m:t>
                    </m:r>
                  </m:oMath>
                </a14:m>
                <a:r>
                  <a:rPr lang="fr-FR" sz="2400" dirty="0"/>
                  <a:t> </a:t>
                </a:r>
                <a:r>
                  <a:rPr lang="fr-FR" sz="2400" dirty="0" err="1"/>
                  <a:t>is</a:t>
                </a:r>
                <a:r>
                  <a:rPr lang="fr-FR" sz="2400" dirty="0"/>
                  <a:t> </a:t>
                </a:r>
                <a:r>
                  <a:rPr lang="fr-FR" sz="2400" dirty="0" err="1"/>
                  <a:t>well-founded</a:t>
                </a:r>
                <a:endParaRPr lang="fr-FR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 &lt;</m:t>
                        </m:r>
                      </m:e>
                    </m:d>
                  </m:oMath>
                </a14:m>
                <a:r>
                  <a:rPr lang="fr-FR" sz="2400" dirty="0"/>
                  <a:t> </a:t>
                </a:r>
                <a:r>
                  <a:rPr lang="fr-FR" sz="2400" dirty="0" err="1"/>
                  <a:t>is</a:t>
                </a:r>
                <a:r>
                  <a:rPr lang="fr-FR" sz="2400" dirty="0"/>
                  <a:t> not </a:t>
                </a:r>
                <a:r>
                  <a:rPr lang="fr-FR" sz="2400" dirty="0" err="1"/>
                  <a:t>well-founded</a:t>
                </a:r>
                <a:endParaRPr lang="fr-FR" sz="2400" dirty="0"/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23B4B61-62D8-42D6-A906-687E09FC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708" y="4630846"/>
                <a:ext cx="5938920" cy="1938992"/>
              </a:xfrm>
              <a:prstGeom prst="rect">
                <a:avLst/>
              </a:prstGeom>
              <a:blipFill>
                <a:blip r:embed="rId7"/>
                <a:stretch>
                  <a:fillRect l="-1643" t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phique 11" descr="Flèche vers la droite">
            <a:extLst>
              <a:ext uri="{FF2B5EF4-FFF2-40B4-BE49-F238E27FC236}">
                <a16:creationId xmlns:a16="http://schemas.microsoft.com/office/drawing/2014/main" id="{5011E63D-CDFB-43C9-B4D4-EFFD1DBB6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9482" y="4971616"/>
            <a:ext cx="1088055" cy="857250"/>
          </a:xfrm>
          <a:prstGeom prst="rect">
            <a:avLst/>
          </a:prstGeom>
        </p:spPr>
      </p:pic>
      <p:pic>
        <p:nvPicPr>
          <p:cNvPr id="14" name="Graphique 13" descr="Flèche vers la droite">
            <a:extLst>
              <a:ext uri="{FF2B5EF4-FFF2-40B4-BE49-F238E27FC236}">
                <a16:creationId xmlns:a16="http://schemas.microsoft.com/office/drawing/2014/main" id="{4546F5CD-2E4B-4719-87ED-3F78B1675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9482" y="3499339"/>
            <a:ext cx="108805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0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529FD1-A2DA-4F82-BAB2-8D7EC9B1276B}"/>
              </a:ext>
            </a:extLst>
          </p:cNvPr>
          <p:cNvSpPr/>
          <p:nvPr/>
        </p:nvSpPr>
        <p:spPr>
          <a:xfrm>
            <a:off x="5444358" y="1689377"/>
            <a:ext cx="3746817" cy="4017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System diagram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110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C5D499-2927-4CCB-B13E-A6ABB973C945}"/>
              </a:ext>
            </a:extLst>
          </p:cNvPr>
          <p:cNvSpPr txBox="1"/>
          <p:nvPr/>
        </p:nvSpPr>
        <p:spPr>
          <a:xfrm>
            <a:off x="303415" y="3282585"/>
            <a:ext cx="1792259" cy="830997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Funblocks</a:t>
            </a:r>
            <a:r>
              <a:rPr lang="fr-FR" sz="2400" dirty="0"/>
              <a:t> </a:t>
            </a:r>
          </a:p>
          <a:p>
            <a:pPr algn="ctr"/>
            <a:r>
              <a:rPr lang="fr-FR" sz="2400" dirty="0"/>
              <a:t>code</a:t>
            </a:r>
            <a:endParaRPr lang="en-US" sz="2400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11AC6C5-D56D-4F4F-94C2-6866FC8E7EDC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2095674" y="3698084"/>
            <a:ext cx="905151" cy="4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575339D7-9C15-4379-9968-4A0128C603A9}"/>
              </a:ext>
            </a:extLst>
          </p:cNvPr>
          <p:cNvSpPr txBox="1"/>
          <p:nvPr/>
        </p:nvSpPr>
        <p:spPr>
          <a:xfrm>
            <a:off x="2154845" y="3244334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input</a:t>
            </a:r>
            <a:endParaRPr lang="en-US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6EE7462-9223-4ACE-B928-678E8495DD2C}"/>
              </a:ext>
            </a:extLst>
          </p:cNvPr>
          <p:cNvSpPr txBox="1"/>
          <p:nvPr/>
        </p:nvSpPr>
        <p:spPr>
          <a:xfrm>
            <a:off x="9725961" y="3474712"/>
            <a:ext cx="2162624" cy="461665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Output in </a:t>
            </a:r>
            <a:r>
              <a:rPr lang="fr-FR" sz="2400" dirty="0" err="1"/>
              <a:t>shell</a:t>
            </a:r>
            <a:endParaRPr lang="en-US" sz="2400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D83980A-9EC2-4B1F-852F-442ABC68F4AF}"/>
              </a:ext>
            </a:extLst>
          </p:cNvPr>
          <p:cNvSpPr txBox="1"/>
          <p:nvPr/>
        </p:nvSpPr>
        <p:spPr>
          <a:xfrm>
            <a:off x="5444358" y="1689377"/>
            <a:ext cx="2415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Maude environment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91E178-CB37-4B31-8600-F9E1A490A9CC}"/>
              </a:ext>
            </a:extLst>
          </p:cNvPr>
          <p:cNvSpPr txBox="1"/>
          <p:nvPr/>
        </p:nvSpPr>
        <p:spPr>
          <a:xfrm>
            <a:off x="3000825" y="3472084"/>
            <a:ext cx="2012966" cy="461665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Swift AST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FF1DE6B-CA8A-487F-B7FD-82EAE555D95B}"/>
              </a:ext>
            </a:extLst>
          </p:cNvPr>
          <p:cNvCxnSpPr>
            <a:cxnSpLocks/>
            <a:stCxn id="28" idx="3"/>
            <a:endCxn id="37" idx="1"/>
          </p:cNvCxnSpPr>
          <p:nvPr/>
        </p:nvCxnSpPr>
        <p:spPr>
          <a:xfrm>
            <a:off x="8252206" y="3702410"/>
            <a:ext cx="1473755" cy="3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B52F24CE-A2A7-4DE5-AAC9-D5FDAC5BF297}"/>
              </a:ext>
            </a:extLst>
          </p:cNvPr>
          <p:cNvSpPr txBox="1"/>
          <p:nvPr/>
        </p:nvSpPr>
        <p:spPr>
          <a:xfrm>
            <a:off x="8610600" y="3257949"/>
            <a:ext cx="90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output</a:t>
            </a:r>
            <a:endParaRPr lang="en-US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9C5DD12-81D8-4A51-A448-C2C6772CC070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 flipV="1">
            <a:off x="5013791" y="3702410"/>
            <a:ext cx="1225449" cy="5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649944DE-5740-43D6-9847-3DC9B46A1E54}"/>
              </a:ext>
            </a:extLst>
          </p:cNvPr>
          <p:cNvSpPr txBox="1"/>
          <p:nvPr/>
        </p:nvSpPr>
        <p:spPr>
          <a:xfrm>
            <a:off x="6239240" y="3102245"/>
            <a:ext cx="2012966" cy="1200329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MFE (</a:t>
            </a:r>
            <a:r>
              <a:rPr lang="fr-FR" sz="2400" dirty="0" err="1"/>
              <a:t>verification</a:t>
            </a:r>
            <a:r>
              <a:rPr lang="fr-FR" sz="2400" dirty="0"/>
              <a:t> </a:t>
            </a:r>
            <a:r>
              <a:rPr lang="fr-FR" sz="2400" dirty="0" err="1"/>
              <a:t>tool</a:t>
            </a:r>
            <a:r>
              <a:rPr lang="fr-FR" sz="2400" dirty="0"/>
              <a:t>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66AAB54-1891-4374-92FE-9C5A9A2278C3}"/>
              </a:ext>
            </a:extLst>
          </p:cNvPr>
          <p:cNvSpPr txBox="1"/>
          <p:nvPr/>
        </p:nvSpPr>
        <p:spPr>
          <a:xfrm>
            <a:off x="4996676" y="3266969"/>
            <a:ext cx="126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Maude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1243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Pipeline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111</a:t>
            </a:fld>
            <a:endParaRPr lang="fr-FR"/>
          </a:p>
        </p:txBody>
      </p:sp>
      <p:pic>
        <p:nvPicPr>
          <p:cNvPr id="20" name="Graphique 19" descr="Document avec un remplissage uni">
            <a:extLst>
              <a:ext uri="{FF2B5EF4-FFF2-40B4-BE49-F238E27FC236}">
                <a16:creationId xmlns:a16="http://schemas.microsoft.com/office/drawing/2014/main" id="{F15B5DBA-AAE4-4419-86CC-CA81B41E4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8043" y="2640656"/>
            <a:ext cx="1911539" cy="1911539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08A5DE6-E637-4A60-BCDA-FCFFF9412AE0}"/>
              </a:ext>
            </a:extLst>
          </p:cNvPr>
          <p:cNvSpPr txBox="1"/>
          <p:nvPr/>
        </p:nvSpPr>
        <p:spPr>
          <a:xfrm>
            <a:off x="912679" y="436739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Input</a:t>
            </a:r>
            <a:r>
              <a:rPr lang="fr-FR" sz="2000" dirty="0"/>
              <a:t> </a:t>
            </a:r>
            <a:endParaRPr lang="en-US" sz="20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E9550E7-23CF-40C0-AFEE-2390255E4DD7}"/>
              </a:ext>
            </a:extLst>
          </p:cNvPr>
          <p:cNvSpPr txBox="1"/>
          <p:nvPr/>
        </p:nvSpPr>
        <p:spPr>
          <a:xfrm>
            <a:off x="617377" y="2236207"/>
            <a:ext cx="196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accent5">
                    <a:lumMod val="75000"/>
                  </a:schemeClr>
                </a:solidFill>
              </a:rPr>
              <a:t>FunBlocks</a:t>
            </a:r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 file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03380A9-3FB1-4C77-B249-7A7554406B8B}"/>
              </a:ext>
            </a:extLst>
          </p:cNvPr>
          <p:cNvGrpSpPr/>
          <p:nvPr/>
        </p:nvGrpSpPr>
        <p:grpSpPr>
          <a:xfrm>
            <a:off x="3311268" y="2675715"/>
            <a:ext cx="1911539" cy="1911539"/>
            <a:chOff x="8837467" y="3440009"/>
            <a:chExt cx="1911539" cy="1911539"/>
          </a:xfrm>
        </p:grpSpPr>
        <p:pic>
          <p:nvPicPr>
            <p:cNvPr id="32" name="Graphique 31" descr="Document avec un remplissage uni">
              <a:extLst>
                <a:ext uri="{FF2B5EF4-FFF2-40B4-BE49-F238E27FC236}">
                  <a16:creationId xmlns:a16="http://schemas.microsoft.com/office/drawing/2014/main" id="{57EB0E75-B9D8-44F1-9765-293440B5C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37467" y="3440009"/>
              <a:ext cx="1911539" cy="1911539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C49A389-3D25-42A5-AE86-D48C0124FE9B}"/>
                </a:ext>
              </a:extLst>
            </p:cNvPr>
            <p:cNvSpPr/>
            <p:nvPr/>
          </p:nvSpPr>
          <p:spPr>
            <a:xfrm>
              <a:off x="9431080" y="4348717"/>
              <a:ext cx="733103" cy="5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C69803-F9DC-4FFC-ACB0-F48DE250677B}"/>
                </a:ext>
              </a:extLst>
            </p:cNvPr>
            <p:cNvSpPr/>
            <p:nvPr/>
          </p:nvSpPr>
          <p:spPr>
            <a:xfrm>
              <a:off x="9423985" y="4501117"/>
              <a:ext cx="733103" cy="5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899913-10FD-4DD2-908B-EE06D8093DE8}"/>
                </a:ext>
              </a:extLst>
            </p:cNvPr>
            <p:cNvSpPr/>
            <p:nvPr/>
          </p:nvSpPr>
          <p:spPr>
            <a:xfrm>
              <a:off x="9420447" y="4664150"/>
              <a:ext cx="733103" cy="5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F44AB0-4161-4515-BAF7-597B80A6B770}"/>
                </a:ext>
              </a:extLst>
            </p:cNvPr>
            <p:cNvSpPr/>
            <p:nvPr/>
          </p:nvSpPr>
          <p:spPr>
            <a:xfrm>
              <a:off x="9434618" y="4827183"/>
              <a:ext cx="733103" cy="5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232B0E9-8CE2-43C9-9080-CADE8B9F2B50}"/>
                </a:ext>
              </a:extLst>
            </p:cNvPr>
            <p:cNvSpPr/>
            <p:nvPr/>
          </p:nvSpPr>
          <p:spPr>
            <a:xfrm>
              <a:off x="9420446" y="4185599"/>
              <a:ext cx="233917" cy="6841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95FBBFA2-4F12-43AE-95A6-4E8D6AE92978}"/>
              </a:ext>
            </a:extLst>
          </p:cNvPr>
          <p:cNvSpPr txBox="1"/>
          <p:nvPr/>
        </p:nvSpPr>
        <p:spPr>
          <a:xfrm>
            <a:off x="3285936" y="2236207"/>
            <a:ext cx="196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Maude file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0" name="Graphique 39" descr="Terminal Cmd avec un remplissage uni">
            <a:extLst>
              <a:ext uri="{FF2B5EF4-FFF2-40B4-BE49-F238E27FC236}">
                <a16:creationId xmlns:a16="http://schemas.microsoft.com/office/drawing/2014/main" id="{0DC93CCC-6605-489C-A25C-B4355E2484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1701" y="2793056"/>
            <a:ext cx="1911539" cy="1911539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06715C7F-93D1-4392-BB39-AC14ED925D1F}"/>
              </a:ext>
            </a:extLst>
          </p:cNvPr>
          <p:cNvSpPr txBox="1"/>
          <p:nvPr/>
        </p:nvSpPr>
        <p:spPr>
          <a:xfrm>
            <a:off x="5845872" y="220074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Maude Checker </a:t>
            </a:r>
            <a:r>
              <a:rPr lang="fr-FR" sz="2400" dirty="0" err="1">
                <a:solidFill>
                  <a:schemeClr val="accent5">
                    <a:lumMod val="75000"/>
                  </a:schemeClr>
                </a:solidFill>
              </a:rPr>
              <a:t>tool</a:t>
            </a:r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 (MFE)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EC62251-36F0-420C-A15C-7F852CBC48E8}"/>
              </a:ext>
            </a:extLst>
          </p:cNvPr>
          <p:cNvSpPr txBox="1"/>
          <p:nvPr/>
        </p:nvSpPr>
        <p:spPr>
          <a:xfrm>
            <a:off x="6396686" y="4367396"/>
            <a:ext cx="164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User input</a:t>
            </a:r>
            <a:endParaRPr lang="en-US" sz="2000" dirty="0"/>
          </a:p>
        </p:txBody>
      </p:sp>
      <p:pic>
        <p:nvPicPr>
          <p:cNvPr id="44" name="Graphique 43" descr="Terminal Cmd avec un remplissage uni">
            <a:extLst>
              <a:ext uri="{FF2B5EF4-FFF2-40B4-BE49-F238E27FC236}">
                <a16:creationId xmlns:a16="http://schemas.microsoft.com/office/drawing/2014/main" id="{E2D5EC94-B1BD-481F-9F07-792A51DD04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2261" y="2821902"/>
            <a:ext cx="1911539" cy="1911539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9BDA0379-5E80-42AE-9718-32477F85EFDD}"/>
              </a:ext>
            </a:extLst>
          </p:cNvPr>
          <p:cNvSpPr txBox="1"/>
          <p:nvPr/>
        </p:nvSpPr>
        <p:spPr>
          <a:xfrm>
            <a:off x="9026431" y="224528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Feedback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8F03894-6FBE-4812-AFDD-3AE3BCBA7199}"/>
              </a:ext>
            </a:extLst>
          </p:cNvPr>
          <p:cNvCxnSpPr>
            <a:cxnSpLocks/>
          </p:cNvCxnSpPr>
          <p:nvPr/>
        </p:nvCxnSpPr>
        <p:spPr>
          <a:xfrm>
            <a:off x="2442860" y="3760836"/>
            <a:ext cx="905151" cy="4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E0EFC13-1E42-45C3-A3AB-78BC572CC584}"/>
              </a:ext>
            </a:extLst>
          </p:cNvPr>
          <p:cNvCxnSpPr>
            <a:cxnSpLocks/>
          </p:cNvCxnSpPr>
          <p:nvPr/>
        </p:nvCxnSpPr>
        <p:spPr>
          <a:xfrm>
            <a:off x="5248139" y="3789683"/>
            <a:ext cx="905151" cy="4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94E8C26-3B1C-4E24-8506-437800196F97}"/>
              </a:ext>
            </a:extLst>
          </p:cNvPr>
          <p:cNvCxnSpPr>
            <a:cxnSpLocks/>
          </p:cNvCxnSpPr>
          <p:nvPr/>
        </p:nvCxnSpPr>
        <p:spPr>
          <a:xfrm>
            <a:off x="8355175" y="3789683"/>
            <a:ext cx="905151" cy="4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64721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Pipeline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112</a:t>
            </a:fld>
            <a:endParaRPr lang="fr-FR"/>
          </a:p>
        </p:txBody>
      </p:sp>
      <p:pic>
        <p:nvPicPr>
          <p:cNvPr id="20" name="Graphique 19" descr="Document avec un remplissage uni">
            <a:extLst>
              <a:ext uri="{FF2B5EF4-FFF2-40B4-BE49-F238E27FC236}">
                <a16:creationId xmlns:a16="http://schemas.microsoft.com/office/drawing/2014/main" id="{F15B5DBA-AAE4-4419-86CC-CA81B41E4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9425" y="1908723"/>
            <a:ext cx="1911539" cy="1911539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08A5DE6-E637-4A60-BCDA-FCFFF9412AE0}"/>
              </a:ext>
            </a:extLst>
          </p:cNvPr>
          <p:cNvSpPr txBox="1"/>
          <p:nvPr/>
        </p:nvSpPr>
        <p:spPr>
          <a:xfrm>
            <a:off x="3194061" y="3635464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Input</a:t>
            </a:r>
            <a:r>
              <a:rPr lang="fr-FR" sz="2000" dirty="0"/>
              <a:t> </a:t>
            </a:r>
            <a:endParaRPr lang="en-US" sz="20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E9550E7-23CF-40C0-AFEE-2390255E4DD7}"/>
              </a:ext>
            </a:extLst>
          </p:cNvPr>
          <p:cNvSpPr txBox="1"/>
          <p:nvPr/>
        </p:nvSpPr>
        <p:spPr>
          <a:xfrm>
            <a:off x="2898759" y="1504274"/>
            <a:ext cx="196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accent5">
                    <a:lumMod val="75000"/>
                  </a:schemeClr>
                </a:solidFill>
              </a:rPr>
              <a:t>FunBlocks</a:t>
            </a:r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 file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03380A9-3FB1-4C77-B249-7A7554406B8B}"/>
              </a:ext>
            </a:extLst>
          </p:cNvPr>
          <p:cNvGrpSpPr/>
          <p:nvPr/>
        </p:nvGrpSpPr>
        <p:grpSpPr>
          <a:xfrm>
            <a:off x="7680157" y="1892225"/>
            <a:ext cx="1911539" cy="1911539"/>
            <a:chOff x="8837467" y="3440009"/>
            <a:chExt cx="1911539" cy="1911539"/>
          </a:xfrm>
        </p:grpSpPr>
        <p:pic>
          <p:nvPicPr>
            <p:cNvPr id="32" name="Graphique 31" descr="Document avec un remplissage uni">
              <a:extLst>
                <a:ext uri="{FF2B5EF4-FFF2-40B4-BE49-F238E27FC236}">
                  <a16:creationId xmlns:a16="http://schemas.microsoft.com/office/drawing/2014/main" id="{57EB0E75-B9D8-44F1-9765-293440B5C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37467" y="3440009"/>
              <a:ext cx="1911539" cy="1911539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C49A389-3D25-42A5-AE86-D48C0124FE9B}"/>
                </a:ext>
              </a:extLst>
            </p:cNvPr>
            <p:cNvSpPr/>
            <p:nvPr/>
          </p:nvSpPr>
          <p:spPr>
            <a:xfrm>
              <a:off x="9431080" y="4348717"/>
              <a:ext cx="733103" cy="5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C69803-F9DC-4FFC-ACB0-F48DE250677B}"/>
                </a:ext>
              </a:extLst>
            </p:cNvPr>
            <p:cNvSpPr/>
            <p:nvPr/>
          </p:nvSpPr>
          <p:spPr>
            <a:xfrm>
              <a:off x="9423985" y="4501117"/>
              <a:ext cx="733103" cy="5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899913-10FD-4DD2-908B-EE06D8093DE8}"/>
                </a:ext>
              </a:extLst>
            </p:cNvPr>
            <p:cNvSpPr/>
            <p:nvPr/>
          </p:nvSpPr>
          <p:spPr>
            <a:xfrm>
              <a:off x="9420447" y="4664150"/>
              <a:ext cx="733103" cy="5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F44AB0-4161-4515-BAF7-597B80A6B770}"/>
                </a:ext>
              </a:extLst>
            </p:cNvPr>
            <p:cNvSpPr/>
            <p:nvPr/>
          </p:nvSpPr>
          <p:spPr>
            <a:xfrm>
              <a:off x="9434618" y="4827183"/>
              <a:ext cx="733103" cy="5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232B0E9-8CE2-43C9-9080-CADE8B9F2B50}"/>
                </a:ext>
              </a:extLst>
            </p:cNvPr>
            <p:cNvSpPr/>
            <p:nvPr/>
          </p:nvSpPr>
          <p:spPr>
            <a:xfrm>
              <a:off x="9420446" y="4185599"/>
              <a:ext cx="233917" cy="6841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95FBBFA2-4F12-43AE-95A6-4E8D6AE92978}"/>
              </a:ext>
            </a:extLst>
          </p:cNvPr>
          <p:cNvSpPr txBox="1"/>
          <p:nvPr/>
        </p:nvSpPr>
        <p:spPr>
          <a:xfrm>
            <a:off x="7654825" y="1452717"/>
            <a:ext cx="196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Maude file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8F03894-6FBE-4812-AFDD-3AE3BCBA7199}"/>
              </a:ext>
            </a:extLst>
          </p:cNvPr>
          <p:cNvCxnSpPr>
            <a:cxnSpLocks/>
          </p:cNvCxnSpPr>
          <p:nvPr/>
        </p:nvCxnSpPr>
        <p:spPr>
          <a:xfrm>
            <a:off x="5805319" y="3069506"/>
            <a:ext cx="905151" cy="4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419645DA-95AE-4E11-A5DB-E8CDB489479A}"/>
              </a:ext>
            </a:extLst>
          </p:cNvPr>
          <p:cNvSpPr txBox="1"/>
          <p:nvPr/>
        </p:nvSpPr>
        <p:spPr>
          <a:xfrm>
            <a:off x="1065152" y="4702109"/>
            <a:ext cx="4740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latin typeface="Courant" panose="02000509030000020004" pitchFamily="49" charset="0"/>
              </a:rPr>
              <a:t>rule</a:t>
            </a:r>
            <a:r>
              <a:rPr lang="fr-FR" sz="2000" dirty="0">
                <a:latin typeface="Courant" panose="02000509030000020004" pitchFamily="49" charset="0"/>
              </a:rPr>
              <a:t> </a:t>
            </a:r>
            <a:r>
              <a:rPr lang="fr-FR" sz="2000" dirty="0" err="1">
                <a:latin typeface="Courant" panose="02000509030000020004" pitchFamily="49" charset="0"/>
              </a:rPr>
              <a:t>add</a:t>
            </a:r>
            <a:r>
              <a:rPr lang="fr-FR" sz="2000" dirty="0">
                <a:latin typeface="Courant" panose="02000509030000020004" pitchFamily="49" charset="0"/>
              </a:rPr>
              <a:t> :: Nat -&gt; Nat =&gt; Nat</a:t>
            </a:r>
          </a:p>
          <a:p>
            <a:endParaRPr lang="fr-FR" sz="2000" dirty="0">
              <a:latin typeface="Courant" panose="02000509030000020004" pitchFamily="49" charset="0"/>
            </a:endParaRPr>
          </a:p>
          <a:p>
            <a:r>
              <a:rPr lang="fr-FR" sz="2000" dirty="0">
                <a:latin typeface="Courant" panose="02000509030000020004" pitchFamily="49" charset="0"/>
              </a:rPr>
              <a:t>case </a:t>
            </a:r>
            <a:r>
              <a:rPr lang="fr-FR" sz="2000" dirty="0" err="1">
                <a:latin typeface="Courant" panose="02000509030000020004" pitchFamily="49" charset="0"/>
              </a:rPr>
              <a:t>add</a:t>
            </a:r>
            <a:r>
              <a:rPr lang="fr-FR" sz="2000" dirty="0">
                <a:latin typeface="Courant" panose="02000509030000020004" pitchFamily="49" charset="0"/>
              </a:rPr>
              <a:t>($x, </a:t>
            </a:r>
            <a:r>
              <a:rPr lang="fr-FR" sz="2000" dirty="0" err="1">
                <a:latin typeface="Courant" panose="02000509030000020004" pitchFamily="49" charset="0"/>
              </a:rPr>
              <a:t>zero</a:t>
            </a:r>
            <a:r>
              <a:rPr lang="fr-FR" sz="2000" dirty="0">
                <a:latin typeface="Courant" panose="02000509030000020004" pitchFamily="49" charset="0"/>
              </a:rPr>
              <a:t>) =&gt; $x </a:t>
            </a:r>
            <a:endParaRPr lang="en-US" sz="2000" dirty="0">
              <a:latin typeface="Courant" panose="02000509030000020004" pitchFamily="49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BAB7BE5-8D08-4BCC-B1D7-B1B6AD5FDFF0}"/>
              </a:ext>
            </a:extLst>
          </p:cNvPr>
          <p:cNvSpPr txBox="1"/>
          <p:nvPr/>
        </p:nvSpPr>
        <p:spPr>
          <a:xfrm>
            <a:off x="7335250" y="4702109"/>
            <a:ext cx="4740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op </a:t>
            </a:r>
            <a:r>
              <a:rPr lang="fr-FR" sz="2000" dirty="0" err="1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add</a:t>
            </a:r>
            <a:r>
              <a:rPr lang="fr-FR" sz="200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 : Nat </a:t>
            </a:r>
            <a:r>
              <a:rPr lang="fr-FR" sz="2000" dirty="0" err="1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Nat</a:t>
            </a:r>
            <a:r>
              <a:rPr lang="fr-FR" sz="200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 -&gt; Nat .</a:t>
            </a:r>
          </a:p>
          <a:p>
            <a:endParaRPr lang="fr-FR" sz="2000" dirty="0">
              <a:solidFill>
                <a:schemeClr val="accent5">
                  <a:lumMod val="75000"/>
                </a:schemeClr>
              </a:solidFill>
              <a:latin typeface="Courant" panose="02000509030000020004" pitchFamily="49" charset="0"/>
            </a:endParaRPr>
          </a:p>
          <a:p>
            <a:r>
              <a:rPr lang="fr-FR" sz="200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eq </a:t>
            </a:r>
            <a:r>
              <a:rPr lang="fr-FR" sz="2000" dirty="0" err="1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add</a:t>
            </a:r>
            <a:r>
              <a:rPr lang="fr-FR" sz="200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($x, </a:t>
            </a:r>
            <a:r>
              <a:rPr lang="fr-FR" sz="2000" dirty="0" err="1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zero</a:t>
            </a:r>
            <a:r>
              <a:rPr lang="fr-FR" sz="200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) = $x </a:t>
            </a:r>
            <a:r>
              <a:rPr lang="fr-FR" sz="2000" dirty="0">
                <a:latin typeface="Courant" panose="02000509030000020004" pitchFamily="49" charset="0"/>
              </a:rPr>
              <a:t>. </a:t>
            </a:r>
            <a:endParaRPr lang="en-US" sz="2000" dirty="0">
              <a:latin typeface="Courant" panose="020005090300000200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A4C7CA-ECF8-4ADE-93E5-636642A2CE25}"/>
              </a:ext>
            </a:extLst>
          </p:cNvPr>
          <p:cNvSpPr txBox="1"/>
          <p:nvPr/>
        </p:nvSpPr>
        <p:spPr>
          <a:xfrm>
            <a:off x="5214074" y="3696824"/>
            <a:ext cx="2087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AST (Swift)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Icône Logo, social, media, swift Gratuit de Social Media Logos">
            <a:extLst>
              <a:ext uri="{FF2B5EF4-FFF2-40B4-BE49-F238E27FC236}">
                <a16:creationId xmlns:a16="http://schemas.microsoft.com/office/drawing/2014/main" id="{62BC6458-BA3C-43E8-8C28-B10D7C760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852" y="1851663"/>
            <a:ext cx="912296" cy="91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75C4F6C-2681-4129-B639-3980DD259B03}"/>
              </a:ext>
            </a:extLst>
          </p:cNvPr>
          <p:cNvCxnSpPr>
            <a:cxnSpLocks/>
          </p:cNvCxnSpPr>
          <p:nvPr/>
        </p:nvCxnSpPr>
        <p:spPr>
          <a:xfrm>
            <a:off x="5805319" y="5313464"/>
            <a:ext cx="905151" cy="4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965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59F3EE0-EC84-47B2-B308-5072C138F58A}"/>
              </a:ext>
            </a:extLst>
          </p:cNvPr>
          <p:cNvSpPr/>
          <p:nvPr/>
        </p:nvSpPr>
        <p:spPr>
          <a:xfrm>
            <a:off x="2625638" y="1452716"/>
            <a:ext cx="7642970" cy="27991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4FEF88B-B14E-4B4F-98B9-037FEEE0C4C3}"/>
              </a:ext>
            </a:extLst>
          </p:cNvPr>
          <p:cNvSpPr txBox="1"/>
          <p:nvPr/>
        </p:nvSpPr>
        <p:spPr>
          <a:xfrm>
            <a:off x="5116842" y="3757688"/>
            <a:ext cx="2330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Maude environment </a:t>
            </a:r>
          </a:p>
        </p:txBody>
      </p:sp>
      <p:pic>
        <p:nvPicPr>
          <p:cNvPr id="41" name="Graphique 40" descr="Terminal Cmd avec un remplissage uni">
            <a:extLst>
              <a:ext uri="{FF2B5EF4-FFF2-40B4-BE49-F238E27FC236}">
                <a16:creationId xmlns:a16="http://schemas.microsoft.com/office/drawing/2014/main" id="{2E9F7E43-250E-406D-85B4-F9CDDE663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54824" y="2046204"/>
            <a:ext cx="1911539" cy="1911539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7AD4C4EF-E74E-48FE-86C6-2F77C1C5D2FC}"/>
              </a:ext>
            </a:extLst>
          </p:cNvPr>
          <p:cNvSpPr txBox="1"/>
          <p:nvPr/>
        </p:nvSpPr>
        <p:spPr>
          <a:xfrm>
            <a:off x="7238995" y="1453889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Maude Checker </a:t>
            </a:r>
            <a:r>
              <a:rPr lang="fr-FR" sz="2400" dirty="0" err="1">
                <a:solidFill>
                  <a:schemeClr val="accent5">
                    <a:lumMod val="75000"/>
                  </a:schemeClr>
                </a:solidFill>
              </a:rPr>
              <a:t>tool</a:t>
            </a:r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 (MFE)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2094D264-3F1D-460F-BCEA-3EF41159111A}"/>
              </a:ext>
            </a:extLst>
          </p:cNvPr>
          <p:cNvGrpSpPr/>
          <p:nvPr/>
        </p:nvGrpSpPr>
        <p:grpSpPr>
          <a:xfrm>
            <a:off x="2949425" y="1892225"/>
            <a:ext cx="1911539" cy="1911539"/>
            <a:chOff x="8837467" y="3440009"/>
            <a:chExt cx="1911539" cy="1911539"/>
          </a:xfrm>
        </p:grpSpPr>
        <p:pic>
          <p:nvPicPr>
            <p:cNvPr id="24" name="Graphique 23" descr="Document avec un remplissage uni">
              <a:extLst>
                <a:ext uri="{FF2B5EF4-FFF2-40B4-BE49-F238E27FC236}">
                  <a16:creationId xmlns:a16="http://schemas.microsoft.com/office/drawing/2014/main" id="{5D1871F1-9A4A-444A-9C6B-A649E0523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37467" y="3440009"/>
              <a:ext cx="1911539" cy="1911539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5B03DF-8377-4F97-BD7A-D28AFA99C102}"/>
                </a:ext>
              </a:extLst>
            </p:cNvPr>
            <p:cNvSpPr/>
            <p:nvPr/>
          </p:nvSpPr>
          <p:spPr>
            <a:xfrm>
              <a:off x="9431080" y="4348717"/>
              <a:ext cx="733103" cy="5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3B21336-3924-4F08-8A76-A4A9BB797923}"/>
                </a:ext>
              </a:extLst>
            </p:cNvPr>
            <p:cNvSpPr/>
            <p:nvPr/>
          </p:nvSpPr>
          <p:spPr>
            <a:xfrm>
              <a:off x="9423985" y="4501117"/>
              <a:ext cx="733103" cy="5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3D0566-B553-490D-9953-07D0D1AB25A6}"/>
                </a:ext>
              </a:extLst>
            </p:cNvPr>
            <p:cNvSpPr/>
            <p:nvPr/>
          </p:nvSpPr>
          <p:spPr>
            <a:xfrm>
              <a:off x="9420447" y="4664150"/>
              <a:ext cx="733103" cy="5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34C06E-8774-4F56-B53F-9BE99CFB91A4}"/>
                </a:ext>
              </a:extLst>
            </p:cNvPr>
            <p:cNvSpPr/>
            <p:nvPr/>
          </p:nvSpPr>
          <p:spPr>
            <a:xfrm>
              <a:off x="9434618" y="4827183"/>
              <a:ext cx="733103" cy="5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F6E878F-7691-450D-81A2-A03C1CCB3857}"/>
                </a:ext>
              </a:extLst>
            </p:cNvPr>
            <p:cNvSpPr/>
            <p:nvPr/>
          </p:nvSpPr>
          <p:spPr>
            <a:xfrm>
              <a:off x="9420446" y="4185599"/>
              <a:ext cx="233917" cy="6841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B257F5D0-80BC-4D18-90DA-583E85C88DBA}"/>
              </a:ext>
            </a:extLst>
          </p:cNvPr>
          <p:cNvSpPr txBox="1"/>
          <p:nvPr/>
        </p:nvSpPr>
        <p:spPr>
          <a:xfrm>
            <a:off x="2924093" y="1452717"/>
            <a:ext cx="196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Maude file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Pipeline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113</a:t>
            </a:fld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8F03894-6FBE-4812-AFDD-3AE3BCBA7199}"/>
              </a:ext>
            </a:extLst>
          </p:cNvPr>
          <p:cNvCxnSpPr>
            <a:cxnSpLocks/>
          </p:cNvCxnSpPr>
          <p:nvPr/>
        </p:nvCxnSpPr>
        <p:spPr>
          <a:xfrm>
            <a:off x="5805319" y="3069506"/>
            <a:ext cx="905151" cy="4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419645DA-95AE-4E11-A5DB-E8CDB489479A}"/>
              </a:ext>
            </a:extLst>
          </p:cNvPr>
          <p:cNvSpPr txBox="1"/>
          <p:nvPr/>
        </p:nvSpPr>
        <p:spPr>
          <a:xfrm>
            <a:off x="1706957" y="4702109"/>
            <a:ext cx="4740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op </a:t>
            </a:r>
            <a:r>
              <a:rPr lang="fr-FR" sz="2000" dirty="0" err="1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add</a:t>
            </a:r>
            <a:r>
              <a:rPr lang="fr-FR" sz="200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 : Nat </a:t>
            </a:r>
            <a:r>
              <a:rPr lang="fr-FR" sz="2000" dirty="0" err="1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Nat</a:t>
            </a:r>
            <a:r>
              <a:rPr lang="fr-FR" sz="200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 -&gt; Nat .</a:t>
            </a:r>
          </a:p>
          <a:p>
            <a:endParaRPr lang="fr-FR" sz="2000" dirty="0">
              <a:solidFill>
                <a:schemeClr val="accent5">
                  <a:lumMod val="75000"/>
                </a:schemeClr>
              </a:solidFill>
              <a:latin typeface="Courant" panose="02000509030000020004" pitchFamily="49" charset="0"/>
            </a:endParaRPr>
          </a:p>
          <a:p>
            <a:r>
              <a:rPr lang="fr-FR" sz="200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eq </a:t>
            </a:r>
            <a:r>
              <a:rPr lang="fr-FR" sz="2000" dirty="0" err="1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add</a:t>
            </a:r>
            <a:r>
              <a:rPr lang="fr-FR" sz="200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($x, </a:t>
            </a:r>
            <a:r>
              <a:rPr lang="fr-FR" sz="2000" dirty="0" err="1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zero</a:t>
            </a:r>
            <a:r>
              <a:rPr lang="fr-FR" sz="200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) = $x </a:t>
            </a:r>
            <a:r>
              <a:rPr lang="fr-FR" sz="2000" dirty="0">
                <a:latin typeface="Courant" panose="02000509030000020004" pitchFamily="49" charset="0"/>
              </a:rPr>
              <a:t>. </a:t>
            </a:r>
            <a:endParaRPr lang="en-US" sz="2000" dirty="0">
              <a:latin typeface="Courant" panose="02000509030000020004" pitchFamily="49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BAB7BE5-8D08-4BCC-B1D7-B1B6AD5FDFF0}"/>
              </a:ext>
            </a:extLst>
          </p:cNvPr>
          <p:cNvSpPr txBox="1"/>
          <p:nvPr/>
        </p:nvSpPr>
        <p:spPr>
          <a:xfrm>
            <a:off x="7898525" y="4702109"/>
            <a:ext cx="26433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command</a:t>
            </a:r>
          </a:p>
          <a:p>
            <a:endParaRPr lang="fr-FR" sz="2000" dirty="0">
              <a:solidFill>
                <a:schemeClr val="accent5">
                  <a:lumMod val="75000"/>
                </a:schemeClr>
              </a:solidFill>
              <a:latin typeface="Courant" panose="02000509030000020004" pitchFamily="49" charset="0"/>
            </a:endParaRPr>
          </a:p>
          <a:p>
            <a:r>
              <a:rPr lang="fr-FR" sz="200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&gt; feedback</a:t>
            </a:r>
          </a:p>
          <a:p>
            <a:endParaRPr lang="fr-FR" sz="2000" dirty="0">
              <a:solidFill>
                <a:schemeClr val="accent5">
                  <a:lumMod val="75000"/>
                </a:schemeClr>
              </a:solidFill>
              <a:latin typeface="Courant" panose="02000509030000020004" pitchFamily="49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79AF501B-87FD-434B-9476-E38701138588}"/>
              </a:ext>
            </a:extLst>
          </p:cNvPr>
          <p:cNvSpPr txBox="1"/>
          <p:nvPr/>
        </p:nvSpPr>
        <p:spPr>
          <a:xfrm>
            <a:off x="5120100" y="2524133"/>
            <a:ext cx="2330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MFE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42E9B8FD-2199-4DE6-BCA2-AD0EFAA13752}"/>
              </a:ext>
            </a:extLst>
          </p:cNvPr>
          <p:cNvCxnSpPr>
            <a:cxnSpLocks/>
          </p:cNvCxnSpPr>
          <p:nvPr/>
        </p:nvCxnSpPr>
        <p:spPr>
          <a:xfrm>
            <a:off x="5805318" y="5233116"/>
            <a:ext cx="905151" cy="4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0455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2D621-E4BB-4807-8A0B-4A475622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« TODO »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list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114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BC1FCAC-9BC2-44CB-806D-B146C6B67056}"/>
              </a:ext>
            </a:extLst>
          </p:cNvPr>
          <p:cNvSpPr txBox="1"/>
          <p:nvPr/>
        </p:nvSpPr>
        <p:spPr>
          <a:xfrm>
            <a:off x="1958580" y="2136526"/>
            <a:ext cx="1792259" cy="1569660"/>
          </a:xfrm>
          <a:prstGeom prst="rect">
            <a:avLst/>
          </a:prstGeom>
          <a:noFill/>
          <a:ln w="38100" cap="flat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Tranform</a:t>
            </a:r>
            <a:r>
              <a:rPr lang="fr-FR" sz="2400" dirty="0"/>
              <a:t> </a:t>
            </a:r>
            <a:r>
              <a:rPr lang="fr-FR" sz="2400" dirty="0" err="1"/>
              <a:t>FunBlocks</a:t>
            </a:r>
            <a:r>
              <a:rPr lang="fr-FR" sz="2400" dirty="0"/>
              <a:t> file </a:t>
            </a:r>
            <a:r>
              <a:rPr lang="fr-FR" sz="2400" dirty="0" err="1"/>
              <a:t>into</a:t>
            </a:r>
            <a:r>
              <a:rPr lang="fr-FR" sz="2400" dirty="0"/>
              <a:t> Maude file</a:t>
            </a:r>
            <a:endParaRPr lang="en-US" sz="2400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85854BE-133A-4D08-A3FE-D5404E60219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750839" y="2921356"/>
            <a:ext cx="905151" cy="48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A0AB409F-640D-4AD0-B239-8704E8FA6B61}"/>
              </a:ext>
            </a:extLst>
          </p:cNvPr>
          <p:cNvSpPr txBox="1"/>
          <p:nvPr/>
        </p:nvSpPr>
        <p:spPr>
          <a:xfrm>
            <a:off x="7819576" y="4260012"/>
            <a:ext cx="2162624" cy="830997"/>
          </a:xfrm>
          <a:prstGeom prst="rect">
            <a:avLst/>
          </a:prstGeom>
          <a:noFill/>
          <a:ln w="38100" cap="flat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Make</a:t>
            </a:r>
            <a:r>
              <a:rPr lang="fr-FR" sz="2400" dirty="0"/>
              <a:t> the </a:t>
            </a:r>
            <a:r>
              <a:rPr lang="fr-FR" sz="2400" dirty="0" err="1"/>
              <a:t>verifications</a:t>
            </a:r>
            <a:r>
              <a:rPr lang="fr-FR" sz="2400" dirty="0"/>
              <a:t> </a:t>
            </a:r>
            <a:endParaRPr lang="en-US" sz="2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7362FD7-0D14-4F62-AEFE-FE55D87890DE}"/>
              </a:ext>
            </a:extLst>
          </p:cNvPr>
          <p:cNvSpPr txBox="1"/>
          <p:nvPr/>
        </p:nvSpPr>
        <p:spPr>
          <a:xfrm>
            <a:off x="4655990" y="2326025"/>
            <a:ext cx="2012966" cy="120032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Integrate</a:t>
            </a:r>
            <a:r>
              <a:rPr lang="fr-FR" sz="2400" dirty="0"/>
              <a:t> Maude file in the MFE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3826D97-D23D-4E2A-9F26-6E7ED010F476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>
            <a:off x="8900888" y="3336854"/>
            <a:ext cx="0" cy="92315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F66261E-3BDC-4338-80A8-0421FFCE9F7B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6668956" y="2921356"/>
            <a:ext cx="1225449" cy="4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3BA5B203-B3C0-4E09-831A-E1069CA8D11E}"/>
              </a:ext>
            </a:extLst>
          </p:cNvPr>
          <p:cNvSpPr txBox="1"/>
          <p:nvPr/>
        </p:nvSpPr>
        <p:spPr>
          <a:xfrm>
            <a:off x="7894405" y="2505857"/>
            <a:ext cx="2012966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Get</a:t>
            </a:r>
            <a:r>
              <a:rPr lang="fr-FR" sz="2400" dirty="0"/>
              <a:t> the user input</a:t>
            </a:r>
          </a:p>
        </p:txBody>
      </p:sp>
    </p:spTree>
    <p:extLst>
      <p:ext uri="{BB962C8B-B14F-4D97-AF65-F5344CB8AC3E}">
        <p14:creationId xmlns:p14="http://schemas.microsoft.com/office/powerpoint/2010/main" val="285031134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References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B6A6C5-3824-491D-9AB0-96F14B943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noProof="0" dirty="0"/>
              <a:t>Didier </a:t>
            </a:r>
            <a:r>
              <a:rPr lang="en-US" sz="2400" noProof="0" dirty="0" err="1"/>
              <a:t>Buchs</a:t>
            </a:r>
            <a:r>
              <a:rPr lang="en-US" sz="2400" noProof="0" dirty="0"/>
              <a:t>, </a:t>
            </a:r>
            <a:r>
              <a:rPr lang="en-US" sz="2400" noProof="0" dirty="0" err="1"/>
              <a:t>modelisation</a:t>
            </a:r>
            <a:r>
              <a:rPr lang="en-US" sz="2400" noProof="0" dirty="0"/>
              <a:t> verification course material, 2018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noProof="0" dirty="0"/>
              <a:t>Dimitri </a:t>
            </a:r>
            <a:r>
              <a:rPr lang="en-US" sz="2400" noProof="0" dirty="0" err="1"/>
              <a:t>Racordon</a:t>
            </a:r>
            <a:r>
              <a:rPr lang="en-US" sz="2400" noProof="0" dirty="0"/>
              <a:t>, </a:t>
            </a:r>
            <a:r>
              <a:rPr lang="en-US" sz="2400" noProof="0" dirty="0" err="1"/>
              <a:t>Emmanouela</a:t>
            </a:r>
            <a:r>
              <a:rPr lang="en-US" sz="2400" noProof="0" dirty="0"/>
              <a:t> </a:t>
            </a:r>
            <a:r>
              <a:rPr lang="en-US" sz="2400" noProof="0" dirty="0" err="1"/>
              <a:t>Stachtiri</a:t>
            </a:r>
            <a:r>
              <a:rPr lang="en-US" sz="2400" noProof="0" dirty="0"/>
              <a:t>, Damien </a:t>
            </a:r>
            <a:r>
              <a:rPr lang="en-US" sz="2400" noProof="0" dirty="0" err="1"/>
              <a:t>Morard</a:t>
            </a:r>
            <a:r>
              <a:rPr lang="en-US" sz="2400" noProof="0" dirty="0"/>
              <a:t>, Didier </a:t>
            </a:r>
            <a:r>
              <a:rPr lang="en-US" sz="2400" noProof="0" dirty="0" err="1"/>
              <a:t>Buchs</a:t>
            </a:r>
            <a:r>
              <a:rPr lang="en-US" sz="2400" noProof="0" dirty="0"/>
              <a:t>, Functional Block Programming and Debugging, 2020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noProof="0" dirty="0"/>
              <a:t>Nachum Dershowitz, Jean-Pierre </a:t>
            </a:r>
            <a:r>
              <a:rPr lang="en-US" sz="2400" noProof="0" dirty="0" err="1"/>
              <a:t>Jouannaud</a:t>
            </a:r>
            <a:r>
              <a:rPr lang="en-US" sz="2400" noProof="0" dirty="0"/>
              <a:t>, Rewrite Systems, 1990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noProof="0" dirty="0"/>
              <a:t>Nachum Dershowitz, Computing with Rewrite Systems, 1985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noProof="0" dirty="0" err="1"/>
              <a:t>Terese</a:t>
            </a:r>
            <a:r>
              <a:rPr lang="en-US" sz="2400" noProof="0" dirty="0"/>
              <a:t>, Term Rewriting Systems, 2003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noProof="0" dirty="0"/>
              <a:t>Thomas </a:t>
            </a:r>
            <a:r>
              <a:rPr lang="en-US" sz="2400" noProof="0" dirty="0" err="1"/>
              <a:t>Sternagel</a:t>
            </a:r>
            <a:r>
              <a:rPr lang="en-US" sz="2400" noProof="0" dirty="0"/>
              <a:t> and Harald </a:t>
            </a:r>
            <a:r>
              <a:rPr lang="en-US" sz="2400" noProof="0" dirty="0" err="1"/>
              <a:t>Zankl</a:t>
            </a:r>
            <a:r>
              <a:rPr lang="en-US" sz="2400" noProof="0" dirty="0"/>
              <a:t>, KBCV-Knuth-Bendix Completion Visualizer, 2012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noProof="0" dirty="0"/>
              <a:t>Thomas </a:t>
            </a:r>
            <a:r>
              <a:rPr lang="en-US" sz="2400" noProof="0" dirty="0" err="1"/>
              <a:t>Artsa</a:t>
            </a:r>
            <a:r>
              <a:rPr lang="en-US" sz="2400" noProof="0" dirty="0"/>
              <a:t>, Jürgen </a:t>
            </a:r>
            <a:r>
              <a:rPr lang="en-US" sz="2400" noProof="0" dirty="0" err="1"/>
              <a:t>Giesl</a:t>
            </a:r>
            <a:r>
              <a:rPr lang="en-US" sz="2400" noProof="0" dirty="0"/>
              <a:t>, Termination of term rewriting using dependency pairs, 2000</a:t>
            </a:r>
          </a:p>
          <a:p>
            <a:pPr marL="0" indent="0">
              <a:buNone/>
            </a:pPr>
            <a:endParaRPr lang="en-US" sz="2400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AA25D2-41D9-4F0E-8A5A-76CEB9DE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115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69760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References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B6A6C5-3824-491D-9AB0-96F14B94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470967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sz="2400" noProof="0" dirty="0"/>
              <a:t>Jürgen </a:t>
            </a:r>
            <a:r>
              <a:rPr lang="en-US" sz="2400" noProof="0" dirty="0" err="1"/>
              <a:t>Giesl</a:t>
            </a:r>
            <a:r>
              <a:rPr lang="en-US" sz="2400" noProof="0" dirty="0"/>
              <a:t>, René Thiemann, Peter Schneider-Kamp, Stephan </a:t>
            </a:r>
            <a:r>
              <a:rPr lang="en-US" sz="2400" noProof="0" dirty="0" err="1"/>
              <a:t>Falke</a:t>
            </a:r>
            <a:r>
              <a:rPr lang="en-US" sz="2400" noProof="0" dirty="0"/>
              <a:t>, Automated Termination Proofs with </a:t>
            </a:r>
            <a:r>
              <a:rPr lang="en-US" sz="2400" noProof="0" dirty="0" err="1"/>
              <a:t>AProVE</a:t>
            </a:r>
            <a:r>
              <a:rPr lang="en-US" sz="2400" noProof="0" dirty="0"/>
              <a:t>, 2004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400" noProof="0" dirty="0"/>
              <a:t>D. </a:t>
            </a:r>
            <a:r>
              <a:rPr lang="en-US" sz="2400" noProof="0" dirty="0" err="1"/>
              <a:t>Kapur</a:t>
            </a:r>
            <a:r>
              <a:rPr lang="en-US" sz="2400" noProof="0" dirty="0"/>
              <a:t>, P. </a:t>
            </a:r>
            <a:r>
              <a:rPr lang="en-US" sz="2400" noProof="0" dirty="0" err="1"/>
              <a:t>Narendran</a:t>
            </a:r>
            <a:r>
              <a:rPr lang="en-US" sz="2400" noProof="0" dirty="0"/>
              <a:t>, Path ordering for proving termination of term rewriting systems, 1985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400" noProof="0" dirty="0"/>
              <a:t>Jeremy Dick, John </a:t>
            </a:r>
            <a:r>
              <a:rPr lang="en-US" sz="2400" noProof="0" dirty="0" err="1"/>
              <a:t>Kalmus</a:t>
            </a:r>
            <a:r>
              <a:rPr lang="en-US" sz="2400" noProof="0" dirty="0"/>
              <a:t> and Ursula Martin, Automating the Knuth Bendix ordering, 1990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400" b="0" i="0" u="none" strike="noStrike" baseline="0" noProof="0" dirty="0"/>
              <a:t>E. </a:t>
            </a:r>
            <a:r>
              <a:rPr lang="en-US" sz="2400" b="0" i="0" u="none" strike="noStrike" baseline="0" noProof="0" dirty="0" err="1"/>
              <a:t>Contejean</a:t>
            </a:r>
            <a:r>
              <a:rPr lang="en-US" sz="2400" b="0" i="0" u="none" strike="noStrike" baseline="0" noProof="0" dirty="0"/>
              <a:t>, P. </a:t>
            </a:r>
            <a:r>
              <a:rPr lang="en-US" sz="2400" b="0" i="0" u="none" strike="noStrike" baseline="0" noProof="0" dirty="0" err="1"/>
              <a:t>Courtieu</a:t>
            </a:r>
            <a:r>
              <a:rPr lang="en-US" sz="2400" b="0" i="0" u="none" strike="noStrike" baseline="0" noProof="0" dirty="0"/>
              <a:t>, J. Forest, O. Pons, X. </a:t>
            </a:r>
            <a:r>
              <a:rPr lang="en-US" sz="2400" b="0" i="0" u="none" strike="noStrike" baseline="0" noProof="0" dirty="0" err="1"/>
              <a:t>Urbain</a:t>
            </a:r>
            <a:r>
              <a:rPr lang="en-US" sz="2400" b="0" i="0" u="none" strike="noStrike" baseline="0" noProof="0" dirty="0"/>
              <a:t>, </a:t>
            </a:r>
            <a:r>
              <a:rPr lang="en-US" sz="2400" b="0" i="0" u="none" strike="noStrike" baseline="0" noProof="0" dirty="0">
                <a:latin typeface="NimbusRomNo9L-Regu"/>
              </a:rPr>
              <a:t>Automated Certified Proofs with CiME3, 2011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400" b="0" i="0" u="none" strike="noStrike" baseline="0" noProof="0" dirty="0">
                <a:latin typeface="NimbusRomNo9L-Regu"/>
              </a:rPr>
              <a:t>F. </a:t>
            </a:r>
            <a:r>
              <a:rPr lang="en-US" sz="2400" b="0" i="0" u="none" strike="noStrike" baseline="0" noProof="0" dirty="0" err="1">
                <a:latin typeface="NimbusRomNo9L-Regu"/>
              </a:rPr>
              <a:t>Chalub</a:t>
            </a:r>
            <a:r>
              <a:rPr lang="en-US" sz="2400" b="0" i="0" u="none" strike="noStrike" baseline="0" noProof="0" dirty="0">
                <a:latin typeface="NimbusRomNo9L-Regu"/>
              </a:rPr>
              <a:t>, C. Braga, Maude MSOS Tool, 2005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400" noProof="0" dirty="0">
                <a:latin typeface="NimbusRomNo9L-Regu"/>
              </a:rPr>
              <a:t>S. Winkler, A. </a:t>
            </a:r>
            <a:r>
              <a:rPr lang="en-US" sz="2400" noProof="0" dirty="0" err="1">
                <a:latin typeface="NimbusRomNo9L-Regu"/>
              </a:rPr>
              <a:t>Middeldorp</a:t>
            </a:r>
            <a:r>
              <a:rPr lang="en-US" sz="2400" noProof="0" dirty="0">
                <a:latin typeface="NimbusRomNo9L-Regu"/>
              </a:rPr>
              <a:t>, Tools in Term Rewriting for Education, 2020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400" noProof="0" dirty="0"/>
              <a:t>A. Salvador, L. Salvador, Term Rewriting Systems </a:t>
            </a:r>
            <a:r>
              <a:rPr lang="en-US" sz="2400" noProof="0" dirty="0" err="1"/>
              <a:t>.Net</a:t>
            </a:r>
            <a:r>
              <a:rPr lang="en-US" sz="2400" noProof="0" dirty="0"/>
              <a:t> Framework, 2013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AA25D2-41D9-4F0E-8A5A-76CEB9DE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116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01508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References (links)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B6A6C5-3824-491D-9AB0-96F14B943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noProof="0" dirty="0"/>
              <a:t>Database of Rewriting Systems</a:t>
            </a:r>
          </a:p>
          <a:p>
            <a:r>
              <a:rPr lang="en-US" sz="2400" noProof="0" dirty="0">
                <a:hlinkClick r:id="rId2"/>
              </a:rPr>
              <a:t>http://rewriting.loria.fr/systems.html</a:t>
            </a:r>
            <a:endParaRPr lang="en-US" sz="2400" noProof="0" dirty="0"/>
          </a:p>
          <a:p>
            <a:r>
              <a:rPr lang="en-US" sz="2400" noProof="0" dirty="0">
                <a:hlinkClick r:id="rId3"/>
              </a:rPr>
              <a:t>http://www.jaist.ac.jp/~hirokawa/tool/</a:t>
            </a:r>
            <a:endParaRPr lang="en-US" sz="2400" noProof="0" dirty="0"/>
          </a:p>
          <a:p>
            <a:endParaRPr lang="en-US" sz="2400" noProof="0" dirty="0"/>
          </a:p>
          <a:p>
            <a:pPr marL="0" indent="0">
              <a:buNone/>
            </a:pPr>
            <a:r>
              <a:rPr lang="en-US" sz="2400" noProof="0" dirty="0"/>
              <a:t>Knuth-Bendix Completion Visualizer</a:t>
            </a:r>
          </a:p>
          <a:p>
            <a:r>
              <a:rPr lang="en-US" sz="2400" noProof="0" dirty="0">
                <a:hlinkClick r:id="rId4"/>
              </a:rPr>
              <a:t>http://cl-informatik.uibk.ac.at/software/kbcv/</a:t>
            </a:r>
            <a:endParaRPr lang="en-US" sz="2400" noProof="0" dirty="0"/>
          </a:p>
          <a:p>
            <a:pPr marL="457200" indent="-457200">
              <a:buFont typeface="+mj-lt"/>
              <a:buAutoNum type="arabicPeriod"/>
            </a:pPr>
            <a:endParaRPr lang="en-US" sz="2400" noProof="0" dirty="0"/>
          </a:p>
          <a:p>
            <a:pPr marL="0" indent="0">
              <a:buNone/>
            </a:pPr>
            <a:r>
              <a:rPr lang="en-US" sz="2400" noProof="0" dirty="0"/>
              <a:t>Knuth-Bendix Completion subject-based thesis</a:t>
            </a:r>
          </a:p>
          <a:p>
            <a:r>
              <a:rPr lang="en-US" sz="2400" noProof="0" dirty="0">
                <a:hlinkClick r:id="rId5"/>
              </a:rPr>
              <a:t>https://homepage.divms.uiowa.edu/~astump/papers/thesis-wehrman.pdf</a:t>
            </a:r>
            <a:endParaRPr lang="en-US" sz="240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AA25D2-41D9-4F0E-8A5A-76CEB9DE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117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76405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References (links)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B6A6C5-3824-491D-9AB0-96F14B943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noProof="0" dirty="0"/>
              <a:t> </a:t>
            </a:r>
            <a:r>
              <a:rPr lang="en-US" sz="2600" noProof="0" dirty="0"/>
              <a:t>Prolog implementation of the Knuth-Bendix completion procedure</a:t>
            </a:r>
          </a:p>
          <a:p>
            <a:r>
              <a:rPr lang="en-US" sz="2600" noProof="0" dirty="0">
                <a:hlinkClick r:id="rId2"/>
              </a:rPr>
              <a:t>https://www.metalevel.at/trs/</a:t>
            </a:r>
            <a:endParaRPr lang="en-US" sz="2600" noProof="0" dirty="0"/>
          </a:p>
          <a:p>
            <a:pPr marL="457200" indent="-457200">
              <a:buFont typeface="+mj-lt"/>
              <a:buAutoNum type="arabicPeriod"/>
            </a:pPr>
            <a:endParaRPr lang="en-US" sz="2600" noProof="0" dirty="0"/>
          </a:p>
          <a:p>
            <a:pPr marL="0" indent="0">
              <a:buNone/>
            </a:pPr>
            <a:r>
              <a:rPr lang="en-US" sz="2600" noProof="0" dirty="0"/>
              <a:t>Maude tools</a:t>
            </a:r>
          </a:p>
          <a:p>
            <a:r>
              <a:rPr lang="en-US" sz="2600" noProof="0" dirty="0">
                <a:hlinkClick r:id="rId3"/>
              </a:rPr>
              <a:t>http://maude.lcc.uma.es/CRChC/</a:t>
            </a:r>
            <a:endParaRPr lang="en-US" sz="2600" noProof="0" dirty="0"/>
          </a:p>
          <a:p>
            <a:r>
              <a:rPr lang="en-US" sz="2600" noProof="0" dirty="0">
                <a:hlinkClick r:id="rId4"/>
              </a:rPr>
              <a:t>http://www.lcc.uma.es/%7Eduran/MTT/</a:t>
            </a:r>
            <a:endParaRPr lang="en-US" sz="2600" noProof="0" dirty="0"/>
          </a:p>
          <a:p>
            <a:r>
              <a:rPr lang="en-US" sz="2600" noProof="0" dirty="0">
                <a:hlinkClick r:id="rId5"/>
              </a:rPr>
              <a:t>http://maude.sip.ucm.es/debugging/</a:t>
            </a:r>
            <a:endParaRPr lang="en-US" sz="2600" noProof="0" dirty="0"/>
          </a:p>
          <a:p>
            <a:pPr marL="457200" indent="-457200">
              <a:buFont typeface="+mj-lt"/>
              <a:buAutoNum type="arabicPeriod"/>
            </a:pPr>
            <a:endParaRPr lang="en-US" sz="2600" noProof="0" dirty="0"/>
          </a:p>
          <a:p>
            <a:pPr marL="0" indent="0">
              <a:buNone/>
            </a:pPr>
            <a:r>
              <a:rPr lang="en-US" sz="2600" noProof="0" dirty="0"/>
              <a:t>Wikipedia</a:t>
            </a:r>
          </a:p>
          <a:p>
            <a:r>
              <a:rPr lang="en-US" sz="2600" noProof="0" dirty="0">
                <a:hlinkClick r:id="rId6"/>
              </a:rPr>
              <a:t>https://fr.wikipedia.org/wiki/Compl%C3%A9tion_de_Knuth-Bendix</a:t>
            </a:r>
            <a:endParaRPr lang="en-US" sz="2600" noProof="0" dirty="0"/>
          </a:p>
          <a:p>
            <a:r>
              <a:rPr lang="en-US" sz="2600" noProof="0" dirty="0">
                <a:hlinkClick r:id="rId7"/>
              </a:rPr>
              <a:t>https://fr.wikipedia.org/wiki/Paire_critique</a:t>
            </a:r>
            <a:endParaRPr lang="en-US" sz="260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AA25D2-41D9-4F0E-8A5A-76CEB9DE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118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54366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References (links)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B6A6C5-3824-491D-9AB0-96F14B943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noProof="0" dirty="0"/>
              <a:t> </a:t>
            </a:r>
            <a:r>
              <a:rPr lang="en-US" sz="2600" noProof="0" dirty="0"/>
              <a:t>TRS tool:</a:t>
            </a:r>
          </a:p>
          <a:p>
            <a:r>
              <a:rPr lang="en-US" sz="2600" noProof="0" dirty="0">
                <a:hlinkClick r:id="rId2"/>
              </a:rPr>
              <a:t>http://tfmserver.dsic.upv.es:8080/Home.html</a:t>
            </a:r>
            <a:endParaRPr lang="en-US" sz="2600" noProof="0" dirty="0"/>
          </a:p>
          <a:p>
            <a:endParaRPr lang="en-US" sz="260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AA25D2-41D9-4F0E-8A5A-76CEB9DE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119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020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Termination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E10784-E469-421E-BE89-77DA30AB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12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82E2FFD6-E582-4A96-97E7-20FA3BE6A2FB}"/>
                  </a:ext>
                </a:extLst>
              </p:cNvPr>
              <p:cNvSpPr txBox="1"/>
              <p:nvPr/>
            </p:nvSpPr>
            <p:spPr>
              <a:xfrm>
                <a:off x="1805763" y="1771938"/>
                <a:ext cx="858047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 term rewriting system is </a:t>
                </a:r>
                <a:r>
                  <a:rPr lang="en-US" sz="2800" dirty="0">
                    <a:solidFill>
                      <a:srgbClr val="FF0000"/>
                    </a:solidFill>
                  </a:rPr>
                  <a:t>terminating</a:t>
                </a:r>
                <a:r>
                  <a:rPr lang="en-US" sz="2800" dirty="0"/>
                  <a:t> 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2800" dirty="0"/>
                  <a:t>if and only if 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2800" dirty="0"/>
                  <a:t>it admits a </a:t>
                </a:r>
                <a:r>
                  <a:rPr lang="en-US" sz="2800" dirty="0">
                    <a:solidFill>
                      <a:srgbClr val="FF0000"/>
                    </a:solidFill>
                  </a:rPr>
                  <a:t>compatible reduction order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algn="ctr"/>
                <a:r>
                  <a:rPr lang="en-US" sz="2800" dirty="0"/>
                  <a:t>(if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for every rewrite rule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82E2FFD6-E582-4A96-97E7-20FA3BE6A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763" y="1771938"/>
                <a:ext cx="8580474" cy="2677656"/>
              </a:xfrm>
              <a:prstGeom prst="rect">
                <a:avLst/>
              </a:prstGeom>
              <a:blipFill>
                <a:blip r:embed="rId3"/>
                <a:stretch>
                  <a:fillRect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que 5" descr="Flèche vers la droite">
            <a:extLst>
              <a:ext uri="{FF2B5EF4-FFF2-40B4-BE49-F238E27FC236}">
                <a16:creationId xmlns:a16="http://schemas.microsoft.com/office/drawing/2014/main" id="{BEDFE13C-101F-4229-8A17-4CC075AB3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36768" y="4623180"/>
            <a:ext cx="1088055" cy="8572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77B03E3-DB7A-4114-87A3-BECDB93D6CD3}"/>
              </a:ext>
            </a:extLst>
          </p:cNvPr>
          <p:cNvSpPr txBox="1"/>
          <p:nvPr/>
        </p:nvSpPr>
        <p:spPr>
          <a:xfrm>
            <a:off x="4180114" y="4790195"/>
            <a:ext cx="515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rgbClr val="0070C0"/>
                </a:solidFill>
              </a:rPr>
              <a:t>Verification</a:t>
            </a:r>
            <a:r>
              <a:rPr lang="fr-FR" sz="2800" dirty="0">
                <a:solidFill>
                  <a:srgbClr val="0070C0"/>
                </a:solidFill>
              </a:rPr>
              <a:t> of </a:t>
            </a:r>
            <a:r>
              <a:rPr lang="fr-FR" sz="2800" dirty="0" err="1">
                <a:solidFill>
                  <a:srgbClr val="0070C0"/>
                </a:solidFill>
              </a:rPr>
              <a:t>termination</a:t>
            </a:r>
            <a:r>
              <a:rPr lang="fr-FR" sz="2800" dirty="0">
                <a:solidFill>
                  <a:srgbClr val="0070C0"/>
                </a:solidFill>
              </a:rPr>
              <a:t> 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B43DB-EC91-4FC2-BDDE-F3F123BB8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Make </a:t>
            </a:r>
            <a:r>
              <a:rPr lang="en-US" noProof="0" dirty="0" err="1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FunBlocks</a:t>
            </a:r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 alive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D07C26-7776-4DF2-9E42-5AC0453EE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noProof="0" dirty="0"/>
          </a:p>
          <a:p>
            <a:r>
              <a:rPr lang="en-US" noProof="0" dirty="0"/>
              <a:t>Marvin FOURASTIE</a:t>
            </a:r>
          </a:p>
          <a:p>
            <a:endParaRPr lang="en-US" noProof="0" dirty="0"/>
          </a:p>
          <a:p>
            <a:r>
              <a:rPr lang="en-US" sz="2000" noProof="0" dirty="0"/>
              <a:t>Master project</a:t>
            </a:r>
          </a:p>
          <a:p>
            <a:endParaRPr lang="en-US" sz="200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0D888D-9A5F-4E62-A445-800E4297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120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08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noProof="0" dirty="0">
                <a:solidFill>
                  <a:srgbClr val="0070C0"/>
                </a:solidFill>
                <a:latin typeface="Berlin Sans FB" panose="020E0602020502020306" pitchFamily="34" charset="0"/>
              </a:rPr>
              <a:t>Polynomial interpretation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E10784-E469-421E-BE89-77DA30AB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13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42C749D-05AC-4F5B-8EE9-4B20D9B8839E}"/>
                  </a:ext>
                </a:extLst>
              </p:cNvPr>
              <p:cNvSpPr txBox="1"/>
              <p:nvPr/>
            </p:nvSpPr>
            <p:spPr>
              <a:xfrm>
                <a:off x="1446028" y="3192522"/>
                <a:ext cx="34811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sz="2400" b="0" dirty="0"/>
              </a:p>
              <a:p>
                <a:endParaRPr lang="fr-FR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42C749D-05AC-4F5B-8EE9-4B20D9B88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028" y="3192522"/>
                <a:ext cx="3481150" cy="1200329"/>
              </a:xfrm>
              <a:prstGeom prst="rect">
                <a:avLst/>
              </a:prstGeom>
              <a:blipFill>
                <a:blip r:embed="rId3"/>
                <a:stretch>
                  <a:fillRect l="-1401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que 5" descr="Flèche vers la droite">
            <a:extLst>
              <a:ext uri="{FF2B5EF4-FFF2-40B4-BE49-F238E27FC236}">
                <a16:creationId xmlns:a16="http://schemas.microsoft.com/office/drawing/2014/main" id="{6AE05794-CBEC-4745-BC6C-3C97889A2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8428" y="3364061"/>
            <a:ext cx="1088055" cy="857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EF168272-44EA-465C-89CF-D98E1C91A8FA}"/>
                  </a:ext>
                </a:extLst>
              </p:cNvPr>
              <p:cNvSpPr txBox="1"/>
              <p:nvPr/>
            </p:nvSpPr>
            <p:spPr>
              <a:xfrm>
                <a:off x="7374188" y="2775677"/>
                <a:ext cx="4578326" cy="2034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400" b="0" dirty="0">
                  <a:solidFill>
                    <a:srgbClr val="0070C0"/>
                  </a:solidFill>
                </a:endParaRPr>
              </a:p>
              <a:p>
                <a:endParaRPr lang="fr-FR" sz="2400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2400" b="0" dirty="0">
                  <a:solidFill>
                    <a:srgbClr val="0070C0"/>
                  </a:solidFill>
                </a:endParaRPr>
              </a:p>
              <a:p>
                <a:endParaRPr lang="fr-FR" sz="2400" b="0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EF168272-44EA-465C-89CF-D98E1C91A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88" y="2775677"/>
                <a:ext cx="4578326" cy="20340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3EB772FF-FCED-43AC-9453-7ADAC29E3485}"/>
              </a:ext>
            </a:extLst>
          </p:cNvPr>
          <p:cNvSpPr txBox="1"/>
          <p:nvPr/>
        </p:nvSpPr>
        <p:spPr>
          <a:xfrm>
            <a:off x="5431971" y="3192522"/>
            <a:ext cx="120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rgbClr val="0070C0"/>
                </a:solidFill>
              </a:rPr>
              <a:t>weight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75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noProof="0" dirty="0">
                <a:solidFill>
                  <a:srgbClr val="0070C0"/>
                </a:solidFill>
                <a:latin typeface="Berlin Sans FB" panose="020E0602020502020306" pitchFamily="34" charset="0"/>
              </a:rPr>
              <a:t>Polynomial interpretation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E10784-E469-421E-BE89-77DA30AB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14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42C749D-05AC-4F5B-8EE9-4B20D9B8839E}"/>
                  </a:ext>
                </a:extLst>
              </p:cNvPr>
              <p:cNvSpPr txBox="1"/>
              <p:nvPr/>
            </p:nvSpPr>
            <p:spPr>
              <a:xfrm>
                <a:off x="1862028" y="2107273"/>
                <a:ext cx="1710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sz="2400" b="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42C749D-05AC-4F5B-8EE9-4B20D9B88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028" y="2107273"/>
                <a:ext cx="1710829" cy="461665"/>
              </a:xfrm>
              <a:prstGeom prst="rect">
                <a:avLst/>
              </a:prstGeom>
              <a:blipFill>
                <a:blip r:embed="rId3"/>
                <a:stretch>
                  <a:fillRect l="-2847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52A6E8DF-B25E-4D92-BFE9-EE4FDCD92F73}"/>
                  </a:ext>
                </a:extLst>
              </p:cNvPr>
              <p:cNvSpPr txBox="1"/>
              <p:nvPr/>
            </p:nvSpPr>
            <p:spPr>
              <a:xfrm>
                <a:off x="6918441" y="2108528"/>
                <a:ext cx="33843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52A6E8DF-B25E-4D92-BFE9-EE4FDCD92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441" y="2108528"/>
                <a:ext cx="3384317" cy="461665"/>
              </a:xfrm>
              <a:prstGeom prst="rect">
                <a:avLst/>
              </a:prstGeom>
              <a:blipFill>
                <a:blip r:embed="rId4"/>
                <a:stretch>
                  <a:fillRect l="-162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136C8DC-E064-4161-8E77-F40D4344DD53}"/>
                  </a:ext>
                </a:extLst>
              </p:cNvPr>
              <p:cNvSpPr txBox="1"/>
              <p:nvPr/>
            </p:nvSpPr>
            <p:spPr>
              <a:xfrm>
                <a:off x="1111483" y="2749864"/>
                <a:ext cx="3384317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fr-F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136C8DC-E064-4161-8E77-F40D4344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483" y="2749864"/>
                <a:ext cx="3384317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7572E74E-B5D7-4C6F-A7FC-3AA9BCB1D743}"/>
                  </a:ext>
                </a:extLst>
              </p:cNvPr>
              <p:cNvSpPr txBox="1"/>
              <p:nvPr/>
            </p:nvSpPr>
            <p:spPr>
              <a:xfrm>
                <a:off x="1862028" y="3260471"/>
                <a:ext cx="21760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fr-F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7572E74E-B5D7-4C6F-A7FC-3AA9BCB1D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028" y="3260471"/>
                <a:ext cx="2176004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BA25E387-2ECA-4147-B1F8-7E9F904C2C03}"/>
                  </a:ext>
                </a:extLst>
              </p:cNvPr>
              <p:cNvSpPr txBox="1"/>
              <p:nvPr/>
            </p:nvSpPr>
            <p:spPr>
              <a:xfrm>
                <a:off x="1311730" y="4275475"/>
                <a:ext cx="3276600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BA25E387-2ECA-4147-B1F8-7E9F904C2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730" y="4275475"/>
                <a:ext cx="3276600" cy="509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C2C16FE-0FE5-46A8-8F0F-B61B170DA9A3}"/>
                  </a:ext>
                </a:extLst>
              </p:cNvPr>
              <p:cNvSpPr txBox="1"/>
              <p:nvPr/>
            </p:nvSpPr>
            <p:spPr>
              <a:xfrm>
                <a:off x="6160174" y="2799916"/>
                <a:ext cx="51732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fr-FR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F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fr-F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C2C16FE-0FE5-46A8-8F0F-B61B170DA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174" y="2799916"/>
                <a:ext cx="5173246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BA3B681-FEB0-411A-99F7-9C3236FD56C2}"/>
                  </a:ext>
                </a:extLst>
              </p:cNvPr>
              <p:cNvSpPr txBox="1"/>
              <p:nvPr/>
            </p:nvSpPr>
            <p:spPr>
              <a:xfrm>
                <a:off x="6180554" y="3260470"/>
                <a:ext cx="51732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fr-FR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F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fr-F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BA3B681-FEB0-411A-99F7-9C3236FD5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554" y="3260470"/>
                <a:ext cx="5173246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E519D37-203D-4033-996B-65CA0B13F69B}"/>
                  </a:ext>
                </a:extLst>
              </p:cNvPr>
              <p:cNvSpPr txBox="1"/>
              <p:nvPr/>
            </p:nvSpPr>
            <p:spPr>
              <a:xfrm>
                <a:off x="6180554" y="4290330"/>
                <a:ext cx="51732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)&gt;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E519D37-203D-4033-996B-65CA0B13F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554" y="4290330"/>
                <a:ext cx="5173246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6063A20-3D41-4FC0-BAAE-B331D290121D}"/>
                  </a:ext>
                </a:extLst>
              </p:cNvPr>
              <p:cNvSpPr txBox="1"/>
              <p:nvPr/>
            </p:nvSpPr>
            <p:spPr>
              <a:xfrm>
                <a:off x="3125371" y="5320190"/>
                <a:ext cx="5941257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dirty="0">
                    <a:solidFill>
                      <a:srgbClr val="FF0000"/>
                    </a:solidFill>
                  </a:rPr>
                  <a:t>Reduction </a:t>
                </a:r>
                <a:r>
                  <a:rPr lang="fr-FR" sz="3200" dirty="0" err="1">
                    <a:solidFill>
                      <a:srgbClr val="FF0000"/>
                    </a:solidFill>
                  </a:rPr>
                  <a:t>order</a:t>
                </a:r>
                <a:r>
                  <a:rPr lang="fr-FR" sz="3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sz="3200" dirty="0">
                    <a:solidFill>
                      <a:srgbClr val="FF0000"/>
                    </a:solidFill>
                  </a:rPr>
                  <a:t> Termination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6063A20-3D41-4FC0-BAAE-B331D2901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371" y="5320190"/>
                <a:ext cx="5941257" cy="633571"/>
              </a:xfrm>
              <a:prstGeom prst="rect">
                <a:avLst/>
              </a:prstGeom>
              <a:blipFill>
                <a:blip r:embed="rId11"/>
                <a:stretch>
                  <a:fillRect l="-2669" t="-3846" b="-31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23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058"/>
            <a:ext cx="10515600" cy="1325563"/>
          </a:xfrm>
        </p:spPr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Algorithms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E10784-E469-421E-BE89-77DA30AB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15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DB518B0-B336-4EC8-899E-859B01330603}"/>
              </a:ext>
            </a:extLst>
          </p:cNvPr>
          <p:cNvSpPr txBox="1"/>
          <p:nvPr/>
        </p:nvSpPr>
        <p:spPr>
          <a:xfrm>
            <a:off x="1109373" y="2402958"/>
            <a:ext cx="35545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Recursive</a:t>
            </a:r>
            <a:r>
              <a:rPr lang="fr-FR" sz="2400" dirty="0"/>
              <a:t> Path </a:t>
            </a:r>
            <a:r>
              <a:rPr lang="fr-FR" sz="2400" dirty="0" err="1"/>
              <a:t>Ordering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Knuth-Bendix</a:t>
            </a:r>
            <a:r>
              <a:rPr lang="fr-FR" sz="2400" dirty="0"/>
              <a:t> </a:t>
            </a:r>
            <a:r>
              <a:rPr lang="fr-FR" sz="2400" dirty="0" err="1"/>
              <a:t>Ordering</a:t>
            </a:r>
            <a:endParaRPr lang="fr-FR" sz="2400" dirty="0"/>
          </a:p>
          <a:p>
            <a:endParaRPr lang="fr-FR" sz="2400" dirty="0"/>
          </a:p>
          <a:p>
            <a:endParaRPr lang="fr-FR" sz="2400" b="1" dirty="0"/>
          </a:p>
          <a:p>
            <a:r>
              <a:rPr lang="en-US" sz="2400" dirty="0"/>
              <a:t>D</a:t>
            </a:r>
            <a:r>
              <a:rPr lang="en-US" sz="2400" dirty="0">
                <a:effectLst/>
              </a:rPr>
              <a:t>ependency pairs</a:t>
            </a:r>
            <a:endParaRPr lang="en-US" sz="2400" dirty="0"/>
          </a:p>
        </p:txBody>
      </p:sp>
      <p:pic>
        <p:nvPicPr>
          <p:cNvPr id="7" name="Graphique 6" descr="Flèche vers la droite">
            <a:extLst>
              <a:ext uri="{FF2B5EF4-FFF2-40B4-BE49-F238E27FC236}">
                <a16:creationId xmlns:a16="http://schemas.microsoft.com/office/drawing/2014/main" id="{B6CCAA42-A26D-4BDF-911A-7561BE1EF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5196" y="2221061"/>
            <a:ext cx="1088055" cy="857250"/>
          </a:xfrm>
          <a:prstGeom prst="rect">
            <a:avLst/>
          </a:prstGeom>
        </p:spPr>
      </p:pic>
      <p:pic>
        <p:nvPicPr>
          <p:cNvPr id="9" name="Graphique 8" descr="Flèche vers la droite">
            <a:extLst>
              <a:ext uri="{FF2B5EF4-FFF2-40B4-BE49-F238E27FC236}">
                <a16:creationId xmlns:a16="http://schemas.microsoft.com/office/drawing/2014/main" id="{B3326A8A-8152-4489-99E8-265C69082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1652" y="3364061"/>
            <a:ext cx="1088055" cy="857250"/>
          </a:xfrm>
          <a:prstGeom prst="rect">
            <a:avLst/>
          </a:prstGeom>
        </p:spPr>
      </p:pic>
      <p:pic>
        <p:nvPicPr>
          <p:cNvPr id="11" name="Graphique 10" descr="Flèche vers la droite">
            <a:extLst>
              <a:ext uri="{FF2B5EF4-FFF2-40B4-BE49-F238E27FC236}">
                <a16:creationId xmlns:a16="http://schemas.microsoft.com/office/drawing/2014/main" id="{F0B88A20-6C92-44D8-AF2F-36CA7D5F3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1652" y="4507061"/>
            <a:ext cx="1088055" cy="85725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111DF5C-E252-4034-A23C-2A4A1C2A7F1B}"/>
              </a:ext>
            </a:extLst>
          </p:cNvPr>
          <p:cNvSpPr txBox="1"/>
          <p:nvPr/>
        </p:nvSpPr>
        <p:spPr>
          <a:xfrm>
            <a:off x="6514509" y="2453858"/>
            <a:ext cx="51707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Order</a:t>
            </a:r>
            <a:r>
              <a:rPr lang="fr-FR" sz="2400" dirty="0"/>
              <a:t> </a:t>
            </a:r>
            <a:r>
              <a:rPr lang="fr-FR" sz="2400" dirty="0" err="1"/>
              <a:t>based</a:t>
            </a:r>
            <a:r>
              <a:rPr lang="fr-FR" sz="2400" dirty="0"/>
              <a:t> on the </a:t>
            </a:r>
            <a:r>
              <a:rPr lang="fr-FR" sz="2400" dirty="0" err="1"/>
              <a:t>mutisets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en-US" sz="2400" dirty="0"/>
              <a:t>Based on weights assigned to operators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Prove innermost termination</a:t>
            </a:r>
          </a:p>
        </p:txBody>
      </p:sp>
    </p:spTree>
    <p:extLst>
      <p:ext uri="{BB962C8B-B14F-4D97-AF65-F5344CB8AC3E}">
        <p14:creationId xmlns:p14="http://schemas.microsoft.com/office/powerpoint/2010/main" val="3014822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Termination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E10784-E469-421E-BE89-77DA30AB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16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BA518F8-EFB4-47DE-A78E-4D621D352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397" y="1791113"/>
            <a:ext cx="4781604" cy="78726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2393F94-06FC-4224-B130-DD110E115B0B}"/>
              </a:ext>
            </a:extLst>
          </p:cNvPr>
          <p:cNvSpPr txBox="1"/>
          <p:nvPr/>
        </p:nvSpPr>
        <p:spPr>
          <a:xfrm>
            <a:off x="1216621" y="4279622"/>
            <a:ext cx="3995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Direct proof </a:t>
            </a:r>
          </a:p>
          <a:p>
            <a:r>
              <a:rPr lang="fr-FR" sz="2800" dirty="0"/>
              <a:t>(polynomial, LBO, KBO,…)</a:t>
            </a:r>
            <a:endParaRPr lang="en-US" sz="2800" dirty="0"/>
          </a:p>
        </p:txBody>
      </p:sp>
      <p:pic>
        <p:nvPicPr>
          <p:cNvPr id="5" name="Graphique 4" descr="Ajouter">
            <a:extLst>
              <a:ext uri="{FF2B5EF4-FFF2-40B4-BE49-F238E27FC236}">
                <a16:creationId xmlns:a16="http://schemas.microsoft.com/office/drawing/2014/main" id="{FA7A4504-FC01-4DEC-BCCC-E674C5642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0341" y="4279622"/>
            <a:ext cx="990602" cy="990602"/>
          </a:xfrm>
          <a:prstGeom prst="rect">
            <a:avLst/>
          </a:prstGeom>
        </p:spPr>
      </p:pic>
      <p:sp>
        <p:nvSpPr>
          <p:cNvPr id="10" name="Est égal à 9">
            <a:extLst>
              <a:ext uri="{FF2B5EF4-FFF2-40B4-BE49-F238E27FC236}">
                <a16:creationId xmlns:a16="http://schemas.microsoft.com/office/drawing/2014/main" id="{F63A59E7-8BDC-4F02-91BC-ABD9F0F4DE8A}"/>
              </a:ext>
            </a:extLst>
          </p:cNvPr>
          <p:cNvSpPr/>
          <p:nvPr/>
        </p:nvSpPr>
        <p:spPr>
          <a:xfrm>
            <a:off x="5279713" y="2578379"/>
            <a:ext cx="1240971" cy="1224189"/>
          </a:xfrm>
          <a:prstGeom prst="mathEqual">
            <a:avLst>
              <a:gd name="adj1" fmla="val 12897"/>
              <a:gd name="adj2" fmla="val 2523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CCEA8-FB40-4AFD-98AE-52FECC9DD481}"/>
              </a:ext>
            </a:extLst>
          </p:cNvPr>
          <p:cNvSpPr txBox="1"/>
          <p:nvPr/>
        </p:nvSpPr>
        <p:spPr>
          <a:xfrm>
            <a:off x="6918014" y="4297869"/>
            <a:ext cx="3995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Dependency</a:t>
            </a:r>
            <a:r>
              <a:rPr lang="fr-FR" sz="2800" dirty="0"/>
              <a:t> pairs and size-change </a:t>
            </a:r>
            <a:r>
              <a:rPr lang="fr-FR" sz="2800" dirty="0" err="1"/>
              <a:t>principle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8445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Confluence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E10784-E469-421E-BE89-77DA30AB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17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FAFA07-B6F5-4780-A61D-6C96AECB8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8" y="1509713"/>
            <a:ext cx="4395638" cy="46053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C1A0A2A-25B6-4BDC-8C8F-4FC1A307E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8" y="1516080"/>
            <a:ext cx="4395638" cy="477358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F7E5139-25D0-4695-A77A-2564305F9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714" y="1509713"/>
            <a:ext cx="4395638" cy="477571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19C67E1-B2AD-437C-886B-FD1C22632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714" y="1516079"/>
            <a:ext cx="4462077" cy="47735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3A710E8-A291-4F9C-BDF0-FA993E3E1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714" y="1513689"/>
            <a:ext cx="4462077" cy="47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0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Overlap and critical pairs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E10784-E469-421E-BE89-77DA30AB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18</a:t>
            </a:fld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C13307C-6F43-4E09-86E4-6637D738CCB6}"/>
              </a:ext>
            </a:extLst>
          </p:cNvPr>
          <p:cNvGrpSpPr/>
          <p:nvPr/>
        </p:nvGrpSpPr>
        <p:grpSpPr>
          <a:xfrm>
            <a:off x="6268598" y="1399142"/>
            <a:ext cx="3713602" cy="3547431"/>
            <a:chOff x="6268598" y="1399142"/>
            <a:chExt cx="3713602" cy="3547431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FAE0BB51-84A6-448C-9241-09B251BA2580}"/>
                </a:ext>
              </a:extLst>
            </p:cNvPr>
            <p:cNvSpPr/>
            <p:nvPr/>
          </p:nvSpPr>
          <p:spPr>
            <a:xfrm>
              <a:off x="6268598" y="2379643"/>
              <a:ext cx="2258457" cy="1994053"/>
            </a:xfrm>
            <a:custGeom>
              <a:avLst/>
              <a:gdLst>
                <a:gd name="connsiteX0" fmla="*/ 1167788 w 2258457"/>
                <a:gd name="connsiteY0" fmla="*/ 0 h 1994053"/>
                <a:gd name="connsiteX1" fmla="*/ 0 w 2258457"/>
                <a:gd name="connsiteY1" fmla="*/ 1961003 h 1994053"/>
                <a:gd name="connsiteX2" fmla="*/ 2258457 w 2258457"/>
                <a:gd name="connsiteY2" fmla="*/ 1994053 h 1994053"/>
                <a:gd name="connsiteX3" fmla="*/ 2258457 w 2258457"/>
                <a:gd name="connsiteY3" fmla="*/ 1123721 h 1994053"/>
                <a:gd name="connsiteX4" fmla="*/ 1167788 w 2258457"/>
                <a:gd name="connsiteY4" fmla="*/ 0 h 199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8457" h="1994053">
                  <a:moveTo>
                    <a:pt x="1167788" y="0"/>
                  </a:moveTo>
                  <a:lnTo>
                    <a:pt x="0" y="1961003"/>
                  </a:lnTo>
                  <a:lnTo>
                    <a:pt x="2258457" y="1994053"/>
                  </a:lnTo>
                  <a:lnTo>
                    <a:pt x="2258457" y="1123721"/>
                  </a:lnTo>
                  <a:lnTo>
                    <a:pt x="1167788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BF349769-2174-4E7C-A1F6-CA6EB4587DA1}"/>
                </a:ext>
              </a:extLst>
            </p:cNvPr>
            <p:cNvSpPr/>
            <p:nvPr/>
          </p:nvSpPr>
          <p:spPr>
            <a:xfrm>
              <a:off x="7160964" y="1399142"/>
              <a:ext cx="2765234" cy="3547431"/>
            </a:xfrm>
            <a:custGeom>
              <a:avLst/>
              <a:gdLst>
                <a:gd name="connsiteX0" fmla="*/ 1366091 w 2765234"/>
                <a:gd name="connsiteY0" fmla="*/ 0 h 3547431"/>
                <a:gd name="connsiteX1" fmla="*/ 0 w 2765234"/>
                <a:gd name="connsiteY1" fmla="*/ 1454227 h 3547431"/>
                <a:gd name="connsiteX2" fmla="*/ 583894 w 2765234"/>
                <a:gd name="connsiteY2" fmla="*/ 2500829 h 3547431"/>
                <a:gd name="connsiteX3" fmla="*/ 605928 w 2765234"/>
                <a:gd name="connsiteY3" fmla="*/ 3536415 h 3547431"/>
                <a:gd name="connsiteX4" fmla="*/ 1311007 w 2765234"/>
                <a:gd name="connsiteY4" fmla="*/ 3547431 h 3547431"/>
                <a:gd name="connsiteX5" fmla="*/ 1002535 w 2765234"/>
                <a:gd name="connsiteY5" fmla="*/ 1498294 h 3547431"/>
                <a:gd name="connsiteX6" fmla="*/ 1134737 w 2765234"/>
                <a:gd name="connsiteY6" fmla="*/ 1145754 h 3547431"/>
                <a:gd name="connsiteX7" fmla="*/ 1597446 w 2765234"/>
                <a:gd name="connsiteY7" fmla="*/ 1145754 h 3547431"/>
                <a:gd name="connsiteX8" fmla="*/ 2005070 w 2765234"/>
                <a:gd name="connsiteY8" fmla="*/ 1784733 h 3547431"/>
                <a:gd name="connsiteX9" fmla="*/ 2633031 w 2765234"/>
                <a:gd name="connsiteY9" fmla="*/ 1773716 h 3547431"/>
                <a:gd name="connsiteX10" fmla="*/ 2765234 w 2765234"/>
                <a:gd name="connsiteY10" fmla="*/ 1344058 h 3547431"/>
                <a:gd name="connsiteX11" fmla="*/ 1366091 w 2765234"/>
                <a:gd name="connsiteY11" fmla="*/ 0 h 354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5234" h="3547431">
                  <a:moveTo>
                    <a:pt x="1366091" y="0"/>
                  </a:moveTo>
                  <a:lnTo>
                    <a:pt x="0" y="1454227"/>
                  </a:lnTo>
                  <a:lnTo>
                    <a:pt x="583894" y="2500829"/>
                  </a:lnTo>
                  <a:lnTo>
                    <a:pt x="605928" y="3536415"/>
                  </a:lnTo>
                  <a:lnTo>
                    <a:pt x="1311007" y="3547431"/>
                  </a:lnTo>
                  <a:lnTo>
                    <a:pt x="1002535" y="1498294"/>
                  </a:lnTo>
                  <a:lnTo>
                    <a:pt x="1134737" y="1145754"/>
                  </a:lnTo>
                  <a:lnTo>
                    <a:pt x="1597446" y="1145754"/>
                  </a:lnTo>
                  <a:lnTo>
                    <a:pt x="2005070" y="1784733"/>
                  </a:lnTo>
                  <a:lnTo>
                    <a:pt x="2633031" y="1773716"/>
                  </a:lnTo>
                  <a:lnTo>
                    <a:pt x="2765234" y="1344058"/>
                  </a:lnTo>
                  <a:lnTo>
                    <a:pt x="1366091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FD1B92DB-4256-4997-941B-E63FC7317662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2494" y="1690688"/>
              <a:ext cx="3199706" cy="322794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C62DD4D-2ADE-41EF-899B-01F2B561D05C}"/>
                  </a:ext>
                </a:extLst>
              </p:cNvPr>
              <p:cNvSpPr txBox="1"/>
              <p:nvPr/>
            </p:nvSpPr>
            <p:spPr>
              <a:xfrm>
                <a:off x="730785" y="2783310"/>
                <a:ext cx="5365215" cy="1291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fr-FR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fr-F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fr-FR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)→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C62DD4D-2ADE-41EF-899B-01F2B561D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85" y="2783310"/>
                <a:ext cx="5365215" cy="1291379"/>
              </a:xfrm>
              <a:prstGeom prst="rect">
                <a:avLst/>
              </a:prstGeom>
              <a:blipFill>
                <a:blip r:embed="rId4"/>
                <a:stretch>
                  <a:fillRect b="-9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785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Overlap and critical pairs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E10784-E469-421E-BE89-77DA30AB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19</a:t>
            </a:fld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C13307C-6F43-4E09-86E4-6637D738CCB6}"/>
              </a:ext>
            </a:extLst>
          </p:cNvPr>
          <p:cNvGrpSpPr/>
          <p:nvPr/>
        </p:nvGrpSpPr>
        <p:grpSpPr>
          <a:xfrm>
            <a:off x="6268598" y="1399142"/>
            <a:ext cx="3713602" cy="3547431"/>
            <a:chOff x="6268598" y="1399142"/>
            <a:chExt cx="3713602" cy="3547431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FAE0BB51-84A6-448C-9241-09B251BA2580}"/>
                </a:ext>
              </a:extLst>
            </p:cNvPr>
            <p:cNvSpPr/>
            <p:nvPr/>
          </p:nvSpPr>
          <p:spPr>
            <a:xfrm>
              <a:off x="6268598" y="2379643"/>
              <a:ext cx="2258457" cy="1994053"/>
            </a:xfrm>
            <a:custGeom>
              <a:avLst/>
              <a:gdLst>
                <a:gd name="connsiteX0" fmla="*/ 1167788 w 2258457"/>
                <a:gd name="connsiteY0" fmla="*/ 0 h 1994053"/>
                <a:gd name="connsiteX1" fmla="*/ 0 w 2258457"/>
                <a:gd name="connsiteY1" fmla="*/ 1961003 h 1994053"/>
                <a:gd name="connsiteX2" fmla="*/ 2258457 w 2258457"/>
                <a:gd name="connsiteY2" fmla="*/ 1994053 h 1994053"/>
                <a:gd name="connsiteX3" fmla="*/ 2258457 w 2258457"/>
                <a:gd name="connsiteY3" fmla="*/ 1123721 h 1994053"/>
                <a:gd name="connsiteX4" fmla="*/ 1167788 w 2258457"/>
                <a:gd name="connsiteY4" fmla="*/ 0 h 199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8457" h="1994053">
                  <a:moveTo>
                    <a:pt x="1167788" y="0"/>
                  </a:moveTo>
                  <a:lnTo>
                    <a:pt x="0" y="1961003"/>
                  </a:lnTo>
                  <a:lnTo>
                    <a:pt x="2258457" y="1994053"/>
                  </a:lnTo>
                  <a:lnTo>
                    <a:pt x="2258457" y="1123721"/>
                  </a:lnTo>
                  <a:lnTo>
                    <a:pt x="1167788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BF349769-2174-4E7C-A1F6-CA6EB4587DA1}"/>
                </a:ext>
              </a:extLst>
            </p:cNvPr>
            <p:cNvSpPr/>
            <p:nvPr/>
          </p:nvSpPr>
          <p:spPr>
            <a:xfrm>
              <a:off x="7160964" y="1399142"/>
              <a:ext cx="2765234" cy="3547431"/>
            </a:xfrm>
            <a:custGeom>
              <a:avLst/>
              <a:gdLst>
                <a:gd name="connsiteX0" fmla="*/ 1366091 w 2765234"/>
                <a:gd name="connsiteY0" fmla="*/ 0 h 3547431"/>
                <a:gd name="connsiteX1" fmla="*/ 0 w 2765234"/>
                <a:gd name="connsiteY1" fmla="*/ 1454227 h 3547431"/>
                <a:gd name="connsiteX2" fmla="*/ 583894 w 2765234"/>
                <a:gd name="connsiteY2" fmla="*/ 2500829 h 3547431"/>
                <a:gd name="connsiteX3" fmla="*/ 605928 w 2765234"/>
                <a:gd name="connsiteY3" fmla="*/ 3536415 h 3547431"/>
                <a:gd name="connsiteX4" fmla="*/ 1311007 w 2765234"/>
                <a:gd name="connsiteY4" fmla="*/ 3547431 h 3547431"/>
                <a:gd name="connsiteX5" fmla="*/ 1002535 w 2765234"/>
                <a:gd name="connsiteY5" fmla="*/ 1498294 h 3547431"/>
                <a:gd name="connsiteX6" fmla="*/ 1134737 w 2765234"/>
                <a:gd name="connsiteY6" fmla="*/ 1145754 h 3547431"/>
                <a:gd name="connsiteX7" fmla="*/ 1597446 w 2765234"/>
                <a:gd name="connsiteY7" fmla="*/ 1145754 h 3547431"/>
                <a:gd name="connsiteX8" fmla="*/ 2005070 w 2765234"/>
                <a:gd name="connsiteY8" fmla="*/ 1784733 h 3547431"/>
                <a:gd name="connsiteX9" fmla="*/ 2633031 w 2765234"/>
                <a:gd name="connsiteY9" fmla="*/ 1773716 h 3547431"/>
                <a:gd name="connsiteX10" fmla="*/ 2765234 w 2765234"/>
                <a:gd name="connsiteY10" fmla="*/ 1344058 h 3547431"/>
                <a:gd name="connsiteX11" fmla="*/ 1366091 w 2765234"/>
                <a:gd name="connsiteY11" fmla="*/ 0 h 354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5234" h="3547431">
                  <a:moveTo>
                    <a:pt x="1366091" y="0"/>
                  </a:moveTo>
                  <a:lnTo>
                    <a:pt x="0" y="1454227"/>
                  </a:lnTo>
                  <a:lnTo>
                    <a:pt x="583894" y="2500829"/>
                  </a:lnTo>
                  <a:lnTo>
                    <a:pt x="605928" y="3536415"/>
                  </a:lnTo>
                  <a:lnTo>
                    <a:pt x="1311007" y="3547431"/>
                  </a:lnTo>
                  <a:lnTo>
                    <a:pt x="1002535" y="1498294"/>
                  </a:lnTo>
                  <a:lnTo>
                    <a:pt x="1134737" y="1145754"/>
                  </a:lnTo>
                  <a:lnTo>
                    <a:pt x="1597446" y="1145754"/>
                  </a:lnTo>
                  <a:lnTo>
                    <a:pt x="2005070" y="1784733"/>
                  </a:lnTo>
                  <a:lnTo>
                    <a:pt x="2633031" y="1773716"/>
                  </a:lnTo>
                  <a:lnTo>
                    <a:pt x="2765234" y="1344058"/>
                  </a:lnTo>
                  <a:lnTo>
                    <a:pt x="1366091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FD1B92DB-4256-4997-941B-E63FC7317662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2494" y="1690688"/>
              <a:ext cx="3199706" cy="322794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6C26BD0D-DAE1-4CE8-AA16-5B832E64D3C9}"/>
                  </a:ext>
                </a:extLst>
              </p:cNvPr>
              <p:cNvSpPr txBox="1"/>
              <p:nvPr/>
            </p:nvSpPr>
            <p:spPr>
              <a:xfrm>
                <a:off x="572194" y="1989335"/>
                <a:ext cx="6097836" cy="3105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400" b="0" dirty="0">
                    <a:solidFill>
                      <a:srgbClr val="0070C0"/>
                    </a:solidFill>
                  </a:rPr>
                  <a:t>	</a:t>
                </a:r>
                <a:r>
                  <a:rPr lang="fr-FR" sz="2800" b="0" dirty="0" err="1">
                    <a:solidFill>
                      <a:srgbClr val="0070C0"/>
                    </a:solidFill>
                  </a:rPr>
                  <a:t>Overlapping</a:t>
                </a:r>
                <a:r>
                  <a:rPr lang="fr-FR" sz="2400" b="0" dirty="0">
                    <a:solidFill>
                      <a:srgbClr val="0070C0"/>
                    </a:solidFill>
                  </a:rPr>
                  <a:t>:</a:t>
                </a:r>
              </a:p>
              <a:p>
                <a:endParaRPr lang="fr-FR" sz="2400" b="0" dirty="0">
                  <a:solidFill>
                    <a:srgbClr val="0070C0"/>
                  </a:solidFill>
                </a:endParaRPr>
              </a:p>
              <a:p>
                <a:r>
                  <a:rPr lang="fr-FR" sz="2400" dirty="0" err="1"/>
                  <a:t>Term</a:t>
                </a:r>
                <a:r>
                  <a:rPr lang="fr-FR" sz="2400" dirty="0"/>
                  <a:t>:</a:t>
                </a:r>
                <a:r>
                  <a:rPr lang="fr-FR" sz="2400" dirty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(0),</m:t>
                            </m:r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fr-F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  <a:p>
                <a:endParaRPr lang="fr-FR" sz="2400" b="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⎕</m:t>
                              </m:r>
                              <m:r>
                                <a:rPr lang="fr-FR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fr-FR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fr-F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⎕</m:t>
                          </m:r>
                          <m:r>
                            <a:rPr lang="fr-F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⎕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⎕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6C26BD0D-DAE1-4CE8-AA16-5B832E64D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94" y="1989335"/>
                <a:ext cx="6097836" cy="3105978"/>
              </a:xfrm>
              <a:prstGeom prst="rect">
                <a:avLst/>
              </a:prstGeom>
              <a:blipFill>
                <a:blip r:embed="rId4"/>
                <a:stretch>
                  <a:fillRect l="-1600" t="-1765" b="-2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07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CF6F96-7E8E-4F9F-9E02-C9966905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Motivations</a:t>
            </a:r>
          </a:p>
        </p:txBody>
      </p:sp>
      <p:pic>
        <p:nvPicPr>
          <p:cNvPr id="11" name="Graphique 10" descr="Classe">
            <a:extLst>
              <a:ext uri="{FF2B5EF4-FFF2-40B4-BE49-F238E27FC236}">
                <a16:creationId xmlns:a16="http://schemas.microsoft.com/office/drawing/2014/main" id="{2DA58E16-06F7-4079-BE64-11A8806C8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6466" y="2285999"/>
            <a:ext cx="1209675" cy="1209675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822A1663-43C7-47CC-9455-D89CD18D8A90}"/>
              </a:ext>
            </a:extLst>
          </p:cNvPr>
          <p:cNvGrpSpPr/>
          <p:nvPr/>
        </p:nvGrpSpPr>
        <p:grpSpPr>
          <a:xfrm>
            <a:off x="8924925" y="2590800"/>
            <a:ext cx="1466850" cy="857250"/>
            <a:chOff x="4876800" y="2571750"/>
            <a:chExt cx="2057400" cy="790575"/>
          </a:xfrm>
        </p:grpSpPr>
        <p:pic>
          <p:nvPicPr>
            <p:cNvPr id="7" name="Graphique 6" descr="Flèche vers la droite">
              <a:extLst>
                <a:ext uri="{FF2B5EF4-FFF2-40B4-BE49-F238E27FC236}">
                  <a16:creationId xmlns:a16="http://schemas.microsoft.com/office/drawing/2014/main" id="{36B45C32-1063-4A43-8F0D-35604F4BA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14975" y="2571750"/>
              <a:ext cx="790575" cy="790575"/>
            </a:xfrm>
            <a:prstGeom prst="rect">
              <a:avLst/>
            </a:prstGeom>
          </p:spPr>
        </p:pic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C8DAAD04-C3FC-4409-8DFB-7A46F771CFD1}"/>
                </a:ext>
              </a:extLst>
            </p:cNvPr>
            <p:cNvCxnSpPr/>
            <p:nvPr/>
          </p:nvCxnSpPr>
          <p:spPr>
            <a:xfrm>
              <a:off x="4876800" y="3152775"/>
              <a:ext cx="390525" cy="0"/>
            </a:xfrm>
            <a:prstGeom prst="line">
              <a:avLst/>
            </a:prstGeom>
            <a:ln w="762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9D64560F-A163-43CC-8F42-0B25F704B306}"/>
                </a:ext>
              </a:extLst>
            </p:cNvPr>
            <p:cNvCxnSpPr/>
            <p:nvPr/>
          </p:nvCxnSpPr>
          <p:spPr>
            <a:xfrm>
              <a:off x="6543675" y="3152775"/>
              <a:ext cx="390525" cy="0"/>
            </a:xfrm>
            <a:prstGeom prst="line">
              <a:avLst/>
            </a:prstGeom>
            <a:ln w="762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Image 16">
            <a:extLst>
              <a:ext uri="{FF2B5EF4-FFF2-40B4-BE49-F238E27FC236}">
                <a16:creationId xmlns:a16="http://schemas.microsoft.com/office/drawing/2014/main" id="{0B260A9E-9FD6-40B8-A680-8EB06F63A8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162" y="2395478"/>
            <a:ext cx="1209675" cy="1209675"/>
          </a:xfrm>
          <a:prstGeom prst="rect">
            <a:avLst/>
          </a:prstGeom>
        </p:spPr>
      </p:pic>
      <p:pic>
        <p:nvPicPr>
          <p:cNvPr id="19" name="Graphique 18" descr="Fermer">
            <a:extLst>
              <a:ext uri="{FF2B5EF4-FFF2-40B4-BE49-F238E27FC236}">
                <a16:creationId xmlns:a16="http://schemas.microsoft.com/office/drawing/2014/main" id="{3E0AF493-0935-4062-AC14-7937D69DCF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2349" y="2469296"/>
            <a:ext cx="1062037" cy="1062037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025DAC1A-3808-4C5C-8802-FF6E302507AC}"/>
              </a:ext>
            </a:extLst>
          </p:cNvPr>
          <p:cNvSpPr txBox="1"/>
          <p:nvPr/>
        </p:nvSpPr>
        <p:spPr>
          <a:xfrm>
            <a:off x="1409700" y="3495674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Educational purpose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568A7FF-4BC8-48D0-A6CD-EDF7C8B16191}"/>
              </a:ext>
            </a:extLst>
          </p:cNvPr>
          <p:cNvSpPr txBox="1"/>
          <p:nvPr/>
        </p:nvSpPr>
        <p:spPr>
          <a:xfrm>
            <a:off x="4405314" y="3502758"/>
            <a:ext cx="3819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Imperative paradigm alternative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AA5B2B6-06A6-4236-A872-6F0177746AD3}"/>
              </a:ext>
            </a:extLst>
          </p:cNvPr>
          <p:cNvSpPr txBox="1"/>
          <p:nvPr/>
        </p:nvSpPr>
        <p:spPr>
          <a:xfrm>
            <a:off x="8328245" y="3495436"/>
            <a:ext cx="2882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Based on rewrite systems</a:t>
            </a:r>
          </a:p>
        </p:txBody>
      </p:sp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E097BEE6-6252-4E40-98A1-8723A38A08DC}"/>
              </a:ext>
            </a:extLst>
          </p:cNvPr>
          <p:cNvSpPr/>
          <p:nvPr/>
        </p:nvSpPr>
        <p:spPr>
          <a:xfrm rot="16200000">
            <a:off x="5791904" y="-1128249"/>
            <a:ext cx="542925" cy="1051559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F8106E3-41C8-4D4E-AA83-673BE8FE350E}"/>
              </a:ext>
            </a:extLst>
          </p:cNvPr>
          <p:cNvSpPr txBox="1"/>
          <p:nvPr/>
        </p:nvSpPr>
        <p:spPr>
          <a:xfrm>
            <a:off x="3090861" y="4750967"/>
            <a:ext cx="6010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FunBlocks</a:t>
            </a:r>
            <a:endParaRPr lang="en-US" sz="4800" dirty="0">
              <a:solidFill>
                <a:schemeClr val="accent5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088ECAC3-80A3-4019-9BE1-4947179C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853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Overlap and critical pairs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E10784-E469-421E-BE89-77DA30AB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20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C618C6E-3CEC-4FC5-BF33-0F18F96FC0DE}"/>
                  </a:ext>
                </a:extLst>
              </p:cNvPr>
              <p:cNvSpPr txBox="1"/>
              <p:nvPr/>
            </p:nvSpPr>
            <p:spPr>
              <a:xfrm>
                <a:off x="838200" y="2490192"/>
                <a:ext cx="4392058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FR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)→0</m:t>
                      </m:r>
                    </m:oMath>
                  </m:oMathPara>
                </a14:m>
                <a:endParaRPr lang="fr-FR" sz="2400" b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C618C6E-3CEC-4FC5-BF33-0F18F96FC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90192"/>
                <a:ext cx="4392058" cy="1107996"/>
              </a:xfrm>
              <a:prstGeom prst="rect">
                <a:avLst/>
              </a:prstGeom>
              <a:blipFill>
                <a:blip r:embed="rId3"/>
                <a:stretch>
                  <a:fillRect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e 23">
            <a:extLst>
              <a:ext uri="{FF2B5EF4-FFF2-40B4-BE49-F238E27FC236}">
                <a16:creationId xmlns:a16="http://schemas.microsoft.com/office/drawing/2014/main" id="{ABB4548B-D10A-4465-9EC4-293798B20C91}"/>
              </a:ext>
            </a:extLst>
          </p:cNvPr>
          <p:cNvGrpSpPr/>
          <p:nvPr/>
        </p:nvGrpSpPr>
        <p:grpSpPr>
          <a:xfrm>
            <a:off x="7024172" y="1792846"/>
            <a:ext cx="2830646" cy="2496974"/>
            <a:chOff x="6643171" y="2453858"/>
            <a:chExt cx="2830646" cy="24969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37A84617-E16D-4AE0-A58F-4A20859A2EF8}"/>
                    </a:ext>
                  </a:extLst>
                </p:cNvPr>
                <p:cNvSpPr txBox="1"/>
                <p:nvPr/>
              </p:nvSpPr>
              <p:spPr>
                <a:xfrm>
                  <a:off x="7249099" y="2453858"/>
                  <a:ext cx="15423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fr-FR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37A84617-E16D-4AE0-A58F-4A20859A2E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099" y="2453858"/>
                  <a:ext cx="154236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6580C3AC-F44A-47BD-A010-49DDA98F0EA8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6896559" y="2915523"/>
              <a:ext cx="1123721" cy="15793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689CA8DE-AEFF-443F-A938-F4BDB40418AD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8020280" y="2915523"/>
              <a:ext cx="1046602" cy="1579359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C54E5487-1778-43B5-9445-A7DAB3E0BD7E}"/>
                    </a:ext>
                  </a:extLst>
                </p:cNvPr>
                <p:cNvSpPr txBox="1"/>
                <p:nvPr/>
              </p:nvSpPr>
              <p:spPr>
                <a:xfrm>
                  <a:off x="6896559" y="3312782"/>
                  <a:ext cx="399362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fr-F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C54E5487-1778-43B5-9445-A7DAB3E0B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6559" y="3312782"/>
                  <a:ext cx="399362" cy="400110"/>
                </a:xfrm>
                <a:prstGeom prst="rect">
                  <a:avLst/>
                </a:prstGeom>
                <a:blipFill>
                  <a:blip r:embed="rId5"/>
                  <a:stretch>
                    <a:fillRect r="-3077"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82E3554E-5609-4E75-A6CD-E01AB0D7C191}"/>
                    </a:ext>
                  </a:extLst>
                </p:cNvPr>
                <p:cNvSpPr txBox="1"/>
                <p:nvPr/>
              </p:nvSpPr>
              <p:spPr>
                <a:xfrm>
                  <a:off x="8744639" y="3312782"/>
                  <a:ext cx="5756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fr-FR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82E3554E-5609-4E75-A6CD-E01AB0D7C1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4639" y="3312782"/>
                  <a:ext cx="575631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F10ED8A5-179F-4BCE-A2C7-117FB8E29C2F}"/>
                    </a:ext>
                  </a:extLst>
                </p:cNvPr>
                <p:cNvSpPr txBox="1"/>
                <p:nvPr/>
              </p:nvSpPr>
              <p:spPr>
                <a:xfrm>
                  <a:off x="6643171" y="4430476"/>
                  <a:ext cx="3305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F10ED8A5-179F-4BCE-A2C7-117FB8E29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3171" y="4430476"/>
                  <a:ext cx="330506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3704" r="-164815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03E10D58-FCBF-4739-BAC1-EF20CBCB71B3}"/>
                    </a:ext>
                  </a:extLst>
                </p:cNvPr>
                <p:cNvSpPr txBox="1"/>
                <p:nvPr/>
              </p:nvSpPr>
              <p:spPr>
                <a:xfrm>
                  <a:off x="8631026" y="4489167"/>
                  <a:ext cx="8427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03E10D58-FCBF-4739-BAC1-EF20CBCB7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1026" y="4489167"/>
                  <a:ext cx="842791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4317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C2D9A3F-5E24-44FB-B3C3-05FEEC7E03C8}"/>
              </a:ext>
            </a:extLst>
          </p:cNvPr>
          <p:cNvCxnSpPr/>
          <p:nvPr/>
        </p:nvCxnSpPr>
        <p:spPr>
          <a:xfrm flipH="1">
            <a:off x="8610600" y="1390530"/>
            <a:ext cx="802855" cy="460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B3C1075C-5EAB-425C-A682-94F96208F49A}"/>
              </a:ext>
            </a:extLst>
          </p:cNvPr>
          <p:cNvSpPr txBox="1"/>
          <p:nvPr/>
        </p:nvSpPr>
        <p:spPr>
          <a:xfrm>
            <a:off x="9413455" y="1160370"/>
            <a:ext cx="136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Overlapping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9CAC75A2-19FD-4F5C-935B-E6C5FD6C2708}"/>
                  </a:ext>
                </a:extLst>
              </p:cNvPr>
              <p:cNvSpPr txBox="1"/>
              <p:nvPr/>
            </p:nvSpPr>
            <p:spPr>
              <a:xfrm>
                <a:off x="2052810" y="4982481"/>
                <a:ext cx="80863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)&gt;</m:t>
                    </m:r>
                  </m:oMath>
                </a14:m>
                <a:r>
                  <a:rPr lang="en-US" sz="2800" dirty="0"/>
                  <a:t> is called </a:t>
                </a:r>
                <a:r>
                  <a:rPr lang="en-US" sz="2800" dirty="0">
                    <a:solidFill>
                      <a:srgbClr val="0070C0"/>
                    </a:solidFill>
                  </a:rPr>
                  <a:t>critical pair </a:t>
                </a:r>
                <a:endParaRPr lang="en-US" sz="28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9CAC75A2-19FD-4F5C-935B-E6C5FD6C2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810" y="4982481"/>
                <a:ext cx="8086380" cy="523220"/>
              </a:xfrm>
              <a:prstGeom prst="rect">
                <a:avLst/>
              </a:prstGeom>
              <a:blipFill>
                <a:blip r:embed="rId9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26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Critical Pair Lemma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E10784-E469-421E-BE89-77DA30AB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21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4FD1745-1805-4D38-AA0A-11EA1E848E81}"/>
              </a:ext>
            </a:extLst>
          </p:cNvPr>
          <p:cNvSpPr txBox="1"/>
          <p:nvPr/>
        </p:nvSpPr>
        <p:spPr>
          <a:xfrm>
            <a:off x="403035" y="2415783"/>
            <a:ext cx="113859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</a:t>
            </a:r>
            <a:r>
              <a:rPr lang="en-US" sz="2800" dirty="0">
                <a:solidFill>
                  <a:srgbClr val="0070C0"/>
                </a:solidFill>
              </a:rPr>
              <a:t>terminating</a:t>
            </a:r>
            <a:r>
              <a:rPr lang="en-US" sz="2800" dirty="0"/>
              <a:t> rewriting system is </a:t>
            </a:r>
            <a:r>
              <a:rPr lang="en-US" sz="2800" dirty="0">
                <a:solidFill>
                  <a:srgbClr val="FF0000"/>
                </a:solidFill>
              </a:rPr>
              <a:t>confluent</a:t>
            </a:r>
          </a:p>
          <a:p>
            <a:pPr algn="ctr"/>
            <a:endParaRPr lang="en-US" sz="2800" dirty="0">
              <a:solidFill>
                <a:srgbClr val="FF0000"/>
              </a:solidFill>
            </a:endParaRPr>
          </a:p>
          <a:p>
            <a:pPr algn="ctr"/>
            <a:r>
              <a:rPr lang="en-US" sz="2800" dirty="0"/>
              <a:t> if and only if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all critical pairs are convergent </a:t>
            </a:r>
          </a:p>
        </p:txBody>
      </p:sp>
    </p:spTree>
    <p:extLst>
      <p:ext uri="{BB962C8B-B14F-4D97-AF65-F5344CB8AC3E}">
        <p14:creationId xmlns:p14="http://schemas.microsoft.com/office/powerpoint/2010/main" val="4132198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Critical Pair Lemma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E10784-E469-421E-BE89-77DA30AB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22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681AA9E-527A-4101-917A-A46544B0795B}"/>
                  </a:ext>
                </a:extLst>
              </p:cNvPr>
              <p:cNvSpPr txBox="1"/>
              <p:nvPr/>
            </p:nvSpPr>
            <p:spPr>
              <a:xfrm>
                <a:off x="893285" y="2873859"/>
                <a:ext cx="4392058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681AA9E-527A-4101-917A-A46544B07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85" y="2873859"/>
                <a:ext cx="4392058" cy="1107996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16CD3AF-A99E-47FB-9BA4-2762971A980A}"/>
                  </a:ext>
                </a:extLst>
              </p:cNvPr>
              <p:cNvSpPr txBox="1"/>
              <p:nvPr/>
            </p:nvSpPr>
            <p:spPr>
              <a:xfrm>
                <a:off x="7630100" y="1814880"/>
                <a:ext cx="15423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16CD3AF-A99E-47FB-9BA4-2762971A9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100" y="1814880"/>
                <a:ext cx="1542362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2ED5F7A-AA75-4A51-B970-D386D27638B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277560" y="2276545"/>
            <a:ext cx="1123721" cy="15793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DC076B0-C828-4B95-87D2-5B9A188A1F3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401281" y="2276545"/>
            <a:ext cx="1046602" cy="157935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24819AA-E6E1-4C01-9606-026F4BB83DB4}"/>
                  </a:ext>
                </a:extLst>
              </p:cNvPr>
              <p:cNvSpPr txBox="1"/>
              <p:nvPr/>
            </p:nvSpPr>
            <p:spPr>
              <a:xfrm>
                <a:off x="7277560" y="2673804"/>
                <a:ext cx="3993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24819AA-E6E1-4C01-9606-026F4BB83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560" y="2673804"/>
                <a:ext cx="399362" cy="400110"/>
              </a:xfrm>
              <a:prstGeom prst="rect">
                <a:avLst/>
              </a:prstGeom>
              <a:blipFill>
                <a:blip r:embed="rId5"/>
                <a:stretch>
                  <a:fillRect r="-3077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6425F1B-BE42-4831-B1BE-4D4E056ED0A0}"/>
                  </a:ext>
                </a:extLst>
              </p:cNvPr>
              <p:cNvSpPr txBox="1"/>
              <p:nvPr/>
            </p:nvSpPr>
            <p:spPr>
              <a:xfrm>
                <a:off x="9125640" y="2673804"/>
                <a:ext cx="5756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6425F1B-BE42-4831-B1BE-4D4E056ED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640" y="2673804"/>
                <a:ext cx="575631" cy="400110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3FD0DF7-E5FB-4116-A71D-75A4CE63403A}"/>
                  </a:ext>
                </a:extLst>
              </p:cNvPr>
              <p:cNvSpPr txBox="1"/>
              <p:nvPr/>
            </p:nvSpPr>
            <p:spPr>
              <a:xfrm>
                <a:off x="7024172" y="3791498"/>
                <a:ext cx="3305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3FD0DF7-E5FB-4116-A71D-75A4CE634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172" y="3791498"/>
                <a:ext cx="330506" cy="461665"/>
              </a:xfrm>
              <a:prstGeom prst="rect">
                <a:avLst/>
              </a:prstGeom>
              <a:blipFill>
                <a:blip r:embed="rId7"/>
                <a:stretch>
                  <a:fillRect l="-3704" r="-16481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B07335A-440E-4FC6-B3A2-B82FBED59412}"/>
                  </a:ext>
                </a:extLst>
              </p:cNvPr>
              <p:cNvSpPr txBox="1"/>
              <p:nvPr/>
            </p:nvSpPr>
            <p:spPr>
              <a:xfrm>
                <a:off x="9012027" y="3850189"/>
                <a:ext cx="8427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B07335A-440E-4FC6-B3A2-B82FBED59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027" y="3850189"/>
                <a:ext cx="842791" cy="461665"/>
              </a:xfrm>
              <a:prstGeom prst="rect">
                <a:avLst/>
              </a:prstGeom>
              <a:blipFill>
                <a:blip r:embed="rId8"/>
                <a:stretch>
                  <a:fillRect r="-4317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B6F9650-7CE8-4B0F-91EF-BD4871521302}"/>
              </a:ext>
            </a:extLst>
          </p:cNvPr>
          <p:cNvCxnSpPr>
            <a:cxnSpLocks/>
          </p:cNvCxnSpPr>
          <p:nvPr/>
        </p:nvCxnSpPr>
        <p:spPr>
          <a:xfrm flipH="1">
            <a:off x="9436657" y="4324013"/>
            <a:ext cx="1" cy="7235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90D2E45-695C-4CEC-BE22-70FF245450D1}"/>
                  </a:ext>
                </a:extLst>
              </p:cNvPr>
              <p:cNvSpPr txBox="1"/>
              <p:nvPr/>
            </p:nvSpPr>
            <p:spPr>
              <a:xfrm>
                <a:off x="9582838" y="4406012"/>
                <a:ext cx="3993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90D2E45-695C-4CEC-BE22-70FF24545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838" y="4406012"/>
                <a:ext cx="399362" cy="400110"/>
              </a:xfrm>
              <a:prstGeom prst="rect">
                <a:avLst/>
              </a:prstGeom>
              <a:blipFill>
                <a:blip r:embed="rId9"/>
                <a:stretch>
                  <a:fillRect r="-1515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3B3A03D-6B92-48AE-AF4A-C7E9E35786F7}"/>
              </a:ext>
            </a:extLst>
          </p:cNvPr>
          <p:cNvCxnSpPr>
            <a:cxnSpLocks/>
          </p:cNvCxnSpPr>
          <p:nvPr/>
        </p:nvCxnSpPr>
        <p:spPr>
          <a:xfrm>
            <a:off x="7378262" y="4245432"/>
            <a:ext cx="859757" cy="168573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B1AC06C2-F023-454B-873E-53199EFA35E3}"/>
                  </a:ext>
                </a:extLst>
              </p:cNvPr>
              <p:cNvSpPr txBox="1"/>
              <p:nvPr/>
            </p:nvSpPr>
            <p:spPr>
              <a:xfrm>
                <a:off x="8238019" y="5915778"/>
                <a:ext cx="3305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B1AC06C2-F023-454B-873E-53199EFA3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019" y="5915778"/>
                <a:ext cx="330506" cy="461665"/>
              </a:xfrm>
              <a:prstGeom prst="rect">
                <a:avLst/>
              </a:prstGeom>
              <a:blipFill>
                <a:blip r:embed="rId10"/>
                <a:stretch>
                  <a:fillRect l="-3636" r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AB000A3-BA6F-45D0-BD40-6D742F55EE0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123705" y="6146611"/>
            <a:ext cx="11143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ACBB1221-1F8A-4366-88E2-FFBE5E8F2FF7}"/>
              </a:ext>
            </a:extLst>
          </p:cNvPr>
          <p:cNvSpPr txBox="1"/>
          <p:nvPr/>
        </p:nvSpPr>
        <p:spPr>
          <a:xfrm>
            <a:off x="5492970" y="5915778"/>
            <a:ext cx="1725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Convergence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23BB641-EA2B-4424-8C56-7553D23CA6C9}"/>
                  </a:ext>
                </a:extLst>
              </p:cNvPr>
              <p:cNvSpPr txBox="1"/>
              <p:nvPr/>
            </p:nvSpPr>
            <p:spPr>
              <a:xfrm>
                <a:off x="9011682" y="5002582"/>
                <a:ext cx="8427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23BB641-EA2B-4424-8C56-7553D23CA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682" y="5002582"/>
                <a:ext cx="842791" cy="461665"/>
              </a:xfrm>
              <a:prstGeom prst="rect">
                <a:avLst/>
              </a:prstGeom>
              <a:blipFill>
                <a:blip r:embed="rId11"/>
                <a:stretch>
                  <a:fillRect r="-4317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BDE37465-0435-4AE3-A088-5F5311016F4C}"/>
                  </a:ext>
                </a:extLst>
              </p:cNvPr>
              <p:cNvSpPr txBox="1"/>
              <p:nvPr/>
            </p:nvSpPr>
            <p:spPr>
              <a:xfrm>
                <a:off x="7218029" y="4799777"/>
                <a:ext cx="5756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BDE37465-0435-4AE3-A088-5F5311016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029" y="4799777"/>
                <a:ext cx="575631" cy="400110"/>
              </a:xfrm>
              <a:prstGeom prst="rect">
                <a:avLst/>
              </a:prstGeom>
              <a:blipFill>
                <a:blip r:embed="rId1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C24D46C-FD56-4EA6-9C37-B6FE7D0A0A64}"/>
              </a:ext>
            </a:extLst>
          </p:cNvPr>
          <p:cNvCxnSpPr>
            <a:cxnSpLocks/>
            <a:stCxn id="15" idx="2"/>
            <a:endCxn id="23" idx="3"/>
          </p:cNvCxnSpPr>
          <p:nvPr/>
        </p:nvCxnSpPr>
        <p:spPr>
          <a:xfrm flipH="1">
            <a:off x="8568525" y="5464247"/>
            <a:ext cx="864553" cy="68236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5C828BEC-E60F-451D-ACA8-F96573EE80BC}"/>
                  </a:ext>
                </a:extLst>
              </p:cNvPr>
              <p:cNvSpPr txBox="1"/>
              <p:nvPr/>
            </p:nvSpPr>
            <p:spPr>
              <a:xfrm>
                <a:off x="9160067" y="5698408"/>
                <a:ext cx="5756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5C828BEC-E60F-451D-ACA8-F96573EE8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067" y="5698408"/>
                <a:ext cx="575631" cy="400110"/>
              </a:xfrm>
              <a:prstGeom prst="rect">
                <a:avLst/>
              </a:prstGeom>
              <a:blipFill>
                <a:blip r:embed="rId1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586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Knuth-Bendix completion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E10784-E469-421E-BE89-77DA30AB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23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C68A07C-430F-4DFE-BB95-644978A93248}"/>
              </a:ext>
            </a:extLst>
          </p:cNvPr>
          <p:cNvSpPr txBox="1"/>
          <p:nvPr/>
        </p:nvSpPr>
        <p:spPr>
          <a:xfrm>
            <a:off x="1178805" y="1872867"/>
            <a:ext cx="2159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56A68F-91EA-4457-8238-E5C9025D5561}"/>
              </a:ext>
            </a:extLst>
          </p:cNvPr>
          <p:cNvSpPr txBox="1"/>
          <p:nvPr/>
        </p:nvSpPr>
        <p:spPr>
          <a:xfrm>
            <a:off x="1266940" y="3188144"/>
            <a:ext cx="4917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set of equation</a:t>
            </a:r>
          </a:p>
          <a:p>
            <a:endParaRPr lang="en-US" sz="2400" dirty="0"/>
          </a:p>
          <a:p>
            <a:r>
              <a:rPr lang="en-US" sz="2400" dirty="0"/>
              <a:t>A reduction ordering &lt;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1ED9180-5E91-476A-B1CB-C831F6EF19E1}"/>
              </a:ext>
            </a:extLst>
          </p:cNvPr>
          <p:cNvSpPr txBox="1"/>
          <p:nvPr/>
        </p:nvSpPr>
        <p:spPr>
          <a:xfrm>
            <a:off x="7494223" y="4517852"/>
            <a:ext cx="2409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Non-confluent</a:t>
            </a:r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4E380653-A6BD-4356-B77E-9DEB9EB2AB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-1" r="18560" b="84441"/>
          <a:stretch/>
        </p:blipFill>
        <p:spPr>
          <a:xfrm>
            <a:off x="6793707" y="3005965"/>
            <a:ext cx="3810055" cy="148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59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Knuth-Bendix completion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E10784-E469-421E-BE89-77DA30AB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24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C68A07C-430F-4DFE-BB95-644978A93248}"/>
              </a:ext>
            </a:extLst>
          </p:cNvPr>
          <p:cNvSpPr txBox="1"/>
          <p:nvPr/>
        </p:nvSpPr>
        <p:spPr>
          <a:xfrm>
            <a:off x="1178805" y="1872867"/>
            <a:ext cx="2159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Output: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56A68F-91EA-4457-8238-E5C9025D5561}"/>
              </a:ext>
            </a:extLst>
          </p:cNvPr>
          <p:cNvSpPr txBox="1"/>
          <p:nvPr/>
        </p:nvSpPr>
        <p:spPr>
          <a:xfrm>
            <a:off x="1281168" y="2890688"/>
            <a:ext cx="3430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Terminate successfully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Loop indefinitely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Fail</a:t>
            </a:r>
          </a:p>
        </p:txBody>
      </p:sp>
      <p:pic>
        <p:nvPicPr>
          <p:cNvPr id="3" name="Graphique 2" descr="Flèche vers la droite">
            <a:extLst>
              <a:ext uri="{FF2B5EF4-FFF2-40B4-BE49-F238E27FC236}">
                <a16:creationId xmlns:a16="http://schemas.microsoft.com/office/drawing/2014/main" id="{51D59C26-9080-4830-847C-18F7B9451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7905" y="2737644"/>
            <a:ext cx="1088055" cy="857250"/>
          </a:xfrm>
          <a:prstGeom prst="rect">
            <a:avLst/>
          </a:prstGeom>
        </p:spPr>
      </p:pic>
      <p:pic>
        <p:nvPicPr>
          <p:cNvPr id="7" name="Graphique 6" descr="Flèche vers la droite">
            <a:extLst>
              <a:ext uri="{FF2B5EF4-FFF2-40B4-BE49-F238E27FC236}">
                <a16:creationId xmlns:a16="http://schemas.microsoft.com/office/drawing/2014/main" id="{6EC497F3-F44E-4836-9A08-BE9423A97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7905" y="3429000"/>
            <a:ext cx="1088055" cy="857250"/>
          </a:xfrm>
          <a:prstGeom prst="rect">
            <a:avLst/>
          </a:prstGeom>
        </p:spPr>
      </p:pic>
      <p:pic>
        <p:nvPicPr>
          <p:cNvPr id="13" name="Graphique 12" descr="Flèche vers la droite">
            <a:extLst>
              <a:ext uri="{FF2B5EF4-FFF2-40B4-BE49-F238E27FC236}">
                <a16:creationId xmlns:a16="http://schemas.microsoft.com/office/drawing/2014/main" id="{7BB382DA-1E81-4DD3-A627-5EFF36DDA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7904" y="4213225"/>
            <a:ext cx="1088055" cy="85725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AA002D5-4A82-4C69-96FC-9305A4500853}"/>
              </a:ext>
            </a:extLst>
          </p:cNvPr>
          <p:cNvSpPr txBox="1"/>
          <p:nvPr/>
        </p:nvSpPr>
        <p:spPr>
          <a:xfrm>
            <a:off x="6375620" y="2883940"/>
            <a:ext cx="5368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Terminating and confluent rewrite system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Non-terminating rewrite system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Rule which cannot be ordered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(i.e. commutative operator) </a:t>
            </a:r>
          </a:p>
        </p:txBody>
      </p:sp>
    </p:spTree>
    <p:extLst>
      <p:ext uri="{BB962C8B-B14F-4D97-AF65-F5344CB8AC3E}">
        <p14:creationId xmlns:p14="http://schemas.microsoft.com/office/powerpoint/2010/main" val="2121860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Knuth-Bendix completion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E10784-E469-421E-BE89-77DA30AB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25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5911AC3-949D-4185-9160-B05BCEB901B7}"/>
              </a:ext>
            </a:extLst>
          </p:cNvPr>
          <p:cNvSpPr txBox="1"/>
          <p:nvPr/>
        </p:nvSpPr>
        <p:spPr>
          <a:xfrm>
            <a:off x="1068636" y="1784733"/>
            <a:ext cx="6070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Basic rules: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3115849-1AEB-4DA1-BAA4-A49D336E7EC9}"/>
              </a:ext>
            </a:extLst>
          </p:cNvPr>
          <p:cNvSpPr txBox="1"/>
          <p:nvPr/>
        </p:nvSpPr>
        <p:spPr>
          <a:xfrm>
            <a:off x="1474424" y="2684691"/>
            <a:ext cx="18967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Orienting</a:t>
            </a:r>
          </a:p>
          <a:p>
            <a:endParaRPr lang="en-US" sz="2400" dirty="0"/>
          </a:p>
          <a:p>
            <a:r>
              <a:rPr lang="en-US" sz="2400" dirty="0"/>
              <a:t>Adding </a:t>
            </a:r>
          </a:p>
          <a:p>
            <a:endParaRPr lang="en-US" sz="2400" dirty="0"/>
          </a:p>
          <a:p>
            <a:r>
              <a:rPr lang="en-US" sz="2400" dirty="0"/>
              <a:t>Simplifying</a:t>
            </a:r>
          </a:p>
          <a:p>
            <a:endParaRPr lang="en-US" sz="2400" dirty="0"/>
          </a:p>
          <a:p>
            <a:r>
              <a:rPr lang="en-US" sz="2400" dirty="0"/>
              <a:t>Deleting </a:t>
            </a:r>
            <a:endParaRPr lang="en-US" dirty="0"/>
          </a:p>
        </p:txBody>
      </p:sp>
      <p:pic>
        <p:nvPicPr>
          <p:cNvPr id="11" name="Graphique 10" descr="Flèche vers la droite">
            <a:extLst>
              <a:ext uri="{FF2B5EF4-FFF2-40B4-BE49-F238E27FC236}">
                <a16:creationId xmlns:a16="http://schemas.microsoft.com/office/drawing/2014/main" id="{FCAED9AC-E71D-473E-97E3-28CF571E3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7942" y="2571750"/>
            <a:ext cx="1088055" cy="857250"/>
          </a:xfrm>
          <a:prstGeom prst="rect">
            <a:avLst/>
          </a:prstGeom>
        </p:spPr>
      </p:pic>
      <p:pic>
        <p:nvPicPr>
          <p:cNvPr id="12" name="Graphique 11" descr="Flèche vers la droite">
            <a:extLst>
              <a:ext uri="{FF2B5EF4-FFF2-40B4-BE49-F238E27FC236}">
                <a16:creationId xmlns:a16="http://schemas.microsoft.com/office/drawing/2014/main" id="{167F78C6-2398-4739-AD22-DC3D738DA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7943" y="3285728"/>
            <a:ext cx="1088055" cy="857250"/>
          </a:xfrm>
          <a:prstGeom prst="rect">
            <a:avLst/>
          </a:prstGeom>
        </p:spPr>
      </p:pic>
      <p:pic>
        <p:nvPicPr>
          <p:cNvPr id="18" name="Graphique 17" descr="Flèche vers la droite">
            <a:extLst>
              <a:ext uri="{FF2B5EF4-FFF2-40B4-BE49-F238E27FC236}">
                <a16:creationId xmlns:a16="http://schemas.microsoft.com/office/drawing/2014/main" id="{DDB4F93C-10E0-4519-A165-E5612BC72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7941" y="3999706"/>
            <a:ext cx="1088055" cy="857250"/>
          </a:xfrm>
          <a:prstGeom prst="rect">
            <a:avLst/>
          </a:prstGeom>
        </p:spPr>
      </p:pic>
      <p:pic>
        <p:nvPicPr>
          <p:cNvPr id="20" name="Graphique 19" descr="Flèche vers la droite">
            <a:extLst>
              <a:ext uri="{FF2B5EF4-FFF2-40B4-BE49-F238E27FC236}">
                <a16:creationId xmlns:a16="http://schemas.microsoft.com/office/drawing/2014/main" id="{DF6ABF6C-33A3-4CF9-BFD7-C68387652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7939" y="4734235"/>
            <a:ext cx="1088055" cy="857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C1A33076-D894-4160-8BE1-0A685E23C391}"/>
                  </a:ext>
                </a:extLst>
              </p:cNvPr>
              <p:cNvSpPr txBox="1"/>
              <p:nvPr/>
            </p:nvSpPr>
            <p:spPr>
              <a:xfrm>
                <a:off x="7138930" y="2769542"/>
                <a:ext cx="37898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Transform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C1A33076-D894-4160-8BE1-0A685E23C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930" y="2769542"/>
                <a:ext cx="3789802" cy="461665"/>
              </a:xfrm>
              <a:prstGeom prst="rect">
                <a:avLst/>
              </a:prstGeom>
              <a:blipFill>
                <a:blip r:embed="rId5"/>
                <a:stretch>
                  <a:fillRect l="-241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17F2CD9C-21B3-4F2A-9655-5C84AC9BF8FF}"/>
                  </a:ext>
                </a:extLst>
              </p:cNvPr>
              <p:cNvSpPr txBox="1"/>
              <p:nvPr/>
            </p:nvSpPr>
            <p:spPr>
              <a:xfrm>
                <a:off x="7138930" y="3483520"/>
                <a:ext cx="42965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in the set of equation </a:t>
                </a:r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17F2CD9C-21B3-4F2A-9655-5C84AC9BF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930" y="3483520"/>
                <a:ext cx="4296578" cy="461665"/>
              </a:xfrm>
              <a:prstGeom prst="rect">
                <a:avLst/>
              </a:prstGeom>
              <a:blipFill>
                <a:blip r:embed="rId6"/>
                <a:stretch>
                  <a:fillRect l="-2128" t="-10526" r="-1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2B3666D7-032C-4111-B926-196C51FD784F}"/>
                  </a:ext>
                </a:extLst>
              </p:cNvPr>
              <p:cNvSpPr txBox="1"/>
              <p:nvPr/>
            </p:nvSpPr>
            <p:spPr>
              <a:xfrm>
                <a:off x="7137093" y="4197498"/>
                <a:ext cx="42965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Simplify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2B3666D7-032C-4111-B926-196C51FD7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093" y="4197498"/>
                <a:ext cx="4296578" cy="461665"/>
              </a:xfrm>
              <a:prstGeom prst="rect">
                <a:avLst/>
              </a:prstGeom>
              <a:blipFill>
                <a:blip r:embed="rId7"/>
                <a:stretch>
                  <a:fillRect l="-227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1C55B7B-BCAB-4097-A611-D3E51F6EF678}"/>
                  </a:ext>
                </a:extLst>
              </p:cNvPr>
              <p:cNvSpPr txBox="1"/>
              <p:nvPr/>
            </p:nvSpPr>
            <p:spPr>
              <a:xfrm>
                <a:off x="7137093" y="4937928"/>
                <a:ext cx="42965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Delete trivial rules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1C55B7B-BCAB-4097-A611-D3E51F6EF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093" y="4937928"/>
                <a:ext cx="4296578" cy="461665"/>
              </a:xfrm>
              <a:prstGeom prst="rect">
                <a:avLst/>
              </a:prstGeom>
              <a:blipFill>
                <a:blip r:embed="rId8"/>
                <a:stretch>
                  <a:fillRect l="-227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926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Knuth-Bendix completion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E10784-E469-421E-BE89-77DA30AB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26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3115849-1AEB-4DA1-BAA4-A49D336E7EC9}"/>
              </a:ext>
            </a:extLst>
          </p:cNvPr>
          <p:cNvSpPr txBox="1"/>
          <p:nvPr/>
        </p:nvSpPr>
        <p:spPr>
          <a:xfrm>
            <a:off x="1915098" y="2258528"/>
            <a:ext cx="189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Adding</a:t>
            </a:r>
          </a:p>
        </p:txBody>
      </p:sp>
      <p:pic>
        <p:nvPicPr>
          <p:cNvPr id="18" name="Graphique 17" descr="Flèche vers la droite">
            <a:extLst>
              <a:ext uri="{FF2B5EF4-FFF2-40B4-BE49-F238E27FC236}">
                <a16:creationId xmlns:a16="http://schemas.microsoft.com/office/drawing/2014/main" id="{DDB4F93C-10E0-4519-A165-E5612BC72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0480" y="2060737"/>
            <a:ext cx="1088055" cy="857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FC3A66A-BAC1-4163-ADE6-1F9550079127}"/>
                  </a:ext>
                </a:extLst>
              </p:cNvPr>
              <p:cNvSpPr txBox="1"/>
              <p:nvPr/>
            </p:nvSpPr>
            <p:spPr>
              <a:xfrm>
                <a:off x="7304183" y="2258527"/>
                <a:ext cx="42965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in the set of equation 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FC3A66A-BAC1-4163-ADE6-1F9550079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183" y="2258527"/>
                <a:ext cx="4296578" cy="461665"/>
              </a:xfrm>
              <a:prstGeom prst="rect">
                <a:avLst/>
              </a:prstGeom>
              <a:blipFill>
                <a:blip r:embed="rId5"/>
                <a:stretch>
                  <a:fillRect l="-2128" t="-10526" r="-1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1B9E7F81-050B-4374-8D38-C5925A1026F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34" t="43561" r="8371" b="49798"/>
          <a:stretch/>
        </p:blipFill>
        <p:spPr>
          <a:xfrm>
            <a:off x="1073684" y="3210985"/>
            <a:ext cx="3579564" cy="8279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156075A-DB32-4BD1-AF09-AE37DAEE57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15" t="53132" r="17991" b="35540"/>
          <a:stretch/>
        </p:blipFill>
        <p:spPr>
          <a:xfrm>
            <a:off x="558066" y="4133095"/>
            <a:ext cx="4802414" cy="169154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0ADB7A83-F2E5-4979-A502-65625001523D}"/>
              </a:ext>
            </a:extLst>
          </p:cNvPr>
          <p:cNvSpPr txBox="1"/>
          <p:nvPr/>
        </p:nvSpPr>
        <p:spPr>
          <a:xfrm>
            <a:off x="558066" y="5557678"/>
            <a:ext cx="437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No convergent</a:t>
            </a:r>
          </a:p>
        </p:txBody>
      </p:sp>
      <p:pic>
        <p:nvPicPr>
          <p:cNvPr id="27" name="Graphique 26" descr="Flèche vers la droite">
            <a:extLst>
              <a:ext uri="{FF2B5EF4-FFF2-40B4-BE49-F238E27FC236}">
                <a16:creationId xmlns:a16="http://schemas.microsoft.com/office/drawing/2014/main" id="{1844B711-FF1F-4986-B572-019266212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0479" y="4038911"/>
            <a:ext cx="1088055" cy="85725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6506F5AB-01DB-4F0B-BA1A-36A8AFE0CA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7" t="89069" r="8937" b="1242"/>
          <a:stretch/>
        </p:blipFill>
        <p:spPr>
          <a:xfrm>
            <a:off x="7579606" y="3918858"/>
            <a:ext cx="3185430" cy="1097355"/>
          </a:xfrm>
          <a:prstGeom prst="rect">
            <a:avLst/>
          </a:prstGeom>
        </p:spPr>
      </p:pic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F54A3FF7-E49E-4327-B6D5-DFAF1BBDE922}"/>
              </a:ext>
            </a:extLst>
          </p:cNvPr>
          <p:cNvSpPr/>
          <p:nvPr/>
        </p:nvSpPr>
        <p:spPr>
          <a:xfrm>
            <a:off x="7689773" y="4649118"/>
            <a:ext cx="2500829" cy="365125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5A1D609-CFF5-4A99-A443-BD42ECCEF235}"/>
              </a:ext>
            </a:extLst>
          </p:cNvPr>
          <p:cNvSpPr txBox="1"/>
          <p:nvPr/>
        </p:nvSpPr>
        <p:spPr>
          <a:xfrm>
            <a:off x="7722823" y="5326846"/>
            <a:ext cx="2500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New rule added</a:t>
            </a:r>
          </a:p>
        </p:txBody>
      </p:sp>
    </p:spTree>
    <p:extLst>
      <p:ext uri="{BB962C8B-B14F-4D97-AF65-F5344CB8AC3E}">
        <p14:creationId xmlns:p14="http://schemas.microsoft.com/office/powerpoint/2010/main" val="381842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 animBg="1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Knuth-Bendix completion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E10784-E469-421E-BE89-77DA30AB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27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BA54EBC-0D01-4DEA-A561-23D053E7E176}"/>
              </a:ext>
            </a:extLst>
          </p:cNvPr>
          <p:cNvSpPr txBox="1"/>
          <p:nvPr/>
        </p:nvSpPr>
        <p:spPr>
          <a:xfrm>
            <a:off x="838200" y="1795749"/>
            <a:ext cx="3601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Completion process: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46A46AD-31DA-4C8B-B841-71E3828C29A3}"/>
                  </a:ext>
                </a:extLst>
              </p:cNvPr>
              <p:cNvSpPr txBox="1"/>
              <p:nvPr/>
            </p:nvSpPr>
            <p:spPr>
              <a:xfrm>
                <a:off x="933680" y="2937919"/>
                <a:ext cx="1125832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400" dirty="0"/>
                  <a:t>For each equation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reduce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to </a:t>
                </a:r>
                <a:r>
                  <a:rPr lang="en-US" sz="2400" dirty="0">
                    <a:solidFill>
                      <a:srgbClr val="0070C0"/>
                    </a:solidFill>
                  </a:rPr>
                  <a:t>normal form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endParaRPr lang="en-US" sz="2400" dirty="0"/>
              </a:p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400" dirty="0"/>
                  <a:t>Fill the set of rules using </a:t>
                </a:r>
                <a:r>
                  <a:rPr lang="en-US" sz="2400" dirty="0">
                    <a:solidFill>
                      <a:srgbClr val="0070C0"/>
                    </a:solidFill>
                  </a:rPr>
                  <a:t>basic operators and reduction ordering</a:t>
                </a:r>
              </a:p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endParaRPr lang="en-US" sz="2400" dirty="0"/>
              </a:p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400" dirty="0"/>
                  <a:t>If the algorithm terminate successfully: </a:t>
                </a:r>
                <a:r>
                  <a:rPr lang="en-US" sz="2400" dirty="0">
                    <a:solidFill>
                      <a:srgbClr val="0070C0"/>
                    </a:solidFill>
                  </a:rPr>
                  <a:t>terminating and confluent rewrite system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46A46AD-31DA-4C8B-B841-71E3828C2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80" y="2937919"/>
                <a:ext cx="11258320" cy="1938992"/>
              </a:xfrm>
              <a:prstGeom prst="rect">
                <a:avLst/>
              </a:prstGeom>
              <a:blipFill>
                <a:blip r:embed="rId3"/>
                <a:stretch>
                  <a:fillRect l="-866" t="-2830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20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Knuth-Bendix completion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E10784-E469-421E-BE89-77DA30AB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28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BA54EBC-0D01-4DEA-A561-23D053E7E176}"/>
              </a:ext>
            </a:extLst>
          </p:cNvPr>
          <p:cNvSpPr txBox="1"/>
          <p:nvPr/>
        </p:nvSpPr>
        <p:spPr>
          <a:xfrm>
            <a:off x="838200" y="1795749"/>
            <a:ext cx="4515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Completion for axioms of groups: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4728D88A-8952-4E21-97BF-FE1539C9A0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9" r="15286" b="84578"/>
          <a:stretch/>
        </p:blipFill>
        <p:spPr>
          <a:xfrm>
            <a:off x="838199" y="3429000"/>
            <a:ext cx="3629071" cy="1319662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F9842F5-9F46-4CD8-9048-AED171261F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0" t="48008" r="13150" b="3982"/>
          <a:stretch/>
        </p:blipFill>
        <p:spPr>
          <a:xfrm>
            <a:off x="7724731" y="2580701"/>
            <a:ext cx="3295167" cy="3292476"/>
          </a:xfrm>
          <a:prstGeom prst="rect">
            <a:avLst/>
          </a:prstGeom>
        </p:spPr>
      </p:pic>
      <p:pic>
        <p:nvPicPr>
          <p:cNvPr id="13" name="Graphique 12" descr="Flèche vers la droite">
            <a:extLst>
              <a:ext uri="{FF2B5EF4-FFF2-40B4-BE49-F238E27FC236}">
                <a16:creationId xmlns:a16="http://schemas.microsoft.com/office/drawing/2014/main" id="{5CB0974B-03FC-4D65-878F-63189CEB7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1973" y="3798314"/>
            <a:ext cx="108805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80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Educational tools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29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5F1CDF-6A7F-482C-8D3F-B84AC69F6FA6}"/>
              </a:ext>
            </a:extLst>
          </p:cNvPr>
          <p:cNvSpPr txBox="1"/>
          <p:nvPr/>
        </p:nvSpPr>
        <p:spPr>
          <a:xfrm>
            <a:off x="5702596" y="2928278"/>
            <a:ext cx="1169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CSI</a:t>
            </a:r>
            <a:endParaRPr lang="en-US" sz="5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F8DC17-7E6C-482D-B1F8-2926B75FA2C1}"/>
              </a:ext>
            </a:extLst>
          </p:cNvPr>
          <p:cNvSpPr txBox="1"/>
          <p:nvPr/>
        </p:nvSpPr>
        <p:spPr>
          <a:xfrm>
            <a:off x="8610600" y="2921970"/>
            <a:ext cx="1913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KBCV</a:t>
            </a:r>
            <a:endParaRPr lang="en-US" sz="540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55F6DBA-6CB2-4AFC-90CB-0F59E3490652}"/>
              </a:ext>
            </a:extLst>
          </p:cNvPr>
          <p:cNvGrpSpPr/>
          <p:nvPr/>
        </p:nvGrpSpPr>
        <p:grpSpPr>
          <a:xfrm>
            <a:off x="1018953" y="2967334"/>
            <a:ext cx="3276600" cy="923331"/>
            <a:chOff x="838200" y="2805237"/>
            <a:chExt cx="4193716" cy="1085428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A49A0FD-EEC0-4A60-BB46-6C5D91E68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897062"/>
              <a:ext cx="1625895" cy="993603"/>
            </a:xfrm>
            <a:prstGeom prst="rect">
              <a:avLst/>
            </a:prstGeom>
          </p:spPr>
        </p:pic>
        <p:pic>
          <p:nvPicPr>
            <p:cNvPr id="11" name="Image 10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734041EA-EA30-492B-84C7-70C62DA5A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8460" y="2897062"/>
              <a:ext cx="2213456" cy="901778"/>
            </a:xfrm>
            <a:prstGeom prst="rect">
              <a:avLst/>
            </a:prstGeom>
          </p:spPr>
        </p:pic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0C4A81EE-6E4E-4B37-BE15-199B11FD6492}"/>
                </a:ext>
              </a:extLst>
            </p:cNvPr>
            <p:cNvCxnSpPr/>
            <p:nvPr/>
          </p:nvCxnSpPr>
          <p:spPr>
            <a:xfrm flipH="1">
              <a:off x="2438843" y="2805237"/>
              <a:ext cx="404869" cy="9936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3A5F5389-5021-440E-B4B6-D567F5DA3D42}"/>
              </a:ext>
            </a:extLst>
          </p:cNvPr>
          <p:cNvSpPr txBox="1"/>
          <p:nvPr/>
        </p:nvSpPr>
        <p:spPr>
          <a:xfrm>
            <a:off x="1721183" y="4306186"/>
            <a:ext cx="172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70C0"/>
                </a:solidFill>
              </a:rPr>
              <a:t>Termination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BE10BA1-B140-412C-BFCE-3246036C7A7E}"/>
              </a:ext>
            </a:extLst>
          </p:cNvPr>
          <p:cNvSpPr txBox="1"/>
          <p:nvPr/>
        </p:nvSpPr>
        <p:spPr>
          <a:xfrm>
            <a:off x="5422686" y="4306186"/>
            <a:ext cx="172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Confluence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27D7985-7730-4541-BB5D-72CAEFF6A4F0}"/>
              </a:ext>
            </a:extLst>
          </p:cNvPr>
          <p:cNvSpPr txBox="1"/>
          <p:nvPr/>
        </p:nvSpPr>
        <p:spPr>
          <a:xfrm>
            <a:off x="8610600" y="4306185"/>
            <a:ext cx="172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Completion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59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CF6F96-7E8E-4F9F-9E02-C9966905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Road Map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088ECAC3-80A3-4019-9BE1-4947179C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3</a:t>
            </a:fld>
            <a:endParaRPr lang="fr-FR"/>
          </a:p>
        </p:txBody>
      </p:sp>
      <p:sp>
        <p:nvSpPr>
          <p:cNvPr id="35" name="OTLSHAPE_TB_00000000000000000000000000000000_LeftEndCaps" hidden="1">
            <a:extLst>
              <a:ext uri="{FF2B5EF4-FFF2-40B4-BE49-F238E27FC236}">
                <a16:creationId xmlns:a16="http://schemas.microsoft.com/office/drawing/2014/main" id="{D1C75780-3D21-4DC0-B95C-AA3C085D2D7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54000" y="51944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49" name="OTLSHAPE_T_7fa65acf5fd5402da4fa74f18da36303_RightVerticalConnector1" hidden="1">
            <a:extLst>
              <a:ext uri="{FF2B5EF4-FFF2-40B4-BE49-F238E27FC236}">
                <a16:creationId xmlns:a16="http://schemas.microsoft.com/office/drawing/2014/main" id="{BE5A1464-3AD4-44FA-AB71-9DBB278EE6DA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11347476" y="4823375"/>
            <a:ext cx="0" cy="32012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TLSHAPE_T_56dc0199560f44939b887e5438093aaa_ShapePercentage" hidden="1">
            <a:extLst>
              <a:ext uri="{FF2B5EF4-FFF2-40B4-BE49-F238E27FC236}">
                <a16:creationId xmlns:a16="http://schemas.microsoft.com/office/drawing/2014/main" id="{4781C504-5373-4ECE-9538-A8C207411D6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168915" y="424662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TLSHAPE_T_56dc0199560f44939b887e5438093aaa_Duration" hidden="1">
            <a:extLst>
              <a:ext uri="{FF2B5EF4-FFF2-40B4-BE49-F238E27FC236}">
                <a16:creationId xmlns:a16="http://schemas.microsoft.com/office/drawing/2014/main" id="{937E4653-C92E-4E1D-A818-F79CA527300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0" y="4193201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95 jours</a:t>
            </a:r>
          </a:p>
        </p:txBody>
      </p:sp>
      <p:sp>
        <p:nvSpPr>
          <p:cNvPr id="53" name="OTLSHAPE_T_56dc0199560f44939b887e5438093aaa_TextPercentage" hidden="1">
            <a:extLst>
              <a:ext uri="{FF2B5EF4-FFF2-40B4-BE49-F238E27FC236}">
                <a16:creationId xmlns:a16="http://schemas.microsoft.com/office/drawing/2014/main" id="{902F5081-F8B9-4DC3-8EFA-E673C0669EC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0" y="434822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T_56dc0199560f44939b887e5438093aaa_StartDate" hidden="1">
            <a:extLst>
              <a:ext uri="{FF2B5EF4-FFF2-40B4-BE49-F238E27FC236}">
                <a16:creationId xmlns:a16="http://schemas.microsoft.com/office/drawing/2014/main" id="{81D838F9-74F9-46DA-9636-FFEAB3484A1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0" y="434822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T_56dc0199560f44939b887e5438093aaa_EndDate" hidden="1">
            <a:extLst>
              <a:ext uri="{FF2B5EF4-FFF2-40B4-BE49-F238E27FC236}">
                <a16:creationId xmlns:a16="http://schemas.microsoft.com/office/drawing/2014/main" id="{E35B890F-A949-47A6-94A4-39CE8C8BD3D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0" y="434822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T_7fa65acf5fd5402da4fa74f18da36303_ShapePercentage" hidden="1">
            <a:extLst>
              <a:ext uri="{FF2B5EF4-FFF2-40B4-BE49-F238E27FC236}">
                <a16:creationId xmlns:a16="http://schemas.microsoft.com/office/drawing/2014/main" id="{A12B7916-358F-42DA-880A-BA978E41235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374186" y="462017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T_7fa65acf5fd5402da4fa74f18da36303_Duration" hidden="1">
            <a:extLst>
              <a:ext uri="{FF2B5EF4-FFF2-40B4-BE49-F238E27FC236}">
                <a16:creationId xmlns:a16="http://schemas.microsoft.com/office/drawing/2014/main" id="{1B6B6FA1-01B7-4FC0-A443-0012D4198194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0" y="4566751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81 jours</a:t>
            </a:r>
          </a:p>
        </p:txBody>
      </p:sp>
      <p:sp>
        <p:nvSpPr>
          <p:cNvPr id="61" name="OTLSHAPE_T_7fa65acf5fd5402da4fa74f18da36303_TextPercentage" hidden="1">
            <a:extLst>
              <a:ext uri="{FF2B5EF4-FFF2-40B4-BE49-F238E27FC236}">
                <a16:creationId xmlns:a16="http://schemas.microsoft.com/office/drawing/2014/main" id="{28BCBAEE-2872-482F-9B97-041DE3DC54B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0" y="47217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7fa65acf5fd5402da4fa74f18da36303_StartDate" hidden="1">
            <a:extLst>
              <a:ext uri="{FF2B5EF4-FFF2-40B4-BE49-F238E27FC236}">
                <a16:creationId xmlns:a16="http://schemas.microsoft.com/office/drawing/2014/main" id="{156AB055-01E2-4EA0-99EE-31D78A143E0B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0" y="47217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7fa65acf5fd5402da4fa74f18da36303_EndDate" hidden="1">
            <a:extLst>
              <a:ext uri="{FF2B5EF4-FFF2-40B4-BE49-F238E27FC236}">
                <a16:creationId xmlns:a16="http://schemas.microsoft.com/office/drawing/2014/main" id="{DE6671CC-F36C-45F3-A665-67B026A7781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0" y="47217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6" name="Diagramme 65">
            <a:extLst>
              <a:ext uri="{FF2B5EF4-FFF2-40B4-BE49-F238E27FC236}">
                <a16:creationId xmlns:a16="http://schemas.microsoft.com/office/drawing/2014/main" id="{0B0F0C51-26AE-40CD-8766-152A2FD7E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5058942"/>
              </p:ext>
            </p:extLst>
          </p:nvPr>
        </p:nvGraphicFramePr>
        <p:xfrm>
          <a:off x="838200" y="1690688"/>
          <a:ext cx="10515600" cy="4226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2EEA662-B4E6-4FC1-A4D0-A47943020A81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6096000" y="1690688"/>
            <a:ext cx="0" cy="747712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134C5980-2131-4783-9D9D-9D03F1C6B13E}"/>
              </a:ext>
            </a:extLst>
          </p:cNvPr>
          <p:cNvSpPr txBox="1"/>
          <p:nvPr/>
        </p:nvSpPr>
        <p:spPr>
          <a:xfrm>
            <a:off x="5244662" y="1242081"/>
            <a:ext cx="1702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February 2021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B72CDDFE-9E63-4E73-9F0D-6044E87EB86F}"/>
              </a:ext>
            </a:extLst>
          </p:cNvPr>
          <p:cNvCxnSpPr>
            <a:cxnSpLocks/>
          </p:cNvCxnSpPr>
          <p:nvPr/>
        </p:nvCxnSpPr>
        <p:spPr>
          <a:xfrm>
            <a:off x="10641724" y="1809806"/>
            <a:ext cx="0" cy="2772704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A5140CD2-BD77-48D1-BE4B-4DBEE3C83623}"/>
              </a:ext>
            </a:extLst>
          </p:cNvPr>
          <p:cNvSpPr txBox="1"/>
          <p:nvPr/>
        </p:nvSpPr>
        <p:spPr>
          <a:xfrm>
            <a:off x="10008476" y="1290876"/>
            <a:ext cx="1266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June 2021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4052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TRS tool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30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95352B-9C06-40F5-A775-E91DC18E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765" y="1271877"/>
            <a:ext cx="8512470" cy="550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75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TRS tool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31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2D9900-01D7-45E4-9D83-9DF2E417B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52" y="1690688"/>
            <a:ext cx="3773595" cy="394722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A387FD4-80AA-4BA7-8516-66972DA64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900" y="1288821"/>
            <a:ext cx="4404648" cy="434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53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TTT2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32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27EDB2-806B-46F1-8860-1057A5699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721" y="1199239"/>
            <a:ext cx="7985432" cy="515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65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CSI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33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655CE25-54D7-4242-A051-5678EC514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736" y="250825"/>
            <a:ext cx="6746528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45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C59B3-48EB-4313-BE74-E2A7A6DC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KBCV</a:t>
            </a:r>
            <a:endParaRPr lang="en-US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E10784-E469-421E-BE89-77DA30AB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34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DFDA5AF-06B1-4160-9C44-759A34FF8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447" y="460771"/>
            <a:ext cx="8124437" cy="572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00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C59B3-48EB-4313-BE74-E2A7A6DC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Performance tools</a:t>
            </a:r>
            <a:endParaRPr lang="en-US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E10784-E469-421E-BE89-77DA30AB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35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AF9135C-F907-409E-AC23-DD9BE15F9856}"/>
              </a:ext>
            </a:extLst>
          </p:cNvPr>
          <p:cNvSpPr txBox="1"/>
          <p:nvPr/>
        </p:nvSpPr>
        <p:spPr>
          <a:xfrm>
            <a:off x="1382239" y="1797014"/>
            <a:ext cx="1956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rgbClr val="0070C0"/>
                </a:solidFill>
              </a:rPr>
              <a:t>Termination</a:t>
            </a:r>
            <a:r>
              <a:rPr lang="fr-FR" sz="2800" dirty="0">
                <a:solidFill>
                  <a:srgbClr val="0070C0"/>
                </a:solidFill>
              </a:rPr>
              <a:t> 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57717B-FC1A-4234-8C76-CBF9B5F3AAF1}"/>
              </a:ext>
            </a:extLst>
          </p:cNvPr>
          <p:cNvSpPr txBox="1"/>
          <p:nvPr/>
        </p:nvSpPr>
        <p:spPr>
          <a:xfrm>
            <a:off x="3732034" y="1797014"/>
            <a:ext cx="1956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70C0"/>
                </a:solidFill>
              </a:rPr>
              <a:t>Confluence 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5CC1D8B-D4B8-424D-9677-A4B81CB6EBBB}"/>
              </a:ext>
            </a:extLst>
          </p:cNvPr>
          <p:cNvSpPr txBox="1"/>
          <p:nvPr/>
        </p:nvSpPr>
        <p:spPr>
          <a:xfrm>
            <a:off x="6081829" y="1797014"/>
            <a:ext cx="1956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rgbClr val="0070C0"/>
                </a:solidFill>
              </a:rPr>
              <a:t>Completion</a:t>
            </a:r>
            <a:r>
              <a:rPr lang="fr-FR" sz="2800" dirty="0">
                <a:solidFill>
                  <a:srgbClr val="0070C0"/>
                </a:solidFill>
              </a:rPr>
              <a:t> 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322FD5B-4D0D-4C54-88FA-AF5BA8BC2CE7}"/>
              </a:ext>
            </a:extLst>
          </p:cNvPr>
          <p:cNvSpPr txBox="1"/>
          <p:nvPr/>
        </p:nvSpPr>
        <p:spPr>
          <a:xfrm>
            <a:off x="8431624" y="1818390"/>
            <a:ext cx="2861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70C0"/>
                </a:solidFill>
              </a:rPr>
              <a:t>Proof </a:t>
            </a:r>
            <a:r>
              <a:rPr lang="fr-FR" sz="2800" dirty="0" err="1">
                <a:solidFill>
                  <a:srgbClr val="0070C0"/>
                </a:solidFill>
              </a:rPr>
              <a:t>verification</a:t>
            </a:r>
            <a:r>
              <a:rPr lang="fr-FR" sz="2800" dirty="0">
                <a:solidFill>
                  <a:srgbClr val="0070C0"/>
                </a:solidFill>
              </a:rPr>
              <a:t> 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055B449-0A2A-41B0-A962-5BD4F6162BE6}"/>
              </a:ext>
            </a:extLst>
          </p:cNvPr>
          <p:cNvCxnSpPr/>
          <p:nvPr/>
        </p:nvCxnSpPr>
        <p:spPr>
          <a:xfrm>
            <a:off x="3519382" y="1977656"/>
            <a:ext cx="0" cy="46676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7709B10-650A-4A9D-B8FC-61D3E38560C3}"/>
              </a:ext>
            </a:extLst>
          </p:cNvPr>
          <p:cNvCxnSpPr/>
          <p:nvPr/>
        </p:nvCxnSpPr>
        <p:spPr>
          <a:xfrm>
            <a:off x="5808926" y="1977655"/>
            <a:ext cx="0" cy="46676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EE149C1-E42A-4AC9-9493-790DDCE2674C}"/>
              </a:ext>
            </a:extLst>
          </p:cNvPr>
          <p:cNvCxnSpPr/>
          <p:nvPr/>
        </p:nvCxnSpPr>
        <p:spPr>
          <a:xfrm>
            <a:off x="8233149" y="1977654"/>
            <a:ext cx="0" cy="46676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FC7FC40F-AD3F-411A-A5E7-C5CF3764FAB6}"/>
              </a:ext>
            </a:extLst>
          </p:cNvPr>
          <p:cNvSpPr txBox="1"/>
          <p:nvPr/>
        </p:nvSpPr>
        <p:spPr>
          <a:xfrm>
            <a:off x="792430" y="2506417"/>
            <a:ext cx="2352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Abadi" panose="020B0604020202020204" pitchFamily="34" charset="0"/>
              </a:rPr>
              <a:t>MU-TERM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256392A-A8E7-4005-AB11-B3946799266E}"/>
              </a:ext>
            </a:extLst>
          </p:cNvPr>
          <p:cNvSpPr txBox="1"/>
          <p:nvPr/>
        </p:nvSpPr>
        <p:spPr>
          <a:xfrm>
            <a:off x="1237981" y="3444949"/>
            <a:ext cx="1461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Abadi" panose="020B0604020202020204" pitchFamily="34" charset="0"/>
              </a:rPr>
              <a:t>NaTT</a:t>
            </a:r>
            <a:endParaRPr lang="en-US" sz="4000" dirty="0">
              <a:latin typeface="Abadi" panose="020B0604020202020204" pitchFamily="34" charset="0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6402B6FB-AA00-4DEC-89CA-8B4B87C1D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7" y="4465676"/>
            <a:ext cx="2278883" cy="37520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3A07ADD3-A04E-420C-B2DD-FFA1F7B21B16}"/>
              </a:ext>
            </a:extLst>
          </p:cNvPr>
          <p:cNvSpPr txBox="1"/>
          <p:nvPr/>
        </p:nvSpPr>
        <p:spPr>
          <a:xfrm>
            <a:off x="4104305" y="2524815"/>
            <a:ext cx="1135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202020204" pitchFamily="34" charset="0"/>
              </a:rPr>
              <a:t>ACP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94BC65-0225-42A7-8275-1AFF6E66F125}"/>
              </a:ext>
            </a:extLst>
          </p:cNvPr>
          <p:cNvSpPr txBox="1"/>
          <p:nvPr/>
        </p:nvSpPr>
        <p:spPr>
          <a:xfrm>
            <a:off x="3933315" y="3500299"/>
            <a:ext cx="1461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badi" panose="020B0604020202020204" pitchFamily="34" charset="0"/>
              </a:rPr>
              <a:t>Saigawa</a:t>
            </a:r>
            <a:endParaRPr lang="en-US" sz="2800" dirty="0">
              <a:latin typeface="Abadi" panose="020B0604020202020204" pitchFamily="34" charset="0"/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7DAB8AD6-BA98-4E6B-A283-FEE066FA0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15" y="2524815"/>
            <a:ext cx="1544445" cy="1544445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92BE403F-5F9E-4F77-86F4-4DAB70451309}"/>
              </a:ext>
            </a:extLst>
          </p:cNvPr>
          <p:cNvSpPr txBox="1"/>
          <p:nvPr/>
        </p:nvSpPr>
        <p:spPr>
          <a:xfrm>
            <a:off x="8844522" y="2549351"/>
            <a:ext cx="1879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rgbClr val="FF0000"/>
                </a:solidFill>
              </a:rPr>
              <a:t>C</a:t>
            </a:r>
            <a:r>
              <a:rPr lang="en-US" sz="4800" b="1" dirty="0" err="1">
                <a:solidFill>
                  <a:srgbClr val="FFC000"/>
                </a:solidFill>
              </a:rPr>
              <a:t>o</a:t>
            </a:r>
            <a:r>
              <a:rPr lang="en-US" sz="4800" b="1" dirty="0" err="1">
                <a:solidFill>
                  <a:srgbClr val="00B050"/>
                </a:solidFill>
              </a:rPr>
              <a:t>L</a:t>
            </a:r>
            <a:r>
              <a:rPr lang="en-US" sz="4800" b="1" dirty="0" err="1">
                <a:solidFill>
                  <a:srgbClr val="FF3399"/>
                </a:solidFill>
              </a:rPr>
              <a:t>o</a:t>
            </a:r>
            <a:r>
              <a:rPr lang="en-US" sz="4800" b="1" dirty="0" err="1">
                <a:solidFill>
                  <a:srgbClr val="0070C0"/>
                </a:solidFill>
              </a:rPr>
              <a:t>R</a:t>
            </a:r>
            <a:endParaRPr lang="en-US" sz="4800" b="1" dirty="0">
              <a:solidFill>
                <a:srgbClr val="0070C0"/>
              </a:solidFill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EEEDD428-2A57-44F2-8052-93ED2527FC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373" y="3297037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92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C59B3-48EB-4313-BE74-E2A7A6DC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Hybrid tools</a:t>
            </a:r>
            <a:endParaRPr lang="en-US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E10784-E469-421E-BE89-77DA30AB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36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F4FBB85-9F5D-4F4F-B4B2-839BCC184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08" y="2737972"/>
            <a:ext cx="1328738" cy="14287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A92A289-3781-43CA-AE4E-18DA7B005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967" y="3028484"/>
            <a:ext cx="22955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CiME</a:t>
            </a:r>
            <a:endParaRPr lang="en-US" noProof="0" dirty="0">
              <a:solidFill>
                <a:schemeClr val="accent5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37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3CA8A22-41F7-446F-817C-46DC38AF96FD}"/>
              </a:ext>
            </a:extLst>
          </p:cNvPr>
          <p:cNvSpPr txBox="1"/>
          <p:nvPr/>
        </p:nvSpPr>
        <p:spPr>
          <a:xfrm>
            <a:off x="1278089" y="4870463"/>
            <a:ext cx="2491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Rewriting toolkit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F6AD602-D82A-4A19-A3FA-B17B1937AD63}"/>
              </a:ext>
            </a:extLst>
          </p:cNvPr>
          <p:cNvSpPr txBox="1"/>
          <p:nvPr/>
        </p:nvSpPr>
        <p:spPr>
          <a:xfrm>
            <a:off x="4991580" y="4884517"/>
            <a:ext cx="220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Proof engine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03E41D8-7089-4911-993A-D0C88E91ECC8}"/>
              </a:ext>
            </a:extLst>
          </p:cNvPr>
          <p:cNvSpPr txBox="1"/>
          <p:nvPr/>
        </p:nvSpPr>
        <p:spPr>
          <a:xfrm>
            <a:off x="8563806" y="4884517"/>
            <a:ext cx="288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Proof certification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18F7267-2FC2-418C-9BB3-B37050B7C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294" y="1369861"/>
            <a:ext cx="1621412" cy="1743454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A7D8866C-4405-45DA-B027-7944BD1D116F}"/>
              </a:ext>
            </a:extLst>
          </p:cNvPr>
          <p:cNvGrpSpPr/>
          <p:nvPr/>
        </p:nvGrpSpPr>
        <p:grpSpPr>
          <a:xfrm>
            <a:off x="1790349" y="3648607"/>
            <a:ext cx="1466850" cy="857250"/>
            <a:chOff x="4876800" y="2571750"/>
            <a:chExt cx="2057400" cy="790575"/>
          </a:xfrm>
        </p:grpSpPr>
        <p:pic>
          <p:nvPicPr>
            <p:cNvPr id="16" name="Graphique 15" descr="Flèche vers la droite">
              <a:extLst>
                <a:ext uri="{FF2B5EF4-FFF2-40B4-BE49-F238E27FC236}">
                  <a16:creationId xmlns:a16="http://schemas.microsoft.com/office/drawing/2014/main" id="{B9F401A4-2514-43C2-94F9-6AF38A5E8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14975" y="2571750"/>
              <a:ext cx="790575" cy="790575"/>
            </a:xfrm>
            <a:prstGeom prst="rect">
              <a:avLst/>
            </a:prstGeom>
          </p:spPr>
        </p:pic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447B37D-6C9A-4440-BD63-B09A9E073866}"/>
                </a:ext>
              </a:extLst>
            </p:cNvPr>
            <p:cNvCxnSpPr/>
            <p:nvPr/>
          </p:nvCxnSpPr>
          <p:spPr>
            <a:xfrm>
              <a:off x="4876800" y="3152775"/>
              <a:ext cx="390525" cy="0"/>
            </a:xfrm>
            <a:prstGeom prst="line">
              <a:avLst/>
            </a:prstGeom>
            <a:ln w="762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7759365B-A3E5-4B6D-A34F-1DE6F6704E06}"/>
                </a:ext>
              </a:extLst>
            </p:cNvPr>
            <p:cNvCxnSpPr/>
            <p:nvPr/>
          </p:nvCxnSpPr>
          <p:spPr>
            <a:xfrm>
              <a:off x="6543675" y="3152775"/>
              <a:ext cx="390525" cy="0"/>
            </a:xfrm>
            <a:prstGeom prst="line">
              <a:avLst/>
            </a:prstGeom>
            <a:ln w="762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Graphique 7" descr="Engrenages">
            <a:extLst>
              <a:ext uri="{FF2B5EF4-FFF2-40B4-BE49-F238E27FC236}">
                <a16:creationId xmlns:a16="http://schemas.microsoft.com/office/drawing/2014/main" id="{35E20EE5-AC4E-4A09-8645-4289EF9BCD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0519" y="3616730"/>
            <a:ext cx="1272227" cy="1272227"/>
          </a:xfrm>
          <a:prstGeom prst="rect">
            <a:avLst/>
          </a:prstGeom>
        </p:spPr>
      </p:pic>
      <p:pic>
        <p:nvPicPr>
          <p:cNvPr id="6" name="Graphique 5" descr="Diplôme roulé">
            <a:extLst>
              <a:ext uri="{FF2B5EF4-FFF2-40B4-BE49-F238E27FC236}">
                <a16:creationId xmlns:a16="http://schemas.microsoft.com/office/drawing/2014/main" id="{4C9B81FD-DEB6-4A8F-94FF-9025D29AC2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71675" y="3598237"/>
            <a:ext cx="1272226" cy="127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66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CiME</a:t>
            </a:r>
            <a:endParaRPr lang="en-US" noProof="0" dirty="0">
              <a:solidFill>
                <a:schemeClr val="accent5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38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94171E3-7F26-459F-A552-1367966D9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75" y="1882621"/>
            <a:ext cx="11204849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06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CiME</a:t>
            </a:r>
            <a:endParaRPr lang="en-US" noProof="0" dirty="0">
              <a:solidFill>
                <a:schemeClr val="accent5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39</a:t>
            </a:fld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1B5C713-C791-454C-BAB7-946B9B63C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81" y="2382203"/>
            <a:ext cx="10986838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en-US" sz="2000" dirty="0">
                <a:latin typeface="Courant" panose="02000509030000020004" pitchFamily="49" charset="0"/>
              </a:rPr>
              <a:t>l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effectLst/>
                <a:latin typeface="Courant" panose="02000509030000020004" pitchFamily="49" charset="0"/>
              </a:rPr>
              <a:t>et X = 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variables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effectLst/>
                <a:latin typeface="Courant" panose="020005090300000200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ant" panose="02000509030000020004" pitchFamily="49" charset="0"/>
              </a:rPr>
              <a:t>“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urant" panose="02000509030000020004" pitchFamily="49" charset="0"/>
              </a:rPr>
              <a:t>x,y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ant" panose="02000509030000020004" pitchFamily="49" charset="0"/>
              </a:rPr>
              <a:t>”;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Courant" panose="0200050903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ant" panose="02000509030000020004" pitchFamily="49" charset="0"/>
              </a:rPr>
              <a:t>let F = </a:t>
            </a:r>
            <a:r>
              <a:rPr lang="en-US" altLang="en-US" sz="2000" dirty="0">
                <a:solidFill>
                  <a:srgbClr val="0070C0"/>
                </a:solidFill>
                <a:latin typeface="Courant" panose="02000509030000020004" pitchFamily="49" charset="0"/>
              </a:rPr>
              <a:t>signature</a:t>
            </a:r>
            <a:r>
              <a:rPr lang="en-US" altLang="en-US" sz="2000" dirty="0">
                <a:latin typeface="Courant" panose="02000509030000020004" pitchFamily="49" charset="0"/>
              </a:rPr>
              <a:t> “plus : binary; 0:constant; S:unary;”;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Courant" panose="0200050903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ant" panose="02000509030000020004" pitchFamily="49" charset="0"/>
              </a:rPr>
              <a:t>let T = </a:t>
            </a:r>
            <a:r>
              <a:rPr lang="en-US" altLang="en-US" sz="2000" dirty="0">
                <a:solidFill>
                  <a:srgbClr val="0070C0"/>
                </a:solidFill>
                <a:latin typeface="Courant" panose="02000509030000020004" pitchFamily="49" charset="0"/>
              </a:rPr>
              <a:t>algebra</a:t>
            </a:r>
            <a:r>
              <a:rPr lang="en-US" altLang="en-US" sz="2000" dirty="0">
                <a:latin typeface="Courant" panose="02000509030000020004" pitchFamily="49" charset="0"/>
              </a:rPr>
              <a:t> F;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Courant" panose="0200050903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ant" panose="02000509030000020004" pitchFamily="49" charset="0"/>
              </a:rPr>
              <a:t>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ant" panose="02000509030000020004" pitchFamily="49" charset="0"/>
              </a:rPr>
              <a:t>et t1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term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ant" panose="02000509030000020004" pitchFamily="49" charset="0"/>
              </a:rPr>
              <a:t> T “S(0)”;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Courant" panose="0200050903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ant" panose="02000509030000020004" pitchFamily="49" charset="0"/>
              </a:rPr>
              <a:t>let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ant" panose="02000509030000020004" pitchFamily="49" charset="0"/>
              </a:rPr>
              <a:t> R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trs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ant" panose="02000509030000020004" pitchFamily="49" charset="0"/>
              </a:rPr>
              <a:t> T “plus(</a:t>
            </a:r>
            <a:r>
              <a:rPr lang="en-US" altLang="en-US" sz="2000" dirty="0">
                <a:latin typeface="Courant" panose="020005090300000200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ant" panose="02000509030000020004" pitchFamily="49" charset="0"/>
              </a:rPr>
              <a:t>,x) -&gt; x; plus(S x, y) -&gt; S(plus(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urant" panose="02000509030000020004" pitchFamily="49" charset="0"/>
              </a:rPr>
              <a:t>x,y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ant" panose="02000509030000020004" pitchFamily="49" charset="0"/>
              </a:rPr>
              <a:t>));”;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Courant" panose="0200050903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ant" panose="02000509030000020004" pitchFamily="49" charset="0"/>
              </a:rPr>
              <a:t>let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effectLst/>
                <a:latin typeface="Courant" panose="02000509030000020004" pitchFamily="49" charset="0"/>
              </a:rPr>
              <a:t> c =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order</a:t>
            </a:r>
            <a:r>
              <a:rPr lang="fr-FR" altLang="en-US" sz="2000" dirty="0" err="1">
                <a:solidFill>
                  <a:srgbClr val="0070C0"/>
                </a:solidFill>
                <a:latin typeface="Courant" panose="02000509030000020004" pitchFamily="49" charset="0"/>
              </a:rPr>
              <a:t>_constraints</a:t>
            </a:r>
            <a:r>
              <a:rPr lang="fr-FR" altLang="en-US" sz="2000" dirty="0">
                <a:latin typeface="Courant" panose="02000509030000020004" pitchFamily="49" charset="0"/>
              </a:rPr>
              <a:t> 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ant" panose="02000509030000020004" pitchFamily="49" charset="0"/>
              </a:rPr>
              <a:t>“0 &lt; S(0) /\ S(plus(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urant" panose="02000509030000020004" pitchFamily="49" charset="0"/>
              </a:rPr>
              <a:t>x,y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ant" panose="02000509030000020004" pitchFamily="49" charset="0"/>
              </a:rPr>
              <a:t>)) &lt; plus(S(x),y)”;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E516545-AD3D-4468-A664-F67195DE4229}"/>
              </a:ext>
            </a:extLst>
          </p:cNvPr>
          <p:cNvSpPr txBox="1"/>
          <p:nvPr/>
        </p:nvSpPr>
        <p:spPr>
          <a:xfrm>
            <a:off x="1039258" y="1586429"/>
            <a:ext cx="5878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Examples</a:t>
            </a:r>
            <a:r>
              <a:rPr lang="fr-FR" sz="2400" dirty="0">
                <a:solidFill>
                  <a:srgbClr val="0070C0"/>
                </a:solidFill>
              </a:rPr>
              <a:t> of </a:t>
            </a:r>
            <a:r>
              <a:rPr lang="fr-FR" sz="2400" dirty="0" err="1">
                <a:solidFill>
                  <a:srgbClr val="0070C0"/>
                </a:solidFill>
              </a:rPr>
              <a:t>declarations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4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11D8038B-8691-4F2A-BD02-68E4B075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3143250"/>
            <a:ext cx="5853113" cy="266519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FE4042-6312-455D-BBA0-CFD7A2963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0" y="3143250"/>
            <a:ext cx="5853113" cy="279744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BCB0FCB-682D-4A72-A549-E750E430A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4656" y="1821084"/>
            <a:ext cx="6048375" cy="914400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D2738343-4323-49F4-ACBD-032EAE0FE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FunBlocks</a:t>
            </a:r>
            <a:endParaRPr lang="en-US" noProof="0" dirty="0">
              <a:solidFill>
                <a:schemeClr val="accent5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0A93D6-28C6-4C51-8BE9-6BC7D05E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79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CiME</a:t>
            </a:r>
            <a:endParaRPr lang="en-US" noProof="0" dirty="0">
              <a:solidFill>
                <a:schemeClr val="accent5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40</a:t>
            </a:fld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1B5C713-C791-454C-BAB7-946B9B63C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258" y="2278570"/>
            <a:ext cx="10113484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urant" panose="02000509030000020004" pitchFamily="49" charset="0"/>
              </a:rPr>
              <a:t>CiME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ant" panose="02000509030000020004" pitchFamily="49" charset="0"/>
              </a:rPr>
              <a:t>&gt; 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urant" panose="02000509030000020004" pitchFamily="49" charset="0"/>
              </a:rPr>
              <a:t>F_peano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ant" panose="02000509030000020004" pitchFamily="49" charset="0"/>
              </a:rPr>
              <a:t> = signature 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ant" panose="020005090300000200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0 : constant; s : unary; +,* : infix binary;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ant" panose="020005090300000200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ant" panose="02000509030000020004" pitchFamily="49" charset="0"/>
              </a:rPr>
              <a:t>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Courant" panose="0200050903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urant" panose="02000509030000020004" pitchFamily="49" charset="0"/>
              </a:rPr>
              <a:t>F_peano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ant" panose="02000509030000020004" pitchFamily="49" charset="0"/>
              </a:rPr>
              <a:t> : signature = signature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"* : 2; s : 1; + : 2; 0 : 0"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3749F03-667A-4324-B9F9-E1E1711E2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258" y="4625236"/>
            <a:ext cx="5878532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CiME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&gt;let X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variables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x,y,z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ant" panose="0200050903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X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variable_set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 = variables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z,x,y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"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E516545-AD3D-4468-A664-F67195DE4229}"/>
              </a:ext>
            </a:extLst>
          </p:cNvPr>
          <p:cNvSpPr txBox="1"/>
          <p:nvPr/>
        </p:nvSpPr>
        <p:spPr>
          <a:xfrm>
            <a:off x="1039258" y="1586429"/>
            <a:ext cx="5878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Definition</a:t>
            </a:r>
            <a:r>
              <a:rPr lang="fr-FR" sz="2400" dirty="0">
                <a:solidFill>
                  <a:srgbClr val="0070C0"/>
                </a:solidFill>
              </a:rPr>
              <a:t> of signatures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68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CiME</a:t>
            </a:r>
            <a:endParaRPr lang="en-US" noProof="0" dirty="0">
              <a:solidFill>
                <a:schemeClr val="accent5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41</a:t>
            </a:fld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1B5C713-C791-454C-BAB7-946B9B63C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258" y="2468809"/>
            <a:ext cx="7146275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CiME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A_peano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 = algebra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F_peano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Courant" panose="0200050903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A_peano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F_peano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 algebra = algebra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F_peano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3749F03-667A-4324-B9F9-E1E1711E2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258" y="4371848"/>
            <a:ext cx="8648521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CiME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let t = term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A_peano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 "s(s(s(0)))*(s(0)+s(s(0)))";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ant" panose="0200050903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t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F_peano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 term = s(s(s(0))) *(s(0)+s(s(0)))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E516545-AD3D-4468-A664-F67195DE4229}"/>
              </a:ext>
            </a:extLst>
          </p:cNvPr>
          <p:cNvSpPr txBox="1"/>
          <p:nvPr/>
        </p:nvSpPr>
        <p:spPr>
          <a:xfrm>
            <a:off x="1039258" y="1581433"/>
            <a:ext cx="5878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Definition</a:t>
            </a:r>
            <a:r>
              <a:rPr lang="fr-FR" sz="2400" dirty="0">
                <a:solidFill>
                  <a:srgbClr val="0070C0"/>
                </a:solidFill>
              </a:rPr>
              <a:t> of </a:t>
            </a:r>
            <a:r>
              <a:rPr lang="fr-FR" sz="2400" dirty="0" err="1">
                <a:solidFill>
                  <a:srgbClr val="0070C0"/>
                </a:solidFill>
              </a:rPr>
              <a:t>algebra</a:t>
            </a:r>
            <a:r>
              <a:rPr lang="fr-FR" sz="2400" dirty="0">
                <a:solidFill>
                  <a:srgbClr val="0070C0"/>
                </a:solidFill>
              </a:rPr>
              <a:t> and </a:t>
            </a:r>
            <a:r>
              <a:rPr lang="fr-FR" sz="2400" dirty="0" err="1">
                <a:solidFill>
                  <a:srgbClr val="0070C0"/>
                </a:solidFill>
              </a:rPr>
              <a:t>terms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962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CiME</a:t>
            </a:r>
            <a:endParaRPr lang="en-US" noProof="0" dirty="0">
              <a:solidFill>
                <a:schemeClr val="accent5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42</a:t>
            </a:fld>
            <a:endParaRPr lang="fr-F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EDCF44D-4771-4A4D-A4D7-EBA487169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877" y="2305617"/>
            <a:ext cx="6032421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CiME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&gt; 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R_peano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trs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A_peano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 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ant" panose="020005090300000200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x+0 -&gt; x;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70C0"/>
                </a:solidFill>
                <a:latin typeface="Courant" panose="020005090300000200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x+s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(y) -&gt; s(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x+y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70C0"/>
                </a:solidFill>
                <a:latin typeface="Courant" panose="020005090300000200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x*0 -&gt;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70C0"/>
                </a:solidFill>
                <a:latin typeface="Courant" panose="020005090300000200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x*s(y) -&gt; (x*y)+x;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ant" panose="020005090300000200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ant" panose="0200050903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R_peano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F_peano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trs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trs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A_peano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 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ant" panose="02000509030000020004" pitchFamily="49" charset="0"/>
              </a:rPr>
              <a:t>	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x+0 -&gt; x;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70C0"/>
                </a:solidFill>
                <a:latin typeface="Courant" panose="02000509030000020004" pitchFamily="49" charset="0"/>
              </a:rPr>
              <a:t>	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x+s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(y) -&gt; s(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x+y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70C0"/>
                </a:solidFill>
                <a:latin typeface="Courant" panose="02000509030000020004" pitchFamily="49" charset="0"/>
              </a:rPr>
              <a:t>	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x *0 -&gt;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70C0"/>
                </a:solidFill>
                <a:latin typeface="Courant" panose="02000509030000020004" pitchFamily="49" charset="0"/>
              </a:rPr>
              <a:t>	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ant" panose="02000509030000020004" pitchFamily="49" charset="0"/>
              </a:rPr>
              <a:t>x *s(y) -&gt; (x *y)+x "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FD202D0-A873-4CAB-ABB2-DDDA2C474B26}"/>
              </a:ext>
            </a:extLst>
          </p:cNvPr>
          <p:cNvSpPr txBox="1"/>
          <p:nvPr/>
        </p:nvSpPr>
        <p:spPr>
          <a:xfrm>
            <a:off x="1039258" y="1581433"/>
            <a:ext cx="5878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Term</a:t>
            </a:r>
            <a:r>
              <a:rPr lang="fr-FR" sz="2400" dirty="0">
                <a:solidFill>
                  <a:srgbClr val="0070C0"/>
                </a:solidFill>
              </a:rPr>
              <a:t> rewriting system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A0D94D4-2CC9-417B-99D8-80DBACCA3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579" y="3075058"/>
            <a:ext cx="5262979" cy="2246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CiME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&gt; termination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R_peano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Courant" panose="020005090300000200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CiME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coq_certify_proof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R_peano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CiME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&gt; convergence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R_peano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Courant" panose="0200050903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ant" panose="02000509030000020004" pitchFamily="49" charset="0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28711532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Maude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43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C28014B-F3DE-4EA6-A1B5-7065B02C9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277" y="1690688"/>
            <a:ext cx="3589446" cy="1325563"/>
          </a:xfrm>
          <a:prstGeom prst="rect">
            <a:avLst/>
          </a:prstGeom>
        </p:spPr>
      </p:pic>
      <p:pic>
        <p:nvPicPr>
          <p:cNvPr id="5" name="Graphique 4" descr="Mégaphone1">
            <a:extLst>
              <a:ext uri="{FF2B5EF4-FFF2-40B4-BE49-F238E27FC236}">
                <a16:creationId xmlns:a16="http://schemas.microsoft.com/office/drawing/2014/main" id="{FB1F8753-47B0-4567-B8D7-D0A8B8BF9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9886" y="3425636"/>
            <a:ext cx="1272227" cy="1272227"/>
          </a:xfrm>
          <a:prstGeom prst="rect">
            <a:avLst/>
          </a:prstGeom>
        </p:spPr>
      </p:pic>
      <p:pic>
        <p:nvPicPr>
          <p:cNvPr id="7" name="Graphique 6" descr="Graphique en courbe stick de hockey">
            <a:extLst>
              <a:ext uri="{FF2B5EF4-FFF2-40B4-BE49-F238E27FC236}">
                <a16:creationId xmlns:a16="http://schemas.microsoft.com/office/drawing/2014/main" id="{C512ACC2-9C5F-44A9-B816-A883BAFC9D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32112" y="3441119"/>
            <a:ext cx="1272227" cy="1272227"/>
          </a:xfrm>
          <a:prstGeom prst="rect">
            <a:avLst/>
          </a:prstGeom>
        </p:spPr>
      </p:pic>
      <p:pic>
        <p:nvPicPr>
          <p:cNvPr id="9" name="Graphique 8" descr="Ampoule et engrenage">
            <a:extLst>
              <a:ext uri="{FF2B5EF4-FFF2-40B4-BE49-F238E27FC236}">
                <a16:creationId xmlns:a16="http://schemas.microsoft.com/office/drawing/2014/main" id="{0F3328F1-AA4B-4CBE-B4C3-1D3A34909D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7661" y="3429000"/>
            <a:ext cx="1272228" cy="127222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3CA8A22-41F7-446F-817C-46DC38AF96FD}"/>
              </a:ext>
            </a:extLst>
          </p:cNvPr>
          <p:cNvSpPr txBox="1"/>
          <p:nvPr/>
        </p:nvSpPr>
        <p:spPr>
          <a:xfrm>
            <a:off x="1754058" y="4884517"/>
            <a:ext cx="153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Simplicity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F6AD602-D82A-4A19-A3FA-B17B1937AD63}"/>
              </a:ext>
            </a:extLst>
          </p:cNvPr>
          <p:cNvSpPr txBox="1"/>
          <p:nvPr/>
        </p:nvSpPr>
        <p:spPr>
          <a:xfrm>
            <a:off x="4991580" y="4884517"/>
            <a:ext cx="220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Expressiveness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03E41D8-7089-4911-993A-D0C88E91ECC8}"/>
              </a:ext>
            </a:extLst>
          </p:cNvPr>
          <p:cNvSpPr txBox="1"/>
          <p:nvPr/>
        </p:nvSpPr>
        <p:spPr>
          <a:xfrm>
            <a:off x="8563806" y="4884517"/>
            <a:ext cx="220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1941612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Maude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44</a:t>
            </a:fld>
            <a:endParaRPr lang="fr-FR"/>
          </a:p>
        </p:txBody>
      </p:sp>
      <p:pic>
        <p:nvPicPr>
          <p:cNvPr id="16" name="Image 15" descr="Une image contenant moniteur, écran, télévision, table&#10;&#10;Description générée automatiquement">
            <a:extLst>
              <a:ext uri="{FF2B5EF4-FFF2-40B4-BE49-F238E27FC236}">
                <a16:creationId xmlns:a16="http://schemas.microsoft.com/office/drawing/2014/main" id="{376EAC02-748C-4413-8A7E-793D4F4A5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533" y="1447111"/>
            <a:ext cx="6872934" cy="490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15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Maude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45</a:t>
            </a:fld>
            <a:endParaRPr lang="fr-FR"/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1B16776-67AE-486B-A15A-5112B9429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17" y="1074850"/>
            <a:ext cx="5095283" cy="23541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365523F-C326-4948-BD67-F6919924DC45}"/>
              </a:ext>
            </a:extLst>
          </p:cNvPr>
          <p:cNvSpPr txBox="1"/>
          <p:nvPr/>
        </p:nvSpPr>
        <p:spPr>
          <a:xfrm>
            <a:off x="2050311" y="3615402"/>
            <a:ext cx="86123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urant" panose="02000509030000020004" pitchFamily="49" charset="0"/>
              </a:rPr>
              <a:t>&gt; </a:t>
            </a:r>
            <a:r>
              <a:rPr lang="fr-FR" sz="2000" dirty="0" err="1">
                <a:latin typeface="Courant" panose="02000509030000020004" pitchFamily="49" charset="0"/>
              </a:rPr>
              <a:t>load</a:t>
            </a:r>
            <a:r>
              <a:rPr lang="fr-FR" sz="2000" dirty="0">
                <a:latin typeface="Courant" panose="02000509030000020004" pitchFamily="49" charset="0"/>
              </a:rPr>
              <a:t> </a:t>
            </a:r>
            <a:r>
              <a:rPr lang="fr-FR" sz="2000" dirty="0" err="1">
                <a:latin typeface="Courant" panose="02000509030000020004" pitchFamily="49" charset="0"/>
              </a:rPr>
              <a:t>factorial.maude</a:t>
            </a:r>
            <a:endParaRPr lang="fr-FR" sz="2000" dirty="0">
              <a:latin typeface="Courant" panose="02000509030000020004" pitchFamily="49" charset="0"/>
            </a:endParaRPr>
          </a:p>
          <a:p>
            <a:r>
              <a:rPr lang="fr-FR" sz="2000" dirty="0">
                <a:latin typeface="Courant" panose="02000509030000020004" pitchFamily="49" charset="0"/>
              </a:rPr>
              <a:t>&gt; </a:t>
            </a:r>
            <a:r>
              <a:rPr lang="fr-FR" sz="2000" dirty="0" err="1">
                <a:latin typeface="Courant" panose="02000509030000020004" pitchFamily="49" charset="0"/>
              </a:rPr>
              <a:t>red</a:t>
            </a:r>
            <a:r>
              <a:rPr lang="fr-FR" sz="2000" dirty="0">
                <a:latin typeface="Courant" panose="02000509030000020004" pitchFamily="49" charset="0"/>
              </a:rPr>
              <a:t> 100 ! .</a:t>
            </a:r>
          </a:p>
          <a:p>
            <a:r>
              <a:rPr lang="en-US" sz="2000" dirty="0">
                <a:latin typeface="Courant" panose="02000509030000020004" pitchFamily="49" charset="0"/>
              </a:rPr>
              <a:t>Reduce in FACTORIAL : 100 ! .</a:t>
            </a:r>
          </a:p>
          <a:p>
            <a:r>
              <a:rPr lang="en-US" sz="2000" dirty="0">
                <a:latin typeface="Courant" panose="02000509030000020004" pitchFamily="49" charset="0"/>
              </a:rPr>
              <a:t>rewrites: 201 in 0ms </a:t>
            </a:r>
            <a:r>
              <a:rPr lang="en-US" sz="2000" dirty="0" err="1">
                <a:latin typeface="Courant" panose="02000509030000020004" pitchFamily="49" charset="0"/>
              </a:rPr>
              <a:t>cpu</a:t>
            </a:r>
            <a:r>
              <a:rPr lang="en-US" sz="2000" dirty="0">
                <a:latin typeface="Courant" panose="02000509030000020004" pitchFamily="49" charset="0"/>
              </a:rPr>
              <a:t> (0ms real) (~ rewrites/second)</a:t>
            </a:r>
          </a:p>
          <a:p>
            <a:r>
              <a:rPr lang="en-US" sz="2000" dirty="0">
                <a:solidFill>
                  <a:srgbClr val="0070C0"/>
                </a:solidFill>
                <a:latin typeface="Courant" panose="02000509030000020004" pitchFamily="49" charset="0"/>
              </a:rPr>
              <a:t>result </a:t>
            </a:r>
            <a:r>
              <a:rPr lang="en-US" sz="2000" dirty="0" err="1">
                <a:solidFill>
                  <a:srgbClr val="0070C0"/>
                </a:solidFill>
                <a:latin typeface="Courant" panose="02000509030000020004" pitchFamily="49" charset="0"/>
              </a:rPr>
              <a:t>NzNAT</a:t>
            </a:r>
            <a:r>
              <a:rPr lang="en-US" sz="2000" dirty="0">
                <a:solidFill>
                  <a:srgbClr val="0070C0"/>
                </a:solidFill>
                <a:latin typeface="Courant" panose="02000509030000020004" pitchFamily="49" charset="0"/>
              </a:rPr>
              <a:t>: 93326215443944152681699238856266700490715968264381621468592963895217599993229915608941463976156518286253697920827223758251185210916864000000000000000000000000</a:t>
            </a:r>
            <a:r>
              <a:rPr lang="en-US" sz="2000" dirty="0">
                <a:latin typeface="Courant" panose="020005090300000200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30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Maude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46</a:t>
            </a:fld>
            <a:endParaRPr lang="fr-FR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7AD4AF3-8532-4F46-A85F-9E8BD7E4C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89" y="1754187"/>
            <a:ext cx="8236022" cy="368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51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Maude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47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D24C56-0C1C-488F-AF54-290270F6D3D0}"/>
              </a:ext>
            </a:extLst>
          </p:cNvPr>
          <p:cNvSpPr txBox="1"/>
          <p:nvPr/>
        </p:nvSpPr>
        <p:spPr>
          <a:xfrm>
            <a:off x="749343" y="2066062"/>
            <a:ext cx="502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Inductive Theorem Prover (ITP)</a:t>
            </a:r>
          </a:p>
          <a:p>
            <a:endParaRPr lang="en-US" sz="2400" dirty="0"/>
          </a:p>
          <a:p>
            <a:r>
              <a:rPr lang="en-US" sz="2400" dirty="0"/>
              <a:t>Sufficient Completeness Checker (SCC)</a:t>
            </a:r>
          </a:p>
          <a:p>
            <a:endParaRPr lang="en-US" sz="2400" dirty="0"/>
          </a:p>
          <a:p>
            <a:r>
              <a:rPr lang="en-US" sz="2400" dirty="0"/>
              <a:t>Church-Rosser Checker (CRC)</a:t>
            </a:r>
          </a:p>
          <a:p>
            <a:endParaRPr lang="en-US" sz="2400" dirty="0"/>
          </a:p>
          <a:p>
            <a:r>
              <a:rPr lang="en-US" sz="2400" dirty="0"/>
              <a:t>Coherence Checker (</a:t>
            </a:r>
            <a:r>
              <a:rPr lang="en-US" sz="2400" dirty="0" err="1"/>
              <a:t>ChC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Maude Termination Tool (MTT)</a:t>
            </a:r>
          </a:p>
        </p:txBody>
      </p:sp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E59BCB2C-F1BB-4DC5-8331-AD71A80E8816}"/>
              </a:ext>
            </a:extLst>
          </p:cNvPr>
          <p:cNvSpPr/>
          <p:nvPr/>
        </p:nvSpPr>
        <p:spPr>
          <a:xfrm rot="10800000">
            <a:off x="5599415" y="2066062"/>
            <a:ext cx="358257" cy="341631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DFAE05C-B171-4592-AD7F-9B31CDA284B7}"/>
              </a:ext>
            </a:extLst>
          </p:cNvPr>
          <p:cNvSpPr txBox="1"/>
          <p:nvPr/>
        </p:nvSpPr>
        <p:spPr>
          <a:xfrm>
            <a:off x="6625489" y="3543388"/>
            <a:ext cx="5287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Maude </a:t>
            </a:r>
            <a:r>
              <a:rPr lang="fr-FR" sz="2400" dirty="0" err="1"/>
              <a:t>Formal</a:t>
            </a:r>
            <a:r>
              <a:rPr lang="fr-FR" sz="2400" dirty="0"/>
              <a:t> </a:t>
            </a:r>
            <a:r>
              <a:rPr lang="fr-FR" sz="2400" dirty="0" err="1"/>
              <a:t>Environment</a:t>
            </a:r>
            <a:r>
              <a:rPr lang="fr-FR" sz="2400" dirty="0"/>
              <a:t> (MFE)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22932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Tools overview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48</a:t>
            </a:fld>
            <a:endParaRPr lang="fr-FR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E150D428-A050-48E5-B780-E7733BBC3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550103"/>
              </p:ext>
            </p:extLst>
          </p:nvPr>
        </p:nvGraphicFramePr>
        <p:xfrm>
          <a:off x="838200" y="1870591"/>
          <a:ext cx="10515600" cy="3567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440295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323973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11125220"/>
                    </a:ext>
                  </a:extLst>
                </a:gridCol>
              </a:tblGrid>
              <a:tr h="59465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rgbClr val="0070C0"/>
                          </a:solidFill>
                        </a:rPr>
                        <a:t>Maude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rgbClr val="0070C0"/>
                          </a:solidFill>
                        </a:rPr>
                        <a:t>CiME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6421466"/>
                  </a:ext>
                </a:extLst>
              </a:tr>
              <a:tr h="59465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rgbClr val="0070C0"/>
                          </a:solidFill>
                        </a:rPr>
                        <a:t>Extensibility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261718"/>
                  </a:ext>
                </a:extLst>
              </a:tr>
              <a:tr h="59465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rgbClr val="0070C0"/>
                          </a:solidFill>
                        </a:rPr>
                        <a:t>Still</a:t>
                      </a:r>
                      <a:r>
                        <a:rPr lang="fr-FR" sz="2400" dirty="0">
                          <a:solidFill>
                            <a:srgbClr val="0070C0"/>
                          </a:solidFill>
                        </a:rPr>
                        <a:t> active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346632"/>
                  </a:ext>
                </a:extLst>
              </a:tr>
              <a:tr h="59465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rgbClr val="0070C0"/>
                          </a:solidFill>
                        </a:rPr>
                        <a:t>I/O files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085064"/>
                  </a:ext>
                </a:extLst>
              </a:tr>
              <a:tr h="59465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rgbClr val="0070C0"/>
                          </a:solidFill>
                        </a:rPr>
                        <a:t>Syntax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3031912"/>
                  </a:ext>
                </a:extLst>
              </a:tr>
              <a:tr h="59465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rgbClr val="0070C0"/>
                          </a:solidFill>
                        </a:rPr>
                        <a:t>Documentation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743850"/>
                  </a:ext>
                </a:extLst>
              </a:tr>
            </a:tbl>
          </a:graphicData>
        </a:graphic>
      </p:graphicFrame>
      <p:sp>
        <p:nvSpPr>
          <p:cNvPr id="12" name="Signe Moins 11">
            <a:extLst>
              <a:ext uri="{FF2B5EF4-FFF2-40B4-BE49-F238E27FC236}">
                <a16:creationId xmlns:a16="http://schemas.microsoft.com/office/drawing/2014/main" id="{512521DF-D0AA-40EE-8E6F-7AAC616EF93E}"/>
              </a:ext>
            </a:extLst>
          </p:cNvPr>
          <p:cNvSpPr/>
          <p:nvPr/>
        </p:nvSpPr>
        <p:spPr>
          <a:xfrm>
            <a:off x="9348889" y="3021778"/>
            <a:ext cx="578734" cy="701318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0611218-7051-49B2-A336-2314FE9EC9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238" y="2530427"/>
            <a:ext cx="749862" cy="496565"/>
          </a:xfrm>
          <a:prstGeom prst="rect">
            <a:avLst/>
          </a:prstGeom>
        </p:spPr>
      </p:pic>
      <p:sp>
        <p:nvSpPr>
          <p:cNvPr id="20" name="Signe Plus 19">
            <a:extLst>
              <a:ext uri="{FF2B5EF4-FFF2-40B4-BE49-F238E27FC236}">
                <a16:creationId xmlns:a16="http://schemas.microsoft.com/office/drawing/2014/main" id="{4A647E5E-383B-4139-8BB6-3BF2DFCF7747}"/>
              </a:ext>
            </a:extLst>
          </p:cNvPr>
          <p:cNvSpPr/>
          <p:nvPr/>
        </p:nvSpPr>
        <p:spPr>
          <a:xfrm>
            <a:off x="5806633" y="2489343"/>
            <a:ext cx="578734" cy="578735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igne Plus 21">
            <a:extLst>
              <a:ext uri="{FF2B5EF4-FFF2-40B4-BE49-F238E27FC236}">
                <a16:creationId xmlns:a16="http://schemas.microsoft.com/office/drawing/2014/main" id="{F0085D24-80E8-4E5F-88DF-967A34E785FC}"/>
              </a:ext>
            </a:extLst>
          </p:cNvPr>
          <p:cNvSpPr/>
          <p:nvPr/>
        </p:nvSpPr>
        <p:spPr>
          <a:xfrm>
            <a:off x="5806633" y="3674966"/>
            <a:ext cx="578734" cy="578735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igne Plus 23">
            <a:extLst>
              <a:ext uri="{FF2B5EF4-FFF2-40B4-BE49-F238E27FC236}">
                <a16:creationId xmlns:a16="http://schemas.microsoft.com/office/drawing/2014/main" id="{C247B5D5-F916-4FCD-AA1E-702F6B036F87}"/>
              </a:ext>
            </a:extLst>
          </p:cNvPr>
          <p:cNvSpPr/>
          <p:nvPr/>
        </p:nvSpPr>
        <p:spPr>
          <a:xfrm>
            <a:off x="9348889" y="3670355"/>
            <a:ext cx="578734" cy="578735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igne Plus 25">
            <a:extLst>
              <a:ext uri="{FF2B5EF4-FFF2-40B4-BE49-F238E27FC236}">
                <a16:creationId xmlns:a16="http://schemas.microsoft.com/office/drawing/2014/main" id="{76904576-539F-4BDA-B2CD-22AF56A7F3D4}"/>
              </a:ext>
            </a:extLst>
          </p:cNvPr>
          <p:cNvSpPr/>
          <p:nvPr/>
        </p:nvSpPr>
        <p:spPr>
          <a:xfrm>
            <a:off x="5806633" y="4280919"/>
            <a:ext cx="578734" cy="578735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igne Plus 27">
            <a:extLst>
              <a:ext uri="{FF2B5EF4-FFF2-40B4-BE49-F238E27FC236}">
                <a16:creationId xmlns:a16="http://schemas.microsoft.com/office/drawing/2014/main" id="{6B932EF3-1F12-4FBF-A5C8-E7A399F0DAA9}"/>
              </a:ext>
            </a:extLst>
          </p:cNvPr>
          <p:cNvSpPr/>
          <p:nvPr/>
        </p:nvSpPr>
        <p:spPr>
          <a:xfrm>
            <a:off x="9347802" y="4280918"/>
            <a:ext cx="578734" cy="578735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igne Moins 29">
            <a:extLst>
              <a:ext uri="{FF2B5EF4-FFF2-40B4-BE49-F238E27FC236}">
                <a16:creationId xmlns:a16="http://schemas.microsoft.com/office/drawing/2014/main" id="{C7D20459-C266-4BEA-B060-6A96EBA12236}"/>
              </a:ext>
            </a:extLst>
          </p:cNvPr>
          <p:cNvSpPr/>
          <p:nvPr/>
        </p:nvSpPr>
        <p:spPr>
          <a:xfrm>
            <a:off x="9347802" y="4801778"/>
            <a:ext cx="578734" cy="701318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igne Plus 31">
            <a:extLst>
              <a:ext uri="{FF2B5EF4-FFF2-40B4-BE49-F238E27FC236}">
                <a16:creationId xmlns:a16="http://schemas.microsoft.com/office/drawing/2014/main" id="{6F6998CD-E230-40FF-BD68-8AA3849A97F2}"/>
              </a:ext>
            </a:extLst>
          </p:cNvPr>
          <p:cNvSpPr/>
          <p:nvPr/>
        </p:nvSpPr>
        <p:spPr>
          <a:xfrm>
            <a:off x="5806633" y="4863069"/>
            <a:ext cx="578734" cy="578735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B0DF89DA-F47C-4EC6-B37B-CCE2A90B49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660" y="3114777"/>
            <a:ext cx="749862" cy="4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551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I/O in Maude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49</a:t>
            </a:fld>
            <a:endParaRPr lang="fr-FR"/>
          </a:p>
        </p:txBody>
      </p:sp>
      <p:pic>
        <p:nvPicPr>
          <p:cNvPr id="6" name="Graphique 5" descr="Fenêtre de navigateur">
            <a:extLst>
              <a:ext uri="{FF2B5EF4-FFF2-40B4-BE49-F238E27FC236}">
                <a16:creationId xmlns:a16="http://schemas.microsoft.com/office/drawing/2014/main" id="{96910BA4-62F3-4014-BEAB-C69492A8B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3440" y="2775858"/>
            <a:ext cx="1325563" cy="1325563"/>
          </a:xfrm>
          <a:prstGeom prst="rect">
            <a:avLst/>
          </a:prstGeom>
        </p:spPr>
      </p:pic>
      <p:pic>
        <p:nvPicPr>
          <p:cNvPr id="8" name="Graphique 7" descr="Papier">
            <a:extLst>
              <a:ext uri="{FF2B5EF4-FFF2-40B4-BE49-F238E27FC236}">
                <a16:creationId xmlns:a16="http://schemas.microsoft.com/office/drawing/2014/main" id="{7B819647-6B65-4A39-B99A-3320782318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2963" y="2864190"/>
            <a:ext cx="1325563" cy="1325563"/>
          </a:xfrm>
          <a:prstGeom prst="rect">
            <a:avLst/>
          </a:prstGeom>
        </p:spPr>
      </p:pic>
      <p:pic>
        <p:nvPicPr>
          <p:cNvPr id="10" name="Graphique 9" descr="Branché débranché">
            <a:extLst>
              <a:ext uri="{FF2B5EF4-FFF2-40B4-BE49-F238E27FC236}">
                <a16:creationId xmlns:a16="http://schemas.microsoft.com/office/drawing/2014/main" id="{7F988ED3-4920-44C6-9588-94C68DC711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02486" y="2864190"/>
            <a:ext cx="1325563" cy="132556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8FC4F19-465B-402A-92ED-8AD327758331}"/>
              </a:ext>
            </a:extLst>
          </p:cNvPr>
          <p:cNvSpPr txBox="1"/>
          <p:nvPr/>
        </p:nvSpPr>
        <p:spPr>
          <a:xfrm>
            <a:off x="1267030" y="4253018"/>
            <a:ext cx="2998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Standard input/output</a:t>
            </a:r>
            <a:endParaRPr lang="en-US" sz="2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B08EF0-8BF5-4F0E-8DFE-082DB9571C0E}"/>
              </a:ext>
            </a:extLst>
          </p:cNvPr>
          <p:cNvSpPr txBox="1"/>
          <p:nvPr/>
        </p:nvSpPr>
        <p:spPr>
          <a:xfrm>
            <a:off x="5248615" y="4253020"/>
            <a:ext cx="193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 File handling</a:t>
            </a:r>
            <a:endParaRPr lang="en-US" sz="24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F6CFAA9-7049-4A11-9DE4-FD66849F10A4}"/>
              </a:ext>
            </a:extLst>
          </p:cNvPr>
          <p:cNvSpPr txBox="1"/>
          <p:nvPr/>
        </p:nvSpPr>
        <p:spPr>
          <a:xfrm>
            <a:off x="9100477" y="4253019"/>
            <a:ext cx="112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Sockets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42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FunBlocks</a:t>
            </a:r>
            <a:endParaRPr lang="en-US" noProof="0" dirty="0">
              <a:solidFill>
                <a:schemeClr val="accent5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Graphique 4" descr="Flèche vers la droite">
            <a:extLst>
              <a:ext uri="{FF2B5EF4-FFF2-40B4-BE49-F238E27FC236}">
                <a16:creationId xmlns:a16="http://schemas.microsoft.com/office/drawing/2014/main" id="{37C335EC-F7DA-4F45-8246-110AD6AD4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6845" y="1752601"/>
            <a:ext cx="1088055" cy="8572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9E08F5-954B-43CF-80ED-74358F88F24A}"/>
              </a:ext>
            </a:extLst>
          </p:cNvPr>
          <p:cNvSpPr txBox="1"/>
          <p:nvPr/>
        </p:nvSpPr>
        <p:spPr>
          <a:xfrm>
            <a:off x="341798" y="1950393"/>
            <a:ext cx="2925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Declarative paradigm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CAC183B-522E-4041-B6CE-B1944B9597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247" t="-1" r="51474" b="63705"/>
          <a:stretch/>
        </p:blipFill>
        <p:spPr>
          <a:xfrm>
            <a:off x="5522295" y="1910321"/>
            <a:ext cx="2107698" cy="50173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5956A1D-01E1-48DF-AC8E-74B76514AA61}"/>
              </a:ext>
            </a:extLst>
          </p:cNvPr>
          <p:cNvSpPr txBox="1"/>
          <p:nvPr/>
        </p:nvSpPr>
        <p:spPr>
          <a:xfrm>
            <a:off x="341798" y="3169461"/>
            <a:ext cx="3639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Based on rewrite systems</a:t>
            </a:r>
          </a:p>
        </p:txBody>
      </p:sp>
      <p:pic>
        <p:nvPicPr>
          <p:cNvPr id="15" name="Graphique 14" descr="Flèche vers la droite">
            <a:extLst>
              <a:ext uri="{FF2B5EF4-FFF2-40B4-BE49-F238E27FC236}">
                <a16:creationId xmlns:a16="http://schemas.microsoft.com/office/drawing/2014/main" id="{8F11026A-2A46-4F5A-B0CD-C2A674743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6845" y="3000375"/>
            <a:ext cx="1088055" cy="85725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4911ED0-2EEB-4453-BE9C-2DB9E0709E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594" t="66551" r="3071" b="1272"/>
          <a:stretch/>
        </p:blipFill>
        <p:spPr>
          <a:xfrm>
            <a:off x="5084569" y="3257516"/>
            <a:ext cx="6031106" cy="339823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2517B6D-9C8D-490A-97D8-0CB696C4D8D3}"/>
              </a:ext>
            </a:extLst>
          </p:cNvPr>
          <p:cNvSpPr txBox="1"/>
          <p:nvPr/>
        </p:nvSpPr>
        <p:spPr>
          <a:xfrm>
            <a:off x="341797" y="4643340"/>
            <a:ext cx="3639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Static typing</a:t>
            </a:r>
          </a:p>
        </p:txBody>
      </p:sp>
      <p:pic>
        <p:nvPicPr>
          <p:cNvPr id="23" name="Graphique 22" descr="Flèche vers la droite">
            <a:extLst>
              <a:ext uri="{FF2B5EF4-FFF2-40B4-BE49-F238E27FC236}">
                <a16:creationId xmlns:a16="http://schemas.microsoft.com/office/drawing/2014/main" id="{8E550318-123F-4B6E-B389-BD8ACE36C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6844" y="4445810"/>
            <a:ext cx="1088055" cy="85725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30130705-4014-4E80-BCF0-F348F49EDF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4569" y="4213492"/>
            <a:ext cx="5592956" cy="85969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4EEA412D-3642-44D0-B3D2-CD3757993B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4899" y="5042788"/>
            <a:ext cx="7119938" cy="410240"/>
          </a:xfrm>
          <a:prstGeom prst="rect">
            <a:avLst/>
          </a:prstGeom>
        </p:spPr>
      </p:pic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B11E18F2-1EF1-47E2-82BB-A9AABA58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6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I/O in Maude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50</a:t>
            </a:fld>
            <a:endParaRPr lang="fr-FR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7AD4AF3-8532-4F46-A85F-9E8BD7E4C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89" y="1754187"/>
            <a:ext cx="8236022" cy="368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073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I/O in Maude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51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ABA25A0-F4D3-4517-BE68-71D9BCD17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669" y="1987323"/>
            <a:ext cx="8226661" cy="332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253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I/O in Maude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52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A68AEB5-0142-4EFD-BD59-0554A0E2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50" y="1690688"/>
            <a:ext cx="58293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466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I/O in Maude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53</a:t>
            </a:fld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8E4C2FB-EB81-4A12-B971-9CC46B85652B}"/>
              </a:ext>
            </a:extLst>
          </p:cNvPr>
          <p:cNvGrpSpPr/>
          <p:nvPr/>
        </p:nvGrpSpPr>
        <p:grpSpPr>
          <a:xfrm>
            <a:off x="1326016" y="1690688"/>
            <a:ext cx="9539968" cy="4248150"/>
            <a:chOff x="3609975" y="1409700"/>
            <a:chExt cx="9539968" cy="424815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C1CF828E-58F6-4114-A3B7-93F2C4C1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9975" y="1409700"/>
              <a:ext cx="4972050" cy="2819400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B214F45C-3CB2-4D44-8F14-A6602D96A1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35"/>
            <a:stretch/>
          </p:blipFill>
          <p:spPr>
            <a:xfrm>
              <a:off x="3609975" y="4229100"/>
              <a:ext cx="9539968" cy="1428750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4148DCDB-748D-45E9-ADA5-2A64EE2711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668" t="62420"/>
            <a:stretch/>
          </p:blipFill>
          <p:spPr>
            <a:xfrm>
              <a:off x="8582024" y="1409700"/>
              <a:ext cx="4567919" cy="2819400"/>
            </a:xfrm>
            <a:prstGeom prst="rect">
              <a:avLst/>
            </a:prstGeom>
          </p:spPr>
        </p:pic>
      </p:grp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92BFF50-D03F-47DE-8B42-924366F220A2}"/>
              </a:ext>
            </a:extLst>
          </p:cNvPr>
          <p:cNvSpPr/>
          <p:nvPr/>
        </p:nvSpPr>
        <p:spPr>
          <a:xfrm>
            <a:off x="2449286" y="5595256"/>
            <a:ext cx="5823857" cy="2403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119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I/O in Maude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54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3CCA988-4CC2-4076-9B49-AC5DC3290CBE}"/>
              </a:ext>
            </a:extLst>
          </p:cNvPr>
          <p:cNvSpPr txBox="1"/>
          <p:nvPr/>
        </p:nvSpPr>
        <p:spPr>
          <a:xfrm>
            <a:off x="2813959" y="2111160"/>
            <a:ext cx="850174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urant" panose="02000509030000020004" pitchFamily="49" charset="0"/>
              </a:rPr>
              <a:t>Maude&gt; </a:t>
            </a:r>
            <a:r>
              <a:rPr lang="en-US" sz="2000" dirty="0" err="1">
                <a:latin typeface="Courant" panose="02000509030000020004" pitchFamily="49" charset="0"/>
              </a:rPr>
              <a:t>erew</a:t>
            </a:r>
            <a:r>
              <a:rPr lang="en-US" sz="2000" dirty="0">
                <a:latin typeface="Courant" panose="02000509030000020004" pitchFamily="49" charset="0"/>
              </a:rPr>
              <a:t> vending machine .</a:t>
            </a:r>
          </a:p>
          <a:p>
            <a:r>
              <a:rPr lang="en-US" sz="2000" dirty="0" err="1">
                <a:latin typeface="Courant" panose="02000509030000020004" pitchFamily="49" charset="0"/>
              </a:rPr>
              <a:t>erewrite</a:t>
            </a:r>
            <a:r>
              <a:rPr lang="en-US" sz="2000" dirty="0">
                <a:latin typeface="Courant" panose="02000509030000020004" pitchFamily="49" charset="0"/>
              </a:rPr>
              <a:t> in VENDING-MACHINE-IO : vending machine .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Courant" panose="02000509030000020004" pitchFamily="49" charset="0"/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&gt; insert $</a:t>
            </a:r>
          </a:p>
          <a:p>
            <a:r>
              <a:rPr lang="en-US" sz="2000" dirty="0">
                <a:solidFill>
                  <a:srgbClr val="FF0000"/>
                </a:solidFill>
                <a:latin typeface="Courant" panose="02000509030000020004" pitchFamily="49" charset="0"/>
              </a:rPr>
              <a:t>one dollar introduced</a:t>
            </a:r>
          </a:p>
          <a:p>
            <a:endParaRPr lang="en-US" sz="2000" dirty="0">
              <a:solidFill>
                <a:srgbClr val="FF0000"/>
              </a:solidFill>
              <a:latin typeface="Courant" panose="02000509030000020004" pitchFamily="49" charset="0"/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&gt; buy 1 a(s)</a:t>
            </a:r>
          </a:p>
          <a:p>
            <a:r>
              <a:rPr lang="en-US" sz="2000" dirty="0">
                <a:solidFill>
                  <a:srgbClr val="FF0000"/>
                </a:solidFill>
                <a:latin typeface="Courant" panose="02000509030000020004" pitchFamily="49" charset="0"/>
              </a:rPr>
              <a:t>1 apples bought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Courant" panose="02000509030000020004" pitchFamily="49" charset="0"/>
            </a:endParaRPr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33A91835-A042-4838-BA7A-15C47AC75905}"/>
              </a:ext>
            </a:extLst>
          </p:cNvPr>
          <p:cNvSpPr/>
          <p:nvPr/>
        </p:nvSpPr>
        <p:spPr>
          <a:xfrm>
            <a:off x="2732316" y="2111160"/>
            <a:ext cx="174172" cy="740896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F3390E6-76BF-4F87-810B-BB5E849C702A}"/>
              </a:ext>
            </a:extLst>
          </p:cNvPr>
          <p:cNvSpPr txBox="1"/>
          <p:nvPr/>
        </p:nvSpPr>
        <p:spPr>
          <a:xfrm>
            <a:off x="710295" y="2111160"/>
            <a:ext cx="198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Enter in external environment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B2DC23F-DFA5-4D05-994E-59D7BF270122}"/>
              </a:ext>
            </a:extLst>
          </p:cNvPr>
          <p:cNvSpPr txBox="1"/>
          <p:nvPr/>
        </p:nvSpPr>
        <p:spPr>
          <a:xfrm>
            <a:off x="925289" y="3080656"/>
            <a:ext cx="198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Input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DAD743F-E445-45CC-A2BC-0C0734DD4A71}"/>
              </a:ext>
            </a:extLst>
          </p:cNvPr>
          <p:cNvSpPr txBox="1"/>
          <p:nvPr/>
        </p:nvSpPr>
        <p:spPr>
          <a:xfrm>
            <a:off x="1937657" y="5259231"/>
            <a:ext cx="8316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accent5">
                    <a:lumMod val="75000"/>
                  </a:schemeClr>
                </a:solidFill>
              </a:rPr>
              <a:t>Parse input?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27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META-LEVEL module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55</a:t>
            </a:fld>
            <a:endParaRPr lang="fr-FR"/>
          </a:p>
        </p:txBody>
      </p:sp>
      <p:pic>
        <p:nvPicPr>
          <p:cNvPr id="7" name="Graphique 6" descr="Engrenages">
            <a:extLst>
              <a:ext uri="{FF2B5EF4-FFF2-40B4-BE49-F238E27FC236}">
                <a16:creationId xmlns:a16="http://schemas.microsoft.com/office/drawing/2014/main" id="{E1BD44FC-30FA-40A8-868F-3DFD1D98C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3219" y="2766219"/>
            <a:ext cx="1325562" cy="1325562"/>
          </a:xfrm>
          <a:prstGeom prst="rect">
            <a:avLst/>
          </a:prstGeom>
        </p:spPr>
      </p:pic>
      <p:pic>
        <p:nvPicPr>
          <p:cNvPr id="11" name="Graphique 10" descr="Imprimante">
            <a:extLst>
              <a:ext uri="{FF2B5EF4-FFF2-40B4-BE49-F238E27FC236}">
                <a16:creationId xmlns:a16="http://schemas.microsoft.com/office/drawing/2014/main" id="{08F817F2-8739-4522-93B5-F1D3B4998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19418" y="2737302"/>
            <a:ext cx="1325563" cy="1325563"/>
          </a:xfrm>
          <a:prstGeom prst="rect">
            <a:avLst/>
          </a:prstGeom>
        </p:spPr>
      </p:pic>
      <p:pic>
        <p:nvPicPr>
          <p:cNvPr id="13" name="Graphique 12" descr="Porte-bloc">
            <a:extLst>
              <a:ext uri="{FF2B5EF4-FFF2-40B4-BE49-F238E27FC236}">
                <a16:creationId xmlns:a16="http://schemas.microsoft.com/office/drawing/2014/main" id="{1366F64A-AE3A-43CA-B380-A290C82D82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47019" y="2737301"/>
            <a:ext cx="1325563" cy="1325563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8D2A945-FE2D-4778-B0E8-1C12EF03EFB0}"/>
              </a:ext>
            </a:extLst>
          </p:cNvPr>
          <p:cNvSpPr txBox="1"/>
          <p:nvPr/>
        </p:nvSpPr>
        <p:spPr>
          <a:xfrm>
            <a:off x="1407024" y="4253018"/>
            <a:ext cx="1605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Parse input</a:t>
            </a:r>
            <a:endParaRPr lang="en-US" sz="24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CE1753A-1682-4438-BB3D-7DC0992F3AE1}"/>
              </a:ext>
            </a:extLst>
          </p:cNvPr>
          <p:cNvSpPr txBox="1"/>
          <p:nvPr/>
        </p:nvSpPr>
        <p:spPr>
          <a:xfrm>
            <a:off x="5574733" y="4253017"/>
            <a:ext cx="1325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Execute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438E31E-4755-4E12-8743-31A897872ACF}"/>
              </a:ext>
            </a:extLst>
          </p:cNvPr>
          <p:cNvSpPr txBox="1"/>
          <p:nvPr/>
        </p:nvSpPr>
        <p:spPr>
          <a:xfrm>
            <a:off x="9573995" y="4253016"/>
            <a:ext cx="85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Print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30125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META-LEVEL module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56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979EE-C5C5-4552-AD31-7092AB01EC9C}"/>
              </a:ext>
            </a:extLst>
          </p:cNvPr>
          <p:cNvSpPr/>
          <p:nvPr/>
        </p:nvSpPr>
        <p:spPr>
          <a:xfrm>
            <a:off x="1719943" y="1890743"/>
            <a:ext cx="8763000" cy="4144962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D78A43-4EAE-4C2D-BC9B-6DAA786C731E}"/>
              </a:ext>
            </a:extLst>
          </p:cNvPr>
          <p:cNvSpPr txBox="1"/>
          <p:nvPr/>
        </p:nvSpPr>
        <p:spPr>
          <a:xfrm>
            <a:off x="1709057" y="1490633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META-LEVEL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389606-8AF6-4123-A133-0E14910EEFF9}"/>
              </a:ext>
            </a:extLst>
          </p:cNvPr>
          <p:cNvSpPr/>
          <p:nvPr/>
        </p:nvSpPr>
        <p:spPr>
          <a:xfrm>
            <a:off x="2857501" y="2407875"/>
            <a:ext cx="2449285" cy="1199635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META-TERM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D32449-3F41-4328-81D0-F8CA63088DB4}"/>
              </a:ext>
            </a:extLst>
          </p:cNvPr>
          <p:cNvSpPr/>
          <p:nvPr/>
        </p:nvSpPr>
        <p:spPr>
          <a:xfrm>
            <a:off x="6885214" y="2407876"/>
            <a:ext cx="2449285" cy="1199634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META-MODULE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CC2785-9480-433F-B3F5-D33A7CF490ED}"/>
              </a:ext>
            </a:extLst>
          </p:cNvPr>
          <p:cNvSpPr/>
          <p:nvPr/>
        </p:nvSpPr>
        <p:spPr>
          <a:xfrm>
            <a:off x="2857501" y="4222711"/>
            <a:ext cx="2449285" cy="1199635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META-STRATEGY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85E877-03BA-4C72-8F56-570581963084}"/>
              </a:ext>
            </a:extLst>
          </p:cNvPr>
          <p:cNvSpPr/>
          <p:nvPr/>
        </p:nvSpPr>
        <p:spPr>
          <a:xfrm>
            <a:off x="6885214" y="4222711"/>
            <a:ext cx="2449285" cy="1199635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META-VIEW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5049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META-LEVEL operations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57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8D8D94B-3238-4854-A39D-64B7100AEFCF}"/>
              </a:ext>
            </a:extLst>
          </p:cNvPr>
          <p:cNvSpPr txBox="1"/>
          <p:nvPr/>
        </p:nvSpPr>
        <p:spPr>
          <a:xfrm>
            <a:off x="848114" y="2402958"/>
            <a:ext cx="44547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urant" panose="02000509030000020004" pitchFamily="49" charset="0"/>
              </a:rPr>
              <a:t>metaParse</a:t>
            </a:r>
            <a:r>
              <a:rPr lang="fr-FR" sz="2400" dirty="0">
                <a:latin typeface="Courant" panose="02000509030000020004" pitchFamily="49" charset="0"/>
              </a:rPr>
              <a:t>()</a:t>
            </a:r>
          </a:p>
          <a:p>
            <a:endParaRPr lang="fr-FR" sz="2400" dirty="0">
              <a:latin typeface="Courant" panose="02000509030000020004" pitchFamily="49" charset="0"/>
            </a:endParaRPr>
          </a:p>
          <a:p>
            <a:endParaRPr lang="fr-FR" sz="2400" dirty="0">
              <a:latin typeface="Courant" panose="02000509030000020004" pitchFamily="49" charset="0"/>
            </a:endParaRPr>
          </a:p>
          <a:p>
            <a:r>
              <a:rPr lang="fr-FR" sz="2400" dirty="0" err="1">
                <a:latin typeface="Courant" panose="02000509030000020004" pitchFamily="49" charset="0"/>
              </a:rPr>
              <a:t>upModule</a:t>
            </a:r>
            <a:r>
              <a:rPr lang="fr-FR" sz="2400" dirty="0">
                <a:latin typeface="Courant" panose="02000509030000020004" pitchFamily="49" charset="0"/>
              </a:rPr>
              <a:t>()/</a:t>
            </a:r>
            <a:r>
              <a:rPr lang="fr-FR" sz="2400" dirty="0" err="1">
                <a:latin typeface="Courant" panose="02000509030000020004" pitchFamily="49" charset="0"/>
              </a:rPr>
              <a:t>downModule</a:t>
            </a:r>
            <a:r>
              <a:rPr lang="fr-FR" sz="2400" dirty="0">
                <a:latin typeface="Courant" panose="02000509030000020004" pitchFamily="49" charset="0"/>
              </a:rPr>
              <a:t>()  </a:t>
            </a:r>
          </a:p>
          <a:p>
            <a:endParaRPr lang="fr-FR" sz="2400" dirty="0">
              <a:latin typeface="Courant" panose="02000509030000020004" pitchFamily="49" charset="0"/>
            </a:endParaRPr>
          </a:p>
          <a:p>
            <a:endParaRPr lang="fr-FR" sz="2400" b="1" dirty="0">
              <a:latin typeface="Courant" panose="02000509030000020004" pitchFamily="49" charset="0"/>
            </a:endParaRPr>
          </a:p>
          <a:p>
            <a:r>
              <a:rPr lang="en-US" sz="2400" dirty="0">
                <a:latin typeface="Courant" panose="02000509030000020004" pitchFamily="49" charset="0"/>
              </a:rPr>
              <a:t>Reduce in META-LEVEL</a:t>
            </a:r>
          </a:p>
        </p:txBody>
      </p:sp>
      <p:pic>
        <p:nvPicPr>
          <p:cNvPr id="11" name="Graphique 10" descr="Flèche vers la droite">
            <a:extLst>
              <a:ext uri="{FF2B5EF4-FFF2-40B4-BE49-F238E27FC236}">
                <a16:creationId xmlns:a16="http://schemas.microsoft.com/office/drawing/2014/main" id="{9FA9BE73-D1D9-44D6-B831-36E3B9626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6453" y="2221061"/>
            <a:ext cx="1088055" cy="857250"/>
          </a:xfrm>
          <a:prstGeom prst="rect">
            <a:avLst/>
          </a:prstGeom>
        </p:spPr>
      </p:pic>
      <p:pic>
        <p:nvPicPr>
          <p:cNvPr id="12" name="Graphique 11" descr="Flèche vers la droite">
            <a:extLst>
              <a:ext uri="{FF2B5EF4-FFF2-40B4-BE49-F238E27FC236}">
                <a16:creationId xmlns:a16="http://schemas.microsoft.com/office/drawing/2014/main" id="{A0597623-756F-43DF-9DC6-52BB60FBB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2909" y="3364061"/>
            <a:ext cx="1088055" cy="857250"/>
          </a:xfrm>
          <a:prstGeom prst="rect">
            <a:avLst/>
          </a:prstGeom>
        </p:spPr>
      </p:pic>
      <p:pic>
        <p:nvPicPr>
          <p:cNvPr id="13" name="Graphique 12" descr="Flèche vers la droite">
            <a:extLst>
              <a:ext uri="{FF2B5EF4-FFF2-40B4-BE49-F238E27FC236}">
                <a16:creationId xmlns:a16="http://schemas.microsoft.com/office/drawing/2014/main" id="{E742626B-6F5B-48F7-9572-E8EA13DF7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2909" y="4507061"/>
            <a:ext cx="1088055" cy="85725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EDCF6D0-9E26-4205-8709-9C209BAD5632}"/>
              </a:ext>
            </a:extLst>
          </p:cNvPr>
          <p:cNvSpPr txBox="1"/>
          <p:nvPr/>
        </p:nvSpPr>
        <p:spPr>
          <a:xfrm>
            <a:off x="6542312" y="2453858"/>
            <a:ext cx="54041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Parse a </a:t>
            </a:r>
            <a:r>
              <a:rPr lang="fr-FR" sz="2400" dirty="0" err="1"/>
              <a:t>metarepresentation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en-US" sz="2400" dirty="0"/>
              <a:t>Move through </a:t>
            </a:r>
            <a:r>
              <a:rPr lang="en-US" sz="2400" dirty="0" err="1"/>
              <a:t>metarepresentations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Use operation of the META-LEVEL module</a:t>
            </a:r>
          </a:p>
        </p:txBody>
      </p:sp>
    </p:spTree>
    <p:extLst>
      <p:ext uri="{BB962C8B-B14F-4D97-AF65-F5344CB8AC3E}">
        <p14:creationId xmlns:p14="http://schemas.microsoft.com/office/powerpoint/2010/main" val="3664867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Metalanguage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58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0F715CD-628C-4DDC-955C-A1DE50BA4471}"/>
              </a:ext>
            </a:extLst>
          </p:cNvPr>
          <p:cNvSpPr txBox="1"/>
          <p:nvPr/>
        </p:nvSpPr>
        <p:spPr>
          <a:xfrm>
            <a:off x="1630135" y="2536431"/>
            <a:ext cx="92964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  <a:latin typeface="Courant" panose="02000509030000020004" pitchFamily="49" charset="0"/>
              </a:rPr>
              <a:t>init</a:t>
            </a:r>
            <a:r>
              <a:rPr lang="fr-FR" sz="2000" b="1" dirty="0">
                <a:latin typeface="Courant" panose="02000509030000020004" pitchFamily="49" charset="0"/>
              </a:rPr>
              <a:t> </a:t>
            </a:r>
            <a:r>
              <a:rPr lang="fr-FR" sz="2000" b="1" dirty="0">
                <a:solidFill>
                  <a:srgbClr val="00B0F0"/>
                </a:solidFill>
                <a:latin typeface="Courant" panose="02000509030000020004" pitchFamily="49" charset="0"/>
              </a:rPr>
              <a:t>area(</a:t>
            </a:r>
            <a:r>
              <a:rPr lang="fr-FR" sz="2000" b="1" dirty="0" err="1">
                <a:solidFill>
                  <a:srgbClr val="00B0F0"/>
                </a:solidFill>
                <a:latin typeface="Courant" panose="02000509030000020004" pitchFamily="49" charset="0"/>
              </a:rPr>
              <a:t>disk</a:t>
            </a:r>
            <a:r>
              <a:rPr lang="fr-FR" sz="2000" b="1" dirty="0">
                <a:solidFill>
                  <a:srgbClr val="00B0F0"/>
                </a:solidFill>
                <a:latin typeface="Courant" panose="02000509030000020004" pitchFamily="49" charset="0"/>
              </a:rPr>
              <a:t>(</a:t>
            </a:r>
            <a:r>
              <a:rPr lang="fr-FR" sz="2000" b="1" dirty="0">
                <a:solidFill>
                  <a:srgbClr val="FF0000"/>
                </a:solidFill>
                <a:latin typeface="Courant" panose="02000509030000020004" pitchFamily="49" charset="0"/>
              </a:rPr>
              <a:t>r</a:t>
            </a:r>
            <a:r>
              <a:rPr lang="fr-FR" sz="2000" b="1" dirty="0">
                <a:solidFill>
                  <a:srgbClr val="00B0F0"/>
                </a:solidFill>
                <a:latin typeface="Courant" panose="02000509030000020004" pitchFamily="49" charset="0"/>
              </a:rPr>
              <a:t>))</a:t>
            </a:r>
          </a:p>
          <a:p>
            <a:endParaRPr lang="fr-FR" sz="2000" b="1" dirty="0">
              <a:latin typeface="Courant" panose="02000509030000020004" pitchFamily="49" charset="0"/>
            </a:endParaRPr>
          </a:p>
          <a:p>
            <a:r>
              <a:rPr lang="fr-FR" sz="2000" b="1" dirty="0">
                <a:solidFill>
                  <a:srgbClr val="7030A0"/>
                </a:solidFill>
                <a:latin typeface="Courant" panose="02000509030000020004" pitchFamily="49" charset="0"/>
              </a:rPr>
              <a:t>case</a:t>
            </a:r>
            <a:r>
              <a:rPr lang="fr-FR" sz="2000" b="1" dirty="0">
                <a:latin typeface="Courant" panose="02000509030000020004" pitchFamily="49" charset="0"/>
              </a:rPr>
              <a:t> </a:t>
            </a:r>
            <a:r>
              <a:rPr lang="fr-FR" sz="2000" b="1" dirty="0">
                <a:solidFill>
                  <a:srgbClr val="00B0F0"/>
                </a:solidFill>
                <a:latin typeface="Courant" panose="02000509030000020004" pitchFamily="49" charset="0"/>
              </a:rPr>
              <a:t>area(</a:t>
            </a:r>
            <a:r>
              <a:rPr lang="fr-FR" sz="2000" b="1" dirty="0" err="1">
                <a:solidFill>
                  <a:srgbClr val="00B0F0"/>
                </a:solidFill>
                <a:latin typeface="Courant" panose="02000509030000020004" pitchFamily="49" charset="0"/>
              </a:rPr>
              <a:t>disk</a:t>
            </a:r>
            <a:r>
              <a:rPr lang="fr-FR" sz="2000" b="1" dirty="0">
                <a:solidFill>
                  <a:srgbClr val="00B0F0"/>
                </a:solidFill>
                <a:latin typeface="Courant" panose="02000509030000020004" pitchFamily="49" charset="0"/>
              </a:rPr>
              <a:t>(</a:t>
            </a:r>
            <a:r>
              <a:rPr lang="fr-FR" sz="2000" b="1" dirty="0">
                <a:solidFill>
                  <a:schemeClr val="accent2"/>
                </a:solidFill>
                <a:latin typeface="Courant" panose="02000509030000020004" pitchFamily="49" charset="0"/>
              </a:rPr>
              <a:t>$d</a:t>
            </a:r>
            <a:r>
              <a:rPr lang="fr-FR" sz="2000" b="1" dirty="0">
                <a:solidFill>
                  <a:srgbClr val="00B0F0"/>
                </a:solidFill>
                <a:latin typeface="Courant" panose="02000509030000020004" pitchFamily="49" charset="0"/>
              </a:rPr>
              <a:t>))</a:t>
            </a:r>
            <a:r>
              <a:rPr lang="fr-FR" sz="2000" b="1" dirty="0">
                <a:latin typeface="Courant" panose="02000509030000020004" pitchFamily="49" charset="0"/>
              </a:rPr>
              <a:t> </a:t>
            </a:r>
            <a:r>
              <a:rPr lang="fr-FR" sz="2000" b="1" dirty="0">
                <a:solidFill>
                  <a:srgbClr val="7030A0"/>
                </a:solidFill>
                <a:latin typeface="Courant" panose="02000509030000020004" pitchFamily="49" charset="0"/>
              </a:rPr>
              <a:t>=&gt;</a:t>
            </a:r>
            <a:r>
              <a:rPr lang="fr-FR" sz="2000" b="1" dirty="0">
                <a:latin typeface="Courant" panose="02000509030000020004" pitchFamily="49" charset="0"/>
              </a:rPr>
              <a:t> </a:t>
            </a:r>
            <a:r>
              <a:rPr lang="fr-FR" sz="2000" b="1" dirty="0" err="1">
                <a:solidFill>
                  <a:srgbClr val="00B0F0"/>
                </a:solidFill>
                <a:latin typeface="Courant" panose="02000509030000020004" pitchFamily="49" charset="0"/>
              </a:rPr>
              <a:t>mul</a:t>
            </a:r>
            <a:r>
              <a:rPr lang="fr-FR" sz="2000" b="1" dirty="0">
                <a:solidFill>
                  <a:srgbClr val="00B0F0"/>
                </a:solidFill>
                <a:latin typeface="Courant" panose="02000509030000020004" pitchFamily="49" charset="0"/>
              </a:rPr>
              <a:t>(</a:t>
            </a:r>
            <a:r>
              <a:rPr lang="fr-FR" sz="2000" b="1" dirty="0" err="1">
                <a:solidFill>
                  <a:srgbClr val="FF0000"/>
                </a:solidFill>
                <a:latin typeface="Courant" panose="02000509030000020004" pitchFamily="49" charset="0"/>
              </a:rPr>
              <a:t>pi</a:t>
            </a:r>
            <a:r>
              <a:rPr lang="fr-FR" sz="2000" b="1" dirty="0" err="1">
                <a:solidFill>
                  <a:srgbClr val="00B0F0"/>
                </a:solidFill>
                <a:latin typeface="Courant" panose="02000509030000020004" pitchFamily="49" charset="0"/>
              </a:rPr>
              <a:t>,square</a:t>
            </a:r>
            <a:r>
              <a:rPr lang="fr-FR" sz="2000" b="1" dirty="0">
                <a:solidFill>
                  <a:srgbClr val="00B0F0"/>
                </a:solidFill>
                <a:latin typeface="Courant" panose="02000509030000020004" pitchFamily="49" charset="0"/>
              </a:rPr>
              <a:t>(</a:t>
            </a:r>
            <a:r>
              <a:rPr lang="fr-FR" sz="2000" b="1" dirty="0">
                <a:solidFill>
                  <a:schemeClr val="accent2"/>
                </a:solidFill>
                <a:latin typeface="Courant" panose="02000509030000020004" pitchFamily="49" charset="0"/>
              </a:rPr>
              <a:t>$d</a:t>
            </a:r>
            <a:r>
              <a:rPr lang="fr-FR" sz="2000" b="1" dirty="0">
                <a:solidFill>
                  <a:srgbClr val="00B0F0"/>
                </a:solidFill>
                <a:latin typeface="Courant" panose="02000509030000020004" pitchFamily="49" charset="0"/>
              </a:rPr>
              <a:t>))</a:t>
            </a:r>
            <a:r>
              <a:rPr lang="fr-FR" sz="2000" b="1" dirty="0">
                <a:latin typeface="Courant" panose="02000509030000020004" pitchFamily="49" charset="0"/>
              </a:rPr>
              <a:t>  </a:t>
            </a:r>
            <a:endParaRPr lang="en-US" sz="2000" b="1" dirty="0">
              <a:latin typeface="Courant" panose="02000509030000020004" pitchFamily="49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D4E4612-D919-44D5-8A30-37ED7C606DC2}"/>
              </a:ext>
            </a:extLst>
          </p:cNvPr>
          <p:cNvSpPr txBox="1"/>
          <p:nvPr/>
        </p:nvSpPr>
        <p:spPr>
          <a:xfrm>
            <a:off x="1630135" y="4484925"/>
            <a:ext cx="9296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  <a:latin typeface="Courant" panose="02000509030000020004" pitchFamily="49" charset="0"/>
              </a:rPr>
              <a:t>sorts </a:t>
            </a:r>
            <a:r>
              <a:rPr lang="fr-FR" sz="2000" b="1" dirty="0" err="1">
                <a:solidFill>
                  <a:srgbClr val="FF0000"/>
                </a:solidFill>
                <a:latin typeface="Courant" panose="02000509030000020004" pitchFamily="49" charset="0"/>
              </a:rPr>
              <a:t>Const</a:t>
            </a:r>
            <a:r>
              <a:rPr lang="fr-FR" sz="2000" b="1" dirty="0">
                <a:solidFill>
                  <a:srgbClr val="7030A0"/>
                </a:solidFill>
                <a:latin typeface="Courant" panose="02000509030000020004" pitchFamily="49" charset="0"/>
              </a:rPr>
              <a:t> </a:t>
            </a:r>
            <a:r>
              <a:rPr lang="fr-FR" sz="2000" b="1" dirty="0">
                <a:solidFill>
                  <a:schemeClr val="accent2"/>
                </a:solidFill>
                <a:latin typeface="Courant" panose="02000509030000020004" pitchFamily="49" charset="0"/>
              </a:rPr>
              <a:t>Var</a:t>
            </a:r>
            <a:r>
              <a:rPr lang="fr-FR" sz="2000" b="1" dirty="0">
                <a:solidFill>
                  <a:srgbClr val="7030A0"/>
                </a:solidFill>
                <a:latin typeface="Courant" panose="02000509030000020004" pitchFamily="49" charset="0"/>
              </a:rPr>
              <a:t> </a:t>
            </a:r>
            <a:r>
              <a:rPr lang="fr-FR" sz="2000" b="1" dirty="0" err="1">
                <a:solidFill>
                  <a:srgbClr val="00B0F0"/>
                </a:solidFill>
                <a:latin typeface="Courant" panose="02000509030000020004" pitchFamily="49" charset="0"/>
              </a:rPr>
              <a:t>Func</a:t>
            </a:r>
            <a:r>
              <a:rPr lang="fr-FR" sz="2000" b="1" dirty="0">
                <a:solidFill>
                  <a:srgbClr val="7030A0"/>
                </a:solidFill>
                <a:latin typeface="Courant" panose="02000509030000020004" pitchFamily="49" charset="0"/>
              </a:rPr>
              <a:t> </a:t>
            </a:r>
            <a:r>
              <a:rPr lang="fr-FR" sz="2000" b="1" dirty="0">
                <a:solidFill>
                  <a:srgbClr val="00B050"/>
                </a:solidFill>
                <a:latin typeface="Courant" panose="02000509030000020004" pitchFamily="49" charset="0"/>
              </a:rPr>
              <a:t>State</a:t>
            </a:r>
            <a:r>
              <a:rPr lang="fr-FR" sz="2000" b="1" dirty="0">
                <a:solidFill>
                  <a:srgbClr val="7030A0"/>
                </a:solidFill>
                <a:latin typeface="Courant" panose="02000509030000020004" pitchFamily="49" charset="0"/>
              </a:rPr>
              <a:t> </a:t>
            </a:r>
            <a:r>
              <a:rPr lang="fr-FR" sz="2000" b="1" dirty="0">
                <a:solidFill>
                  <a:srgbClr val="FF3399"/>
                </a:solidFill>
                <a:latin typeface="Courant" panose="02000509030000020004" pitchFamily="49" charset="0"/>
              </a:rPr>
              <a:t>Rule</a:t>
            </a:r>
            <a:r>
              <a:rPr lang="fr-FR" sz="2000" b="1" dirty="0">
                <a:solidFill>
                  <a:srgbClr val="7030A0"/>
                </a:solidFill>
                <a:latin typeface="Courant" panose="02000509030000020004" pitchFamily="49" charset="0"/>
              </a:rPr>
              <a:t> </a:t>
            </a:r>
            <a:r>
              <a:rPr lang="fr-FR" sz="2000" b="1" dirty="0" err="1">
                <a:latin typeface="Courant" panose="02000509030000020004" pitchFamily="49" charset="0"/>
              </a:rPr>
              <a:t>Term</a:t>
            </a:r>
            <a:r>
              <a:rPr lang="fr-FR" sz="2000" b="1" dirty="0">
                <a:latin typeface="Courant" panose="02000509030000020004" pitchFamily="49" charset="0"/>
              </a:rPr>
              <a:t> </a:t>
            </a:r>
            <a:r>
              <a:rPr lang="fr-FR" sz="2000" b="1" dirty="0" err="1">
                <a:latin typeface="Courant" panose="02000509030000020004" pitchFamily="49" charset="0"/>
              </a:rPr>
              <a:t>Expr</a:t>
            </a:r>
            <a:r>
              <a:rPr lang="fr-FR" sz="2000" b="1" dirty="0">
                <a:solidFill>
                  <a:srgbClr val="7030A0"/>
                </a:solidFill>
                <a:latin typeface="Courant" panose="02000509030000020004" pitchFamily="49" charset="0"/>
              </a:rPr>
              <a:t> .</a:t>
            </a:r>
            <a:endParaRPr lang="fr-FR" sz="2000" b="1" dirty="0">
              <a:solidFill>
                <a:srgbClr val="00B0F0"/>
              </a:solidFill>
              <a:latin typeface="Courant" panose="02000509030000020004" pitchFamily="49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8B13C38-E36D-4020-B829-E6694357EAD0}"/>
              </a:ext>
            </a:extLst>
          </p:cNvPr>
          <p:cNvSpPr/>
          <p:nvPr/>
        </p:nvSpPr>
        <p:spPr>
          <a:xfrm>
            <a:off x="2427514" y="2536431"/>
            <a:ext cx="2068286" cy="41359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90239C3-A7A8-45AD-90C5-A984ADAF184D}"/>
              </a:ext>
            </a:extLst>
          </p:cNvPr>
          <p:cNvSpPr/>
          <p:nvPr/>
        </p:nvSpPr>
        <p:spPr>
          <a:xfrm>
            <a:off x="2427513" y="3132662"/>
            <a:ext cx="5606143" cy="413596"/>
          </a:xfrm>
          <a:prstGeom prst="roundRect">
            <a:avLst/>
          </a:prstGeom>
          <a:noFill/>
          <a:ln w="381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25F2A04-D766-4492-9F39-E85B3E724129}"/>
              </a:ext>
            </a:extLst>
          </p:cNvPr>
          <p:cNvSpPr txBox="1"/>
          <p:nvPr/>
        </p:nvSpPr>
        <p:spPr>
          <a:xfrm>
            <a:off x="1630135" y="2133600"/>
            <a:ext cx="20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Funblocks</a:t>
            </a:r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A42CED9-FF42-449E-BE18-7C3231935BC5}"/>
              </a:ext>
            </a:extLst>
          </p:cNvPr>
          <p:cNvSpPr txBox="1"/>
          <p:nvPr/>
        </p:nvSpPr>
        <p:spPr>
          <a:xfrm>
            <a:off x="1630135" y="4114807"/>
            <a:ext cx="20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5854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Metalanguage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59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91C56C3-4F01-409E-9A1C-546386895994}"/>
              </a:ext>
            </a:extLst>
          </p:cNvPr>
          <p:cNvSpPr txBox="1"/>
          <p:nvPr/>
        </p:nvSpPr>
        <p:spPr>
          <a:xfrm>
            <a:off x="1445078" y="1889748"/>
            <a:ext cx="3159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7030A0"/>
                </a:solidFill>
                <a:latin typeface="Courant" panose="02000509030000020004" pitchFamily="49" charset="0"/>
              </a:rPr>
              <a:t>case</a:t>
            </a:r>
            <a:r>
              <a:rPr lang="fr-FR" sz="2400" b="1" dirty="0">
                <a:latin typeface="Courant" panose="02000509030000020004" pitchFamily="49" charset="0"/>
              </a:rPr>
              <a:t> f(</a:t>
            </a:r>
            <a:r>
              <a:rPr lang="fr-FR" sz="2400" b="1" dirty="0">
                <a:solidFill>
                  <a:schemeClr val="accent2"/>
                </a:solidFill>
                <a:latin typeface="Courant" panose="02000509030000020004" pitchFamily="49" charset="0"/>
              </a:rPr>
              <a:t>$x</a:t>
            </a:r>
            <a:r>
              <a:rPr lang="fr-FR" sz="2400" b="1" dirty="0">
                <a:latin typeface="Courant" panose="02000509030000020004" pitchFamily="49" charset="0"/>
              </a:rPr>
              <a:t>) </a:t>
            </a:r>
            <a:r>
              <a:rPr lang="fr-FR" sz="2400" b="1" dirty="0">
                <a:solidFill>
                  <a:srgbClr val="7030A0"/>
                </a:solidFill>
                <a:latin typeface="Courant" panose="02000509030000020004" pitchFamily="49" charset="0"/>
              </a:rPr>
              <a:t>=&gt; </a:t>
            </a:r>
            <a:r>
              <a:rPr lang="fr-FR" sz="2400" b="1" dirty="0">
                <a:latin typeface="Courant" panose="02000509030000020004" pitchFamily="49" charset="0"/>
              </a:rPr>
              <a:t>a</a:t>
            </a:r>
            <a:endParaRPr lang="en-US" sz="2400" b="1" dirty="0">
              <a:latin typeface="Courant" panose="02000509030000020004" pitchFamily="49" charset="0"/>
            </a:endParaRPr>
          </a:p>
        </p:txBody>
      </p:sp>
      <p:pic>
        <p:nvPicPr>
          <p:cNvPr id="13" name="Graphique 12" descr="Flèche vers la droite">
            <a:extLst>
              <a:ext uri="{FF2B5EF4-FFF2-40B4-BE49-F238E27FC236}">
                <a16:creationId xmlns:a16="http://schemas.microsoft.com/office/drawing/2014/main" id="{D7D952DE-1FCC-49CB-B6CF-3191DA517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19582" y="3000375"/>
            <a:ext cx="1088055" cy="85725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AC6C9F42-17E3-4D34-9031-334C14D8DF7A}"/>
              </a:ext>
            </a:extLst>
          </p:cNvPr>
          <p:cNvSpPr txBox="1"/>
          <p:nvPr/>
        </p:nvSpPr>
        <p:spPr>
          <a:xfrm>
            <a:off x="3547121" y="3198167"/>
            <a:ext cx="53372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Courant" panose="02000509030000020004" pitchFamily="49" charset="0"/>
              </a:rPr>
              <a:t>‘case ‘f ‘( ‘$ ‘x ‘) ‘=&gt; ‘a</a:t>
            </a:r>
            <a:endParaRPr lang="en-US" sz="2400" b="1" dirty="0">
              <a:latin typeface="Courant" panose="02000509030000020004" pitchFamily="49" charset="0"/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776023-C10A-4096-9949-1238F3F447C2}"/>
              </a:ext>
            </a:extLst>
          </p:cNvPr>
          <p:cNvSpPr/>
          <p:nvPr/>
        </p:nvSpPr>
        <p:spPr>
          <a:xfrm>
            <a:off x="4702628" y="3211284"/>
            <a:ext cx="2579915" cy="461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3A1A782-0DA1-4D75-B9FF-F85CF1CED1A5}"/>
              </a:ext>
            </a:extLst>
          </p:cNvPr>
          <p:cNvSpPr txBox="1"/>
          <p:nvPr/>
        </p:nvSpPr>
        <p:spPr>
          <a:xfrm>
            <a:off x="5127171" y="2756317"/>
            <a:ext cx="1861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Bubble</a:t>
            </a:r>
            <a:endParaRPr lang="en-US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510257A-41A9-4AAE-802E-45F0C6A4EEC4}"/>
              </a:ext>
            </a:extLst>
          </p:cNvPr>
          <p:cNvSpPr/>
          <p:nvPr/>
        </p:nvSpPr>
        <p:spPr>
          <a:xfrm>
            <a:off x="8144134" y="3211284"/>
            <a:ext cx="533400" cy="461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3F58F19-8D9F-4B04-B0BB-B3F15D4357F5}"/>
              </a:ext>
            </a:extLst>
          </p:cNvPr>
          <p:cNvSpPr txBox="1"/>
          <p:nvPr/>
        </p:nvSpPr>
        <p:spPr>
          <a:xfrm>
            <a:off x="7480105" y="2800320"/>
            <a:ext cx="1861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/>
              <a:t>Token</a:t>
            </a:r>
            <a:endParaRPr lang="en-US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06C0C58-ACAE-4404-B54A-DE98384F0664}"/>
              </a:ext>
            </a:extLst>
          </p:cNvPr>
          <p:cNvSpPr txBox="1"/>
          <p:nvPr/>
        </p:nvSpPr>
        <p:spPr>
          <a:xfrm>
            <a:off x="1321252" y="4783817"/>
            <a:ext cx="9342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rgbClr val="FF0000"/>
                </a:solidFill>
              </a:rPr>
              <a:t>Tokens</a:t>
            </a:r>
            <a:r>
              <a:rPr lang="fr-FR" sz="2400" dirty="0"/>
              <a:t> are </a:t>
            </a:r>
            <a:r>
              <a:rPr lang="fr-FR" sz="2400" dirty="0" err="1"/>
              <a:t>represented</a:t>
            </a:r>
            <a:r>
              <a:rPr lang="fr-FR" sz="2400" dirty="0"/>
              <a:t> by </a:t>
            </a:r>
            <a:r>
              <a:rPr lang="fr-FR" sz="2400" dirty="0" err="1">
                <a:solidFill>
                  <a:srgbClr val="FF0000"/>
                </a:solidFill>
              </a:rPr>
              <a:t>quoted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identifiers</a:t>
            </a:r>
            <a:r>
              <a:rPr lang="fr-FR" sz="2400" dirty="0">
                <a:solidFill>
                  <a:srgbClr val="FF0000"/>
                </a:solidFill>
              </a:rPr>
              <a:t> (QID)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1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BD215-EEAE-481E-BE84-64164647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Goals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14CE515-732A-4A8E-8BD2-650D8120920D}"/>
              </a:ext>
            </a:extLst>
          </p:cNvPr>
          <p:cNvSpPr txBox="1"/>
          <p:nvPr/>
        </p:nvSpPr>
        <p:spPr>
          <a:xfrm>
            <a:off x="2033587" y="2479209"/>
            <a:ext cx="848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P</a:t>
            </a:r>
            <a:r>
              <a:rPr lang="en-US" sz="2800" b="0" i="0" u="none" strike="noStrike" baseline="0" dirty="0"/>
              <a:t>rovide users with </a:t>
            </a:r>
            <a:r>
              <a:rPr lang="en-US" sz="2800" b="0" i="0" u="none" strike="noStrike" baseline="0" dirty="0">
                <a:solidFill>
                  <a:schemeClr val="accent5">
                    <a:lumMod val="75000"/>
                  </a:schemeClr>
                </a:solidFill>
              </a:rPr>
              <a:t>valuable insights</a:t>
            </a:r>
            <a:r>
              <a:rPr lang="en-US" sz="2800" b="0" i="0" u="none" strike="noStrike" baseline="0" dirty="0"/>
              <a:t> about their program</a:t>
            </a:r>
            <a:endParaRPr lang="en-US" sz="360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44DBD9-1BFF-4B7D-8041-E8D06EB6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6</a:t>
            </a:fld>
            <a:endParaRPr lang="fr-FR"/>
          </a:p>
        </p:txBody>
      </p:sp>
      <p:pic>
        <p:nvPicPr>
          <p:cNvPr id="9" name="Graphique 8" descr="Flèche vers la droite">
            <a:extLst>
              <a:ext uri="{FF2B5EF4-FFF2-40B4-BE49-F238E27FC236}">
                <a16:creationId xmlns:a16="http://schemas.microsoft.com/office/drawing/2014/main" id="{02E6D323-A34B-416B-9B8C-FDA3AA6C1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9837" y="3609975"/>
            <a:ext cx="1088055" cy="85725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F9FDDB4-A453-49BB-8E9D-9E3C205D7820}"/>
              </a:ext>
            </a:extLst>
          </p:cNvPr>
          <p:cNvSpPr txBox="1"/>
          <p:nvPr/>
        </p:nvSpPr>
        <p:spPr>
          <a:xfrm>
            <a:off x="3810000" y="3766780"/>
            <a:ext cx="554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Verification of rewrite systems</a:t>
            </a:r>
          </a:p>
        </p:txBody>
      </p:sp>
    </p:spTree>
    <p:extLst>
      <p:ext uri="{BB962C8B-B14F-4D97-AF65-F5344CB8AC3E}">
        <p14:creationId xmlns:p14="http://schemas.microsoft.com/office/powerpoint/2010/main" val="11471873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Metalanguage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60</a:t>
            </a:fld>
            <a:endParaRPr lang="fr-FR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F0EEB5BF-1283-4B19-9BCD-30AE2A1625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00" b="34062"/>
          <a:stretch/>
        </p:blipFill>
        <p:spPr>
          <a:xfrm>
            <a:off x="2469433" y="1841075"/>
            <a:ext cx="7917645" cy="1325562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AFCA419B-ACDF-4170-888E-DE610E66DC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14" b="20195"/>
          <a:stretch/>
        </p:blipFill>
        <p:spPr>
          <a:xfrm>
            <a:off x="2469433" y="3182518"/>
            <a:ext cx="7917643" cy="104548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EFF2D45-55B7-4975-8E21-AB6DDF565573}"/>
              </a:ext>
            </a:extLst>
          </p:cNvPr>
          <p:cNvSpPr txBox="1"/>
          <p:nvPr/>
        </p:nvSpPr>
        <p:spPr>
          <a:xfrm>
            <a:off x="1914262" y="4880401"/>
            <a:ext cx="85795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urant" panose="02000509030000020004" pitchFamily="49" charset="0"/>
              </a:rPr>
              <a:t>&gt; </a:t>
            </a:r>
            <a:r>
              <a:rPr lang="fr-FR" sz="2000" dirty="0" err="1">
                <a:latin typeface="Courant" panose="02000509030000020004" pitchFamily="49" charset="0"/>
              </a:rPr>
              <a:t>result</a:t>
            </a:r>
            <a:r>
              <a:rPr lang="fr-FR" sz="2000" dirty="0">
                <a:latin typeface="Courant" panose="02000509030000020004" pitchFamily="49" charset="0"/>
              </a:rPr>
              <a:t>: {‘case_=&gt;_[</a:t>
            </a:r>
            <a:r>
              <a:rPr lang="fr-FR" sz="2000" dirty="0" err="1">
                <a:latin typeface="Courant" panose="02000509030000020004" pitchFamily="49" charset="0"/>
              </a:rPr>
              <a:t>bubble</a:t>
            </a:r>
            <a:r>
              <a:rPr lang="fr-FR" sz="2000" dirty="0">
                <a:latin typeface="Courant" panose="02000509030000020004" pitchFamily="49" charset="0"/>
              </a:rPr>
              <a:t>[…]],</a:t>
            </a:r>
            <a:r>
              <a:rPr lang="fr-FR" sz="2000" dirty="0" err="1">
                <a:latin typeface="Courant" panose="02000509030000020004" pitchFamily="49" charset="0"/>
              </a:rPr>
              <a:t>bubble</a:t>
            </a:r>
            <a:r>
              <a:rPr lang="fr-FR" sz="2000" dirty="0">
                <a:latin typeface="Courant" panose="02000509030000020004" pitchFamily="49" charset="0"/>
              </a:rPr>
              <a:t>[‘</a:t>
            </a:r>
            <a:r>
              <a:rPr lang="fr-FR" sz="2000" dirty="0" err="1">
                <a:latin typeface="Courant" panose="02000509030000020004" pitchFamily="49" charset="0"/>
              </a:rPr>
              <a:t>a.Qid</a:t>
            </a:r>
            <a:r>
              <a:rPr lang="fr-FR" sz="2000" dirty="0">
                <a:latin typeface="Courant" panose="02000509030000020004" pitchFamily="49" charset="0"/>
              </a:rPr>
              <a:t>]],’Rule}</a:t>
            </a:r>
            <a:endParaRPr lang="en-US" sz="2000" dirty="0">
              <a:latin typeface="Courant" panose="0200050903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452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M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INI-MAUDE</a:t>
            </a:r>
            <a:endParaRPr lang="en-US" noProof="0" dirty="0">
              <a:solidFill>
                <a:schemeClr val="accent5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61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4343FB-E4B4-4999-8330-990048EF1C7D}"/>
              </a:ext>
            </a:extLst>
          </p:cNvPr>
          <p:cNvSpPr txBox="1"/>
          <p:nvPr/>
        </p:nvSpPr>
        <p:spPr>
          <a:xfrm>
            <a:off x="2990091" y="2053311"/>
            <a:ext cx="1936349" cy="830997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mini-</a:t>
            </a:r>
            <a:r>
              <a:rPr lang="fr-FR" sz="2400" dirty="0" err="1"/>
              <a:t>maude</a:t>
            </a:r>
            <a:endParaRPr lang="fr-FR" sz="2400" dirty="0"/>
          </a:p>
          <a:p>
            <a:pPr algn="ctr"/>
            <a:r>
              <a:rPr lang="fr-FR" sz="2400" dirty="0"/>
              <a:t>syntaxe</a:t>
            </a:r>
            <a:endParaRPr lang="en-US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AE8F23B-0517-4E42-9CB0-2E6CE780683D}"/>
              </a:ext>
            </a:extLst>
          </p:cNvPr>
          <p:cNvSpPr txBox="1"/>
          <p:nvPr/>
        </p:nvSpPr>
        <p:spPr>
          <a:xfrm>
            <a:off x="7265560" y="2053311"/>
            <a:ext cx="1936349" cy="830997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mini-</a:t>
            </a:r>
            <a:r>
              <a:rPr lang="fr-FR" sz="2400" dirty="0" err="1"/>
              <a:t>maude</a:t>
            </a:r>
            <a:endParaRPr lang="fr-FR" sz="2400" dirty="0"/>
          </a:p>
          <a:p>
            <a:pPr algn="ctr"/>
            <a:r>
              <a:rPr lang="fr-FR" sz="2400" dirty="0"/>
              <a:t>(</a:t>
            </a:r>
            <a:r>
              <a:rPr lang="fr-FR" sz="2400" dirty="0" err="1"/>
              <a:t>semantic</a:t>
            </a:r>
            <a:r>
              <a:rPr lang="fr-FR" sz="2400" dirty="0"/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0FF535-71D9-4ACC-AC67-7C863A491FBA}"/>
              </a:ext>
            </a:extLst>
          </p:cNvPr>
          <p:cNvSpPr txBox="1"/>
          <p:nvPr/>
        </p:nvSpPr>
        <p:spPr>
          <a:xfrm>
            <a:off x="4926440" y="3967241"/>
            <a:ext cx="2339120" cy="830997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mini-</a:t>
            </a:r>
            <a:r>
              <a:rPr lang="fr-FR" sz="2400" dirty="0" err="1"/>
              <a:t>maude</a:t>
            </a:r>
            <a:endParaRPr lang="fr-FR" sz="2400" dirty="0"/>
          </a:p>
          <a:p>
            <a:pPr algn="ctr"/>
            <a:r>
              <a:rPr lang="fr-FR" sz="2400" dirty="0" err="1"/>
              <a:t>metainterpreter</a:t>
            </a:r>
            <a:endParaRPr lang="en-US" sz="24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3F1506D-90A2-43F2-BF18-91AD36493050}"/>
              </a:ext>
            </a:extLst>
          </p:cNvPr>
          <p:cNvCxnSpPr>
            <a:stCxn id="5" idx="2"/>
          </p:cNvCxnSpPr>
          <p:nvPr/>
        </p:nvCxnSpPr>
        <p:spPr>
          <a:xfrm>
            <a:off x="3958266" y="2884308"/>
            <a:ext cx="1582563" cy="1082933"/>
          </a:xfrm>
          <a:prstGeom prst="straightConnector1">
            <a:avLst/>
          </a:prstGeom>
          <a:ln w="31750">
            <a:headEnd type="none" w="med" len="sm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4FB9C8F-3186-40D0-847C-2C7B5F498D4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651171" y="2884308"/>
            <a:ext cx="1582564" cy="1082933"/>
          </a:xfrm>
          <a:prstGeom prst="straightConnector1">
            <a:avLst/>
          </a:prstGeom>
          <a:ln w="31750">
            <a:headEnd type="none" w="med" len="sm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466476D8-C184-4207-9959-035009492EC6}"/>
              </a:ext>
            </a:extLst>
          </p:cNvPr>
          <p:cNvSpPr txBox="1"/>
          <p:nvPr/>
        </p:nvSpPr>
        <p:spPr>
          <a:xfrm>
            <a:off x="771802" y="4141507"/>
            <a:ext cx="1936349" cy="461665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File</a:t>
            </a:r>
            <a:endParaRPr lang="en-US" sz="2400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EC7CECA-DDF0-4877-A18F-E02ED78A6AB8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2708151" y="4372340"/>
            <a:ext cx="2218289" cy="10400"/>
          </a:xfrm>
          <a:prstGeom prst="straightConnector1">
            <a:avLst/>
          </a:prstGeom>
          <a:ln w="31750">
            <a:headEnd type="none" w="med" len="sm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D097F084-A3E5-46DE-A927-F1642B6DBC06}"/>
              </a:ext>
            </a:extLst>
          </p:cNvPr>
          <p:cNvSpPr txBox="1"/>
          <p:nvPr/>
        </p:nvSpPr>
        <p:spPr>
          <a:xfrm>
            <a:off x="9478841" y="4151906"/>
            <a:ext cx="2218289" cy="461665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MetaInterpreter</a:t>
            </a:r>
            <a:endParaRPr lang="en-US" sz="2400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B3EA133B-7433-4D78-89B0-ACD29FC21723}"/>
              </a:ext>
            </a:extLst>
          </p:cNvPr>
          <p:cNvCxnSpPr>
            <a:cxnSpLocks/>
            <a:stCxn id="22" idx="1"/>
            <a:endCxn id="7" idx="3"/>
          </p:cNvCxnSpPr>
          <p:nvPr/>
        </p:nvCxnSpPr>
        <p:spPr>
          <a:xfrm flipH="1">
            <a:off x="7265560" y="4382739"/>
            <a:ext cx="2213281" cy="1"/>
          </a:xfrm>
          <a:prstGeom prst="straightConnector1">
            <a:avLst/>
          </a:prstGeom>
          <a:ln w="31750">
            <a:headEnd type="none" w="med" len="sm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0603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M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INI-MAUDE</a:t>
            </a:r>
            <a:endParaRPr lang="en-US" noProof="0" dirty="0">
              <a:solidFill>
                <a:schemeClr val="accent5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62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324AD3A-FB90-4CFB-93BE-304015045652}"/>
              </a:ext>
            </a:extLst>
          </p:cNvPr>
          <p:cNvSpPr txBox="1"/>
          <p:nvPr/>
        </p:nvSpPr>
        <p:spPr>
          <a:xfrm>
            <a:off x="1970313" y="1827918"/>
            <a:ext cx="8632372" cy="440120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Maude&gt; </a:t>
            </a:r>
            <a:r>
              <a:rPr lang="en-US" sz="2000" b="0" i="0" u="none" strike="noStrike" baseline="0" dirty="0" err="1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erew</a:t>
            </a:r>
            <a:r>
              <a:rPr lang="en-US" sz="20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 </a:t>
            </a:r>
            <a:r>
              <a:rPr lang="en-US" sz="2000" b="0" i="0" u="none" strike="noStrike" baseline="0" dirty="0" err="1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minimaude</a:t>
            </a:r>
            <a:r>
              <a:rPr lang="en-US" sz="20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 .</a:t>
            </a:r>
          </a:p>
          <a:p>
            <a:pPr algn="l"/>
            <a:r>
              <a:rPr lang="en-US" sz="2000" b="0" i="0" u="none" strike="noStrike" baseline="0" dirty="0" err="1">
                <a:latin typeface="Courant" panose="02000509030000020004" pitchFamily="49" charset="0"/>
              </a:rPr>
              <a:t>erewrite</a:t>
            </a:r>
            <a:r>
              <a:rPr lang="en-US" sz="2000" b="0" i="0" u="none" strike="noStrike" baseline="0" dirty="0">
                <a:latin typeface="Courant" panose="02000509030000020004" pitchFamily="49" charset="0"/>
              </a:rPr>
              <a:t> in MINI-MAUDE-META-INTERPRETER : </a:t>
            </a:r>
            <a:r>
              <a:rPr lang="en-US" sz="2000" b="0" i="0" u="none" strike="noStrike" baseline="0" dirty="0" err="1">
                <a:latin typeface="Courant" panose="02000509030000020004" pitchFamily="49" charset="0"/>
              </a:rPr>
              <a:t>minimaude</a:t>
            </a:r>
            <a:r>
              <a:rPr lang="en-US" sz="2000" b="0" i="0" u="none" strike="noStrike" baseline="0" dirty="0">
                <a:latin typeface="Courant" panose="02000509030000020004" pitchFamily="49" charset="0"/>
              </a:rPr>
              <a:t> .</a:t>
            </a:r>
          </a:p>
          <a:p>
            <a:pPr algn="l"/>
            <a:r>
              <a:rPr lang="en-US" sz="2000" b="0" i="0" u="none" strike="noStrike" baseline="0" dirty="0" err="1">
                <a:latin typeface="Courant" panose="02000509030000020004" pitchFamily="49" charset="0"/>
              </a:rPr>
              <a:t>MiniMaude</a:t>
            </a:r>
            <a:r>
              <a:rPr lang="en-US" sz="2000" b="0" i="0" u="none" strike="noStrike" baseline="0" dirty="0">
                <a:latin typeface="Courant" panose="02000509030000020004" pitchFamily="49" charset="0"/>
              </a:rPr>
              <a:t> Execution Environment</a:t>
            </a:r>
          </a:p>
          <a:p>
            <a:pPr algn="l"/>
            <a:endParaRPr lang="en-US" sz="2000" b="0" i="0" u="none" strike="noStrike" baseline="0" dirty="0">
              <a:latin typeface="Courant" panose="02000509030000020004" pitchFamily="49" charset="0"/>
            </a:endParaRPr>
          </a:p>
          <a:p>
            <a:pPr algn="l"/>
            <a:r>
              <a:rPr lang="en-US" sz="2000" b="0" i="0" u="none" strike="noStrike" baseline="0" dirty="0" err="1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minimaude</a:t>
            </a:r>
            <a:r>
              <a:rPr lang="en-US" sz="20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&gt; </a:t>
            </a:r>
            <a:r>
              <a:rPr lang="en-US" sz="2000" b="0" i="0" u="none" strike="noStrike" baseline="0" dirty="0" err="1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fmod</a:t>
            </a:r>
            <a:r>
              <a:rPr lang="en-US" sz="20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 NAT3 is</a:t>
            </a:r>
          </a:p>
          <a:p>
            <a:pPr algn="l"/>
            <a:r>
              <a:rPr lang="en-US" sz="20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	&gt; sort Nat3 .</a:t>
            </a:r>
          </a:p>
          <a:p>
            <a:pPr algn="l"/>
            <a:r>
              <a:rPr lang="en-US" sz="20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	&gt; op s_ : Nat3 -&gt; Nat3 .</a:t>
            </a:r>
          </a:p>
          <a:p>
            <a:pPr algn="l"/>
            <a:r>
              <a:rPr lang="en-US" sz="20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	&gt; op 0 : -&gt; Nat3 .</a:t>
            </a:r>
          </a:p>
          <a:p>
            <a:pPr algn="l"/>
            <a:r>
              <a:rPr lang="en-US" sz="20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	&gt; eq s </a:t>
            </a:r>
            <a:r>
              <a:rPr lang="en-US" sz="2000" b="0" i="0" u="none" strike="noStrike" baseline="0" dirty="0" err="1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s</a:t>
            </a:r>
            <a:r>
              <a:rPr lang="en-US" sz="20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 </a:t>
            </a:r>
            <a:r>
              <a:rPr lang="en-US" sz="2000" b="0" i="0" u="none" strike="noStrike" baseline="0" dirty="0" err="1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s</a:t>
            </a:r>
            <a:r>
              <a:rPr lang="en-US" sz="20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 0 = 0 .</a:t>
            </a:r>
          </a:p>
          <a:p>
            <a:pPr algn="l"/>
            <a:r>
              <a:rPr lang="en-US" sz="20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	&gt; </a:t>
            </a:r>
            <a:r>
              <a:rPr lang="en-US" sz="2000" b="0" i="0" u="none" strike="noStrike" baseline="0" dirty="0" err="1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endfm</a:t>
            </a:r>
            <a:endParaRPr lang="en-US" sz="2000" b="0" i="0" u="none" strike="noStrike" baseline="0" dirty="0">
              <a:solidFill>
                <a:schemeClr val="accent5">
                  <a:lumMod val="75000"/>
                </a:schemeClr>
              </a:solidFill>
              <a:latin typeface="Courant" panose="02000509030000020004" pitchFamily="49" charset="0"/>
            </a:endParaRPr>
          </a:p>
          <a:p>
            <a:pPr algn="l"/>
            <a:r>
              <a:rPr lang="en-US" sz="2000" b="0" i="0" u="none" strike="noStrike" baseline="0" dirty="0">
                <a:latin typeface="Courant" panose="02000509030000020004" pitchFamily="49" charset="0"/>
              </a:rPr>
              <a:t>Module loaded successfully</a:t>
            </a:r>
          </a:p>
          <a:p>
            <a:pPr algn="l"/>
            <a:endParaRPr lang="en-US" sz="2000" b="0" i="0" u="none" strike="noStrike" baseline="0" dirty="0">
              <a:latin typeface="Courant" panose="02000509030000020004" pitchFamily="49" charset="0"/>
            </a:endParaRPr>
          </a:p>
          <a:p>
            <a:pPr algn="l"/>
            <a:r>
              <a:rPr lang="en-US" sz="2000" b="0" i="0" u="none" strike="noStrike" baseline="0" dirty="0" err="1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minimaude</a:t>
            </a:r>
            <a:r>
              <a:rPr lang="en-US" sz="20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&gt; reduce s </a:t>
            </a:r>
            <a:r>
              <a:rPr lang="en-US" sz="2000" b="0" i="0" u="none" strike="noStrike" baseline="0" dirty="0" err="1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s</a:t>
            </a:r>
            <a:r>
              <a:rPr lang="en-US" sz="20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 </a:t>
            </a:r>
            <a:r>
              <a:rPr lang="en-US" sz="2000" b="0" i="0" u="none" strike="noStrike" baseline="0" dirty="0" err="1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s</a:t>
            </a:r>
            <a:r>
              <a:rPr lang="en-US" sz="20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 </a:t>
            </a:r>
            <a:r>
              <a:rPr lang="en-US" sz="2000" b="0" i="0" u="none" strike="noStrike" baseline="0" dirty="0" err="1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s</a:t>
            </a:r>
            <a:r>
              <a:rPr lang="en-US" sz="20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 0 .</a:t>
            </a:r>
          </a:p>
          <a:p>
            <a:pPr algn="l"/>
            <a:r>
              <a:rPr lang="en-US" sz="2000" b="0" i="0" u="none" strike="noStrike" baseline="0" dirty="0">
                <a:latin typeface="Courant" panose="02000509030000020004" pitchFamily="49" charset="0"/>
              </a:rPr>
              <a:t>result Nat3: s 0</a:t>
            </a:r>
            <a:endParaRPr lang="en-US" sz="2000" dirty="0">
              <a:latin typeface="Courant" panose="0200050903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5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529FD1-A2DA-4F82-BAB2-8D7EC9B1276B}"/>
              </a:ext>
            </a:extLst>
          </p:cNvPr>
          <p:cNvSpPr/>
          <p:nvPr/>
        </p:nvSpPr>
        <p:spPr>
          <a:xfrm>
            <a:off x="2797629" y="1698927"/>
            <a:ext cx="6393547" cy="40078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System diagram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63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C5D499-2927-4CCB-B13E-A6ABB973C945}"/>
              </a:ext>
            </a:extLst>
          </p:cNvPr>
          <p:cNvSpPr txBox="1"/>
          <p:nvPr/>
        </p:nvSpPr>
        <p:spPr>
          <a:xfrm>
            <a:off x="99280" y="3277810"/>
            <a:ext cx="1792259" cy="830997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Funblocks</a:t>
            </a:r>
            <a:r>
              <a:rPr lang="fr-FR" sz="2400" dirty="0"/>
              <a:t> </a:t>
            </a:r>
          </a:p>
          <a:p>
            <a:pPr algn="ctr"/>
            <a:r>
              <a:rPr lang="fr-FR" sz="2400" dirty="0"/>
              <a:t>code</a:t>
            </a:r>
            <a:endParaRPr lang="en-US" sz="2400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11AC6C5-D56D-4F4F-94C2-6866FC8E7EDC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1891539" y="3693309"/>
            <a:ext cx="906090" cy="9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575339D7-9C15-4379-9968-4A0128C603A9}"/>
              </a:ext>
            </a:extLst>
          </p:cNvPr>
          <p:cNvSpPr txBox="1"/>
          <p:nvPr/>
        </p:nvSpPr>
        <p:spPr>
          <a:xfrm>
            <a:off x="2010820" y="3244334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input</a:t>
            </a:r>
            <a:endParaRPr lang="en-US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6EE7462-9223-4ACE-B928-678E8495DD2C}"/>
              </a:ext>
            </a:extLst>
          </p:cNvPr>
          <p:cNvSpPr txBox="1"/>
          <p:nvPr/>
        </p:nvSpPr>
        <p:spPr>
          <a:xfrm>
            <a:off x="9930096" y="3289906"/>
            <a:ext cx="2162624" cy="830997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Output in </a:t>
            </a:r>
            <a:r>
              <a:rPr lang="fr-FR" sz="2400" dirty="0" err="1"/>
              <a:t>shell</a:t>
            </a:r>
            <a:r>
              <a:rPr lang="fr-FR" sz="2400" dirty="0"/>
              <a:t> or IDE</a:t>
            </a:r>
            <a:endParaRPr lang="en-US" sz="2400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D83980A-9EC2-4B1F-852F-442ABC68F4AF}"/>
              </a:ext>
            </a:extLst>
          </p:cNvPr>
          <p:cNvSpPr txBox="1"/>
          <p:nvPr/>
        </p:nvSpPr>
        <p:spPr>
          <a:xfrm>
            <a:off x="2797629" y="1689377"/>
            <a:ext cx="357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Maude environment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291E178-CB37-4B31-8600-F9E1A490A9CC}"/>
                  </a:ext>
                </a:extLst>
              </p:cNvPr>
              <p:cNvSpPr txBox="1"/>
              <p:nvPr/>
            </p:nvSpPr>
            <p:spPr>
              <a:xfrm>
                <a:off x="3178629" y="3013501"/>
                <a:ext cx="5431971" cy="1384995"/>
              </a:xfrm>
              <a:prstGeom prst="rect">
                <a:avLst/>
              </a:prstGeom>
              <a:noFill/>
              <a:ln w="38100"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dirty="0">
                    <a:solidFill>
                      <a:schemeClr val="accent5">
                        <a:lumMod val="75000"/>
                      </a:schemeClr>
                    </a:solidFill>
                  </a:rPr>
                  <a:t>FILE + META-LEVEL + MFE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fr-FR" sz="24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algn="ctr"/>
                <a:r>
                  <a:rPr lang="fr-FR" sz="2400" dirty="0">
                    <a:solidFill>
                      <a:schemeClr val="accent5">
                        <a:lumMod val="75000"/>
                      </a:schemeClr>
                    </a:solidFill>
                  </a:rPr>
                  <a:t>Read file + parse + </a:t>
                </a:r>
                <a:r>
                  <a:rPr lang="fr-FR" sz="2400" dirty="0" err="1">
                    <a:solidFill>
                      <a:schemeClr val="accent5">
                        <a:lumMod val="75000"/>
                      </a:schemeClr>
                    </a:solidFill>
                  </a:rPr>
                  <a:t>verify</a:t>
                </a:r>
                <a:endParaRPr lang="fr-FR" sz="2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291E178-CB37-4B31-8600-F9E1A490A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629" y="3013501"/>
                <a:ext cx="5431971" cy="1384995"/>
              </a:xfrm>
              <a:prstGeom prst="rect">
                <a:avLst/>
              </a:prstGeom>
              <a:blipFill>
                <a:blip r:embed="rId3"/>
                <a:stretch>
                  <a:fillRect t="-2137" b="-7265"/>
                </a:stretch>
              </a:blip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FF1DE6B-CA8A-487F-B7FD-82EAE555D95B}"/>
              </a:ext>
            </a:extLst>
          </p:cNvPr>
          <p:cNvCxnSpPr>
            <a:cxnSpLocks/>
            <a:stCxn id="3" idx="3"/>
            <a:endCxn id="37" idx="1"/>
          </p:cNvCxnSpPr>
          <p:nvPr/>
        </p:nvCxnSpPr>
        <p:spPr>
          <a:xfrm>
            <a:off x="9191176" y="3702859"/>
            <a:ext cx="738920" cy="2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B52F24CE-A2A7-4DE5-AAC9-D5FDAC5BF297}"/>
              </a:ext>
            </a:extLst>
          </p:cNvPr>
          <p:cNvSpPr txBox="1"/>
          <p:nvPr/>
        </p:nvSpPr>
        <p:spPr>
          <a:xfrm>
            <a:off x="9119131" y="3244334"/>
            <a:ext cx="90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457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64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291E178-CB37-4B31-8600-F9E1A490A9CC}"/>
                  </a:ext>
                </a:extLst>
              </p:cNvPr>
              <p:cNvSpPr txBox="1"/>
              <p:nvPr/>
            </p:nvSpPr>
            <p:spPr>
              <a:xfrm>
                <a:off x="3172121" y="1344580"/>
                <a:ext cx="5431971" cy="1384995"/>
              </a:xfrm>
              <a:prstGeom prst="rect">
                <a:avLst/>
              </a:prstGeom>
              <a:noFill/>
              <a:ln w="38100"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dirty="0">
                    <a:solidFill>
                      <a:schemeClr val="accent5">
                        <a:lumMod val="75000"/>
                      </a:schemeClr>
                    </a:solidFill>
                  </a:rPr>
                  <a:t>FILE + META-LEVEL + MFE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fr-FR" sz="24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algn="ctr"/>
                <a:r>
                  <a:rPr lang="fr-FR" sz="2400" dirty="0">
                    <a:solidFill>
                      <a:schemeClr val="accent5">
                        <a:lumMod val="75000"/>
                      </a:schemeClr>
                    </a:solidFill>
                  </a:rPr>
                  <a:t>Read file + parse + </a:t>
                </a:r>
                <a:r>
                  <a:rPr lang="fr-FR" sz="2400" dirty="0" err="1">
                    <a:solidFill>
                      <a:schemeClr val="accent5">
                        <a:lumMod val="75000"/>
                      </a:schemeClr>
                    </a:solidFill>
                  </a:rPr>
                  <a:t>verify</a:t>
                </a:r>
                <a:endParaRPr lang="fr-FR" sz="2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291E178-CB37-4B31-8600-F9E1A490A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121" y="1344580"/>
                <a:ext cx="5431971" cy="1384995"/>
              </a:xfrm>
              <a:prstGeom prst="rect">
                <a:avLst/>
              </a:prstGeom>
              <a:blipFill>
                <a:blip r:embed="rId3"/>
                <a:stretch>
                  <a:fillRect t="-2146" b="-7725"/>
                </a:stretch>
              </a:blip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>
            <a:extLst>
              <a:ext uri="{FF2B5EF4-FFF2-40B4-BE49-F238E27FC236}">
                <a16:creationId xmlns:a16="http://schemas.microsoft.com/office/drawing/2014/main" id="{D993D787-32E4-4829-B573-A77870AD696D}"/>
              </a:ext>
            </a:extLst>
          </p:cNvPr>
          <p:cNvGrpSpPr/>
          <p:nvPr/>
        </p:nvGrpSpPr>
        <p:grpSpPr>
          <a:xfrm>
            <a:off x="233916" y="3896631"/>
            <a:ext cx="11605742" cy="1200330"/>
            <a:chOff x="233916" y="3896631"/>
            <a:chExt cx="11605742" cy="1200330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9C5D499-2927-4CCB-B13E-A6ABB973C945}"/>
                </a:ext>
              </a:extLst>
            </p:cNvPr>
            <p:cNvSpPr txBox="1"/>
            <p:nvPr/>
          </p:nvSpPr>
          <p:spPr>
            <a:xfrm>
              <a:off x="1195152" y="4075251"/>
              <a:ext cx="1911540" cy="843093"/>
            </a:xfrm>
            <a:prstGeom prst="rect">
              <a:avLst/>
            </a:prstGeom>
            <a:noFill/>
            <a:ln w="38100" cap="flat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Read </a:t>
              </a:r>
              <a:r>
                <a:rPr lang="fr-FR" sz="2400" dirty="0" err="1"/>
                <a:t>FunBlocks</a:t>
              </a:r>
              <a:r>
                <a:rPr lang="fr-FR" sz="2400" dirty="0"/>
                <a:t> file</a:t>
              </a:r>
              <a:endParaRPr lang="en-US" sz="2400" dirty="0"/>
            </a:p>
          </p:txBody>
        </p: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C11AC6C5-D56D-4F4F-94C2-6866FC8E7EDC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233916" y="4496795"/>
              <a:ext cx="961236" cy="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575339D7-9C15-4379-9968-4A0128C603A9}"/>
                </a:ext>
              </a:extLst>
            </p:cNvPr>
            <p:cNvSpPr txBox="1"/>
            <p:nvPr/>
          </p:nvSpPr>
          <p:spPr>
            <a:xfrm>
              <a:off x="321129" y="4101357"/>
              <a:ext cx="786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input</a:t>
              </a:r>
              <a:endParaRPr lang="en-US" dirty="0"/>
            </a:p>
          </p:txBody>
        </p: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BFF1DE6B-CA8A-487F-B7FD-82EAE555D95B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 flipV="1">
              <a:off x="3106692" y="4496797"/>
              <a:ext cx="57991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4EC1908B-4089-4476-9F32-6DC76FA7D46E}"/>
                </a:ext>
              </a:extLst>
            </p:cNvPr>
            <p:cNvSpPr txBox="1"/>
            <p:nvPr/>
          </p:nvSpPr>
          <p:spPr>
            <a:xfrm>
              <a:off x="3686609" y="3896632"/>
              <a:ext cx="1911540" cy="1200329"/>
            </a:xfrm>
            <a:prstGeom prst="rect">
              <a:avLst/>
            </a:prstGeom>
            <a:noFill/>
            <a:ln w="38100" cap="flat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err="1"/>
                <a:t>Verify</a:t>
              </a:r>
              <a:r>
                <a:rPr lang="fr-FR" sz="2400" dirty="0"/>
                <a:t> </a:t>
              </a:r>
              <a:r>
                <a:rPr lang="fr-FR" sz="2400" dirty="0" err="1"/>
                <a:t>syntax</a:t>
              </a:r>
              <a:r>
                <a:rPr lang="fr-FR" sz="2400" dirty="0"/>
                <a:t> and </a:t>
              </a:r>
              <a:r>
                <a:rPr lang="fr-FR" sz="2400" dirty="0" err="1"/>
                <a:t>semantic</a:t>
              </a:r>
              <a:r>
                <a:rPr lang="fr-FR" sz="2400" dirty="0"/>
                <a:t> of the input</a:t>
              </a:r>
              <a:endParaRPr lang="en-US" sz="2400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ED6E1BE-165F-4FF0-B4D3-A91C6ADE66F5}"/>
                </a:ext>
              </a:extLst>
            </p:cNvPr>
            <p:cNvSpPr txBox="1"/>
            <p:nvPr/>
          </p:nvSpPr>
          <p:spPr>
            <a:xfrm>
              <a:off x="6178066" y="3896631"/>
              <a:ext cx="1911540" cy="1200329"/>
            </a:xfrm>
            <a:prstGeom prst="rect">
              <a:avLst/>
            </a:prstGeom>
            <a:noFill/>
            <a:ln w="38100" cap="flat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Start checker </a:t>
              </a:r>
              <a:r>
                <a:rPr lang="fr-FR" sz="2400" dirty="0" err="1"/>
                <a:t>environment</a:t>
              </a:r>
              <a:r>
                <a:rPr lang="fr-FR" sz="2400" dirty="0"/>
                <a:t> in a </a:t>
              </a:r>
              <a:r>
                <a:rPr lang="fr-FR" sz="2400" dirty="0" err="1"/>
                <a:t>shell</a:t>
              </a:r>
              <a:endParaRPr lang="en-US" sz="2400" dirty="0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74912D5-9CBC-4FE7-AAF0-663182C140DF}"/>
                </a:ext>
              </a:extLst>
            </p:cNvPr>
            <p:cNvSpPr txBox="1"/>
            <p:nvPr/>
          </p:nvSpPr>
          <p:spPr>
            <a:xfrm>
              <a:off x="8669523" y="3896631"/>
              <a:ext cx="2129002" cy="1200329"/>
            </a:xfrm>
            <a:prstGeom prst="rect">
              <a:avLst/>
            </a:prstGeom>
            <a:noFill/>
            <a:ln w="38100" cap="flat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err="1"/>
                <a:t>Get</a:t>
              </a:r>
              <a:r>
                <a:rPr lang="fr-FR" sz="2400" dirty="0"/>
                <a:t> </a:t>
              </a:r>
              <a:r>
                <a:rPr lang="fr-FR" sz="2400" dirty="0" err="1"/>
                <a:t>commands</a:t>
              </a:r>
              <a:r>
                <a:rPr lang="fr-FR" sz="2400" dirty="0"/>
                <a:t> and </a:t>
              </a:r>
              <a:r>
                <a:rPr lang="fr-FR" sz="2400" dirty="0" err="1"/>
                <a:t>verify</a:t>
              </a:r>
              <a:r>
                <a:rPr lang="fr-FR" sz="2400" dirty="0"/>
                <a:t> </a:t>
              </a:r>
              <a:r>
                <a:rPr lang="fr-FR" sz="2400" dirty="0" err="1"/>
                <a:t>properties</a:t>
              </a:r>
              <a:endParaRPr lang="en-US" sz="2400" dirty="0"/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58434ED5-114B-4DC3-B4A5-3BC7933A953B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 flipV="1">
              <a:off x="5598149" y="4496796"/>
              <a:ext cx="57991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2E8C5B17-6C7D-4934-BC09-C51842BB247D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8089606" y="4496796"/>
              <a:ext cx="57991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1584456E-72FC-4EC6-908D-CBAC336CC052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10798525" y="4496796"/>
              <a:ext cx="97171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5AE98F96-1F74-46C6-AD07-C955FAFBC3EF}"/>
                </a:ext>
              </a:extLst>
            </p:cNvPr>
            <p:cNvSpPr txBox="1"/>
            <p:nvPr/>
          </p:nvSpPr>
          <p:spPr>
            <a:xfrm>
              <a:off x="10867941" y="4104338"/>
              <a:ext cx="971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output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96000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65</a:t>
            </a:fld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C36F22A-0CD5-4B61-AE0D-7401201C6D17}"/>
              </a:ext>
            </a:extLst>
          </p:cNvPr>
          <p:cNvGrpSpPr/>
          <p:nvPr/>
        </p:nvGrpSpPr>
        <p:grpSpPr>
          <a:xfrm>
            <a:off x="293129" y="1440510"/>
            <a:ext cx="11605742" cy="1200330"/>
            <a:chOff x="233916" y="3896631"/>
            <a:chExt cx="11605742" cy="1200330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646257E-F430-4213-B77C-8529863A41ED}"/>
                </a:ext>
              </a:extLst>
            </p:cNvPr>
            <p:cNvSpPr txBox="1"/>
            <p:nvPr/>
          </p:nvSpPr>
          <p:spPr>
            <a:xfrm>
              <a:off x="1195152" y="4075251"/>
              <a:ext cx="1911540" cy="84309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 cap="flat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Read </a:t>
              </a:r>
              <a:r>
                <a:rPr lang="fr-FR" sz="2400" dirty="0" err="1">
                  <a:solidFill>
                    <a:schemeClr val="bg1"/>
                  </a:solidFill>
                </a:rPr>
                <a:t>FunBlocks</a:t>
              </a:r>
              <a:r>
                <a:rPr lang="fr-FR" sz="2400" dirty="0">
                  <a:solidFill>
                    <a:schemeClr val="bg1"/>
                  </a:solidFill>
                </a:rPr>
                <a:t> file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E828CAB8-2489-4446-B1D7-02F43A2D2FA4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233916" y="4496795"/>
              <a:ext cx="961236" cy="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F76D54C-749F-41DA-B77A-EB3D69D87BD9}"/>
                </a:ext>
              </a:extLst>
            </p:cNvPr>
            <p:cNvSpPr txBox="1"/>
            <p:nvPr/>
          </p:nvSpPr>
          <p:spPr>
            <a:xfrm>
              <a:off x="321129" y="4101357"/>
              <a:ext cx="786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input</a:t>
              </a:r>
              <a:endParaRPr lang="en-US" dirty="0"/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366DA176-2B29-448D-A5AB-D8AC6085952E}"/>
                </a:ext>
              </a:extLst>
            </p:cNvPr>
            <p:cNvCxnSpPr>
              <a:cxnSpLocks/>
              <a:stCxn id="25" idx="3"/>
              <a:endCxn id="29" idx="1"/>
            </p:cNvCxnSpPr>
            <p:nvPr/>
          </p:nvCxnSpPr>
          <p:spPr>
            <a:xfrm flipV="1">
              <a:off x="3106692" y="4496797"/>
              <a:ext cx="57991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8202858C-E9AA-476E-9DEF-FD1E9EEFBA74}"/>
                </a:ext>
              </a:extLst>
            </p:cNvPr>
            <p:cNvSpPr txBox="1"/>
            <p:nvPr/>
          </p:nvSpPr>
          <p:spPr>
            <a:xfrm>
              <a:off x="3686609" y="3896632"/>
              <a:ext cx="1911540" cy="1200329"/>
            </a:xfrm>
            <a:prstGeom prst="rect">
              <a:avLst/>
            </a:prstGeom>
            <a:noFill/>
            <a:ln w="38100" cap="flat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err="1"/>
                <a:t>Verify</a:t>
              </a:r>
              <a:r>
                <a:rPr lang="fr-FR" sz="2400" dirty="0"/>
                <a:t> </a:t>
              </a:r>
              <a:r>
                <a:rPr lang="fr-FR" sz="2400" dirty="0" err="1"/>
                <a:t>syntax</a:t>
              </a:r>
              <a:r>
                <a:rPr lang="fr-FR" sz="2400" dirty="0"/>
                <a:t> and </a:t>
              </a:r>
              <a:r>
                <a:rPr lang="fr-FR" sz="2400" dirty="0" err="1"/>
                <a:t>semantic</a:t>
              </a:r>
              <a:r>
                <a:rPr lang="fr-FR" sz="2400" dirty="0"/>
                <a:t> of the input</a:t>
              </a:r>
              <a:endParaRPr lang="en-US" sz="2400" dirty="0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116789E-C116-4C66-85DC-55368D528173}"/>
                </a:ext>
              </a:extLst>
            </p:cNvPr>
            <p:cNvSpPr txBox="1"/>
            <p:nvPr/>
          </p:nvSpPr>
          <p:spPr>
            <a:xfrm>
              <a:off x="6178066" y="3896631"/>
              <a:ext cx="1911540" cy="1200329"/>
            </a:xfrm>
            <a:prstGeom prst="rect">
              <a:avLst/>
            </a:prstGeom>
            <a:noFill/>
            <a:ln w="38100" cap="flat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Start checker </a:t>
              </a:r>
              <a:r>
                <a:rPr lang="fr-FR" sz="2400" dirty="0" err="1"/>
                <a:t>environment</a:t>
              </a:r>
              <a:r>
                <a:rPr lang="fr-FR" sz="2400" dirty="0"/>
                <a:t> in a </a:t>
              </a:r>
              <a:r>
                <a:rPr lang="fr-FR" sz="2400" dirty="0" err="1"/>
                <a:t>shell</a:t>
              </a:r>
              <a:endParaRPr lang="en-US" sz="2400" dirty="0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B5C6A772-FE5B-4CAF-9EC0-BF7E5A937C82}"/>
                </a:ext>
              </a:extLst>
            </p:cNvPr>
            <p:cNvSpPr txBox="1"/>
            <p:nvPr/>
          </p:nvSpPr>
          <p:spPr>
            <a:xfrm>
              <a:off x="8669523" y="3896631"/>
              <a:ext cx="2129002" cy="1200329"/>
            </a:xfrm>
            <a:prstGeom prst="rect">
              <a:avLst/>
            </a:prstGeom>
            <a:noFill/>
            <a:ln w="38100" cap="flat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err="1"/>
                <a:t>Get</a:t>
              </a:r>
              <a:r>
                <a:rPr lang="fr-FR" sz="2400" dirty="0"/>
                <a:t> </a:t>
              </a:r>
              <a:r>
                <a:rPr lang="fr-FR" sz="2400" dirty="0" err="1"/>
                <a:t>commands</a:t>
              </a:r>
              <a:r>
                <a:rPr lang="fr-FR" sz="2400" dirty="0"/>
                <a:t> and </a:t>
              </a:r>
              <a:r>
                <a:rPr lang="fr-FR" sz="2400" dirty="0" err="1"/>
                <a:t>verify</a:t>
              </a:r>
              <a:r>
                <a:rPr lang="fr-FR" sz="2400" dirty="0"/>
                <a:t> </a:t>
              </a:r>
              <a:r>
                <a:rPr lang="fr-FR" sz="2400" dirty="0" err="1"/>
                <a:t>properties</a:t>
              </a:r>
              <a:endParaRPr lang="en-US" sz="2400" dirty="0"/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8AB711C7-FC91-43C2-9D09-698DF1C56A9D}"/>
                </a:ext>
              </a:extLst>
            </p:cNvPr>
            <p:cNvCxnSpPr>
              <a:cxnSpLocks/>
              <a:stCxn id="29" idx="3"/>
              <a:endCxn id="32" idx="1"/>
            </p:cNvCxnSpPr>
            <p:nvPr/>
          </p:nvCxnSpPr>
          <p:spPr>
            <a:xfrm flipV="1">
              <a:off x="5598149" y="4496796"/>
              <a:ext cx="57991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514A277-2B85-4458-B2D9-676CCA450794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>
              <a:off x="8089606" y="4496796"/>
              <a:ext cx="57991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059C49E4-1DC6-4FDF-931A-A9145CB1D710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798525" y="4496796"/>
              <a:ext cx="97171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DC7E1A16-2264-45A4-96FE-53B17A5FDE9F}"/>
                </a:ext>
              </a:extLst>
            </p:cNvPr>
            <p:cNvSpPr txBox="1"/>
            <p:nvPr/>
          </p:nvSpPr>
          <p:spPr>
            <a:xfrm>
              <a:off x="10867941" y="4104338"/>
              <a:ext cx="971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output</a:t>
              </a:r>
              <a:endParaRPr lang="en-US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C1F10DA-90A4-4BDA-B8D0-FCF28C83C460}"/>
              </a:ext>
            </a:extLst>
          </p:cNvPr>
          <p:cNvGrpSpPr/>
          <p:nvPr/>
        </p:nvGrpSpPr>
        <p:grpSpPr>
          <a:xfrm>
            <a:off x="1559034" y="3112057"/>
            <a:ext cx="9073931" cy="2567441"/>
            <a:chOff x="1694169" y="3102043"/>
            <a:chExt cx="9073931" cy="2567441"/>
          </a:xfrm>
        </p:grpSpPr>
        <p:pic>
          <p:nvPicPr>
            <p:cNvPr id="5" name="Graphique 4" descr="Document avec un remplissage uni">
              <a:extLst>
                <a:ext uri="{FF2B5EF4-FFF2-40B4-BE49-F238E27FC236}">
                  <a16:creationId xmlns:a16="http://schemas.microsoft.com/office/drawing/2014/main" id="{7DC69FA8-F950-40D1-B1B1-95B09A687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19503" y="3440009"/>
              <a:ext cx="1911539" cy="1911539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CB9A8057-E6A0-47FC-BD56-F0135ABDB71E}"/>
                </a:ext>
              </a:extLst>
            </p:cNvPr>
            <p:cNvSpPr txBox="1"/>
            <p:nvPr/>
          </p:nvSpPr>
          <p:spPr>
            <a:xfrm>
              <a:off x="1989472" y="5172929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Input</a:t>
              </a:r>
              <a:r>
                <a:rPr lang="fr-FR" sz="2000" dirty="0"/>
                <a:t> </a:t>
              </a:r>
              <a:endParaRPr lang="en-US" sz="2000" dirty="0"/>
            </a:p>
          </p:txBody>
        </p:sp>
        <p:pic>
          <p:nvPicPr>
            <p:cNvPr id="39" name="Graphique 38" descr="Flèche vers la droite">
              <a:extLst>
                <a:ext uri="{FF2B5EF4-FFF2-40B4-BE49-F238E27FC236}">
                  <a16:creationId xmlns:a16="http://schemas.microsoft.com/office/drawing/2014/main" id="{ED178E50-EBE8-4941-B539-BBC6F1559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31042" y="3967153"/>
              <a:ext cx="1088055" cy="857250"/>
            </a:xfrm>
            <a:prstGeom prst="rect">
              <a:avLst/>
            </a:prstGeom>
          </p:spPr>
        </p:pic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E15115B5-36AB-4F6C-B5FA-8FE98511D066}"/>
                </a:ext>
              </a:extLst>
            </p:cNvPr>
            <p:cNvSpPr txBox="1"/>
            <p:nvPr/>
          </p:nvSpPr>
          <p:spPr>
            <a:xfrm>
              <a:off x="4947125" y="3795613"/>
              <a:ext cx="2580307" cy="1200329"/>
            </a:xfrm>
            <a:prstGeom prst="rect">
              <a:avLst/>
            </a:prstGeom>
            <a:noFill/>
            <a:ln w="38100" cap="flat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err="1">
                  <a:latin typeface="Courant" panose="02000509030000020004" pitchFamily="49" charset="0"/>
                </a:rPr>
                <a:t>openFile</a:t>
              </a:r>
              <a:r>
                <a:rPr lang="fr-FR" sz="2400" dirty="0">
                  <a:latin typeface="Courant" panose="02000509030000020004" pitchFamily="49" charset="0"/>
                </a:rPr>
                <a:t>()</a:t>
              </a:r>
            </a:p>
            <a:p>
              <a:pPr algn="ctr"/>
              <a:r>
                <a:rPr lang="fr-FR" sz="2400" dirty="0" err="1">
                  <a:latin typeface="Courant" panose="02000509030000020004" pitchFamily="49" charset="0"/>
                </a:rPr>
                <a:t>getLine</a:t>
              </a:r>
              <a:r>
                <a:rPr lang="fr-FR" sz="2400" dirty="0">
                  <a:latin typeface="Courant" panose="02000509030000020004" pitchFamily="49" charset="0"/>
                </a:rPr>
                <a:t>()</a:t>
              </a:r>
            </a:p>
            <a:p>
              <a:pPr algn="ctr"/>
              <a:r>
                <a:rPr lang="fr-FR" sz="2400" dirty="0">
                  <a:latin typeface="Courant" panose="02000509030000020004" pitchFamily="49" charset="0"/>
                </a:rPr>
                <a:t>…</a:t>
              </a:r>
              <a:endParaRPr lang="en-US" sz="2400" dirty="0">
                <a:latin typeface="Courant" panose="02000509030000020004" pitchFamily="49" charset="0"/>
              </a:endParaRP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D4A93563-DC89-4EA8-8F47-6D4CD892E51B}"/>
                </a:ext>
              </a:extLst>
            </p:cNvPr>
            <p:cNvSpPr txBox="1"/>
            <p:nvPr/>
          </p:nvSpPr>
          <p:spPr>
            <a:xfrm>
              <a:off x="5494656" y="3251426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accent5">
                      <a:lumMod val="75000"/>
                    </a:schemeClr>
                  </a:solidFill>
                </a:rPr>
                <a:t>FILE</a:t>
              </a:r>
              <a:endParaRPr lang="en-US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C01D9001-367B-41DB-942B-6E324C1D6D35}"/>
                </a:ext>
              </a:extLst>
            </p:cNvPr>
            <p:cNvSpPr txBox="1"/>
            <p:nvPr/>
          </p:nvSpPr>
          <p:spPr>
            <a:xfrm>
              <a:off x="1694169" y="3102043"/>
              <a:ext cx="1962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err="1">
                  <a:solidFill>
                    <a:schemeClr val="accent5">
                      <a:lumMod val="75000"/>
                    </a:schemeClr>
                  </a:solidFill>
                </a:rPr>
                <a:t>FunBlocks</a:t>
              </a:r>
              <a:r>
                <a:rPr lang="fr-FR" sz="2400" dirty="0">
                  <a:solidFill>
                    <a:schemeClr val="accent5">
                      <a:lumMod val="75000"/>
                    </a:schemeClr>
                  </a:solidFill>
                </a:rPr>
                <a:t> file</a:t>
              </a:r>
              <a:endParaRPr lang="en-US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pic>
          <p:nvPicPr>
            <p:cNvPr id="43" name="Graphique 42" descr="Flèche vers la droite">
              <a:extLst>
                <a:ext uri="{FF2B5EF4-FFF2-40B4-BE49-F238E27FC236}">
                  <a16:creationId xmlns:a16="http://schemas.microsoft.com/office/drawing/2014/main" id="{017E0A07-1C10-490B-B416-0D3D3F4A2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55460" y="3967153"/>
              <a:ext cx="1088055" cy="857250"/>
            </a:xfrm>
            <a:prstGeom prst="rect">
              <a:avLst/>
            </a:prstGeom>
          </p:spPr>
        </p:pic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D096B574-5729-475F-9122-D550E3AF8637}"/>
                </a:ext>
              </a:extLst>
            </p:cNvPr>
            <p:cNvGrpSpPr/>
            <p:nvPr/>
          </p:nvGrpSpPr>
          <p:grpSpPr>
            <a:xfrm>
              <a:off x="8837467" y="3440009"/>
              <a:ext cx="1911539" cy="1911539"/>
              <a:chOff x="8837467" y="3440009"/>
              <a:chExt cx="1911539" cy="1911539"/>
            </a:xfrm>
          </p:grpSpPr>
          <p:pic>
            <p:nvPicPr>
              <p:cNvPr id="44" name="Graphique 43" descr="Document avec un remplissage uni">
                <a:extLst>
                  <a:ext uri="{FF2B5EF4-FFF2-40B4-BE49-F238E27FC236}">
                    <a16:creationId xmlns:a16="http://schemas.microsoft.com/office/drawing/2014/main" id="{5017D578-EAA1-4C78-9500-52F3216F98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37467" y="3440009"/>
                <a:ext cx="1911539" cy="1911539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87D8F9D-E5EE-467A-8699-A3BF68656A74}"/>
                  </a:ext>
                </a:extLst>
              </p:cNvPr>
              <p:cNvSpPr/>
              <p:nvPr/>
            </p:nvSpPr>
            <p:spPr>
              <a:xfrm>
                <a:off x="9431080" y="4348717"/>
                <a:ext cx="733103" cy="5769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7AA9026-CFCC-4908-BA2D-4C9A2AF3E3B0}"/>
                  </a:ext>
                </a:extLst>
              </p:cNvPr>
              <p:cNvSpPr/>
              <p:nvPr/>
            </p:nvSpPr>
            <p:spPr>
              <a:xfrm>
                <a:off x="9423985" y="4501117"/>
                <a:ext cx="733103" cy="5769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D889B81-5CAD-40EE-87B1-73FCDB587E2F}"/>
                  </a:ext>
                </a:extLst>
              </p:cNvPr>
              <p:cNvSpPr/>
              <p:nvPr/>
            </p:nvSpPr>
            <p:spPr>
              <a:xfrm>
                <a:off x="9420447" y="4664150"/>
                <a:ext cx="733103" cy="5769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C736D8F-7D09-4F98-88BF-662B0EC7DAC1}"/>
                  </a:ext>
                </a:extLst>
              </p:cNvPr>
              <p:cNvSpPr/>
              <p:nvPr/>
            </p:nvSpPr>
            <p:spPr>
              <a:xfrm>
                <a:off x="9434618" y="4827183"/>
                <a:ext cx="733103" cy="5769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6D77FD-0B0B-4713-8170-19137BFD52E4}"/>
                  </a:ext>
                </a:extLst>
              </p:cNvPr>
              <p:cNvSpPr/>
              <p:nvPr/>
            </p:nvSpPr>
            <p:spPr>
              <a:xfrm>
                <a:off x="9420446" y="4185599"/>
                <a:ext cx="233917" cy="68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B4108131-E0A8-42C6-84F4-D527C5EF9391}"/>
                </a:ext>
              </a:extLst>
            </p:cNvPr>
            <p:cNvSpPr txBox="1"/>
            <p:nvPr/>
          </p:nvSpPr>
          <p:spPr>
            <a:xfrm>
              <a:off x="9111831" y="5207819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Output</a:t>
              </a:r>
              <a:endParaRPr lang="en-US" sz="2000" dirty="0"/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D4BBBB8A-19A2-40C3-9C51-D4992A44AC73}"/>
                </a:ext>
              </a:extLst>
            </p:cNvPr>
            <p:cNvSpPr txBox="1"/>
            <p:nvPr/>
          </p:nvSpPr>
          <p:spPr>
            <a:xfrm>
              <a:off x="8805895" y="3114046"/>
              <a:ext cx="1962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accent5">
                      <a:lumMod val="75000"/>
                    </a:schemeClr>
                  </a:solidFill>
                </a:rPr>
                <a:t>Read file</a:t>
              </a:r>
              <a:endParaRPr lang="en-US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7729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66</a:t>
            </a:fld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C36F22A-0CD5-4B61-AE0D-7401201C6D17}"/>
              </a:ext>
            </a:extLst>
          </p:cNvPr>
          <p:cNvGrpSpPr/>
          <p:nvPr/>
        </p:nvGrpSpPr>
        <p:grpSpPr>
          <a:xfrm>
            <a:off x="293129" y="1440510"/>
            <a:ext cx="11605742" cy="1200330"/>
            <a:chOff x="233916" y="3896631"/>
            <a:chExt cx="11605742" cy="1200330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646257E-F430-4213-B77C-8529863A41ED}"/>
                </a:ext>
              </a:extLst>
            </p:cNvPr>
            <p:cNvSpPr txBox="1"/>
            <p:nvPr/>
          </p:nvSpPr>
          <p:spPr>
            <a:xfrm>
              <a:off x="1195152" y="4075251"/>
              <a:ext cx="1911540" cy="843093"/>
            </a:xfrm>
            <a:prstGeom prst="rect">
              <a:avLst/>
            </a:prstGeom>
            <a:noFill/>
            <a:ln w="38100" cap="flat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Read </a:t>
              </a:r>
              <a:r>
                <a:rPr lang="fr-FR" sz="2400" dirty="0" err="1"/>
                <a:t>FunBlocks</a:t>
              </a:r>
              <a:r>
                <a:rPr lang="fr-FR" sz="2400" dirty="0"/>
                <a:t> file</a:t>
              </a:r>
              <a:endParaRPr lang="en-US" sz="2400" dirty="0"/>
            </a:p>
          </p:txBody>
        </p: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E828CAB8-2489-4446-B1D7-02F43A2D2FA4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233916" y="4496795"/>
              <a:ext cx="961236" cy="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F76D54C-749F-41DA-B77A-EB3D69D87BD9}"/>
                </a:ext>
              </a:extLst>
            </p:cNvPr>
            <p:cNvSpPr txBox="1"/>
            <p:nvPr/>
          </p:nvSpPr>
          <p:spPr>
            <a:xfrm>
              <a:off x="321129" y="4101357"/>
              <a:ext cx="786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input</a:t>
              </a:r>
              <a:endParaRPr lang="en-US" dirty="0"/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366DA176-2B29-448D-A5AB-D8AC6085952E}"/>
                </a:ext>
              </a:extLst>
            </p:cNvPr>
            <p:cNvCxnSpPr>
              <a:cxnSpLocks/>
              <a:stCxn id="25" idx="3"/>
              <a:endCxn id="29" idx="1"/>
            </p:cNvCxnSpPr>
            <p:nvPr/>
          </p:nvCxnSpPr>
          <p:spPr>
            <a:xfrm flipV="1">
              <a:off x="3106692" y="4496797"/>
              <a:ext cx="57991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8202858C-E9AA-476E-9DEF-FD1E9EEFBA74}"/>
                </a:ext>
              </a:extLst>
            </p:cNvPr>
            <p:cNvSpPr txBox="1"/>
            <p:nvPr/>
          </p:nvSpPr>
          <p:spPr>
            <a:xfrm>
              <a:off x="3686609" y="3896632"/>
              <a:ext cx="1911540" cy="120032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 cap="flat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err="1">
                  <a:solidFill>
                    <a:schemeClr val="bg1"/>
                  </a:solidFill>
                </a:rPr>
                <a:t>Verify</a:t>
              </a:r>
              <a:r>
                <a:rPr lang="fr-FR" sz="2400" dirty="0">
                  <a:solidFill>
                    <a:schemeClr val="bg1"/>
                  </a:solidFill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</a:rPr>
                <a:t>syntax</a:t>
              </a:r>
              <a:r>
                <a:rPr lang="fr-FR" sz="2400" dirty="0">
                  <a:solidFill>
                    <a:schemeClr val="bg1"/>
                  </a:solidFill>
                </a:rPr>
                <a:t> and </a:t>
              </a:r>
              <a:r>
                <a:rPr lang="fr-FR" sz="2400" dirty="0" err="1">
                  <a:solidFill>
                    <a:schemeClr val="bg1"/>
                  </a:solidFill>
                </a:rPr>
                <a:t>semantic</a:t>
              </a:r>
              <a:r>
                <a:rPr lang="fr-FR" sz="2400" dirty="0">
                  <a:solidFill>
                    <a:schemeClr val="bg1"/>
                  </a:solidFill>
                </a:rPr>
                <a:t> of the input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116789E-C116-4C66-85DC-55368D528173}"/>
                </a:ext>
              </a:extLst>
            </p:cNvPr>
            <p:cNvSpPr txBox="1"/>
            <p:nvPr/>
          </p:nvSpPr>
          <p:spPr>
            <a:xfrm>
              <a:off x="6178066" y="3896631"/>
              <a:ext cx="1911540" cy="1200329"/>
            </a:xfrm>
            <a:prstGeom prst="rect">
              <a:avLst/>
            </a:prstGeom>
            <a:noFill/>
            <a:ln w="38100" cap="flat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Start checker </a:t>
              </a:r>
              <a:r>
                <a:rPr lang="fr-FR" sz="2400" dirty="0" err="1"/>
                <a:t>environment</a:t>
              </a:r>
              <a:r>
                <a:rPr lang="fr-FR" sz="2400" dirty="0"/>
                <a:t> in a </a:t>
              </a:r>
              <a:r>
                <a:rPr lang="fr-FR" sz="2400" dirty="0" err="1"/>
                <a:t>shell</a:t>
              </a:r>
              <a:endParaRPr lang="en-US" sz="2400" dirty="0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B5C6A772-FE5B-4CAF-9EC0-BF7E5A937C82}"/>
                </a:ext>
              </a:extLst>
            </p:cNvPr>
            <p:cNvSpPr txBox="1"/>
            <p:nvPr/>
          </p:nvSpPr>
          <p:spPr>
            <a:xfrm>
              <a:off x="8669523" y="3896631"/>
              <a:ext cx="2129002" cy="1200329"/>
            </a:xfrm>
            <a:prstGeom prst="rect">
              <a:avLst/>
            </a:prstGeom>
            <a:noFill/>
            <a:ln w="38100" cap="flat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err="1"/>
                <a:t>Get</a:t>
              </a:r>
              <a:r>
                <a:rPr lang="fr-FR" sz="2400" dirty="0"/>
                <a:t> </a:t>
              </a:r>
              <a:r>
                <a:rPr lang="fr-FR" sz="2400" dirty="0" err="1"/>
                <a:t>commands</a:t>
              </a:r>
              <a:r>
                <a:rPr lang="fr-FR" sz="2400" dirty="0"/>
                <a:t> and </a:t>
              </a:r>
              <a:r>
                <a:rPr lang="fr-FR" sz="2400" dirty="0" err="1"/>
                <a:t>verify</a:t>
              </a:r>
              <a:r>
                <a:rPr lang="fr-FR" sz="2400" dirty="0"/>
                <a:t> </a:t>
              </a:r>
              <a:r>
                <a:rPr lang="fr-FR" sz="2400" dirty="0" err="1"/>
                <a:t>properties</a:t>
              </a:r>
              <a:endParaRPr lang="en-US" sz="2400" dirty="0"/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8AB711C7-FC91-43C2-9D09-698DF1C56A9D}"/>
                </a:ext>
              </a:extLst>
            </p:cNvPr>
            <p:cNvCxnSpPr>
              <a:cxnSpLocks/>
              <a:stCxn id="29" idx="3"/>
              <a:endCxn id="32" idx="1"/>
            </p:cNvCxnSpPr>
            <p:nvPr/>
          </p:nvCxnSpPr>
          <p:spPr>
            <a:xfrm flipV="1">
              <a:off x="5598149" y="4496796"/>
              <a:ext cx="57991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514A277-2B85-4458-B2D9-676CCA450794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>
              <a:off x="8089606" y="4496796"/>
              <a:ext cx="57991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059C49E4-1DC6-4FDF-931A-A9145CB1D710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798525" y="4496796"/>
              <a:ext cx="97171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DC7E1A16-2264-45A4-96FE-53B17A5FDE9F}"/>
                </a:ext>
              </a:extLst>
            </p:cNvPr>
            <p:cNvSpPr txBox="1"/>
            <p:nvPr/>
          </p:nvSpPr>
          <p:spPr>
            <a:xfrm>
              <a:off x="10867941" y="4104338"/>
              <a:ext cx="971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output</a:t>
              </a:r>
              <a:endParaRPr lang="en-US" dirty="0"/>
            </a:p>
          </p:txBody>
        </p:sp>
      </p:grpSp>
      <p:pic>
        <p:nvPicPr>
          <p:cNvPr id="39" name="Graphique 38" descr="Flèche vers la droite">
            <a:extLst>
              <a:ext uri="{FF2B5EF4-FFF2-40B4-BE49-F238E27FC236}">
                <a16:creationId xmlns:a16="http://schemas.microsoft.com/office/drawing/2014/main" id="{ED178E50-EBE8-4941-B539-BBC6F1559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5907" y="3977167"/>
            <a:ext cx="1088055" cy="857250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E15115B5-36AB-4F6C-B5FA-8FE98511D066}"/>
              </a:ext>
            </a:extLst>
          </p:cNvPr>
          <p:cNvSpPr txBox="1"/>
          <p:nvPr/>
        </p:nvSpPr>
        <p:spPr>
          <a:xfrm>
            <a:off x="4811990" y="3805627"/>
            <a:ext cx="2580307" cy="1200329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latin typeface="Courant" panose="02000509030000020004" pitchFamily="49" charset="0"/>
              </a:rPr>
              <a:t>metaParse</a:t>
            </a:r>
            <a:r>
              <a:rPr lang="fr-FR" sz="2400" dirty="0">
                <a:latin typeface="Courant" panose="02000509030000020004" pitchFamily="49" charset="0"/>
              </a:rPr>
              <a:t>()</a:t>
            </a:r>
          </a:p>
          <a:p>
            <a:pPr algn="ctr"/>
            <a:r>
              <a:rPr lang="fr-FR" sz="2400" dirty="0" err="1">
                <a:latin typeface="Courant" panose="02000509030000020004" pitchFamily="49" charset="0"/>
              </a:rPr>
              <a:t>upModule</a:t>
            </a:r>
            <a:r>
              <a:rPr lang="fr-FR" sz="2400" dirty="0">
                <a:latin typeface="Courant" panose="02000509030000020004" pitchFamily="49" charset="0"/>
              </a:rPr>
              <a:t>()</a:t>
            </a:r>
          </a:p>
          <a:p>
            <a:pPr algn="ctr"/>
            <a:r>
              <a:rPr lang="fr-FR" sz="2400" dirty="0">
                <a:latin typeface="Courant" panose="02000509030000020004" pitchFamily="49" charset="0"/>
              </a:rPr>
              <a:t>…</a:t>
            </a:r>
            <a:endParaRPr lang="en-US" sz="2400" dirty="0">
              <a:latin typeface="Courant" panose="02000509030000020004" pitchFamily="49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4A93563-DC89-4EA8-8F47-6D4CD892E51B}"/>
              </a:ext>
            </a:extLst>
          </p:cNvPr>
          <p:cNvSpPr txBox="1"/>
          <p:nvPr/>
        </p:nvSpPr>
        <p:spPr>
          <a:xfrm>
            <a:off x="5187272" y="3241003"/>
            <a:ext cx="181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META-LEVEL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3" name="Graphique 42" descr="Flèche vers la droite">
            <a:extLst>
              <a:ext uri="{FF2B5EF4-FFF2-40B4-BE49-F238E27FC236}">
                <a16:creationId xmlns:a16="http://schemas.microsoft.com/office/drawing/2014/main" id="{017E0A07-1C10-490B-B416-0D3D3F4A2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325" y="3977167"/>
            <a:ext cx="1088055" cy="857250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D096B574-5729-475F-9122-D550E3AF8637}"/>
              </a:ext>
            </a:extLst>
          </p:cNvPr>
          <p:cNvGrpSpPr/>
          <p:nvPr/>
        </p:nvGrpSpPr>
        <p:grpSpPr>
          <a:xfrm>
            <a:off x="1565274" y="3356570"/>
            <a:ext cx="1911539" cy="1911539"/>
            <a:chOff x="8837467" y="3440009"/>
            <a:chExt cx="1911539" cy="1911539"/>
          </a:xfrm>
        </p:grpSpPr>
        <p:pic>
          <p:nvPicPr>
            <p:cNvPr id="44" name="Graphique 43" descr="Document avec un remplissage uni">
              <a:extLst>
                <a:ext uri="{FF2B5EF4-FFF2-40B4-BE49-F238E27FC236}">
                  <a16:creationId xmlns:a16="http://schemas.microsoft.com/office/drawing/2014/main" id="{5017D578-EAA1-4C78-9500-52F3216F9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37467" y="3440009"/>
              <a:ext cx="1911539" cy="191153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7D8F9D-E5EE-467A-8699-A3BF68656A74}"/>
                </a:ext>
              </a:extLst>
            </p:cNvPr>
            <p:cNvSpPr/>
            <p:nvPr/>
          </p:nvSpPr>
          <p:spPr>
            <a:xfrm>
              <a:off x="9431080" y="4348717"/>
              <a:ext cx="733103" cy="5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7AA9026-CFCC-4908-BA2D-4C9A2AF3E3B0}"/>
                </a:ext>
              </a:extLst>
            </p:cNvPr>
            <p:cNvSpPr/>
            <p:nvPr/>
          </p:nvSpPr>
          <p:spPr>
            <a:xfrm>
              <a:off x="9423985" y="4501117"/>
              <a:ext cx="733103" cy="5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889B81-5CAD-40EE-87B1-73FCDB587E2F}"/>
                </a:ext>
              </a:extLst>
            </p:cNvPr>
            <p:cNvSpPr/>
            <p:nvPr/>
          </p:nvSpPr>
          <p:spPr>
            <a:xfrm>
              <a:off x="9420447" y="4664150"/>
              <a:ext cx="733103" cy="5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C736D8F-7D09-4F98-88BF-662B0EC7DAC1}"/>
                </a:ext>
              </a:extLst>
            </p:cNvPr>
            <p:cNvSpPr/>
            <p:nvPr/>
          </p:nvSpPr>
          <p:spPr>
            <a:xfrm>
              <a:off x="9434618" y="4827183"/>
              <a:ext cx="733103" cy="5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36D77FD-0B0B-4713-8170-19137BFD52E4}"/>
                </a:ext>
              </a:extLst>
            </p:cNvPr>
            <p:cNvSpPr/>
            <p:nvPr/>
          </p:nvSpPr>
          <p:spPr>
            <a:xfrm>
              <a:off x="9420446" y="4185599"/>
              <a:ext cx="233917" cy="6841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ZoneTexte 50">
            <a:extLst>
              <a:ext uri="{FF2B5EF4-FFF2-40B4-BE49-F238E27FC236}">
                <a16:creationId xmlns:a16="http://schemas.microsoft.com/office/drawing/2014/main" id="{B4108131-E0A8-42C6-84F4-D527C5EF9391}"/>
              </a:ext>
            </a:extLst>
          </p:cNvPr>
          <p:cNvSpPr txBox="1"/>
          <p:nvPr/>
        </p:nvSpPr>
        <p:spPr>
          <a:xfrm>
            <a:off x="1839638" y="512438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Input</a:t>
            </a:r>
            <a:endParaRPr lang="en-US" sz="20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4BBBB8A-19A2-40C3-9C51-D4992A44AC73}"/>
              </a:ext>
            </a:extLst>
          </p:cNvPr>
          <p:cNvSpPr txBox="1"/>
          <p:nvPr/>
        </p:nvSpPr>
        <p:spPr>
          <a:xfrm>
            <a:off x="1533702" y="3030607"/>
            <a:ext cx="196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Read file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6A9041E-68D2-40E2-869F-3F72C8ED3737}"/>
              </a:ext>
            </a:extLst>
          </p:cNvPr>
          <p:cNvSpPr txBox="1"/>
          <p:nvPr/>
        </p:nvSpPr>
        <p:spPr>
          <a:xfrm>
            <a:off x="4102100" y="5236095"/>
            <a:ext cx="4626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latin typeface="Courant" panose="02000509030000020004" pitchFamily="49" charset="0"/>
              </a:rPr>
              <a:t>load</a:t>
            </a:r>
            <a:r>
              <a:rPr lang="fr-FR" sz="2000" dirty="0">
                <a:latin typeface="Courant" panose="02000509030000020004" pitchFamily="49" charset="0"/>
              </a:rPr>
              <a:t> </a:t>
            </a:r>
            <a:r>
              <a:rPr lang="fr-FR" sz="2000" dirty="0" err="1">
                <a:latin typeface="Courant" panose="02000509030000020004" pitchFamily="49" charset="0"/>
              </a:rPr>
              <a:t>funblocks-syntax.maude</a:t>
            </a:r>
            <a:endParaRPr lang="fr-FR" sz="2000" dirty="0">
              <a:latin typeface="Courant" panose="02000509030000020004" pitchFamily="49" charset="0"/>
            </a:endParaRPr>
          </a:p>
          <a:p>
            <a:r>
              <a:rPr lang="fr-FR" sz="2000" dirty="0" err="1">
                <a:latin typeface="Courant" panose="02000509030000020004" pitchFamily="49" charset="0"/>
              </a:rPr>
              <a:t>load</a:t>
            </a:r>
            <a:r>
              <a:rPr lang="fr-FR" sz="2000" dirty="0">
                <a:latin typeface="Courant" panose="02000509030000020004" pitchFamily="49" charset="0"/>
              </a:rPr>
              <a:t> </a:t>
            </a:r>
            <a:r>
              <a:rPr lang="fr-FR" sz="2000" dirty="0" err="1">
                <a:latin typeface="Courant" panose="02000509030000020004" pitchFamily="49" charset="0"/>
              </a:rPr>
              <a:t>funblocks-semantic.maude</a:t>
            </a:r>
            <a:endParaRPr lang="en-US" dirty="0">
              <a:latin typeface="Courant" panose="02000509030000020004" pitchFamily="49" charset="0"/>
            </a:endParaRPr>
          </a:p>
        </p:txBody>
      </p:sp>
      <p:pic>
        <p:nvPicPr>
          <p:cNvPr id="7" name="Graphique 6" descr="Terminal Cmd avec un remplissage uni">
            <a:extLst>
              <a:ext uri="{FF2B5EF4-FFF2-40B4-BE49-F238E27FC236}">
                <a16:creationId xmlns:a16="http://schemas.microsoft.com/office/drawing/2014/main" id="{A0C76CBA-8EE6-4C2F-AFD5-66822D4E24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08143" y="3352089"/>
            <a:ext cx="1911539" cy="1911539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FC0D1BFE-A1B1-4DD4-B4C9-430EED1CDD28}"/>
              </a:ext>
            </a:extLst>
          </p:cNvPr>
          <p:cNvSpPr txBox="1"/>
          <p:nvPr/>
        </p:nvSpPr>
        <p:spPr>
          <a:xfrm>
            <a:off x="8843699" y="3241002"/>
            <a:ext cx="244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Module </a:t>
            </a:r>
            <a:r>
              <a:rPr lang="fr-FR" sz="2400" dirty="0" err="1">
                <a:solidFill>
                  <a:schemeClr val="accent5">
                    <a:lumMod val="75000"/>
                  </a:schemeClr>
                </a:solidFill>
              </a:rPr>
              <a:t>inserted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0730637-5C65-4A5E-886A-696C41CC412B}"/>
              </a:ext>
            </a:extLst>
          </p:cNvPr>
          <p:cNvSpPr txBox="1"/>
          <p:nvPr/>
        </p:nvSpPr>
        <p:spPr>
          <a:xfrm>
            <a:off x="9378111" y="5117491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Output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84498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67</a:t>
            </a:fld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C36F22A-0CD5-4B61-AE0D-7401201C6D17}"/>
              </a:ext>
            </a:extLst>
          </p:cNvPr>
          <p:cNvGrpSpPr/>
          <p:nvPr/>
        </p:nvGrpSpPr>
        <p:grpSpPr>
          <a:xfrm>
            <a:off x="293129" y="1440510"/>
            <a:ext cx="11605742" cy="1200330"/>
            <a:chOff x="233916" y="3896631"/>
            <a:chExt cx="11605742" cy="1200330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646257E-F430-4213-B77C-8529863A41ED}"/>
                </a:ext>
              </a:extLst>
            </p:cNvPr>
            <p:cNvSpPr txBox="1"/>
            <p:nvPr/>
          </p:nvSpPr>
          <p:spPr>
            <a:xfrm>
              <a:off x="1195152" y="4075251"/>
              <a:ext cx="1911540" cy="843093"/>
            </a:xfrm>
            <a:prstGeom prst="rect">
              <a:avLst/>
            </a:prstGeom>
            <a:noFill/>
            <a:ln w="38100" cap="flat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Read </a:t>
              </a:r>
              <a:r>
                <a:rPr lang="fr-FR" sz="2400" dirty="0" err="1"/>
                <a:t>FunBlocks</a:t>
              </a:r>
              <a:r>
                <a:rPr lang="fr-FR" sz="2400" dirty="0"/>
                <a:t> file</a:t>
              </a:r>
              <a:endParaRPr lang="en-US" sz="2400" dirty="0"/>
            </a:p>
          </p:txBody>
        </p: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E828CAB8-2489-4446-B1D7-02F43A2D2FA4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233916" y="4496795"/>
              <a:ext cx="961236" cy="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F76D54C-749F-41DA-B77A-EB3D69D87BD9}"/>
                </a:ext>
              </a:extLst>
            </p:cNvPr>
            <p:cNvSpPr txBox="1"/>
            <p:nvPr/>
          </p:nvSpPr>
          <p:spPr>
            <a:xfrm>
              <a:off x="321129" y="4101357"/>
              <a:ext cx="786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input</a:t>
              </a:r>
              <a:endParaRPr lang="en-US" dirty="0"/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366DA176-2B29-448D-A5AB-D8AC6085952E}"/>
                </a:ext>
              </a:extLst>
            </p:cNvPr>
            <p:cNvCxnSpPr>
              <a:cxnSpLocks/>
              <a:stCxn id="25" idx="3"/>
              <a:endCxn id="29" idx="1"/>
            </p:cNvCxnSpPr>
            <p:nvPr/>
          </p:nvCxnSpPr>
          <p:spPr>
            <a:xfrm flipV="1">
              <a:off x="3106692" y="4496797"/>
              <a:ext cx="57991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8202858C-E9AA-476E-9DEF-FD1E9EEFBA74}"/>
                </a:ext>
              </a:extLst>
            </p:cNvPr>
            <p:cNvSpPr txBox="1"/>
            <p:nvPr/>
          </p:nvSpPr>
          <p:spPr>
            <a:xfrm>
              <a:off x="3686609" y="3896632"/>
              <a:ext cx="1911540" cy="1200329"/>
            </a:xfrm>
            <a:prstGeom prst="rect">
              <a:avLst/>
            </a:prstGeom>
            <a:noFill/>
            <a:ln w="38100" cap="flat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err="1"/>
                <a:t>Verify</a:t>
              </a:r>
              <a:r>
                <a:rPr lang="fr-FR" sz="2400" dirty="0"/>
                <a:t> </a:t>
              </a:r>
              <a:r>
                <a:rPr lang="fr-FR" sz="2400" dirty="0" err="1"/>
                <a:t>syntax</a:t>
              </a:r>
              <a:r>
                <a:rPr lang="fr-FR" sz="2400" dirty="0"/>
                <a:t> and </a:t>
              </a:r>
              <a:r>
                <a:rPr lang="fr-FR" sz="2400" dirty="0" err="1"/>
                <a:t>semantic</a:t>
              </a:r>
              <a:r>
                <a:rPr lang="fr-FR" sz="2400" dirty="0"/>
                <a:t> of the input</a:t>
              </a:r>
              <a:endParaRPr lang="en-US" sz="2400" dirty="0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116789E-C116-4C66-85DC-55368D528173}"/>
                </a:ext>
              </a:extLst>
            </p:cNvPr>
            <p:cNvSpPr txBox="1"/>
            <p:nvPr/>
          </p:nvSpPr>
          <p:spPr>
            <a:xfrm>
              <a:off x="6178066" y="3896631"/>
              <a:ext cx="1911540" cy="120032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 cap="flat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Start checker </a:t>
              </a:r>
              <a:r>
                <a:rPr lang="fr-FR" sz="2400" dirty="0" err="1">
                  <a:solidFill>
                    <a:schemeClr val="bg1"/>
                  </a:solidFill>
                </a:rPr>
                <a:t>environment</a:t>
              </a:r>
              <a:r>
                <a:rPr lang="fr-FR" sz="2400" dirty="0">
                  <a:solidFill>
                    <a:schemeClr val="bg1"/>
                  </a:solidFill>
                </a:rPr>
                <a:t> in a </a:t>
              </a:r>
              <a:r>
                <a:rPr lang="fr-FR" sz="2400" dirty="0" err="1">
                  <a:solidFill>
                    <a:schemeClr val="bg1"/>
                  </a:solidFill>
                </a:rPr>
                <a:t>shell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B5C6A772-FE5B-4CAF-9EC0-BF7E5A937C82}"/>
                </a:ext>
              </a:extLst>
            </p:cNvPr>
            <p:cNvSpPr txBox="1"/>
            <p:nvPr/>
          </p:nvSpPr>
          <p:spPr>
            <a:xfrm>
              <a:off x="8669523" y="3896631"/>
              <a:ext cx="2129002" cy="1200329"/>
            </a:xfrm>
            <a:prstGeom prst="rect">
              <a:avLst/>
            </a:prstGeom>
            <a:noFill/>
            <a:ln w="38100" cap="flat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err="1"/>
                <a:t>Get</a:t>
              </a:r>
              <a:r>
                <a:rPr lang="fr-FR" sz="2400" dirty="0"/>
                <a:t> </a:t>
              </a:r>
              <a:r>
                <a:rPr lang="fr-FR" sz="2400" dirty="0" err="1"/>
                <a:t>commands</a:t>
              </a:r>
              <a:r>
                <a:rPr lang="fr-FR" sz="2400" dirty="0"/>
                <a:t> and </a:t>
              </a:r>
              <a:r>
                <a:rPr lang="fr-FR" sz="2400" dirty="0" err="1"/>
                <a:t>verify</a:t>
              </a:r>
              <a:r>
                <a:rPr lang="fr-FR" sz="2400" dirty="0"/>
                <a:t> </a:t>
              </a:r>
              <a:r>
                <a:rPr lang="fr-FR" sz="2400" dirty="0" err="1"/>
                <a:t>properties</a:t>
              </a:r>
              <a:endParaRPr lang="en-US" sz="2400" dirty="0"/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8AB711C7-FC91-43C2-9D09-698DF1C56A9D}"/>
                </a:ext>
              </a:extLst>
            </p:cNvPr>
            <p:cNvCxnSpPr>
              <a:cxnSpLocks/>
              <a:stCxn id="29" idx="3"/>
              <a:endCxn id="32" idx="1"/>
            </p:cNvCxnSpPr>
            <p:nvPr/>
          </p:nvCxnSpPr>
          <p:spPr>
            <a:xfrm flipV="1">
              <a:off x="5598149" y="4496796"/>
              <a:ext cx="57991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514A277-2B85-4458-B2D9-676CCA450794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>
              <a:off x="8089606" y="4496796"/>
              <a:ext cx="57991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059C49E4-1DC6-4FDF-931A-A9145CB1D710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798525" y="4496796"/>
              <a:ext cx="97171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DC7E1A16-2264-45A4-96FE-53B17A5FDE9F}"/>
                </a:ext>
              </a:extLst>
            </p:cNvPr>
            <p:cNvSpPr txBox="1"/>
            <p:nvPr/>
          </p:nvSpPr>
          <p:spPr>
            <a:xfrm>
              <a:off x="10867941" y="4104338"/>
              <a:ext cx="971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output</a:t>
              </a:r>
              <a:endParaRPr lang="en-US" dirty="0"/>
            </a:p>
          </p:txBody>
        </p:sp>
      </p:grpSp>
      <p:pic>
        <p:nvPicPr>
          <p:cNvPr id="39" name="Graphique 38" descr="Flèche vers la droite">
            <a:extLst>
              <a:ext uri="{FF2B5EF4-FFF2-40B4-BE49-F238E27FC236}">
                <a16:creationId xmlns:a16="http://schemas.microsoft.com/office/drawing/2014/main" id="{ED178E50-EBE8-4941-B539-BBC6F1559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7229" y="3977167"/>
            <a:ext cx="1088055" cy="857250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E15115B5-36AB-4F6C-B5FA-8FE98511D066}"/>
              </a:ext>
            </a:extLst>
          </p:cNvPr>
          <p:cNvSpPr txBox="1"/>
          <p:nvPr/>
        </p:nvSpPr>
        <p:spPr>
          <a:xfrm>
            <a:off x="4367675" y="3805627"/>
            <a:ext cx="3666422" cy="1200329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latin typeface="Courant" panose="02000509030000020004" pitchFamily="49" charset="0"/>
              </a:rPr>
              <a:t>createInterpreter</a:t>
            </a:r>
            <a:r>
              <a:rPr lang="fr-FR" sz="2400" dirty="0">
                <a:latin typeface="Courant" panose="02000509030000020004" pitchFamily="49" charset="0"/>
              </a:rPr>
              <a:t>()</a:t>
            </a:r>
          </a:p>
          <a:p>
            <a:pPr algn="ctr"/>
            <a:r>
              <a:rPr lang="fr-FR" sz="2400" dirty="0" err="1">
                <a:latin typeface="Courant" panose="02000509030000020004" pitchFamily="49" charset="0"/>
              </a:rPr>
              <a:t>insertModule</a:t>
            </a:r>
            <a:r>
              <a:rPr lang="fr-FR" sz="2400" dirty="0">
                <a:latin typeface="Courant" panose="02000509030000020004" pitchFamily="49" charset="0"/>
              </a:rPr>
              <a:t>()</a:t>
            </a:r>
          </a:p>
          <a:p>
            <a:pPr algn="ctr"/>
            <a:r>
              <a:rPr lang="fr-FR" sz="2400" dirty="0">
                <a:latin typeface="Courant" panose="02000509030000020004" pitchFamily="49" charset="0"/>
              </a:rPr>
              <a:t>…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4A93563-DC89-4EA8-8F47-6D4CD892E51B}"/>
              </a:ext>
            </a:extLst>
          </p:cNvPr>
          <p:cNvSpPr txBox="1"/>
          <p:nvPr/>
        </p:nvSpPr>
        <p:spPr>
          <a:xfrm>
            <a:off x="4687569" y="3198167"/>
            <a:ext cx="2826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META-INTERPRETER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3" name="Graphique 42" descr="Flèche vers la droite">
            <a:extLst>
              <a:ext uri="{FF2B5EF4-FFF2-40B4-BE49-F238E27FC236}">
                <a16:creationId xmlns:a16="http://schemas.microsoft.com/office/drawing/2014/main" id="{017E0A07-1C10-490B-B416-0D3D3F4A2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8819" y="3938139"/>
            <a:ext cx="1088055" cy="857250"/>
          </a:xfrm>
          <a:prstGeom prst="rect">
            <a:avLst/>
          </a:prstGeom>
        </p:spPr>
      </p:pic>
      <p:pic>
        <p:nvPicPr>
          <p:cNvPr id="7" name="Graphique 6" descr="Terminal Cmd avec un remplissage uni">
            <a:extLst>
              <a:ext uri="{FF2B5EF4-FFF2-40B4-BE49-F238E27FC236}">
                <a16:creationId xmlns:a16="http://schemas.microsoft.com/office/drawing/2014/main" id="{A0C76CBA-8EE6-4C2F-AFD5-66822D4E24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08143" y="3352089"/>
            <a:ext cx="1911539" cy="1911539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FC0D1BFE-A1B1-4DD4-B4C9-430EED1CDD28}"/>
              </a:ext>
            </a:extLst>
          </p:cNvPr>
          <p:cNvSpPr txBox="1"/>
          <p:nvPr/>
        </p:nvSpPr>
        <p:spPr>
          <a:xfrm>
            <a:off x="8843699" y="3241002"/>
            <a:ext cx="244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accent5">
                    <a:lumMod val="75000"/>
                  </a:schemeClr>
                </a:solidFill>
              </a:rPr>
              <a:t>Wait</a:t>
            </a:r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 for input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0730637-5C65-4A5E-886A-696C41CC412B}"/>
              </a:ext>
            </a:extLst>
          </p:cNvPr>
          <p:cNvSpPr txBox="1"/>
          <p:nvPr/>
        </p:nvSpPr>
        <p:spPr>
          <a:xfrm>
            <a:off x="9378111" y="5117491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Output</a:t>
            </a:r>
            <a:endParaRPr lang="en-US" sz="2000" dirty="0"/>
          </a:p>
        </p:txBody>
      </p:sp>
      <p:pic>
        <p:nvPicPr>
          <p:cNvPr id="42" name="Graphique 41" descr="Terminal Cmd avec un remplissage uni">
            <a:extLst>
              <a:ext uri="{FF2B5EF4-FFF2-40B4-BE49-F238E27FC236}">
                <a16:creationId xmlns:a16="http://schemas.microsoft.com/office/drawing/2014/main" id="{2D632FE4-1C35-4E57-8CA1-81648060DC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76744" y="3352089"/>
            <a:ext cx="1911539" cy="1911539"/>
          </a:xfrm>
          <a:prstGeom prst="rect">
            <a:avLst/>
          </a:prstGeom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71097ADF-0D1E-41EC-BEE5-B29963A16C8C}"/>
              </a:ext>
            </a:extLst>
          </p:cNvPr>
          <p:cNvSpPr txBox="1"/>
          <p:nvPr/>
        </p:nvSpPr>
        <p:spPr>
          <a:xfrm>
            <a:off x="1012300" y="3241002"/>
            <a:ext cx="244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Module </a:t>
            </a:r>
            <a:r>
              <a:rPr lang="fr-FR" sz="2400" dirty="0" err="1">
                <a:solidFill>
                  <a:schemeClr val="accent5">
                    <a:lumMod val="75000"/>
                  </a:schemeClr>
                </a:solidFill>
              </a:rPr>
              <a:t>inserted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3B6CE3CF-1EA0-4528-B246-3AE320B71DBB}"/>
              </a:ext>
            </a:extLst>
          </p:cNvPr>
          <p:cNvSpPr txBox="1"/>
          <p:nvPr/>
        </p:nvSpPr>
        <p:spPr>
          <a:xfrm>
            <a:off x="1546712" y="5117491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Input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78625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68</a:t>
            </a:fld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C36F22A-0CD5-4B61-AE0D-7401201C6D17}"/>
              </a:ext>
            </a:extLst>
          </p:cNvPr>
          <p:cNvGrpSpPr/>
          <p:nvPr/>
        </p:nvGrpSpPr>
        <p:grpSpPr>
          <a:xfrm>
            <a:off x="293129" y="1440510"/>
            <a:ext cx="11605742" cy="1200330"/>
            <a:chOff x="233916" y="3896631"/>
            <a:chExt cx="11605742" cy="1200330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646257E-F430-4213-B77C-8529863A41ED}"/>
                </a:ext>
              </a:extLst>
            </p:cNvPr>
            <p:cNvSpPr txBox="1"/>
            <p:nvPr/>
          </p:nvSpPr>
          <p:spPr>
            <a:xfrm>
              <a:off x="1195152" y="4075251"/>
              <a:ext cx="1911540" cy="843093"/>
            </a:xfrm>
            <a:prstGeom prst="rect">
              <a:avLst/>
            </a:prstGeom>
            <a:noFill/>
            <a:ln w="38100" cap="flat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Read </a:t>
              </a:r>
              <a:r>
                <a:rPr lang="fr-FR" sz="2400" dirty="0" err="1"/>
                <a:t>FunBlocks</a:t>
              </a:r>
              <a:r>
                <a:rPr lang="fr-FR" sz="2400" dirty="0"/>
                <a:t> file</a:t>
              </a:r>
              <a:endParaRPr lang="en-US" sz="2400" dirty="0"/>
            </a:p>
          </p:txBody>
        </p: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E828CAB8-2489-4446-B1D7-02F43A2D2FA4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233916" y="4496795"/>
              <a:ext cx="961236" cy="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F76D54C-749F-41DA-B77A-EB3D69D87BD9}"/>
                </a:ext>
              </a:extLst>
            </p:cNvPr>
            <p:cNvSpPr txBox="1"/>
            <p:nvPr/>
          </p:nvSpPr>
          <p:spPr>
            <a:xfrm>
              <a:off x="321129" y="4101357"/>
              <a:ext cx="786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input</a:t>
              </a:r>
              <a:endParaRPr lang="en-US" dirty="0"/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366DA176-2B29-448D-A5AB-D8AC6085952E}"/>
                </a:ext>
              </a:extLst>
            </p:cNvPr>
            <p:cNvCxnSpPr>
              <a:cxnSpLocks/>
              <a:stCxn id="25" idx="3"/>
              <a:endCxn id="29" idx="1"/>
            </p:cNvCxnSpPr>
            <p:nvPr/>
          </p:nvCxnSpPr>
          <p:spPr>
            <a:xfrm flipV="1">
              <a:off x="3106692" y="4496797"/>
              <a:ext cx="57991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8202858C-E9AA-476E-9DEF-FD1E9EEFBA74}"/>
                </a:ext>
              </a:extLst>
            </p:cNvPr>
            <p:cNvSpPr txBox="1"/>
            <p:nvPr/>
          </p:nvSpPr>
          <p:spPr>
            <a:xfrm>
              <a:off x="3686609" y="3896632"/>
              <a:ext cx="1911540" cy="1200329"/>
            </a:xfrm>
            <a:prstGeom prst="rect">
              <a:avLst/>
            </a:prstGeom>
            <a:noFill/>
            <a:ln w="38100" cap="flat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err="1"/>
                <a:t>Verify</a:t>
              </a:r>
              <a:r>
                <a:rPr lang="fr-FR" sz="2400" dirty="0"/>
                <a:t> </a:t>
              </a:r>
              <a:r>
                <a:rPr lang="fr-FR" sz="2400" dirty="0" err="1"/>
                <a:t>syntax</a:t>
              </a:r>
              <a:r>
                <a:rPr lang="fr-FR" sz="2400" dirty="0"/>
                <a:t> and </a:t>
              </a:r>
              <a:r>
                <a:rPr lang="fr-FR" sz="2400" dirty="0" err="1"/>
                <a:t>semantic</a:t>
              </a:r>
              <a:r>
                <a:rPr lang="fr-FR" sz="2400" dirty="0"/>
                <a:t> of the input</a:t>
              </a:r>
              <a:endParaRPr lang="en-US" sz="2400" dirty="0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116789E-C116-4C66-85DC-55368D528173}"/>
                </a:ext>
              </a:extLst>
            </p:cNvPr>
            <p:cNvSpPr txBox="1"/>
            <p:nvPr/>
          </p:nvSpPr>
          <p:spPr>
            <a:xfrm>
              <a:off x="6178066" y="3896631"/>
              <a:ext cx="1911540" cy="1200329"/>
            </a:xfrm>
            <a:prstGeom prst="rect">
              <a:avLst/>
            </a:prstGeom>
            <a:noFill/>
            <a:ln w="38100" cap="flat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Start checker </a:t>
              </a:r>
              <a:r>
                <a:rPr lang="fr-FR" sz="2400" dirty="0" err="1"/>
                <a:t>environment</a:t>
              </a:r>
              <a:r>
                <a:rPr lang="fr-FR" sz="2400" dirty="0"/>
                <a:t> in a </a:t>
              </a:r>
              <a:r>
                <a:rPr lang="fr-FR" sz="2400" dirty="0" err="1"/>
                <a:t>shell</a:t>
              </a:r>
              <a:endParaRPr lang="en-US" sz="2400" dirty="0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B5C6A772-FE5B-4CAF-9EC0-BF7E5A937C82}"/>
                </a:ext>
              </a:extLst>
            </p:cNvPr>
            <p:cNvSpPr txBox="1"/>
            <p:nvPr/>
          </p:nvSpPr>
          <p:spPr>
            <a:xfrm>
              <a:off x="8669523" y="3896631"/>
              <a:ext cx="2129002" cy="120032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 cap="flat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err="1">
                  <a:solidFill>
                    <a:schemeClr val="bg1"/>
                  </a:solidFill>
                </a:rPr>
                <a:t>Get</a:t>
              </a:r>
              <a:r>
                <a:rPr lang="fr-FR" sz="2400" dirty="0">
                  <a:solidFill>
                    <a:schemeClr val="bg1"/>
                  </a:solidFill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</a:rPr>
                <a:t>commands</a:t>
              </a:r>
              <a:r>
                <a:rPr lang="fr-FR" sz="2400" dirty="0">
                  <a:solidFill>
                    <a:schemeClr val="bg1"/>
                  </a:solidFill>
                </a:rPr>
                <a:t> and </a:t>
              </a:r>
              <a:r>
                <a:rPr lang="fr-FR" sz="2400" dirty="0" err="1">
                  <a:solidFill>
                    <a:schemeClr val="bg1"/>
                  </a:solidFill>
                </a:rPr>
                <a:t>verify</a:t>
              </a:r>
              <a:r>
                <a:rPr lang="fr-FR" sz="2400" dirty="0">
                  <a:solidFill>
                    <a:schemeClr val="bg1"/>
                  </a:solidFill>
                </a:rPr>
                <a:t> </a:t>
              </a:r>
              <a:r>
                <a:rPr lang="fr-FR" sz="2400" dirty="0" err="1">
                  <a:solidFill>
                    <a:schemeClr val="bg1"/>
                  </a:solidFill>
                </a:rPr>
                <a:t>properties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8AB711C7-FC91-43C2-9D09-698DF1C56A9D}"/>
                </a:ext>
              </a:extLst>
            </p:cNvPr>
            <p:cNvCxnSpPr>
              <a:cxnSpLocks/>
              <a:stCxn id="29" idx="3"/>
              <a:endCxn id="32" idx="1"/>
            </p:cNvCxnSpPr>
            <p:nvPr/>
          </p:nvCxnSpPr>
          <p:spPr>
            <a:xfrm flipV="1">
              <a:off x="5598149" y="4496796"/>
              <a:ext cx="57991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514A277-2B85-4458-B2D9-676CCA450794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>
              <a:off x="8089606" y="4496796"/>
              <a:ext cx="57991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059C49E4-1DC6-4FDF-931A-A9145CB1D710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798525" y="4496796"/>
              <a:ext cx="97171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DC7E1A16-2264-45A4-96FE-53B17A5FDE9F}"/>
                </a:ext>
              </a:extLst>
            </p:cNvPr>
            <p:cNvSpPr txBox="1"/>
            <p:nvPr/>
          </p:nvSpPr>
          <p:spPr>
            <a:xfrm>
              <a:off x="10867941" y="4104338"/>
              <a:ext cx="971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output</a:t>
              </a:r>
              <a:endParaRPr lang="en-US" dirty="0"/>
            </a:p>
          </p:txBody>
        </p:sp>
      </p:grpSp>
      <p:pic>
        <p:nvPicPr>
          <p:cNvPr id="39" name="Graphique 38" descr="Flèche vers la droite">
            <a:extLst>
              <a:ext uri="{FF2B5EF4-FFF2-40B4-BE49-F238E27FC236}">
                <a16:creationId xmlns:a16="http://schemas.microsoft.com/office/drawing/2014/main" id="{ED178E50-EBE8-4941-B539-BBC6F1559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7229" y="3977167"/>
            <a:ext cx="1088055" cy="857250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E15115B5-36AB-4F6C-B5FA-8FE98511D066}"/>
              </a:ext>
            </a:extLst>
          </p:cNvPr>
          <p:cNvSpPr txBox="1"/>
          <p:nvPr/>
        </p:nvSpPr>
        <p:spPr>
          <a:xfrm>
            <a:off x="4367675" y="3805627"/>
            <a:ext cx="3666422" cy="1200329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latin typeface="Courant" panose="02000509030000020004" pitchFamily="49" charset="0"/>
              </a:rPr>
              <a:t>termination</a:t>
            </a:r>
            <a:r>
              <a:rPr lang="fr-FR" sz="2400" dirty="0">
                <a:latin typeface="Courant" panose="02000509030000020004" pitchFamily="49" charset="0"/>
              </a:rPr>
              <a:t>()</a:t>
            </a:r>
          </a:p>
          <a:p>
            <a:pPr algn="ctr"/>
            <a:r>
              <a:rPr lang="fr-FR" sz="2400" dirty="0">
                <a:latin typeface="Courant" panose="02000509030000020004" pitchFamily="49" charset="0"/>
              </a:rPr>
              <a:t>confluence()</a:t>
            </a:r>
          </a:p>
          <a:p>
            <a:pPr algn="ctr"/>
            <a:r>
              <a:rPr lang="fr-FR" sz="2400" dirty="0">
                <a:latin typeface="Courant" panose="02000509030000020004" pitchFamily="49" charset="0"/>
              </a:rPr>
              <a:t>…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4A93563-DC89-4EA8-8F47-6D4CD892E51B}"/>
              </a:ext>
            </a:extLst>
          </p:cNvPr>
          <p:cNvSpPr txBox="1"/>
          <p:nvPr/>
        </p:nvSpPr>
        <p:spPr>
          <a:xfrm>
            <a:off x="4217005" y="3008920"/>
            <a:ext cx="3967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MFE</a:t>
            </a:r>
          </a:p>
          <a:p>
            <a:pPr algn="ctr"/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 (Maude </a:t>
            </a:r>
            <a:r>
              <a:rPr lang="fr-FR" sz="2400" dirty="0" err="1">
                <a:solidFill>
                  <a:schemeClr val="accent5">
                    <a:lumMod val="75000"/>
                  </a:schemeClr>
                </a:solidFill>
              </a:rPr>
              <a:t>Formal</a:t>
            </a:r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accent5">
                    <a:lumMod val="75000"/>
                  </a:schemeClr>
                </a:solidFill>
              </a:rPr>
              <a:t>Environment</a:t>
            </a:r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3" name="Graphique 42" descr="Flèche vers la droite">
            <a:extLst>
              <a:ext uri="{FF2B5EF4-FFF2-40B4-BE49-F238E27FC236}">
                <a16:creationId xmlns:a16="http://schemas.microsoft.com/office/drawing/2014/main" id="{017E0A07-1C10-490B-B416-0D3D3F4A2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8819" y="3938139"/>
            <a:ext cx="1088055" cy="857250"/>
          </a:xfrm>
          <a:prstGeom prst="rect">
            <a:avLst/>
          </a:prstGeom>
        </p:spPr>
      </p:pic>
      <p:pic>
        <p:nvPicPr>
          <p:cNvPr id="7" name="Graphique 6" descr="Terminal Cmd avec un remplissage uni">
            <a:extLst>
              <a:ext uri="{FF2B5EF4-FFF2-40B4-BE49-F238E27FC236}">
                <a16:creationId xmlns:a16="http://schemas.microsoft.com/office/drawing/2014/main" id="{A0C76CBA-8EE6-4C2F-AFD5-66822D4E24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08143" y="3352089"/>
            <a:ext cx="1911539" cy="1911539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FC0D1BFE-A1B1-4DD4-B4C9-430EED1CDD28}"/>
              </a:ext>
            </a:extLst>
          </p:cNvPr>
          <p:cNvSpPr txBox="1"/>
          <p:nvPr/>
        </p:nvSpPr>
        <p:spPr>
          <a:xfrm>
            <a:off x="8843699" y="3241002"/>
            <a:ext cx="244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accent5">
                    <a:lumMod val="75000"/>
                  </a:schemeClr>
                </a:solidFill>
              </a:rPr>
              <a:t>Print</a:t>
            </a:r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 in </a:t>
            </a:r>
            <a:r>
              <a:rPr lang="fr-FR" sz="2400" dirty="0" err="1">
                <a:solidFill>
                  <a:schemeClr val="accent5">
                    <a:lumMod val="75000"/>
                  </a:schemeClr>
                </a:solidFill>
              </a:rPr>
              <a:t>shell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0730637-5C65-4A5E-886A-696C41CC412B}"/>
              </a:ext>
            </a:extLst>
          </p:cNvPr>
          <p:cNvSpPr txBox="1"/>
          <p:nvPr/>
        </p:nvSpPr>
        <p:spPr>
          <a:xfrm>
            <a:off x="9378111" y="5117491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Output</a:t>
            </a:r>
            <a:endParaRPr lang="en-US" sz="2000" dirty="0"/>
          </a:p>
        </p:txBody>
      </p:sp>
      <p:pic>
        <p:nvPicPr>
          <p:cNvPr id="42" name="Graphique 41" descr="Terminal Cmd avec un remplissage uni">
            <a:extLst>
              <a:ext uri="{FF2B5EF4-FFF2-40B4-BE49-F238E27FC236}">
                <a16:creationId xmlns:a16="http://schemas.microsoft.com/office/drawing/2014/main" id="{2D632FE4-1C35-4E57-8CA1-81648060DC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76744" y="3352089"/>
            <a:ext cx="1911539" cy="1911539"/>
          </a:xfrm>
          <a:prstGeom prst="rect">
            <a:avLst/>
          </a:prstGeom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71097ADF-0D1E-41EC-BEE5-B29963A16C8C}"/>
              </a:ext>
            </a:extLst>
          </p:cNvPr>
          <p:cNvSpPr txBox="1"/>
          <p:nvPr/>
        </p:nvSpPr>
        <p:spPr>
          <a:xfrm>
            <a:off x="1012300" y="3241002"/>
            <a:ext cx="244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accent5">
                    <a:lumMod val="75000"/>
                  </a:schemeClr>
                </a:solidFill>
              </a:rPr>
              <a:t>Get</a:t>
            </a:r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 command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3B6CE3CF-1EA0-4528-B246-3AE320B71DBB}"/>
              </a:ext>
            </a:extLst>
          </p:cNvPr>
          <p:cNvSpPr txBox="1"/>
          <p:nvPr/>
        </p:nvSpPr>
        <p:spPr>
          <a:xfrm>
            <a:off x="1546712" y="5117491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Input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76706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FunBlocks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 checker system</a:t>
            </a:r>
            <a:endParaRPr lang="en-US" noProof="0" dirty="0">
              <a:solidFill>
                <a:schemeClr val="accent5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69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4343FB-E4B4-4999-8330-990048EF1C7D}"/>
              </a:ext>
            </a:extLst>
          </p:cNvPr>
          <p:cNvSpPr txBox="1"/>
          <p:nvPr/>
        </p:nvSpPr>
        <p:spPr>
          <a:xfrm>
            <a:off x="2990091" y="2053311"/>
            <a:ext cx="1936349" cy="830997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funblocks-syntax</a:t>
            </a:r>
            <a:endParaRPr lang="en-US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AE8F23B-0517-4E42-9CB0-2E6CE780683D}"/>
              </a:ext>
            </a:extLst>
          </p:cNvPr>
          <p:cNvSpPr txBox="1"/>
          <p:nvPr/>
        </p:nvSpPr>
        <p:spPr>
          <a:xfrm>
            <a:off x="7265560" y="2053311"/>
            <a:ext cx="1936349" cy="830997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funblocks</a:t>
            </a:r>
            <a:endParaRPr lang="fr-FR" sz="2400" dirty="0"/>
          </a:p>
          <a:p>
            <a:pPr algn="ctr"/>
            <a:r>
              <a:rPr lang="fr-FR" sz="2400" dirty="0"/>
              <a:t>(</a:t>
            </a:r>
            <a:r>
              <a:rPr lang="fr-FR" sz="2400" dirty="0" err="1"/>
              <a:t>semantic</a:t>
            </a:r>
            <a:r>
              <a:rPr lang="fr-FR" sz="2400" dirty="0"/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0FF535-71D9-4ACC-AC67-7C863A491FBA}"/>
              </a:ext>
            </a:extLst>
          </p:cNvPr>
          <p:cNvSpPr txBox="1"/>
          <p:nvPr/>
        </p:nvSpPr>
        <p:spPr>
          <a:xfrm>
            <a:off x="4926440" y="3967241"/>
            <a:ext cx="2339120" cy="830997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funblocks-metainterpreter</a:t>
            </a:r>
            <a:endParaRPr lang="en-US" sz="24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3F1506D-90A2-43F2-BF18-91AD36493050}"/>
              </a:ext>
            </a:extLst>
          </p:cNvPr>
          <p:cNvCxnSpPr>
            <a:stCxn id="5" idx="2"/>
          </p:cNvCxnSpPr>
          <p:nvPr/>
        </p:nvCxnSpPr>
        <p:spPr>
          <a:xfrm>
            <a:off x="3958266" y="2884308"/>
            <a:ext cx="1582563" cy="1082933"/>
          </a:xfrm>
          <a:prstGeom prst="straightConnector1">
            <a:avLst/>
          </a:prstGeom>
          <a:ln w="31750">
            <a:headEnd type="none" w="med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4FB9C8F-3186-40D0-847C-2C7B5F498D4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651171" y="2884308"/>
            <a:ext cx="1582564" cy="1082933"/>
          </a:xfrm>
          <a:prstGeom prst="straightConnector1">
            <a:avLst/>
          </a:prstGeom>
          <a:ln w="31750">
            <a:headEnd type="none" w="med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07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Rewrite systems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1C8959-1A5E-4DB9-ADE2-3F8D33EB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7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FDABE74-5377-4E5D-99C7-CE29D93F0118}"/>
                  </a:ext>
                </a:extLst>
              </p:cNvPr>
              <p:cNvSpPr txBox="1"/>
              <p:nvPr/>
            </p:nvSpPr>
            <p:spPr>
              <a:xfrm>
                <a:off x="1440661" y="2823189"/>
                <a:ext cx="4126704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Zero = {0}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Nat = Zero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succ</a:t>
                </a:r>
                <a:r>
                  <a:rPr lang="en-US" sz="2000" dirty="0"/>
                  <a:t>(Nat)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Empty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Stack = Empty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</m:oMath>
                </a14:m>
                <a:r>
                  <a:rPr lang="en-US" sz="2000" dirty="0"/>
                  <a:t> push(Nat, Stack)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FDABE74-5377-4E5D-99C7-CE29D93F0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661" y="2823189"/>
                <a:ext cx="4126704" cy="2246769"/>
              </a:xfrm>
              <a:prstGeom prst="rect">
                <a:avLst/>
              </a:prstGeom>
              <a:blipFill>
                <a:blip r:embed="rId3"/>
                <a:stretch>
                  <a:fillRect l="-1477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5E29554-9573-4E01-BAD1-68EFA7CA02DD}"/>
                  </a:ext>
                </a:extLst>
              </p:cNvPr>
              <p:cNvSpPr txBox="1"/>
              <p:nvPr/>
            </p:nvSpPr>
            <p:spPr>
              <a:xfrm>
                <a:off x="6096000" y="2823189"/>
                <a:ext cx="6096000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top : Stack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Nat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pop : Stack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Stack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alternate : Stack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Stack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Stack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5E29554-9573-4E01-BAD1-68EFA7CA0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23189"/>
                <a:ext cx="6096000" cy="1631216"/>
              </a:xfrm>
              <a:prstGeom prst="rect">
                <a:avLst/>
              </a:prstGeom>
              <a:blipFill>
                <a:blip r:embed="rId4"/>
                <a:stretch>
                  <a:fillRect l="-1000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AC2BE8F1-1CD9-4ED9-B5F1-A03DBCA8A148}"/>
              </a:ext>
            </a:extLst>
          </p:cNvPr>
          <p:cNvSpPr txBox="1"/>
          <p:nvPr/>
        </p:nvSpPr>
        <p:spPr>
          <a:xfrm>
            <a:off x="1440661" y="1905000"/>
            <a:ext cx="331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Stack operators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84FF8B2-7EB7-4AA1-819A-6B04B56311FF}"/>
              </a:ext>
            </a:extLst>
          </p:cNvPr>
          <p:cNvCxnSpPr/>
          <p:nvPr/>
        </p:nvCxnSpPr>
        <p:spPr>
          <a:xfrm>
            <a:off x="5724525" y="2823189"/>
            <a:ext cx="0" cy="22467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0660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70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0FF535-71D9-4ACC-AC67-7C863A491FBA}"/>
              </a:ext>
            </a:extLst>
          </p:cNvPr>
          <p:cNvSpPr txBox="1"/>
          <p:nvPr/>
        </p:nvSpPr>
        <p:spPr>
          <a:xfrm>
            <a:off x="4841379" y="978307"/>
            <a:ext cx="2339120" cy="830997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funblocks-metainterpreter</a:t>
            </a:r>
            <a:endParaRPr lang="en-US" sz="2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ABA832-08FC-49EC-BB6F-F111AD9E6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2125516"/>
            <a:ext cx="8477250" cy="3457575"/>
          </a:xfrm>
          <a:prstGeom prst="rect">
            <a:avLst/>
          </a:prstGeom>
        </p:spPr>
      </p:pic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6AFAE02-6E35-4C92-9293-D0DE11ABF875}"/>
              </a:ext>
            </a:extLst>
          </p:cNvPr>
          <p:cNvSpPr/>
          <p:nvPr/>
        </p:nvSpPr>
        <p:spPr>
          <a:xfrm>
            <a:off x="2881423" y="2146782"/>
            <a:ext cx="5295014" cy="2987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AC3E021-D363-4B31-B266-296E4B803D42}"/>
              </a:ext>
            </a:extLst>
          </p:cNvPr>
          <p:cNvSpPr/>
          <p:nvPr/>
        </p:nvSpPr>
        <p:spPr>
          <a:xfrm>
            <a:off x="5358809" y="3165737"/>
            <a:ext cx="1821690" cy="295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23A5A5E-7F4E-4859-BDCA-D03040BF2DBE}"/>
              </a:ext>
            </a:extLst>
          </p:cNvPr>
          <p:cNvSpPr/>
          <p:nvPr/>
        </p:nvSpPr>
        <p:spPr>
          <a:xfrm>
            <a:off x="5358809" y="4200250"/>
            <a:ext cx="1821690" cy="295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8071722-4153-415E-BC30-99BF9F85CD2D}"/>
              </a:ext>
            </a:extLst>
          </p:cNvPr>
          <p:cNvSpPr/>
          <p:nvPr/>
        </p:nvSpPr>
        <p:spPr>
          <a:xfrm>
            <a:off x="5358809" y="4886436"/>
            <a:ext cx="1821690" cy="295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2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71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0FF535-71D9-4ACC-AC67-7C863A491FBA}"/>
              </a:ext>
            </a:extLst>
          </p:cNvPr>
          <p:cNvSpPr txBox="1"/>
          <p:nvPr/>
        </p:nvSpPr>
        <p:spPr>
          <a:xfrm>
            <a:off x="4841379" y="978307"/>
            <a:ext cx="2339120" cy="830997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funblocks-metainterpreter</a:t>
            </a:r>
            <a:endParaRPr lang="en-US" sz="2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ABA832-08FC-49EC-BB6F-F111AD9E6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2125516"/>
            <a:ext cx="8477250" cy="3457575"/>
          </a:xfrm>
          <a:prstGeom prst="rect">
            <a:avLst/>
          </a:prstGeom>
        </p:spPr>
      </p:pic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6AFAE02-6E35-4C92-9293-D0DE11ABF875}"/>
              </a:ext>
            </a:extLst>
          </p:cNvPr>
          <p:cNvSpPr/>
          <p:nvPr/>
        </p:nvSpPr>
        <p:spPr>
          <a:xfrm>
            <a:off x="3040911" y="3523698"/>
            <a:ext cx="7187610" cy="3040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FA6057C-C9C0-49E6-AC92-BD19514D7833}"/>
              </a:ext>
            </a:extLst>
          </p:cNvPr>
          <p:cNvSpPr/>
          <p:nvPr/>
        </p:nvSpPr>
        <p:spPr>
          <a:xfrm>
            <a:off x="3062177" y="4535671"/>
            <a:ext cx="2828261" cy="3040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3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FB71DF43-49B0-4905-AAEB-953E49B0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Mini-Maude: insert module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72</a:t>
            </a:fld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16E1B73-81E9-48A7-9A1B-BCA82B647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1641475"/>
            <a:ext cx="70294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98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B1832-17AE-47BB-875F-5753AA57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Mini-Maude: use « 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reduce</a:t>
            </a:r>
            <a:r>
              <a:rPr lang="fr-FR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 »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command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73</a:t>
            </a:fld>
            <a:endParaRPr lang="fr-FR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0854BE8-05C2-469A-BC63-448FF9662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7" y="1622425"/>
            <a:ext cx="70199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266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4E00B-CD22-4509-BB88-FE4AFBC2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Mini-Maude: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wrong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 command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74</a:t>
            </a:fld>
            <a:endParaRPr lang="fr-FR"/>
          </a:p>
        </p:txBody>
      </p:sp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976D85CA-E3A0-4342-AF55-D2901352A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31950"/>
            <a:ext cx="7010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698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2D621-E4BB-4807-8A0B-4A475622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Mini-Maude: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quit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environment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75</a:t>
            </a:fld>
            <a:endParaRPr lang="fr-FR"/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1D4930-5ED3-486F-B853-C050BC3D0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41475"/>
            <a:ext cx="70104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455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2D621-E4BB-4807-8A0B-4A475622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Funblocks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 checker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76</a:t>
            </a:fld>
            <a:endParaRPr lang="fr-FR"/>
          </a:p>
        </p:txBody>
      </p:sp>
      <p:pic>
        <p:nvPicPr>
          <p:cNvPr id="5" name="Graphique 4" descr="Flèche vers la droite">
            <a:extLst>
              <a:ext uri="{FF2B5EF4-FFF2-40B4-BE49-F238E27FC236}">
                <a16:creationId xmlns:a16="http://schemas.microsoft.com/office/drawing/2014/main" id="{B8959DF4-77F4-4001-A411-C96CE9EF8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3255" y="3000375"/>
            <a:ext cx="1088055" cy="8572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1ADE65A-FDF6-41C0-9C9B-62217A669C26}"/>
              </a:ext>
            </a:extLst>
          </p:cNvPr>
          <p:cNvSpPr txBox="1"/>
          <p:nvPr/>
        </p:nvSpPr>
        <p:spPr>
          <a:xfrm>
            <a:off x="4599338" y="2828835"/>
            <a:ext cx="2580307" cy="1200329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24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FUN-TO-MAUDE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2400" dirty="0">
              <a:latin typeface="Courant" panose="02000509030000020004" pitchFamily="49" charset="0"/>
            </a:endParaRPr>
          </a:p>
        </p:txBody>
      </p:sp>
      <p:pic>
        <p:nvPicPr>
          <p:cNvPr id="8" name="Graphique 7" descr="Flèche vers la droite">
            <a:extLst>
              <a:ext uri="{FF2B5EF4-FFF2-40B4-BE49-F238E27FC236}">
                <a16:creationId xmlns:a16="http://schemas.microsoft.com/office/drawing/2014/main" id="{102443E6-5A57-4AD0-8DF6-DD6041EF7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7673" y="3000375"/>
            <a:ext cx="1088055" cy="857250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F308EB9D-9876-4092-87C9-05053CAF8BAE}"/>
              </a:ext>
            </a:extLst>
          </p:cNvPr>
          <p:cNvGrpSpPr/>
          <p:nvPr/>
        </p:nvGrpSpPr>
        <p:grpSpPr>
          <a:xfrm>
            <a:off x="1352622" y="2379778"/>
            <a:ext cx="1911539" cy="1911539"/>
            <a:chOff x="8837467" y="3440009"/>
            <a:chExt cx="1911539" cy="1911539"/>
          </a:xfrm>
        </p:grpSpPr>
        <p:pic>
          <p:nvPicPr>
            <p:cNvPr id="11" name="Graphique 10" descr="Document avec un remplissage uni">
              <a:extLst>
                <a:ext uri="{FF2B5EF4-FFF2-40B4-BE49-F238E27FC236}">
                  <a16:creationId xmlns:a16="http://schemas.microsoft.com/office/drawing/2014/main" id="{6D17CAA0-AD25-430B-AC7E-90C0CF9DD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37467" y="3440009"/>
              <a:ext cx="1911539" cy="1911539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03382D-473C-4A80-981E-69ED272F0B43}"/>
                </a:ext>
              </a:extLst>
            </p:cNvPr>
            <p:cNvSpPr/>
            <p:nvPr/>
          </p:nvSpPr>
          <p:spPr>
            <a:xfrm>
              <a:off x="9431080" y="4348717"/>
              <a:ext cx="733103" cy="5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60B697-B80F-4759-B474-6ED5F4D498B8}"/>
                </a:ext>
              </a:extLst>
            </p:cNvPr>
            <p:cNvSpPr/>
            <p:nvPr/>
          </p:nvSpPr>
          <p:spPr>
            <a:xfrm>
              <a:off x="9423985" y="4501117"/>
              <a:ext cx="733103" cy="5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FE10A9-B5BE-4FFC-832C-B128E0C6BB91}"/>
                </a:ext>
              </a:extLst>
            </p:cNvPr>
            <p:cNvSpPr/>
            <p:nvPr/>
          </p:nvSpPr>
          <p:spPr>
            <a:xfrm>
              <a:off x="9420447" y="4664150"/>
              <a:ext cx="733103" cy="5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45D7BA-2F68-4DA3-98A6-8EA2D064109C}"/>
                </a:ext>
              </a:extLst>
            </p:cNvPr>
            <p:cNvSpPr/>
            <p:nvPr/>
          </p:nvSpPr>
          <p:spPr>
            <a:xfrm>
              <a:off x="9434618" y="4827183"/>
              <a:ext cx="733103" cy="5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5298164-3A10-4EF0-A38C-ABD975AA800B}"/>
                </a:ext>
              </a:extLst>
            </p:cNvPr>
            <p:cNvSpPr/>
            <p:nvPr/>
          </p:nvSpPr>
          <p:spPr>
            <a:xfrm>
              <a:off x="9420446" y="4185599"/>
              <a:ext cx="233917" cy="6841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BAE42E1E-D922-4A52-B86E-6D5AA0E4AEF8}"/>
              </a:ext>
            </a:extLst>
          </p:cNvPr>
          <p:cNvSpPr txBox="1"/>
          <p:nvPr/>
        </p:nvSpPr>
        <p:spPr>
          <a:xfrm>
            <a:off x="1626986" y="414758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Input</a:t>
            </a:r>
            <a:endParaRPr lang="en-US" sz="20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265D775-0A26-4C81-85C6-5DC19E17F31B}"/>
              </a:ext>
            </a:extLst>
          </p:cNvPr>
          <p:cNvSpPr txBox="1"/>
          <p:nvPr/>
        </p:nvSpPr>
        <p:spPr>
          <a:xfrm>
            <a:off x="1245520" y="2062558"/>
            <a:ext cx="213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accent5">
                    <a:lumMod val="75000"/>
                  </a:schemeClr>
                </a:solidFill>
              </a:rPr>
              <a:t>FunBlocks</a:t>
            </a:r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 code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FAAAD8-5E69-44F9-91E9-200506A8D223}"/>
              </a:ext>
            </a:extLst>
          </p:cNvPr>
          <p:cNvSpPr txBox="1"/>
          <p:nvPr/>
        </p:nvSpPr>
        <p:spPr>
          <a:xfrm>
            <a:off x="3889448" y="4259303"/>
            <a:ext cx="4626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latin typeface="Courant" panose="02000509030000020004" pitchFamily="49" charset="0"/>
              </a:rPr>
              <a:t>load</a:t>
            </a:r>
            <a:r>
              <a:rPr lang="fr-FR" sz="2000" dirty="0">
                <a:latin typeface="Courant" panose="02000509030000020004" pitchFamily="49" charset="0"/>
              </a:rPr>
              <a:t> </a:t>
            </a:r>
            <a:r>
              <a:rPr lang="fr-FR" sz="2000" dirty="0" err="1">
                <a:latin typeface="Courant" panose="02000509030000020004" pitchFamily="49" charset="0"/>
              </a:rPr>
              <a:t>funblocks-syntax.maude</a:t>
            </a:r>
            <a:endParaRPr lang="fr-FR" sz="2000" dirty="0">
              <a:latin typeface="Courant" panose="02000509030000020004" pitchFamily="49" charset="0"/>
            </a:endParaRPr>
          </a:p>
          <a:p>
            <a:r>
              <a:rPr lang="fr-FR" sz="2000" dirty="0" err="1">
                <a:latin typeface="Courant" panose="02000509030000020004" pitchFamily="49" charset="0"/>
              </a:rPr>
              <a:t>load</a:t>
            </a:r>
            <a:r>
              <a:rPr lang="fr-FR" sz="2000" dirty="0">
                <a:latin typeface="Courant" panose="02000509030000020004" pitchFamily="49" charset="0"/>
              </a:rPr>
              <a:t> </a:t>
            </a:r>
            <a:r>
              <a:rPr lang="fr-FR" sz="2000" dirty="0" err="1">
                <a:latin typeface="Courant" panose="02000509030000020004" pitchFamily="49" charset="0"/>
              </a:rPr>
              <a:t>funblocks-semantic.maude</a:t>
            </a:r>
            <a:endParaRPr lang="en-US" dirty="0">
              <a:latin typeface="Courant" panose="02000509030000020004" pitchFamily="49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911F4AA-B7CB-4998-BF95-119CB4E670A9}"/>
              </a:ext>
            </a:extLst>
          </p:cNvPr>
          <p:cNvSpPr txBox="1"/>
          <p:nvPr/>
        </p:nvSpPr>
        <p:spPr>
          <a:xfrm>
            <a:off x="8631047" y="2157882"/>
            <a:ext cx="244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Module </a:t>
            </a:r>
            <a:r>
              <a:rPr lang="fr-FR" sz="2400" dirty="0" err="1">
                <a:solidFill>
                  <a:schemeClr val="accent5">
                    <a:lumMod val="75000"/>
                  </a:schemeClr>
                </a:solidFill>
              </a:rPr>
              <a:t>inserted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0EB3DF0-B90E-4079-AF19-D3AEBF3DC31C}"/>
              </a:ext>
            </a:extLst>
          </p:cNvPr>
          <p:cNvSpPr txBox="1"/>
          <p:nvPr/>
        </p:nvSpPr>
        <p:spPr>
          <a:xfrm>
            <a:off x="9165459" y="4257661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Output</a:t>
            </a:r>
            <a:endParaRPr lang="en-US" sz="2000" dirty="0"/>
          </a:p>
        </p:txBody>
      </p:sp>
      <p:pic>
        <p:nvPicPr>
          <p:cNvPr id="24" name="Graphique 23" descr="Document avec un remplissage uni">
            <a:extLst>
              <a:ext uri="{FF2B5EF4-FFF2-40B4-BE49-F238E27FC236}">
                <a16:creationId xmlns:a16="http://schemas.microsoft.com/office/drawing/2014/main" id="{97EAA7A5-3834-466C-9A6E-FBABF37C7F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27841" y="2477518"/>
            <a:ext cx="1911539" cy="191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711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2D621-E4BB-4807-8A0B-4A475622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Funblocks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 checker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77</a:t>
            </a:fld>
            <a:endParaRPr lang="fr-FR"/>
          </a:p>
        </p:txBody>
      </p:sp>
      <p:pic>
        <p:nvPicPr>
          <p:cNvPr id="8" name="Graphique 7" descr="Flèche vers la droite">
            <a:extLst>
              <a:ext uri="{FF2B5EF4-FFF2-40B4-BE49-F238E27FC236}">
                <a16:creationId xmlns:a16="http://schemas.microsoft.com/office/drawing/2014/main" id="{102443E6-5A57-4AD0-8DF6-DD6041EF7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0244" y="3000374"/>
            <a:ext cx="1088055" cy="85725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AE42E1E-D922-4A52-B86E-6D5AA0E4AEF8}"/>
              </a:ext>
            </a:extLst>
          </p:cNvPr>
          <p:cNvSpPr txBox="1"/>
          <p:nvPr/>
        </p:nvSpPr>
        <p:spPr>
          <a:xfrm>
            <a:off x="1626986" y="414758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Input</a:t>
            </a:r>
            <a:endParaRPr lang="en-US" sz="20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0EB3DF0-B90E-4079-AF19-D3AEBF3DC31C}"/>
              </a:ext>
            </a:extLst>
          </p:cNvPr>
          <p:cNvSpPr txBox="1"/>
          <p:nvPr/>
        </p:nvSpPr>
        <p:spPr>
          <a:xfrm>
            <a:off x="9165459" y="4257661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Output</a:t>
            </a:r>
            <a:endParaRPr lang="en-US" sz="20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6BF266-3709-464C-A7E4-5EE6972C710D}"/>
              </a:ext>
            </a:extLst>
          </p:cNvPr>
          <p:cNvSpPr txBox="1"/>
          <p:nvPr/>
        </p:nvSpPr>
        <p:spPr>
          <a:xfrm>
            <a:off x="4666748" y="2744163"/>
            <a:ext cx="253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FUN-TO-MAUDE</a:t>
            </a:r>
            <a:endParaRPr lang="en-US" sz="20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A89000B-62E1-4496-8E2F-B391A1332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822" y="3262312"/>
            <a:ext cx="2447925" cy="33337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6C9F553B-2982-43A3-BDD4-163CEF7D11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1062" y="2190736"/>
            <a:ext cx="29622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534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2D621-E4BB-4807-8A0B-4A475622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What’s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next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 ?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78</a:t>
            </a:fld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6C9F553B-2982-43A3-BDD4-163CEF7D1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48" y="1924708"/>
            <a:ext cx="4311842" cy="3008584"/>
          </a:xfrm>
          <a:prstGeom prst="rect">
            <a:avLst/>
          </a:prstGeom>
        </p:spPr>
      </p:pic>
      <p:pic>
        <p:nvPicPr>
          <p:cNvPr id="10" name="Graphique 9" descr="Flèche vers la droite">
            <a:extLst>
              <a:ext uri="{FF2B5EF4-FFF2-40B4-BE49-F238E27FC236}">
                <a16:creationId xmlns:a16="http://schemas.microsoft.com/office/drawing/2014/main" id="{76DF49A3-F724-4392-9A16-1507461BE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4644" y="2737644"/>
            <a:ext cx="1088055" cy="85725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5E92A83-A96E-4314-A51C-46F58BA9B810}"/>
              </a:ext>
            </a:extLst>
          </p:cNvPr>
          <p:cNvSpPr txBox="1"/>
          <p:nvPr/>
        </p:nvSpPr>
        <p:spPr>
          <a:xfrm>
            <a:off x="7085647" y="2935436"/>
            <a:ext cx="253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Typing</a:t>
            </a:r>
            <a:r>
              <a:rPr lang="fr-FR" sz="2400" dirty="0"/>
              <a:t> ?</a:t>
            </a:r>
            <a:endParaRPr lang="en-US" sz="2000" dirty="0"/>
          </a:p>
        </p:txBody>
      </p:sp>
      <p:pic>
        <p:nvPicPr>
          <p:cNvPr id="12" name="Graphique 11" descr="Flèche vers la droite">
            <a:extLst>
              <a:ext uri="{FF2B5EF4-FFF2-40B4-BE49-F238E27FC236}">
                <a16:creationId xmlns:a16="http://schemas.microsoft.com/office/drawing/2014/main" id="{C441861A-43AD-4BAE-BE34-13B64468C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4644" y="3748373"/>
            <a:ext cx="1088055" cy="85725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375B8A5-3013-475D-BD80-E241BBB0CD35}"/>
              </a:ext>
            </a:extLst>
          </p:cNvPr>
          <p:cNvSpPr txBox="1"/>
          <p:nvPr/>
        </p:nvSpPr>
        <p:spPr>
          <a:xfrm>
            <a:off x="7085647" y="3946165"/>
            <a:ext cx="253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Type checking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02320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FunBlocks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 checker system</a:t>
            </a:r>
            <a:endParaRPr lang="en-US" noProof="0" dirty="0">
              <a:solidFill>
                <a:schemeClr val="accent5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79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4343FB-E4B4-4999-8330-990048EF1C7D}"/>
              </a:ext>
            </a:extLst>
          </p:cNvPr>
          <p:cNvSpPr txBox="1"/>
          <p:nvPr/>
        </p:nvSpPr>
        <p:spPr>
          <a:xfrm>
            <a:off x="739903" y="4852985"/>
            <a:ext cx="1936349" cy="830997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funblocks-syntax</a:t>
            </a:r>
            <a:endParaRPr lang="en-US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AE8F23B-0517-4E42-9CB0-2E6CE780683D}"/>
              </a:ext>
            </a:extLst>
          </p:cNvPr>
          <p:cNvSpPr txBox="1"/>
          <p:nvPr/>
        </p:nvSpPr>
        <p:spPr>
          <a:xfrm>
            <a:off x="2990091" y="4852984"/>
            <a:ext cx="1936349" cy="830997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funblocks</a:t>
            </a:r>
            <a:endParaRPr lang="fr-FR" sz="2400" dirty="0"/>
          </a:p>
          <a:p>
            <a:pPr algn="ctr"/>
            <a:r>
              <a:rPr lang="fr-FR" sz="2400" dirty="0"/>
              <a:t>(</a:t>
            </a:r>
            <a:r>
              <a:rPr lang="fr-FR" sz="2400" dirty="0" err="1"/>
              <a:t>semantic</a:t>
            </a:r>
            <a:r>
              <a:rPr lang="fr-FR" sz="2400" dirty="0"/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0FF535-71D9-4ACC-AC67-7C863A491FBA}"/>
              </a:ext>
            </a:extLst>
          </p:cNvPr>
          <p:cNvSpPr txBox="1"/>
          <p:nvPr/>
        </p:nvSpPr>
        <p:spPr>
          <a:xfrm>
            <a:off x="5726782" y="3013500"/>
            <a:ext cx="2339120" cy="830997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funblocks-metainterpreter</a:t>
            </a:r>
            <a:endParaRPr lang="en-US" sz="24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3F1506D-90A2-43F2-BF18-91AD36493050}"/>
              </a:ext>
            </a:extLst>
          </p:cNvPr>
          <p:cNvCxnSpPr>
            <a:cxnSpLocks/>
            <a:stCxn id="5" idx="0"/>
            <a:endCxn id="24" idx="2"/>
          </p:cNvCxnSpPr>
          <p:nvPr/>
        </p:nvCxnSpPr>
        <p:spPr>
          <a:xfrm flipV="1">
            <a:off x="1708078" y="3475166"/>
            <a:ext cx="1165055" cy="1377819"/>
          </a:xfrm>
          <a:prstGeom prst="straightConnector1">
            <a:avLst/>
          </a:prstGeom>
          <a:ln w="31750">
            <a:headEnd type="none" w="med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4FB9C8F-3186-40D0-847C-2C7B5F498D43}"/>
              </a:ext>
            </a:extLst>
          </p:cNvPr>
          <p:cNvCxnSpPr>
            <a:cxnSpLocks/>
            <a:stCxn id="6" idx="0"/>
            <a:endCxn id="24" idx="2"/>
          </p:cNvCxnSpPr>
          <p:nvPr/>
        </p:nvCxnSpPr>
        <p:spPr>
          <a:xfrm flipH="1" flipV="1">
            <a:off x="2873133" y="3475166"/>
            <a:ext cx="1085133" cy="1377818"/>
          </a:xfrm>
          <a:prstGeom prst="straightConnector1">
            <a:avLst/>
          </a:prstGeom>
          <a:ln w="31750">
            <a:headEnd type="none" w="med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ACDD5344-73B9-4600-87FF-8B81538020D0}"/>
              </a:ext>
            </a:extLst>
          </p:cNvPr>
          <p:cNvSpPr txBox="1"/>
          <p:nvPr/>
        </p:nvSpPr>
        <p:spPr>
          <a:xfrm>
            <a:off x="1703573" y="3013501"/>
            <a:ext cx="2339120" cy="461665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fun-to-</a:t>
            </a:r>
            <a:r>
              <a:rPr lang="fr-FR" sz="2400" dirty="0" err="1"/>
              <a:t>maude</a:t>
            </a:r>
            <a:endParaRPr lang="fr-FR" sz="24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956BAC1-9F0B-4854-8948-CB0B12196C83}"/>
              </a:ext>
            </a:extLst>
          </p:cNvPr>
          <p:cNvSpPr txBox="1"/>
          <p:nvPr/>
        </p:nvSpPr>
        <p:spPr>
          <a:xfrm>
            <a:off x="5928168" y="4852984"/>
            <a:ext cx="1936349" cy="461665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funrules</a:t>
            </a:r>
            <a:endParaRPr lang="fr-FR" sz="2400" dirty="0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090F5F2-A6C5-4B40-BF06-332C9958C37E}"/>
              </a:ext>
            </a:extLst>
          </p:cNvPr>
          <p:cNvCxnSpPr>
            <a:cxnSpLocks/>
            <a:stCxn id="33" idx="0"/>
            <a:endCxn id="7" idx="2"/>
          </p:cNvCxnSpPr>
          <p:nvPr/>
        </p:nvCxnSpPr>
        <p:spPr>
          <a:xfrm flipH="1" flipV="1">
            <a:off x="6896342" y="3844497"/>
            <a:ext cx="1" cy="1008487"/>
          </a:xfrm>
          <a:prstGeom prst="straightConnector1">
            <a:avLst/>
          </a:prstGeom>
          <a:ln w="31750">
            <a:headEnd type="none" w="med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6D0E8514-5373-403C-8A83-FB85BE8E65AC}"/>
              </a:ext>
            </a:extLst>
          </p:cNvPr>
          <p:cNvSpPr txBox="1"/>
          <p:nvPr/>
        </p:nvSpPr>
        <p:spPr>
          <a:xfrm>
            <a:off x="9090761" y="3059667"/>
            <a:ext cx="2339120" cy="461665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MFE</a:t>
            </a:r>
            <a:endParaRPr lang="en-US" sz="2400" dirty="0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B26E27A6-47E2-4A54-BA57-27CBC11C3A3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065902" y="3428999"/>
            <a:ext cx="1024859" cy="0"/>
          </a:xfrm>
          <a:prstGeom prst="straightConnector1">
            <a:avLst/>
          </a:prstGeom>
          <a:ln w="317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0EA93E3-31F5-46DB-A380-4399BEDF1F90}"/>
              </a:ext>
            </a:extLst>
          </p:cNvPr>
          <p:cNvCxnSpPr>
            <a:cxnSpLocks/>
          </p:cNvCxnSpPr>
          <p:nvPr/>
        </p:nvCxnSpPr>
        <p:spPr>
          <a:xfrm flipH="1">
            <a:off x="8065902" y="3127204"/>
            <a:ext cx="1024859" cy="0"/>
          </a:xfrm>
          <a:prstGeom prst="straightConnector1">
            <a:avLst/>
          </a:prstGeom>
          <a:ln w="317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FBD0DF9-94A2-4A9C-8BDA-B82BEB956BC9}"/>
              </a:ext>
            </a:extLst>
          </p:cNvPr>
          <p:cNvCxnSpPr>
            <a:cxnSpLocks/>
            <a:stCxn id="24" idx="0"/>
            <a:endCxn id="57" idx="2"/>
          </p:cNvCxnSpPr>
          <p:nvPr/>
        </p:nvCxnSpPr>
        <p:spPr>
          <a:xfrm flipV="1">
            <a:off x="2873133" y="2324592"/>
            <a:ext cx="0" cy="688909"/>
          </a:xfrm>
          <a:prstGeom prst="straightConnector1">
            <a:avLst/>
          </a:prstGeom>
          <a:ln w="317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312407FE-3EDC-457C-86D7-E3C482ABF3C9}"/>
              </a:ext>
            </a:extLst>
          </p:cNvPr>
          <p:cNvSpPr txBox="1"/>
          <p:nvPr/>
        </p:nvSpPr>
        <p:spPr>
          <a:xfrm>
            <a:off x="1964052" y="1924482"/>
            <a:ext cx="1818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User input</a:t>
            </a:r>
            <a:endParaRPr lang="en-US" sz="2000" dirty="0"/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EE10250E-3860-43B1-90B3-9F3005C42848}"/>
              </a:ext>
            </a:extLst>
          </p:cNvPr>
          <p:cNvCxnSpPr>
            <a:cxnSpLocks/>
            <a:stCxn id="33" idx="1"/>
            <a:endCxn id="24" idx="3"/>
          </p:cNvCxnSpPr>
          <p:nvPr/>
        </p:nvCxnSpPr>
        <p:spPr>
          <a:xfrm flipH="1" flipV="1">
            <a:off x="4042693" y="3244334"/>
            <a:ext cx="1885475" cy="1839483"/>
          </a:xfrm>
          <a:prstGeom prst="straightConnector1">
            <a:avLst/>
          </a:prstGeom>
          <a:ln w="3175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37145341-F319-4785-9739-48215BD59641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6177917" y="2310348"/>
            <a:ext cx="0" cy="688908"/>
          </a:xfrm>
          <a:prstGeom prst="straightConnector1">
            <a:avLst/>
          </a:prstGeom>
          <a:ln w="317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DEF43ED-DDF8-4674-9A9E-AC128A8718CF}"/>
              </a:ext>
            </a:extLst>
          </p:cNvPr>
          <p:cNvSpPr txBox="1"/>
          <p:nvPr/>
        </p:nvSpPr>
        <p:spPr>
          <a:xfrm>
            <a:off x="5268836" y="1910238"/>
            <a:ext cx="1818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User input</a:t>
            </a:r>
            <a:endParaRPr lang="en-US" sz="2000" dirty="0"/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6BD0FF18-3FE0-4E0F-BE97-6BA4364871FB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7664539" y="2315922"/>
            <a:ext cx="0" cy="688908"/>
          </a:xfrm>
          <a:prstGeom prst="straightConnector1">
            <a:avLst/>
          </a:prstGeom>
          <a:ln w="317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EBF5314E-92B5-4B69-8552-CF01C3B0F612}"/>
              </a:ext>
            </a:extLst>
          </p:cNvPr>
          <p:cNvSpPr txBox="1"/>
          <p:nvPr/>
        </p:nvSpPr>
        <p:spPr>
          <a:xfrm>
            <a:off x="6755458" y="1915812"/>
            <a:ext cx="1818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User output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7040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Rewrite systems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1C8959-1A5E-4DB9-ADE2-3F8D33EB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8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1420CB4-4D71-4C07-A995-DB0EC2DBA823}"/>
                  </a:ext>
                </a:extLst>
              </p:cNvPr>
              <p:cNvSpPr txBox="1"/>
              <p:nvPr/>
            </p:nvSpPr>
            <p:spPr>
              <a:xfrm>
                <a:off x="6772275" y="2651739"/>
                <a:ext cx="541972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top(push(x, y))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 x</a:t>
                </a:r>
              </a:p>
              <a:p>
                <a:endParaRPr lang="en-US" sz="20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pop(push(x, y))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 y</a:t>
                </a:r>
              </a:p>
              <a:p>
                <a:endParaRPr lang="en-US" sz="20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alternate(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 , z)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 z</a:t>
                </a:r>
              </a:p>
              <a:p>
                <a:endParaRPr lang="en-US" sz="20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alternate(push(x, y), z)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 push(x, alternate(z, y))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1420CB4-4D71-4C07-A995-DB0EC2DBA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2651739"/>
                <a:ext cx="5419725" cy="2246769"/>
              </a:xfrm>
              <a:prstGeom prst="rect">
                <a:avLst/>
              </a:prstGeom>
              <a:blipFill>
                <a:blip r:embed="rId3"/>
                <a:stretch>
                  <a:fillRect l="-1237" t="-1626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CB622AD-FA17-4151-BED6-E6286CEAB48A}"/>
                  </a:ext>
                </a:extLst>
              </p:cNvPr>
              <p:cNvSpPr txBox="1"/>
              <p:nvPr/>
            </p:nvSpPr>
            <p:spPr>
              <a:xfrm>
                <a:off x="371474" y="2651739"/>
                <a:ext cx="5419725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top(push(x, y)) = x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pop(push(x, y)) = y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alternate(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000" dirty="0"/>
                  <a:t>, z) = z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alternate(push(x, y), z) = push(x, alternate(z, y))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CB622AD-FA17-4151-BED6-E6286CEAB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4" y="2651739"/>
                <a:ext cx="5419725" cy="2246769"/>
              </a:xfrm>
              <a:prstGeom prst="rect">
                <a:avLst/>
              </a:prstGeom>
              <a:blipFill>
                <a:blip r:embed="rId4"/>
                <a:stretch>
                  <a:fillRect l="-1237" t="-1626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Flèche vers la droite">
            <a:extLst>
              <a:ext uri="{FF2B5EF4-FFF2-40B4-BE49-F238E27FC236}">
                <a16:creationId xmlns:a16="http://schemas.microsoft.com/office/drawing/2014/main" id="{005626CA-2381-48F8-B4B2-2A2985E5E7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7171" y="3257550"/>
            <a:ext cx="1088055" cy="8572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BA2F029-4BAC-459A-9F51-E8EC1ABDE211}"/>
              </a:ext>
            </a:extLst>
          </p:cNvPr>
          <p:cNvSpPr txBox="1"/>
          <p:nvPr/>
        </p:nvSpPr>
        <p:spPr>
          <a:xfrm>
            <a:off x="657223" y="1909603"/>
            <a:ext cx="4114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Canonical rewrite system</a:t>
            </a:r>
          </a:p>
        </p:txBody>
      </p:sp>
    </p:spTree>
    <p:extLst>
      <p:ext uri="{BB962C8B-B14F-4D97-AF65-F5344CB8AC3E}">
        <p14:creationId xmlns:p14="http://schemas.microsoft.com/office/powerpoint/2010/main" val="41517129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FUNBLOCK-SYNTAX</a:t>
            </a:r>
            <a:endParaRPr lang="en-US" noProof="0" dirty="0">
              <a:solidFill>
                <a:schemeClr val="accent5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80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CD2A00A-4E20-496F-B92B-ED35130F9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090" y="2072463"/>
            <a:ext cx="6093819" cy="271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667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FUNBLOCKS</a:t>
            </a:r>
            <a:endParaRPr lang="en-US" noProof="0" dirty="0">
              <a:solidFill>
                <a:schemeClr val="accent5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81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2800555-D2E0-49DC-A117-DCF40471E88F}"/>
              </a:ext>
            </a:extLst>
          </p:cNvPr>
          <p:cNvSpPr txBox="1"/>
          <p:nvPr/>
        </p:nvSpPr>
        <p:spPr>
          <a:xfrm>
            <a:off x="4704306" y="3013501"/>
            <a:ext cx="2783388" cy="830997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funblocks</a:t>
            </a:r>
            <a:endParaRPr lang="fr-FR" sz="2400" dirty="0"/>
          </a:p>
          <a:p>
            <a:pPr algn="ctr"/>
            <a:r>
              <a:rPr lang="fr-FR" sz="2400" dirty="0"/>
              <a:t>(</a:t>
            </a:r>
            <a:r>
              <a:rPr lang="fr-FR" sz="2400" dirty="0" err="1"/>
              <a:t>semantic</a:t>
            </a:r>
            <a:r>
              <a:rPr lang="fr-FR" sz="2400" dirty="0"/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AB9192-B285-48D9-950A-286EA6C34BA8}"/>
              </a:ext>
            </a:extLst>
          </p:cNvPr>
          <p:cNvSpPr txBox="1"/>
          <p:nvPr/>
        </p:nvSpPr>
        <p:spPr>
          <a:xfrm>
            <a:off x="3308498" y="1700069"/>
            <a:ext cx="5575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ant" panose="02000509030000020004" pitchFamily="49" charset="0"/>
              </a:rPr>
              <a:t>‘case </a:t>
            </a:r>
            <a:r>
              <a:rPr lang="en-US" sz="2000" dirty="0">
                <a:solidFill>
                  <a:srgbClr val="FF0000"/>
                </a:solidFill>
                <a:latin typeface="Courant" panose="02000509030000020004" pitchFamily="49" charset="0"/>
              </a:rPr>
              <a:t>‘$ ‘x </a:t>
            </a:r>
            <a:r>
              <a:rPr lang="en-US" sz="2000" dirty="0">
                <a:latin typeface="Courant" panose="02000509030000020004" pitchFamily="49" charset="0"/>
              </a:rPr>
              <a:t>‘=&gt; </a:t>
            </a:r>
            <a:r>
              <a:rPr lang="en-US" sz="2000" dirty="0">
                <a:solidFill>
                  <a:srgbClr val="00B050"/>
                </a:solidFill>
                <a:latin typeface="Courant" panose="02000509030000020004" pitchFamily="49" charset="0"/>
              </a:rPr>
              <a:t>‘id </a:t>
            </a:r>
            <a:r>
              <a:rPr lang="en-US" sz="2000" dirty="0">
                <a:latin typeface="Courant" panose="02000509030000020004" pitchFamily="49" charset="0"/>
              </a:rPr>
              <a:t>‘( </a:t>
            </a:r>
            <a:r>
              <a:rPr lang="en-US" sz="2000" dirty="0">
                <a:solidFill>
                  <a:srgbClr val="7030A0"/>
                </a:solidFill>
                <a:latin typeface="Courant" panose="02000509030000020004" pitchFamily="49" charset="0"/>
              </a:rPr>
              <a:t>‘a</a:t>
            </a:r>
            <a:r>
              <a:rPr lang="en-US" sz="2000" dirty="0">
                <a:latin typeface="Courant" panose="02000509030000020004" pitchFamily="49" charset="0"/>
              </a:rPr>
              <a:t> ‘)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6F3EA0E-F2D9-4D5D-B0BC-D93CF8E17799}"/>
              </a:ext>
            </a:extLst>
          </p:cNvPr>
          <p:cNvSpPr txBox="1"/>
          <p:nvPr/>
        </p:nvSpPr>
        <p:spPr>
          <a:xfrm>
            <a:off x="3308498" y="4757820"/>
            <a:ext cx="65656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ant" panose="02000509030000020004" pitchFamily="49" charset="0"/>
              </a:rPr>
              <a:t>‘var ‘‘$'x ‘: ‘Untyped ‘. ‘\n</a:t>
            </a:r>
          </a:p>
          <a:p>
            <a:r>
              <a:rPr lang="en-US" sz="2000" dirty="0">
                <a:solidFill>
                  <a:schemeClr val="accent6"/>
                </a:solidFill>
                <a:latin typeface="Courant" panose="02000509030000020004" pitchFamily="49" charset="0"/>
              </a:rPr>
              <a:t>‘op 'id ‘: ‘Untyped ‘-&gt; ‘Untyped ‘. ‘\n</a:t>
            </a:r>
          </a:p>
          <a:p>
            <a:r>
              <a:rPr lang="en-US" sz="2000" dirty="0">
                <a:solidFill>
                  <a:srgbClr val="7030A0"/>
                </a:solidFill>
                <a:latin typeface="Courant" panose="02000509030000020004" pitchFamily="49" charset="0"/>
              </a:rPr>
              <a:t>‘op 'a ‘: ‘-&gt; ‘Untyped ‘. ‘\n</a:t>
            </a:r>
          </a:p>
          <a:p>
            <a:r>
              <a:rPr lang="en-US" sz="2000" dirty="0">
                <a:latin typeface="Courant" panose="02000509030000020004" pitchFamily="49" charset="0"/>
              </a:rPr>
              <a:t>‘</a:t>
            </a:r>
            <a:r>
              <a:rPr lang="en-US" sz="2000" dirty="0" err="1">
                <a:latin typeface="Courant" panose="02000509030000020004" pitchFamily="49" charset="0"/>
              </a:rPr>
              <a:t>rl</a:t>
            </a:r>
            <a:r>
              <a:rPr lang="en-US" sz="2000" dirty="0">
                <a:latin typeface="Courant" panose="02000509030000020004" pitchFamily="49" charset="0"/>
              </a:rPr>
              <a:t> ‘$'x ‘=&gt; ‘’id ’( ‘‘a ‘) ‘. ‘\n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6AF1B69-E428-4A6C-98D8-765514C84D8A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096000" y="2324593"/>
            <a:ext cx="0" cy="688908"/>
          </a:xfrm>
          <a:prstGeom prst="straightConnector1">
            <a:avLst/>
          </a:prstGeom>
          <a:ln w="317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F163A3D-A1E4-4ED2-8B62-271CAEB5687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096000" y="3844498"/>
            <a:ext cx="0" cy="688908"/>
          </a:xfrm>
          <a:prstGeom prst="straightConnector1">
            <a:avLst/>
          </a:prstGeom>
          <a:ln w="317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295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FUNBLOCKS</a:t>
            </a:r>
            <a:endParaRPr lang="en-US" noProof="0" dirty="0">
              <a:solidFill>
                <a:schemeClr val="accent5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82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2800555-D2E0-49DC-A117-DCF40471E88F}"/>
              </a:ext>
            </a:extLst>
          </p:cNvPr>
          <p:cNvSpPr txBox="1"/>
          <p:nvPr/>
        </p:nvSpPr>
        <p:spPr>
          <a:xfrm>
            <a:off x="4704306" y="3013501"/>
            <a:ext cx="2783388" cy="830997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funblocks</a:t>
            </a:r>
            <a:endParaRPr lang="fr-FR" sz="2400" dirty="0"/>
          </a:p>
          <a:p>
            <a:pPr algn="ctr"/>
            <a:r>
              <a:rPr lang="fr-FR" sz="2400" dirty="0"/>
              <a:t>(</a:t>
            </a:r>
            <a:r>
              <a:rPr lang="fr-FR" sz="2400" dirty="0" err="1"/>
              <a:t>semantic</a:t>
            </a:r>
            <a:r>
              <a:rPr lang="fr-FR" sz="2400" dirty="0"/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AB9192-B285-48D9-950A-286EA6C34BA8}"/>
              </a:ext>
            </a:extLst>
          </p:cNvPr>
          <p:cNvSpPr txBox="1"/>
          <p:nvPr/>
        </p:nvSpPr>
        <p:spPr>
          <a:xfrm>
            <a:off x="878958" y="1690688"/>
            <a:ext cx="10434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ant" panose="02000509030000020004" pitchFamily="49" charset="0"/>
              </a:rPr>
              <a:t>‘case ‘compose ‘( ‘f ‘, ‘g ‘, ‘$ ‘x ‘) ‘=&gt;  ‘f ‘( ‘g ‘( ‘$ ‘x ‘) ‘)</a:t>
            </a:r>
            <a:endParaRPr lang="fr-FR" sz="2000" dirty="0">
              <a:latin typeface="Courant" panose="02000509030000020004" pitchFamily="49" charset="0"/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04CD98F-04C2-4D04-9D45-2B18849C09A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096000" y="2324593"/>
            <a:ext cx="0" cy="688908"/>
          </a:xfrm>
          <a:prstGeom prst="straightConnector1">
            <a:avLst/>
          </a:prstGeom>
          <a:ln w="317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3FAF71C-A39B-41A1-849D-B578072A2904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096000" y="3844498"/>
            <a:ext cx="0" cy="688908"/>
          </a:xfrm>
          <a:prstGeom prst="straightConnector1">
            <a:avLst/>
          </a:prstGeom>
          <a:ln w="317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5A1A37CD-EE07-4FE1-837B-B24FCC072C0F}"/>
              </a:ext>
            </a:extLst>
          </p:cNvPr>
          <p:cNvSpPr txBox="1"/>
          <p:nvPr/>
        </p:nvSpPr>
        <p:spPr>
          <a:xfrm>
            <a:off x="878957" y="4767201"/>
            <a:ext cx="10434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latin typeface="Courant" panose="02000509030000020004" pitchFamily="49" charset="0"/>
              </a:rPr>
              <a:t>noParse</a:t>
            </a:r>
            <a:r>
              <a:rPr lang="fr-FR" sz="2000" dirty="0">
                <a:latin typeface="Courant" panose="0200050903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252081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FUN-TO-MAUDE</a:t>
            </a:r>
            <a:endParaRPr lang="en-US" noProof="0" dirty="0">
              <a:solidFill>
                <a:schemeClr val="accent5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83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A7E116-748E-436B-9F60-967CE91C7774}"/>
              </a:ext>
            </a:extLst>
          </p:cNvPr>
          <p:cNvSpPr txBox="1"/>
          <p:nvPr/>
        </p:nvSpPr>
        <p:spPr>
          <a:xfrm>
            <a:off x="3685115" y="5268484"/>
            <a:ext cx="1936349" cy="830997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funblocks-syntax</a:t>
            </a:r>
            <a:endParaRPr lang="en-US" sz="2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1A6BDFF-1A9E-426C-83A8-59A9529FFD6D}"/>
              </a:ext>
            </a:extLst>
          </p:cNvPr>
          <p:cNvSpPr txBox="1"/>
          <p:nvPr/>
        </p:nvSpPr>
        <p:spPr>
          <a:xfrm>
            <a:off x="5935303" y="5268483"/>
            <a:ext cx="1936349" cy="830997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funblocks</a:t>
            </a:r>
            <a:endParaRPr lang="fr-FR" sz="2400" dirty="0"/>
          </a:p>
          <a:p>
            <a:pPr algn="ctr"/>
            <a:r>
              <a:rPr lang="fr-FR" sz="2400" dirty="0"/>
              <a:t>(</a:t>
            </a:r>
            <a:r>
              <a:rPr lang="fr-FR" sz="2400" dirty="0" err="1"/>
              <a:t>semantic</a:t>
            </a:r>
            <a:r>
              <a:rPr lang="fr-FR" sz="2400" dirty="0"/>
              <a:t>)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B7C7E6D-B03D-403F-BB3D-20383FB5D428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V="1">
            <a:off x="4653290" y="3890665"/>
            <a:ext cx="1165055" cy="1377819"/>
          </a:xfrm>
          <a:prstGeom prst="straightConnector1">
            <a:avLst/>
          </a:prstGeom>
          <a:ln w="31750">
            <a:headEnd type="none" w="med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E7E21AA-7080-4338-919D-59DFA6E117D7}"/>
              </a:ext>
            </a:extLst>
          </p:cNvPr>
          <p:cNvCxnSpPr>
            <a:cxnSpLocks/>
            <a:stCxn id="11" idx="0"/>
            <a:endCxn id="14" idx="2"/>
          </p:cNvCxnSpPr>
          <p:nvPr/>
        </p:nvCxnSpPr>
        <p:spPr>
          <a:xfrm flipH="1" flipV="1">
            <a:off x="5818345" y="3890665"/>
            <a:ext cx="1085133" cy="1377818"/>
          </a:xfrm>
          <a:prstGeom prst="straightConnector1">
            <a:avLst/>
          </a:prstGeom>
          <a:ln w="31750">
            <a:headEnd type="none" w="med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7FFC986A-CA74-4514-BE42-30C025B5CDDA}"/>
              </a:ext>
            </a:extLst>
          </p:cNvPr>
          <p:cNvSpPr txBox="1"/>
          <p:nvPr/>
        </p:nvSpPr>
        <p:spPr>
          <a:xfrm>
            <a:off x="4648785" y="3429000"/>
            <a:ext cx="2339120" cy="461665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fun-to-</a:t>
            </a:r>
            <a:r>
              <a:rPr lang="fr-FR" sz="2400" dirty="0" err="1"/>
              <a:t>maude</a:t>
            </a:r>
            <a:endParaRPr lang="fr-FR" sz="2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D51C5AD-B880-4151-BE31-3FDB44F2C0E4}"/>
              </a:ext>
            </a:extLst>
          </p:cNvPr>
          <p:cNvSpPr txBox="1"/>
          <p:nvPr/>
        </p:nvSpPr>
        <p:spPr>
          <a:xfrm>
            <a:off x="594806" y="3152000"/>
            <a:ext cx="29688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ant" panose="02000509030000020004" pitchFamily="49" charset="0"/>
              </a:rPr>
              <a:t>init</a:t>
            </a:r>
            <a:r>
              <a:rPr lang="en-US" sz="2000" dirty="0">
                <a:latin typeface="Courant" panose="02000509030000020004" pitchFamily="49" charset="0"/>
              </a:rPr>
              <a:t> </a:t>
            </a:r>
            <a:r>
              <a:rPr lang="en-US" sz="2000" dirty="0" err="1">
                <a:latin typeface="Courant" panose="02000509030000020004" pitchFamily="49" charset="0"/>
              </a:rPr>
              <a:t>dist</a:t>
            </a:r>
            <a:r>
              <a:rPr lang="en-US" sz="2000" dirty="0">
                <a:latin typeface="Courant" panose="02000509030000020004" pitchFamily="49" charset="0"/>
              </a:rPr>
              <a:t>(</a:t>
            </a:r>
            <a:r>
              <a:rPr lang="en-US" sz="2000" dirty="0" err="1">
                <a:latin typeface="Courant" panose="02000509030000020004" pitchFamily="49" charset="0"/>
              </a:rPr>
              <a:t>a,d</a:t>
            </a:r>
            <a:r>
              <a:rPr lang="en-US" sz="2000" dirty="0">
                <a:latin typeface="Courant" panose="02000509030000020004" pitchFamily="49" charset="0"/>
              </a:rPr>
              <a:t>)</a:t>
            </a:r>
          </a:p>
          <a:p>
            <a:endParaRPr lang="en-US" sz="2000" dirty="0">
              <a:latin typeface="Courant" panose="02000509030000020004" pitchFamily="49" charset="0"/>
            </a:endParaRPr>
          </a:p>
          <a:p>
            <a:r>
              <a:rPr lang="en-US" sz="2000" dirty="0">
                <a:latin typeface="Courant" panose="02000509030000020004" pitchFamily="49" charset="0"/>
              </a:rPr>
              <a:t>case $ x =&gt; id(a)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9116EDF-160F-4A68-AD57-A836A1A781F4}"/>
              </a:ext>
            </a:extLst>
          </p:cNvPr>
          <p:cNvCxnSpPr>
            <a:cxnSpLocks/>
            <a:stCxn id="14" idx="1"/>
            <a:endCxn id="17" idx="3"/>
          </p:cNvCxnSpPr>
          <p:nvPr/>
        </p:nvCxnSpPr>
        <p:spPr>
          <a:xfrm flipH="1" flipV="1">
            <a:off x="3563652" y="3659832"/>
            <a:ext cx="1085133" cy="1"/>
          </a:xfrm>
          <a:prstGeom prst="straightConnector1">
            <a:avLst/>
          </a:prstGeom>
          <a:ln w="317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3AE9BE0-BD83-4401-9617-401E71E993ED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987905" y="3659832"/>
            <a:ext cx="1085134" cy="1"/>
          </a:xfrm>
          <a:prstGeom prst="straightConnector1">
            <a:avLst/>
          </a:prstGeom>
          <a:ln w="317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5D762D8E-C5E7-498D-83A0-BA801C67E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960" y="2738334"/>
            <a:ext cx="3993557" cy="184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58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FUNRULES</a:t>
            </a:r>
            <a:endParaRPr lang="en-US" noProof="0" dirty="0">
              <a:solidFill>
                <a:schemeClr val="accent5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84</a:t>
            </a:fld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5D762D8E-C5E7-498D-83A0-BA801C67E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20" y="2508380"/>
            <a:ext cx="4706504" cy="216994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7885F5A-CBD6-4C40-9DF1-559A9FB4E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403" y="2212228"/>
            <a:ext cx="4514850" cy="2762250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000DF1B-E0EB-4C26-8B96-82E06532F287}"/>
              </a:ext>
            </a:extLst>
          </p:cNvPr>
          <p:cNvCxnSpPr>
            <a:cxnSpLocks/>
          </p:cNvCxnSpPr>
          <p:nvPr/>
        </p:nvCxnSpPr>
        <p:spPr>
          <a:xfrm flipH="1" flipV="1">
            <a:off x="5828797" y="3593353"/>
            <a:ext cx="1085133" cy="1"/>
          </a:xfrm>
          <a:prstGeom prst="straightConnector1">
            <a:avLst/>
          </a:prstGeom>
          <a:ln w="317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C00BD1F-0614-49FD-98F0-B1035B43E8EE}"/>
              </a:ext>
            </a:extLst>
          </p:cNvPr>
          <p:cNvSpPr/>
          <p:nvPr/>
        </p:nvSpPr>
        <p:spPr>
          <a:xfrm>
            <a:off x="7623544" y="2604977"/>
            <a:ext cx="2945219" cy="6273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2957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Pre-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processing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 (script)</a:t>
            </a:r>
            <a:endParaRPr lang="en-US" noProof="0" dirty="0">
              <a:solidFill>
                <a:schemeClr val="accent5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85</a:t>
            </a:fld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D51C5AD-B880-4151-BE31-3FDB44F2C0E4}"/>
              </a:ext>
            </a:extLst>
          </p:cNvPr>
          <p:cNvSpPr txBox="1"/>
          <p:nvPr/>
        </p:nvSpPr>
        <p:spPr>
          <a:xfrm>
            <a:off x="1434778" y="3198165"/>
            <a:ext cx="35306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Courant" panose="02000509030000020004" pitchFamily="49" charset="0"/>
              </a:rPr>
              <a:t>case id($x) =&gt; $x</a:t>
            </a:r>
            <a:endParaRPr lang="en-US" sz="2400" dirty="0">
              <a:latin typeface="Courant" panose="02000509030000020004" pitchFamily="49" charset="0"/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8A2EE34-7B55-412F-B7E3-1978EF08002E}"/>
              </a:ext>
            </a:extLst>
          </p:cNvPr>
          <p:cNvCxnSpPr>
            <a:cxnSpLocks/>
          </p:cNvCxnSpPr>
          <p:nvPr/>
        </p:nvCxnSpPr>
        <p:spPr>
          <a:xfrm flipH="1" flipV="1">
            <a:off x="5553433" y="3428998"/>
            <a:ext cx="1085133" cy="1"/>
          </a:xfrm>
          <a:prstGeom prst="straightConnector1">
            <a:avLst/>
          </a:prstGeom>
          <a:ln w="317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1806417-6A3B-4420-AC72-2034630F7D36}"/>
              </a:ext>
            </a:extLst>
          </p:cNvPr>
          <p:cNvSpPr txBox="1"/>
          <p:nvPr/>
        </p:nvSpPr>
        <p:spPr>
          <a:xfrm>
            <a:off x="7226593" y="3195028"/>
            <a:ext cx="3756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Courant" panose="02000509030000020004" pitchFamily="49" charset="0"/>
              </a:rPr>
              <a:t>case id($ x) =&gt; $ x</a:t>
            </a:r>
            <a:endParaRPr lang="en-US" sz="2400" dirty="0">
              <a:latin typeface="Courant" panose="0200050903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9926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Post-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processing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 (script)</a:t>
            </a:r>
            <a:endParaRPr lang="en-US" noProof="0" dirty="0">
              <a:solidFill>
                <a:schemeClr val="accent5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86</a:t>
            </a:fld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D51C5AD-B880-4151-BE31-3FDB44F2C0E4}"/>
              </a:ext>
            </a:extLst>
          </p:cNvPr>
          <p:cNvSpPr txBox="1"/>
          <p:nvPr/>
        </p:nvSpPr>
        <p:spPr>
          <a:xfrm>
            <a:off x="1307186" y="2698434"/>
            <a:ext cx="3756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Courant" panose="02000509030000020004" pitchFamily="49" charset="0"/>
              </a:rPr>
              <a:t>case id($’x) =&gt; $’x</a:t>
            </a:r>
            <a:endParaRPr lang="en-US" sz="2400" dirty="0">
              <a:latin typeface="Courant" panose="02000509030000020004" pitchFamily="49" charset="0"/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8A2EE34-7B55-412F-B7E3-1978EF08002E}"/>
              </a:ext>
            </a:extLst>
          </p:cNvPr>
          <p:cNvCxnSpPr>
            <a:cxnSpLocks/>
          </p:cNvCxnSpPr>
          <p:nvPr/>
        </p:nvCxnSpPr>
        <p:spPr>
          <a:xfrm flipH="1" flipV="1">
            <a:off x="5425842" y="2929267"/>
            <a:ext cx="1085133" cy="1"/>
          </a:xfrm>
          <a:prstGeom prst="straightConnector1">
            <a:avLst/>
          </a:prstGeom>
          <a:ln w="317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1806417-6A3B-4420-AC72-2034630F7D36}"/>
              </a:ext>
            </a:extLst>
          </p:cNvPr>
          <p:cNvSpPr txBox="1"/>
          <p:nvPr/>
        </p:nvSpPr>
        <p:spPr>
          <a:xfrm>
            <a:off x="7099002" y="2695297"/>
            <a:ext cx="3756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Courant" panose="02000509030000020004" pitchFamily="49" charset="0"/>
              </a:rPr>
              <a:t>case id($x) =&gt; $x</a:t>
            </a:r>
            <a:endParaRPr lang="en-US" sz="2400" dirty="0">
              <a:latin typeface="Courant" panose="020005090300000200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06FC86-8619-4EBC-BAE1-389E513EEAA0}"/>
              </a:ext>
            </a:extLst>
          </p:cNvPr>
          <p:cNvSpPr txBox="1"/>
          <p:nvPr/>
        </p:nvSpPr>
        <p:spPr>
          <a:xfrm>
            <a:off x="1307186" y="4023650"/>
            <a:ext cx="37568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Courant" panose="02000509030000020004" pitchFamily="49" charset="0"/>
              </a:rPr>
              <a:t>op a : -&gt; Nat</a:t>
            </a:r>
            <a:endParaRPr lang="en-US" sz="2400" dirty="0">
              <a:latin typeface="Courant" panose="02000509030000020004" pitchFamily="49" charset="0"/>
            </a:endParaRPr>
          </a:p>
          <a:p>
            <a:r>
              <a:rPr lang="fr-FR" sz="2400" dirty="0">
                <a:latin typeface="Courant" panose="02000509030000020004" pitchFamily="49" charset="0"/>
              </a:rPr>
              <a:t>op a : -&gt; Nat</a:t>
            </a:r>
            <a:endParaRPr lang="en-US" sz="2400" dirty="0">
              <a:latin typeface="Courant" panose="02000509030000020004" pitchFamily="49" charset="0"/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D08DDDB-420F-4AC6-968A-37EF73B5D54E}"/>
              </a:ext>
            </a:extLst>
          </p:cNvPr>
          <p:cNvCxnSpPr>
            <a:cxnSpLocks/>
          </p:cNvCxnSpPr>
          <p:nvPr/>
        </p:nvCxnSpPr>
        <p:spPr>
          <a:xfrm flipH="1" flipV="1">
            <a:off x="5425842" y="4439149"/>
            <a:ext cx="1085133" cy="1"/>
          </a:xfrm>
          <a:prstGeom prst="straightConnector1">
            <a:avLst/>
          </a:prstGeom>
          <a:ln w="317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A573BDD-1532-4968-AE9D-10BAD85786A9}"/>
              </a:ext>
            </a:extLst>
          </p:cNvPr>
          <p:cNvSpPr txBox="1"/>
          <p:nvPr/>
        </p:nvSpPr>
        <p:spPr>
          <a:xfrm>
            <a:off x="7099002" y="4205179"/>
            <a:ext cx="3756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Courant" panose="02000509030000020004" pitchFamily="49" charset="0"/>
              </a:rPr>
              <a:t>op a : -&gt; Nat</a:t>
            </a:r>
            <a:endParaRPr lang="en-US" sz="2400" dirty="0">
              <a:latin typeface="Courant" panose="0200050903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9166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FUN-TO-MAUDE</a:t>
            </a:r>
            <a:endParaRPr lang="en-US" noProof="0" dirty="0">
              <a:solidFill>
                <a:schemeClr val="accent5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87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A7E116-748E-436B-9F60-967CE91C7774}"/>
              </a:ext>
            </a:extLst>
          </p:cNvPr>
          <p:cNvSpPr txBox="1"/>
          <p:nvPr/>
        </p:nvSpPr>
        <p:spPr>
          <a:xfrm>
            <a:off x="3685115" y="5268484"/>
            <a:ext cx="1936349" cy="830997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funblocks-syntax</a:t>
            </a:r>
            <a:endParaRPr lang="en-US" sz="2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1A6BDFF-1A9E-426C-83A8-59A9529FFD6D}"/>
              </a:ext>
            </a:extLst>
          </p:cNvPr>
          <p:cNvSpPr txBox="1"/>
          <p:nvPr/>
        </p:nvSpPr>
        <p:spPr>
          <a:xfrm>
            <a:off x="5935303" y="5268483"/>
            <a:ext cx="1936349" cy="830997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funblocks</a:t>
            </a:r>
            <a:endParaRPr lang="fr-FR" sz="2400" dirty="0"/>
          </a:p>
          <a:p>
            <a:pPr algn="ctr"/>
            <a:r>
              <a:rPr lang="fr-FR" sz="2400" dirty="0"/>
              <a:t>(</a:t>
            </a:r>
            <a:r>
              <a:rPr lang="fr-FR" sz="2400" dirty="0" err="1"/>
              <a:t>semantic</a:t>
            </a:r>
            <a:r>
              <a:rPr lang="fr-FR" sz="2400" dirty="0"/>
              <a:t>)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B7C7E6D-B03D-403F-BB3D-20383FB5D428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V="1">
            <a:off x="4653290" y="3890665"/>
            <a:ext cx="1165055" cy="1377819"/>
          </a:xfrm>
          <a:prstGeom prst="straightConnector1">
            <a:avLst/>
          </a:prstGeom>
          <a:ln w="31750">
            <a:headEnd type="none" w="med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E7E21AA-7080-4338-919D-59DFA6E117D7}"/>
              </a:ext>
            </a:extLst>
          </p:cNvPr>
          <p:cNvCxnSpPr>
            <a:cxnSpLocks/>
            <a:stCxn id="11" idx="0"/>
            <a:endCxn id="14" idx="2"/>
          </p:cNvCxnSpPr>
          <p:nvPr/>
        </p:nvCxnSpPr>
        <p:spPr>
          <a:xfrm flipH="1" flipV="1">
            <a:off x="5818345" y="3890665"/>
            <a:ext cx="1085133" cy="1377818"/>
          </a:xfrm>
          <a:prstGeom prst="straightConnector1">
            <a:avLst/>
          </a:prstGeom>
          <a:ln w="31750">
            <a:headEnd type="none" w="med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7FFC986A-CA74-4514-BE42-30C025B5CDDA}"/>
              </a:ext>
            </a:extLst>
          </p:cNvPr>
          <p:cNvSpPr txBox="1"/>
          <p:nvPr/>
        </p:nvSpPr>
        <p:spPr>
          <a:xfrm>
            <a:off x="4648785" y="3429000"/>
            <a:ext cx="2339120" cy="461665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fun-to-</a:t>
            </a:r>
            <a:r>
              <a:rPr lang="fr-FR" sz="2400" dirty="0" err="1"/>
              <a:t>maude</a:t>
            </a:r>
            <a:endParaRPr lang="fr-FR" sz="2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D51C5AD-B880-4151-BE31-3FDB44F2C0E4}"/>
              </a:ext>
            </a:extLst>
          </p:cNvPr>
          <p:cNvSpPr txBox="1"/>
          <p:nvPr/>
        </p:nvSpPr>
        <p:spPr>
          <a:xfrm>
            <a:off x="594806" y="3152000"/>
            <a:ext cx="29688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ant" panose="02000509030000020004" pitchFamily="49" charset="0"/>
              </a:rPr>
              <a:t>init</a:t>
            </a:r>
            <a:r>
              <a:rPr lang="en-US" sz="2000" dirty="0">
                <a:latin typeface="Courant" panose="02000509030000020004" pitchFamily="49" charset="0"/>
              </a:rPr>
              <a:t> </a:t>
            </a:r>
            <a:r>
              <a:rPr lang="en-US" sz="2000" dirty="0" err="1">
                <a:latin typeface="Courant" panose="02000509030000020004" pitchFamily="49" charset="0"/>
              </a:rPr>
              <a:t>dist</a:t>
            </a:r>
            <a:r>
              <a:rPr lang="en-US" sz="2000" dirty="0">
                <a:latin typeface="Courant" panose="02000509030000020004" pitchFamily="49" charset="0"/>
              </a:rPr>
              <a:t>(</a:t>
            </a:r>
            <a:r>
              <a:rPr lang="en-US" sz="2000" dirty="0" err="1">
                <a:latin typeface="Courant" panose="02000509030000020004" pitchFamily="49" charset="0"/>
              </a:rPr>
              <a:t>a,d</a:t>
            </a:r>
            <a:r>
              <a:rPr lang="en-US" sz="2000" dirty="0">
                <a:latin typeface="Courant" panose="02000509030000020004" pitchFamily="49" charset="0"/>
              </a:rPr>
              <a:t>)</a:t>
            </a:r>
          </a:p>
          <a:p>
            <a:endParaRPr lang="en-US" sz="2000" dirty="0">
              <a:latin typeface="Courant" panose="02000509030000020004" pitchFamily="49" charset="0"/>
            </a:endParaRPr>
          </a:p>
          <a:p>
            <a:r>
              <a:rPr lang="en-US" sz="2000" dirty="0">
                <a:latin typeface="Courant" panose="02000509030000020004" pitchFamily="49" charset="0"/>
              </a:rPr>
              <a:t>case $x =&gt; id(a)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9116EDF-160F-4A68-AD57-A836A1A781F4}"/>
              </a:ext>
            </a:extLst>
          </p:cNvPr>
          <p:cNvCxnSpPr>
            <a:cxnSpLocks/>
            <a:stCxn id="14" idx="1"/>
            <a:endCxn id="17" idx="3"/>
          </p:cNvCxnSpPr>
          <p:nvPr/>
        </p:nvCxnSpPr>
        <p:spPr>
          <a:xfrm flipH="1" flipV="1">
            <a:off x="3563652" y="3659832"/>
            <a:ext cx="1085133" cy="1"/>
          </a:xfrm>
          <a:prstGeom prst="straightConnector1">
            <a:avLst/>
          </a:prstGeom>
          <a:ln w="317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3AE9BE0-BD83-4401-9617-401E71E993ED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987905" y="3659832"/>
            <a:ext cx="1085134" cy="1"/>
          </a:xfrm>
          <a:prstGeom prst="straightConnector1">
            <a:avLst/>
          </a:prstGeom>
          <a:ln w="317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06B10B2B-56C3-428B-BF79-BCF184FD6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448" y="2747157"/>
            <a:ext cx="4032940" cy="187869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DD096BE-DE5C-4D1B-8EA2-A75B98380A49}"/>
              </a:ext>
            </a:extLst>
          </p:cNvPr>
          <p:cNvSpPr txBox="1"/>
          <p:nvPr/>
        </p:nvSpPr>
        <p:spPr>
          <a:xfrm>
            <a:off x="4749477" y="1793677"/>
            <a:ext cx="2137735" cy="830997"/>
          </a:xfrm>
          <a:prstGeom prst="rect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file_process</a:t>
            </a:r>
            <a:endParaRPr lang="fr-FR" sz="2400" dirty="0"/>
          </a:p>
          <a:p>
            <a:pPr algn="ctr"/>
            <a:r>
              <a:rPr lang="fr-FR" sz="2400" dirty="0"/>
              <a:t>(script)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A57BD4D-915E-4C06-A85D-290609A9E7E3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5818345" y="2624674"/>
            <a:ext cx="0" cy="80432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type="none" w="med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1362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FunBlocks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 checker system</a:t>
            </a:r>
            <a:endParaRPr lang="en-US" noProof="0" dirty="0">
              <a:solidFill>
                <a:schemeClr val="accent5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88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4343FB-E4B4-4999-8330-990048EF1C7D}"/>
              </a:ext>
            </a:extLst>
          </p:cNvPr>
          <p:cNvSpPr txBox="1"/>
          <p:nvPr/>
        </p:nvSpPr>
        <p:spPr>
          <a:xfrm>
            <a:off x="739903" y="4852985"/>
            <a:ext cx="1936349" cy="830997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funblocks-syntax</a:t>
            </a:r>
            <a:endParaRPr lang="en-US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AE8F23B-0517-4E42-9CB0-2E6CE780683D}"/>
              </a:ext>
            </a:extLst>
          </p:cNvPr>
          <p:cNvSpPr txBox="1"/>
          <p:nvPr/>
        </p:nvSpPr>
        <p:spPr>
          <a:xfrm>
            <a:off x="2990091" y="4852984"/>
            <a:ext cx="1936349" cy="830997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funblocks</a:t>
            </a:r>
            <a:endParaRPr lang="fr-FR" sz="2400" dirty="0"/>
          </a:p>
          <a:p>
            <a:pPr algn="ctr"/>
            <a:r>
              <a:rPr lang="fr-FR" sz="2400" dirty="0"/>
              <a:t>(</a:t>
            </a:r>
            <a:r>
              <a:rPr lang="fr-FR" sz="2400" dirty="0" err="1"/>
              <a:t>semantic</a:t>
            </a:r>
            <a:r>
              <a:rPr lang="fr-FR" sz="2400" dirty="0"/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0FF535-71D9-4ACC-AC67-7C863A491FBA}"/>
              </a:ext>
            </a:extLst>
          </p:cNvPr>
          <p:cNvSpPr txBox="1"/>
          <p:nvPr/>
        </p:nvSpPr>
        <p:spPr>
          <a:xfrm>
            <a:off x="5726782" y="3013500"/>
            <a:ext cx="2339120" cy="830997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funblocks-metainterpreter</a:t>
            </a:r>
            <a:endParaRPr lang="en-US" sz="24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3F1506D-90A2-43F2-BF18-91AD36493050}"/>
              </a:ext>
            </a:extLst>
          </p:cNvPr>
          <p:cNvCxnSpPr>
            <a:cxnSpLocks/>
            <a:stCxn id="5" idx="0"/>
            <a:endCxn id="24" idx="2"/>
          </p:cNvCxnSpPr>
          <p:nvPr/>
        </p:nvCxnSpPr>
        <p:spPr>
          <a:xfrm flipV="1">
            <a:off x="1708078" y="3475166"/>
            <a:ext cx="1165055" cy="1377819"/>
          </a:xfrm>
          <a:prstGeom prst="straightConnector1">
            <a:avLst/>
          </a:prstGeom>
          <a:ln w="31750">
            <a:headEnd type="none" w="med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4FB9C8F-3186-40D0-847C-2C7B5F498D43}"/>
              </a:ext>
            </a:extLst>
          </p:cNvPr>
          <p:cNvCxnSpPr>
            <a:cxnSpLocks/>
            <a:stCxn id="6" idx="0"/>
            <a:endCxn id="24" idx="2"/>
          </p:cNvCxnSpPr>
          <p:nvPr/>
        </p:nvCxnSpPr>
        <p:spPr>
          <a:xfrm flipH="1" flipV="1">
            <a:off x="2873133" y="3475166"/>
            <a:ext cx="1085133" cy="1377818"/>
          </a:xfrm>
          <a:prstGeom prst="straightConnector1">
            <a:avLst/>
          </a:prstGeom>
          <a:ln w="31750">
            <a:headEnd type="none" w="med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ACDD5344-73B9-4600-87FF-8B81538020D0}"/>
              </a:ext>
            </a:extLst>
          </p:cNvPr>
          <p:cNvSpPr txBox="1"/>
          <p:nvPr/>
        </p:nvSpPr>
        <p:spPr>
          <a:xfrm>
            <a:off x="1703573" y="3013501"/>
            <a:ext cx="2339120" cy="461665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fun-to-</a:t>
            </a:r>
            <a:r>
              <a:rPr lang="fr-FR" sz="2400" dirty="0" err="1"/>
              <a:t>maude</a:t>
            </a:r>
            <a:endParaRPr lang="fr-FR" sz="24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956BAC1-9F0B-4854-8948-CB0B12196C83}"/>
              </a:ext>
            </a:extLst>
          </p:cNvPr>
          <p:cNvSpPr txBox="1"/>
          <p:nvPr/>
        </p:nvSpPr>
        <p:spPr>
          <a:xfrm>
            <a:off x="5928168" y="4852984"/>
            <a:ext cx="1936349" cy="461665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funrules</a:t>
            </a:r>
            <a:endParaRPr lang="fr-FR" sz="2400" dirty="0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090F5F2-A6C5-4B40-BF06-332C9958C37E}"/>
              </a:ext>
            </a:extLst>
          </p:cNvPr>
          <p:cNvCxnSpPr>
            <a:cxnSpLocks/>
            <a:stCxn id="33" idx="0"/>
            <a:endCxn id="7" idx="2"/>
          </p:cNvCxnSpPr>
          <p:nvPr/>
        </p:nvCxnSpPr>
        <p:spPr>
          <a:xfrm flipH="1" flipV="1">
            <a:off x="6896342" y="3844497"/>
            <a:ext cx="1" cy="1008487"/>
          </a:xfrm>
          <a:prstGeom prst="straightConnector1">
            <a:avLst/>
          </a:prstGeom>
          <a:ln w="31750">
            <a:headEnd type="none" w="med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6D0E8514-5373-403C-8A83-FB85BE8E65AC}"/>
              </a:ext>
            </a:extLst>
          </p:cNvPr>
          <p:cNvSpPr txBox="1"/>
          <p:nvPr/>
        </p:nvSpPr>
        <p:spPr>
          <a:xfrm>
            <a:off x="9090761" y="3059667"/>
            <a:ext cx="2339120" cy="461665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MFE</a:t>
            </a:r>
            <a:endParaRPr lang="en-US" sz="2400" dirty="0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B26E27A6-47E2-4A54-BA57-27CBC11C3A3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065902" y="3428999"/>
            <a:ext cx="1024859" cy="0"/>
          </a:xfrm>
          <a:prstGeom prst="straightConnector1">
            <a:avLst/>
          </a:prstGeom>
          <a:ln w="317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0EA93E3-31F5-46DB-A380-4399BEDF1F90}"/>
              </a:ext>
            </a:extLst>
          </p:cNvPr>
          <p:cNvCxnSpPr>
            <a:cxnSpLocks/>
          </p:cNvCxnSpPr>
          <p:nvPr/>
        </p:nvCxnSpPr>
        <p:spPr>
          <a:xfrm flipH="1">
            <a:off x="8065902" y="3127204"/>
            <a:ext cx="1024859" cy="0"/>
          </a:xfrm>
          <a:prstGeom prst="straightConnector1">
            <a:avLst/>
          </a:prstGeom>
          <a:ln w="317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FBD0DF9-94A2-4A9C-8BDA-B82BEB956BC9}"/>
              </a:ext>
            </a:extLst>
          </p:cNvPr>
          <p:cNvCxnSpPr>
            <a:cxnSpLocks/>
            <a:stCxn id="24" idx="0"/>
            <a:endCxn id="57" idx="2"/>
          </p:cNvCxnSpPr>
          <p:nvPr/>
        </p:nvCxnSpPr>
        <p:spPr>
          <a:xfrm flipV="1">
            <a:off x="2873133" y="2324592"/>
            <a:ext cx="0" cy="688909"/>
          </a:xfrm>
          <a:prstGeom prst="straightConnector1">
            <a:avLst/>
          </a:prstGeom>
          <a:ln w="317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312407FE-3EDC-457C-86D7-E3C482ABF3C9}"/>
              </a:ext>
            </a:extLst>
          </p:cNvPr>
          <p:cNvSpPr txBox="1"/>
          <p:nvPr/>
        </p:nvSpPr>
        <p:spPr>
          <a:xfrm>
            <a:off x="1964052" y="1924482"/>
            <a:ext cx="1818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User input</a:t>
            </a:r>
            <a:endParaRPr lang="en-US" sz="2000" dirty="0"/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EE10250E-3860-43B1-90B3-9F3005C42848}"/>
              </a:ext>
            </a:extLst>
          </p:cNvPr>
          <p:cNvCxnSpPr>
            <a:cxnSpLocks/>
            <a:stCxn id="33" idx="1"/>
            <a:endCxn id="24" idx="3"/>
          </p:cNvCxnSpPr>
          <p:nvPr/>
        </p:nvCxnSpPr>
        <p:spPr>
          <a:xfrm flipH="1" flipV="1">
            <a:off x="4042693" y="3244334"/>
            <a:ext cx="1885475" cy="1839483"/>
          </a:xfrm>
          <a:prstGeom prst="straightConnector1">
            <a:avLst/>
          </a:prstGeom>
          <a:ln w="3175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37145341-F319-4785-9739-48215BD59641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6177917" y="2310348"/>
            <a:ext cx="0" cy="688908"/>
          </a:xfrm>
          <a:prstGeom prst="straightConnector1">
            <a:avLst/>
          </a:prstGeom>
          <a:ln w="317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DEF43ED-DDF8-4674-9A9E-AC128A8718CF}"/>
              </a:ext>
            </a:extLst>
          </p:cNvPr>
          <p:cNvSpPr txBox="1"/>
          <p:nvPr/>
        </p:nvSpPr>
        <p:spPr>
          <a:xfrm>
            <a:off x="5268836" y="1910238"/>
            <a:ext cx="1818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User input</a:t>
            </a:r>
            <a:endParaRPr lang="en-US" sz="2000" dirty="0"/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6BD0FF18-3FE0-4E0F-BE97-6BA4364871FB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7664539" y="2315922"/>
            <a:ext cx="0" cy="688908"/>
          </a:xfrm>
          <a:prstGeom prst="straightConnector1">
            <a:avLst/>
          </a:prstGeom>
          <a:ln w="317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EBF5314E-92B5-4B69-8552-CF01C3B0F612}"/>
              </a:ext>
            </a:extLst>
          </p:cNvPr>
          <p:cNvSpPr txBox="1"/>
          <p:nvPr/>
        </p:nvSpPr>
        <p:spPr>
          <a:xfrm>
            <a:off x="6755458" y="1915812"/>
            <a:ext cx="1818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User output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23925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err="1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Static</a:t>
            </a:r>
            <a:r>
              <a:rPr lang="fr-FR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fr-FR" noProof="0" dirty="0" err="1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Typing</a:t>
            </a:r>
            <a:endParaRPr lang="en-US" noProof="0" dirty="0">
              <a:solidFill>
                <a:schemeClr val="accent5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89</a:t>
            </a:fld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630C1D8-2FE1-4088-A50E-B063E07A83AC}"/>
              </a:ext>
            </a:extLst>
          </p:cNvPr>
          <p:cNvSpPr txBox="1"/>
          <p:nvPr/>
        </p:nvSpPr>
        <p:spPr>
          <a:xfrm>
            <a:off x="838200" y="1848430"/>
            <a:ext cx="105155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	</a:t>
            </a:r>
            <a:r>
              <a:rPr lang="en-US" sz="2400" dirty="0">
                <a:latin typeface="Courant" panose="02000509030000020004" pitchFamily="49" charset="0"/>
              </a:rPr>
              <a:t>type List $T :: empty | cons $T (List $T)</a:t>
            </a:r>
          </a:p>
          <a:p>
            <a:r>
              <a:rPr lang="en-US" sz="2400" dirty="0">
                <a:latin typeface="Courant" panose="02000509030000020004" pitchFamily="49" charset="0"/>
              </a:rPr>
              <a:t>   	rule </a:t>
            </a:r>
            <a:r>
              <a:rPr lang="en-US" sz="2400" dirty="0" err="1">
                <a:latin typeface="Courant" panose="02000509030000020004" pitchFamily="49" charset="0"/>
              </a:rPr>
              <a:t>ajoute</a:t>
            </a:r>
            <a:r>
              <a:rPr lang="en-US" sz="2400" dirty="0">
                <a:latin typeface="Courant" panose="02000509030000020004" pitchFamily="49" charset="0"/>
              </a:rPr>
              <a:t> $T :: $T -&gt; List $T =&gt; List $T</a:t>
            </a:r>
          </a:p>
          <a:p>
            <a:r>
              <a:rPr lang="en-US" sz="2400" dirty="0">
                <a:latin typeface="Courant" panose="02000509030000020004" pitchFamily="49" charset="0"/>
              </a:rPr>
              <a:t>    	</a:t>
            </a:r>
            <a:r>
              <a:rPr lang="en-US" sz="2400" b="1" dirty="0">
                <a:latin typeface="Courant" panose="02000509030000020004" pitchFamily="49" charset="0"/>
              </a:rPr>
              <a:t>case </a:t>
            </a:r>
            <a:r>
              <a:rPr lang="en-US" sz="2400" b="1" dirty="0" err="1">
                <a:solidFill>
                  <a:srgbClr val="FF0000"/>
                </a:solidFill>
                <a:latin typeface="Courant" panose="02000509030000020004" pitchFamily="49" charset="0"/>
              </a:rPr>
              <a:t>ajoute</a:t>
            </a:r>
            <a:r>
              <a:rPr lang="en-US" sz="2400" b="1" dirty="0">
                <a:latin typeface="Courant" panose="02000509030000020004" pitchFamily="49" charset="0"/>
              </a:rPr>
              <a:t>(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$x</a:t>
            </a:r>
            <a:r>
              <a:rPr lang="en-US" sz="2400" b="1" dirty="0">
                <a:latin typeface="Courant" panose="02000509030000020004" pitchFamily="49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ant" panose="02000509030000020004" pitchFamily="49" charset="0"/>
              </a:rPr>
              <a:t>cons($y, $tail)</a:t>
            </a:r>
            <a:r>
              <a:rPr lang="en-US" sz="2400" b="1" dirty="0">
                <a:latin typeface="Courant" panose="02000509030000020004" pitchFamily="49" charset="0"/>
              </a:rPr>
              <a:t>) =&gt; </a:t>
            </a:r>
            <a:r>
              <a:rPr lang="en-US" sz="2400" b="1" dirty="0">
                <a:solidFill>
                  <a:schemeClr val="accent2"/>
                </a:solidFill>
                <a:latin typeface="Courant" panose="02000509030000020004" pitchFamily="49" charset="0"/>
              </a:rPr>
              <a:t>cons($y, $tail)</a:t>
            </a:r>
          </a:p>
          <a:p>
            <a:endParaRPr lang="en-US" sz="2400" dirty="0"/>
          </a:p>
          <a:p>
            <a:r>
              <a:rPr lang="en-US" sz="2400" dirty="0"/>
              <a:t>{ </a:t>
            </a:r>
            <a:r>
              <a:rPr lang="en-US" sz="2400" dirty="0" err="1">
                <a:solidFill>
                  <a:srgbClr val="FF0000"/>
                </a:solidFill>
              </a:rPr>
              <a:t>ajoute</a:t>
            </a:r>
            <a:r>
              <a:rPr lang="en-US" sz="2400" dirty="0"/>
              <a:t>:</a:t>
            </a:r>
          </a:p>
          <a:p>
            <a:r>
              <a:rPr lang="en-US" sz="2400" dirty="0"/>
              <a:t>       [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TypeVarRef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{ range: [Object], label: 'T' }</a:t>
            </a:r>
            <a:r>
              <a:rPr lang="en-US" sz="2400" dirty="0"/>
              <a:t>,</a:t>
            </a:r>
          </a:p>
          <a:p>
            <a:r>
              <a:rPr lang="en-US" sz="2400" dirty="0"/>
              <a:t>       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TypeDeclRef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{ range: [Object], </a:t>
            </a:r>
            <a:r>
              <a:rPr lang="en-US" sz="2400" u="sng" dirty="0">
                <a:solidFill>
                  <a:schemeClr val="accent6">
                    <a:lumMod val="75000"/>
                  </a:schemeClr>
                </a:solidFill>
              </a:rPr>
              <a:t>name: 'List'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, arguments: [Array] }</a:t>
            </a:r>
            <a:r>
              <a:rPr lang="en-US" sz="2400" dirty="0"/>
              <a:t>,</a:t>
            </a:r>
          </a:p>
          <a:p>
            <a:r>
              <a:rPr lang="en-US" sz="2400" dirty="0"/>
              <a:t>         </a:t>
            </a:r>
            <a:r>
              <a:rPr lang="en-US" sz="2400" dirty="0" err="1">
                <a:solidFill>
                  <a:schemeClr val="accent2"/>
                </a:solidFill>
              </a:rPr>
              <a:t>TypeDeclRef</a:t>
            </a:r>
            <a:r>
              <a:rPr lang="en-US" sz="2400" dirty="0">
                <a:solidFill>
                  <a:schemeClr val="accent2"/>
                </a:solidFill>
              </a:rPr>
              <a:t> { range: [Object], </a:t>
            </a:r>
            <a:r>
              <a:rPr lang="en-US" sz="2400" u="sng" dirty="0">
                <a:solidFill>
                  <a:schemeClr val="accent2"/>
                </a:solidFill>
              </a:rPr>
              <a:t>name: 'List'</a:t>
            </a:r>
            <a:r>
              <a:rPr lang="en-US" sz="2400" dirty="0">
                <a:solidFill>
                  <a:schemeClr val="accent2"/>
                </a:solidFill>
              </a:rPr>
              <a:t>, arguments: [Array] }</a:t>
            </a:r>
            <a:r>
              <a:rPr lang="en-US" sz="2400" dirty="0"/>
              <a:t> ] }</a:t>
            </a:r>
          </a:p>
        </p:txBody>
      </p:sp>
    </p:spTree>
    <p:extLst>
      <p:ext uri="{BB962C8B-B14F-4D97-AF65-F5344CB8AC3E}">
        <p14:creationId xmlns:p14="http://schemas.microsoft.com/office/powerpoint/2010/main" val="126011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Rewrite systems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1C8959-1A5E-4DB9-ADE2-3F8D33EB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9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1FBB54-873F-49BB-ADF1-BAA3F0D23E16}"/>
              </a:ext>
            </a:extLst>
          </p:cNvPr>
          <p:cNvSpPr txBox="1"/>
          <p:nvPr/>
        </p:nvSpPr>
        <p:spPr>
          <a:xfrm>
            <a:off x="2625687" y="2066065"/>
            <a:ext cx="23059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Termination</a:t>
            </a:r>
          </a:p>
          <a:p>
            <a:endParaRPr lang="en-US" sz="2400" dirty="0"/>
          </a:p>
          <a:p>
            <a:r>
              <a:rPr lang="en-US" sz="2400" dirty="0"/>
              <a:t>Confluence</a:t>
            </a:r>
          </a:p>
          <a:p>
            <a:endParaRPr lang="en-US" sz="2400" dirty="0"/>
          </a:p>
          <a:p>
            <a:r>
              <a:rPr lang="en-US" sz="2400" dirty="0"/>
              <a:t>Soundness</a:t>
            </a:r>
          </a:p>
          <a:p>
            <a:endParaRPr lang="en-US" sz="2400" dirty="0"/>
          </a:p>
          <a:p>
            <a:r>
              <a:rPr lang="en-US" sz="2400" dirty="0"/>
              <a:t>Completeness</a:t>
            </a:r>
          </a:p>
          <a:p>
            <a:endParaRPr lang="en-US" sz="2400" dirty="0"/>
          </a:p>
          <a:p>
            <a:r>
              <a:rPr lang="en-US" sz="2400" dirty="0"/>
              <a:t>Correctness</a:t>
            </a:r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082AADC4-4644-4B24-B114-EEEF10909FAC}"/>
              </a:ext>
            </a:extLst>
          </p:cNvPr>
          <p:cNvSpPr/>
          <p:nvPr/>
        </p:nvSpPr>
        <p:spPr>
          <a:xfrm rot="10800000">
            <a:off x="5599415" y="2066062"/>
            <a:ext cx="358257" cy="341631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7A29A47-368A-40CA-A8A5-4ACF658AAFC5}"/>
              </a:ext>
            </a:extLst>
          </p:cNvPr>
          <p:cNvSpPr txBox="1"/>
          <p:nvPr/>
        </p:nvSpPr>
        <p:spPr>
          <a:xfrm>
            <a:off x="6904234" y="3512611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Undecidable in general</a:t>
            </a:r>
          </a:p>
        </p:txBody>
      </p:sp>
    </p:spTree>
    <p:extLst>
      <p:ext uri="{BB962C8B-B14F-4D97-AF65-F5344CB8AC3E}">
        <p14:creationId xmlns:p14="http://schemas.microsoft.com/office/powerpoint/2010/main" val="365829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err="1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Static</a:t>
            </a:r>
            <a:r>
              <a:rPr lang="fr-FR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fr-FR" noProof="0" dirty="0" err="1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Typing</a:t>
            </a:r>
            <a:endParaRPr lang="en-US" noProof="0" dirty="0">
              <a:solidFill>
                <a:schemeClr val="accent5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90</a:t>
            </a:fld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630C1D8-2FE1-4088-A50E-B063E07A83AC}"/>
              </a:ext>
            </a:extLst>
          </p:cNvPr>
          <p:cNvSpPr txBox="1"/>
          <p:nvPr/>
        </p:nvSpPr>
        <p:spPr>
          <a:xfrm>
            <a:off x="603397" y="2274838"/>
            <a:ext cx="109852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	</a:t>
            </a:r>
            <a:r>
              <a:rPr lang="en-US" sz="2400" dirty="0">
                <a:latin typeface="Courant" panose="02000509030000020004" pitchFamily="49" charset="0"/>
              </a:rPr>
              <a:t>case </a:t>
            </a:r>
            <a:r>
              <a:rPr lang="en-US" sz="2400" dirty="0" err="1">
                <a:solidFill>
                  <a:srgbClr val="FF0000"/>
                </a:solidFill>
                <a:latin typeface="Courant" panose="02000509030000020004" pitchFamily="49" charset="0"/>
              </a:rPr>
              <a:t>ajoute</a:t>
            </a:r>
            <a:r>
              <a:rPr lang="en-US" sz="2400" dirty="0">
                <a:solidFill>
                  <a:srgbClr val="FF0000"/>
                </a:solidFill>
                <a:latin typeface="Courant" panose="02000509030000020004" pitchFamily="49" charset="0"/>
              </a:rPr>
              <a:t>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urant" panose="02000509030000020004" pitchFamily="49" charset="0"/>
              </a:rPr>
              <a:t>$x</a:t>
            </a:r>
            <a:r>
              <a:rPr lang="en-US" sz="2400" dirty="0">
                <a:latin typeface="Courant" panose="020005090300000200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ant" panose="02000509030000020004" pitchFamily="49" charset="0"/>
              </a:rPr>
              <a:t>cons($y, $tail)</a:t>
            </a:r>
            <a:r>
              <a:rPr lang="en-US" sz="2400" dirty="0">
                <a:solidFill>
                  <a:srgbClr val="FF0000"/>
                </a:solidFill>
                <a:latin typeface="Courant" panose="02000509030000020004" pitchFamily="49" charset="0"/>
              </a:rPr>
              <a:t>)</a:t>
            </a:r>
            <a:r>
              <a:rPr lang="en-US" sz="2400" dirty="0">
                <a:latin typeface="Courant" panose="02000509030000020004" pitchFamily="49" charset="0"/>
              </a:rPr>
              <a:t> =&gt;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ant" panose="02000509030000020004" pitchFamily="49" charset="0"/>
              </a:rPr>
              <a:t>cons($y, $tail)</a:t>
            </a:r>
          </a:p>
          <a:p>
            <a:r>
              <a:rPr lang="en-US" sz="2400" dirty="0"/>
              <a:t>  </a:t>
            </a:r>
          </a:p>
          <a:p>
            <a:endParaRPr lang="en-US" sz="2400" dirty="0"/>
          </a:p>
          <a:p>
            <a:r>
              <a:rPr lang="en-US" sz="2400" dirty="0"/>
              <a:t>	{ </a:t>
            </a:r>
            <a:r>
              <a:rPr lang="en-US" sz="2400" dirty="0" err="1">
                <a:solidFill>
                  <a:srgbClr val="FF0000"/>
                </a:solidFill>
              </a:rPr>
              <a:t>ajoute</a:t>
            </a:r>
            <a:r>
              <a:rPr lang="en-US" sz="2400" dirty="0"/>
              <a:t>: [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TypeVarRef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{ range: null, label: 'T0' }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&lt;2 empty items&gt; </a:t>
            </a:r>
            <a:r>
              <a:rPr lang="en-US" sz="2400" dirty="0"/>
              <a:t>] }</a:t>
            </a:r>
          </a:p>
        </p:txBody>
      </p:sp>
    </p:spTree>
    <p:extLst>
      <p:ext uri="{BB962C8B-B14F-4D97-AF65-F5344CB8AC3E}">
        <p14:creationId xmlns:p14="http://schemas.microsoft.com/office/powerpoint/2010/main" val="22994141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91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24C64BE-0C94-42F0-BCC9-659E4FFFE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207" y="26845"/>
            <a:ext cx="8795586" cy="680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554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FUNRULES</a:t>
            </a:r>
            <a:endParaRPr lang="en-US" noProof="0" dirty="0">
              <a:solidFill>
                <a:schemeClr val="accent5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92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EA3167C-F162-4A64-B1CD-0AC428B48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303" y="2245169"/>
            <a:ext cx="8151044" cy="33050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7B5FE98-A302-43D5-B1A9-E57DF6103EAC}"/>
              </a:ext>
            </a:extLst>
          </p:cNvPr>
          <p:cNvSpPr txBox="1"/>
          <p:nvPr/>
        </p:nvSpPr>
        <p:spPr>
          <a:xfrm>
            <a:off x="838200" y="1670284"/>
            <a:ext cx="10515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If </a:t>
            </a:r>
            <a:r>
              <a:rPr lang="en-US" sz="2400" dirty="0">
                <a:latin typeface="Courant" panose="02000509030000020004" pitchFamily="49" charset="0"/>
              </a:rPr>
              <a:t>cons()</a:t>
            </a:r>
            <a:r>
              <a:rPr lang="en-US" sz="2400" dirty="0"/>
              <a:t>is defined: </a:t>
            </a:r>
          </a:p>
        </p:txBody>
      </p:sp>
    </p:spTree>
    <p:extLst>
      <p:ext uri="{BB962C8B-B14F-4D97-AF65-F5344CB8AC3E}">
        <p14:creationId xmlns:p14="http://schemas.microsoft.com/office/powerpoint/2010/main" val="177149659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FUNRULES</a:t>
            </a:r>
            <a:endParaRPr lang="en-US" noProof="0" dirty="0">
              <a:solidFill>
                <a:schemeClr val="accent5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93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B5FE98-A302-43D5-B1A9-E57DF6103EAC}"/>
              </a:ext>
            </a:extLst>
          </p:cNvPr>
          <p:cNvSpPr txBox="1"/>
          <p:nvPr/>
        </p:nvSpPr>
        <p:spPr>
          <a:xfrm>
            <a:off x="838200" y="1670284"/>
            <a:ext cx="10515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If </a:t>
            </a:r>
            <a:r>
              <a:rPr lang="en-US" sz="2400" dirty="0">
                <a:latin typeface="Courant" panose="02000509030000020004" pitchFamily="49" charset="0"/>
              </a:rPr>
              <a:t>cons()</a:t>
            </a:r>
            <a:r>
              <a:rPr lang="en-US" sz="2400" dirty="0"/>
              <a:t>is undefined: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2D4478-7CF7-44D3-A0C5-2CFD87946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800" y="2199541"/>
            <a:ext cx="8083353" cy="336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225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err="1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Execution</a:t>
            </a:r>
            <a:endParaRPr lang="en-US" noProof="0" dirty="0">
              <a:solidFill>
                <a:schemeClr val="accent5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94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5822270-6C45-4356-AC32-D8399FC334EB}"/>
              </a:ext>
            </a:extLst>
          </p:cNvPr>
          <p:cNvSpPr txBox="1"/>
          <p:nvPr/>
        </p:nvSpPr>
        <p:spPr>
          <a:xfrm>
            <a:off x="715496" y="3192522"/>
            <a:ext cx="2237572" cy="461665"/>
          </a:xfrm>
          <a:prstGeom prst="rect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File_process.py</a:t>
            </a:r>
            <a:endParaRPr lang="en-US" sz="2400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07F5056-6DAB-4E4A-9100-9F83067AD075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 flipV="1">
            <a:off x="2953068" y="3423354"/>
            <a:ext cx="79275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11ED4FC-13C6-4CC5-9B9A-A0EDDB83FBCA}"/>
              </a:ext>
            </a:extLst>
          </p:cNvPr>
          <p:cNvSpPr txBox="1"/>
          <p:nvPr/>
        </p:nvSpPr>
        <p:spPr>
          <a:xfrm>
            <a:off x="8106012" y="1547480"/>
            <a:ext cx="2129002" cy="461665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Funrules</a:t>
            </a:r>
            <a:endParaRPr lang="en-US" sz="24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38744CC-2FCE-4992-8E66-3B04E46145A4}"/>
              </a:ext>
            </a:extLst>
          </p:cNvPr>
          <p:cNvCxnSpPr>
            <a:cxnSpLocks/>
            <a:stCxn id="30" idx="3"/>
            <a:endCxn id="15" idx="1"/>
          </p:cNvCxnSpPr>
          <p:nvPr/>
        </p:nvCxnSpPr>
        <p:spPr>
          <a:xfrm flipV="1">
            <a:off x="6084942" y="1778313"/>
            <a:ext cx="2021070" cy="164504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C2173E7-4E2F-4643-ADDC-B057E0F368E3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 flipV="1">
            <a:off x="6084942" y="3396773"/>
            <a:ext cx="1966785" cy="26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F2054CC1-FB0C-45E6-A1B7-B0E567E3AA10}"/>
              </a:ext>
            </a:extLst>
          </p:cNvPr>
          <p:cNvSpPr txBox="1"/>
          <p:nvPr/>
        </p:nvSpPr>
        <p:spPr>
          <a:xfrm>
            <a:off x="715496" y="3654186"/>
            <a:ext cx="2237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Courant" panose="02000509030000020004" pitchFamily="49" charset="0"/>
              </a:rPr>
              <a:t>pre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Courant" panose="02000509030000020004" pitchFamily="49" charset="0"/>
              </a:rPr>
              <a:t>()</a:t>
            </a:r>
          </a:p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Courant" panose="02000509030000020004" pitchFamily="49" charset="0"/>
              </a:rPr>
              <a:t>init_module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Courant" panose="02000509030000020004" pitchFamily="49" charset="0"/>
              </a:rPr>
              <a:t>()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ant" panose="02000509030000020004" pitchFamily="49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7D8AC5D-EA9B-4B4A-9B90-920E7D2A7063}"/>
              </a:ext>
            </a:extLst>
          </p:cNvPr>
          <p:cNvSpPr txBox="1"/>
          <p:nvPr/>
        </p:nvSpPr>
        <p:spPr>
          <a:xfrm>
            <a:off x="2782152" y="5032005"/>
            <a:ext cx="1936349" cy="830997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funblocks-syntax</a:t>
            </a:r>
            <a:endParaRPr lang="en-US" sz="2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2871F50-4C25-45AB-9ED0-46EF14027651}"/>
              </a:ext>
            </a:extLst>
          </p:cNvPr>
          <p:cNvSpPr txBox="1"/>
          <p:nvPr/>
        </p:nvSpPr>
        <p:spPr>
          <a:xfrm>
            <a:off x="5032340" y="5032004"/>
            <a:ext cx="1936349" cy="461665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funblocks</a:t>
            </a:r>
            <a:endParaRPr lang="fr-FR" sz="2400" dirty="0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0759907-83C5-4A43-B8DB-073097B98EC9}"/>
              </a:ext>
            </a:extLst>
          </p:cNvPr>
          <p:cNvCxnSpPr>
            <a:cxnSpLocks/>
            <a:stCxn id="26" idx="0"/>
            <a:endCxn id="30" idx="2"/>
          </p:cNvCxnSpPr>
          <p:nvPr/>
        </p:nvCxnSpPr>
        <p:spPr>
          <a:xfrm flipV="1">
            <a:off x="3750327" y="3654186"/>
            <a:ext cx="1165055" cy="1377819"/>
          </a:xfrm>
          <a:prstGeom prst="straightConnector1">
            <a:avLst/>
          </a:prstGeom>
          <a:ln w="31750">
            <a:headEnd type="none" w="med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2E52C1D-832F-42B9-AE82-48736D475DE3}"/>
              </a:ext>
            </a:extLst>
          </p:cNvPr>
          <p:cNvCxnSpPr>
            <a:cxnSpLocks/>
            <a:stCxn id="27" idx="0"/>
            <a:endCxn id="30" idx="2"/>
          </p:cNvCxnSpPr>
          <p:nvPr/>
        </p:nvCxnSpPr>
        <p:spPr>
          <a:xfrm flipH="1" flipV="1">
            <a:off x="4915382" y="3654186"/>
            <a:ext cx="1085133" cy="1377818"/>
          </a:xfrm>
          <a:prstGeom prst="straightConnector1">
            <a:avLst/>
          </a:prstGeom>
          <a:ln w="31750">
            <a:headEnd type="none" w="med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6E8251B4-C526-4113-A6B5-0ACA48980B0D}"/>
              </a:ext>
            </a:extLst>
          </p:cNvPr>
          <p:cNvSpPr txBox="1"/>
          <p:nvPr/>
        </p:nvSpPr>
        <p:spPr>
          <a:xfrm>
            <a:off x="3745822" y="3192521"/>
            <a:ext cx="2339120" cy="461665"/>
          </a:xfrm>
          <a:prstGeom prst="rect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fun-to-</a:t>
            </a:r>
            <a:r>
              <a:rPr lang="fr-FR" sz="2400" dirty="0" err="1"/>
              <a:t>maude</a:t>
            </a:r>
            <a:endParaRPr lang="fr-FR" sz="2400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F3A0A01-272C-4286-BAB2-ECE7DF386491}"/>
              </a:ext>
            </a:extLst>
          </p:cNvPr>
          <p:cNvSpPr txBox="1"/>
          <p:nvPr/>
        </p:nvSpPr>
        <p:spPr>
          <a:xfrm>
            <a:off x="8051727" y="3165940"/>
            <a:ext cx="2237572" cy="461665"/>
          </a:xfrm>
          <a:prstGeom prst="rect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File_process.py</a:t>
            </a:r>
            <a:endParaRPr lang="en-US" sz="24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C8C2C9C-35EC-4B3C-ABCF-1720D1AA6AAC}"/>
              </a:ext>
            </a:extLst>
          </p:cNvPr>
          <p:cNvSpPr txBox="1"/>
          <p:nvPr/>
        </p:nvSpPr>
        <p:spPr>
          <a:xfrm>
            <a:off x="8106012" y="3654186"/>
            <a:ext cx="223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Courant" panose="02000509030000020004" pitchFamily="49" charset="0"/>
              </a:rPr>
              <a:t>post()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C0918BA-992D-4076-A181-D39195E44DDB}"/>
              </a:ext>
            </a:extLst>
          </p:cNvPr>
          <p:cNvSpPr txBox="1"/>
          <p:nvPr/>
        </p:nvSpPr>
        <p:spPr>
          <a:xfrm>
            <a:off x="6096000" y="2200723"/>
            <a:ext cx="97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accent5">
                    <a:lumMod val="75000"/>
                  </a:schemeClr>
                </a:solidFill>
              </a:rPr>
              <a:t>create</a:t>
            </a:r>
            <a:endParaRPr lang="fr-FR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D3D33F74-CDCF-4BB3-9DEC-6163D9067C1D}"/>
              </a:ext>
            </a:extLst>
          </p:cNvPr>
          <p:cNvCxnSpPr>
            <a:cxnSpLocks/>
            <a:stCxn id="15" idx="2"/>
            <a:endCxn id="41" idx="0"/>
          </p:cNvCxnSpPr>
          <p:nvPr/>
        </p:nvCxnSpPr>
        <p:spPr>
          <a:xfrm>
            <a:off x="9170513" y="2009145"/>
            <a:ext cx="0" cy="1156795"/>
          </a:xfrm>
          <a:prstGeom prst="straightConnector1">
            <a:avLst/>
          </a:prstGeom>
          <a:ln w="31750">
            <a:headEnd type="none" w="med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0272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Maude tools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95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D24C56-0C1C-488F-AF54-290270F6D3D0}"/>
              </a:ext>
            </a:extLst>
          </p:cNvPr>
          <p:cNvSpPr txBox="1"/>
          <p:nvPr/>
        </p:nvSpPr>
        <p:spPr>
          <a:xfrm>
            <a:off x="749343" y="2066062"/>
            <a:ext cx="502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Inductive Theorem Prover (ITP)</a:t>
            </a:r>
          </a:p>
          <a:p>
            <a:endParaRPr lang="en-US" sz="2400" dirty="0"/>
          </a:p>
          <a:p>
            <a:r>
              <a:rPr lang="en-US" sz="2400" dirty="0"/>
              <a:t>Sufficient Completeness Checker (SCC)</a:t>
            </a:r>
          </a:p>
          <a:p>
            <a:endParaRPr lang="en-US" sz="2400" dirty="0"/>
          </a:p>
          <a:p>
            <a:r>
              <a:rPr lang="en-US" sz="2400" dirty="0"/>
              <a:t>Church-Rosser Checker (CRC)</a:t>
            </a:r>
          </a:p>
          <a:p>
            <a:endParaRPr lang="en-US" sz="2400" dirty="0"/>
          </a:p>
          <a:p>
            <a:r>
              <a:rPr lang="en-US" sz="2400" dirty="0"/>
              <a:t>Coherence Checker (</a:t>
            </a:r>
            <a:r>
              <a:rPr lang="en-US" sz="2400" dirty="0" err="1"/>
              <a:t>ChC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Maude Termination Tool (MTT)</a:t>
            </a:r>
          </a:p>
        </p:txBody>
      </p:sp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E59BCB2C-F1BB-4DC5-8331-AD71A80E8816}"/>
              </a:ext>
            </a:extLst>
          </p:cNvPr>
          <p:cNvSpPr/>
          <p:nvPr/>
        </p:nvSpPr>
        <p:spPr>
          <a:xfrm rot="10800000">
            <a:off x="5599415" y="2066062"/>
            <a:ext cx="358257" cy="341631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DFAE05C-B171-4592-AD7F-9B31CDA284B7}"/>
              </a:ext>
            </a:extLst>
          </p:cNvPr>
          <p:cNvSpPr txBox="1"/>
          <p:nvPr/>
        </p:nvSpPr>
        <p:spPr>
          <a:xfrm>
            <a:off x="6625489" y="3543388"/>
            <a:ext cx="5287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Maude </a:t>
            </a:r>
            <a:r>
              <a:rPr lang="fr-FR" sz="2400" dirty="0" err="1"/>
              <a:t>Formal</a:t>
            </a:r>
            <a:r>
              <a:rPr lang="fr-FR" sz="2400" dirty="0"/>
              <a:t> </a:t>
            </a:r>
            <a:r>
              <a:rPr lang="fr-FR" sz="2400" dirty="0" err="1"/>
              <a:t>Environment</a:t>
            </a:r>
            <a:r>
              <a:rPr lang="fr-FR" sz="2400" dirty="0"/>
              <a:t> (MFE)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992894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Maude Formal Environment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96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D24C56-0C1C-488F-AF54-290270F6D3D0}"/>
              </a:ext>
            </a:extLst>
          </p:cNvPr>
          <p:cNvSpPr txBox="1"/>
          <p:nvPr/>
        </p:nvSpPr>
        <p:spPr>
          <a:xfrm>
            <a:off x="664283" y="2850343"/>
            <a:ext cx="5029200" cy="193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Inductive Theorem Prover (ITP)</a:t>
            </a:r>
          </a:p>
          <a:p>
            <a:endParaRPr lang="en-US" sz="2400" dirty="0"/>
          </a:p>
          <a:p>
            <a:r>
              <a:rPr lang="en-US" sz="2400" b="1" dirty="0"/>
              <a:t>Church-Rosser Checker (CRC)</a:t>
            </a:r>
          </a:p>
          <a:p>
            <a:endParaRPr lang="en-US" sz="2400" dirty="0"/>
          </a:p>
          <a:p>
            <a:r>
              <a:rPr lang="en-US" sz="2400" dirty="0"/>
              <a:t>Coherence Checker (</a:t>
            </a:r>
            <a:r>
              <a:rPr lang="en-US" sz="2400" dirty="0" err="1"/>
              <a:t>ChC</a:t>
            </a:r>
            <a:r>
              <a:rPr lang="en-US" sz="2400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DFAE05C-B171-4592-AD7F-9B31CDA284B7}"/>
              </a:ext>
            </a:extLst>
          </p:cNvPr>
          <p:cNvSpPr txBox="1"/>
          <p:nvPr/>
        </p:nvSpPr>
        <p:spPr>
          <a:xfrm>
            <a:off x="6498519" y="3099640"/>
            <a:ext cx="5287766" cy="120032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Sufficient Completeness Checker (SCC)</a:t>
            </a:r>
          </a:p>
          <a:p>
            <a:endParaRPr lang="en-US" sz="2400" dirty="0"/>
          </a:p>
          <a:p>
            <a:r>
              <a:rPr lang="en-US" sz="2400" b="1" dirty="0"/>
              <a:t>Maude Termination Tool (MTT)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3806A02-5CCC-4646-8A2A-A0A71723C9AE}"/>
              </a:ext>
            </a:extLst>
          </p:cNvPr>
          <p:cNvSpPr txBox="1"/>
          <p:nvPr/>
        </p:nvSpPr>
        <p:spPr>
          <a:xfrm>
            <a:off x="6840453" y="2637975"/>
            <a:ext cx="460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Maude++ 2.7</a:t>
            </a:r>
            <a:endParaRPr lang="en-US" sz="2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B9D76D-409B-4ECD-8B92-39E53515E7E1}"/>
              </a:ext>
            </a:extLst>
          </p:cNvPr>
          <p:cNvSpPr txBox="1"/>
          <p:nvPr/>
        </p:nvSpPr>
        <p:spPr>
          <a:xfrm>
            <a:off x="876934" y="2349268"/>
            <a:ext cx="460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Maude 3.1 (last version)</a:t>
            </a:r>
            <a:endParaRPr lang="en-US" sz="2400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8F4BB33-3C05-4F8E-8E98-87BDE0484BA2}"/>
              </a:ext>
            </a:extLst>
          </p:cNvPr>
          <p:cNvCxnSpPr>
            <a:stCxn id="8" idx="2"/>
          </p:cNvCxnSpPr>
          <p:nvPr/>
        </p:nvCxnSpPr>
        <p:spPr>
          <a:xfrm flipH="1">
            <a:off x="9133726" y="4299969"/>
            <a:ext cx="8676" cy="72409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2E7F6BF3-7410-449D-9A98-E12013F8A300}"/>
              </a:ext>
            </a:extLst>
          </p:cNvPr>
          <p:cNvSpPr txBox="1"/>
          <p:nvPr/>
        </p:nvSpPr>
        <p:spPr>
          <a:xfrm>
            <a:off x="6831777" y="4997709"/>
            <a:ext cx="460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AProVE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706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Maude Formal Environment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97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D24C56-0C1C-488F-AF54-290270F6D3D0}"/>
              </a:ext>
            </a:extLst>
          </p:cNvPr>
          <p:cNvSpPr txBox="1"/>
          <p:nvPr/>
        </p:nvSpPr>
        <p:spPr>
          <a:xfrm>
            <a:off x="4914471" y="2835984"/>
            <a:ext cx="4062573" cy="12003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ant" panose="02000509030000020004" pitchFamily="49" charset="0"/>
              </a:rPr>
              <a:t>(</a:t>
            </a:r>
            <a:r>
              <a:rPr lang="en-US" sz="2400" dirty="0" err="1">
                <a:latin typeface="Courant" panose="02000509030000020004" pitchFamily="49" charset="0"/>
              </a:rPr>
              <a:t>ct</a:t>
            </a:r>
            <a:r>
              <a:rPr lang="en-US" sz="2400" dirty="0">
                <a:latin typeface="Courant" panose="02000509030000020004" pitchFamily="49" charset="0"/>
              </a:rPr>
              <a:t> &lt;module name&gt; .)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>
                <a:latin typeface="Courant" panose="02000509030000020004" pitchFamily="49" charset="0"/>
              </a:rPr>
              <a:t>(</a:t>
            </a:r>
            <a:r>
              <a:rPr lang="en-US" sz="2400" dirty="0" err="1">
                <a:latin typeface="Courant" panose="02000509030000020004" pitchFamily="49" charset="0"/>
              </a:rPr>
              <a:t>ccr</a:t>
            </a:r>
            <a:r>
              <a:rPr lang="en-US" sz="2400" dirty="0">
                <a:latin typeface="Courant" panose="02000509030000020004" pitchFamily="49" charset="0"/>
              </a:rPr>
              <a:t> &lt;module name&gt; .)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B1CE6A4-A131-4EAE-A5B3-8271B5BA03D3}"/>
              </a:ext>
            </a:extLst>
          </p:cNvPr>
          <p:cNvSpPr txBox="1"/>
          <p:nvPr/>
        </p:nvSpPr>
        <p:spPr>
          <a:xfrm>
            <a:off x="353603" y="3013501"/>
            <a:ext cx="3375916" cy="8309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Full Maude module</a:t>
            </a:r>
          </a:p>
          <a:p>
            <a:pPr algn="ctr"/>
            <a:r>
              <a:rPr lang="en-US" sz="2400"/>
              <a:t>(equational specification)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CCE1156-18D8-4142-8496-F57A93A5E503}"/>
              </a:ext>
            </a:extLst>
          </p:cNvPr>
          <p:cNvSpPr txBox="1"/>
          <p:nvPr/>
        </p:nvSpPr>
        <p:spPr>
          <a:xfrm>
            <a:off x="5764230" y="2374319"/>
            <a:ext cx="236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MFE</a:t>
            </a:r>
            <a:endParaRPr lang="en-US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29D1DDE-E9C7-48EF-B8FD-85EFA63FBD04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>
            <a:off x="3729519" y="3429000"/>
            <a:ext cx="1184952" cy="71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9A3DE4E-9B49-4B25-BFDB-341112D185A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8977044" y="3428999"/>
            <a:ext cx="803954" cy="7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0037B78D-1FFD-46C1-811E-5A68006239F3}"/>
              </a:ext>
            </a:extLst>
          </p:cNvPr>
          <p:cNvSpPr txBox="1"/>
          <p:nvPr/>
        </p:nvSpPr>
        <p:spPr>
          <a:xfrm>
            <a:off x="9379021" y="3198166"/>
            <a:ext cx="236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output</a:t>
            </a:r>
            <a:endParaRPr lang="en-US" dirty="0"/>
          </a:p>
        </p:txBody>
      </p:sp>
      <p:pic>
        <p:nvPicPr>
          <p:cNvPr id="22" name="Graphique 21" descr="Avertissement avec un remplissage uni">
            <a:extLst>
              <a:ext uri="{FF2B5EF4-FFF2-40B4-BE49-F238E27FC236}">
                <a16:creationId xmlns:a16="http://schemas.microsoft.com/office/drawing/2014/main" id="{05B96FF8-DF40-456C-8594-B614CA524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5119" y="4872519"/>
            <a:ext cx="1027416" cy="1027416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6A0604BE-C172-40EC-8361-FC7AB9513F1D}"/>
              </a:ext>
            </a:extLst>
          </p:cNvPr>
          <p:cNvSpPr txBox="1"/>
          <p:nvPr/>
        </p:nvSpPr>
        <p:spPr>
          <a:xfrm>
            <a:off x="3842533" y="5155394"/>
            <a:ext cx="5534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Works only with equational 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202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Church-Rosser Checker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98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5137BB7-36DE-43DC-BFE6-1A412C750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2" y="4262437"/>
            <a:ext cx="8943975" cy="22764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4BC5A49-2E58-456A-B3C5-B41DCD263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399" y="1481137"/>
            <a:ext cx="35052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942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9B7AF-04C3-40C3-9D6C-E9ECCD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5">
                    <a:lumMod val="75000"/>
                  </a:schemeClr>
                </a:solidFill>
                <a:latin typeface="Berlin Sans FB" panose="020E0602020502020306" pitchFamily="34" charset="0"/>
              </a:rPr>
              <a:t>Church-Rosser Checker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3783C-00C5-46FF-B0D3-A0EDE407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5A5-4B33-4FD6-9B3C-4DF88F2BE49E}" type="slidenum">
              <a:rPr lang="fr-FR" smtClean="0"/>
              <a:t>99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F3F759-3C3A-4096-A82E-F162228B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4472612"/>
            <a:ext cx="8610600" cy="16668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043236E-B513-4982-B9FE-4A319FC30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620" y="1614376"/>
            <a:ext cx="3642759" cy="254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835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nItRlIiLCJTdHlsZU5hbWUiOm51bGwsIlZlcnNpb24iOnsiJGlkIjoiMiIsIlZlcnNpb24iOiIzLjEuMyIsIk9yaWdpbmFsQXNzZW1ibHlWZXJzaW9uIjoiMy42Mi4xMy4wMCIsIkVkaXRpb24iOiJCYXNpYyIsIklzUGx1c0VkaXRpb24iOmZhbHNlfSwiRWZmZWN0IjoxLCJTdHlsZSI6eyIkaWQiOiIzIiwiVGltZWJhbmRTdHlsZSI6eyIkaWQiOiI0IiwiU2NhbGVNYXJraW5nIjowLCJTaGFwZSI6MywiU2hhcGVTdHlsZSI6eyIkaWQiOiI1IiwiTWFyZ2luIjp7IiRpZCI6IjYiLCJUb3AiOjAsIkxlZnQiOjEwLCJSaWdodCI6MTAsIkJvdHRvbSI6MH0sIlBhZGRpbmciOnsiJGlkIjoiNyIsIlRvcCI6MywiTGVmdCI6MCwiUmlnaHQiOjAsIkJvdHRvbSI6M30sIkJhY2tncm91bmQiOnsiJGlkIjoiOCIsIkNvbG9yIjp7IiRpZCI6IjkiLCJBIjoyNTUsIlIiOjE3OCwiRyI6MTc4LCJCIjoxNzh9fSwiSXNWaXNpYmxlIjp0cnVlLCJXaWR0aCI6M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mYWxz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1NSwiRyI6MTkyLCJCIjowfX0sIkFwcGVuZFllYXJPblllYXJDaGFuZ2UiOnRydWUsIkVsYXBzZWRUaW1lRm9ybWF0IjoxLCJUb2RheU1hcmtlclBvc2l0aW9uIjozLCJRdWlja1Bvc2l0aW9uIjoyLCJBYnNvbHV0ZVBvc2l0aW9uIjo0MDUuMCwiTWFyZ2luIjp7IiRpZCI6IjQ5IiwiVG9wIjowLCJMZWZ0IjoxMCwiUmlnaHQiOjEwLCJCb3R0b20iOjB9LCJQYWRkaW5nIjp7IiRpZCI6IjUwIiwiVG9wIjowLCJMZWZ0IjowLCJSaWdodCI6MCwiQm90dG9tIjowfSwiQmFja2dyb3VuZCI6eyIkaWQiOiI1MSIsIkNvbG9yIjp7IiRpZCI6IjUyIiwiQSI6MjU1LCJSIjoxNzgsIkciOjE3OCwiQiI6MTc4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S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EYXRlRm9ybWF0IjpmYWxzZSwiSXNWaXNpYmxlIjpmYWxzZSwiTWFyZ2luIjpmYWxzZX19LCJTaG93RWxhcHNlZFRpbWVHcmFkaWVudFN0eWxlIjp0cnVlfSwiU2NhbGUiOnsiJGlkIjoiMTI3IiwiU3RhcnREYXRlIjoiMDAwMS0wMS0wMVQwMDowMDowMCIsIkVuZERhdGUiOiIyMDIwLTEyLTMxVDIzOjU5OjAwIiwiRm9ybWF0IjoiTU1NIiwiVHlwZSI6MiwiQXV0b0RhdGVSYW5nZSI6dHJ1ZSwiV29ya2luZ0RheXMiOjEyNywiVG9kYXlNYXJrZXJUZXh0IjoiQXVqb3VyZCdodWkiLCJBdXRvU2NhbGVUeXBlIjp0cnVlfSwiTWlsZXN0b25lcyI6W10sIlRhc2tzIjpbeyIkaWQiOiIxMjgiLCJHcm91cE5hbWUiOm51bGwsIlN0YXJ0RGF0ZSI6IjIwMjAtMDktMjhUMDA6MDA6MDAiLCJFbmREYXRlIjoiMjAyMC0xMi0zMVQyMzo1OTowMCIsIlBlcmNlbnRhZ2VDb21wbGV0ZSI6bnVsbCwiU3R5bGUiOnsiJGlkIjoiMTI5IiwiU2hhcGUiOjAsIlNoYXBlVGhpY2tuZXNzIjoxLCJEdXJhdGlvbkZvcm1hdCI6MCwiSW5jbHVkZU5vbldvcmtpbmdEYXlzSW5EdXJhdGlvbiI6ZmFsc2UsIlBlcmNlbnRhZ2VDb21wbGV0ZVN0eWxlIjp7IiRpZCI6IjEzMCIsIkZvbnRTZXR0aW5ncyI6eyIkaWQiOiIxMzEiLCJGb250U2l6ZSI6MTAsIkZvbnROYW1lIjoiQ2FsaWJyaSIsIklzQm9sZCI6ZmFsc2UsIklzSXRhbGljIjpmYWxzZSwiSXNVbmRlcmxpbmVkIjpmYWxzZSwiUGFyZW50U3R5bGUiOm51bGx9LCJBdXRvU2l6ZSI6MCwiRm9yZWdyb3VuZCI6eyIkaWQiOiIxMzIiLCJDb2xvciI6eyIkcmVmIjoiODYifX0sIk1heFdpZHRoIjoyMDAuMCwiTWF4SGVpZ2h0IjoiSW5maW5pdHkiLCJTbWFydEZvcmVncm91bmRJc0FjdGl2ZSI6ZmFsc2UsIkhvcml6b250YWxBbGlnbm1lbnQiOjAsIlZlcnRpY2FsQWxpZ25tZW50IjowLCJTbWFydEZvcmVncm91bmQiOm51bGwsIkJhY2tncm91bmRGaWxsVHlwZSI6MCwiTWFyZ2luIjp7IiRpZCI6IjEzMyIsIlRvcCI6MCwiTGVmdCI6MCwiUmlnaHQiOjAsIkJvdHRvbSI6MH0sIlBhZGRpbmciOnsiJGlkIjoiMTM0IiwiVG9wIjowLCJMZWZ0IjowLCJSaWdodCI6MCwiQm90dG9tIjowfSwiQmFja2dyb3VuZCI6eyIkcmVmIjoiODkifSwiSXNWaXNpYmxlIjp0cnVlLCJXaWR0aCI6MC4wLCJIZWlnaHQiOjAuMCwiQm9yZGVyU3R5bGUiOnsiJGlkIjoiMTM1IiwiTGluZUNvbG9yIjpudWxsLCJMaW5lV2VpZ2h0IjowLjAsIkxpbmVUeXBlIjowLCJQYXJlbnRTdHlsZSI6bnVsbH0sIlBhcmVudFN0eWxlIjpudWxsfSwiRHVyYXRpb25TdHlsZSI6eyIkaWQiOiIxMzYiLCJGb250U2V0dGluZ3MiOnsiJGlkIjoiMTM3IiwiRm9udFNpemUiOjEwLCJGb250TmFtZSI6IkNhbGlicmkiLCJJc0JvbGQiOmZhbHNlLCJJc0l0YWxpYyI6ZmFsc2UsIklzVW5kZXJsaW5lZCI6ZmFsc2UsIlBhcmVudFN0eWxlIjpudWxsfSwiQXV0b1NpemUiOjAsIkZvcmVncm91bmQiOnsiJGlkIjoiMTM4IiwiQ29sb3IiOnsiJHJlZiI6IjkzIn19LCJNYXhXaWR0aCI6MjAwLjAsIk1heEhlaWdodCI6IkluZmluaXR5IiwiU21hcnRGb3JlZ3JvdW5kSXNBY3RpdmUiOmZhbHNlLCJIb3Jpem9udGFsQWxpZ25tZW50IjowLCJWZXJ0aWNhbEFsaWdubWVudCI6MCwiU21hcnRGb3JlZ3JvdW5kIjpudWxsLCJCYWNrZ3JvdW5kRmlsbFR5cGUiOjAsIk1hcmdpbiI6eyIkaWQiOiIxMzkiLCJUb3AiOjAsIkxlZnQiOjAsIlJpZ2h0IjowLCJCb3R0b20iOjB9LCJQYWRkaW5nIjp7IiRpZCI6IjE0MCIsIlRvcCI6MCwiTGVmdCI6MCwiUmlnaHQiOjAsIkJvdHRvbSI6MH0sIkJhY2tncm91bmQiOnsiJHJlZiI6Ijk2In0sIklzVmlzaWJsZSI6dHJ1ZSwiV2lkdGgiOjAuMCwiSGVpZ2h0IjowLjAsIkJvcmRlclN0eWxlIjp7IiRpZCI6IjE0MSIsIkxpbmVDb2xvciI6bnVsbCwiTGluZVdlaWdodCI6MC4wLCJMaW5lVHlwZSI6MCwiUGFyZW50U3R5bGUiOm51bGx9LCJQYXJlbnRTdHlsZSI6bnVsbH0sIkhvcml6b250YWxDb25uZWN0b3JTdHlsZSI6eyIkaWQiOiIxNDIiLCJMaW5lQ29sb3IiOnsiJHJlZiI6Ijk4In0sIkxpbmVXZWlnaHQiOjEuMCwiTGluZVR5cGUiOjAsIlBhcmVudFN0eWxlIjpudWxsfSwiVmVydGljYWxDb25uZWN0b3JTdHlsZSI6eyIkaWQiOiIxNDM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E0NCIsIk1hcmdpbiI6eyIkaWQiOiIxNDUiLCJUb3AiOjAsIkxlZnQiOjQsIlJpZ2h0Ijo0LCJCb3R0b20iOjB9LCJQYWRkaW5nIjp7IiRpZCI6IjE0NiIsIlRvcCI6MCwiTGVmdCI6MCwiUmlnaHQiOjAsIkJvdHRvbSI6MH0sIkJhY2tncm91bmQiOnsiJGlkIjoiMTQ3IiwiQ29sb3IiOnsiJGlkIjoiMTQ4IiwiQSI6MjU1LCJSIjo2OCwiRyI6MTE0LCJCIjoxOTZ9fSwiSXNWaXNpYmxlIjp0cnVlLCJXaWR0aCI6MC4wLCJIZWlnaHQiOjE2LjAsIkJvcmRlclN0eWxlIjp7IiRpZCI6IjE0OSIsIkxpbmVDb2xvciI6eyIkcmVmIjoiMTA5In0sIkxpbmVXZWlnaHQiOjAuMCwiTGluZVR5cGUiOjAsIlBhcmVudFN0eWxlIjpudWxsfSwiUGFyZW50U3R5bGUiOm51bGx9LCJUaXRsZVN0eWxlIjp7IiRpZCI6IjE1MCIsIkZvbnRTZXR0aW5ncyI6eyIkaWQiOiIxNTEiLCJGb250U2l6ZSI6MTEsIkZvbnROYW1lIjoiQ2FsaWJyaSIsIklzQm9sZCI6dHJ1ZSwiSXNJdGFsaWMiOmZhbHNlLCJJc1VuZGVybGluZWQiOmZhbHNlLCJQYXJlbnRTdHlsZSI6bnVsbH0sIkF1dG9TaXplIjowLCJGb3JlZ3JvdW5kIjp7IiRpZCI6IjE1MiIsIkNvbG9yIjp7IiRyZWYiOiIxMTQifX0sIk1heFdpZHRoIjo5NjAuMCwiTWF4SGVpZ2h0IjoiSW5maW5pdHkiLCJTbWFydEZvcmVncm91bmRJc0FjdGl2ZSI6ZmFsc2UsIkhvcml6b250YWxBbGlnbm1lbnQiOjEsIlZlcnRpY2FsQWxpZ25tZW50IjowLCJTbWFydEZvcmVncm91bmQiOm51bGwsIkJhY2tncm91bmRGaWxsVHlwZSI6MCwiTWFyZ2luIjp7IiRpZCI6IjE1MyIsIlRvcCI6MCwiTGVmdCI6MCwiUmlnaHQiOjAsIkJvdHRvbSI6MH0sIlBhZGRpbmciOnsiJGlkIjoiMTU0IiwiVG9wIjowLCJMZWZ0IjowLCJSaWdodCI6MCwiQm90dG9tIjowfSwiQmFja2dyb3VuZCI6eyIkcmVmIjoiMTE3In0sIklzVmlzaWJsZSI6dHJ1ZSwiV2lkdGgiOjAuMCwiSGVpZ2h0IjowLjAsIkJvcmRlclN0eWxlIjp7IiRpZCI6IjE1NSIsIkxpbmVDb2xvciI6bnVsbCwiTGluZVdlaWdodCI6MC4wLCJMaW5lVHlwZSI6MCwiUGFyZW50U3R5bGUiOm51bGx9LCJQYXJlbnRTdHlsZSI6bnVsbH0sIkRhdGVTdHlsZSI6eyIkaWQiOiIxNTYiLCJGb250U2V0dGluZ3MiOnsiJGlkIjoiMTU3IiwiRm9udFNpemUiOjEwLCJGb250TmFtZSI6IkNhbGlicmkiLCJJc0JvbGQiOmZhbHNlLCJJc0l0YWxpYyI6ZmFsc2UsIklzVW5kZXJsaW5lZCI6ZmFsc2UsIlBhcmVudFN0eWxlIjpudWxsfSwiQXV0b1NpemUiOjAsIkZvcmVncm91bmQiOnsiJGlkIjoiMTU4IiwiQ29sb3IiOnsiJHJlZiI6IjEyMSJ9fSwiTWF4V2lkdGgiOjIwMC4wLCJNYXhIZWlnaHQiOiJJbmZpbml0eSIsIlNtYXJ0Rm9yZWdyb3VuZElzQWN0aXZlIjpmYWxzZSwiSG9yaXpvbnRhbEFsaWdubWVudCI6MCwiVmVydGljYWxBbGlnbm1lbnQiOjAsIlNtYXJ0Rm9yZWdyb3VuZCI6bnVsbCwiQmFja2dyb3VuZEZpbGxUeXBlIjowLCJNYXJnaW4iOnsiJGlkIjoiMTU5IiwiVG9wIjowLCJMZWZ0IjowLCJSaWdodCI6MCwiQm90dG9tIjowfSwiUGFkZGluZyI6eyIkaWQiOiIxNjAiLCJUb3AiOjAsIkxlZnQiOjAsIlJpZ2h0IjowLCJCb3R0b20iOjB9LCJCYWNrZ3JvdW5kIjp7IiRyZWYiOiIxMjQifSwiSXNWaXNpYmxlIjp0cnVlLCJXaWR0aCI6MC4wLCJIZWlnaHQiOjAuMCwiQm9yZGVyU3R5bGUiOnsiJGlkIjoiMTYxIiwiTGluZUNvbG9yIjpudWxsLCJMaW5lV2VpZ2h0IjowLjAsIkxpbmVUeXBlIjowLCJQYXJlbnRTdHlsZSI6bnVsbH0sIlBhcmVudFN0eWxlIjpudWxsfSwiRGF0ZUZvcm1hdCI6eyIkaWQiOiIxNj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E2MiJ9LCJJZCI6IjU2ZGMwMTk5LTU2MGYtNDQ5My05Yjg4LTdlNTQzODA5M2FhYSIsIkltcG9ydElkIjpudWxsLCJUaXRsZSI6IkxpdGVyYXR1cmUvU3RhdGUgb2YgdGhlIGFydCIsIk5vdGUiOm51bGwsIkh5cGVybGluayI6bnVsbCwiSXNDaGFuZ2VkIjpmYWxzZSwiSXNOZXciOmZhbHNlfSx7IiRpZCI6IjE2MyIsIkdyb3VwTmFtZSI6bnVsbCwiU3RhcnREYXRlIjoiMjAyMC0xMC0xMlQwMDowMDowMCIsIkVuZERhdGUiOiIyMDIwLTEyLTMxVDIzOjU5OjAwIiwiUGVyY2VudGFnZUNvbXBsZXRlIjpudWxsLCJTdHlsZSI6eyIkaWQiOiIxNjQiLCJTaGFwZSI6MCwiU2hhcGVUaGlja25lc3MiOjE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pZCI6IjE2NyIsIkNvbG9yIjp7IiRyZWYiOiI4NiJ9fSwiTWF4V2lkdGgiOjIwMC4wLCJNYXhIZWlnaHQiOiJJbmZpbml0eSIsIlNtYXJ0Rm9yZWdyb3VuZElzQWN0aXZlIjpmYWxzZSwiSG9yaXpvbnRhbEFsaWdubWVudCI6MCwiVmVydGljYWxBbGlnbm1lbnQiOjAsIlNtYXJ0Rm9yZWdyb3VuZCI6bnVsbCwiQmFja2dyb3VuZEZpbGxUeXBlIjowLCJNYXJnaW4iOnsiJGlkIjoiMTY4IiwiVG9wIjowLCJMZWZ0IjowLCJSaWdodCI6MCwiQm90dG9tIjowfSwiUGFkZGluZyI6eyIkaWQiOiIxNjkiLCJUb3AiOjAsIkxlZnQiOjAsIlJpZ2h0IjowLCJCb3R0b20iOjB9LCJCYWNrZ3JvdW5kIjp7IiRyZWYiOiI4OSJ9LCJJc1Zpc2libGUiOnRydWUsIldpZHRoIjowLjAsIkhlaWdodCI6MC4wLCJCb3JkZXJTdHlsZSI6eyIkaWQiOiIxNzAiLCJMaW5lQ29sb3IiOm51bGwsIkxpbmVXZWlnaHQiOjAuMCwiTGluZVR5cGUiOjAsIlBhcmVudFN0eWxlIjpudWxsfSwiUGFyZW50U3R5bGUiOm51bGx9LCJEdXJhdGlvblN0eWxlIjp7IiRpZCI6IjE3MSIsIkZvbnRTZXR0aW5ncyI6eyIkaWQiOiIxNzIiLCJGb250U2l6ZSI6MTAsIkZvbnROYW1lIjoiQ2FsaWJyaSIsIklzQm9sZCI6ZmFsc2UsIklzSXRhbGljIjpmYWxzZSwiSXNVbmRlcmxpbmVkIjpmYWxzZSwiUGFyZW50U3R5bGUiOm51bGx9LCJBdXRvU2l6ZSI6MCwiRm9yZWdyb3VuZCI6eyIkaWQiOiIxNzMiLCJDb2xvciI6eyIkcmVmIjoiOTMifX0sIk1heFdpZHRoIjoyMDAuMCwiTWF4SGVpZ2h0IjoiSW5maW5pdHkiLCJTbWFydEZvcmVncm91bmRJc0FjdGl2ZSI6ZmFsc2UsIkhvcml6b250YWxBbGlnbm1lbnQiOjAsIlZlcnRpY2FsQWxpZ25tZW50IjowLCJTbWFydEZvcmVncm91bmQiOm51bGwsIkJhY2tncm91bmRGaWxsVHlwZSI6MCwiTWFyZ2luIjp7IiRpZCI6IjE3NCIsIlRvcCI6MCwiTGVmdCI6MCwiUmlnaHQiOjAsIkJvdHRvbSI6MH0sIlBhZGRpbmciOnsiJGlkIjoiMTc1IiwiVG9wIjowLCJMZWZ0IjowLCJSaWdodCI6MCwiQm90dG9tIjowfSwiQmFja2dyb3VuZCI6eyIkcmVmIjoiOTYifSwiSXNWaXNpYmxlIjp0cnVlLCJXaWR0aCI6MC4wLCJIZWlnaHQiOjAuMCwiQm9yZGVyU3R5bGUiOnsiJGlkIjoiMTc2IiwiTGluZUNvbG9yIjpudWxsLCJMaW5lV2VpZ2h0IjowLjAsIkxpbmVUeXBlIjowLCJQYXJlbnRTdHlsZSI6bnVsbH0sIlBhcmVudFN0eWxlIjpudWxsfSwiSG9yaXpvbnRhbENvbm5lY3RvclN0eWxlIjp7IiRpZCI6IjE3NyIsIkxpbmVDb2xvciI6eyIkcmVmIjoiOTgifSwiTGluZVdlaWdodCI6MS4wLCJMaW5lVHlwZSI6MCwiUGFyZW50U3R5bGUiOm51bGx9LCJWZXJ0aWNhbENvbm5lY3RvclN0eWxlIjp7IiRpZCI6IjE3OC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Tc5IiwiTWFyZ2luIjp7IiRpZCI6IjE4MCIsIlRvcCI6MCwiTGVmdCI6NCwiUmlnaHQiOjQsIkJvdHRvbSI6MH0sIlBhZGRpbmciOnsiJGlkIjoiMTgxIiwiVG9wIjowLCJMZWZ0IjowLCJSaWdodCI6MCwiQm90dG9tIjowfSwiQmFja2dyb3VuZCI6eyIkaWQiOiIxODIiLCJDb2xvciI6eyIkaWQiOiIxODMiLCJBIjoyNTUsIlIiOjY4LCJHIjoxMTQsIkIiOjE5Nn19LCJJc1Zpc2libGUiOnRydWUsIldpZHRoIjowLjAsIkhlaWdodCI6MTYuMCwiQm9yZGVyU3R5bGUiOnsiJGlkIjoiMTg0IiwiTGluZUNvbG9yIjp7IiRyZWYiOiIxMDkifSwiTGluZVdlaWdodCI6MC4wLCJMaW5lVHlwZSI6MCwiUGFyZW50U3R5bGUiOm51bGx9LCJQYXJlbnRTdHlsZSI6bnVsbH0sIlRpdGxlU3R5bGUiOnsiJGlkIjoiMTg1IiwiRm9udFNldHRpbmdzIjp7IiRpZCI6IjE4NiIsIkZvbnRTaXplIjoxMSwiRm9udE5hbWUiOiJDYWxpYnJpIiwiSXNCb2xkIjp0cnVlLCJJc0l0YWxpYyI6ZmFsc2UsIklzVW5kZXJsaW5lZCI6ZmFsc2UsIlBhcmVudFN0eWxlIjpudWxsfSwiQXV0b1NpemUiOjAsIkZvcmVncm91bmQiOnsiJGlkIjoiMTg3IiwiQ29sb3IiOnsiJHJlZiI6IjExNCJ9fSwiTWF4V2lkdGgiOjk2MC4wLCJNYXhIZWlnaHQiOiJJbmZpbml0eSIsIlNtYXJ0Rm9yZWdyb3VuZElzQWN0aXZlIjpmYWxzZSwiSG9yaXpvbnRhbEFsaWdubWVudCI6MSwiVmVydGljYWxBbGlnbm1lbnQiOjAsIlNtYXJ0Rm9yZWdyb3VuZCI6bnVsbCwiQmFja2dyb3VuZEZpbGxUeXBlIjowLCJNYXJnaW4iOnsiJGlkIjoiMTg4IiwiVG9wIjowLCJMZWZ0IjowLCJSaWdodCI6MCwiQm90dG9tIjowfSwiUGFkZGluZyI6eyIkaWQiOiIxODkiLCJUb3AiOjAsIkxlZnQiOjAsIlJpZ2h0IjowLCJCb3R0b20iOjB9LCJCYWNrZ3JvdW5kIjp7IiRyZWYiOiIxMTcifSwiSXNWaXNpYmxlIjp0cnVlLCJXaWR0aCI6MC4wLCJIZWlnaHQiOjAuMCwiQm9yZGVyU3R5bGUiOnsiJGlkIjoiMTkwIiwiTGluZUNvbG9yIjpudWxsLCJMaW5lV2VpZ2h0IjowLjAsIkxpbmVUeXBlIjowLCJQYXJlbnRTdHlsZSI6bnVsbH0sIlBhcmVudFN0eWxlIjpudWxsfSwiRGF0ZVN0eWxlIjp7IiRpZCI6IjE5MSIsIkZvbnRTZXR0aW5ncyI6eyIkaWQiOiIxOTIiLCJGb250U2l6ZSI6MTAsIkZvbnROYW1lIjoiQ2FsaWJyaSIsIklzQm9sZCI6ZmFsc2UsIklzSXRhbGljIjpmYWxzZSwiSXNVbmRlcmxpbmVkIjpmYWxzZSwiUGFyZW50U3R5bGUiOm51bGx9LCJBdXRvU2l6ZSI6MCwiRm9yZWdyb3VuZCI6eyIkaWQiOiIxOTMiLCJDb2xvciI6eyIkcmVmIjoiMTIxIn19LCJNYXhXaWR0aCI6MjAwLjAsIk1heEhlaWdodCI6IkluZmluaXR5IiwiU21hcnRGb3JlZ3JvdW5kSXNBY3RpdmUiOmZhbHNlLCJIb3Jpem9udGFsQWxpZ25tZW50IjowLCJWZXJ0aWNhbEFsaWdubWVudCI6MCwiU21hcnRGb3JlZ3JvdW5kIjpudWxsLCJCYWNrZ3JvdW5kRmlsbFR5cGUiOjAsIk1hcmdpbiI6eyIkaWQiOiIxOTQiLCJUb3AiOjAsIkxlZnQiOjAsIlJpZ2h0IjowLCJCb3R0b20iOjB9LCJQYWRkaW5nIjp7IiRpZCI6IjE5NSIsIlRvcCI6MCwiTGVmdCI6MCwiUmlnaHQiOjAsIkJvdHRvbSI6MH0sIkJhY2tncm91bmQiOnsiJHJlZiI6IjEyNCJ9LCJJc1Zpc2libGUiOnRydWUsIldpZHRoIjowLjAsIkhlaWdodCI6MC4wLCJCb3JkZXJTdHlsZSI6eyIkaWQiOiIxOTYiLCJMaW5lQ29sb3IiOm51bGwsIkxpbmVXZWlnaHQiOjAuMCwiTGluZVR5cGUiOjAsIlBhcmVudFN0eWxlIjpudWxsfSwiUGFyZW50U3R5bGUiOm51bGx9LCJEYXRlRm9ybWF0Ijp7IiRpZCI6IjE5Ny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Tk3In0sIklkIjoiN2ZhNjVhY2YtNWZkNS00MDJkLWE0ZmEtNzRmMThkYTM2MzAzIiwiSW1wb3J0SWQiOm51bGwsIlRpdGxlIjoiVGVzdGluZyBleGlzdGluZyB0b29scyIsIk5vdGUiOm51bGwsIkh5cGVybGluayI6bnVsbCwiSXNDaGFuZ2VkIjpmYWxzZSwiSXNOZXciOmZhbHNlfSx7IiRpZCI6IjE5OCIsIkdyb3VwTmFtZSI6bnVsbCwiU3RhcnREYXRlIjoiMjAyMC0xMC0xM1QwMDowMDowMCIsIkVuZERhdGUiOiIyMDIwLTEwLTEzVDIzOjU5OjAwIiwiUGVyY2VudGFnZUNvbXBsZXRlIjpudWxsLCJTdHlsZSI6eyIkaWQiOiIxOTkiLCJTaGFwZSI6MCwiU2hhcGVUaGlja25lc3MiOjEsIkR1cmF0aW9uRm9ybWF0IjowLCJJbmNsdWRlTm9uV29ya2luZ0RheXNJbkR1cmF0aW9uIjpmYWxzZSwiUGVyY2VudGFnZUNvbXBsZXRlU3R5bGUiOnsiJGlkIjoiMjAwIiwiRm9udFNldHRpbmdzIjp7IiRpZCI6IjIwMSIsIkZvbnRTaXplIjoxMCwiRm9udE5hbWUiOiJDYWxpYnJpIiwiSXNCb2xkIjpmYWxzZSwiSXNJdGFsaWMiOmZhbHNlLCJJc1VuZGVybGluZWQiOmZhbHNlLCJQYXJlbnRTdHlsZSI6bnVsbH0sIkF1dG9TaXplIjowLCJGb3JlZ3JvdW5kIjp7IiRpZCI6IjIwMiIsIkNvbG9yIjp7IiRyZWYiOiI4NiJ9fSwiTWF4V2lkdGgiOjIwMC4wLCJNYXhIZWlnaHQiOiJJbmZpbml0eSIsIlNtYXJ0Rm9yZWdyb3VuZElzQWN0aXZlIjpmYWxzZSwiSG9yaXpvbnRhbEFsaWdubWVudCI6MCwiVmVydGljYWxBbGlnbm1lbnQiOjAsIlNtYXJ0Rm9yZWdyb3VuZCI6bnVsbCwiQmFja2dyb3VuZEZpbGxUeXBlIjowLCJNYXJnaW4iOnsiJGlkIjoiMjAzIiwiVG9wIjowLCJMZWZ0IjowLCJSaWdodCI6MCwiQm90dG9tIjowfSwiUGFkZGluZyI6eyIkaWQiOiIyMDQiLCJUb3AiOjAsIkxlZnQiOjAsIlJpZ2h0IjowLCJCb3R0b20iOjB9LCJCYWNrZ3JvdW5kIjp7IiRyZWYiOiI4OSJ9LCJJc1Zpc2libGUiOnRydWUsIldpZHRoIjowLjAsIkhlaWdodCI6MC4wLCJCb3JkZXJTdHlsZSI6eyIkaWQiOiIyMDUiLCJMaW5lQ29sb3IiOm51bGwsIkxpbmVXZWlnaHQiOjAuMCwiTGluZVR5cGUiOjAsIlBhcmVudFN0eWxlIjpudWxsfSwiUGFyZW50U3R5bGUiOm51bGx9LCJEdXJhdGlvblN0eWxlIjp7IiRpZCI6IjIwNiIsIkZvbnRTZXR0aW5ncyI6eyIkaWQiOiIyMDciLCJGb250U2l6ZSI6MTAsIkZvbnROYW1lIjoiQ2FsaWJyaSIsIklzQm9sZCI6ZmFsc2UsIklzSXRhbGljIjpmYWxzZSwiSXNVbmRlcmxpbmVkIjpmYWxzZSwiUGFyZW50U3R5bGUiOm51bGx9LCJBdXRvU2l6ZSI6MCwiRm9yZWdyb3VuZCI6eyIkaWQiOiIyMDgiLCJDb2xvciI6eyIkcmVmIjoiOTMifX0sIk1heFdpZHRoIjoyMDAuMCwiTWF4SGVpZ2h0IjoiSW5maW5pdHkiLCJTbWFydEZvcmVncm91bmRJc0FjdGl2ZSI6ZmFsc2UsIkhvcml6b250YWxBbGlnbm1lbnQiOjAsIlZlcnRpY2FsQWxpZ25tZW50IjowLCJTbWFydEZvcmVncm91bmQiOm51bGwsIkJhY2tncm91bmRGaWxsVHlwZSI6MCwiTWFyZ2luIjp7IiRpZCI6IjIwOSIsIlRvcCI6MCwiTGVmdCI6MCwiUmlnaHQiOjAsIkJvdHRvbSI6MH0sIlBhZGRpbmciOnsiJGlkIjoiMjEwIiwiVG9wIjowLCJMZWZ0IjowLCJSaWdodCI6MCwiQm90dG9tIjowfSwiQmFja2dyb3VuZCI6eyIkcmVmIjoiOTYifSwiSXNWaXNpYmxlIjp0cnVlLCJXaWR0aCI6MC4wLCJIZWlnaHQiOjAuMCwiQm9yZGVyU3R5bGUiOnsiJGlkIjoiMjExIiwiTGluZUNvbG9yIjpudWxsLCJMaW5lV2VpZ2h0IjowLjAsIkxpbmVUeXBlIjowLCJQYXJlbnRTdHlsZSI6bnVsbH0sIlBhcmVudFN0eWxlIjpudWxsfSwiSG9yaXpvbnRhbENvbm5lY3RvclN0eWxlIjp7IiRpZCI6IjIxMiIsIkxpbmVDb2xvciI6eyIkcmVmIjoiOTgifSwiTGluZVdlaWdodCI6MS4wLCJMaW5lVHlwZSI6MCwiUGFyZW50U3R5bGUiOm51bGx9LCJWZXJ0aWNhbENvbm5lY3RvclN0eWxlIjp7IiRpZCI6IjIxMy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jE0IiwiTWFyZ2luIjp7IiRpZCI6IjIxNSIsIlRvcCI6MCwiTGVmdCI6NCwiUmlnaHQiOjQsIkJvdHRvbSI6MH0sIlBhZGRpbmciOnsiJGlkIjoiMjE2IiwiVG9wIjowLCJMZWZ0IjowLCJSaWdodCI6MCwiQm90dG9tIjowfSwiQmFja2dyb3VuZCI6eyIkaWQiOiIyMTciLCJDb2xvciI6eyIkaWQiOiIyMTgiLCJBIjoyNTUsIlIiOjY4LCJHIjoxMTQsIkIiOjE5Nn19LCJJc1Zpc2libGUiOnRydWUsIldpZHRoIjowLjAsIkhlaWdodCI6MTYuMCwiQm9yZGVyU3R5bGUiOnsiJGlkIjoiMjE5IiwiTGluZUNvbG9yIjp7IiRyZWYiOiIxMDkifSwiTGluZVdlaWdodCI6MC4wLCJMaW5lVHlwZSI6MCwiUGFyZW50U3R5bGUiOm51bGx9LCJQYXJlbnRTdHlsZSI6bnVsbH0sIlRpdGxlU3R5bGUiOnsiJGlkIjoiMjIwIiwiRm9udFNldHRpbmdzIjp7IiRpZCI6IjIyMSIsIkZvbnRTaXplIjoxMSwiRm9udE5hbWUiOiJDYWxpYnJpIiwiSXNCb2xkIjp0cnVlLCJJc0l0YWxpYyI6ZmFsc2UsIklzVW5kZXJsaW5lZCI6ZmFsc2UsIlBhcmVudFN0eWxlIjpudWxsfSwiQXV0b1NpemUiOjAsIkZvcmVncm91bmQiOnsiJGlkIjoiMjIyIiwiQ29sb3IiOnsiJHJlZiI6IjExNCJ9fSwiTWF4V2lkdGgiOjk2MC4wLCJNYXhIZWlnaHQiOiJJbmZpbml0eSIsIlNtYXJ0Rm9yZWdyb3VuZElzQWN0aXZlIjpmYWxzZSwiSG9yaXpvbnRhbEFsaWdubWVudCI6MSwiVmVydGljYWxBbGlnbm1lbnQiOjAsIlNtYXJ0Rm9yZWdyb3VuZCI6bnVsbCwiQmFja2dyb3VuZEZpbGxUeXBlIjowLCJNYXJnaW4iOnsiJGlkIjoiMjIzIiwiVG9wIjowLCJMZWZ0IjowLCJSaWdodCI6MCwiQm90dG9tIjowfSwiUGFkZGluZyI6eyIkaWQiOiIyMjQiLCJUb3AiOjAsIkxlZnQiOjAsIlJpZ2h0IjowLCJCb3R0b20iOjB9LCJCYWNrZ3JvdW5kIjp7IiRyZWYiOiIxMTcifSwiSXNWaXNpYmxlIjp0cnVlLCJXaWR0aCI6MC4wLCJIZWlnaHQiOjAuMCwiQm9yZGVyU3R5bGUiOnsiJGlkIjoiMjI1IiwiTGluZUNvbG9yIjpudWxsLCJMaW5lV2VpZ2h0IjowLjAsIkxpbmVUeXBlIjowLCJQYXJlbnRTdHlsZSI6bnVsbH0sIlBhcmVudFN0eWxlIjpudWxsfSwiRGF0ZVN0eWxlIjp7IiRpZCI6IjIyNiIsIkZvbnRTZXR0aW5ncyI6eyIkaWQiOiIyMjciLCJGb250U2l6ZSI6MTAsIkZvbnROYW1lIjoiQ2FsaWJyaSIsIklzQm9sZCI6ZmFsc2UsIklzSXRhbGljIjpmYWxzZSwiSXNVbmRlcmxpbmVkIjpmYWxzZSwiUGFyZW50U3R5bGUiOm51bGx9LCJBdXRvU2l6ZSI6MCwiRm9yZWdyb3VuZCI6eyIkaWQiOiIyMjgiLCJDb2xvciI6eyIkcmVmIjoiMTIxIn19LCJNYXhXaWR0aCI6MjAwLjAsIk1heEhlaWdodCI6IkluZmluaXR5IiwiU21hcnRGb3JlZ3JvdW5kSXNBY3RpdmUiOmZhbHNlLCJIb3Jpem9udGFsQWxpZ25tZW50IjowLCJWZXJ0aWNhbEFsaWdubWVudCI6MCwiU21hcnRGb3JlZ3JvdW5kIjpudWxsLCJCYWNrZ3JvdW5kRmlsbFR5cGUiOjAsIk1hcmdpbiI6eyIkaWQiOiIyMjkiLCJUb3AiOjAsIkxlZnQiOjAsIlJpZ2h0IjowLCJCb3R0b20iOjB9LCJQYWRkaW5nIjp7IiRpZCI6IjIzMCIsIlRvcCI6MCwiTGVmdCI6MCwiUmlnaHQiOjAsIkJvdHRvbSI6MH0sIkJhY2tncm91bmQiOnsiJHJlZiI6IjEyNCJ9LCJJc1Zpc2libGUiOnRydWUsIldpZHRoIjowLjAsIkhlaWdodCI6MC4wLCJCb3JkZXJTdHlsZSI6eyIkaWQiOiIyMzEiLCJMaW5lQ29sb3IiOm51bGwsIkxpbmVXZWlnaHQiOjAuMCwiTGluZVR5cGUiOjAsIlBhcmVudFN0eWxlIjpudWxsfSwiUGFyZW50U3R5bGUiOm51bGx9LCJEYXRlRm9ybWF0Ijp7IiRpZCI6IjIzMi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zLCJTbWFydER1cmF0aW9uQWN0aXZhdGVkIjpmYWxzZSwiRGF0ZUZvcm1hdCI6eyIkcmVmIjoiMjMyIn0sIklkIjoiMGY1ZDMxZWItYTNiZi00NjI1LWE1YWItODk3MTI5YjM0MDIwIiwiSW1wb3J0SWQiOm51bGwsIlRpdGxlIjpudWxsLCJOb3RlIjpudWxsLCJIeXBlcmxpbmsiOm51bGwsIklzQ2hhbmdlZCI6ZmFsc2UsIklzTmV3IjpmYWxzZX1dLCJNc1Byb2plY3RJdGVtc1RyZWUiOnsiJGlkIjoiMjMzIiwiUm9vdCI6eyJJbXBvcnRJZCI6bnVsbCwiSXNJbXBvcnRlZCI6ZmFsc2UsIkNoaWxkcmVuIjpbXX19LCJNZXRhZGF0YSI6eyIkaWQiOiIyMzQiLCJSZWNlbnRDb2xvcnNDb2xsZWN0aW9uIjoiW10ifSwiU2V0dGluZ3MiOnsiJGlkIjoiMjM1IiwiSW1wYU9wdGlvbnMiOnsiJGlkIjoiMjM2IiwiTGVmdFRvUmlnaHQiOmZhbHNlLCJQYXlsb2FkT3B0aW9ucyI6Mn0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mZhbHNlLCJTbWFydFRpbWVsaW5lVGFza1BlcmNlbnRhZ2VGaXQiOmZhbHNlfSwiSXNOZXciOnRydWUsIkltcG9ydFR5cGUiOjAsIkZpbGVQYXRoIjpudWxsLCJUaW1lQ29uZmlndXJhdGlvbiI6eyIkaWQiOiIyMzciLCJVc2VUaW1lIjpmYWxzZSwiV29ya0RheVN0YXJ0IjoiMDA6MDA6MDAiLCJXb3JrRGF5RW5kIjoiMjM6NTk6MDAifSwiTGFzdFVzZWRUZW1wbGF0ZUlkIjoiOTVmYmYwZjctY2E2Yy00YmI5LWFlNzgtMWFhZjJjYTk2MGVi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C4516F6-368F-4D40-9A55-6511D3283A78}">
  <we:reference id="wa200000113" version="1.0.0.0" store="fr-FR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4040</TotalTime>
  <Words>4725</Words>
  <Application>Microsoft Office PowerPoint</Application>
  <PresentationFormat>Grand écran</PresentationFormat>
  <Paragraphs>1185</Paragraphs>
  <Slides>120</Slides>
  <Notes>111</Notes>
  <HiddenSlides>2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120</vt:i4>
      </vt:variant>
    </vt:vector>
  </HeadingPairs>
  <TitlesOfParts>
    <vt:vector size="133" baseType="lpstr">
      <vt:lpstr>Abadi</vt:lpstr>
      <vt:lpstr>Arial</vt:lpstr>
      <vt:lpstr>Berlin Sans FB</vt:lpstr>
      <vt:lpstr>Calibri</vt:lpstr>
      <vt:lpstr>Calibri Light</vt:lpstr>
      <vt:lpstr>Cambria Math</vt:lpstr>
      <vt:lpstr>Courant</vt:lpstr>
      <vt:lpstr>LinLibertineT</vt:lpstr>
      <vt:lpstr>LMRoman10-Regular-Identity-H</vt:lpstr>
      <vt:lpstr>mcmr</vt:lpstr>
      <vt:lpstr>NimbusRomNo9L-Regu</vt:lpstr>
      <vt:lpstr>Times New Roman</vt:lpstr>
      <vt:lpstr>Thème Office</vt:lpstr>
      <vt:lpstr>Make FunBlocks alive</vt:lpstr>
      <vt:lpstr>Motivations</vt:lpstr>
      <vt:lpstr>Road Map</vt:lpstr>
      <vt:lpstr>FunBlocks</vt:lpstr>
      <vt:lpstr>FunBlocks</vt:lpstr>
      <vt:lpstr>Goals</vt:lpstr>
      <vt:lpstr>Rewrite systems</vt:lpstr>
      <vt:lpstr>Rewrite systems</vt:lpstr>
      <vt:lpstr>Rewrite systems</vt:lpstr>
      <vt:lpstr>Termination </vt:lpstr>
      <vt:lpstr>Reduction order</vt:lpstr>
      <vt:lpstr>Termination</vt:lpstr>
      <vt:lpstr>Polynomial interpretation</vt:lpstr>
      <vt:lpstr>Polynomial interpretation</vt:lpstr>
      <vt:lpstr>Algorithms</vt:lpstr>
      <vt:lpstr>Termination</vt:lpstr>
      <vt:lpstr>Confluence</vt:lpstr>
      <vt:lpstr>Overlap and critical pairs</vt:lpstr>
      <vt:lpstr>Overlap and critical pairs</vt:lpstr>
      <vt:lpstr>Overlap and critical pairs</vt:lpstr>
      <vt:lpstr>Critical Pair Lemma</vt:lpstr>
      <vt:lpstr>Critical Pair Lemma</vt:lpstr>
      <vt:lpstr>Knuth-Bendix completion</vt:lpstr>
      <vt:lpstr>Knuth-Bendix completion</vt:lpstr>
      <vt:lpstr>Knuth-Bendix completion</vt:lpstr>
      <vt:lpstr>Knuth-Bendix completion</vt:lpstr>
      <vt:lpstr>Knuth-Bendix completion</vt:lpstr>
      <vt:lpstr>Knuth-Bendix completion</vt:lpstr>
      <vt:lpstr>Educational tools</vt:lpstr>
      <vt:lpstr>TRS tool</vt:lpstr>
      <vt:lpstr>TRS tool</vt:lpstr>
      <vt:lpstr>TTT2</vt:lpstr>
      <vt:lpstr>CSI</vt:lpstr>
      <vt:lpstr>KBCV</vt:lpstr>
      <vt:lpstr>Performance tools</vt:lpstr>
      <vt:lpstr>Hybrid tools</vt:lpstr>
      <vt:lpstr>CiME</vt:lpstr>
      <vt:lpstr>CiME</vt:lpstr>
      <vt:lpstr>CiME</vt:lpstr>
      <vt:lpstr>CiME</vt:lpstr>
      <vt:lpstr>CiME</vt:lpstr>
      <vt:lpstr>CiME</vt:lpstr>
      <vt:lpstr>Maude</vt:lpstr>
      <vt:lpstr>Maude</vt:lpstr>
      <vt:lpstr>Maude</vt:lpstr>
      <vt:lpstr>Maude</vt:lpstr>
      <vt:lpstr>Maude</vt:lpstr>
      <vt:lpstr>Tools overview</vt:lpstr>
      <vt:lpstr>I/O in Maude</vt:lpstr>
      <vt:lpstr>I/O in Maude</vt:lpstr>
      <vt:lpstr>I/O in Maude</vt:lpstr>
      <vt:lpstr>I/O in Maude</vt:lpstr>
      <vt:lpstr>I/O in Maude</vt:lpstr>
      <vt:lpstr>I/O in Maude</vt:lpstr>
      <vt:lpstr>META-LEVEL module</vt:lpstr>
      <vt:lpstr>META-LEVEL module</vt:lpstr>
      <vt:lpstr>META-LEVEL operations</vt:lpstr>
      <vt:lpstr>Metalanguage</vt:lpstr>
      <vt:lpstr>Metalanguage</vt:lpstr>
      <vt:lpstr>Metalanguage</vt:lpstr>
      <vt:lpstr>MINI-MAUDE</vt:lpstr>
      <vt:lpstr>MINI-MAUDE</vt:lpstr>
      <vt:lpstr>System diagram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FunBlocks checker system</vt:lpstr>
      <vt:lpstr>Présentation PowerPoint</vt:lpstr>
      <vt:lpstr>Présentation PowerPoint</vt:lpstr>
      <vt:lpstr>Mini-Maude: insert module</vt:lpstr>
      <vt:lpstr>Mini-Maude: use « reduce » command</vt:lpstr>
      <vt:lpstr>Mini-Maude: wrong command</vt:lpstr>
      <vt:lpstr>Mini-Maude: quit environment</vt:lpstr>
      <vt:lpstr>Funblocks checker</vt:lpstr>
      <vt:lpstr>Funblocks checker</vt:lpstr>
      <vt:lpstr>What’s next ?</vt:lpstr>
      <vt:lpstr>FunBlocks checker system</vt:lpstr>
      <vt:lpstr>FUNBLOCK-SYNTAX</vt:lpstr>
      <vt:lpstr>FUNBLOCKS</vt:lpstr>
      <vt:lpstr>FUNBLOCKS</vt:lpstr>
      <vt:lpstr>FUN-TO-MAUDE</vt:lpstr>
      <vt:lpstr>FUNRULES</vt:lpstr>
      <vt:lpstr>Pre-processing (script)</vt:lpstr>
      <vt:lpstr>Post-processing (script)</vt:lpstr>
      <vt:lpstr>FUN-TO-MAUDE</vt:lpstr>
      <vt:lpstr>FunBlocks checker system</vt:lpstr>
      <vt:lpstr>Static Typing</vt:lpstr>
      <vt:lpstr>Static Typing</vt:lpstr>
      <vt:lpstr>Présentation PowerPoint</vt:lpstr>
      <vt:lpstr>FUNRULES</vt:lpstr>
      <vt:lpstr>FUNRULES</vt:lpstr>
      <vt:lpstr>Execution</vt:lpstr>
      <vt:lpstr>Maude tools</vt:lpstr>
      <vt:lpstr>Maude Formal Environment </vt:lpstr>
      <vt:lpstr>Maude Formal Environment </vt:lpstr>
      <vt:lpstr>Church-Rosser Checker</vt:lpstr>
      <vt:lpstr>Church-Rosser Checker</vt:lpstr>
      <vt:lpstr>Church-Rosser Checker</vt:lpstr>
      <vt:lpstr>Termination tool</vt:lpstr>
      <vt:lpstr>Equation vs rules (in Maude)</vt:lpstr>
      <vt:lpstr>Parsing in Maude</vt:lpstr>
      <vt:lpstr>Precedence and gathering</vt:lpstr>
      <vt:lpstr>Precedence and gathering</vt:lpstr>
      <vt:lpstr>Precedence and gathering</vt:lpstr>
      <vt:lpstr>Default precedence values</vt:lpstr>
      <vt:lpstr>Default gathering values</vt:lpstr>
      <vt:lpstr>Default gathering values</vt:lpstr>
      <vt:lpstr>System diagram </vt:lpstr>
      <vt:lpstr>Pipeline </vt:lpstr>
      <vt:lpstr>Pipeline </vt:lpstr>
      <vt:lpstr>Pipeline </vt:lpstr>
      <vt:lpstr>« TODO » list </vt:lpstr>
      <vt:lpstr>References</vt:lpstr>
      <vt:lpstr>References</vt:lpstr>
      <vt:lpstr>References (links)</vt:lpstr>
      <vt:lpstr>References (links)</vt:lpstr>
      <vt:lpstr>References (links)</vt:lpstr>
      <vt:lpstr>Make FunBlocks alive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FunBlocks alive</dc:title>
  <dc:creator>Marvin FOURASTIE</dc:creator>
  <cp:lastModifiedBy>Marvin FOURASTIE</cp:lastModifiedBy>
  <cp:revision>495</cp:revision>
  <dcterms:created xsi:type="dcterms:W3CDTF">2020-10-02T09:11:23Z</dcterms:created>
  <dcterms:modified xsi:type="dcterms:W3CDTF">2021-05-20T14:39:27Z</dcterms:modified>
</cp:coreProperties>
</file>