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iCYwm5bPZx9RwYirGzb8jKwSu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5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5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5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6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6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cb9883e0d_0_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9cb9883e0d_0_3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\mathbf{w}^{k+1} = \mathbf{w}^{k}- \eta\nabla_{\mathbf{w}}J(\mathbf{w}^k)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7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7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7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7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7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7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7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Show example</a:t>
            </a:r>
            <a:endParaRPr/>
          </a:p>
        </p:txBody>
      </p:sp>
      <p:sp>
        <p:nvSpPr>
          <p:cNvPr id="198" name="Google Shape;19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1c8052d7_0_2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9d1c8052d7_0_26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d1c8052d7_0_3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9d1c8052d7_0_33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d1c8052d7_0_4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9d1c8052d7_0_43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d1c8052d7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9d1c8052d7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9d1c8052d7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1c8052d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9d1c8052d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9d1c8052d7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9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6"/>
          <p:cNvSpPr/>
          <p:nvPr/>
        </p:nvSpPr>
        <p:spPr>
          <a:xfrm>
            <a:off x="0" y="6165500"/>
            <a:ext cx="12192000" cy="7056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6"/>
          <p:cNvSpPr txBox="1"/>
          <p:nvPr/>
        </p:nvSpPr>
        <p:spPr>
          <a:xfrm>
            <a:off x="96267" y="6165500"/>
            <a:ext cx="11943333" cy="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 based on cs231n by Fei-Fei Li &amp; Andrej Karpathy &amp; Justin Johnson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6"/>
          <p:cNvSpPr txBox="1"/>
          <p:nvPr/>
        </p:nvSpPr>
        <p:spPr>
          <a:xfrm>
            <a:off x="10251069" y="6157300"/>
            <a:ext cx="4668399" cy="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9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8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7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7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97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7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7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4" name="Google Shape;114;p97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8"/>
          <p:cNvSpPr txBox="1"/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8"/>
          <p:cNvSpPr txBox="1"/>
          <p:nvPr>
            <p:ph idx="1" type="body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98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8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8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98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9"/>
          <p:cNvSpPr txBox="1"/>
          <p:nvPr>
            <p:ph idx="1" type="body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99"/>
          <p:cNvSpPr txBox="1"/>
          <p:nvPr>
            <p:ph idx="2" type="body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9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0"/>
          <p:cNvSpPr txBox="1"/>
          <p:nvPr>
            <p:ph idx="1" type="body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00"/>
          <p:cNvSpPr txBox="1"/>
          <p:nvPr>
            <p:ph idx="2" type="body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100"/>
          <p:cNvSpPr txBox="1"/>
          <p:nvPr>
            <p:ph idx="3" type="body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00"/>
          <p:cNvSpPr txBox="1"/>
          <p:nvPr>
            <p:ph idx="4" type="body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100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0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0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8" name="Google Shape;138;p100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0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0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0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3"/>
          <p:cNvSpPr txBox="1"/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03"/>
          <p:cNvSpPr txBox="1"/>
          <p:nvPr>
            <p:ph idx="1" type="body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03"/>
          <p:cNvSpPr txBox="1"/>
          <p:nvPr>
            <p:ph idx="2" type="body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0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5" name="Google Shape;155;p103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4"/>
          <p:cNvSpPr txBox="1"/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04"/>
          <p:cNvSpPr/>
          <p:nvPr>
            <p:ph idx="2" type="pic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</p:sp>
      <p:sp>
        <p:nvSpPr>
          <p:cNvPr id="159" name="Google Shape;159;p104"/>
          <p:cNvSpPr txBox="1"/>
          <p:nvPr>
            <p:ph idx="1" type="body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0" name="Google Shape;160;p104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4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4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5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0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6"/>
          <p:cNvSpPr txBox="1"/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06"/>
          <p:cNvSpPr txBox="1"/>
          <p:nvPr>
            <p:ph idx="1" type="body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06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06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06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0"/>
          <p:cNvSpPr/>
          <p:nvPr/>
        </p:nvSpPr>
        <p:spPr>
          <a:xfrm>
            <a:off x="0" y="6165500"/>
            <a:ext cx="12192000" cy="7056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0"/>
          <p:cNvSpPr txBox="1"/>
          <p:nvPr/>
        </p:nvSpPr>
        <p:spPr>
          <a:xfrm>
            <a:off x="96267" y="6165500"/>
            <a:ext cx="11943333" cy="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based on cs231n by Fei-Fei Li &amp; Andrej Karpathy &amp; Justin Johnson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0"/>
          <p:cNvSpPr txBox="1"/>
          <p:nvPr/>
        </p:nvSpPr>
        <p:spPr>
          <a:xfrm>
            <a:off x="10251069" y="6157300"/>
            <a:ext cx="4668399" cy="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82200" y="157030"/>
            <a:ext cx="2073353" cy="7010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5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85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8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8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8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82200" y="157030"/>
            <a:ext cx="2073353" cy="7010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/>
        </p:nvSpPr>
        <p:spPr>
          <a:xfrm>
            <a:off x="186369" y="2235812"/>
            <a:ext cx="11819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Artificial Intelligence and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/>
              <a:t>Gradient Descent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735" y="436705"/>
            <a:ext cx="13525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/>
        </p:nvSpPr>
        <p:spPr>
          <a:xfrm>
            <a:off x="1687152" y="210065"/>
            <a:ext cx="8821731" cy="827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Convergence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2"/>
          <p:cNvSpPr txBox="1"/>
          <p:nvPr/>
        </p:nvSpPr>
        <p:spPr>
          <a:xfrm>
            <a:off x="1905726" y="1140432"/>
            <a:ext cx="8189699" cy="51413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2"/>
          <p:cNvSpPr txBox="1"/>
          <p:nvPr/>
        </p:nvSpPr>
        <p:spPr>
          <a:xfrm>
            <a:off x="3595875" y="6384263"/>
            <a:ext cx="4809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based on CS294-129 by John Canny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/>
        </p:nvSpPr>
        <p:spPr>
          <a:xfrm>
            <a:off x="1687152" y="210065"/>
            <a:ext cx="8821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Convergence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1905726" y="1140432"/>
            <a:ext cx="8189700" cy="514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3"/>
          <p:cNvSpPr txBox="1"/>
          <p:nvPr/>
        </p:nvSpPr>
        <p:spPr>
          <a:xfrm>
            <a:off x="3595875" y="6384263"/>
            <a:ext cx="480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based on CS294-129 by John Canny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1687152" y="210065"/>
            <a:ext cx="8821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Convergence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1905726" y="1140432"/>
            <a:ext cx="8189700" cy="514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3595875" y="6384263"/>
            <a:ext cx="480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based on CS294-129 by John Canny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/>
        </p:nvSpPr>
        <p:spPr>
          <a:xfrm>
            <a:off x="1619177" y="97602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Momentum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839" y="3567700"/>
            <a:ext cx="6410325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0839" y="1411500"/>
            <a:ext cx="4143375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55"/>
          <p:cNvCxnSpPr/>
          <p:nvPr/>
        </p:nvCxnSpPr>
        <p:spPr>
          <a:xfrm>
            <a:off x="4543325" y="2384600"/>
            <a:ext cx="0" cy="8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45" name="Google Shape;345;p55"/>
          <p:cNvSpPr/>
          <p:nvPr/>
        </p:nvSpPr>
        <p:spPr>
          <a:xfrm>
            <a:off x="2951175" y="3882300"/>
            <a:ext cx="3643200" cy="3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1619175" y="4925200"/>
            <a:ext cx="8998500" cy="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Physical interpretation as ball rolling down the loss function + friction (mu coefficient).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mu = usually ~0.5, 0.9, or 0.99 (Sometimes annealed over time, e.g. from 0.5 -&gt; 0.99)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/>
        </p:nvSpPr>
        <p:spPr>
          <a:xfrm>
            <a:off x="1619177" y="97602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Momentum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051" y="3580542"/>
            <a:ext cx="6410325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4390" y="1394892"/>
            <a:ext cx="4143375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56"/>
          <p:cNvCxnSpPr/>
          <p:nvPr/>
        </p:nvCxnSpPr>
        <p:spPr>
          <a:xfrm>
            <a:off x="4543325" y="2384600"/>
            <a:ext cx="0" cy="8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55" name="Google Shape;355;p56"/>
          <p:cNvSpPr/>
          <p:nvPr/>
        </p:nvSpPr>
        <p:spPr>
          <a:xfrm>
            <a:off x="2951175" y="3882300"/>
            <a:ext cx="3643200" cy="3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6"/>
          <p:cNvSpPr txBox="1"/>
          <p:nvPr/>
        </p:nvSpPr>
        <p:spPr>
          <a:xfrm>
            <a:off x="1588550" y="4788333"/>
            <a:ext cx="8971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b="0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Allows a velocity to “build up” along shallow directions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b="0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Velocity becomes damped in steep direction due to quickly changing 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6"/>
          <p:cNvSpPr/>
          <p:nvPr/>
        </p:nvSpPr>
        <p:spPr>
          <a:xfrm>
            <a:off x="7214618" y="1028256"/>
            <a:ext cx="1408799" cy="229125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/>
          <p:nvPr/>
        </p:nvSpPr>
        <p:spPr>
          <a:xfrm>
            <a:off x="8837897" y="1498737"/>
            <a:ext cx="1641899" cy="1584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6"/>
          <p:cNvSpPr/>
          <p:nvPr/>
        </p:nvSpPr>
        <p:spPr>
          <a:xfrm>
            <a:off x="8437870" y="2374902"/>
            <a:ext cx="164999" cy="219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6"/>
          <p:cNvSpPr/>
          <p:nvPr/>
        </p:nvSpPr>
        <p:spPr>
          <a:xfrm>
            <a:off x="10232297" y="2484901"/>
            <a:ext cx="164999" cy="219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/>
          <p:nvPr/>
        </p:nvSpPr>
        <p:spPr>
          <a:xfrm>
            <a:off x="6857927" y="955497"/>
            <a:ext cx="3621869" cy="133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tim3.gif" id="366" name="Google Shape;36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671" y="1023168"/>
            <a:ext cx="3636750" cy="48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7"/>
          <p:cNvSpPr txBox="1"/>
          <p:nvPr/>
        </p:nvSpPr>
        <p:spPr>
          <a:xfrm>
            <a:off x="1799225" y="1023167"/>
            <a:ext cx="2402100" cy="3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SGD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8027300" y="2610535"/>
            <a:ext cx="2705100" cy="269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notice 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overshooting the target, but overall getting to the minimum much faster than vanilla SGD.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57"/>
          <p:cNvCxnSpPr/>
          <p:nvPr/>
        </p:nvCxnSpPr>
        <p:spPr>
          <a:xfrm flipH="1">
            <a:off x="6479701" y="3193835"/>
            <a:ext cx="1520400" cy="124719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AdaGrad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1682767"/>
            <a:ext cx="6010275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/>
          <p:nvPr/>
        </p:nvSpPr>
        <p:spPr>
          <a:xfrm>
            <a:off x="4874602" y="2211735"/>
            <a:ext cx="3018899" cy="497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5"/>
          <p:cNvSpPr txBox="1"/>
          <p:nvPr/>
        </p:nvSpPr>
        <p:spPr>
          <a:xfrm>
            <a:off x="4442550" y="3112516"/>
            <a:ext cx="6010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Added element-wise scaling of the gradient based on the historical sum of squares in each dimension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5"/>
          <p:cNvSpPr txBox="1"/>
          <p:nvPr/>
        </p:nvSpPr>
        <p:spPr>
          <a:xfrm>
            <a:off x="8250002" y="66035"/>
            <a:ext cx="24179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[Duchi et al., 2011]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/>
          <p:nvPr/>
        </p:nvSpPr>
        <p:spPr>
          <a:xfrm rot="5400000">
            <a:off x="5604429" y="3069504"/>
            <a:ext cx="566799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7"/>
          <p:cNvSpPr/>
          <p:nvPr/>
        </p:nvSpPr>
        <p:spPr>
          <a:xfrm rot="5400000">
            <a:off x="4790399" y="42433"/>
            <a:ext cx="21944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7"/>
          <p:cNvSpPr/>
          <p:nvPr/>
        </p:nvSpPr>
        <p:spPr>
          <a:xfrm rot="5400000">
            <a:off x="4956416" y="662487"/>
            <a:ext cx="1862800" cy="6951599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7"/>
          <p:cNvSpPr/>
          <p:nvPr/>
        </p:nvSpPr>
        <p:spPr>
          <a:xfrm rot="5400000">
            <a:off x="5158029" y="1414007"/>
            <a:ext cx="1459200" cy="5447999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7"/>
          <p:cNvSpPr/>
          <p:nvPr/>
        </p:nvSpPr>
        <p:spPr>
          <a:xfrm rot="5400000">
            <a:off x="5328064" y="2049305"/>
            <a:ext cx="1119199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7"/>
          <p:cNvSpPr/>
          <p:nvPr/>
        </p:nvSpPr>
        <p:spPr>
          <a:xfrm rot="5400000">
            <a:off x="5479811" y="2615550"/>
            <a:ext cx="815599" cy="3044999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7"/>
          <p:cNvSpPr/>
          <p:nvPr/>
        </p:nvSpPr>
        <p:spPr>
          <a:xfrm>
            <a:off x="3974377" y="4867588"/>
            <a:ext cx="135299" cy="1803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7"/>
          <p:cNvSpPr/>
          <p:nvPr/>
        </p:nvSpPr>
        <p:spPr>
          <a:xfrm>
            <a:off x="5797650" y="3956436"/>
            <a:ext cx="240600" cy="3208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7"/>
          <p:cNvSpPr txBox="1"/>
          <p:nvPr/>
        </p:nvSpPr>
        <p:spPr>
          <a:xfrm>
            <a:off x="2284202" y="5295168"/>
            <a:ext cx="7523099" cy="7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Q2: What happens to the step size over long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7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AdaGrad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1682767"/>
            <a:ext cx="6010275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7"/>
          <p:cNvSpPr/>
          <p:nvPr/>
        </p:nvSpPr>
        <p:spPr>
          <a:xfrm>
            <a:off x="4874602" y="2211735"/>
            <a:ext cx="3018899" cy="497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cb9883e0d_0_3"/>
          <p:cNvSpPr/>
          <p:nvPr/>
        </p:nvSpPr>
        <p:spPr>
          <a:xfrm rot="5400000">
            <a:off x="5604479" y="3069455"/>
            <a:ext cx="5667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9cb9883e0d_0_3"/>
          <p:cNvSpPr/>
          <p:nvPr/>
        </p:nvSpPr>
        <p:spPr>
          <a:xfrm rot="5400000">
            <a:off x="4790349" y="42483"/>
            <a:ext cx="21945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9cb9883e0d_0_3"/>
          <p:cNvSpPr/>
          <p:nvPr/>
        </p:nvSpPr>
        <p:spPr>
          <a:xfrm rot="5400000">
            <a:off x="4956466" y="662437"/>
            <a:ext cx="18627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9cb9883e0d_0_3"/>
          <p:cNvSpPr/>
          <p:nvPr/>
        </p:nvSpPr>
        <p:spPr>
          <a:xfrm rot="5400000">
            <a:off x="5158029" y="1414007"/>
            <a:ext cx="14592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9cb9883e0d_0_3"/>
          <p:cNvSpPr/>
          <p:nvPr/>
        </p:nvSpPr>
        <p:spPr>
          <a:xfrm rot="5400000">
            <a:off x="5328013" y="2049356"/>
            <a:ext cx="11193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9cb9883e0d_0_3"/>
          <p:cNvSpPr/>
          <p:nvPr/>
        </p:nvSpPr>
        <p:spPr>
          <a:xfrm rot="5400000">
            <a:off x="5479760" y="2615600"/>
            <a:ext cx="815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9cb9883e0d_0_3"/>
          <p:cNvSpPr/>
          <p:nvPr/>
        </p:nvSpPr>
        <p:spPr>
          <a:xfrm>
            <a:off x="3974377" y="4867588"/>
            <a:ext cx="135300" cy="18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9cb9883e0d_0_3"/>
          <p:cNvSpPr/>
          <p:nvPr/>
        </p:nvSpPr>
        <p:spPr>
          <a:xfrm>
            <a:off x="5797650" y="3956436"/>
            <a:ext cx="240600" cy="3207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9cb9883e0d_0_3"/>
          <p:cNvSpPr txBox="1"/>
          <p:nvPr/>
        </p:nvSpPr>
        <p:spPr>
          <a:xfrm>
            <a:off x="2284202" y="5295168"/>
            <a:ext cx="7523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Q2: What happens to the step size over long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9cb9883e0d_0_3"/>
          <p:cNvSpPr txBox="1"/>
          <p:nvPr/>
        </p:nvSpPr>
        <p:spPr>
          <a:xfrm>
            <a:off x="1883252" y="141635"/>
            <a:ext cx="5622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AdaGrad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29cb9883e0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1682767"/>
            <a:ext cx="6010275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29cb9883e0d_0_3"/>
          <p:cNvSpPr/>
          <p:nvPr/>
        </p:nvSpPr>
        <p:spPr>
          <a:xfrm>
            <a:off x="4874602" y="2211735"/>
            <a:ext cx="3018900" cy="49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RMSProp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1682767"/>
            <a:ext cx="6010275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8"/>
          <p:cNvSpPr txBox="1"/>
          <p:nvPr/>
        </p:nvSpPr>
        <p:spPr>
          <a:xfrm>
            <a:off x="7332388" y="141635"/>
            <a:ext cx="32021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[Tieleman and Hinton, 2012]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68"/>
          <p:cNvCxnSpPr/>
          <p:nvPr/>
        </p:nvCxnSpPr>
        <p:spPr>
          <a:xfrm>
            <a:off x="4783825" y="2904968"/>
            <a:ext cx="0" cy="8583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419" name="Google Shape;4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3250" y="4056100"/>
            <a:ext cx="6210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8"/>
          <p:cNvSpPr/>
          <p:nvPr/>
        </p:nvSpPr>
        <p:spPr>
          <a:xfrm>
            <a:off x="1738575" y="4368435"/>
            <a:ext cx="6511500" cy="3851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8"/>
          <p:cNvSpPr/>
          <p:nvPr/>
        </p:nvSpPr>
        <p:spPr>
          <a:xfrm>
            <a:off x="1791925" y="2002670"/>
            <a:ext cx="6511500" cy="3147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97351" y="322025"/>
            <a:ext cx="9003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spAutoFit/>
          </a:bodyPr>
          <a:lstStyle/>
          <a:p>
            <a:pPr indent="0" lvl="0" marL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Gradient Descent 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536477" y="4134475"/>
            <a:ext cx="2069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rebuchet MS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rate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247449" y="1641951"/>
            <a:ext cx="3773100" cy="265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63" y="2072171"/>
            <a:ext cx="7874278" cy="212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0750" y="1283938"/>
            <a:ext cx="3045855" cy="788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1"/>
          <p:cNvGrpSpPr/>
          <p:nvPr/>
        </p:nvGrpSpPr>
        <p:grpSpPr>
          <a:xfrm>
            <a:off x="2183775" y="3320028"/>
            <a:ext cx="817761" cy="830510"/>
            <a:chOff x="4897204" y="11796166"/>
            <a:chExt cx="1635523" cy="1661020"/>
          </a:xfrm>
        </p:grpSpPr>
        <p:sp>
          <p:nvSpPr>
            <p:cNvPr id="193" name="Google Shape;193;p21"/>
            <p:cNvSpPr/>
            <p:nvPr/>
          </p:nvSpPr>
          <p:spPr>
            <a:xfrm>
              <a:off x="5770727" y="11796166"/>
              <a:ext cx="762000" cy="982979"/>
            </a:xfrm>
            <a:custGeom>
              <a:rect b="b" l="l" r="r" t="t"/>
              <a:pathLst>
                <a:path extrusionOk="0" h="982979" w="762000">
                  <a:moveTo>
                    <a:pt x="0" y="491287"/>
                  </a:moveTo>
                  <a:lnTo>
                    <a:pt x="2235" y="437756"/>
                  </a:lnTo>
                  <a:lnTo>
                    <a:pt x="8787" y="385894"/>
                  </a:lnTo>
                  <a:lnTo>
                    <a:pt x="19423" y="336002"/>
                  </a:lnTo>
                  <a:lnTo>
                    <a:pt x="33911" y="288379"/>
                  </a:lnTo>
                  <a:lnTo>
                    <a:pt x="52017" y="243325"/>
                  </a:lnTo>
                  <a:lnTo>
                    <a:pt x="73511" y="201139"/>
                  </a:lnTo>
                  <a:lnTo>
                    <a:pt x="98158" y="162121"/>
                  </a:lnTo>
                  <a:lnTo>
                    <a:pt x="125728" y="126572"/>
                  </a:lnTo>
                  <a:lnTo>
                    <a:pt x="155986" y="94790"/>
                  </a:lnTo>
                  <a:lnTo>
                    <a:pt x="188702" y="67075"/>
                  </a:lnTo>
                  <a:lnTo>
                    <a:pt x="223642" y="43727"/>
                  </a:lnTo>
                  <a:lnTo>
                    <a:pt x="260575" y="25046"/>
                  </a:lnTo>
                  <a:lnTo>
                    <a:pt x="299267" y="11331"/>
                  </a:lnTo>
                  <a:lnTo>
                    <a:pt x="339486" y="2882"/>
                  </a:lnTo>
                  <a:lnTo>
                    <a:pt x="381001" y="0"/>
                  </a:lnTo>
                  <a:lnTo>
                    <a:pt x="422515" y="2882"/>
                  </a:lnTo>
                  <a:lnTo>
                    <a:pt x="462734" y="11331"/>
                  </a:lnTo>
                  <a:lnTo>
                    <a:pt x="501427" y="25046"/>
                  </a:lnTo>
                  <a:lnTo>
                    <a:pt x="538359" y="43727"/>
                  </a:lnTo>
                  <a:lnTo>
                    <a:pt x="573299" y="67075"/>
                  </a:lnTo>
                  <a:lnTo>
                    <a:pt x="606015" y="94790"/>
                  </a:lnTo>
                  <a:lnTo>
                    <a:pt x="636274" y="126572"/>
                  </a:lnTo>
                  <a:lnTo>
                    <a:pt x="663843" y="162121"/>
                  </a:lnTo>
                  <a:lnTo>
                    <a:pt x="688491" y="201139"/>
                  </a:lnTo>
                  <a:lnTo>
                    <a:pt x="709984" y="243325"/>
                  </a:lnTo>
                  <a:lnTo>
                    <a:pt x="728091" y="288379"/>
                  </a:lnTo>
                  <a:lnTo>
                    <a:pt x="742578" y="336002"/>
                  </a:lnTo>
                  <a:lnTo>
                    <a:pt x="753214" y="385894"/>
                  </a:lnTo>
                  <a:lnTo>
                    <a:pt x="759766" y="437756"/>
                  </a:lnTo>
                  <a:lnTo>
                    <a:pt x="762002" y="491287"/>
                  </a:lnTo>
                  <a:lnTo>
                    <a:pt x="759766" y="544818"/>
                  </a:lnTo>
                  <a:lnTo>
                    <a:pt x="753214" y="596680"/>
                  </a:lnTo>
                  <a:lnTo>
                    <a:pt x="742578" y="646572"/>
                  </a:lnTo>
                  <a:lnTo>
                    <a:pt x="728091" y="694195"/>
                  </a:lnTo>
                  <a:lnTo>
                    <a:pt x="709984" y="739249"/>
                  </a:lnTo>
                  <a:lnTo>
                    <a:pt x="688491" y="781435"/>
                  </a:lnTo>
                  <a:lnTo>
                    <a:pt x="663843" y="820453"/>
                  </a:lnTo>
                  <a:lnTo>
                    <a:pt x="636274" y="856003"/>
                  </a:lnTo>
                  <a:lnTo>
                    <a:pt x="606015" y="887785"/>
                  </a:lnTo>
                  <a:lnTo>
                    <a:pt x="573299" y="915500"/>
                  </a:lnTo>
                  <a:lnTo>
                    <a:pt x="538359" y="938848"/>
                  </a:lnTo>
                  <a:lnTo>
                    <a:pt x="501427" y="957529"/>
                  </a:lnTo>
                  <a:lnTo>
                    <a:pt x="462734" y="971244"/>
                  </a:lnTo>
                  <a:lnTo>
                    <a:pt x="422515" y="979692"/>
                  </a:lnTo>
                  <a:lnTo>
                    <a:pt x="381001" y="982575"/>
                  </a:lnTo>
                  <a:lnTo>
                    <a:pt x="339486" y="979692"/>
                  </a:lnTo>
                  <a:lnTo>
                    <a:pt x="299267" y="971244"/>
                  </a:lnTo>
                  <a:lnTo>
                    <a:pt x="260575" y="957529"/>
                  </a:lnTo>
                  <a:lnTo>
                    <a:pt x="223642" y="938848"/>
                  </a:lnTo>
                  <a:lnTo>
                    <a:pt x="188702" y="915500"/>
                  </a:lnTo>
                  <a:lnTo>
                    <a:pt x="155986" y="887785"/>
                  </a:lnTo>
                  <a:lnTo>
                    <a:pt x="125728" y="856003"/>
                  </a:lnTo>
                  <a:lnTo>
                    <a:pt x="98158" y="820453"/>
                  </a:lnTo>
                  <a:lnTo>
                    <a:pt x="73511" y="781435"/>
                  </a:lnTo>
                  <a:lnTo>
                    <a:pt x="52017" y="739249"/>
                  </a:lnTo>
                  <a:lnTo>
                    <a:pt x="33911" y="694195"/>
                  </a:lnTo>
                  <a:lnTo>
                    <a:pt x="19423" y="646572"/>
                  </a:lnTo>
                  <a:lnTo>
                    <a:pt x="8787" y="596680"/>
                  </a:lnTo>
                  <a:lnTo>
                    <a:pt x="2235" y="544818"/>
                  </a:lnTo>
                  <a:lnTo>
                    <a:pt x="0" y="491287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897204" y="12634874"/>
              <a:ext cx="984693" cy="822312"/>
            </a:xfrm>
            <a:custGeom>
              <a:rect b="b" l="l" r="r" t="t"/>
              <a:pathLst>
                <a:path extrusionOk="0" h="430530" w="747395">
                  <a:moveTo>
                    <a:pt x="528100" y="75794"/>
                  </a:moveTo>
                  <a:lnTo>
                    <a:pt x="0" y="363150"/>
                  </a:lnTo>
                  <a:lnTo>
                    <a:pt x="36423" y="430082"/>
                  </a:lnTo>
                  <a:lnTo>
                    <a:pt x="564520" y="142728"/>
                  </a:lnTo>
                  <a:lnTo>
                    <a:pt x="528100" y="75794"/>
                  </a:lnTo>
                  <a:close/>
                </a:path>
                <a:path extrusionOk="0" h="430530" w="747395">
                  <a:moveTo>
                    <a:pt x="706967" y="57583"/>
                  </a:moveTo>
                  <a:lnTo>
                    <a:pt x="561568" y="57583"/>
                  </a:lnTo>
                  <a:lnTo>
                    <a:pt x="597992" y="124515"/>
                  </a:lnTo>
                  <a:lnTo>
                    <a:pt x="564520" y="142728"/>
                  </a:lnTo>
                  <a:lnTo>
                    <a:pt x="600938" y="209659"/>
                  </a:lnTo>
                  <a:lnTo>
                    <a:pt x="706967" y="57583"/>
                  </a:lnTo>
                  <a:close/>
                </a:path>
                <a:path extrusionOk="0" h="430530" w="747395">
                  <a:moveTo>
                    <a:pt x="561568" y="57583"/>
                  </a:moveTo>
                  <a:lnTo>
                    <a:pt x="528100" y="75794"/>
                  </a:lnTo>
                  <a:lnTo>
                    <a:pt x="564520" y="142728"/>
                  </a:lnTo>
                  <a:lnTo>
                    <a:pt x="597992" y="124515"/>
                  </a:lnTo>
                  <a:lnTo>
                    <a:pt x="561568" y="57583"/>
                  </a:lnTo>
                  <a:close/>
                </a:path>
                <a:path extrusionOk="0" h="430530" w="747395">
                  <a:moveTo>
                    <a:pt x="747115" y="0"/>
                  </a:moveTo>
                  <a:lnTo>
                    <a:pt x="491680" y="8860"/>
                  </a:lnTo>
                  <a:lnTo>
                    <a:pt x="528100" y="75794"/>
                  </a:lnTo>
                  <a:lnTo>
                    <a:pt x="561568" y="57583"/>
                  </a:lnTo>
                  <a:lnTo>
                    <a:pt x="706967" y="57583"/>
                  </a:lnTo>
                  <a:lnTo>
                    <a:pt x="747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" name="Google Shape;19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175" y="4551400"/>
            <a:ext cx="7874274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tim3.gif" id="426" name="Google Shape;42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671" y="1014243"/>
            <a:ext cx="3636750" cy="48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71"/>
          <p:cNvSpPr txBox="1"/>
          <p:nvPr/>
        </p:nvSpPr>
        <p:spPr>
          <a:xfrm>
            <a:off x="8415175" y="2137368"/>
            <a:ext cx="1411200" cy="10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adagrad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71"/>
          <p:cNvCxnSpPr/>
          <p:nvPr/>
        </p:nvCxnSpPr>
        <p:spPr>
          <a:xfrm rot="10800000">
            <a:off x="7878574" y="2343668"/>
            <a:ext cx="420900" cy="253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2"/>
          <p:cNvSpPr txBox="1"/>
          <p:nvPr/>
        </p:nvSpPr>
        <p:spPr>
          <a:xfrm>
            <a:off x="7465952" y="66035"/>
            <a:ext cx="32021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[Kingma and Ba, 2014]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2093467"/>
            <a:ext cx="62960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2"/>
          <p:cNvSpPr txBox="1"/>
          <p:nvPr/>
        </p:nvSpPr>
        <p:spPr>
          <a:xfrm>
            <a:off x="1883252" y="898602"/>
            <a:ext cx="4126799" cy="5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(incomplete, but close)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3"/>
          <p:cNvSpPr txBox="1"/>
          <p:nvPr/>
        </p:nvSpPr>
        <p:spPr>
          <a:xfrm>
            <a:off x="7465952" y="66035"/>
            <a:ext cx="32021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[Kingma and Ba, 2014]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2093467"/>
            <a:ext cx="62960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3"/>
          <p:cNvSpPr txBox="1"/>
          <p:nvPr/>
        </p:nvSpPr>
        <p:spPr>
          <a:xfrm>
            <a:off x="1883252" y="898602"/>
            <a:ext cx="4126799" cy="5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(incomplete, but close)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3"/>
          <p:cNvSpPr/>
          <p:nvPr/>
        </p:nvSpPr>
        <p:spPr>
          <a:xfrm>
            <a:off x="1886705" y="2445653"/>
            <a:ext cx="6569099" cy="28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3"/>
          <p:cNvSpPr txBox="1"/>
          <p:nvPr/>
        </p:nvSpPr>
        <p:spPr>
          <a:xfrm>
            <a:off x="8544509" y="2043849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3"/>
          <p:cNvSpPr/>
          <p:nvPr/>
        </p:nvSpPr>
        <p:spPr>
          <a:xfrm>
            <a:off x="1885377" y="2769668"/>
            <a:ext cx="6569099" cy="6191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3"/>
          <p:cNvSpPr txBox="1"/>
          <p:nvPr/>
        </p:nvSpPr>
        <p:spPr>
          <a:xfrm>
            <a:off x="8530735" y="3208853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RMSProp-like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1883250" y="3695933"/>
            <a:ext cx="81453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a bit like RMSProp with 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4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4"/>
          <p:cNvSpPr txBox="1"/>
          <p:nvPr/>
        </p:nvSpPr>
        <p:spPr>
          <a:xfrm>
            <a:off x="7465952" y="66035"/>
            <a:ext cx="32021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[Kingma and Ba, 2014]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239" y="2093467"/>
            <a:ext cx="62960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74"/>
          <p:cNvSpPr txBox="1"/>
          <p:nvPr/>
        </p:nvSpPr>
        <p:spPr>
          <a:xfrm>
            <a:off x="1883252" y="898602"/>
            <a:ext cx="4126799" cy="5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(incomplete, but close)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4"/>
          <p:cNvSpPr/>
          <p:nvPr/>
        </p:nvSpPr>
        <p:spPr>
          <a:xfrm>
            <a:off x="1886705" y="2445653"/>
            <a:ext cx="6569099" cy="28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4"/>
          <p:cNvSpPr txBox="1"/>
          <p:nvPr/>
        </p:nvSpPr>
        <p:spPr>
          <a:xfrm>
            <a:off x="8544509" y="2043849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4"/>
          <p:cNvSpPr/>
          <p:nvPr/>
        </p:nvSpPr>
        <p:spPr>
          <a:xfrm>
            <a:off x="1885377" y="2769668"/>
            <a:ext cx="6569099" cy="6191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4"/>
          <p:cNvSpPr txBox="1"/>
          <p:nvPr/>
        </p:nvSpPr>
        <p:spPr>
          <a:xfrm>
            <a:off x="8530735" y="3208853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RMSProp-like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4"/>
          <p:cNvSpPr txBox="1"/>
          <p:nvPr/>
        </p:nvSpPr>
        <p:spPr>
          <a:xfrm>
            <a:off x="1883250" y="3695933"/>
            <a:ext cx="81453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a bit like RMSProp with 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100" y="4577300"/>
            <a:ext cx="62103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87" y="1598564"/>
            <a:ext cx="6306225" cy="285116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5"/>
          <p:cNvSpPr txBox="1"/>
          <p:nvPr/>
        </p:nvSpPr>
        <p:spPr>
          <a:xfrm>
            <a:off x="1883252" y="141635"/>
            <a:ext cx="5622599" cy="4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5"/>
          <p:cNvSpPr txBox="1"/>
          <p:nvPr/>
        </p:nvSpPr>
        <p:spPr>
          <a:xfrm>
            <a:off x="7465952" y="66035"/>
            <a:ext cx="32021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[Kingma and Ba, 2014]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5"/>
          <p:cNvSpPr/>
          <p:nvPr/>
        </p:nvSpPr>
        <p:spPr>
          <a:xfrm>
            <a:off x="1936627" y="3114035"/>
            <a:ext cx="6569099" cy="351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5"/>
          <p:cNvSpPr/>
          <p:nvPr/>
        </p:nvSpPr>
        <p:spPr>
          <a:xfrm>
            <a:off x="1936627" y="4071333"/>
            <a:ext cx="6569099" cy="2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5"/>
          <p:cNvSpPr txBox="1"/>
          <p:nvPr/>
        </p:nvSpPr>
        <p:spPr>
          <a:xfrm>
            <a:off x="8581975" y="4202667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RMSProp-like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5"/>
          <p:cNvSpPr/>
          <p:nvPr/>
        </p:nvSpPr>
        <p:spPr>
          <a:xfrm>
            <a:off x="1936627" y="3510235"/>
            <a:ext cx="6569099" cy="527999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5"/>
          <p:cNvSpPr txBox="1"/>
          <p:nvPr/>
        </p:nvSpPr>
        <p:spPr>
          <a:xfrm>
            <a:off x="8576000" y="3174833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bias correction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(only relevant in first few iterations when t is small)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75"/>
          <p:cNvSpPr/>
          <p:nvPr/>
        </p:nvSpPr>
        <p:spPr>
          <a:xfrm>
            <a:off x="1936627" y="2805921"/>
            <a:ext cx="6569099" cy="28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5"/>
          <p:cNvSpPr txBox="1"/>
          <p:nvPr/>
        </p:nvSpPr>
        <p:spPr>
          <a:xfrm>
            <a:off x="8594431" y="2404119"/>
            <a:ext cx="2046600" cy="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5"/>
          <p:cNvSpPr txBox="1"/>
          <p:nvPr/>
        </p:nvSpPr>
        <p:spPr>
          <a:xfrm>
            <a:off x="1813702" y="4875200"/>
            <a:ext cx="6569099" cy="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bias correction compensates for the fact that m,v are initialized at zero and need some time to “warm up”.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/>
        </p:nvSpPr>
        <p:spPr>
          <a:xfrm>
            <a:off x="1870627" y="82194"/>
            <a:ext cx="8607599" cy="852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SGD, SGD+Momentum, Adagrad, RMSProp, Adam all have 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 rate 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hyperparameter.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061" y="1620101"/>
            <a:ext cx="3415625" cy="4107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5" name="Google Shape;485;p77"/>
          <p:cNvSpPr txBox="1"/>
          <p:nvPr/>
        </p:nvSpPr>
        <p:spPr>
          <a:xfrm>
            <a:off x="5774152" y="1458931"/>
            <a:ext cx="4703999" cy="4219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Learning rate decay over time!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7"/>
          <p:cNvSpPr txBox="1"/>
          <p:nvPr/>
        </p:nvSpPr>
        <p:spPr>
          <a:xfrm>
            <a:off x="5774150" y="2321800"/>
            <a:ext cx="4703999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decay: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decay learning rate by half every few epochs.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 decay: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1/t decay: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239" y="4098466"/>
            <a:ext cx="1362075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7239" y="5204200"/>
            <a:ext cx="19335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/>
        </p:nvSpPr>
        <p:spPr>
          <a:xfrm>
            <a:off x="1604377" y="174167"/>
            <a:ext cx="8933099" cy="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8"/>
          <p:cNvSpPr txBox="1"/>
          <p:nvPr/>
        </p:nvSpPr>
        <p:spPr>
          <a:xfrm>
            <a:off x="1702130" y="1009404"/>
            <a:ext cx="8684570" cy="481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Gradient Methods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SGD can make adequate progress to an optimum when used on minibatches of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Momentum: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another method to produce better effective gradients.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ADAGRAD, RMSprop scale the gradient.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 scales and applies momentum.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t2.gif" id="499" name="Google Shape;49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950" y="1191196"/>
            <a:ext cx="5217380" cy="454612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9"/>
          <p:cNvSpPr txBox="1"/>
          <p:nvPr/>
        </p:nvSpPr>
        <p:spPr>
          <a:xfrm>
            <a:off x="4712044" y="5737316"/>
            <a:ext cx="5796839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(image credits to Alec Radford)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9"/>
          <p:cNvSpPr txBox="1"/>
          <p:nvPr/>
        </p:nvSpPr>
        <p:spPr>
          <a:xfrm>
            <a:off x="1687152" y="210065"/>
            <a:ext cx="8821731" cy="827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effects of different update formulas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38200" y="365125"/>
            <a:ext cx="915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Direction of maximum increase and decrease for a function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Gradient direction is the direction of maximum increase for a function</a:t>
            </a:r>
            <a:br>
              <a:rPr lang="en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Negative gradient is the direction of maximum decrease for a function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d1c8052d7_0_26"/>
          <p:cNvSpPr txBox="1"/>
          <p:nvPr/>
        </p:nvSpPr>
        <p:spPr>
          <a:xfrm>
            <a:off x="300100" y="98850"/>
            <a:ext cx="11233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Mini-batch (Stochastic) Gradient Descent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9d1c8052d7_0_26"/>
          <p:cNvSpPr txBox="1"/>
          <p:nvPr/>
        </p:nvSpPr>
        <p:spPr>
          <a:xfrm>
            <a:off x="1949102" y="1330235"/>
            <a:ext cx="7955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use a small portion of the training set to compute the gradient.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29d1c8052d7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164" y="2134967"/>
            <a:ext cx="8524875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9d1c8052d7_0_26"/>
          <p:cNvSpPr txBox="1"/>
          <p:nvPr/>
        </p:nvSpPr>
        <p:spPr>
          <a:xfrm>
            <a:off x="1863027" y="4849235"/>
            <a:ext cx="7643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mini-batch sizes are 32/64/128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Krizhevsky ILSVRC ConvNet used 256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1c8052d7_0_33"/>
          <p:cNvSpPr txBox="1"/>
          <p:nvPr/>
        </p:nvSpPr>
        <p:spPr>
          <a:xfrm>
            <a:off x="381000" y="90000"/>
            <a:ext cx="965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Mini-batch Gradient Descent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9d1c8052d7_0_33"/>
          <p:cNvSpPr txBox="1"/>
          <p:nvPr/>
        </p:nvSpPr>
        <p:spPr>
          <a:xfrm>
            <a:off x="1949102" y="1330235"/>
            <a:ext cx="7955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use a small portion of the training set to compute the gradient.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29d1c8052d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164" y="2134967"/>
            <a:ext cx="8524875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9d1c8052d7_0_33"/>
          <p:cNvSpPr txBox="1"/>
          <p:nvPr/>
        </p:nvSpPr>
        <p:spPr>
          <a:xfrm>
            <a:off x="1863027" y="4849235"/>
            <a:ext cx="6784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mini-batch sizes are 32/64/128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Krizhevsky ILSVRC ConvNet used 256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9d1c8052d7_0_33"/>
          <p:cNvSpPr/>
          <p:nvPr/>
        </p:nvSpPr>
        <p:spPr>
          <a:xfrm>
            <a:off x="2070227" y="4000933"/>
            <a:ext cx="6249600" cy="3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9d1c8052d7_0_33"/>
          <p:cNvSpPr txBox="1"/>
          <p:nvPr/>
        </p:nvSpPr>
        <p:spPr>
          <a:xfrm>
            <a:off x="8260875" y="4329535"/>
            <a:ext cx="27360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will look at more fancy update formulas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(momentum, Adagrad, RMSProp, Adam,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g29d1c8052d7_0_33"/>
          <p:cNvCxnSpPr/>
          <p:nvPr/>
        </p:nvCxnSpPr>
        <p:spPr>
          <a:xfrm rot="10800000">
            <a:off x="7490074" y="4341567"/>
            <a:ext cx="652500" cy="79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29d1c8052d7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225" y="1073495"/>
            <a:ext cx="4405501" cy="4697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9d1c8052d7_0_43"/>
          <p:cNvSpPr txBox="1"/>
          <p:nvPr/>
        </p:nvSpPr>
        <p:spPr>
          <a:xfrm>
            <a:off x="6340750" y="1186249"/>
            <a:ext cx="41640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optimization progress while training a neural network.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(Loss over mini-batches goes down over time.)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29d1c8052d7_0_79"/>
          <p:cNvCxnSpPr/>
          <p:nvPr/>
        </p:nvCxnSpPr>
        <p:spPr>
          <a:xfrm flipH="1">
            <a:off x="4411184" y="1881520"/>
            <a:ext cx="435300" cy="116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3" name="Google Shape;233;g29d1c8052d7_0_79"/>
          <p:cNvSpPr txBox="1"/>
          <p:nvPr/>
        </p:nvSpPr>
        <p:spPr>
          <a:xfrm>
            <a:off x="3263288" y="4942175"/>
            <a:ext cx="189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29d1c8052d7_0_79"/>
          <p:cNvCxnSpPr/>
          <p:nvPr/>
        </p:nvCxnSpPr>
        <p:spPr>
          <a:xfrm flipH="1" rot="10800000">
            <a:off x="4212637" y="3940500"/>
            <a:ext cx="237600" cy="101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5" name="Google Shape;235;g29d1c8052d7_0_79"/>
          <p:cNvSpPr txBox="1"/>
          <p:nvPr/>
        </p:nvSpPr>
        <p:spPr>
          <a:xfrm>
            <a:off x="3806148" y="1369589"/>
            <a:ext cx="4969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noisy gradient from minibatch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9d1c8052d7_0_79"/>
          <p:cNvCxnSpPr/>
          <p:nvPr/>
        </p:nvCxnSpPr>
        <p:spPr>
          <a:xfrm>
            <a:off x="2098076" y="4459867"/>
            <a:ext cx="788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7" name="Google Shape;237;g29d1c8052d7_0_79"/>
          <p:cNvSpPr txBox="1"/>
          <p:nvPr/>
        </p:nvSpPr>
        <p:spPr>
          <a:xfrm>
            <a:off x="9572584" y="4615550"/>
            <a:ext cx="93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29d1c8052d7_0_79"/>
          <p:cNvCxnSpPr/>
          <p:nvPr/>
        </p:nvCxnSpPr>
        <p:spPr>
          <a:xfrm rot="10800000">
            <a:off x="2089525" y="1276867"/>
            <a:ext cx="0" cy="318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9" name="Google Shape;239;g29d1c8052d7_0_79"/>
          <p:cNvSpPr txBox="1"/>
          <p:nvPr/>
        </p:nvSpPr>
        <p:spPr>
          <a:xfrm>
            <a:off x="2205726" y="1104919"/>
            <a:ext cx="93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9d1c8052d7_0_79"/>
          <p:cNvSpPr txBox="1"/>
          <p:nvPr/>
        </p:nvSpPr>
        <p:spPr>
          <a:xfrm>
            <a:off x="1687152" y="210065"/>
            <a:ext cx="8821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Stochastic Gradient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g29d1c8052d7_0_79"/>
          <p:cNvGrpSpPr/>
          <p:nvPr/>
        </p:nvGrpSpPr>
        <p:grpSpPr>
          <a:xfrm>
            <a:off x="2205725" y="2418785"/>
            <a:ext cx="8191200" cy="1645800"/>
            <a:chOff x="267999" y="1290025"/>
            <a:chExt cx="8191200" cy="1645800"/>
          </a:xfrm>
        </p:grpSpPr>
        <p:sp>
          <p:nvSpPr>
            <p:cNvPr id="242" name="Google Shape;242;g29d1c8052d7_0_79"/>
            <p:cNvSpPr/>
            <p:nvPr/>
          </p:nvSpPr>
          <p:spPr>
            <a:xfrm rot="5400000">
              <a:off x="4151277" y="1047079"/>
              <a:ext cx="425100" cy="2115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9d1c8052d7_0_79"/>
            <p:cNvSpPr/>
            <p:nvPr/>
          </p:nvSpPr>
          <p:spPr>
            <a:xfrm rot="5400000">
              <a:off x="3540699" y="-1982675"/>
              <a:ext cx="1645800" cy="81912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9d1c8052d7_0_79"/>
            <p:cNvSpPr/>
            <p:nvPr/>
          </p:nvSpPr>
          <p:spPr>
            <a:xfrm rot="5400000">
              <a:off x="3665266" y="-1362686"/>
              <a:ext cx="1397100" cy="6951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9d1c8052d7_0_79"/>
            <p:cNvSpPr/>
            <p:nvPr/>
          </p:nvSpPr>
          <p:spPr>
            <a:xfrm rot="5400000">
              <a:off x="3816429" y="-611096"/>
              <a:ext cx="1094400" cy="5448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9d1c8052d7_0_79"/>
            <p:cNvSpPr/>
            <p:nvPr/>
          </p:nvSpPr>
          <p:spPr>
            <a:xfrm rot="5400000">
              <a:off x="3943962" y="24192"/>
              <a:ext cx="839400" cy="41775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9d1c8052d7_0_79"/>
            <p:cNvSpPr/>
            <p:nvPr/>
          </p:nvSpPr>
          <p:spPr>
            <a:xfrm rot="5400000">
              <a:off x="4057758" y="590436"/>
              <a:ext cx="611700" cy="3045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9d1c8052d7_0_79"/>
            <p:cNvSpPr/>
            <p:nvPr/>
          </p:nvSpPr>
          <p:spPr>
            <a:xfrm>
              <a:off x="2450375" y="2660090"/>
              <a:ext cx="135300" cy="1353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9d1c8052d7_0_79"/>
            <p:cNvSpPr/>
            <p:nvPr/>
          </p:nvSpPr>
          <p:spPr>
            <a:xfrm>
              <a:off x="4273650" y="1976727"/>
              <a:ext cx="240600" cy="240600"/>
            </a:xfrm>
            <a:prstGeom prst="smileyFace">
              <a:avLst>
                <a:gd fmla="val 4653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0" name="Google Shape;250;g29d1c8052d7_0_79"/>
          <p:cNvCxnSpPr/>
          <p:nvPr/>
        </p:nvCxnSpPr>
        <p:spPr>
          <a:xfrm flipH="1" rot="10800000">
            <a:off x="4461542" y="3049288"/>
            <a:ext cx="121800" cy="793800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1" name="Google Shape;251;g29d1c8052d7_0_79"/>
          <p:cNvCxnSpPr>
            <a:stCxn id="248" idx="7"/>
          </p:cNvCxnSpPr>
          <p:nvPr/>
        </p:nvCxnSpPr>
        <p:spPr>
          <a:xfrm flipH="1" rot="10800000">
            <a:off x="4503587" y="3201764"/>
            <a:ext cx="232200" cy="6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2" name="Google Shape;252;g29d1c8052d7_0_79"/>
          <p:cNvCxnSpPr>
            <a:stCxn id="248" idx="4"/>
          </p:cNvCxnSpPr>
          <p:nvPr/>
        </p:nvCxnSpPr>
        <p:spPr>
          <a:xfrm rot="10800000">
            <a:off x="4331551" y="3105450"/>
            <a:ext cx="124200" cy="81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3" name="Google Shape;253;g29d1c8052d7_0_79"/>
          <p:cNvCxnSpPr/>
          <p:nvPr/>
        </p:nvCxnSpPr>
        <p:spPr>
          <a:xfrm flipH="1">
            <a:off x="4746584" y="1881519"/>
            <a:ext cx="99900" cy="12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54" name="Google Shape;254;g29d1c8052d7_0_79"/>
          <p:cNvSpPr txBox="1"/>
          <p:nvPr/>
        </p:nvSpPr>
        <p:spPr>
          <a:xfrm>
            <a:off x="3595875" y="6384263"/>
            <a:ext cx="480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based on CS294-129 by John Canny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g29d1c8052d7_0_106"/>
          <p:cNvCxnSpPr/>
          <p:nvPr/>
        </p:nvCxnSpPr>
        <p:spPr>
          <a:xfrm flipH="1">
            <a:off x="4475775" y="2188828"/>
            <a:ext cx="346800" cy="67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61" name="Google Shape;261;g29d1c8052d7_0_106"/>
          <p:cNvSpPr txBox="1"/>
          <p:nvPr/>
        </p:nvSpPr>
        <p:spPr>
          <a:xfrm>
            <a:off x="2628006" y="4869661"/>
            <a:ext cx="189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g29d1c8052d7_0_106"/>
          <p:cNvCxnSpPr/>
          <p:nvPr/>
        </p:nvCxnSpPr>
        <p:spPr>
          <a:xfrm flipH="1" rot="10800000">
            <a:off x="3517625" y="3857161"/>
            <a:ext cx="237600" cy="101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63" name="Google Shape;263;g29d1c8052d7_0_106"/>
          <p:cNvSpPr txBox="1"/>
          <p:nvPr/>
        </p:nvSpPr>
        <p:spPr>
          <a:xfrm>
            <a:off x="3806148" y="1369589"/>
            <a:ext cx="4969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gradients in blue</a:t>
            </a:r>
            <a:b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minibatch gradients in 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g29d1c8052d7_0_106"/>
          <p:cNvCxnSpPr/>
          <p:nvPr/>
        </p:nvCxnSpPr>
        <p:spPr>
          <a:xfrm>
            <a:off x="2098076" y="4459867"/>
            <a:ext cx="788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65" name="Google Shape;265;g29d1c8052d7_0_106"/>
          <p:cNvSpPr txBox="1"/>
          <p:nvPr/>
        </p:nvSpPr>
        <p:spPr>
          <a:xfrm>
            <a:off x="9572584" y="4615550"/>
            <a:ext cx="93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29d1c8052d7_0_106"/>
          <p:cNvCxnSpPr/>
          <p:nvPr/>
        </p:nvCxnSpPr>
        <p:spPr>
          <a:xfrm rot="10800000">
            <a:off x="2089525" y="1276867"/>
            <a:ext cx="0" cy="318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67" name="Google Shape;267;g29d1c8052d7_0_106"/>
          <p:cNvSpPr txBox="1"/>
          <p:nvPr/>
        </p:nvSpPr>
        <p:spPr>
          <a:xfrm>
            <a:off x="2205726" y="1104919"/>
            <a:ext cx="936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9d1c8052d7_0_106"/>
          <p:cNvSpPr txBox="1"/>
          <p:nvPr/>
        </p:nvSpPr>
        <p:spPr>
          <a:xfrm>
            <a:off x="1687152" y="210065"/>
            <a:ext cx="8821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Stochastic Gradient Descent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9d1c8052d7_0_106"/>
          <p:cNvSpPr/>
          <p:nvPr/>
        </p:nvSpPr>
        <p:spPr>
          <a:xfrm rot="5400000">
            <a:off x="6089004" y="2175839"/>
            <a:ext cx="425100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9d1c8052d7_0_106"/>
          <p:cNvSpPr/>
          <p:nvPr/>
        </p:nvSpPr>
        <p:spPr>
          <a:xfrm rot="5400000">
            <a:off x="5478425" y="-85391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9d1c8052d7_0_106"/>
          <p:cNvSpPr/>
          <p:nvPr/>
        </p:nvSpPr>
        <p:spPr>
          <a:xfrm rot="5400000">
            <a:off x="5602991" y="-233926"/>
            <a:ext cx="1397100" cy="695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9d1c8052d7_0_106"/>
          <p:cNvSpPr/>
          <p:nvPr/>
        </p:nvSpPr>
        <p:spPr>
          <a:xfrm rot="5400000">
            <a:off x="5754155" y="517665"/>
            <a:ext cx="1094400" cy="544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9d1c8052d7_0_106"/>
          <p:cNvSpPr/>
          <p:nvPr/>
        </p:nvSpPr>
        <p:spPr>
          <a:xfrm rot="5400000">
            <a:off x="5881688" y="1152952"/>
            <a:ext cx="839400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9d1c8052d7_0_106"/>
          <p:cNvSpPr/>
          <p:nvPr/>
        </p:nvSpPr>
        <p:spPr>
          <a:xfrm rot="5400000">
            <a:off x="5995485" y="1719197"/>
            <a:ext cx="611700" cy="3045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9d1c8052d7_0_106"/>
          <p:cNvSpPr/>
          <p:nvPr/>
        </p:nvSpPr>
        <p:spPr>
          <a:xfrm>
            <a:off x="3738498" y="3673366"/>
            <a:ext cx="135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9d1c8052d7_0_106"/>
          <p:cNvSpPr/>
          <p:nvPr/>
        </p:nvSpPr>
        <p:spPr>
          <a:xfrm>
            <a:off x="6211376" y="310548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29d1c8052d7_0_106"/>
          <p:cNvCxnSpPr/>
          <p:nvPr/>
        </p:nvCxnSpPr>
        <p:spPr>
          <a:xfrm flipH="1" rot="10800000">
            <a:off x="3800304" y="3139514"/>
            <a:ext cx="170400" cy="601500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8" name="Google Shape;278;g29d1c8052d7_0_106"/>
          <p:cNvCxnSpPr>
            <a:stCxn id="275" idx="7"/>
          </p:cNvCxnSpPr>
          <p:nvPr/>
        </p:nvCxnSpPr>
        <p:spPr>
          <a:xfrm flipH="1" rot="10800000">
            <a:off x="3853984" y="3331380"/>
            <a:ext cx="257400" cy="36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9" name="Google Shape;279;g29d1c8052d7_0_106"/>
          <p:cNvCxnSpPr/>
          <p:nvPr/>
        </p:nvCxnSpPr>
        <p:spPr>
          <a:xfrm flipH="1" rot="10800000">
            <a:off x="4122320" y="3105487"/>
            <a:ext cx="461100" cy="24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0" name="Google Shape;280;g29d1c8052d7_0_106"/>
          <p:cNvCxnSpPr/>
          <p:nvPr/>
        </p:nvCxnSpPr>
        <p:spPr>
          <a:xfrm>
            <a:off x="4583468" y="3105487"/>
            <a:ext cx="131400" cy="240600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1" name="Google Shape;281;g29d1c8052d7_0_106"/>
          <p:cNvCxnSpPr/>
          <p:nvPr/>
        </p:nvCxnSpPr>
        <p:spPr>
          <a:xfrm flipH="1" rot="10800000">
            <a:off x="4122321" y="2935782"/>
            <a:ext cx="327900" cy="395700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2" name="Google Shape;282;g29d1c8052d7_0_106"/>
          <p:cNvCxnSpPr/>
          <p:nvPr/>
        </p:nvCxnSpPr>
        <p:spPr>
          <a:xfrm>
            <a:off x="4583468" y="3105487"/>
            <a:ext cx="131400" cy="44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3" name="Google Shape;283;g29d1c8052d7_0_106"/>
          <p:cNvCxnSpPr/>
          <p:nvPr/>
        </p:nvCxnSpPr>
        <p:spPr>
          <a:xfrm flipH="1" rot="10800000">
            <a:off x="4714976" y="3185405"/>
            <a:ext cx="164100" cy="358500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4" name="Google Shape;284;g29d1c8052d7_0_106"/>
          <p:cNvCxnSpPr/>
          <p:nvPr/>
        </p:nvCxnSpPr>
        <p:spPr>
          <a:xfrm flipH="1" rot="10800000">
            <a:off x="4714977" y="3326630"/>
            <a:ext cx="265800" cy="1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5" name="Google Shape;285;g29d1c8052d7_0_106"/>
          <p:cNvCxnSpPr/>
          <p:nvPr/>
        </p:nvCxnSpPr>
        <p:spPr>
          <a:xfrm flipH="1" rot="10800000">
            <a:off x="4980633" y="3105583"/>
            <a:ext cx="103200" cy="225900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6" name="Google Shape;286;g29d1c8052d7_0_106"/>
          <p:cNvCxnSpPr/>
          <p:nvPr/>
        </p:nvCxnSpPr>
        <p:spPr>
          <a:xfrm rot="10800000">
            <a:off x="4980633" y="3021188"/>
            <a:ext cx="0" cy="32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7" name="Google Shape;287;g29d1c8052d7_0_106"/>
          <p:cNvSpPr txBox="1"/>
          <p:nvPr/>
        </p:nvSpPr>
        <p:spPr>
          <a:xfrm>
            <a:off x="1867559" y="5590556"/>
            <a:ext cx="8529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Gradients are noisy but still make good progress on average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9d1c8052d7_0_106"/>
          <p:cNvSpPr txBox="1"/>
          <p:nvPr/>
        </p:nvSpPr>
        <p:spPr>
          <a:xfrm>
            <a:off x="3595875" y="6384263"/>
            <a:ext cx="480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based on CS294-129 by John Canny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2"/>
          <p:cNvCxnSpPr/>
          <p:nvPr/>
        </p:nvCxnSpPr>
        <p:spPr>
          <a:xfrm flipH="1" rot="10800000">
            <a:off x="4778835" y="3547545"/>
            <a:ext cx="237616" cy="1012576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95" name="Google Shape;295;p42"/>
          <p:cNvSpPr txBox="1"/>
          <p:nvPr/>
        </p:nvSpPr>
        <p:spPr>
          <a:xfrm>
            <a:off x="3806148" y="1369589"/>
            <a:ext cx="4969199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gradient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9572584" y="4615550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42"/>
          <p:cNvCxnSpPr/>
          <p:nvPr/>
        </p:nvCxnSpPr>
        <p:spPr>
          <a:xfrm rot="10800000">
            <a:off x="2089525" y="1276853"/>
            <a:ext cx="0" cy="318301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98" name="Google Shape;298;p42"/>
          <p:cNvSpPr txBox="1"/>
          <p:nvPr/>
        </p:nvSpPr>
        <p:spPr>
          <a:xfrm>
            <a:off x="2205726" y="1104919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1687152" y="210065"/>
            <a:ext cx="8821731" cy="827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might be wondering…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2"/>
          <p:cNvSpPr/>
          <p:nvPr/>
        </p:nvSpPr>
        <p:spPr>
          <a:xfrm rot="5400000">
            <a:off x="6089004" y="2175838"/>
            <a:ext cx="425099" cy="211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/>
          <p:nvPr/>
        </p:nvSpPr>
        <p:spPr>
          <a:xfrm rot="5400000">
            <a:off x="5478425" y="-853915"/>
            <a:ext cx="1645800" cy="8191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2"/>
          <p:cNvSpPr/>
          <p:nvPr/>
        </p:nvSpPr>
        <p:spPr>
          <a:xfrm rot="5400000">
            <a:off x="5602992" y="-233926"/>
            <a:ext cx="1397100" cy="6951599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/>
          <p:nvPr/>
        </p:nvSpPr>
        <p:spPr>
          <a:xfrm rot="5400000">
            <a:off x="5754155" y="517666"/>
            <a:ext cx="1094400" cy="5447999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/>
          <p:nvPr/>
        </p:nvSpPr>
        <p:spPr>
          <a:xfrm rot="5400000">
            <a:off x="5881689" y="1152951"/>
            <a:ext cx="839399" cy="4177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 rot="5400000">
            <a:off x="5995486" y="1719197"/>
            <a:ext cx="611699" cy="3044999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3738498" y="3673366"/>
            <a:ext cx="135299" cy="1352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6211376" y="3105487"/>
            <a:ext cx="240600" cy="2406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42"/>
          <p:cNvCxnSpPr/>
          <p:nvPr/>
        </p:nvCxnSpPr>
        <p:spPr>
          <a:xfrm flipH="1" rot="10800000">
            <a:off x="3800305" y="1894389"/>
            <a:ext cx="412333" cy="1846626"/>
          </a:xfrm>
          <a:prstGeom prst="straightConnector1">
            <a:avLst/>
          </a:prstGeom>
          <a:noFill/>
          <a:ln cap="flat" cmpd="sng" w="19050">
            <a:solidFill>
              <a:srgbClr val="0033C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9" name="Google Shape;309;p42"/>
          <p:cNvCxnSpPr/>
          <p:nvPr/>
        </p:nvCxnSpPr>
        <p:spPr>
          <a:xfrm flipH="1" rot="10800000">
            <a:off x="3873797" y="3346088"/>
            <a:ext cx="1924253" cy="37060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10" name="Google Shape;310;p42"/>
          <p:cNvSpPr txBox="1"/>
          <p:nvPr/>
        </p:nvSpPr>
        <p:spPr>
          <a:xfrm>
            <a:off x="3142025" y="4617782"/>
            <a:ext cx="4969199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compute this?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42"/>
          <p:cNvCxnSpPr/>
          <p:nvPr/>
        </p:nvCxnSpPr>
        <p:spPr>
          <a:xfrm>
            <a:off x="2098076" y="4459867"/>
            <a:ext cx="78841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595875" y="6384263"/>
            <a:ext cx="4809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based on CS294-129 by John Canny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2022-07-04T08:09:45Z</dcterms:created>
  <dc:creator>Naeemullah Khan</dc:creator>
</cp:coreProperties>
</file>