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p:scale>
          <a:sx n="116" d="100"/>
          <a:sy n="116" d="100"/>
        </p:scale>
        <p:origin x="15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6/28/20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6/28/20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8C0B-9F60-514D-85F1-F9E7FAFA3C6C}"/>
              </a:ext>
            </a:extLst>
          </p:cNvPr>
          <p:cNvSpPr>
            <a:spLocks noGrp="1"/>
          </p:cNvSpPr>
          <p:nvPr>
            <p:ph type="ctrTitle"/>
          </p:nvPr>
        </p:nvSpPr>
        <p:spPr/>
        <p:txBody>
          <a:bodyPr/>
          <a:lstStyle/>
          <a:p>
            <a:r>
              <a:rPr lang="en-US" sz="3600" dirty="0"/>
              <a:t>Configure Resources After Creation</a:t>
            </a:r>
          </a:p>
        </p:txBody>
      </p:sp>
    </p:spTree>
    <p:extLst>
      <p:ext uri="{BB962C8B-B14F-4D97-AF65-F5344CB8AC3E}">
        <p14:creationId xmlns:p14="http://schemas.microsoft.com/office/powerpoint/2010/main" val="518941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2591052-6C87-9646-AA25-8971807796C6}"/>
              </a:ext>
            </a:extLst>
          </p:cNvPr>
          <p:cNvSpPr/>
          <p:nvPr/>
        </p:nvSpPr>
        <p:spPr>
          <a:xfrm>
            <a:off x="5728770" y="2828836"/>
            <a:ext cx="3415229" cy="2585323"/>
          </a:xfrm>
          <a:prstGeom prst="rect">
            <a:avLst/>
          </a:prstGeom>
        </p:spPr>
        <p:txBody>
          <a:bodyPr wrap="square">
            <a:spAutoFit/>
          </a:bodyPr>
          <a:lstStyle/>
          <a:p>
            <a:r>
              <a:rPr lang="en-US" dirty="0">
                <a:solidFill>
                  <a:srgbClr val="EF5926"/>
                </a:solidFill>
                <a:latin typeface="Gotham"/>
              </a:rPr>
              <a:t>Last resort</a:t>
            </a:r>
          </a:p>
          <a:p>
            <a:br>
              <a:rPr lang="en-US" dirty="0">
                <a:solidFill>
                  <a:srgbClr val="EF5926"/>
                </a:solidFill>
                <a:latin typeface="Gotham"/>
              </a:rPr>
            </a:br>
            <a:r>
              <a:rPr lang="en-US" dirty="0">
                <a:solidFill>
                  <a:srgbClr val="EF5926"/>
                </a:solidFill>
                <a:latin typeface="Gotham"/>
              </a:rPr>
              <a:t>Local or remote</a:t>
            </a:r>
          </a:p>
          <a:p>
            <a:br>
              <a:rPr lang="en-US" dirty="0">
                <a:solidFill>
                  <a:srgbClr val="EF5926"/>
                </a:solidFill>
                <a:latin typeface="Gotham"/>
              </a:rPr>
            </a:br>
            <a:r>
              <a:rPr lang="en-US" dirty="0">
                <a:solidFill>
                  <a:srgbClr val="EF5926"/>
                </a:solidFill>
                <a:latin typeface="Gotham"/>
              </a:rPr>
              <a:t>Creation or destruction </a:t>
            </a:r>
          </a:p>
          <a:p>
            <a:endParaRPr lang="en-US" dirty="0">
              <a:solidFill>
                <a:srgbClr val="EF5926"/>
              </a:solidFill>
              <a:latin typeface="Gotham"/>
            </a:endParaRPr>
          </a:p>
          <a:p>
            <a:r>
              <a:rPr lang="en-US" dirty="0">
                <a:solidFill>
                  <a:srgbClr val="EF5926"/>
                </a:solidFill>
                <a:latin typeface="Gotham"/>
              </a:rPr>
              <a:t>Multiple provisioners </a:t>
            </a:r>
          </a:p>
          <a:p>
            <a:endParaRPr lang="en-US" dirty="0">
              <a:solidFill>
                <a:srgbClr val="EF5926"/>
              </a:solidFill>
              <a:latin typeface="Gotham"/>
            </a:endParaRPr>
          </a:p>
          <a:p>
            <a:r>
              <a:rPr lang="en-US" dirty="0">
                <a:solidFill>
                  <a:srgbClr val="EF5926"/>
                </a:solidFill>
                <a:latin typeface="Gotham"/>
              </a:rPr>
              <a:t>What if it all goes wrong? </a:t>
            </a:r>
            <a:endParaRPr lang="en-US" dirty="0">
              <a:effectLst/>
            </a:endParaRPr>
          </a:p>
        </p:txBody>
      </p:sp>
      <p:pic>
        <p:nvPicPr>
          <p:cNvPr id="3076" name="Picture 4" descr="page12image43790736">
            <a:extLst>
              <a:ext uri="{FF2B5EF4-FFF2-40B4-BE49-F238E27FC236}">
                <a16:creationId xmlns:a16="http://schemas.microsoft.com/office/drawing/2014/main" id="{05487E22-3535-BF4E-A297-00E803322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703" y="1745050"/>
            <a:ext cx="3568700" cy="3644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900CBB9-84E8-F446-8349-5D529882BCDC}"/>
              </a:ext>
            </a:extLst>
          </p:cNvPr>
          <p:cNvSpPr/>
          <p:nvPr/>
        </p:nvSpPr>
        <p:spPr>
          <a:xfrm>
            <a:off x="3949014" y="964341"/>
            <a:ext cx="4043928" cy="584775"/>
          </a:xfrm>
          <a:prstGeom prst="rect">
            <a:avLst/>
          </a:prstGeom>
        </p:spPr>
        <p:txBody>
          <a:bodyPr wrap="none">
            <a:spAutoFit/>
          </a:bodyPr>
          <a:lstStyle/>
          <a:p>
            <a:r>
              <a:rPr lang="en-US" sz="3200" dirty="0">
                <a:solidFill>
                  <a:srgbClr val="3F3F3F"/>
                </a:solidFill>
                <a:latin typeface="Gotham"/>
              </a:rPr>
              <a:t>Terraform Provisioners </a:t>
            </a:r>
            <a:endParaRPr lang="en-US" sz="3200" dirty="0">
              <a:effectLst/>
            </a:endParaRPr>
          </a:p>
        </p:txBody>
      </p:sp>
    </p:spTree>
    <p:extLst>
      <p:ext uri="{BB962C8B-B14F-4D97-AF65-F5344CB8AC3E}">
        <p14:creationId xmlns:p14="http://schemas.microsoft.com/office/powerpoint/2010/main" val="2317850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352C1F-6E67-4D46-A9C7-532B8A2AD3B3}"/>
              </a:ext>
            </a:extLst>
          </p:cNvPr>
          <p:cNvSpPr>
            <a:spLocks noGrp="1"/>
          </p:cNvSpPr>
          <p:nvPr>
            <p:ph type="ctrTitle"/>
          </p:nvPr>
        </p:nvSpPr>
        <p:spPr>
          <a:xfrm>
            <a:off x="952108" y="954756"/>
            <a:ext cx="2730414" cy="4946003"/>
          </a:xfrm>
        </p:spPr>
        <p:txBody>
          <a:bodyPr vert="horz" lIns="91440" tIns="45720" rIns="91440" bIns="45720" rtlCol="0" anchor="ctr">
            <a:normAutofit/>
          </a:bodyPr>
          <a:lstStyle/>
          <a:p>
            <a:r>
              <a:rPr lang="en-US" sz="4400">
                <a:solidFill>
                  <a:srgbClr val="FFFFFF"/>
                </a:solidFill>
              </a:rPr>
              <a:t>Provisioner Example</a:t>
            </a:r>
          </a:p>
        </p:txBody>
      </p:sp>
      <p:sp>
        <p:nvSpPr>
          <p:cNvPr id="22" name="Rectangle 21">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0B74A49-2364-294D-8C7E-C0715325B7F5}"/>
              </a:ext>
            </a:extLst>
          </p:cNvPr>
          <p:cNvSpPr>
            <a:spLocks noGrp="1"/>
          </p:cNvSpPr>
          <p:nvPr>
            <p:ph type="subTitle" idx="1"/>
          </p:nvPr>
        </p:nvSpPr>
        <p:spPr>
          <a:xfrm>
            <a:off x="5140934" y="469900"/>
            <a:ext cx="5953630" cy="5405968"/>
          </a:xfrm>
        </p:spPr>
        <p:txBody>
          <a:bodyPr vert="horz" lIns="91440" tIns="45720" rIns="91440" bIns="45720" rtlCol="0" anchor="ctr">
            <a:normAutofit/>
          </a:bodyPr>
          <a:lstStyle/>
          <a:p>
            <a:pPr algn="l"/>
            <a:r>
              <a:rPr lang="en-US" dirty="0">
                <a:solidFill>
                  <a:schemeClr val="tx1">
                    <a:lumMod val="85000"/>
                    <a:lumOff val="15000"/>
                  </a:schemeClr>
                </a:solidFill>
              </a:rPr>
              <a:t>provisioner "file" {</a:t>
            </a:r>
          </a:p>
          <a:p>
            <a:pPr algn="l"/>
            <a:r>
              <a:rPr lang="en-US" dirty="0">
                <a:solidFill>
                  <a:schemeClr val="tx1">
                    <a:lumMod val="85000"/>
                    <a:lumOff val="15000"/>
                  </a:schemeClr>
                </a:solidFill>
              </a:rPr>
              <a:t>   connection { </a:t>
            </a:r>
          </a:p>
          <a:p>
            <a:pPr algn="l"/>
            <a:r>
              <a:rPr lang="en-US" dirty="0">
                <a:solidFill>
                  <a:schemeClr val="tx1">
                    <a:lumMod val="85000"/>
                    <a:lumOff val="15000"/>
                  </a:schemeClr>
                </a:solidFill>
              </a:rPr>
              <a:t>       type = "</a:t>
            </a:r>
            <a:r>
              <a:rPr lang="en-US" dirty="0" err="1">
                <a:solidFill>
                  <a:schemeClr val="tx1">
                    <a:lumMod val="85000"/>
                    <a:lumOff val="15000"/>
                  </a:schemeClr>
                </a:solidFill>
              </a:rPr>
              <a:t>ssh</a:t>
            </a:r>
            <a:r>
              <a:rPr lang="en-US" dirty="0">
                <a:solidFill>
                  <a:schemeClr val="tx1">
                    <a:lumMod val="85000"/>
                    <a:lumOff val="15000"/>
                  </a:schemeClr>
                </a:solidFill>
              </a:rPr>
              <a:t>"</a:t>
            </a:r>
            <a:br>
              <a:rPr lang="en-US" dirty="0">
                <a:solidFill>
                  <a:schemeClr val="tx1">
                    <a:lumMod val="85000"/>
                    <a:lumOff val="15000"/>
                  </a:schemeClr>
                </a:solidFill>
              </a:rPr>
            </a:br>
            <a:r>
              <a:rPr lang="en-US" dirty="0">
                <a:solidFill>
                  <a:schemeClr val="tx1">
                    <a:lumMod val="85000"/>
                    <a:lumOff val="15000"/>
                  </a:schemeClr>
                </a:solidFill>
              </a:rPr>
              <a:t>       user = "root"</a:t>
            </a:r>
            <a:br>
              <a:rPr lang="en-US" dirty="0">
                <a:solidFill>
                  <a:schemeClr val="tx1">
                    <a:lumMod val="85000"/>
                    <a:lumOff val="15000"/>
                  </a:schemeClr>
                </a:solidFill>
              </a:rPr>
            </a:br>
            <a:r>
              <a:rPr lang="en-US" dirty="0">
                <a:solidFill>
                  <a:schemeClr val="tx1">
                    <a:lumMod val="85000"/>
                    <a:lumOff val="15000"/>
                  </a:schemeClr>
                </a:solidFill>
              </a:rPr>
              <a:t>       </a:t>
            </a:r>
            <a:r>
              <a:rPr lang="en-US" dirty="0" err="1">
                <a:solidFill>
                  <a:schemeClr val="tx1">
                    <a:lumMod val="85000"/>
                    <a:lumOff val="15000"/>
                  </a:schemeClr>
                </a:solidFill>
              </a:rPr>
              <a:t>private_key</a:t>
            </a:r>
            <a:r>
              <a:rPr lang="en-US" dirty="0">
                <a:solidFill>
                  <a:schemeClr val="tx1">
                    <a:lumMod val="85000"/>
                    <a:lumOff val="15000"/>
                  </a:schemeClr>
                </a:solidFill>
              </a:rPr>
              <a:t> = </a:t>
            </a:r>
            <a:r>
              <a:rPr lang="en-US" dirty="0" err="1">
                <a:solidFill>
                  <a:schemeClr val="tx1">
                    <a:lumMod val="85000"/>
                    <a:lumOff val="15000"/>
                  </a:schemeClr>
                </a:solidFill>
              </a:rPr>
              <a:t>var.private_key</a:t>
            </a:r>
            <a:r>
              <a:rPr lang="en-US" dirty="0">
                <a:solidFill>
                  <a:schemeClr val="tx1">
                    <a:lumMod val="85000"/>
                    <a:lumOff val="15000"/>
                  </a:schemeClr>
                </a:solidFill>
              </a:rPr>
              <a:t> </a:t>
            </a:r>
          </a:p>
          <a:p>
            <a:pPr algn="l"/>
            <a:r>
              <a:rPr lang="en-US" dirty="0">
                <a:solidFill>
                  <a:schemeClr val="tx1">
                    <a:lumMod val="85000"/>
                    <a:lumOff val="15000"/>
                  </a:schemeClr>
                </a:solidFill>
              </a:rPr>
              <a:t>       host = </a:t>
            </a:r>
            <a:r>
              <a:rPr lang="en-US" dirty="0" err="1">
                <a:solidFill>
                  <a:schemeClr val="tx1">
                    <a:lumMod val="85000"/>
                    <a:lumOff val="15000"/>
                  </a:schemeClr>
                </a:solidFill>
              </a:rPr>
              <a:t>var.hostname</a:t>
            </a:r>
            <a:r>
              <a:rPr lang="en-US" dirty="0">
                <a:solidFill>
                  <a:schemeClr val="tx1">
                    <a:lumMod val="85000"/>
                    <a:lumOff val="15000"/>
                  </a:schemeClr>
                </a:solidFill>
              </a:rPr>
              <a:t> </a:t>
            </a:r>
          </a:p>
          <a:p>
            <a:pPr algn="l"/>
            <a:r>
              <a:rPr lang="en-US" dirty="0">
                <a:solidFill>
                  <a:schemeClr val="tx1">
                    <a:lumMod val="85000"/>
                    <a:lumOff val="15000"/>
                  </a:schemeClr>
                </a:solidFill>
              </a:rPr>
              <a:t>}</a:t>
            </a:r>
            <a:br>
              <a:rPr lang="en-US" dirty="0">
                <a:solidFill>
                  <a:schemeClr val="tx1">
                    <a:lumMod val="85000"/>
                    <a:lumOff val="15000"/>
                  </a:schemeClr>
                </a:solidFill>
              </a:rPr>
            </a:br>
            <a:r>
              <a:rPr lang="en-US" dirty="0">
                <a:solidFill>
                  <a:schemeClr val="tx1">
                    <a:lumMod val="85000"/>
                    <a:lumOff val="15000"/>
                  </a:schemeClr>
                </a:solidFill>
              </a:rPr>
              <a:t>   source = "/local/path/to/</a:t>
            </a:r>
            <a:r>
              <a:rPr lang="en-US" dirty="0" err="1">
                <a:solidFill>
                  <a:schemeClr val="tx1">
                    <a:lumMod val="85000"/>
                    <a:lumOff val="15000"/>
                  </a:schemeClr>
                </a:solidFill>
              </a:rPr>
              <a:t>file.txt</a:t>
            </a:r>
            <a:r>
              <a:rPr lang="en-US" dirty="0">
                <a:solidFill>
                  <a:schemeClr val="tx1">
                    <a:lumMod val="85000"/>
                    <a:lumOff val="15000"/>
                  </a:schemeClr>
                </a:solidFill>
              </a:rPr>
              <a:t>" </a:t>
            </a:r>
          </a:p>
          <a:p>
            <a:pPr algn="l"/>
            <a:r>
              <a:rPr lang="en-US" dirty="0">
                <a:solidFill>
                  <a:schemeClr val="tx1">
                    <a:lumMod val="85000"/>
                    <a:lumOff val="15000"/>
                  </a:schemeClr>
                </a:solidFill>
              </a:rPr>
              <a:t>  destination = "/path/to/</a:t>
            </a:r>
            <a:r>
              <a:rPr lang="en-US" dirty="0" err="1">
                <a:solidFill>
                  <a:schemeClr val="tx1">
                    <a:lumMod val="85000"/>
                    <a:lumOff val="15000"/>
                  </a:schemeClr>
                </a:solidFill>
              </a:rPr>
              <a:t>file.txt</a:t>
            </a:r>
            <a:r>
              <a:rPr lang="en-US" dirty="0">
                <a:solidFill>
                  <a:schemeClr val="tx1">
                    <a:lumMod val="85000"/>
                    <a:lumOff val="15000"/>
                  </a:schemeClr>
                </a:solidFill>
              </a:rPr>
              <a:t>" </a:t>
            </a:r>
          </a:p>
          <a:p>
            <a:pPr algn="l"/>
            <a:r>
              <a:rPr lang="en-US" dirty="0">
                <a:solidFill>
                  <a:schemeClr val="tx1">
                    <a:lumMod val="85000"/>
                    <a:lumOff val="15000"/>
                  </a:schemeClr>
                </a:solidFill>
              </a:rPr>
              <a:t>} </a:t>
            </a:r>
          </a:p>
          <a:p>
            <a:pPr algn="l">
              <a:buFont typeface="Arial"/>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216668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499B7A9-279D-7643-80F2-C437A69D61C8}"/>
              </a:ext>
            </a:extLst>
          </p:cNvPr>
          <p:cNvSpPr>
            <a:spLocks noGrp="1"/>
          </p:cNvSpPr>
          <p:nvPr>
            <p:ph type="title"/>
          </p:nvPr>
        </p:nvSpPr>
        <p:spPr>
          <a:xfrm>
            <a:off x="952108" y="954756"/>
            <a:ext cx="2730414" cy="4946003"/>
          </a:xfrm>
        </p:spPr>
        <p:txBody>
          <a:bodyPr>
            <a:normAutofit/>
          </a:bodyPr>
          <a:lstStyle/>
          <a:p>
            <a:r>
              <a:rPr lang="en-US">
                <a:solidFill>
                  <a:srgbClr val="FFFFFF"/>
                </a:solidFill>
              </a:rPr>
              <a:t>Provisioner Example </a:t>
            </a:r>
            <a:br>
              <a:rPr lang="en-US">
                <a:solidFill>
                  <a:srgbClr val="FFFFFF"/>
                </a:solidFill>
              </a:rPr>
            </a:br>
            <a:endParaRPr lang="en-US">
              <a:solidFill>
                <a:srgbClr val="FFFFFF"/>
              </a:solidFill>
            </a:endParaRP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9D6590-F73D-0C4F-B1F8-6014DDF911FB}"/>
              </a:ext>
            </a:extLst>
          </p:cNvPr>
          <p:cNvSpPr>
            <a:spLocks noGrp="1"/>
          </p:cNvSpPr>
          <p:nvPr>
            <p:ph idx="1"/>
          </p:nvPr>
        </p:nvSpPr>
        <p:spPr>
          <a:xfrm>
            <a:off x="5150360" y="469900"/>
            <a:ext cx="5953630" cy="5405968"/>
          </a:xfrm>
        </p:spPr>
        <p:txBody>
          <a:bodyPr anchor="ctr">
            <a:normAutofit/>
          </a:bodyPr>
          <a:lstStyle/>
          <a:p>
            <a:pPr marL="0" indent="0">
              <a:buNone/>
            </a:pPr>
            <a:r>
              <a:rPr lang="en-US" dirty="0">
                <a:solidFill>
                  <a:schemeClr val="bg1"/>
                </a:solidFill>
              </a:rPr>
              <a:t>provisioner "local-exec" { </a:t>
            </a:r>
          </a:p>
          <a:p>
            <a:pPr marL="0" indent="0">
              <a:buNone/>
            </a:pPr>
            <a:r>
              <a:rPr lang="en-US" dirty="0">
                <a:solidFill>
                  <a:schemeClr val="bg1"/>
                </a:solidFill>
              </a:rPr>
              <a:t>    command = "local command here" </a:t>
            </a:r>
          </a:p>
          <a:p>
            <a:pPr marL="0" indent="0">
              <a:buNone/>
            </a:pPr>
            <a:r>
              <a:rPr lang="en-US" dirty="0">
                <a:solidFill>
                  <a:schemeClr val="bg1"/>
                </a:solidFill>
              </a:rPr>
              <a:t>} </a:t>
            </a:r>
          </a:p>
          <a:p>
            <a:pPr marL="0" indent="0">
              <a:buNone/>
            </a:pPr>
            <a:r>
              <a:rPr lang="en-US" dirty="0">
                <a:solidFill>
                  <a:schemeClr val="bg1"/>
                </a:solidFill>
              </a:rPr>
              <a:t>provisioner "remote-exec" {</a:t>
            </a:r>
            <a:br>
              <a:rPr lang="en-US" dirty="0">
                <a:solidFill>
                  <a:schemeClr val="bg1"/>
                </a:solidFill>
              </a:rPr>
            </a:br>
            <a:r>
              <a:rPr lang="en-US" dirty="0">
                <a:solidFill>
                  <a:schemeClr val="bg1"/>
                </a:solidFill>
              </a:rPr>
              <a:t>    scripts = ["list", "of", "local", "scripts"] </a:t>
            </a:r>
          </a:p>
          <a:p>
            <a:pPr marL="0" indent="0">
              <a:buNone/>
            </a:pPr>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304481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5014-5FB6-4742-BE5A-203019D0AF8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61E1227-A47D-B54C-8BEF-5F4EE184D526}"/>
              </a:ext>
            </a:extLst>
          </p:cNvPr>
          <p:cNvSpPr>
            <a:spLocks noGrp="1"/>
          </p:cNvSpPr>
          <p:nvPr>
            <p:ph idx="1"/>
          </p:nvPr>
        </p:nvSpPr>
        <p:spPr/>
        <p:txBody>
          <a:bodyPr/>
          <a:lstStyle/>
          <a:p>
            <a:r>
              <a:rPr lang="en-US" dirty="0"/>
              <a:t>Terraform provisioners </a:t>
            </a:r>
          </a:p>
          <a:p>
            <a:r>
              <a:rPr lang="en-US" dirty="0"/>
              <a:t>Syntax and object types</a:t>
            </a:r>
          </a:p>
          <a:p>
            <a:r>
              <a:rPr lang="en-US" dirty="0"/>
              <a:t>S3 buckets, tags, and more! </a:t>
            </a:r>
          </a:p>
          <a:p>
            <a:endParaRPr lang="en-US" dirty="0"/>
          </a:p>
        </p:txBody>
      </p:sp>
    </p:spTree>
    <p:extLst>
      <p:ext uri="{BB962C8B-B14F-4D97-AF65-F5344CB8AC3E}">
        <p14:creationId xmlns:p14="http://schemas.microsoft.com/office/powerpoint/2010/main" val="3475666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page3image60921120">
            <a:extLst>
              <a:ext uri="{FF2B5EF4-FFF2-40B4-BE49-F238E27FC236}">
                <a16:creationId xmlns:a16="http://schemas.microsoft.com/office/drawing/2014/main" id="{F65F1120-C046-4A41-9769-30C0197D04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8031" y="1725631"/>
            <a:ext cx="2560320" cy="281361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age3image60916336">
            <a:extLst>
              <a:ext uri="{FF2B5EF4-FFF2-40B4-BE49-F238E27FC236}">
                <a16:creationId xmlns:a16="http://schemas.microsoft.com/office/drawing/2014/main" id="{70078FD6-1E75-0048-8039-B737420CF9E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56620" y="1725631"/>
            <a:ext cx="2560320" cy="252815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page3image60917376">
            <a:extLst>
              <a:ext uri="{FF2B5EF4-FFF2-40B4-BE49-F238E27FC236}">
                <a16:creationId xmlns:a16="http://schemas.microsoft.com/office/drawing/2014/main" id="{82760DA9-DAC3-144E-9464-CA5320F90B7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455859" y="1904707"/>
            <a:ext cx="2560320" cy="24554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ge3image60922368">
            <a:extLst>
              <a:ext uri="{FF2B5EF4-FFF2-40B4-BE49-F238E27FC236}">
                <a16:creationId xmlns:a16="http://schemas.microsoft.com/office/drawing/2014/main" id="{6BFD419B-2CCE-9948-82BD-9B83F4D94744}"/>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77270" y="1835323"/>
            <a:ext cx="2560320" cy="22879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E673717-0F39-3143-8C10-63D7D14E2DA2}"/>
              </a:ext>
            </a:extLst>
          </p:cNvPr>
          <p:cNvSpPr txBox="1"/>
          <p:nvPr/>
        </p:nvSpPr>
        <p:spPr>
          <a:xfrm>
            <a:off x="1322173" y="4917989"/>
            <a:ext cx="1371596" cy="646331"/>
          </a:xfrm>
          <a:prstGeom prst="rect">
            <a:avLst/>
          </a:prstGeom>
          <a:noFill/>
        </p:spPr>
        <p:txBody>
          <a:bodyPr wrap="square" rtlCol="0">
            <a:spAutoFit/>
          </a:bodyPr>
          <a:lstStyle/>
          <a:p>
            <a:r>
              <a:rPr lang="en-US" dirty="0"/>
              <a:t>Provisioning resources</a:t>
            </a:r>
          </a:p>
        </p:txBody>
      </p:sp>
      <p:sp>
        <p:nvSpPr>
          <p:cNvPr id="3" name="TextBox 2">
            <a:extLst>
              <a:ext uri="{FF2B5EF4-FFF2-40B4-BE49-F238E27FC236}">
                <a16:creationId xmlns:a16="http://schemas.microsoft.com/office/drawing/2014/main" id="{7B983B01-E45A-9049-872C-3CE65CBF2916}"/>
              </a:ext>
            </a:extLst>
          </p:cNvPr>
          <p:cNvSpPr txBox="1"/>
          <p:nvPr/>
        </p:nvSpPr>
        <p:spPr>
          <a:xfrm>
            <a:off x="3638346" y="4917988"/>
            <a:ext cx="1776476" cy="369332"/>
          </a:xfrm>
          <a:prstGeom prst="rect">
            <a:avLst/>
          </a:prstGeom>
          <a:noFill/>
        </p:spPr>
        <p:txBody>
          <a:bodyPr wrap="square" rtlCol="0">
            <a:spAutoFit/>
          </a:bodyPr>
          <a:lstStyle/>
          <a:p>
            <a:r>
              <a:rPr lang="en-US" dirty="0"/>
              <a:t>Planning Updates</a:t>
            </a:r>
          </a:p>
        </p:txBody>
      </p:sp>
      <p:sp>
        <p:nvSpPr>
          <p:cNvPr id="4" name="TextBox 3">
            <a:extLst>
              <a:ext uri="{FF2B5EF4-FFF2-40B4-BE49-F238E27FC236}">
                <a16:creationId xmlns:a16="http://schemas.microsoft.com/office/drawing/2014/main" id="{46FD229C-8CB4-B64B-9E58-FBC304BB0404}"/>
              </a:ext>
            </a:extLst>
          </p:cNvPr>
          <p:cNvSpPr txBox="1"/>
          <p:nvPr/>
        </p:nvSpPr>
        <p:spPr>
          <a:xfrm>
            <a:off x="6396301" y="5084059"/>
            <a:ext cx="2350323" cy="400110"/>
          </a:xfrm>
          <a:prstGeom prst="rect">
            <a:avLst/>
          </a:prstGeom>
          <a:noFill/>
        </p:spPr>
        <p:txBody>
          <a:bodyPr wrap="none" rtlCol="0">
            <a:spAutoFit/>
          </a:bodyPr>
          <a:lstStyle/>
          <a:p>
            <a:r>
              <a:rPr lang="en-US" sz="2000" dirty="0"/>
              <a:t>Using Source Control</a:t>
            </a:r>
          </a:p>
        </p:txBody>
      </p:sp>
      <p:sp>
        <p:nvSpPr>
          <p:cNvPr id="5" name="TextBox 4">
            <a:extLst>
              <a:ext uri="{FF2B5EF4-FFF2-40B4-BE49-F238E27FC236}">
                <a16:creationId xmlns:a16="http://schemas.microsoft.com/office/drawing/2014/main" id="{7FCC8391-8C08-234A-8FEB-3078EBE7F19D}"/>
              </a:ext>
            </a:extLst>
          </p:cNvPr>
          <p:cNvSpPr txBox="1"/>
          <p:nvPr/>
        </p:nvSpPr>
        <p:spPr>
          <a:xfrm>
            <a:off x="2607737" y="801302"/>
            <a:ext cx="7779137" cy="584775"/>
          </a:xfrm>
          <a:prstGeom prst="rect">
            <a:avLst/>
          </a:prstGeom>
          <a:noFill/>
        </p:spPr>
        <p:txBody>
          <a:bodyPr wrap="square" rtlCol="0">
            <a:spAutoFit/>
          </a:bodyPr>
          <a:lstStyle/>
          <a:p>
            <a:r>
              <a:rPr lang="en-US" sz="3200" dirty="0"/>
              <a:t>	Automating Infrastructure Deployment</a:t>
            </a:r>
          </a:p>
        </p:txBody>
      </p:sp>
      <p:sp>
        <p:nvSpPr>
          <p:cNvPr id="6" name="TextBox 5">
            <a:extLst>
              <a:ext uri="{FF2B5EF4-FFF2-40B4-BE49-F238E27FC236}">
                <a16:creationId xmlns:a16="http://schemas.microsoft.com/office/drawing/2014/main" id="{29CF2177-32B5-114B-86FE-D67B95AB3883}"/>
              </a:ext>
            </a:extLst>
          </p:cNvPr>
          <p:cNvSpPr txBox="1"/>
          <p:nvPr/>
        </p:nvSpPr>
        <p:spPr>
          <a:xfrm>
            <a:off x="9174890" y="5056487"/>
            <a:ext cx="2113993" cy="369332"/>
          </a:xfrm>
          <a:prstGeom prst="rect">
            <a:avLst/>
          </a:prstGeom>
          <a:noFill/>
        </p:spPr>
        <p:txBody>
          <a:bodyPr wrap="square" rtlCol="0">
            <a:spAutoFit/>
          </a:bodyPr>
          <a:lstStyle/>
          <a:p>
            <a:r>
              <a:rPr lang="en-US" dirty="0"/>
              <a:t>Reusing templates</a:t>
            </a:r>
          </a:p>
        </p:txBody>
      </p:sp>
    </p:spTree>
    <p:extLst>
      <p:ext uri="{BB962C8B-B14F-4D97-AF65-F5344CB8AC3E}">
        <p14:creationId xmlns:p14="http://schemas.microsoft.com/office/powerpoint/2010/main" val="355729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85E80F-C0D4-4D4C-991C-63630D002EAE}"/>
              </a:ext>
            </a:extLst>
          </p:cNvPr>
          <p:cNvSpPr/>
          <p:nvPr/>
        </p:nvSpPr>
        <p:spPr>
          <a:xfrm>
            <a:off x="4591248" y="954574"/>
            <a:ext cx="2731582" cy="523220"/>
          </a:xfrm>
          <a:prstGeom prst="rect">
            <a:avLst/>
          </a:prstGeom>
        </p:spPr>
        <p:txBody>
          <a:bodyPr wrap="none">
            <a:spAutoFit/>
          </a:bodyPr>
          <a:lstStyle/>
          <a:p>
            <a:r>
              <a:rPr lang="en-US" sz="2800" dirty="0">
                <a:solidFill>
                  <a:srgbClr val="3F3F3F"/>
                </a:solidFill>
                <a:latin typeface="Gotham"/>
              </a:rPr>
              <a:t>Terraform Syntax </a:t>
            </a:r>
            <a:endParaRPr lang="en-US" sz="2800" dirty="0">
              <a:effectLst/>
            </a:endParaRPr>
          </a:p>
        </p:txBody>
      </p:sp>
      <p:pic>
        <p:nvPicPr>
          <p:cNvPr id="1025" name="Picture 1" descr="page4image43555952">
            <a:extLst>
              <a:ext uri="{FF2B5EF4-FFF2-40B4-BE49-F238E27FC236}">
                <a16:creationId xmlns:a16="http://schemas.microsoft.com/office/drawing/2014/main" id="{BCFCBE11-6A23-F640-B11B-355D7B9BF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545" y="1606550"/>
            <a:ext cx="3568700" cy="36449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AB597AA-9A79-C84A-BAF2-3AED5C02998C}"/>
              </a:ext>
            </a:extLst>
          </p:cNvPr>
          <p:cNvSpPr/>
          <p:nvPr/>
        </p:nvSpPr>
        <p:spPr>
          <a:xfrm>
            <a:off x="4829175" y="2062460"/>
            <a:ext cx="6096000" cy="2585323"/>
          </a:xfrm>
          <a:prstGeom prst="rect">
            <a:avLst/>
          </a:prstGeom>
        </p:spPr>
        <p:txBody>
          <a:bodyPr>
            <a:spAutoFit/>
          </a:bodyPr>
          <a:lstStyle/>
          <a:p>
            <a:r>
              <a:rPr lang="en-US" dirty="0" err="1">
                <a:solidFill>
                  <a:srgbClr val="EF5926"/>
                </a:solidFill>
                <a:latin typeface="Gotham"/>
              </a:rPr>
              <a:t>HashiCorp</a:t>
            </a:r>
            <a:r>
              <a:rPr lang="en-US" dirty="0">
                <a:solidFill>
                  <a:srgbClr val="EF5926"/>
                </a:solidFill>
                <a:latin typeface="Gotham"/>
              </a:rPr>
              <a:t> configuration language </a:t>
            </a:r>
          </a:p>
          <a:p>
            <a:endParaRPr lang="en-US" dirty="0">
              <a:solidFill>
                <a:srgbClr val="EF5926"/>
              </a:solidFill>
              <a:latin typeface="Gotham"/>
            </a:endParaRPr>
          </a:p>
          <a:p>
            <a:r>
              <a:rPr lang="en-US" dirty="0">
                <a:solidFill>
                  <a:srgbClr val="EF5926"/>
                </a:solidFill>
                <a:latin typeface="Gotham"/>
              </a:rPr>
              <a:t>Why not JSON?</a:t>
            </a:r>
          </a:p>
          <a:p>
            <a:br>
              <a:rPr lang="en-US" dirty="0">
                <a:solidFill>
                  <a:srgbClr val="EF5926"/>
                </a:solidFill>
                <a:latin typeface="Gotham"/>
              </a:rPr>
            </a:br>
            <a:r>
              <a:rPr lang="en-US" dirty="0">
                <a:solidFill>
                  <a:srgbClr val="EF5926"/>
                </a:solidFill>
                <a:latin typeface="Gotham"/>
              </a:rPr>
              <a:t>Human readable and editable </a:t>
            </a:r>
          </a:p>
          <a:p>
            <a:endParaRPr lang="en-US" dirty="0">
              <a:solidFill>
                <a:srgbClr val="EF5926"/>
              </a:solidFill>
              <a:latin typeface="Gotham"/>
            </a:endParaRPr>
          </a:p>
          <a:p>
            <a:r>
              <a:rPr lang="en-US" dirty="0">
                <a:solidFill>
                  <a:srgbClr val="EF5926"/>
                </a:solidFill>
                <a:latin typeface="Gotham"/>
              </a:rPr>
              <a:t>Configuration syntax and expressions</a:t>
            </a:r>
          </a:p>
          <a:p>
            <a:r>
              <a:rPr lang="en-US" dirty="0">
                <a:solidFill>
                  <a:srgbClr val="EF5926"/>
                </a:solidFill>
                <a:latin typeface="Gotham"/>
              </a:rPr>
              <a:t> </a:t>
            </a:r>
          </a:p>
          <a:p>
            <a:r>
              <a:rPr lang="en-US" dirty="0">
                <a:solidFill>
                  <a:srgbClr val="EF5926"/>
                </a:solidFill>
                <a:latin typeface="Gotham"/>
              </a:rPr>
              <a:t>Conditionals, functions, templates </a:t>
            </a:r>
            <a:endParaRPr lang="en-US" dirty="0">
              <a:effectLst/>
            </a:endParaRPr>
          </a:p>
        </p:txBody>
      </p:sp>
    </p:spTree>
    <p:extLst>
      <p:ext uri="{BB962C8B-B14F-4D97-AF65-F5344CB8AC3E}">
        <p14:creationId xmlns:p14="http://schemas.microsoft.com/office/powerpoint/2010/main" val="59907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9A604C-F290-404F-9E58-9ECC02988FAC}"/>
              </a:ext>
            </a:extLst>
          </p:cNvPr>
          <p:cNvSpPr/>
          <p:nvPr/>
        </p:nvSpPr>
        <p:spPr>
          <a:xfrm>
            <a:off x="4487186" y="1120259"/>
            <a:ext cx="3925690" cy="523220"/>
          </a:xfrm>
          <a:prstGeom prst="rect">
            <a:avLst/>
          </a:prstGeom>
        </p:spPr>
        <p:txBody>
          <a:bodyPr wrap="none">
            <a:spAutoFit/>
          </a:bodyPr>
          <a:lstStyle/>
          <a:p>
            <a:r>
              <a:rPr lang="en-US" sz="2800" dirty="0">
                <a:solidFill>
                  <a:srgbClr val="3F3F3F"/>
                </a:solidFill>
                <a:latin typeface="Gotham"/>
              </a:rPr>
              <a:t>Terraform Syntax - Blocks </a:t>
            </a:r>
            <a:endParaRPr lang="en-US" sz="2800" dirty="0">
              <a:effectLst/>
            </a:endParaRPr>
          </a:p>
        </p:txBody>
      </p:sp>
      <p:sp>
        <p:nvSpPr>
          <p:cNvPr id="3" name="Rectangle 2">
            <a:extLst>
              <a:ext uri="{FF2B5EF4-FFF2-40B4-BE49-F238E27FC236}">
                <a16:creationId xmlns:a16="http://schemas.microsoft.com/office/drawing/2014/main" id="{3A940F1B-70D6-2742-8C02-43375CC26F73}"/>
              </a:ext>
            </a:extLst>
          </p:cNvPr>
          <p:cNvSpPr/>
          <p:nvPr/>
        </p:nvSpPr>
        <p:spPr>
          <a:xfrm>
            <a:off x="2971800" y="2400211"/>
            <a:ext cx="6096000" cy="3139321"/>
          </a:xfrm>
          <a:prstGeom prst="rect">
            <a:avLst/>
          </a:prstGeom>
        </p:spPr>
        <p:txBody>
          <a:bodyPr>
            <a:spAutoFit/>
          </a:bodyPr>
          <a:lstStyle/>
          <a:p>
            <a:pPr algn="just"/>
            <a:r>
              <a:rPr lang="en-US" dirty="0" err="1">
                <a:solidFill>
                  <a:srgbClr val="3F3F3F"/>
                </a:solidFill>
                <a:latin typeface="RobotoMono"/>
              </a:rPr>
              <a:t>block_type</a:t>
            </a:r>
            <a:r>
              <a:rPr lang="en-US" dirty="0">
                <a:solidFill>
                  <a:srgbClr val="3F3F3F"/>
                </a:solidFill>
                <a:latin typeface="RobotoMono"/>
              </a:rPr>
              <a:t> </a:t>
            </a:r>
            <a:r>
              <a:rPr lang="en-US" dirty="0" err="1">
                <a:solidFill>
                  <a:srgbClr val="3F3F3F"/>
                </a:solidFill>
                <a:latin typeface="RobotoMono"/>
              </a:rPr>
              <a:t>label_one</a:t>
            </a:r>
            <a:r>
              <a:rPr lang="en-US" dirty="0">
                <a:solidFill>
                  <a:srgbClr val="3F3F3F"/>
                </a:solidFill>
                <a:latin typeface="RobotoMono"/>
              </a:rPr>
              <a:t> </a:t>
            </a:r>
            <a:r>
              <a:rPr lang="en-US" dirty="0" err="1">
                <a:solidFill>
                  <a:srgbClr val="3F3F3F"/>
                </a:solidFill>
                <a:latin typeface="RobotoMono"/>
              </a:rPr>
              <a:t>label_two</a:t>
            </a:r>
            <a:r>
              <a:rPr lang="en-US" dirty="0">
                <a:solidFill>
                  <a:srgbClr val="3F3F3F"/>
                </a:solidFill>
                <a:latin typeface="RobotoMono"/>
              </a:rPr>
              <a:t> { </a:t>
            </a:r>
          </a:p>
          <a:p>
            <a:pPr algn="just"/>
            <a:endParaRPr lang="en-US" dirty="0">
              <a:solidFill>
                <a:srgbClr val="3F3F3F"/>
              </a:solidFill>
              <a:latin typeface="RobotoMono"/>
            </a:endParaRPr>
          </a:p>
          <a:p>
            <a:pPr algn="just"/>
            <a:r>
              <a:rPr lang="en-US" dirty="0">
                <a:solidFill>
                  <a:srgbClr val="3F3F3F"/>
                </a:solidFill>
                <a:latin typeface="RobotoMono"/>
              </a:rPr>
              <a:t>key = </a:t>
            </a:r>
            <a:r>
              <a:rPr lang="en-US" dirty="0">
                <a:solidFill>
                  <a:srgbClr val="EF5926"/>
                </a:solidFill>
                <a:latin typeface="RobotoMono"/>
              </a:rPr>
              <a:t>value</a:t>
            </a:r>
          </a:p>
          <a:p>
            <a:pPr algn="just"/>
            <a:br>
              <a:rPr lang="en-US" dirty="0">
                <a:solidFill>
                  <a:srgbClr val="EF5926"/>
                </a:solidFill>
                <a:latin typeface="RobotoMono"/>
              </a:rPr>
            </a:br>
            <a:r>
              <a:rPr lang="en-US" dirty="0" err="1">
                <a:solidFill>
                  <a:srgbClr val="3F3F3F"/>
                </a:solidFill>
                <a:latin typeface="RobotoMono"/>
              </a:rPr>
              <a:t>embedded_block</a:t>
            </a:r>
            <a:r>
              <a:rPr lang="en-US" dirty="0">
                <a:solidFill>
                  <a:srgbClr val="3F3F3F"/>
                </a:solidFill>
                <a:latin typeface="RobotoMono"/>
              </a:rPr>
              <a:t> { </a:t>
            </a:r>
          </a:p>
          <a:p>
            <a:pPr algn="just"/>
            <a:endParaRPr lang="en-US" dirty="0"/>
          </a:p>
          <a:p>
            <a:pPr algn="just"/>
            <a:r>
              <a:rPr lang="en-US" dirty="0">
                <a:solidFill>
                  <a:srgbClr val="3F3F3F"/>
                </a:solidFill>
                <a:latin typeface="RobotoMono"/>
              </a:rPr>
              <a:t>key = </a:t>
            </a:r>
            <a:r>
              <a:rPr lang="en-US" dirty="0">
                <a:solidFill>
                  <a:srgbClr val="EF5926"/>
                </a:solidFill>
                <a:latin typeface="RobotoMono"/>
              </a:rPr>
              <a:t>value</a:t>
            </a:r>
          </a:p>
          <a:p>
            <a:pPr algn="just"/>
            <a:endParaRPr lang="en-US" dirty="0">
              <a:solidFill>
                <a:srgbClr val="EF5926"/>
              </a:solidFill>
              <a:latin typeface="RobotoMono"/>
            </a:endParaRPr>
          </a:p>
          <a:p>
            <a:pPr algn="just"/>
            <a:r>
              <a:rPr lang="en-US" dirty="0">
                <a:solidFill>
                  <a:srgbClr val="EF5926"/>
                </a:solidFill>
                <a:latin typeface="RobotoMono"/>
              </a:rPr>
              <a:t> </a:t>
            </a:r>
            <a:r>
              <a:rPr lang="en-US" dirty="0">
                <a:solidFill>
                  <a:srgbClr val="3F3F3F"/>
                </a:solidFill>
                <a:latin typeface="RobotoMono"/>
              </a:rPr>
              <a:t>} </a:t>
            </a:r>
          </a:p>
          <a:p>
            <a:pPr algn="just"/>
            <a:endParaRPr lang="en-US" dirty="0"/>
          </a:p>
          <a:p>
            <a:pPr algn="just"/>
            <a:r>
              <a:rPr lang="en-US" dirty="0">
                <a:solidFill>
                  <a:srgbClr val="3F3F3F"/>
                </a:solidFill>
                <a:latin typeface="RobotoMono"/>
              </a:rPr>
              <a:t>} </a:t>
            </a:r>
            <a:endParaRPr lang="en-US" dirty="0">
              <a:effectLst/>
            </a:endParaRPr>
          </a:p>
        </p:txBody>
      </p:sp>
      <p:sp>
        <p:nvSpPr>
          <p:cNvPr id="4" name="Rectangle 3">
            <a:extLst>
              <a:ext uri="{FF2B5EF4-FFF2-40B4-BE49-F238E27FC236}">
                <a16:creationId xmlns:a16="http://schemas.microsoft.com/office/drawing/2014/main" id="{1A183FE6-DA6E-714C-BFBF-2F36EA428B4D}"/>
              </a:ext>
            </a:extLst>
          </p:cNvPr>
          <p:cNvSpPr/>
          <p:nvPr/>
        </p:nvSpPr>
        <p:spPr>
          <a:xfrm>
            <a:off x="2199794" y="1837179"/>
            <a:ext cx="1544012" cy="369332"/>
          </a:xfrm>
          <a:prstGeom prst="rect">
            <a:avLst/>
          </a:prstGeom>
        </p:spPr>
        <p:txBody>
          <a:bodyPr wrap="none">
            <a:spAutoFit/>
          </a:bodyPr>
          <a:lstStyle/>
          <a:p>
            <a:r>
              <a:rPr lang="en-US" dirty="0">
                <a:solidFill>
                  <a:srgbClr val="759E30"/>
                </a:solidFill>
                <a:latin typeface="RobotoMono"/>
              </a:rPr>
              <a:t>#Basic block </a:t>
            </a:r>
            <a:endParaRPr lang="en-US" dirty="0">
              <a:effectLst/>
            </a:endParaRPr>
          </a:p>
        </p:txBody>
      </p:sp>
    </p:spTree>
    <p:extLst>
      <p:ext uri="{BB962C8B-B14F-4D97-AF65-F5344CB8AC3E}">
        <p14:creationId xmlns:p14="http://schemas.microsoft.com/office/powerpoint/2010/main" val="177359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87B1EC-6B3B-6340-B329-A941B928696F}"/>
              </a:ext>
            </a:extLst>
          </p:cNvPr>
          <p:cNvSpPr/>
          <p:nvPr/>
        </p:nvSpPr>
        <p:spPr>
          <a:xfrm>
            <a:off x="3048000" y="1383893"/>
            <a:ext cx="6096000" cy="4247317"/>
          </a:xfrm>
          <a:prstGeom prst="rect">
            <a:avLst/>
          </a:prstGeom>
        </p:spPr>
        <p:txBody>
          <a:bodyPr>
            <a:spAutoFit/>
          </a:bodyPr>
          <a:lstStyle/>
          <a:p>
            <a:endParaRPr lang="en-US" dirty="0">
              <a:solidFill>
                <a:srgbClr val="759E30"/>
              </a:solidFill>
              <a:latin typeface="RobotoMono"/>
            </a:endParaRPr>
          </a:p>
          <a:p>
            <a:r>
              <a:rPr lang="en-US" dirty="0">
                <a:solidFill>
                  <a:srgbClr val="759E30"/>
                </a:solidFill>
                <a:latin typeface="RobotoMono"/>
              </a:rPr>
              <a:t>#Example block </a:t>
            </a:r>
          </a:p>
          <a:p>
            <a:endParaRPr lang="en-US" dirty="0">
              <a:solidFill>
                <a:srgbClr val="759E30"/>
              </a:solidFill>
              <a:latin typeface="RobotoMono"/>
            </a:endParaRPr>
          </a:p>
          <a:p>
            <a:r>
              <a:rPr lang="en-US" dirty="0">
                <a:solidFill>
                  <a:srgbClr val="3F3F3F"/>
                </a:solidFill>
                <a:latin typeface="RobotoMono"/>
              </a:rPr>
              <a:t>resource "</a:t>
            </a:r>
            <a:r>
              <a:rPr lang="en-US" dirty="0" err="1">
                <a:solidFill>
                  <a:srgbClr val="3F3F3F"/>
                </a:solidFill>
                <a:latin typeface="RobotoMono"/>
              </a:rPr>
              <a:t>aws_route_table</a:t>
            </a:r>
            <a:r>
              <a:rPr lang="en-US" dirty="0">
                <a:solidFill>
                  <a:srgbClr val="3F3F3F"/>
                </a:solidFill>
                <a:latin typeface="RobotoMono"/>
              </a:rPr>
              <a:t>" "route-table" { </a:t>
            </a:r>
          </a:p>
          <a:p>
            <a:endParaRPr lang="en-US" dirty="0">
              <a:solidFill>
                <a:srgbClr val="3F3F3F"/>
              </a:solidFill>
              <a:latin typeface="RobotoMono"/>
            </a:endParaRPr>
          </a:p>
          <a:p>
            <a:r>
              <a:rPr lang="en-US" dirty="0">
                <a:solidFill>
                  <a:srgbClr val="3F3F3F"/>
                </a:solidFill>
                <a:latin typeface="RobotoMono"/>
              </a:rPr>
              <a:t>   </a:t>
            </a:r>
            <a:r>
              <a:rPr lang="en-US" dirty="0" err="1">
                <a:solidFill>
                  <a:srgbClr val="3F3F3F"/>
                </a:solidFill>
                <a:latin typeface="RobotoMono"/>
              </a:rPr>
              <a:t>vpc_id</a:t>
            </a:r>
            <a:r>
              <a:rPr lang="en-US" dirty="0">
                <a:solidFill>
                  <a:srgbClr val="3F3F3F"/>
                </a:solidFill>
                <a:latin typeface="RobotoMono"/>
              </a:rPr>
              <a:t> = </a:t>
            </a:r>
            <a:r>
              <a:rPr lang="en-US" dirty="0">
                <a:solidFill>
                  <a:srgbClr val="EF5926"/>
                </a:solidFill>
                <a:latin typeface="RobotoMono"/>
              </a:rPr>
              <a:t>"id928310928”</a:t>
            </a:r>
          </a:p>
          <a:p>
            <a:br>
              <a:rPr lang="en-US" dirty="0">
                <a:solidFill>
                  <a:srgbClr val="EF5926"/>
                </a:solidFill>
                <a:latin typeface="RobotoMono"/>
              </a:rPr>
            </a:br>
            <a:r>
              <a:rPr lang="en-US" dirty="0">
                <a:solidFill>
                  <a:srgbClr val="EF5926"/>
                </a:solidFill>
                <a:latin typeface="RobotoMono"/>
              </a:rPr>
              <a:t>   </a:t>
            </a:r>
            <a:r>
              <a:rPr lang="en-US" dirty="0">
                <a:solidFill>
                  <a:srgbClr val="3F3F3F"/>
                </a:solidFill>
                <a:latin typeface="RobotoMono"/>
              </a:rPr>
              <a:t>route{ </a:t>
            </a:r>
          </a:p>
          <a:p>
            <a:endParaRPr lang="en-US" dirty="0"/>
          </a:p>
          <a:p>
            <a:r>
              <a:rPr lang="en-US" dirty="0">
                <a:solidFill>
                  <a:srgbClr val="3F3F3F"/>
                </a:solidFill>
                <a:latin typeface="RobotoMono"/>
              </a:rPr>
              <a:t>     </a:t>
            </a:r>
            <a:r>
              <a:rPr lang="en-US" dirty="0" err="1">
                <a:solidFill>
                  <a:srgbClr val="3F3F3F"/>
                </a:solidFill>
                <a:latin typeface="RobotoMono"/>
              </a:rPr>
              <a:t>cidr_block</a:t>
            </a:r>
            <a:r>
              <a:rPr lang="en-US" dirty="0">
                <a:solidFill>
                  <a:srgbClr val="3F3F3F"/>
                </a:solidFill>
                <a:latin typeface="RobotoMono"/>
              </a:rPr>
              <a:t> = </a:t>
            </a:r>
            <a:r>
              <a:rPr lang="en-US" dirty="0">
                <a:solidFill>
                  <a:srgbClr val="EF5926"/>
                </a:solidFill>
                <a:latin typeface="RobotoMono"/>
              </a:rPr>
              <a:t>"0.0.0.0/0" </a:t>
            </a:r>
          </a:p>
          <a:p>
            <a:endParaRPr lang="en-US" dirty="0"/>
          </a:p>
          <a:p>
            <a:r>
              <a:rPr lang="en-US" dirty="0">
                <a:solidFill>
                  <a:srgbClr val="3F3F3F"/>
                </a:solidFill>
                <a:latin typeface="RobotoMono"/>
              </a:rPr>
              <a:t>     </a:t>
            </a:r>
            <a:r>
              <a:rPr lang="en-US" dirty="0" err="1">
                <a:solidFill>
                  <a:srgbClr val="3F3F3F"/>
                </a:solidFill>
                <a:latin typeface="RobotoMono"/>
              </a:rPr>
              <a:t>gateway_id</a:t>
            </a:r>
            <a:r>
              <a:rPr lang="en-US" dirty="0">
                <a:solidFill>
                  <a:srgbClr val="3F3F3F"/>
                </a:solidFill>
                <a:latin typeface="RobotoMono"/>
              </a:rPr>
              <a:t> = </a:t>
            </a:r>
            <a:r>
              <a:rPr lang="en-US" dirty="0">
                <a:solidFill>
                  <a:srgbClr val="EF5926"/>
                </a:solidFill>
                <a:latin typeface="RobotoMono"/>
              </a:rPr>
              <a:t>"id128073987”</a:t>
            </a:r>
          </a:p>
          <a:p>
            <a:endParaRPr lang="en-US" dirty="0">
              <a:solidFill>
                <a:srgbClr val="EF5926"/>
              </a:solidFill>
              <a:latin typeface="RobotoMono"/>
            </a:endParaRPr>
          </a:p>
          <a:p>
            <a:r>
              <a:rPr lang="en-US" dirty="0">
                <a:solidFill>
                  <a:srgbClr val="EF5926"/>
                </a:solidFill>
                <a:latin typeface="RobotoMono"/>
              </a:rPr>
              <a:t>  </a:t>
            </a:r>
            <a:r>
              <a:rPr lang="en-US" dirty="0">
                <a:solidFill>
                  <a:srgbClr val="3F3F3F"/>
                </a:solidFill>
                <a:latin typeface="RobotoMono"/>
              </a:rPr>
              <a:t>} </a:t>
            </a:r>
            <a:endParaRPr lang="en-US" dirty="0"/>
          </a:p>
          <a:p>
            <a:r>
              <a:rPr lang="en-US" dirty="0">
                <a:solidFill>
                  <a:srgbClr val="3F3F3F"/>
                </a:solidFill>
                <a:latin typeface="RobotoMono"/>
              </a:rPr>
              <a:t>} </a:t>
            </a:r>
            <a:endParaRPr lang="en-US" dirty="0">
              <a:effectLst/>
            </a:endParaRPr>
          </a:p>
        </p:txBody>
      </p:sp>
      <p:sp>
        <p:nvSpPr>
          <p:cNvPr id="3" name="Rectangle 2">
            <a:extLst>
              <a:ext uri="{FF2B5EF4-FFF2-40B4-BE49-F238E27FC236}">
                <a16:creationId xmlns:a16="http://schemas.microsoft.com/office/drawing/2014/main" id="{21FF6E12-AC26-8E4F-9F68-19E7A0967313}"/>
              </a:ext>
            </a:extLst>
          </p:cNvPr>
          <p:cNvSpPr/>
          <p:nvPr/>
        </p:nvSpPr>
        <p:spPr>
          <a:xfrm>
            <a:off x="4306211" y="937528"/>
            <a:ext cx="2859885" cy="400110"/>
          </a:xfrm>
          <a:prstGeom prst="rect">
            <a:avLst/>
          </a:prstGeom>
        </p:spPr>
        <p:txBody>
          <a:bodyPr wrap="none">
            <a:spAutoFit/>
          </a:bodyPr>
          <a:lstStyle/>
          <a:p>
            <a:r>
              <a:rPr lang="en-US" sz="2000" dirty="0">
                <a:solidFill>
                  <a:srgbClr val="3F3F3F"/>
                </a:solidFill>
                <a:latin typeface="Gotham"/>
              </a:rPr>
              <a:t>Terraform Syntax - Blocks </a:t>
            </a:r>
            <a:endParaRPr lang="en-US" sz="2000" dirty="0"/>
          </a:p>
        </p:txBody>
      </p:sp>
    </p:spTree>
    <p:extLst>
      <p:ext uri="{BB962C8B-B14F-4D97-AF65-F5344CB8AC3E}">
        <p14:creationId xmlns:p14="http://schemas.microsoft.com/office/powerpoint/2010/main" val="94658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E302A3-026E-3841-9E79-125D39AA9010}"/>
              </a:ext>
            </a:extLst>
          </p:cNvPr>
          <p:cNvSpPr/>
          <p:nvPr/>
        </p:nvSpPr>
        <p:spPr>
          <a:xfrm>
            <a:off x="4023777" y="1167884"/>
            <a:ext cx="4267194" cy="461665"/>
          </a:xfrm>
          <a:prstGeom prst="rect">
            <a:avLst/>
          </a:prstGeom>
        </p:spPr>
        <p:txBody>
          <a:bodyPr wrap="none">
            <a:spAutoFit/>
          </a:bodyPr>
          <a:lstStyle/>
          <a:p>
            <a:r>
              <a:rPr lang="en-US" sz="2400" dirty="0">
                <a:solidFill>
                  <a:srgbClr val="3F3F3F"/>
                </a:solidFill>
                <a:latin typeface="Gotham"/>
              </a:rPr>
              <a:t>Terraform Syntax – Object Types </a:t>
            </a:r>
            <a:endParaRPr lang="en-US" sz="2400" dirty="0">
              <a:effectLst/>
            </a:endParaRPr>
          </a:p>
        </p:txBody>
      </p:sp>
      <p:sp>
        <p:nvSpPr>
          <p:cNvPr id="3" name="Rectangle 2">
            <a:extLst>
              <a:ext uri="{FF2B5EF4-FFF2-40B4-BE49-F238E27FC236}">
                <a16:creationId xmlns:a16="http://schemas.microsoft.com/office/drawing/2014/main" id="{A3280BF8-C61C-074B-A311-357CB7B1A536}"/>
              </a:ext>
            </a:extLst>
          </p:cNvPr>
          <p:cNvSpPr/>
          <p:nvPr/>
        </p:nvSpPr>
        <p:spPr>
          <a:xfrm>
            <a:off x="3048000" y="2175986"/>
            <a:ext cx="6096000" cy="3139321"/>
          </a:xfrm>
          <a:prstGeom prst="rect">
            <a:avLst/>
          </a:prstGeom>
        </p:spPr>
        <p:txBody>
          <a:bodyPr>
            <a:spAutoFit/>
          </a:bodyPr>
          <a:lstStyle/>
          <a:p>
            <a:r>
              <a:rPr lang="en-US" dirty="0">
                <a:solidFill>
                  <a:srgbClr val="99C64F"/>
                </a:solidFill>
                <a:latin typeface="RobotoMono"/>
              </a:rPr>
              <a:t>#Different value types </a:t>
            </a:r>
          </a:p>
          <a:p>
            <a:endParaRPr lang="en-US" dirty="0">
              <a:solidFill>
                <a:srgbClr val="99C64F"/>
              </a:solidFill>
              <a:latin typeface="RobotoMono"/>
            </a:endParaRPr>
          </a:p>
          <a:p>
            <a:r>
              <a:rPr lang="en-US" dirty="0">
                <a:solidFill>
                  <a:srgbClr val="3F3F3F"/>
                </a:solidFill>
                <a:latin typeface="RobotoMono"/>
              </a:rPr>
              <a:t>string = </a:t>
            </a:r>
            <a:r>
              <a:rPr lang="en-US" dirty="0">
                <a:solidFill>
                  <a:srgbClr val="EF5926"/>
                </a:solidFill>
                <a:latin typeface="RobotoMono"/>
              </a:rPr>
              <a:t>”</a:t>
            </a:r>
            <a:r>
              <a:rPr lang="en-US" dirty="0" err="1">
                <a:solidFill>
                  <a:srgbClr val="EF5926"/>
                </a:solidFill>
                <a:latin typeface="RobotoMono"/>
              </a:rPr>
              <a:t>Dosa</a:t>
            </a:r>
            <a:r>
              <a:rPr lang="en-US" dirty="0">
                <a:solidFill>
                  <a:srgbClr val="EF5926"/>
                </a:solidFill>
                <a:latin typeface="RobotoMono"/>
              </a:rPr>
              <a:t>”</a:t>
            </a:r>
          </a:p>
          <a:p>
            <a:br>
              <a:rPr lang="en-US" dirty="0">
                <a:solidFill>
                  <a:srgbClr val="EF5926"/>
                </a:solidFill>
                <a:latin typeface="RobotoMono"/>
              </a:rPr>
            </a:br>
            <a:r>
              <a:rPr lang="en-US" dirty="0">
                <a:solidFill>
                  <a:srgbClr val="3F3F3F"/>
                </a:solidFill>
                <a:latin typeface="RobotoMono"/>
              </a:rPr>
              <a:t>number = </a:t>
            </a:r>
            <a:r>
              <a:rPr lang="en-US" dirty="0">
                <a:solidFill>
                  <a:srgbClr val="EF5926"/>
                </a:solidFill>
                <a:latin typeface="RobotoMono"/>
              </a:rPr>
              <a:t>5</a:t>
            </a:r>
          </a:p>
          <a:p>
            <a:br>
              <a:rPr lang="en-US" dirty="0">
                <a:solidFill>
                  <a:srgbClr val="EF5926"/>
                </a:solidFill>
                <a:latin typeface="RobotoMono"/>
              </a:rPr>
            </a:br>
            <a:r>
              <a:rPr lang="en-US" dirty="0">
                <a:solidFill>
                  <a:srgbClr val="3F3F3F"/>
                </a:solidFill>
                <a:latin typeface="RobotoMono"/>
              </a:rPr>
              <a:t>bool = </a:t>
            </a:r>
            <a:r>
              <a:rPr lang="en-US" dirty="0">
                <a:solidFill>
                  <a:srgbClr val="EF5926"/>
                </a:solidFill>
                <a:latin typeface="RobotoMono"/>
              </a:rPr>
              <a:t>true</a:t>
            </a:r>
          </a:p>
          <a:p>
            <a:br>
              <a:rPr lang="en-US" dirty="0">
                <a:solidFill>
                  <a:srgbClr val="EF5926"/>
                </a:solidFill>
                <a:latin typeface="RobotoMono"/>
              </a:rPr>
            </a:br>
            <a:r>
              <a:rPr lang="en-US" dirty="0">
                <a:solidFill>
                  <a:srgbClr val="3F3F3F"/>
                </a:solidFill>
                <a:latin typeface="RobotoMono"/>
              </a:rPr>
              <a:t>list = </a:t>
            </a:r>
            <a:r>
              <a:rPr lang="en-US" dirty="0">
                <a:solidFill>
                  <a:srgbClr val="EF5926"/>
                </a:solidFill>
                <a:latin typeface="RobotoMono"/>
              </a:rPr>
              <a:t>[”</a:t>
            </a:r>
            <a:r>
              <a:rPr lang="en-US" dirty="0" err="1">
                <a:solidFill>
                  <a:srgbClr val="EF5926"/>
                </a:solidFill>
                <a:latin typeface="RobotoMono"/>
              </a:rPr>
              <a:t>Idli</a:t>
            </a:r>
            <a:r>
              <a:rPr lang="en-US" dirty="0">
                <a:solidFill>
                  <a:srgbClr val="EF5926"/>
                </a:solidFill>
                <a:latin typeface="RobotoMono"/>
              </a:rPr>
              <a:t>",”</a:t>
            </a:r>
            <a:r>
              <a:rPr lang="en-US" dirty="0" err="1">
                <a:solidFill>
                  <a:srgbClr val="EF5926"/>
                </a:solidFill>
                <a:latin typeface="RobotoMono"/>
              </a:rPr>
              <a:t>Dosa</a:t>
            </a:r>
            <a:r>
              <a:rPr lang="en-US" dirty="0">
                <a:solidFill>
                  <a:srgbClr val="EF5926"/>
                </a:solidFill>
                <a:latin typeface="RobotoMono"/>
              </a:rPr>
              <a:t>"]</a:t>
            </a:r>
          </a:p>
          <a:p>
            <a:br>
              <a:rPr lang="en-US" dirty="0">
                <a:solidFill>
                  <a:srgbClr val="EF5926"/>
                </a:solidFill>
                <a:latin typeface="RobotoMono"/>
              </a:rPr>
            </a:br>
            <a:r>
              <a:rPr lang="en-US" dirty="0">
                <a:solidFill>
                  <a:srgbClr val="3F3F3F"/>
                </a:solidFill>
                <a:latin typeface="RobotoMono"/>
              </a:rPr>
              <a:t>map = </a:t>
            </a:r>
            <a:r>
              <a:rPr lang="en-US" dirty="0">
                <a:solidFill>
                  <a:srgbClr val="EF5926"/>
                </a:solidFill>
                <a:latin typeface="RobotoMono"/>
              </a:rPr>
              <a:t>{name = ”</a:t>
            </a:r>
            <a:r>
              <a:rPr lang="en-US" dirty="0" err="1">
                <a:solidFill>
                  <a:srgbClr val="EF5926"/>
                </a:solidFill>
                <a:latin typeface="RobotoMono"/>
              </a:rPr>
              <a:t>Phani</a:t>
            </a:r>
            <a:r>
              <a:rPr lang="en-US" dirty="0">
                <a:solidFill>
                  <a:srgbClr val="EF5926"/>
                </a:solidFill>
                <a:latin typeface="RobotoMono"/>
              </a:rPr>
              <a:t>", age = 30} </a:t>
            </a:r>
            <a:endParaRPr lang="en-US" dirty="0">
              <a:effectLst/>
            </a:endParaRPr>
          </a:p>
        </p:txBody>
      </p:sp>
    </p:spTree>
    <p:extLst>
      <p:ext uri="{BB962C8B-B14F-4D97-AF65-F5344CB8AC3E}">
        <p14:creationId xmlns:p14="http://schemas.microsoft.com/office/powerpoint/2010/main" val="4039381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Rectangle 1">
            <a:extLst>
              <a:ext uri="{FF2B5EF4-FFF2-40B4-BE49-F238E27FC236}">
                <a16:creationId xmlns:a16="http://schemas.microsoft.com/office/drawing/2014/main" id="{258D9CC3-49BB-2F49-8C14-1067CF1B76F4}"/>
              </a:ext>
            </a:extLst>
          </p:cNvPr>
          <p:cNvSpPr/>
          <p:nvPr/>
        </p:nvSpPr>
        <p:spPr>
          <a:xfrm>
            <a:off x="952108" y="954756"/>
            <a:ext cx="2730414" cy="4946003"/>
          </a:xfrm>
          <a:prstGeom prst="rect">
            <a:avLst/>
          </a:prstGeom>
        </p:spPr>
        <p:txBody>
          <a:bodyPr vert="horz" lIns="91440" tIns="45720" rIns="91440" bIns="45720" rtlCol="0" anchor="ctr">
            <a:normAutofit/>
          </a:bodyPr>
          <a:lstStyle/>
          <a:p>
            <a:pPr algn="ctr">
              <a:spcBef>
                <a:spcPct val="0"/>
              </a:spcBef>
              <a:spcAft>
                <a:spcPts val="600"/>
              </a:spcAft>
            </a:pPr>
            <a:r>
              <a:rPr lang="en-US" sz="4400">
                <a:ln w="3175" cmpd="sng">
                  <a:noFill/>
                </a:ln>
                <a:solidFill>
                  <a:srgbClr val="FFFFFF"/>
                </a:solidFill>
                <a:latin typeface="+mj-lt"/>
                <a:ea typeface="+mj-ea"/>
                <a:cs typeface="+mj-cs"/>
              </a:rPr>
              <a:t>Terraform Syntax - References </a:t>
            </a:r>
          </a:p>
        </p:txBody>
      </p:sp>
      <p:sp>
        <p:nvSpPr>
          <p:cNvPr id="22" name="Rectangle 21">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F6A49E6-C804-7C40-85F5-45B13C0FCCC8}"/>
              </a:ext>
            </a:extLst>
          </p:cNvPr>
          <p:cNvSpPr/>
          <p:nvPr/>
        </p:nvSpPr>
        <p:spPr>
          <a:xfrm>
            <a:off x="5150360" y="469900"/>
            <a:ext cx="5953630" cy="5405968"/>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115000"/>
            </a:pPr>
            <a:r>
              <a:rPr lang="en-US" dirty="0">
                <a:solidFill>
                  <a:schemeClr val="bg1"/>
                </a:solidFill>
              </a:rPr>
              <a:t>#Keyword reference </a:t>
            </a:r>
          </a:p>
          <a:p>
            <a:pPr>
              <a:spcBef>
                <a:spcPct val="20000"/>
              </a:spcBef>
              <a:spcAft>
                <a:spcPts val="600"/>
              </a:spcAft>
              <a:buClr>
                <a:schemeClr val="accent1"/>
              </a:buClr>
              <a:buSzPct val="115000"/>
              <a:buFont typeface="Arial"/>
              <a:buChar char="•"/>
            </a:pPr>
            <a:endParaRPr lang="en-US" dirty="0">
              <a:solidFill>
                <a:schemeClr val="bg1"/>
              </a:solidFill>
            </a:endParaRPr>
          </a:p>
          <a:p>
            <a:pPr>
              <a:spcBef>
                <a:spcPct val="20000"/>
              </a:spcBef>
              <a:spcAft>
                <a:spcPts val="600"/>
              </a:spcAft>
              <a:buClr>
                <a:schemeClr val="accent1"/>
              </a:buClr>
              <a:buSzPct val="115000"/>
            </a:pPr>
            <a:r>
              <a:rPr lang="en-US" dirty="0" err="1">
                <a:solidFill>
                  <a:schemeClr val="bg1"/>
                </a:solidFill>
              </a:rPr>
              <a:t>var.taco_day</a:t>
            </a:r>
            <a:r>
              <a:rPr lang="en-US" dirty="0">
                <a:solidFill>
                  <a:schemeClr val="bg1"/>
                </a:solidFill>
              </a:rPr>
              <a:t> </a:t>
            </a:r>
          </a:p>
          <a:p>
            <a:pPr>
              <a:spcBef>
                <a:spcPct val="20000"/>
              </a:spcBef>
              <a:spcAft>
                <a:spcPts val="600"/>
              </a:spcAft>
              <a:buClr>
                <a:schemeClr val="accent1"/>
              </a:buClr>
              <a:buSzPct val="115000"/>
              <a:buFont typeface="Arial"/>
              <a:buChar char="•"/>
            </a:pPr>
            <a:endParaRPr lang="en-US" dirty="0">
              <a:solidFill>
                <a:schemeClr val="bg1"/>
              </a:solidFill>
            </a:endParaRPr>
          </a:p>
          <a:p>
            <a:pPr>
              <a:spcBef>
                <a:spcPct val="20000"/>
              </a:spcBef>
              <a:spcAft>
                <a:spcPts val="600"/>
              </a:spcAft>
              <a:buClr>
                <a:schemeClr val="accent1"/>
              </a:buClr>
              <a:buSzPct val="115000"/>
            </a:pPr>
            <a:r>
              <a:rPr lang="en-US" dirty="0" err="1">
                <a:solidFill>
                  <a:schemeClr val="bg1"/>
                </a:solidFill>
              </a:rPr>
              <a:t>aws_instance.taco_truck.name</a:t>
            </a:r>
            <a:endParaRPr lang="en-US" dirty="0">
              <a:solidFill>
                <a:schemeClr val="bg1"/>
              </a:solidFill>
            </a:endParaRPr>
          </a:p>
          <a:p>
            <a:pPr>
              <a:spcBef>
                <a:spcPct val="20000"/>
              </a:spcBef>
              <a:spcAft>
                <a:spcPts val="600"/>
              </a:spcAft>
              <a:buClr>
                <a:schemeClr val="accent1"/>
              </a:buClr>
              <a:buSzPct val="115000"/>
              <a:buFont typeface="Arial"/>
              <a:buChar char="•"/>
            </a:pPr>
            <a:endParaRPr lang="en-US" dirty="0">
              <a:solidFill>
                <a:schemeClr val="bg1"/>
              </a:solidFill>
            </a:endParaRPr>
          </a:p>
          <a:p>
            <a:pPr>
              <a:spcBef>
                <a:spcPct val="20000"/>
              </a:spcBef>
              <a:spcAft>
                <a:spcPts val="600"/>
              </a:spcAft>
              <a:buClr>
                <a:schemeClr val="accent1"/>
              </a:buClr>
              <a:buSzPct val="115000"/>
            </a:pPr>
            <a:r>
              <a:rPr lang="en-US" dirty="0" err="1">
                <a:solidFill>
                  <a:schemeClr val="bg1"/>
                </a:solidFill>
              </a:rPr>
              <a:t>local.taco_toppings.cheeses</a:t>
            </a:r>
            <a:r>
              <a:rPr lang="en-US" dirty="0">
                <a:solidFill>
                  <a:schemeClr val="bg1"/>
                </a:solidFill>
              </a:rPr>
              <a:t> </a:t>
            </a:r>
          </a:p>
          <a:p>
            <a:pPr>
              <a:spcBef>
                <a:spcPct val="20000"/>
              </a:spcBef>
              <a:spcAft>
                <a:spcPts val="600"/>
              </a:spcAft>
              <a:buClr>
                <a:schemeClr val="accent1"/>
              </a:buClr>
              <a:buSzPct val="115000"/>
              <a:buFont typeface="Arial"/>
              <a:buChar char="•"/>
            </a:pPr>
            <a:endParaRPr lang="en-US" dirty="0">
              <a:solidFill>
                <a:schemeClr val="bg1"/>
              </a:solidFill>
            </a:endParaRPr>
          </a:p>
          <a:p>
            <a:pPr>
              <a:spcBef>
                <a:spcPct val="20000"/>
              </a:spcBef>
              <a:spcAft>
                <a:spcPts val="600"/>
              </a:spcAft>
              <a:buClr>
                <a:schemeClr val="accent1"/>
              </a:buClr>
              <a:buSzPct val="115000"/>
            </a:pPr>
            <a:r>
              <a:rPr lang="en-US" dirty="0" err="1">
                <a:solidFill>
                  <a:schemeClr val="bg1"/>
                </a:solidFill>
              </a:rPr>
              <a:t>module.taco_hut.locations</a:t>
            </a:r>
            <a:r>
              <a:rPr lang="en-US" dirty="0">
                <a:solidFill>
                  <a:schemeClr val="bg1"/>
                </a:solidFill>
              </a:rPr>
              <a:t> </a:t>
            </a:r>
          </a:p>
          <a:p>
            <a:pPr>
              <a:spcBef>
                <a:spcPct val="20000"/>
              </a:spcBef>
              <a:spcAft>
                <a:spcPts val="600"/>
              </a:spcAft>
              <a:buClr>
                <a:schemeClr val="accent1"/>
              </a:buClr>
              <a:buSzPct val="115000"/>
              <a:buFont typeface="Arial"/>
              <a:buChar char="•"/>
            </a:pPr>
            <a:endParaRPr lang="en-US" dirty="0">
              <a:solidFill>
                <a:schemeClr val="bg1"/>
              </a:solidFill>
            </a:endParaRPr>
          </a:p>
          <a:p>
            <a:pPr>
              <a:spcBef>
                <a:spcPct val="20000"/>
              </a:spcBef>
              <a:spcAft>
                <a:spcPts val="600"/>
              </a:spcAft>
              <a:buClr>
                <a:schemeClr val="accent1"/>
              </a:buClr>
              <a:buSzPct val="115000"/>
            </a:pPr>
            <a:r>
              <a:rPr lang="en-US" dirty="0">
                <a:solidFill>
                  <a:schemeClr val="bg1"/>
                </a:solidFill>
              </a:rPr>
              <a:t>#Interpolation</a:t>
            </a:r>
          </a:p>
          <a:p>
            <a:pPr>
              <a:spcBef>
                <a:spcPct val="20000"/>
              </a:spcBef>
              <a:spcAft>
                <a:spcPts val="600"/>
              </a:spcAft>
              <a:buClr>
                <a:schemeClr val="accent1"/>
              </a:buClr>
              <a:buSzPct val="115000"/>
            </a:pPr>
            <a:br>
              <a:rPr lang="en-US" dirty="0">
                <a:solidFill>
                  <a:schemeClr val="bg1"/>
                </a:solidFill>
              </a:rPr>
            </a:br>
            <a:r>
              <a:rPr lang="en-US" dirty="0" err="1">
                <a:solidFill>
                  <a:schemeClr val="bg1"/>
                </a:solidFill>
              </a:rPr>
              <a:t>taco_name</a:t>
            </a:r>
            <a:r>
              <a:rPr lang="en-US" dirty="0">
                <a:solidFill>
                  <a:schemeClr val="bg1"/>
                </a:solidFill>
              </a:rPr>
              <a:t> = "</a:t>
            </a:r>
            <a:r>
              <a:rPr lang="en-US" dirty="0" err="1">
                <a:solidFill>
                  <a:schemeClr val="bg1"/>
                </a:solidFill>
              </a:rPr>
              <a:t>neds</a:t>
            </a:r>
            <a:r>
              <a:rPr lang="en-US" dirty="0">
                <a:solidFill>
                  <a:schemeClr val="bg1"/>
                </a:solidFill>
              </a:rPr>
              <a:t>-${</a:t>
            </a:r>
            <a:r>
              <a:rPr lang="en-US" dirty="0" err="1">
                <a:solidFill>
                  <a:schemeClr val="bg1"/>
                </a:solidFill>
              </a:rPr>
              <a:t>var.taco_type</a:t>
            </a:r>
            <a:r>
              <a:rPr lang="en-US" dirty="0">
                <a:solidFill>
                  <a:schemeClr val="bg1"/>
                </a:solidFill>
              </a:rPr>
              <a:t>}" </a:t>
            </a:r>
          </a:p>
        </p:txBody>
      </p:sp>
    </p:spTree>
    <p:extLst>
      <p:ext uri="{BB962C8B-B14F-4D97-AF65-F5344CB8AC3E}">
        <p14:creationId xmlns:p14="http://schemas.microsoft.com/office/powerpoint/2010/main" val="177893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FB37A2-DB2E-9D40-9225-708592B13806}"/>
              </a:ext>
            </a:extLst>
          </p:cNvPr>
          <p:cNvSpPr/>
          <p:nvPr/>
        </p:nvSpPr>
        <p:spPr>
          <a:xfrm>
            <a:off x="3792773" y="996434"/>
            <a:ext cx="4606454" cy="523220"/>
          </a:xfrm>
          <a:prstGeom prst="rect">
            <a:avLst/>
          </a:prstGeom>
        </p:spPr>
        <p:txBody>
          <a:bodyPr wrap="none">
            <a:spAutoFit/>
          </a:bodyPr>
          <a:lstStyle/>
          <a:p>
            <a:r>
              <a:rPr lang="en-US" sz="2800" dirty="0">
                <a:solidFill>
                  <a:srgbClr val="3F3F3F"/>
                </a:solidFill>
                <a:latin typeface="Gotham"/>
              </a:rPr>
              <a:t>Terraform Syntax - References </a:t>
            </a:r>
            <a:endParaRPr lang="en-US" sz="2800" dirty="0">
              <a:effectLst/>
            </a:endParaRPr>
          </a:p>
        </p:txBody>
      </p:sp>
      <p:sp>
        <p:nvSpPr>
          <p:cNvPr id="3" name="Rectangle 2">
            <a:extLst>
              <a:ext uri="{FF2B5EF4-FFF2-40B4-BE49-F238E27FC236}">
                <a16:creationId xmlns:a16="http://schemas.microsoft.com/office/drawing/2014/main" id="{FA137E62-E0DA-8445-9261-1A291FB232C6}"/>
              </a:ext>
            </a:extLst>
          </p:cNvPr>
          <p:cNvSpPr/>
          <p:nvPr/>
        </p:nvSpPr>
        <p:spPr>
          <a:xfrm>
            <a:off x="2628900" y="1736289"/>
            <a:ext cx="6096000" cy="4247317"/>
          </a:xfrm>
          <a:prstGeom prst="rect">
            <a:avLst/>
          </a:prstGeom>
        </p:spPr>
        <p:txBody>
          <a:bodyPr>
            <a:spAutoFit/>
          </a:bodyPr>
          <a:lstStyle/>
          <a:p>
            <a:r>
              <a:rPr lang="en-US" dirty="0">
                <a:solidFill>
                  <a:srgbClr val="99C64F"/>
                </a:solidFill>
                <a:latin typeface="RobotoMono"/>
              </a:rPr>
              <a:t>#Strings, numbers, and bools</a:t>
            </a:r>
          </a:p>
          <a:p>
            <a:br>
              <a:rPr lang="en-US" dirty="0">
                <a:solidFill>
                  <a:srgbClr val="99C64F"/>
                </a:solidFill>
                <a:latin typeface="RobotoMono"/>
              </a:rPr>
            </a:br>
            <a:r>
              <a:rPr lang="en-US" dirty="0" err="1">
                <a:solidFill>
                  <a:srgbClr val="3F3F3F"/>
                </a:solidFill>
                <a:latin typeface="RobotoMono"/>
              </a:rPr>
              <a:t>local.taco_count</a:t>
            </a:r>
            <a:r>
              <a:rPr lang="en-US" dirty="0">
                <a:solidFill>
                  <a:srgbClr val="3F3F3F"/>
                </a:solidFill>
                <a:latin typeface="RobotoMono"/>
              </a:rPr>
              <a:t>  </a:t>
            </a:r>
            <a:r>
              <a:rPr lang="en-US" dirty="0">
                <a:solidFill>
                  <a:srgbClr val="99C64F"/>
                </a:solidFill>
                <a:latin typeface="RobotoMono"/>
              </a:rPr>
              <a:t>#returns the number</a:t>
            </a:r>
          </a:p>
          <a:p>
            <a:br>
              <a:rPr lang="en-US" dirty="0">
                <a:solidFill>
                  <a:srgbClr val="99C64F"/>
                </a:solidFill>
                <a:latin typeface="RobotoMono"/>
              </a:rPr>
            </a:br>
            <a:r>
              <a:rPr lang="en-US" dirty="0">
                <a:solidFill>
                  <a:srgbClr val="99C64F"/>
                </a:solidFill>
                <a:latin typeface="RobotoMono"/>
              </a:rPr>
              <a:t>#Lists and maps</a:t>
            </a:r>
          </a:p>
          <a:p>
            <a:br>
              <a:rPr lang="en-US" dirty="0">
                <a:solidFill>
                  <a:srgbClr val="99C64F"/>
                </a:solidFill>
                <a:latin typeface="RobotoMono"/>
              </a:rPr>
            </a:br>
            <a:r>
              <a:rPr lang="en-US" dirty="0" err="1">
                <a:solidFill>
                  <a:srgbClr val="3F3F3F"/>
                </a:solidFill>
                <a:latin typeface="RobotoMono"/>
              </a:rPr>
              <a:t>local.taco_toppings</a:t>
            </a:r>
            <a:r>
              <a:rPr lang="en-US" dirty="0">
                <a:solidFill>
                  <a:srgbClr val="3F3F3F"/>
                </a:solidFill>
                <a:latin typeface="RobotoMono"/>
              </a:rPr>
              <a:t>[2]   </a:t>
            </a:r>
            <a:r>
              <a:rPr lang="en-US" dirty="0">
                <a:solidFill>
                  <a:srgbClr val="99C64F"/>
                </a:solidFill>
                <a:latin typeface="RobotoMono"/>
              </a:rPr>
              <a:t>#returns element 3</a:t>
            </a:r>
          </a:p>
          <a:p>
            <a:endParaRPr lang="en-US" dirty="0">
              <a:solidFill>
                <a:srgbClr val="99C64F"/>
              </a:solidFill>
              <a:latin typeface="RobotoMono"/>
            </a:endParaRPr>
          </a:p>
          <a:p>
            <a:r>
              <a:rPr lang="en-US" dirty="0" err="1">
                <a:solidFill>
                  <a:srgbClr val="3F3F3F"/>
                </a:solidFill>
                <a:latin typeface="RobotoMono"/>
              </a:rPr>
              <a:t>local.taco_map</a:t>
            </a:r>
            <a:r>
              <a:rPr lang="en-US" dirty="0">
                <a:solidFill>
                  <a:srgbClr val="3F3F3F"/>
                </a:solidFill>
                <a:latin typeface="RobotoMono"/>
              </a:rPr>
              <a:t>["likes-tacos"] </a:t>
            </a:r>
            <a:r>
              <a:rPr lang="en-US" dirty="0">
                <a:solidFill>
                  <a:srgbClr val="99C64F"/>
                </a:solidFill>
                <a:latin typeface="RobotoMono"/>
              </a:rPr>
              <a:t>#returns value at </a:t>
            </a:r>
            <a:r>
              <a:rPr lang="en-US" dirty="0" err="1">
                <a:solidFill>
                  <a:srgbClr val="99C64F"/>
                </a:solidFill>
                <a:latin typeface="RobotoMono"/>
              </a:rPr>
              <a:t>keyname</a:t>
            </a:r>
            <a:endParaRPr lang="en-US" dirty="0">
              <a:solidFill>
                <a:srgbClr val="99C64F"/>
              </a:solidFill>
              <a:latin typeface="RobotoMono"/>
            </a:endParaRPr>
          </a:p>
          <a:p>
            <a:endParaRPr lang="en-US" dirty="0">
              <a:solidFill>
                <a:srgbClr val="99C64F"/>
              </a:solidFill>
              <a:latin typeface="RobotoMono"/>
            </a:endParaRPr>
          </a:p>
          <a:p>
            <a:r>
              <a:rPr lang="en-US" dirty="0">
                <a:solidFill>
                  <a:srgbClr val="99C64F"/>
                </a:solidFill>
                <a:latin typeface="RobotoMono"/>
              </a:rPr>
              <a:t> #Resource values</a:t>
            </a:r>
            <a:br>
              <a:rPr lang="en-US" dirty="0">
                <a:solidFill>
                  <a:srgbClr val="99C64F"/>
                </a:solidFill>
                <a:latin typeface="RobotoMono"/>
              </a:rPr>
            </a:br>
            <a:r>
              <a:rPr lang="en-US" dirty="0" err="1">
                <a:solidFill>
                  <a:srgbClr val="3F3F3F"/>
                </a:solidFill>
                <a:latin typeface="RobotoMono"/>
              </a:rPr>
              <a:t>var.region</a:t>
            </a:r>
            <a:r>
              <a:rPr lang="en-US" dirty="0">
                <a:solidFill>
                  <a:srgbClr val="3F3F3F"/>
                </a:solidFill>
                <a:latin typeface="RobotoMono"/>
              </a:rPr>
              <a:t> </a:t>
            </a:r>
            <a:r>
              <a:rPr lang="en-US" dirty="0">
                <a:solidFill>
                  <a:srgbClr val="99C64F"/>
                </a:solidFill>
                <a:latin typeface="RobotoMono"/>
              </a:rPr>
              <a:t>#returns us-east-1</a:t>
            </a:r>
          </a:p>
          <a:p>
            <a:endParaRPr lang="en-US" dirty="0">
              <a:solidFill>
                <a:srgbClr val="99C64F"/>
              </a:solidFill>
              <a:latin typeface="RobotoMono"/>
            </a:endParaRPr>
          </a:p>
          <a:p>
            <a:r>
              <a:rPr lang="en-US" dirty="0">
                <a:solidFill>
                  <a:srgbClr val="99C64F"/>
                </a:solidFill>
                <a:latin typeface="RobotoMono"/>
              </a:rPr>
              <a:t> </a:t>
            </a:r>
            <a:r>
              <a:rPr lang="en-US" dirty="0" err="1">
                <a:solidFill>
                  <a:srgbClr val="3F3F3F"/>
                </a:solidFill>
                <a:latin typeface="RobotoMono"/>
              </a:rPr>
              <a:t>data.aws_availability_zones.azs.names</a:t>
            </a:r>
            <a:r>
              <a:rPr lang="en-US" dirty="0">
                <a:solidFill>
                  <a:srgbClr val="3F3F3F"/>
                </a:solidFill>
                <a:latin typeface="RobotoMono"/>
              </a:rPr>
              <a:t>[1] </a:t>
            </a:r>
            <a:r>
              <a:rPr lang="en-US" dirty="0">
                <a:solidFill>
                  <a:srgbClr val="99C64F"/>
                </a:solidFill>
                <a:latin typeface="RobotoMono"/>
              </a:rPr>
              <a:t>#returns 2nd AZ </a:t>
            </a:r>
            <a:endParaRPr lang="en-US" dirty="0">
              <a:effectLst/>
            </a:endParaRPr>
          </a:p>
        </p:txBody>
      </p:sp>
    </p:spTree>
    <p:extLst>
      <p:ext uri="{BB962C8B-B14F-4D97-AF65-F5344CB8AC3E}">
        <p14:creationId xmlns:p14="http://schemas.microsoft.com/office/powerpoint/2010/main" val="422661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EDA46E-AECC-43B8-B54F-FA6E4C0C6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789037-2F02-4B13-8573-CB800A968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576916"/>
            <a:ext cx="3992501" cy="5734983"/>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7B4C5E-A726-4AC9-9254-E81F0698B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73" y="742355"/>
            <a:ext cx="3666744" cy="5404104"/>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59CD351-449A-6140-B524-5AF7E3630574}"/>
              </a:ext>
            </a:extLst>
          </p:cNvPr>
          <p:cNvSpPr>
            <a:spLocks noGrp="1"/>
          </p:cNvSpPr>
          <p:nvPr>
            <p:ph type="ctrTitle"/>
          </p:nvPr>
        </p:nvSpPr>
        <p:spPr>
          <a:xfrm>
            <a:off x="1130207" y="1385822"/>
            <a:ext cx="3055676" cy="2876305"/>
          </a:xfrm>
        </p:spPr>
        <p:txBody>
          <a:bodyPr>
            <a:normAutofit/>
          </a:bodyPr>
          <a:lstStyle/>
          <a:p>
            <a:r>
              <a:rPr lang="en-US">
                <a:solidFill>
                  <a:schemeClr val="bg1"/>
                </a:solidFill>
              </a:rPr>
              <a:t>Scenario</a:t>
            </a:r>
          </a:p>
        </p:txBody>
      </p:sp>
      <p:sp>
        <p:nvSpPr>
          <p:cNvPr id="3" name="Subtitle 2">
            <a:extLst>
              <a:ext uri="{FF2B5EF4-FFF2-40B4-BE49-F238E27FC236}">
                <a16:creationId xmlns:a16="http://schemas.microsoft.com/office/drawing/2014/main" id="{AD92E71E-1A4A-6948-920B-5E6FBA2B1434}"/>
              </a:ext>
            </a:extLst>
          </p:cNvPr>
          <p:cNvSpPr>
            <a:spLocks noGrp="1"/>
          </p:cNvSpPr>
          <p:nvPr>
            <p:ph type="subTitle" idx="1"/>
          </p:nvPr>
        </p:nvSpPr>
        <p:spPr>
          <a:xfrm>
            <a:off x="5102132" y="1385822"/>
            <a:ext cx="3055676" cy="4398033"/>
          </a:xfrm>
        </p:spPr>
        <p:txBody>
          <a:bodyPr>
            <a:normAutofit fontScale="92500"/>
          </a:bodyPr>
          <a:lstStyle/>
          <a:p>
            <a:pPr marL="342900" indent="-342900">
              <a:lnSpc>
                <a:spcPct val="90000"/>
              </a:lnSpc>
              <a:buFont typeface="Arial" panose="020B0604020202020204" pitchFamily="34" charset="0"/>
              <a:buChar char="•"/>
            </a:pPr>
            <a:r>
              <a:rPr lang="en-US" sz="1600" dirty="0"/>
              <a:t>So far we have instances in multiple availability zones connected through load balancer with a public dns name</a:t>
            </a:r>
          </a:p>
          <a:p>
            <a:pPr marL="342900" indent="-342900">
              <a:lnSpc>
                <a:spcPct val="90000"/>
              </a:lnSpc>
              <a:buFont typeface="Arial" panose="020B0604020202020204" pitchFamily="34" charset="0"/>
              <a:buChar char="•"/>
            </a:pPr>
            <a:r>
              <a:rPr lang="en-US" sz="1600" dirty="0"/>
              <a:t>Now the developer wants to add s3 bucket to the configuration. The S3 bucket is to store the website files and the two instances pull the information from S3 and publish it</a:t>
            </a:r>
          </a:p>
          <a:p>
            <a:pPr marL="342900" indent="-342900">
              <a:lnSpc>
                <a:spcPct val="90000"/>
              </a:lnSpc>
              <a:buFont typeface="Arial" panose="020B0604020202020204" pitchFamily="34" charset="0"/>
              <a:buChar char="•"/>
            </a:pPr>
            <a:r>
              <a:rPr lang="en-US" sz="1600" dirty="0"/>
              <a:t>The other thing that the developer would like is to do is to take the logs from the webservers and store them in the s3 buckets for long retention.</a:t>
            </a:r>
          </a:p>
          <a:p>
            <a:pPr marL="342900" indent="-342900">
              <a:lnSpc>
                <a:spcPct val="90000"/>
              </a:lnSpc>
              <a:buFont typeface="Arial" panose="020B0604020202020204" pitchFamily="34" charset="0"/>
              <a:buChar char="•"/>
            </a:pPr>
            <a:r>
              <a:rPr lang="en-US" sz="1600" dirty="0"/>
              <a:t>Provide read permissions to instances and write permissions to S3 bucket</a:t>
            </a:r>
          </a:p>
          <a:p>
            <a:pPr marL="342900" indent="-342900">
              <a:lnSpc>
                <a:spcPct val="90000"/>
              </a:lnSpc>
              <a:buFont typeface="Arial" panose="020B0604020202020204" pitchFamily="34" charset="0"/>
              <a:buChar char="•"/>
            </a:pPr>
            <a:endParaRPr lang="en-US" sz="1300" dirty="0"/>
          </a:p>
        </p:txBody>
      </p:sp>
      <p:cxnSp>
        <p:nvCxnSpPr>
          <p:cNvPr id="14" name="Straight Connector 13">
            <a:extLst>
              <a:ext uri="{FF2B5EF4-FFF2-40B4-BE49-F238E27FC236}">
                <a16:creationId xmlns:a16="http://schemas.microsoft.com/office/drawing/2014/main" id="{47F9D90F-7118-49FD-9E75-223103DD9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6971" y="4397593"/>
            <a:ext cx="2762149"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97593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4</TotalTime>
  <Words>535</Words>
  <Application>Microsoft Macintosh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Garamond</vt:lpstr>
      <vt:lpstr>Gotham</vt:lpstr>
      <vt:lpstr>RobotoMono</vt:lpstr>
      <vt:lpstr>Organic</vt:lpstr>
      <vt:lpstr>Configure Resources After Creation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Scenario</vt:lpstr>
      <vt:lpstr>PowerPoint Presentation</vt:lpstr>
      <vt:lpstr>Provisioner Example</vt:lpstr>
      <vt:lpstr>Provisioner Example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Configure Resources After Creation</dc:title>
  <dc:creator>Paruchuri, Phanidhar</dc:creator>
  <cp:lastModifiedBy>Paruchuri, Phanidhar</cp:lastModifiedBy>
  <cp:revision>1</cp:revision>
  <dcterms:created xsi:type="dcterms:W3CDTF">2020-07-01T18:34:21Z</dcterms:created>
  <dcterms:modified xsi:type="dcterms:W3CDTF">2020-07-01T18:38:35Z</dcterms:modified>
</cp:coreProperties>
</file>