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7200-CFC3-E342-800E-E8EAE4DB2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B681A-8B8E-6D4D-80B8-0E1FB835E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3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FB632-E5F6-8B48-9519-A8A238AC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Scenario Part2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8BD7-DE63-1F4E-BAE0-FCB045FB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/>
              <a:t>Launch the instances in multiple available zones to increase availability of the service</a:t>
            </a:r>
          </a:p>
          <a:p>
            <a:r>
              <a:rPr lang="en-US" dirty="0"/>
              <a:t>Launch load balancer to balance the load between the instances with public dns name</a:t>
            </a:r>
          </a:p>
        </p:txBody>
      </p:sp>
    </p:spTree>
    <p:extLst>
      <p:ext uri="{BB962C8B-B14F-4D97-AF65-F5344CB8AC3E}">
        <p14:creationId xmlns:p14="http://schemas.microsoft.com/office/powerpoint/2010/main" val="26554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page13image44246768">
            <a:extLst>
              <a:ext uri="{FF2B5EF4-FFF2-40B4-BE49-F238E27FC236}">
                <a16:creationId xmlns:a16="http://schemas.microsoft.com/office/drawing/2014/main" id="{FBA597F8-A98F-DF44-BADB-A2C8CE2B3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4" y="621436"/>
            <a:ext cx="3854265" cy="561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FBD7BC-4E28-1749-A9FE-969B6E22206C}"/>
              </a:ext>
            </a:extLst>
          </p:cNvPr>
          <p:cNvSpPr/>
          <p:nvPr/>
        </p:nvSpPr>
        <p:spPr>
          <a:xfrm>
            <a:off x="5102578" y="21567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EF5926"/>
                </a:solidFill>
                <a:latin typeface="Gotham"/>
              </a:rPr>
              <a:t>Terraform updates and state file </a:t>
            </a:r>
          </a:p>
          <a:p>
            <a:endParaRPr lang="en-US" dirty="0">
              <a:solidFill>
                <a:srgbClr val="EF5926"/>
              </a:solidFill>
              <a:latin typeface="Gotham"/>
            </a:endParaRPr>
          </a:p>
          <a:p>
            <a:r>
              <a:rPr lang="en-US" dirty="0">
                <a:solidFill>
                  <a:srgbClr val="EF5926"/>
                </a:solidFill>
                <a:latin typeface="Gotham"/>
              </a:rPr>
              <a:t>Data sources</a:t>
            </a:r>
          </a:p>
          <a:p>
            <a:br>
              <a:rPr lang="en-US" dirty="0">
                <a:solidFill>
                  <a:srgbClr val="EF5926"/>
                </a:solidFill>
                <a:latin typeface="Gotham"/>
              </a:rPr>
            </a:br>
            <a:r>
              <a:rPr lang="en-US" dirty="0">
                <a:solidFill>
                  <a:srgbClr val="EF5926"/>
                </a:solidFill>
                <a:latin typeface="Gotham"/>
              </a:rPr>
              <a:t>Load balancer and security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13059-000C-D84D-9E4F-E4FD5630E7CD}"/>
              </a:ext>
            </a:extLst>
          </p:cNvPr>
          <p:cNvSpPr txBox="1"/>
          <p:nvPr/>
        </p:nvSpPr>
        <p:spPr>
          <a:xfrm>
            <a:off x="1393794" y="2156726"/>
            <a:ext cx="14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   Summary</a:t>
            </a:r>
          </a:p>
        </p:txBody>
      </p:sp>
    </p:spTree>
    <p:extLst>
      <p:ext uri="{BB962C8B-B14F-4D97-AF65-F5344CB8AC3E}">
        <p14:creationId xmlns:p14="http://schemas.microsoft.com/office/powerpoint/2010/main" val="46757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age3image60921120">
            <a:extLst>
              <a:ext uri="{FF2B5EF4-FFF2-40B4-BE49-F238E27FC236}">
                <a16:creationId xmlns:a16="http://schemas.microsoft.com/office/drawing/2014/main" id="{F65F1120-C046-4A41-9769-30C0197D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8031" y="1725631"/>
            <a:ext cx="2560320" cy="281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age3image60916336">
            <a:extLst>
              <a:ext uri="{FF2B5EF4-FFF2-40B4-BE49-F238E27FC236}">
                <a16:creationId xmlns:a16="http://schemas.microsoft.com/office/drawing/2014/main" id="{70078FD6-1E75-0048-8039-B737420CF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6620" y="1725631"/>
            <a:ext cx="2560320" cy="252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page3image60917376">
            <a:extLst>
              <a:ext uri="{FF2B5EF4-FFF2-40B4-BE49-F238E27FC236}">
                <a16:creationId xmlns:a16="http://schemas.microsoft.com/office/drawing/2014/main" id="{82760DA9-DAC3-144E-9464-CA5320F90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5859" y="1904707"/>
            <a:ext cx="2560320" cy="245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page3image60922368">
            <a:extLst>
              <a:ext uri="{FF2B5EF4-FFF2-40B4-BE49-F238E27FC236}">
                <a16:creationId xmlns:a16="http://schemas.microsoft.com/office/drawing/2014/main" id="{6BFD419B-2CCE-9948-82BD-9B83F4D94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270" y="1835323"/>
            <a:ext cx="2560320" cy="228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673717-0F39-3143-8C10-63D7D14E2DA2}"/>
              </a:ext>
            </a:extLst>
          </p:cNvPr>
          <p:cNvSpPr txBox="1"/>
          <p:nvPr/>
        </p:nvSpPr>
        <p:spPr>
          <a:xfrm>
            <a:off x="1322173" y="4917989"/>
            <a:ext cx="137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Provisioning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83B01-E45A-9049-872C-3CE65CBF2916}"/>
              </a:ext>
            </a:extLst>
          </p:cNvPr>
          <p:cNvSpPr txBox="1"/>
          <p:nvPr/>
        </p:nvSpPr>
        <p:spPr>
          <a:xfrm>
            <a:off x="3638346" y="4917988"/>
            <a:ext cx="177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Planning Updates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D229C-8CB4-B64B-9E58-FBC304BB0404}"/>
              </a:ext>
            </a:extLst>
          </p:cNvPr>
          <p:cNvSpPr txBox="1"/>
          <p:nvPr/>
        </p:nvSpPr>
        <p:spPr>
          <a:xfrm>
            <a:off x="6396301" y="5084059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Using Source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C8391-8C08-234A-8FEB-3078EBE7F19D}"/>
              </a:ext>
            </a:extLst>
          </p:cNvPr>
          <p:cNvSpPr txBox="1"/>
          <p:nvPr/>
        </p:nvSpPr>
        <p:spPr>
          <a:xfrm>
            <a:off x="2607737" y="801302"/>
            <a:ext cx="7779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	Automating Infrastructure 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F2177-32B5-114B-86FE-D67B95AB3883}"/>
              </a:ext>
            </a:extLst>
          </p:cNvPr>
          <p:cNvSpPr txBox="1"/>
          <p:nvPr/>
        </p:nvSpPr>
        <p:spPr>
          <a:xfrm>
            <a:off x="9174890" y="5056487"/>
            <a:ext cx="21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Reusing templates</a:t>
            </a:r>
          </a:p>
        </p:txBody>
      </p:sp>
    </p:spTree>
    <p:extLst>
      <p:ext uri="{BB962C8B-B14F-4D97-AF65-F5344CB8AC3E}">
        <p14:creationId xmlns:p14="http://schemas.microsoft.com/office/powerpoint/2010/main" val="39653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B00C-ACF0-6A46-AD0E-7C11F763B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191665"/>
          </a:xfrm>
        </p:spPr>
        <p:txBody>
          <a:bodyPr/>
          <a:lstStyle/>
          <a:p>
            <a:r>
              <a:rPr lang="en-US" dirty="0"/>
              <a:t>Terraform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9D8FB-C2FC-0140-9922-9F645A43D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0686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Terraform must store state about your managed infrastructure and configuration.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state is used by Terraform to map real world resources to your configuration, keep track of metadata, and to improve performance for large 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59471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C2C390-C12A-F042-9AE2-150B37AEE6AA}"/>
              </a:ext>
            </a:extLst>
          </p:cNvPr>
          <p:cNvSpPr/>
          <p:nvPr/>
        </p:nvSpPr>
        <p:spPr>
          <a:xfrm>
            <a:off x="4876800" y="211288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EF5926"/>
                </a:solidFill>
                <a:latin typeface="Gotham"/>
              </a:rPr>
              <a:t>JSON format (Do not touch!)</a:t>
            </a:r>
          </a:p>
          <a:p>
            <a:endParaRPr lang="en-US" dirty="0">
              <a:solidFill>
                <a:srgbClr val="EF5926"/>
              </a:solidFill>
              <a:latin typeface="Gotham"/>
            </a:endParaRPr>
          </a:p>
          <a:p>
            <a:r>
              <a:rPr lang="en-US" dirty="0">
                <a:solidFill>
                  <a:srgbClr val="EF5926"/>
                </a:solidFill>
                <a:latin typeface="Gotham"/>
              </a:rPr>
              <a:t>Resources mappings and metadata Locking </a:t>
            </a:r>
          </a:p>
          <a:p>
            <a:endParaRPr lang="en-US" dirty="0"/>
          </a:p>
          <a:p>
            <a:r>
              <a:rPr lang="en-US" dirty="0">
                <a:solidFill>
                  <a:srgbClr val="EF5926"/>
                </a:solidFill>
                <a:latin typeface="Gotham"/>
              </a:rPr>
              <a:t>Location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EF5926"/>
                </a:solidFill>
                <a:latin typeface="Gotham"/>
              </a:rPr>
              <a:t>Local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EF5926"/>
                </a:solidFill>
                <a:latin typeface="Gotham"/>
              </a:rPr>
              <a:t>Remote: AWS, Azure, NFS, Terraform Cloud</a:t>
            </a:r>
          </a:p>
          <a:p>
            <a:r>
              <a:rPr lang="en-US" dirty="0">
                <a:solidFill>
                  <a:srgbClr val="EF5926"/>
                </a:solidFill>
                <a:latin typeface="Gotham"/>
              </a:rPr>
              <a:t> </a:t>
            </a:r>
            <a:endParaRPr lang="en-US" dirty="0"/>
          </a:p>
          <a:p>
            <a:r>
              <a:rPr lang="en-US" dirty="0">
                <a:solidFill>
                  <a:srgbClr val="EF5926"/>
                </a:solidFill>
                <a:latin typeface="Gotham"/>
              </a:rPr>
              <a:t>Workspaces </a:t>
            </a:r>
            <a:endParaRPr lang="en-US" dirty="0">
              <a:effectLst/>
            </a:endParaRPr>
          </a:p>
        </p:txBody>
      </p:sp>
      <p:pic>
        <p:nvPicPr>
          <p:cNvPr id="3073" name="Picture 1" descr="page4image61097184">
            <a:extLst>
              <a:ext uri="{FF2B5EF4-FFF2-40B4-BE49-F238E27FC236}">
                <a16:creationId xmlns:a16="http://schemas.microsoft.com/office/drawing/2014/main" id="{7EA1F781-E955-0A49-BAAF-33859564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20" y="1491448"/>
            <a:ext cx="3060700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2B17CF-809E-7841-AF5A-D8DFB3EB8C79}"/>
              </a:ext>
            </a:extLst>
          </p:cNvPr>
          <p:cNvSpPr txBox="1"/>
          <p:nvPr/>
        </p:nvSpPr>
        <p:spPr>
          <a:xfrm>
            <a:off x="4296792" y="887767"/>
            <a:ext cx="31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Terraform State</a:t>
            </a:r>
          </a:p>
        </p:txBody>
      </p:sp>
    </p:spTree>
    <p:extLst>
      <p:ext uri="{BB962C8B-B14F-4D97-AF65-F5344CB8AC3E}">
        <p14:creationId xmlns:p14="http://schemas.microsoft.com/office/powerpoint/2010/main" val="174403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3293F-209C-5A44-B74F-1C07384743C4}"/>
              </a:ext>
            </a:extLst>
          </p:cNvPr>
          <p:cNvSpPr txBox="1"/>
          <p:nvPr/>
        </p:nvSpPr>
        <p:spPr>
          <a:xfrm>
            <a:off x="952108" y="954756"/>
            <a:ext cx="2730414" cy="4946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EEB74-18DC-2A40-8CCC-5581B9352677}"/>
              </a:ext>
            </a:extLst>
          </p:cNvPr>
          <p:cNvSpPr/>
          <p:nvPr/>
        </p:nvSpPr>
        <p:spPr>
          <a:xfrm>
            <a:off x="5150360" y="469900"/>
            <a:ext cx="5953630" cy="5405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"version": 4,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 err="1">
                <a:solidFill>
                  <a:schemeClr val="bg1"/>
                </a:solidFill>
              </a:rPr>
              <a:t>terraform_version</a:t>
            </a:r>
            <a:r>
              <a:rPr lang="en-US" dirty="0">
                <a:solidFill>
                  <a:schemeClr val="bg1"/>
                </a:solidFill>
              </a:rPr>
              <a:t>": "0.12.5",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dirty="0">
                <a:solidFill>
                  <a:schemeClr val="bg1"/>
                </a:solidFill>
              </a:rPr>
              <a:t>"serial": 30,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"lineage": "",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"outputs": {},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"resources": []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dirty="0">
                <a:solidFill>
                  <a:schemeClr val="bg1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5027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3721-FC90-B547-B2A5-F7F85D424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191665"/>
          </a:xfrm>
        </p:spPr>
        <p:txBody>
          <a:bodyPr/>
          <a:lstStyle/>
          <a:p>
            <a:r>
              <a:rPr lang="en-US" dirty="0"/>
              <a:t>Terraform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6BD88-254F-9146-9824-5E8E9D5D8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terraform plan command is used to create an execution plan. Terraform performs a refresh, unless explicitly disabled, and then determines what actions are necessary to achieve the desired state specified in the configuration files.</a:t>
            </a:r>
          </a:p>
        </p:txBody>
      </p:sp>
    </p:spTree>
    <p:extLst>
      <p:ext uri="{BB962C8B-B14F-4D97-AF65-F5344CB8AC3E}">
        <p14:creationId xmlns:p14="http://schemas.microsoft.com/office/powerpoint/2010/main" val="292175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A45FF-ADEC-784E-888D-F66FC78AF982}"/>
              </a:ext>
            </a:extLst>
          </p:cNvPr>
          <p:cNvSpPr/>
          <p:nvPr/>
        </p:nvSpPr>
        <p:spPr>
          <a:xfrm>
            <a:off x="5779363" y="2308596"/>
            <a:ext cx="53384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F5926"/>
                </a:solidFill>
                <a:latin typeface="Gotham"/>
              </a:rPr>
              <a:t>Inspect state</a:t>
            </a:r>
          </a:p>
          <a:p>
            <a:br>
              <a:rPr lang="en-US" dirty="0">
                <a:solidFill>
                  <a:srgbClr val="EF5926"/>
                </a:solidFill>
                <a:latin typeface="Gotham"/>
              </a:rPr>
            </a:br>
            <a:r>
              <a:rPr lang="en-US" dirty="0">
                <a:solidFill>
                  <a:srgbClr val="EF5926"/>
                </a:solidFill>
                <a:latin typeface="Gotham"/>
              </a:rPr>
              <a:t>Dependency graph</a:t>
            </a:r>
          </a:p>
          <a:p>
            <a:br>
              <a:rPr lang="en-US" dirty="0">
                <a:solidFill>
                  <a:srgbClr val="EF5926"/>
                </a:solidFill>
                <a:latin typeface="Gotham"/>
              </a:rPr>
            </a:br>
            <a:r>
              <a:rPr lang="en-US" dirty="0">
                <a:solidFill>
                  <a:srgbClr val="EF5926"/>
                </a:solidFill>
                <a:latin typeface="Gotham"/>
              </a:rPr>
              <a:t>Additions, updates, and deletions</a:t>
            </a:r>
          </a:p>
          <a:p>
            <a:r>
              <a:rPr lang="en-US" dirty="0">
                <a:solidFill>
                  <a:srgbClr val="EF5926"/>
                </a:solidFill>
                <a:latin typeface="Gotham"/>
              </a:rPr>
              <a:t> </a:t>
            </a:r>
          </a:p>
          <a:p>
            <a:r>
              <a:rPr lang="en-US" dirty="0">
                <a:solidFill>
                  <a:srgbClr val="EF5926"/>
                </a:solidFill>
                <a:latin typeface="Gotham"/>
              </a:rPr>
              <a:t>Parallel execution</a:t>
            </a:r>
          </a:p>
          <a:p>
            <a:br>
              <a:rPr lang="en-US" dirty="0">
                <a:solidFill>
                  <a:srgbClr val="EF5926"/>
                </a:solidFill>
                <a:latin typeface="Gotham"/>
              </a:rPr>
            </a:br>
            <a:r>
              <a:rPr lang="en-US" dirty="0">
                <a:solidFill>
                  <a:srgbClr val="EF5926"/>
                </a:solidFill>
                <a:latin typeface="Gotham"/>
              </a:rPr>
              <a:t>Save the plan </a:t>
            </a:r>
            <a:endParaRPr lang="en-US" dirty="0">
              <a:effectLst/>
            </a:endParaRPr>
          </a:p>
        </p:txBody>
      </p:sp>
      <p:pic>
        <p:nvPicPr>
          <p:cNvPr id="4097" name="Picture 1" descr="page7image61032064">
            <a:extLst>
              <a:ext uri="{FF2B5EF4-FFF2-40B4-BE49-F238E27FC236}">
                <a16:creationId xmlns:a16="http://schemas.microsoft.com/office/drawing/2014/main" id="{0B40E8C6-EA0E-9948-981B-68794E77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" y="1778807"/>
            <a:ext cx="3657600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48FE1C-4FA8-DA46-9C65-576CE59CCEEB}"/>
              </a:ext>
            </a:extLst>
          </p:cNvPr>
          <p:cNvSpPr txBox="1"/>
          <p:nvPr/>
        </p:nvSpPr>
        <p:spPr>
          <a:xfrm>
            <a:off x="4039339" y="1127464"/>
            <a:ext cx="3506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Terraform Planning</a:t>
            </a:r>
          </a:p>
        </p:txBody>
      </p:sp>
    </p:spTree>
    <p:extLst>
      <p:ext uri="{BB962C8B-B14F-4D97-AF65-F5344CB8AC3E}">
        <p14:creationId xmlns:p14="http://schemas.microsoft.com/office/powerpoint/2010/main" val="395870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EDA46E-AECC-43B8-B54F-FA6E4C0C6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89037-2F02-4B13-8573-CB800A968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576916"/>
            <a:ext cx="3992501" cy="573498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B4C5E-A726-4AC9-9254-E81F0698B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73" y="742355"/>
            <a:ext cx="3666744" cy="5404104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22BF3-E0B5-794B-81C1-C14739E2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207" y="1385822"/>
            <a:ext cx="3055676" cy="28763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Scenario Part1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F9D90F-7118-49FD-9E75-223103DD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6971" y="4397593"/>
            <a:ext cx="276214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97EEC4-BE25-154A-8A35-B4ED449CADF9}"/>
              </a:ext>
            </a:extLst>
          </p:cNvPr>
          <p:cNvSpPr txBox="1"/>
          <p:nvPr/>
        </p:nvSpPr>
        <p:spPr>
          <a:xfrm>
            <a:off x="6412087" y="2178756"/>
            <a:ext cx="35752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Launch the instances in customized VPC(previous one is launched the default one)</a:t>
            </a:r>
          </a:p>
        </p:txBody>
      </p:sp>
    </p:spTree>
    <p:extLst>
      <p:ext uri="{BB962C8B-B14F-4D97-AF65-F5344CB8AC3E}">
        <p14:creationId xmlns:p14="http://schemas.microsoft.com/office/powerpoint/2010/main" val="110900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86E44-C4B8-134D-A801-50DA2BFBE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Adding a VPC </a:t>
            </a:r>
            <a:br>
              <a:rPr lang="en-US" sz="4400">
                <a:solidFill>
                  <a:srgbClr val="FFFFFF"/>
                </a:solidFill>
              </a:rPr>
            </a:b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9FD84-E6C5-534F-B8EA-E3E74561A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0933" y="469900"/>
            <a:ext cx="6292877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 "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aws_vpc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"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vpc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{}</a:t>
            </a:r>
          </a:p>
          <a:p>
            <a:pPr algn="l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 "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aws_internet_gateway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"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igw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{}</a:t>
            </a:r>
          </a:p>
          <a:p>
            <a:pPr algn="l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 "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aws_subnet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"subnet1" {}</a:t>
            </a:r>
          </a:p>
          <a:p>
            <a:pPr algn="l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 "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aws_route_table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"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rtb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{}</a:t>
            </a:r>
          </a:p>
          <a:p>
            <a:pPr algn="l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 "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aws_route_table_association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"rta-subnet1" {} </a:t>
            </a:r>
          </a:p>
          <a:p>
            <a:pPr algn="l">
              <a:buFont typeface="Arial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42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307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Gotham</vt:lpstr>
      <vt:lpstr>Organic</vt:lpstr>
      <vt:lpstr>PowerPoint Presentation</vt:lpstr>
      <vt:lpstr>PowerPoint Presentation</vt:lpstr>
      <vt:lpstr>Terraform State</vt:lpstr>
      <vt:lpstr>PowerPoint Presentation</vt:lpstr>
      <vt:lpstr>PowerPoint Presentation</vt:lpstr>
      <vt:lpstr>Terraform Plan</vt:lpstr>
      <vt:lpstr>PowerPoint Presentation</vt:lpstr>
      <vt:lpstr>Scenario Part1</vt:lpstr>
      <vt:lpstr>Adding a VPC  </vt:lpstr>
      <vt:lpstr>Scenario Part2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Paruchuri, Phanidhar</dc:creator>
  <cp:lastModifiedBy>Paruchuri, Phanidhar</cp:lastModifiedBy>
  <cp:revision>4</cp:revision>
  <dcterms:created xsi:type="dcterms:W3CDTF">2020-06-28T01:10:08Z</dcterms:created>
  <dcterms:modified xsi:type="dcterms:W3CDTF">2020-06-28T03:27:48Z</dcterms:modified>
</cp:coreProperties>
</file>