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7/4/20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rraform.io/docs/backends/types/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rraform.io/docs/state/workspa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EDA46E-AECC-43B8-B54F-FA6E4C0C6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789037-2F02-4B13-8573-CB800A96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399250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B4C5E-A726-4AC9-9254-E81F0698B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366674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D48A80-CCC4-0E43-8DDF-BB9C1812C652}"/>
              </a:ext>
            </a:extLst>
          </p:cNvPr>
          <p:cNvSpPr>
            <a:spLocks noGrp="1"/>
          </p:cNvSpPr>
          <p:nvPr>
            <p:ph type="ctrTitle"/>
          </p:nvPr>
        </p:nvSpPr>
        <p:spPr>
          <a:xfrm>
            <a:off x="1130207" y="1385822"/>
            <a:ext cx="3055676" cy="2876305"/>
          </a:xfrm>
        </p:spPr>
        <p:txBody>
          <a:bodyPr>
            <a:normAutofit/>
          </a:bodyPr>
          <a:lstStyle/>
          <a:p>
            <a:r>
              <a:rPr lang="en-US">
                <a:solidFill>
                  <a:schemeClr val="bg1"/>
                </a:solidFill>
              </a:rPr>
              <a:t>Overview</a:t>
            </a:r>
          </a:p>
        </p:txBody>
      </p:sp>
      <p:sp>
        <p:nvSpPr>
          <p:cNvPr id="3" name="Subtitle 2">
            <a:extLst>
              <a:ext uri="{FF2B5EF4-FFF2-40B4-BE49-F238E27FC236}">
                <a16:creationId xmlns:a16="http://schemas.microsoft.com/office/drawing/2014/main" id="{8B484D56-FA04-4744-A633-8F15733DE10F}"/>
              </a:ext>
            </a:extLst>
          </p:cNvPr>
          <p:cNvSpPr>
            <a:spLocks noGrp="1"/>
          </p:cNvSpPr>
          <p:nvPr>
            <p:ph type="subTitle" idx="1"/>
          </p:nvPr>
        </p:nvSpPr>
        <p:spPr>
          <a:xfrm>
            <a:off x="5158409" y="2492099"/>
            <a:ext cx="5903384" cy="1533249"/>
          </a:xfrm>
        </p:spPr>
        <p:txBody>
          <a:bodyPr>
            <a:normAutofit fontScale="92500" lnSpcReduction="20000"/>
          </a:bodyPr>
          <a:lstStyle/>
          <a:p>
            <a:pPr marL="342900" indent="-342900" algn="just">
              <a:lnSpc>
                <a:spcPct val="90000"/>
              </a:lnSpc>
              <a:buFont typeface="Arial" panose="020B0604020202020204" pitchFamily="34" charset="0"/>
              <a:buChar char="•"/>
            </a:pPr>
            <a:r>
              <a:rPr lang="en-US" sz="3200" dirty="0">
                <a:solidFill>
                  <a:schemeClr val="bg1"/>
                </a:solidFill>
              </a:rPr>
              <a:t>Exploring functions and the CLI</a:t>
            </a:r>
          </a:p>
          <a:p>
            <a:pPr marL="342900" indent="-342900" algn="just">
              <a:lnSpc>
                <a:spcPct val="90000"/>
              </a:lnSpc>
              <a:buFont typeface="Arial" panose="020B0604020202020204" pitchFamily="34" charset="0"/>
              <a:buChar char="•"/>
            </a:pPr>
            <a:r>
              <a:rPr lang="en-US" sz="3200" dirty="0">
                <a:solidFill>
                  <a:schemeClr val="bg1"/>
                </a:solidFill>
              </a:rPr>
              <a:t>Exploring Backend</a:t>
            </a:r>
          </a:p>
          <a:p>
            <a:pPr marL="342900" indent="-342900" algn="just">
              <a:lnSpc>
                <a:spcPct val="90000"/>
              </a:lnSpc>
              <a:buFont typeface="Arial" panose="020B0604020202020204" pitchFamily="34" charset="0"/>
              <a:buChar char="•"/>
            </a:pPr>
            <a:r>
              <a:rPr lang="en-US" sz="3200" dirty="0">
                <a:solidFill>
                  <a:schemeClr val="bg1"/>
                </a:solidFill>
              </a:rPr>
              <a:t>Workspaces</a:t>
            </a:r>
          </a:p>
          <a:p>
            <a:pPr marL="342900" indent="-342900" algn="just">
              <a:lnSpc>
                <a:spcPct val="90000"/>
              </a:lnSpc>
              <a:buFont typeface="Arial" panose="020B0604020202020204" pitchFamily="34" charset="0"/>
              <a:buChar char="•"/>
            </a:pPr>
            <a:endParaRPr lang="en-US" sz="3200" dirty="0">
              <a:solidFill>
                <a:schemeClr val="bg1"/>
              </a:solidFill>
            </a:endParaRPr>
          </a:p>
          <a:p>
            <a:pPr>
              <a:lnSpc>
                <a:spcPct val="90000"/>
              </a:lnSpc>
            </a:pPr>
            <a:endParaRPr lang="en-US" sz="1600" dirty="0">
              <a:solidFill>
                <a:schemeClr val="bg1"/>
              </a:solidFill>
            </a:endParaRPr>
          </a:p>
        </p:txBody>
      </p:sp>
      <p:cxnSp>
        <p:nvCxnSpPr>
          <p:cNvPr id="14" name="Straight Connector 13">
            <a:extLst>
              <a:ext uri="{FF2B5EF4-FFF2-40B4-BE49-F238E27FC236}">
                <a16:creationId xmlns:a16="http://schemas.microsoft.com/office/drawing/2014/main" id="{47F9D90F-7118-49FD-9E75-223103DD9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6971" y="4397593"/>
            <a:ext cx="2762149"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54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6BA2-D81E-0442-9C10-EAF2CB9F7A5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6C96C08-1C8D-EA4C-B0B1-3CF92D76EC67}"/>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F5A09C66-70AD-AF40-9F9C-6BC27D9CF81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5063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C2CF-E574-B946-8DBD-493FCF4F3852}"/>
              </a:ext>
            </a:extLst>
          </p:cNvPr>
          <p:cNvSpPr>
            <a:spLocks noGrp="1"/>
          </p:cNvSpPr>
          <p:nvPr>
            <p:ph type="title"/>
          </p:nvPr>
        </p:nvSpPr>
        <p:spPr/>
        <p:txBody>
          <a:bodyPr/>
          <a:lstStyle/>
          <a:p>
            <a:r>
              <a:rPr lang="en-US" dirty="0"/>
              <a:t>Backend</a:t>
            </a:r>
          </a:p>
        </p:txBody>
      </p:sp>
      <p:sp>
        <p:nvSpPr>
          <p:cNvPr id="3" name="Content Placeholder 2">
            <a:extLst>
              <a:ext uri="{FF2B5EF4-FFF2-40B4-BE49-F238E27FC236}">
                <a16:creationId xmlns:a16="http://schemas.microsoft.com/office/drawing/2014/main" id="{95C26E43-55F2-6E47-B28F-BD801340FB55}"/>
              </a:ext>
            </a:extLst>
          </p:cNvPr>
          <p:cNvSpPr>
            <a:spLocks noGrp="1"/>
          </p:cNvSpPr>
          <p:nvPr>
            <p:ph idx="1"/>
          </p:nvPr>
        </p:nvSpPr>
        <p:spPr/>
        <p:txBody>
          <a:bodyPr/>
          <a:lstStyle/>
          <a:p>
            <a:r>
              <a:rPr lang="en-US" dirty="0"/>
              <a:t>A "backend" in Terraform determines how state is loaded and how an operation such as apply is executed.</a:t>
            </a:r>
          </a:p>
          <a:p>
            <a:r>
              <a:rPr lang="en-US" dirty="0"/>
              <a:t>This abstraction enables non-local file state storage, remote execution, etc.</a:t>
            </a:r>
          </a:p>
          <a:p>
            <a:r>
              <a:rPr lang="en-US" dirty="0"/>
              <a:t>By default, Terraform uses the "local" backend, which is the normal behavior of Terraform you're used to</a:t>
            </a:r>
          </a:p>
          <a:p>
            <a:r>
              <a:rPr lang="en-US" dirty="0">
                <a:hlinkClick r:id="rId2"/>
              </a:rPr>
              <a:t>https://www.terraform.io/docs/backends/types/index.html</a:t>
            </a:r>
            <a:endParaRPr lang="en-US" dirty="0"/>
          </a:p>
        </p:txBody>
      </p:sp>
    </p:spTree>
    <p:extLst>
      <p:ext uri="{BB962C8B-B14F-4D97-AF65-F5344CB8AC3E}">
        <p14:creationId xmlns:p14="http://schemas.microsoft.com/office/powerpoint/2010/main" val="239970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5D56-BBD2-904F-984D-038D93960E58}"/>
              </a:ext>
            </a:extLst>
          </p:cNvPr>
          <p:cNvSpPr>
            <a:spLocks noGrp="1"/>
          </p:cNvSpPr>
          <p:nvPr>
            <p:ph type="title"/>
          </p:nvPr>
        </p:nvSpPr>
        <p:spPr/>
        <p:txBody>
          <a:bodyPr/>
          <a:lstStyle/>
          <a:p>
            <a:r>
              <a:rPr lang="en-US" dirty="0"/>
              <a:t>Benefits of Backends</a:t>
            </a:r>
          </a:p>
        </p:txBody>
      </p:sp>
      <p:sp>
        <p:nvSpPr>
          <p:cNvPr id="3" name="Content Placeholder 2">
            <a:extLst>
              <a:ext uri="{FF2B5EF4-FFF2-40B4-BE49-F238E27FC236}">
                <a16:creationId xmlns:a16="http://schemas.microsoft.com/office/drawing/2014/main" id="{6A61F0E9-DB0C-334C-9A29-275A3AD63052}"/>
              </a:ext>
            </a:extLst>
          </p:cNvPr>
          <p:cNvSpPr>
            <a:spLocks noGrp="1"/>
          </p:cNvSpPr>
          <p:nvPr>
            <p:ph idx="1"/>
          </p:nvPr>
        </p:nvSpPr>
        <p:spPr/>
        <p:txBody>
          <a:bodyPr>
            <a:normAutofit fontScale="85000" lnSpcReduction="20000"/>
          </a:bodyPr>
          <a:lstStyle/>
          <a:p>
            <a:r>
              <a:rPr lang="en-US" b="1" dirty="0"/>
              <a:t>Working in a team</a:t>
            </a:r>
            <a:r>
              <a:rPr lang="en-US" dirty="0"/>
              <a:t>: Backends can store their state remotely and protect that state with locks to prevent corruption. Some backends such as Terraform Cloud even automatically store a history of all state revisions.</a:t>
            </a:r>
          </a:p>
          <a:p>
            <a:r>
              <a:rPr lang="en-US" b="1" dirty="0"/>
              <a:t>Keeping sensitive information off disk</a:t>
            </a:r>
            <a:r>
              <a:rPr lang="en-US" dirty="0"/>
              <a:t>: State is retrieved from backends on demand and only stored in memory. If you're using a backend such as Amazon S3, the only location the state ever is persisted is in S3.</a:t>
            </a:r>
          </a:p>
          <a:p>
            <a:r>
              <a:rPr lang="en-US" b="1" dirty="0"/>
              <a:t>Remote operations</a:t>
            </a:r>
            <a:r>
              <a:rPr lang="en-US" dirty="0"/>
              <a:t>: For larger infrastructures or certain changes, terraform apply can take a long, long time. Some backends support remote operations which enable the operation to execute remotely. You can then turn off your computer and your operation will still complete. Paired with remote state storage and locking above, this also helps in team environments.</a:t>
            </a:r>
          </a:p>
          <a:p>
            <a:endParaRPr lang="en-US" dirty="0"/>
          </a:p>
        </p:txBody>
      </p:sp>
    </p:spTree>
    <p:extLst>
      <p:ext uri="{BB962C8B-B14F-4D97-AF65-F5344CB8AC3E}">
        <p14:creationId xmlns:p14="http://schemas.microsoft.com/office/powerpoint/2010/main" val="203679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41DD-DD31-8F4B-A169-402793389FE8}"/>
              </a:ext>
            </a:extLst>
          </p:cNvPr>
          <p:cNvSpPr>
            <a:spLocks noGrp="1"/>
          </p:cNvSpPr>
          <p:nvPr>
            <p:ph type="title"/>
          </p:nvPr>
        </p:nvSpPr>
        <p:spPr/>
        <p:txBody>
          <a:bodyPr/>
          <a:lstStyle/>
          <a:p>
            <a:r>
              <a:rPr lang="en-US" dirty="0"/>
              <a:t>Workspace</a:t>
            </a:r>
          </a:p>
        </p:txBody>
      </p:sp>
      <p:sp>
        <p:nvSpPr>
          <p:cNvPr id="3" name="Content Placeholder 2">
            <a:extLst>
              <a:ext uri="{FF2B5EF4-FFF2-40B4-BE49-F238E27FC236}">
                <a16:creationId xmlns:a16="http://schemas.microsoft.com/office/drawing/2014/main" id="{B5E5E1FE-F18D-1F42-AC3F-92EF8B3AE58C}"/>
              </a:ext>
            </a:extLst>
          </p:cNvPr>
          <p:cNvSpPr>
            <a:spLocks noGrp="1"/>
          </p:cNvSpPr>
          <p:nvPr>
            <p:ph idx="1"/>
          </p:nvPr>
        </p:nvSpPr>
        <p:spPr/>
        <p:txBody>
          <a:bodyPr/>
          <a:lstStyle/>
          <a:p>
            <a:r>
              <a:rPr lang="en-US" dirty="0"/>
              <a:t>The persistent data stored in the backend belongs to a </a:t>
            </a:r>
            <a:r>
              <a:rPr lang="en-US" i="1" dirty="0"/>
              <a:t>workspace</a:t>
            </a:r>
          </a:p>
          <a:p>
            <a:r>
              <a:rPr lang="en-US" dirty="0"/>
              <a:t>Initially the backend has only one workspace, called "default", and thus there is only one Terraform state associated with that configuration.</a:t>
            </a:r>
          </a:p>
          <a:p>
            <a:r>
              <a:rPr lang="en-US" dirty="0"/>
              <a:t>Certain backends support </a:t>
            </a:r>
            <a:r>
              <a:rPr lang="en-US" i="1" dirty="0"/>
              <a:t>multiple</a:t>
            </a:r>
            <a:r>
              <a:rPr lang="en-US" dirty="0"/>
              <a:t> named workspaces, allowing multiple states to be associated with a single configuration</a:t>
            </a:r>
          </a:p>
          <a:p>
            <a:r>
              <a:rPr lang="en-US" dirty="0">
                <a:hlinkClick r:id="rId2"/>
              </a:rPr>
              <a:t>https://www.terraform.io/docs/state/</a:t>
            </a:r>
            <a:r>
              <a:rPr lang="en-US">
                <a:hlinkClick r:id="rId2"/>
              </a:rPr>
              <a:t>workspaces.html</a:t>
            </a:r>
            <a:endParaRPr lang="en-US"/>
          </a:p>
        </p:txBody>
      </p:sp>
    </p:spTree>
    <p:extLst>
      <p:ext uri="{BB962C8B-B14F-4D97-AF65-F5344CB8AC3E}">
        <p14:creationId xmlns:p14="http://schemas.microsoft.com/office/powerpoint/2010/main" val="173337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AE26-C9A2-F74F-80F5-B123D676199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DB63A69-4CF2-FD4E-8BCC-35FDC4F10C99}"/>
              </a:ext>
            </a:extLst>
          </p:cNvPr>
          <p:cNvSpPr>
            <a:spLocks noGrp="1"/>
          </p:cNvSpPr>
          <p:nvPr>
            <p:ph idx="1"/>
          </p:nvPr>
        </p:nvSpPr>
        <p:spPr/>
        <p:txBody>
          <a:bodyPr/>
          <a:lstStyle/>
          <a:p>
            <a:r>
              <a:rPr lang="en-US" dirty="0"/>
              <a:t>Built in to terraform</a:t>
            </a:r>
          </a:p>
          <a:p>
            <a:r>
              <a:rPr lang="en-US" dirty="0" err="1"/>
              <a:t>Function_name</a:t>
            </a:r>
            <a:r>
              <a:rPr lang="en-US" dirty="0"/>
              <a:t>(arg1,arg2,arg3)</a:t>
            </a:r>
          </a:p>
          <a:p>
            <a:r>
              <a:rPr lang="en-US" dirty="0"/>
              <a:t>Test in terraform console</a:t>
            </a:r>
          </a:p>
          <a:p>
            <a:r>
              <a:rPr lang="en-US" dirty="0"/>
              <a:t>Several type of functions</a:t>
            </a:r>
          </a:p>
        </p:txBody>
      </p:sp>
    </p:spTree>
    <p:extLst>
      <p:ext uri="{BB962C8B-B14F-4D97-AF65-F5344CB8AC3E}">
        <p14:creationId xmlns:p14="http://schemas.microsoft.com/office/powerpoint/2010/main" val="346596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98B1-3F1B-9E42-AF7C-45A717F4B6D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A6BAB5-E8CB-3046-B081-80D7D57AEA01}"/>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CA908AE8-421A-DB49-BDAA-75ED8CEC26B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4325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56FB-DABF-314F-BD9D-C34238E2CD0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1F1DBED-D77E-DD41-9ABE-D63BCF80DCAA}"/>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0A2AE0BE-28CA-1E4E-9765-49F4C8D9BA3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438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A204-582F-6B49-979F-AFB8162E68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4376A99-620A-834B-979E-69AB85142BF9}"/>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21C288B0-34BC-3E48-AA12-A09F765792E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4366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ABAA-C248-8C4B-8586-F7546E2B1CA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4AC8E1-0067-834C-BF6A-9FB607B493FB}"/>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483FD8BC-534D-724D-893F-8DFAEF897A8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4034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F4C2-A4B6-6E4A-A5E6-7A5B0AA8DF3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F00D99A-AB46-554F-82B0-9968430DDCA7}"/>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32982DD9-467C-A544-BDC7-BA20CE8C291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3068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E517-C4B7-6543-BF89-DC4199E7C9C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6E78AF-491B-D742-B3A0-3989E2DEF757}"/>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96EDE50D-CE33-094D-B2AC-78B7C6EFC70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9533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ADA1-280D-E148-BB63-92E56E5F26E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BEBB006-E077-3243-BA8C-90A44274615B}"/>
              </a:ext>
            </a:extLst>
          </p:cNvPr>
          <p:cNvPicPr>
            <a:picLocks noGrp="1" noChangeAspect="1"/>
          </p:cNvPicPr>
          <p:nvPr>
            <p:ph idx="1"/>
          </p:nvPr>
        </p:nvPicPr>
        <p:blipFill>
          <a:blip r:embed="rId2"/>
          <a:stretch>
            <a:fillRect/>
          </a:stretch>
        </p:blipFill>
        <p:spPr>
          <a:xfrm>
            <a:off x="3146778" y="2557463"/>
            <a:ext cx="5898444" cy="3317875"/>
          </a:xfrm>
        </p:spPr>
      </p:pic>
      <p:pic>
        <p:nvPicPr>
          <p:cNvPr id="7" name="Picture 6">
            <a:extLst>
              <a:ext uri="{FF2B5EF4-FFF2-40B4-BE49-F238E27FC236}">
                <a16:creationId xmlns:a16="http://schemas.microsoft.com/office/drawing/2014/main" id="{25C43957-3C3F-504F-B67D-3EF4DBD2B0B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318187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54</TotalTime>
  <Words>318</Words>
  <Application>Microsoft Macintosh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Overview</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Backend</vt:lpstr>
      <vt:lpstr>Benefits of Backends</vt:lpstr>
      <vt:lpstr>Workspace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Paruchuri, Phanidhar</dc:creator>
  <cp:lastModifiedBy>Paruchuri, Phanidhar</cp:lastModifiedBy>
  <cp:revision>4</cp:revision>
  <dcterms:created xsi:type="dcterms:W3CDTF">2020-07-04T13:48:43Z</dcterms:created>
  <dcterms:modified xsi:type="dcterms:W3CDTF">2020-07-04T14:43:15Z</dcterms:modified>
</cp:coreProperties>
</file>