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95" r:id="rId2"/>
    <p:sldId id="515" r:id="rId3"/>
    <p:sldId id="525" r:id="rId4"/>
    <p:sldId id="526" r:id="rId5"/>
    <p:sldId id="527" r:id="rId6"/>
    <p:sldId id="528" r:id="rId7"/>
    <p:sldId id="531" r:id="rId8"/>
    <p:sldId id="529" r:id="rId9"/>
    <p:sldId id="530" r:id="rId10"/>
    <p:sldId id="524" r:id="rId11"/>
    <p:sldId id="497" r:id="rId12"/>
    <p:sldId id="511" r:id="rId13"/>
    <p:sldId id="512" r:id="rId14"/>
    <p:sldId id="499" r:id="rId15"/>
    <p:sldId id="532" r:id="rId16"/>
    <p:sldId id="533" r:id="rId17"/>
    <p:sldId id="517" r:id="rId18"/>
    <p:sldId id="522" r:id="rId19"/>
    <p:sldId id="521" r:id="rId20"/>
    <p:sldId id="519" r:id="rId21"/>
    <p:sldId id="523" r:id="rId22"/>
    <p:sldId id="520" r:id="rId23"/>
    <p:sldId id="534" r:id="rId24"/>
    <p:sldId id="535" r:id="rId25"/>
    <p:sldId id="536" r:id="rId26"/>
    <p:sldId id="538" r:id="rId27"/>
    <p:sldId id="537" r:id="rId28"/>
  </p:sldIdLst>
  <p:sldSz cx="12192000" cy="6858000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8E9C5"/>
    <a:srgbClr val="3D3DBD"/>
    <a:srgbClr val="C40505"/>
    <a:srgbClr val="525252"/>
    <a:srgbClr val="33CCFF"/>
    <a:srgbClr val="CBECDE"/>
    <a:srgbClr val="00CC66"/>
    <a:srgbClr val="0CCE6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3" autoAdjust="0"/>
    <p:restoredTop sz="93971" autoAdjust="0"/>
  </p:normalViewPr>
  <p:slideViewPr>
    <p:cSldViewPr snapToGrid="0">
      <p:cViewPr varScale="1">
        <p:scale>
          <a:sx n="64" d="100"/>
          <a:sy n="64" d="100"/>
        </p:scale>
        <p:origin x="808" y="56"/>
      </p:cViewPr>
      <p:guideLst>
        <p:guide orient="horz" pos="2160"/>
        <p:guide pos="37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46.wmf"/><Relationship Id="rId5" Type="http://schemas.openxmlformats.org/officeDocument/2006/relationships/image" Target="../media/image3.wmf"/><Relationship Id="rId4" Type="http://schemas.openxmlformats.org/officeDocument/2006/relationships/image" Target="../media/image45.wmf"/><Relationship Id="rId9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31.wmf"/><Relationship Id="rId5" Type="http://schemas.openxmlformats.org/officeDocument/2006/relationships/image" Target="../media/image11.emf"/><Relationship Id="rId10" Type="http://schemas.openxmlformats.org/officeDocument/2006/relationships/image" Target="../media/image57.emf"/><Relationship Id="rId4" Type="http://schemas.openxmlformats.org/officeDocument/2006/relationships/image" Target="../media/image53.wmf"/><Relationship Id="rId9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3.emf"/><Relationship Id="rId3" Type="http://schemas.openxmlformats.org/officeDocument/2006/relationships/image" Target="../media/image26.wmf"/><Relationship Id="rId7" Type="http://schemas.openxmlformats.org/officeDocument/2006/relationships/image" Target="../media/image9.wmf"/><Relationship Id="rId12" Type="http://schemas.openxmlformats.org/officeDocument/2006/relationships/image" Target="../media/image32.emf"/><Relationship Id="rId2" Type="http://schemas.openxmlformats.org/officeDocument/2006/relationships/image" Target="../media/image3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image" Target="../media/image11.emf"/><Relationship Id="rId14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42FACC3-06DD-4AE4-8554-05FD06059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7E70C9-448F-4EB7-8DF6-BACA5DA1F3C8}" type="slidenum">
              <a:rPr lang="zh-TW" altLang="en-US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0E39B3-44BE-4E50-BC1E-E67F39BA0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C176F03-C2B2-46E0-AF77-AE8E375D6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</p:spPr>
        <p:txBody>
          <a:bodyPr lIns="93603" tIns="46802" rIns="93603" bIns="46802"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9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42FACC3-06DD-4AE4-8554-05FD06059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7E70C9-448F-4EB7-8DF6-BACA5DA1F3C8}" type="slidenum">
              <a:rPr lang="zh-TW" altLang="en-US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0E39B3-44BE-4E50-BC1E-E67F39BA0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C176F03-C2B2-46E0-AF77-AE8E375D6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</p:spPr>
        <p:txBody>
          <a:bodyPr lIns="93603" tIns="46802" rIns="93603" bIns="46802"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6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42FACC3-06DD-4AE4-8554-05FD06059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7E70C9-448F-4EB7-8DF6-BACA5DA1F3C8}" type="slidenum">
              <a:rPr lang="zh-TW" altLang="en-US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0E39B3-44BE-4E50-BC1E-E67F39BA0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C176F03-C2B2-46E0-AF77-AE8E375D6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</p:spPr>
        <p:txBody>
          <a:bodyPr lIns="93603" tIns="46802" rIns="93603" bIns="46802"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2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42FACC3-06DD-4AE4-8554-05FD06059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7E70C9-448F-4EB7-8DF6-BACA5DA1F3C8}" type="slidenum">
              <a:rPr lang="zh-TW" altLang="en-US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0E39B3-44BE-4E50-BC1E-E67F39BA0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C176F03-C2B2-46E0-AF77-AE8E375D6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</p:spPr>
        <p:txBody>
          <a:bodyPr lIns="93603" tIns="46802" rIns="93603" bIns="46802"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8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42FACC3-06DD-4AE4-8554-05FD06059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7E70C9-448F-4EB7-8DF6-BACA5DA1F3C8}" type="slidenum">
              <a:rPr lang="zh-TW" altLang="en-US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0E39B3-44BE-4E50-BC1E-E67F39BA0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C176F03-C2B2-46E0-AF77-AE8E375D6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</p:spPr>
        <p:txBody>
          <a:bodyPr lIns="93603" tIns="46802" rIns="93603" bIns="46802"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5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42FACC3-06DD-4AE4-8554-05FD06059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7E70C9-448F-4EB7-8DF6-BACA5DA1F3C8}" type="slidenum">
              <a:rPr lang="zh-TW" altLang="en-US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19</a:t>
            </a:fld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0E39B3-44BE-4E50-BC1E-E67F39BA0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C176F03-C2B2-46E0-AF77-AE8E375D6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</p:spPr>
        <p:txBody>
          <a:bodyPr lIns="93603" tIns="46802" rIns="93603" bIns="46802"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6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42FACC3-06DD-4AE4-8554-05FD06059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7E70C9-448F-4EB7-8DF6-BACA5DA1F3C8}" type="slidenum">
              <a:rPr lang="zh-TW" altLang="en-US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20</a:t>
            </a:fld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0E39B3-44BE-4E50-BC1E-E67F39BA0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C176F03-C2B2-46E0-AF77-AE8E375D6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</p:spPr>
        <p:txBody>
          <a:bodyPr lIns="93603" tIns="46802" rIns="93603" bIns="46802"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0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42FACC3-06DD-4AE4-8554-05FD06059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7E70C9-448F-4EB7-8DF6-BACA5DA1F3C8}" type="slidenum">
              <a:rPr lang="zh-TW" altLang="en-US" smtClean="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21</a:t>
            </a:fld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0E39B3-44BE-4E50-BC1E-E67F39BA0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C176F03-C2B2-46E0-AF77-AE8E375D6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</p:spPr>
        <p:txBody>
          <a:bodyPr lIns="93603" tIns="46802" rIns="93603" bIns="46802"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57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24E210-7D2B-4E42-8EE1-E51227D6D495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5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965AE-2F1F-43AD-A93F-659853B4B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1548" y="-1"/>
            <a:ext cx="11227359" cy="794657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7956" y="990600"/>
            <a:ext cx="11924044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970F-C714-40BE-9C6C-EB0657C15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748B-978C-435E-A2DD-F556D0BDD8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6E5A-5E71-4922-B41C-D7F85447FE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0"/>
            <a:ext cx="95504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0"/>
            <a:ext cx="955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1176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235200" y="6400800"/>
            <a:ext cx="94878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最佳化決策模式設計與應用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12192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aseline="0">
          <a:solidFill>
            <a:schemeClr val="tx2"/>
          </a:solidFill>
          <a:latin typeface="+mj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 baseline="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31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1.e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9.wmf"/><Relationship Id="rId25" Type="http://schemas.openxmlformats.org/officeDocument/2006/relationships/image" Target="../media/image31.wmf"/><Relationship Id="rId33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33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30.bin"/><Relationship Id="rId32" Type="http://schemas.openxmlformats.org/officeDocument/2006/relationships/oleObject" Target="../embeddings/oleObject34.bin"/><Relationship Id="rId5" Type="http://schemas.openxmlformats.org/officeDocument/2006/relationships/image" Target="../media/image25.wmf"/><Relationship Id="rId15" Type="http://schemas.openxmlformats.org/officeDocument/2006/relationships/image" Target="../media/image29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10.wmf"/><Relationship Id="rId31" Type="http://schemas.openxmlformats.org/officeDocument/2006/relationships/image" Target="../media/image34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2.emf"/><Relationship Id="rId30" Type="http://schemas.openxmlformats.org/officeDocument/2006/relationships/oleObject" Target="../embeddings/oleObject33.bin"/><Relationship Id="rId8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1.png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.wmf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9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45.wmf"/><Relationship Id="rId5" Type="http://schemas.openxmlformats.org/officeDocument/2006/relationships/image" Target="../media/image9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8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11.emf"/><Relationship Id="rId18" Type="http://schemas.openxmlformats.org/officeDocument/2006/relationships/oleObject" Target="../embeddings/oleObject53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56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50.wmf"/><Relationship Id="rId15" Type="http://schemas.openxmlformats.org/officeDocument/2006/relationships/image" Target="../media/image31.wmf"/><Relationship Id="rId23" Type="http://schemas.openxmlformats.org/officeDocument/2006/relationships/image" Target="../media/image57.e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nimum_spanning_tr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0"/>
            <a:ext cx="11062313" cy="794657"/>
          </a:xfrm>
        </p:spPr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The cable routing of Wind farm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0" b="31573"/>
          <a:stretch/>
        </p:blipFill>
        <p:spPr>
          <a:xfrm>
            <a:off x="1792647" y="3362036"/>
            <a:ext cx="8606706" cy="27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6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949" y="1159144"/>
            <a:ext cx="8420100" cy="1362075"/>
          </a:xfrm>
        </p:spPr>
        <p:txBody>
          <a:bodyPr/>
          <a:lstStyle/>
          <a:p>
            <a:pPr algn="ctr"/>
            <a:r>
              <a:rPr lang="en-US" altLang="zh-TW" sz="6000" dirty="0"/>
              <a:t>MODEL 2</a:t>
            </a:r>
            <a:br>
              <a:rPr lang="en-US" altLang="zh-TW" sz="6000" dirty="0"/>
            </a:b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2800" dirty="0"/>
              <a:t>a more extended MODLE 1</a:t>
            </a: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D4E13ED-A72B-4BF1-A844-279A41A90676}"/>
              </a:ext>
            </a:extLst>
          </p:cNvPr>
          <p:cNvSpPr txBox="1"/>
          <p:nvPr/>
        </p:nvSpPr>
        <p:spPr>
          <a:xfrm>
            <a:off x="1202196" y="3754839"/>
            <a:ext cx="9808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GENERAL Cable </a:t>
            </a:r>
          </a:p>
          <a:p>
            <a:r>
              <a:rPr lang="en-US" altLang="zh-TW" sz="2400" dirty="0"/>
              <a:t>         multi-type, each type with different unit-length cost &amp; flow bounds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72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頁尾版面配置區 3">
            <a:extLst>
              <a:ext uri="{FF2B5EF4-FFF2-40B4-BE49-F238E27FC236}">
                <a16:creationId xmlns:a16="http://schemas.microsoft.com/office/drawing/2014/main" id="{3747A112-E165-4391-B927-6439C4903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solidFill>
                  <a:schemeClr val="tx2"/>
                </a:solidFill>
              </a:rPr>
              <a:t>         </a:t>
            </a:r>
            <a:fld id="{A224C357-5909-4795-AF8A-E765623C56B8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06E68CC-CEF1-47B7-88AD-EF28C9F99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+mn-lt"/>
              </a:rPr>
              <a:t>Problem Definition</a:t>
            </a:r>
          </a:p>
        </p:txBody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91A50906-253A-4D18-B489-1E4297A3B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4950" y="909713"/>
            <a:ext cx="11459362" cy="5449142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+mn-lt"/>
              </a:rPr>
              <a:t>Objective function:</a:t>
            </a:r>
          </a:p>
          <a:p>
            <a:pPr lvl="1" eaLnBrk="1" hangingPunct="1"/>
            <a:r>
              <a:rPr lang="en-US" altLang="zh-TW" sz="2300" dirty="0">
                <a:latin typeface="+mn-lt"/>
              </a:rPr>
              <a:t>Minimize the total installation cost</a:t>
            </a:r>
          </a:p>
          <a:p>
            <a:pPr eaLnBrk="1" hangingPunct="1"/>
            <a:r>
              <a:rPr lang="en-US" altLang="zh-TW" dirty="0">
                <a:latin typeface="+mn-lt"/>
              </a:rPr>
              <a:t>Assumptions:</a:t>
            </a:r>
          </a:p>
          <a:p>
            <a:pPr lvl="1" eaLnBrk="1" hangingPunct="1"/>
            <a:r>
              <a:rPr lang="en-US" altLang="zh-TW" sz="2300" dirty="0">
                <a:latin typeface="+mn-lt"/>
              </a:rPr>
              <a:t>There is just one substation</a:t>
            </a:r>
          </a:p>
          <a:p>
            <a:pPr lvl="1" eaLnBrk="1" hangingPunct="1"/>
            <a:r>
              <a:rPr lang="en-US" altLang="zh-TW" sz="2300" dirty="0">
                <a:latin typeface="+mn-lt"/>
              </a:rPr>
              <a:t>The locations (coordinates) of turbines are known</a:t>
            </a:r>
          </a:p>
          <a:p>
            <a:pPr lvl="1" eaLnBrk="1" hangingPunct="1"/>
            <a:r>
              <a:rPr lang="en-US" altLang="zh-TW" sz="2300" dirty="0">
                <a:solidFill>
                  <a:srgbClr val="C00000"/>
                </a:solidFill>
                <a:latin typeface="+mn-lt"/>
              </a:rPr>
              <a:t>Different </a:t>
            </a:r>
            <a:r>
              <a:rPr lang="en-US" altLang="zh-TW" sz="2300" dirty="0">
                <a:solidFill>
                  <a:srgbClr val="C00000"/>
                </a:solidFill>
                <a:highlight>
                  <a:srgbClr val="98E9C5"/>
                </a:highlight>
                <a:latin typeface="+mn-lt"/>
              </a:rPr>
              <a:t>cable types</a:t>
            </a:r>
            <a:r>
              <a:rPr lang="en-US" altLang="zh-TW" sz="2300" dirty="0">
                <a:solidFill>
                  <a:srgbClr val="C00000"/>
                </a:solidFill>
                <a:latin typeface="+mn-lt"/>
              </a:rPr>
              <a:t> have different </a:t>
            </a:r>
            <a:r>
              <a:rPr lang="en-US" altLang="zh-TW" sz="2300" dirty="0">
                <a:solidFill>
                  <a:srgbClr val="C00000"/>
                </a:solidFill>
                <a:highlight>
                  <a:srgbClr val="FFFF00"/>
                </a:highlight>
              </a:rPr>
              <a:t>unit-length costs</a:t>
            </a:r>
            <a:r>
              <a:rPr lang="zh-TW" altLang="en-US" sz="2300" dirty="0">
                <a:solidFill>
                  <a:srgbClr val="C00000"/>
                </a:solidFill>
              </a:rPr>
              <a:t> </a:t>
            </a:r>
            <a:r>
              <a:rPr lang="en-US" altLang="zh-TW" sz="2300" dirty="0">
                <a:solidFill>
                  <a:srgbClr val="C00000"/>
                </a:solidFill>
              </a:rPr>
              <a:t>and </a:t>
            </a:r>
            <a:r>
              <a:rPr lang="en-US" altLang="zh-TW" sz="2300" dirty="0">
                <a:solidFill>
                  <a:srgbClr val="C00000"/>
                </a:solidFill>
                <a:highlight>
                  <a:srgbClr val="00FFFF"/>
                </a:highlight>
              </a:rPr>
              <a:t>flow bounds</a:t>
            </a:r>
            <a:endParaRPr lang="en-US" altLang="zh-TW" sz="2300" dirty="0">
              <a:solidFill>
                <a:srgbClr val="C00000"/>
              </a:solidFill>
              <a:highlight>
                <a:srgbClr val="00FFFF"/>
              </a:highlight>
              <a:latin typeface="+mn-lt"/>
            </a:endParaRPr>
          </a:p>
          <a:p>
            <a:pPr lvl="1" eaLnBrk="1" hangingPunct="1"/>
            <a:r>
              <a:rPr lang="en-US" altLang="zh-TW" sz="2300" dirty="0">
                <a:latin typeface="+mn-lt"/>
              </a:rPr>
              <a:t>The connections between each two nodes are available (complete graph)</a:t>
            </a:r>
          </a:p>
          <a:p>
            <a:pPr lvl="1" eaLnBrk="1" hangingPunct="1"/>
            <a:r>
              <a:rPr lang="en-US" altLang="zh-TW" sz="2300" dirty="0">
                <a:latin typeface="+mn-lt"/>
              </a:rPr>
              <a:t>The flow leaving a turbine must be supported by a single cable </a:t>
            </a:r>
            <a:r>
              <a:rPr lang="en-US" altLang="zh-TW" sz="2300" dirty="0">
                <a:sym typeface="Wingdings" panose="05000000000000000000" pitchFamily="2" charset="2"/>
              </a:rPr>
              <a:t> 1 outgoing arc</a:t>
            </a:r>
            <a:endParaRPr lang="en-US" altLang="zh-TW" sz="2300" dirty="0">
              <a:latin typeface="+mn-lt"/>
            </a:endParaRPr>
          </a:p>
          <a:p>
            <a:pPr lvl="1" eaLnBrk="1" hangingPunct="1"/>
            <a:r>
              <a:rPr lang="en-US" altLang="zh-TW" sz="2300" dirty="0">
                <a:latin typeface="+mn-lt"/>
              </a:rPr>
              <a:t>The flow on each connection must be within the </a:t>
            </a:r>
            <a:r>
              <a:rPr lang="en-US" altLang="zh-TW" sz="2300" dirty="0">
                <a:highlight>
                  <a:srgbClr val="00FFFF"/>
                </a:highlight>
                <a:latin typeface="+mn-lt"/>
              </a:rPr>
              <a:t>flow bounds (lower and upper)</a:t>
            </a:r>
            <a:r>
              <a:rPr lang="en-US" altLang="zh-TW" sz="2300" dirty="0">
                <a:latin typeface="+mn-lt"/>
              </a:rPr>
              <a:t> of the installed </a:t>
            </a:r>
            <a:r>
              <a:rPr lang="en-US" altLang="zh-TW" sz="2300" dirty="0">
                <a:highlight>
                  <a:srgbClr val="98E9C5"/>
                </a:highlight>
                <a:latin typeface="+mn-lt"/>
              </a:rPr>
              <a:t>cable type</a:t>
            </a:r>
          </a:p>
          <a:p>
            <a:pPr marL="457200" lvl="1" indent="0" eaLnBrk="1" hangingPunct="1">
              <a:buNone/>
            </a:pPr>
            <a:endParaRPr lang="en-US" altLang="zh-TW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43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459345" y="2349500"/>
            <a:ext cx="4665973" cy="458355"/>
          </a:xfrm>
          <a:prstGeom prst="rect">
            <a:avLst/>
          </a:prstGeom>
          <a:solidFill>
            <a:srgbClr val="98E9C5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0" name="頁尾版面配置區 3">
            <a:extLst>
              <a:ext uri="{FF2B5EF4-FFF2-40B4-BE49-F238E27FC236}">
                <a16:creationId xmlns:a16="http://schemas.microsoft.com/office/drawing/2014/main" id="{603509D0-5643-43D1-9953-D31C8B8D2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C7F94F-B5FB-48AC-97CF-B803DBD64705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33DF756-0859-47D5-804A-F9EAB118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2729" y="1011333"/>
            <a:ext cx="11299971" cy="5256988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altLang="zh-TW" dirty="0">
                <a:latin typeface="+mn-lt"/>
              </a:rPr>
              <a:t>Sets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>
                <a:latin typeface="+mn-lt"/>
              </a:rPr>
              <a:t>Node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        </a:t>
            </a:r>
            <a:r>
              <a:rPr lang="en-US" altLang="zh-TW" sz="2400" dirty="0">
                <a:latin typeface="+mn-lt"/>
              </a:rPr>
              <a:t>: the turbines and substation (only 1)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>
                <a:latin typeface="+mn-lt"/>
              </a:rPr>
              <a:t>Edge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             </a:t>
            </a:r>
            <a:r>
              <a:rPr lang="en-US" altLang="zh-TW" sz="2400" dirty="0">
                <a:latin typeface="+mn-lt"/>
              </a:rPr>
              <a:t>: possible cable between nodes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+mn-lt"/>
              </a:rPr>
              <a:t>and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>
                <a:latin typeface="+mn-lt"/>
              </a:rPr>
              <a:t>Cable type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en-US" altLang="zh-TW" sz="2400" dirty="0">
                <a:latin typeface="+mn-lt"/>
              </a:rPr>
              <a:t>: type of a cable </a:t>
            </a:r>
            <a:endParaRPr lang="en-US" altLang="zh-TW" sz="24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altLang="zh-TW" dirty="0">
                <a:latin typeface="+mn-lt"/>
              </a:rPr>
              <a:t>Variables</a:t>
            </a:r>
          </a:p>
          <a:p>
            <a:pPr lvl="1">
              <a:lnSpc>
                <a:spcPct val="70000"/>
              </a:lnSpc>
              <a:spcAft>
                <a:spcPts val="600"/>
              </a:spcAft>
            </a:pPr>
            <a:r>
              <a:rPr lang="en-US" altLang="zh-TW" sz="2400" dirty="0">
                <a:latin typeface="+mn-lt"/>
              </a:rPr>
              <a:t>Flow between turbine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+mn-lt"/>
              </a:rPr>
              <a:t> and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+mn-lt"/>
              </a:rPr>
              <a:t>in a cable of </a:t>
            </a:r>
            <a:r>
              <a:rPr lang="en-US" altLang="zh-TW" sz="2400" dirty="0">
                <a:highlight>
                  <a:srgbClr val="98E9C5"/>
                </a:highlight>
                <a:latin typeface="+mn-lt"/>
              </a:rPr>
              <a:t>type  </a:t>
            </a:r>
            <a:r>
              <a:rPr lang="en-US" altLang="zh-TW" sz="2400" i="1" dirty="0">
                <a:highlight>
                  <a:srgbClr val="98E9C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400" dirty="0">
                <a:highlight>
                  <a:srgbClr val="98E9C5"/>
                </a:highlight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: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>
                <a:latin typeface="+mn-lt"/>
              </a:rPr>
              <a:t>Distance between turbine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+mn-lt"/>
              </a:rPr>
              <a:t> and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+mn-lt"/>
              </a:rPr>
              <a:t>: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>
                <a:latin typeface="+mn-lt"/>
              </a:rPr>
              <a:t>Whether an arc</a:t>
            </a:r>
            <a:r>
              <a:rPr lang="zh-TW" altLang="en-US" sz="2400" dirty="0">
                <a:latin typeface="+mn-lt"/>
              </a:rPr>
              <a:t>               </a:t>
            </a:r>
            <a:r>
              <a:rPr lang="en-US" altLang="zh-TW" sz="2400" dirty="0">
                <a:latin typeface="+mn-lt"/>
              </a:rPr>
              <a:t>is built with a cable of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highlight>
                  <a:srgbClr val="98E9C5"/>
                </a:highlight>
                <a:latin typeface="+mn-lt"/>
              </a:rPr>
              <a:t>type</a:t>
            </a:r>
            <a:r>
              <a:rPr lang="zh-TW" altLang="en-US" sz="2400" dirty="0">
                <a:highlight>
                  <a:srgbClr val="98E9C5"/>
                </a:highlight>
                <a:latin typeface="+mn-lt"/>
              </a:rPr>
              <a:t> </a:t>
            </a:r>
            <a:r>
              <a:rPr lang="en-US" altLang="zh-TW" sz="2400" i="1" dirty="0">
                <a:highlight>
                  <a:srgbClr val="98E9C5"/>
                </a:highlight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highlight>
                  <a:srgbClr val="98E9C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400" dirty="0">
                <a:highlight>
                  <a:srgbClr val="98E9C5"/>
                </a:highlight>
                <a:latin typeface="+mn-lt"/>
              </a:rPr>
              <a:t>      </a:t>
            </a:r>
            <a:r>
              <a:rPr lang="en-US" altLang="zh-TW" sz="2400" dirty="0">
                <a:latin typeface="+mn-lt"/>
              </a:rPr>
              <a:t> or not:</a:t>
            </a:r>
          </a:p>
          <a:p>
            <a:pPr marL="457200" lvl="1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dirty="0">
                <a:latin typeface="+mn-lt"/>
              </a:rPr>
              <a:t>  if arc (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>
                <a:latin typeface="+mn-lt"/>
              </a:rPr>
              <a:t>) is constructed, then           ; otherwise, </a:t>
            </a:r>
          </a:p>
          <a:p>
            <a:r>
              <a:rPr lang="en-US" altLang="zh-TW" dirty="0">
                <a:latin typeface="+mn-lt"/>
              </a:rPr>
              <a:t>Parameters</a:t>
            </a:r>
          </a:p>
          <a:p>
            <a:pPr lvl="1"/>
            <a:r>
              <a:rPr lang="en-US" altLang="zh-TW" sz="2400" dirty="0">
                <a:latin typeface="+mn-lt"/>
              </a:rPr>
              <a:t>Unit-length cost and </a:t>
            </a:r>
            <a:r>
              <a:rPr lang="en-US" altLang="zh-TW" sz="2400" dirty="0">
                <a:highlight>
                  <a:srgbClr val="00FFFF"/>
                </a:highlight>
                <a:latin typeface="+mn-lt"/>
              </a:rPr>
              <a:t>flow bounds</a:t>
            </a:r>
            <a:r>
              <a:rPr lang="en-US" altLang="zh-TW" sz="2400" dirty="0">
                <a:latin typeface="+mn-lt"/>
              </a:rPr>
              <a:t> for a cable of </a:t>
            </a:r>
            <a:r>
              <a:rPr lang="en-US" altLang="zh-TW" sz="2400" dirty="0">
                <a:highlight>
                  <a:srgbClr val="98E9C5"/>
                </a:highlight>
                <a:latin typeface="+mn-lt"/>
              </a:rPr>
              <a:t>type </a:t>
            </a:r>
            <a:r>
              <a:rPr lang="en-US" altLang="zh-TW" sz="2400" i="1" dirty="0">
                <a:highlight>
                  <a:srgbClr val="98E9C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     </a:t>
            </a:r>
            <a:r>
              <a:rPr lang="en-US" altLang="zh-TW" sz="2400" dirty="0">
                <a:highlight>
                  <a:srgbClr val="98E9C5"/>
                </a:highlight>
                <a:latin typeface="+mn-lt"/>
              </a:rPr>
              <a:t>  </a:t>
            </a:r>
            <a:r>
              <a:rPr lang="en-US" altLang="zh-TW" sz="2400" dirty="0">
                <a:latin typeface="+mn-lt"/>
              </a:rPr>
              <a:t> :  </a:t>
            </a:r>
            <a:r>
              <a:rPr lang="zh-TW" altLang="en-US" sz="2400" dirty="0">
                <a:highlight>
                  <a:srgbClr val="FFFF00"/>
                </a:highlight>
                <a:latin typeface="+mn-lt"/>
              </a:rPr>
              <a:t>   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and 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highlight>
                  <a:srgbClr val="00FFFF"/>
                </a:highlight>
                <a:latin typeface="+mn-lt"/>
              </a:rPr>
              <a:t>          </a:t>
            </a:r>
            <a:r>
              <a:rPr lang="en-US" altLang="zh-TW" sz="2400" dirty="0">
                <a:latin typeface="+mn-lt"/>
              </a:rPr>
              <a:t>.</a:t>
            </a:r>
          </a:p>
          <a:p>
            <a:pPr lvl="1"/>
            <a:r>
              <a:rPr lang="en-US" altLang="zh-TW" sz="2400" dirty="0">
                <a:latin typeface="+mn-lt"/>
              </a:rPr>
              <a:t>The net supply of each node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latin typeface="+mn-lt"/>
              </a:rPr>
              <a:t>:  </a:t>
            </a:r>
            <a:r>
              <a:rPr lang="zh-TW" altLang="en-US" sz="2400" dirty="0">
                <a:latin typeface="+mn-lt"/>
              </a:rPr>
              <a:t>　 </a:t>
            </a:r>
            <a:r>
              <a:rPr lang="en-US" altLang="zh-TW" sz="2400" dirty="0">
                <a:latin typeface="+mn-lt"/>
              </a:rPr>
              <a:t>(UNIFORM or GENERAL)</a:t>
            </a:r>
            <a:endParaRPr lang="en-US" altLang="zh-TW" dirty="0">
              <a:latin typeface="+mn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latin typeface="+mn-lt"/>
              </a:rPr>
              <a:t>	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960E16D-FC07-4DA9-A64F-6767D1D7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729" y="0"/>
            <a:ext cx="9567952" cy="794657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latin typeface="+mn-lt"/>
              </a:rPr>
              <a:t>The Settings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224300"/>
              </p:ext>
            </p:extLst>
          </p:nvPr>
        </p:nvGraphicFramePr>
        <p:xfrm>
          <a:off x="9449142" y="5400520"/>
          <a:ext cx="3206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29"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49142" y="5400520"/>
                        <a:ext cx="320675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29695"/>
              </p:ext>
            </p:extLst>
          </p:nvPr>
        </p:nvGraphicFramePr>
        <p:xfrm>
          <a:off x="6359460" y="5874554"/>
          <a:ext cx="3222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0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9460" y="5874554"/>
                        <a:ext cx="322262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448252"/>
              </p:ext>
            </p:extLst>
          </p:nvPr>
        </p:nvGraphicFramePr>
        <p:xfrm>
          <a:off x="8231238" y="3160006"/>
          <a:ext cx="29162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1" name="Equation" r:id="rId8" imgW="1384200" imgH="253800" progId="Equation.DSMT4">
                  <p:embed/>
                </p:oleObj>
              </mc:Choice>
              <mc:Fallback>
                <p:oleObj name="Equation" r:id="rId8" imgW="1384200" imgH="25380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31238" y="3160006"/>
                        <a:ext cx="2916238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871497"/>
              </p:ext>
            </p:extLst>
          </p:nvPr>
        </p:nvGraphicFramePr>
        <p:xfrm>
          <a:off x="10211119" y="4024008"/>
          <a:ext cx="1317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2" name="Equation" r:id="rId10" imgW="622080" imgH="253800" progId="Equation.DSMT4">
                  <p:embed/>
                </p:oleObj>
              </mc:Choice>
              <mc:Fallback>
                <p:oleObj name="Equation" r:id="rId10" imgW="622080" imgH="25380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11119" y="4024008"/>
                        <a:ext cx="13176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180225"/>
              </p:ext>
            </p:extLst>
          </p:nvPr>
        </p:nvGraphicFramePr>
        <p:xfrm>
          <a:off x="5501289" y="4532875"/>
          <a:ext cx="8334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3" name="Equation" r:id="rId12" imgW="393480" imgH="253800" progId="Equation.DSMT4">
                  <p:embed/>
                </p:oleObj>
              </mc:Choice>
              <mc:Fallback>
                <p:oleObj name="Equation" r:id="rId12" imgW="393480" imgH="2538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01289" y="4532875"/>
                        <a:ext cx="833437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65707"/>
              </p:ext>
            </p:extLst>
          </p:nvPr>
        </p:nvGraphicFramePr>
        <p:xfrm>
          <a:off x="7939708" y="4532874"/>
          <a:ext cx="8874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4" name="Equation" r:id="rId14" imgW="419040" imgH="253800" progId="Equation.DSMT4">
                  <p:embed/>
                </p:oleObj>
              </mc:Choice>
              <mc:Fallback>
                <p:oleObj name="Equation" r:id="rId14" imgW="419040" imgH="253800" progId="Equation.DSMT4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39708" y="4532874"/>
                        <a:ext cx="88741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C17321FB-48B8-42DB-BD69-5BA6D02A1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03051"/>
              </p:ext>
            </p:extLst>
          </p:nvPr>
        </p:nvGraphicFramePr>
        <p:xfrm>
          <a:off x="2483457" y="1373269"/>
          <a:ext cx="653824" cy="41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5" name="Equation" r:id="rId16" imgW="279360" imgH="177480" progId="Equation.DSMT4">
                  <p:embed/>
                </p:oleObj>
              </mc:Choice>
              <mc:Fallback>
                <p:oleObj name="Equation" r:id="rId16" imgW="279360" imgH="177480" progId="Equation.DSMT4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C17321FB-48B8-42DB-BD69-5BA6D02A1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83457" y="1373269"/>
                        <a:ext cx="653824" cy="41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8DBE777-09F9-465B-BE87-3BE6D05BB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048629"/>
              </p:ext>
            </p:extLst>
          </p:nvPr>
        </p:nvGraphicFramePr>
        <p:xfrm>
          <a:off x="2220935" y="1872083"/>
          <a:ext cx="1178868" cy="41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6" name="Equation" r:id="rId18" imgW="571320" imgH="203040" progId="Equation.DSMT4">
                  <p:embed/>
                </p:oleObj>
              </mc:Choice>
              <mc:Fallback>
                <p:oleObj name="Equation" r:id="rId18" imgW="571320" imgH="203040" progId="Equation.DSMT4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38DBE777-09F9-465B-BE87-3BE6D05BB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20935" y="1872083"/>
                        <a:ext cx="1178868" cy="419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6D2AAA0B-E87F-4D95-9711-E2D9FCB8D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345619"/>
              </p:ext>
            </p:extLst>
          </p:nvPr>
        </p:nvGraphicFramePr>
        <p:xfrm>
          <a:off x="3588590" y="4082746"/>
          <a:ext cx="1179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7" name="Equation" r:id="rId20" imgW="1179808" imgH="419415" progId="Equation.DSMT4">
                  <p:embed/>
                </p:oleObj>
              </mc:Choice>
              <mc:Fallback>
                <p:oleObj name="Equation" r:id="rId20" imgW="1179808" imgH="419415" progId="Equation.DSMT4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6D2AAA0B-E87F-4D95-9711-E2D9FCB8D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88590" y="4082746"/>
                        <a:ext cx="11795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C17321FB-48B8-42DB-BD69-5BA6D02A1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88646"/>
              </p:ext>
            </p:extLst>
          </p:nvPr>
        </p:nvGraphicFramePr>
        <p:xfrm>
          <a:off x="3208338" y="2349500"/>
          <a:ext cx="5937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8" name="Equation" r:id="rId22" imgW="253800" imgH="164880" progId="Equation.DSMT4">
                  <p:embed/>
                </p:oleObj>
              </mc:Choice>
              <mc:Fallback>
                <p:oleObj name="Equation" r:id="rId22" imgW="253800" imgH="164880" progId="Equation.DSMT4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C17321FB-48B8-42DB-BD69-5BA6D02A1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08338" y="2349500"/>
                        <a:ext cx="59372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525218"/>
              </p:ext>
            </p:extLst>
          </p:nvPr>
        </p:nvGraphicFramePr>
        <p:xfrm>
          <a:off x="6174221" y="3626624"/>
          <a:ext cx="21669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9" name="Equation" r:id="rId24" imgW="1028520" imgH="241200" progId="Equation.DSMT4">
                  <p:embed/>
                </p:oleObj>
              </mc:Choice>
              <mc:Fallback>
                <p:oleObj name="Equation" r:id="rId24" imgW="1028520" imgH="24120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174221" y="3626624"/>
                        <a:ext cx="216693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DE457A2A-4E27-4A53-AD39-2427E5B62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86057"/>
              </p:ext>
            </p:extLst>
          </p:nvPr>
        </p:nvGraphicFramePr>
        <p:xfrm>
          <a:off x="8644496" y="4103928"/>
          <a:ext cx="5937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40" name="Equation" r:id="rId26" imgW="594404" imgH="385574" progId="Equation.DSMT4">
                  <p:embed/>
                </p:oleObj>
              </mc:Choice>
              <mc:Fallback>
                <p:oleObj name="Equation" r:id="rId26" imgW="594404" imgH="3855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644496" y="4103928"/>
                        <a:ext cx="59372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AB1373E8-84FA-40AF-9C61-7E10437AB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97271"/>
              </p:ext>
            </p:extLst>
          </p:nvPr>
        </p:nvGraphicFramePr>
        <p:xfrm>
          <a:off x="8644495" y="5451882"/>
          <a:ext cx="5937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41" name="Equation" r:id="rId28" imgW="594404" imgH="385574" progId="Equation.DSMT4">
                  <p:embed/>
                </p:oleObj>
              </mc:Choice>
              <mc:Fallback>
                <p:oleObj name="Equation" r:id="rId28" imgW="594404" imgH="3855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644495" y="5451882"/>
                        <a:ext cx="59372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7A4AF50B-2292-4E69-AB65-18173BFC4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382268"/>
              </p:ext>
            </p:extLst>
          </p:nvPr>
        </p:nvGraphicFramePr>
        <p:xfrm>
          <a:off x="5520171" y="5897606"/>
          <a:ext cx="6540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42" name="Equation" r:id="rId30" imgW="653809" imgH="416175" progId="Equation.DSMT4">
                  <p:embed/>
                </p:oleObj>
              </mc:Choice>
              <mc:Fallback>
                <p:oleObj name="Equation" r:id="rId30" imgW="653809" imgH="4161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520171" y="5897606"/>
                        <a:ext cx="6540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60105"/>
              </p:ext>
            </p:extLst>
          </p:nvPr>
        </p:nvGraphicFramePr>
        <p:xfrm>
          <a:off x="10469098" y="5396161"/>
          <a:ext cx="8905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43" name="Equation" r:id="rId32" imgW="419040" imgH="228600" progId="Equation.DSMT4">
                  <p:embed/>
                </p:oleObj>
              </mc:Choice>
              <mc:Fallback>
                <p:oleObj name="Equation" r:id="rId32" imgW="419040" imgH="2286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469098" y="5396161"/>
                        <a:ext cx="89058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19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頁尾版面配置區 3">
            <a:extLst>
              <a:ext uri="{FF2B5EF4-FFF2-40B4-BE49-F238E27FC236}">
                <a16:creationId xmlns:a16="http://schemas.microsoft.com/office/drawing/2014/main" id="{603509D0-5643-43D1-9953-D31C8B8D2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C7F94F-B5FB-48AC-97CF-B803DBD64705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33DF756-0859-47D5-804A-F9EAB118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286" y="982591"/>
            <a:ext cx="11409027" cy="5342708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altLang="zh-TW" dirty="0">
                <a:latin typeface="+mn-lt"/>
              </a:rPr>
              <a:t>Objective function:</a:t>
            </a:r>
          </a:p>
          <a:p>
            <a:pPr lvl="1">
              <a:lnSpc>
                <a:spcPct val="70000"/>
              </a:lnSpc>
            </a:pPr>
            <a:r>
              <a:rPr lang="zh-TW" altLang="en-US" dirty="0">
                <a:latin typeface="+mn-lt"/>
              </a:rPr>
              <a:t>　          　　　　　　　　                                  </a:t>
            </a:r>
            <a:r>
              <a:rPr lang="en-US" altLang="zh-TW" dirty="0">
                <a:latin typeface="+mn-lt"/>
              </a:rPr>
              <a:t>(Investment cost)</a:t>
            </a:r>
          </a:p>
          <a:p>
            <a:endParaRPr lang="en-US" altLang="zh-TW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altLang="zh-TW" dirty="0">
                <a:latin typeface="+mn-lt"/>
              </a:rPr>
              <a:t>subject to</a:t>
            </a:r>
          </a:p>
          <a:p>
            <a:pPr lvl="1"/>
            <a:r>
              <a:rPr lang="zh-TW" altLang="en-US" dirty="0">
                <a:latin typeface="+mn-lt"/>
              </a:rPr>
              <a:t>　                   　　　　　　　                             </a:t>
            </a:r>
            <a:r>
              <a:rPr lang="en-US" altLang="zh-TW" dirty="0">
                <a:latin typeface="+mn-lt"/>
              </a:rPr>
              <a:t>(Flow balance)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                               </a:t>
            </a:r>
            <a:r>
              <a:rPr lang="zh-TW" altLang="en-US" dirty="0">
                <a:latin typeface="+mn-lt"/>
              </a:rPr>
              <a:t>　　　　                               </a:t>
            </a:r>
            <a:r>
              <a:rPr lang="en-US" altLang="zh-TW" dirty="0">
                <a:latin typeface="+mn-lt"/>
              </a:rPr>
              <a:t>(Capacity limitation)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                              </a:t>
            </a:r>
            <a:r>
              <a:rPr lang="zh-TW" altLang="en-US" dirty="0">
                <a:latin typeface="+mn-lt"/>
              </a:rPr>
              <a:t>　　　　                                </a:t>
            </a:r>
            <a:r>
              <a:rPr lang="en-US" altLang="zh-TW" dirty="0">
                <a:latin typeface="+mn-lt"/>
              </a:rPr>
              <a:t>(Connecting limitation)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                  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endParaRPr lang="en-US" altLang="zh-TW" dirty="0">
              <a:latin typeface="+mn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latin typeface="+mn-lt"/>
              </a:rPr>
              <a:t>	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960E16D-FC07-4DA9-A64F-6767D1D7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023" y="-1"/>
            <a:ext cx="9567952" cy="794657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latin typeface="+mn-lt"/>
              </a:rPr>
              <a:t>The Model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81341"/>
              </p:ext>
            </p:extLst>
          </p:nvPr>
        </p:nvGraphicFramePr>
        <p:xfrm>
          <a:off x="1689746" y="1365250"/>
          <a:ext cx="31924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66" name="Equation" r:id="rId4" imgW="1511280" imgH="279360" progId="Equation.DSMT4">
                  <p:embed/>
                </p:oleObj>
              </mc:Choice>
              <mc:Fallback>
                <p:oleObj name="Equation" r:id="rId4" imgW="1511280" imgH="27936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9746" y="1365250"/>
                        <a:ext cx="3192462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07910"/>
              </p:ext>
            </p:extLst>
          </p:nvPr>
        </p:nvGraphicFramePr>
        <p:xfrm>
          <a:off x="1689747" y="2786064"/>
          <a:ext cx="63595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67" name="Equation" r:id="rId6" imgW="3009600" imgH="279360" progId="Equation.DSMT4">
                  <p:embed/>
                </p:oleObj>
              </mc:Choice>
              <mc:Fallback>
                <p:oleObj name="Equation" r:id="rId6" imgW="3009600" imgH="27936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9747" y="2786064"/>
                        <a:ext cx="6359525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822211"/>
              </p:ext>
            </p:extLst>
          </p:nvPr>
        </p:nvGraphicFramePr>
        <p:xfrm>
          <a:off x="1689746" y="3760194"/>
          <a:ext cx="52276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68" name="Equation" r:id="rId8" imgW="2476440" imgH="253800" progId="Equation.DSMT4">
                  <p:embed/>
                </p:oleObj>
              </mc:Choice>
              <mc:Fallback>
                <p:oleObj name="Equation" r:id="rId8" imgW="2476440" imgH="2538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746" y="3760194"/>
                        <a:ext cx="5227638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914459"/>
              </p:ext>
            </p:extLst>
          </p:nvPr>
        </p:nvGraphicFramePr>
        <p:xfrm>
          <a:off x="1689746" y="4713289"/>
          <a:ext cx="391318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69" name="Equation" r:id="rId10" imgW="1854000" imgH="279360" progId="Equation.DSMT4">
                  <p:embed/>
                </p:oleObj>
              </mc:Choice>
              <mc:Fallback>
                <p:oleObj name="Equation" r:id="rId10" imgW="1854000" imgH="27936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9746" y="4713289"/>
                        <a:ext cx="3913188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72681"/>
              </p:ext>
            </p:extLst>
          </p:nvPr>
        </p:nvGraphicFramePr>
        <p:xfrm>
          <a:off x="1689747" y="5643564"/>
          <a:ext cx="53578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0" name="Equation" r:id="rId12" imgW="2539800" imgH="253800" progId="Equation.DSMT4">
                  <p:embed/>
                </p:oleObj>
              </mc:Choice>
              <mc:Fallback>
                <p:oleObj name="Equation" r:id="rId12" imgW="2539800" imgH="25380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89747" y="5643564"/>
                        <a:ext cx="535781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18980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頁尾版面配置區 3">
            <a:extLst>
              <a:ext uri="{FF2B5EF4-FFF2-40B4-BE49-F238E27FC236}">
                <a16:creationId xmlns:a16="http://schemas.microsoft.com/office/drawing/2014/main" id="{22799C15-201A-4988-8A86-E4FAE8D9D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908A2-4278-43A0-9EDF-BBDFDC5AE7B7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34F39D-CB8F-4FF6-B7CE-9F7F2F3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548" y="-1"/>
            <a:ext cx="11615986" cy="794657"/>
          </a:xfrm>
        </p:spPr>
        <p:txBody>
          <a:bodyPr/>
          <a:lstStyle/>
          <a:p>
            <a:pPr eaLnBrk="1" hangingPunct="1"/>
            <a:r>
              <a:rPr lang="en-US" altLang="zh-TW" sz="3800" dirty="0"/>
              <a:t>Graph of an Optimal Solution for </a:t>
            </a:r>
            <a:r>
              <a:rPr lang="en-US" altLang="zh-TW" sz="3800" dirty="0">
                <a:solidFill>
                  <a:srgbClr val="006600"/>
                </a:solidFill>
              </a:rPr>
              <a:t>UNIFORM Turbines</a:t>
            </a:r>
            <a:endParaRPr lang="en-US" altLang="zh-TW" sz="3800" dirty="0">
              <a:latin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3485"/>
              </p:ext>
            </p:extLst>
          </p:nvPr>
        </p:nvGraphicFramePr>
        <p:xfrm>
          <a:off x="7823990" y="988943"/>
          <a:ext cx="411354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542">
                  <a:extLst>
                    <a:ext uri="{9D8B030D-6E8A-4147-A177-3AD203B41FA5}">
                      <a16:colId xmlns:a16="http://schemas.microsoft.com/office/drawing/2014/main" val="912853212"/>
                    </a:ext>
                  </a:extLst>
                </a:gridCol>
                <a:gridCol w="724161">
                  <a:extLst>
                    <a:ext uri="{9D8B030D-6E8A-4147-A177-3AD203B41FA5}">
                      <a16:colId xmlns:a16="http://schemas.microsoft.com/office/drawing/2014/main" val="1685821963"/>
                    </a:ext>
                  </a:extLst>
                </a:gridCol>
                <a:gridCol w="930379">
                  <a:extLst>
                    <a:ext uri="{9D8B030D-6E8A-4147-A177-3AD203B41FA5}">
                      <a16:colId xmlns:a16="http://schemas.microsoft.com/office/drawing/2014/main" val="1202284050"/>
                    </a:ext>
                  </a:extLst>
                </a:gridCol>
                <a:gridCol w="913462">
                  <a:extLst>
                    <a:ext uri="{9D8B030D-6E8A-4147-A177-3AD203B41FA5}">
                      <a16:colId xmlns:a16="http://schemas.microsoft.com/office/drawing/2014/main" val="1788723602"/>
                    </a:ext>
                  </a:extLst>
                </a:gridCol>
              </a:tblGrid>
              <a:tr h="69729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Lower</a:t>
                      </a:r>
                    </a:p>
                    <a:p>
                      <a:pPr algn="ctr"/>
                      <a:r>
                        <a:rPr lang="en-US" altLang="zh-TW" dirty="0"/>
                        <a:t>Bound</a:t>
                      </a:r>
                    </a:p>
                    <a:p>
                      <a:pPr algn="ctr"/>
                      <a:r>
                        <a:rPr lang="en-US" altLang="zh-TW" sz="18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TW" altLang="en-US" sz="18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Upper</a:t>
                      </a:r>
                    </a:p>
                    <a:p>
                      <a:pPr algn="ctr"/>
                      <a:r>
                        <a:rPr lang="en-US" altLang="zh-TW" dirty="0"/>
                        <a:t>Bound</a:t>
                      </a:r>
                    </a:p>
                    <a:p>
                      <a:pPr algn="ctr"/>
                      <a:r>
                        <a:rPr lang="en-US" altLang="zh-TW" sz="18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zh-TW" altLang="en-US" sz="18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840174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525252"/>
                          </a:solidFill>
                        </a:rPr>
                        <a:t>Cable type 1</a:t>
                      </a:r>
                      <a:endParaRPr lang="zh-TW" altLang="en-US" dirty="0">
                        <a:solidFill>
                          <a:srgbClr val="52525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331046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40505"/>
                          </a:solidFill>
                        </a:rPr>
                        <a:t>Cable type 2</a:t>
                      </a:r>
                      <a:endParaRPr lang="zh-TW" altLang="en-US" dirty="0">
                        <a:solidFill>
                          <a:srgbClr val="C4050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89036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3D3DBD"/>
                          </a:solidFill>
                        </a:rPr>
                        <a:t>Cable type</a:t>
                      </a:r>
                      <a:r>
                        <a:rPr lang="en-US" altLang="zh-TW" baseline="0" dirty="0">
                          <a:solidFill>
                            <a:srgbClr val="3D3DBD"/>
                          </a:solidFill>
                        </a:rPr>
                        <a:t> 3</a:t>
                      </a:r>
                      <a:endParaRPr lang="zh-TW" altLang="en-US" dirty="0">
                        <a:solidFill>
                          <a:srgbClr val="3D3DBD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768938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 bwMode="auto">
          <a:xfrm>
            <a:off x="7534792" y="2710208"/>
            <a:ext cx="192505" cy="192505"/>
          </a:xfrm>
          <a:prstGeom prst="ellipse">
            <a:avLst/>
          </a:prstGeom>
          <a:solidFill>
            <a:srgbClr val="3D3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橢圓 6"/>
          <p:cNvSpPr/>
          <p:nvPr/>
        </p:nvSpPr>
        <p:spPr bwMode="auto">
          <a:xfrm>
            <a:off x="7534792" y="2354093"/>
            <a:ext cx="192505" cy="192505"/>
          </a:xfrm>
          <a:prstGeom prst="ellipse">
            <a:avLst/>
          </a:prstGeom>
          <a:solidFill>
            <a:srgbClr val="C405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橢圓 7"/>
          <p:cNvSpPr/>
          <p:nvPr/>
        </p:nvSpPr>
        <p:spPr bwMode="auto">
          <a:xfrm>
            <a:off x="7534792" y="1969616"/>
            <a:ext cx="192505" cy="192505"/>
          </a:xfrm>
          <a:prstGeom prst="ellipse">
            <a:avLst/>
          </a:prstGeom>
          <a:solidFill>
            <a:srgbClr val="5252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9FA4F7-9274-405A-B9AB-4557D9E8044B}"/>
              </a:ext>
            </a:extLst>
          </p:cNvPr>
          <p:cNvSpPr txBox="1"/>
          <p:nvPr/>
        </p:nvSpPr>
        <p:spPr>
          <a:xfrm>
            <a:off x="8080513" y="3598230"/>
            <a:ext cx="230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UNIFORM Turbine</a:t>
            </a:r>
            <a:endParaRPr lang="zh-TW" altLang="en-US" dirty="0"/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6EC13763-8321-47D1-88A4-2CCBD0CB9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151934"/>
              </p:ext>
            </p:extLst>
          </p:nvPr>
        </p:nvGraphicFramePr>
        <p:xfrm>
          <a:off x="8526814" y="3958874"/>
          <a:ext cx="19113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7" name="Equation" r:id="rId3" imgW="901440" imgH="228600" progId="Equation.DSMT4">
                  <p:embed/>
                </p:oleObj>
              </mc:Choice>
              <mc:Fallback>
                <p:oleObj name="Equation" r:id="rId3" imgW="901440" imgH="22860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DA8BC6F0-C5B5-4479-A60D-C44809DB4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6814" y="3958874"/>
                        <a:ext cx="191135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8063122" y="4756536"/>
            <a:ext cx="2741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Optimal solution = 320</a:t>
            </a:r>
            <a:endParaRPr lang="zh-TW" altLang="en-US" sz="2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0421" y="1291258"/>
            <a:ext cx="7836556" cy="532315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8063122" y="5201258"/>
            <a:ext cx="2569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Running time 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25(s)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005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頁尾版面配置區 3">
            <a:extLst>
              <a:ext uri="{FF2B5EF4-FFF2-40B4-BE49-F238E27FC236}">
                <a16:creationId xmlns:a16="http://schemas.microsoft.com/office/drawing/2014/main" id="{22799C15-201A-4988-8A86-E4FAE8D9D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908A2-4278-43A0-9EDF-BBDFDC5AE7B7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34F39D-CB8F-4FF6-B7CE-9F7F2F3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548" y="-1"/>
            <a:ext cx="11615986" cy="794657"/>
          </a:xfrm>
        </p:spPr>
        <p:txBody>
          <a:bodyPr/>
          <a:lstStyle/>
          <a:p>
            <a:pPr eaLnBrk="1" hangingPunct="1"/>
            <a:r>
              <a:rPr lang="en-US" altLang="zh-TW" sz="3800" dirty="0"/>
              <a:t>Graph of an Optimal Solution for </a:t>
            </a:r>
            <a:r>
              <a:rPr lang="en-US" altLang="zh-TW" sz="3800" dirty="0">
                <a:solidFill>
                  <a:srgbClr val="006600"/>
                </a:solidFill>
              </a:rPr>
              <a:t>GENERAL Turbines</a:t>
            </a:r>
            <a:endParaRPr lang="en-US" altLang="zh-TW" sz="3800" dirty="0">
              <a:latin typeface="+mn-lt"/>
            </a:endParaRPr>
          </a:p>
        </p:txBody>
      </p:sp>
      <p:sp>
        <p:nvSpPr>
          <p:cNvPr id="2" name="橢圓 1"/>
          <p:cNvSpPr/>
          <p:nvPr/>
        </p:nvSpPr>
        <p:spPr bwMode="auto">
          <a:xfrm>
            <a:off x="7534792" y="2710208"/>
            <a:ext cx="192505" cy="192505"/>
          </a:xfrm>
          <a:prstGeom prst="ellipse">
            <a:avLst/>
          </a:prstGeom>
          <a:solidFill>
            <a:srgbClr val="3D3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橢圓 6"/>
          <p:cNvSpPr/>
          <p:nvPr/>
        </p:nvSpPr>
        <p:spPr bwMode="auto">
          <a:xfrm>
            <a:off x="7534792" y="2354093"/>
            <a:ext cx="192505" cy="192505"/>
          </a:xfrm>
          <a:prstGeom prst="ellipse">
            <a:avLst/>
          </a:prstGeom>
          <a:solidFill>
            <a:srgbClr val="C405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橢圓 7"/>
          <p:cNvSpPr/>
          <p:nvPr/>
        </p:nvSpPr>
        <p:spPr bwMode="auto">
          <a:xfrm>
            <a:off x="7534792" y="1969616"/>
            <a:ext cx="192505" cy="192505"/>
          </a:xfrm>
          <a:prstGeom prst="ellipse">
            <a:avLst/>
          </a:prstGeom>
          <a:solidFill>
            <a:srgbClr val="5252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5EABAB17-6D6C-45C5-A257-75496D9FF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66534"/>
              </p:ext>
            </p:extLst>
          </p:nvPr>
        </p:nvGraphicFramePr>
        <p:xfrm>
          <a:off x="8526814" y="5075168"/>
          <a:ext cx="2962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2" name="Equation" r:id="rId3" imgW="1396800" imgH="228600" progId="Equation.DSMT4">
                  <p:embed/>
                </p:oleObj>
              </mc:Choice>
              <mc:Fallback>
                <p:oleObj name="Equation" r:id="rId3" imgW="1396800" imgH="22860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10D6FC93-914D-4C4B-A7D5-A981D3AE3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6814" y="5075168"/>
                        <a:ext cx="2962275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8108231" y="4606474"/>
            <a:ext cx="2329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GENERAL Turbine</a:t>
            </a:r>
            <a:endParaRPr lang="zh-TW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8063122" y="3423954"/>
            <a:ext cx="2741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Optimal solution = 435</a:t>
            </a:r>
            <a:endParaRPr lang="zh-TW" altLang="en-US" sz="2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57595"/>
              </p:ext>
            </p:extLst>
          </p:nvPr>
        </p:nvGraphicFramePr>
        <p:xfrm>
          <a:off x="7823990" y="988943"/>
          <a:ext cx="411354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542">
                  <a:extLst>
                    <a:ext uri="{9D8B030D-6E8A-4147-A177-3AD203B41FA5}">
                      <a16:colId xmlns:a16="http://schemas.microsoft.com/office/drawing/2014/main" val="912853212"/>
                    </a:ext>
                  </a:extLst>
                </a:gridCol>
                <a:gridCol w="724161">
                  <a:extLst>
                    <a:ext uri="{9D8B030D-6E8A-4147-A177-3AD203B41FA5}">
                      <a16:colId xmlns:a16="http://schemas.microsoft.com/office/drawing/2014/main" val="1685821963"/>
                    </a:ext>
                  </a:extLst>
                </a:gridCol>
                <a:gridCol w="930379">
                  <a:extLst>
                    <a:ext uri="{9D8B030D-6E8A-4147-A177-3AD203B41FA5}">
                      <a16:colId xmlns:a16="http://schemas.microsoft.com/office/drawing/2014/main" val="1202284050"/>
                    </a:ext>
                  </a:extLst>
                </a:gridCol>
                <a:gridCol w="913462">
                  <a:extLst>
                    <a:ext uri="{9D8B030D-6E8A-4147-A177-3AD203B41FA5}">
                      <a16:colId xmlns:a16="http://schemas.microsoft.com/office/drawing/2014/main" val="1788723602"/>
                    </a:ext>
                  </a:extLst>
                </a:gridCol>
              </a:tblGrid>
              <a:tr h="69729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Lower</a:t>
                      </a:r>
                    </a:p>
                    <a:p>
                      <a:pPr algn="ctr"/>
                      <a:r>
                        <a:rPr lang="en-US" altLang="zh-TW" dirty="0"/>
                        <a:t>Bound</a:t>
                      </a:r>
                    </a:p>
                    <a:p>
                      <a:pPr algn="ctr"/>
                      <a:r>
                        <a:rPr lang="en-US" altLang="zh-TW" sz="18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TW" altLang="en-US" sz="18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Upper</a:t>
                      </a:r>
                    </a:p>
                    <a:p>
                      <a:pPr algn="ctr"/>
                      <a:r>
                        <a:rPr lang="en-US" altLang="zh-TW" dirty="0"/>
                        <a:t>Bound</a:t>
                      </a:r>
                    </a:p>
                    <a:p>
                      <a:pPr algn="ctr"/>
                      <a:r>
                        <a:rPr lang="en-US" altLang="zh-TW" sz="18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zh-TW" altLang="en-US" sz="18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840174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525252"/>
                          </a:solidFill>
                        </a:rPr>
                        <a:t>Cable type 1</a:t>
                      </a:r>
                      <a:endParaRPr lang="zh-TW" altLang="en-US" dirty="0">
                        <a:solidFill>
                          <a:srgbClr val="52525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331046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40505"/>
                          </a:solidFill>
                        </a:rPr>
                        <a:t>Cable type 2</a:t>
                      </a:r>
                      <a:endParaRPr lang="zh-TW" altLang="en-US" dirty="0">
                        <a:solidFill>
                          <a:srgbClr val="C4050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89036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3D3DBD"/>
                          </a:solidFill>
                        </a:rPr>
                        <a:t>Cable type</a:t>
                      </a:r>
                      <a:r>
                        <a:rPr lang="en-US" altLang="zh-TW" baseline="0" dirty="0">
                          <a:solidFill>
                            <a:srgbClr val="3D3DBD"/>
                          </a:solidFill>
                        </a:rPr>
                        <a:t> 3</a:t>
                      </a:r>
                      <a:endParaRPr lang="zh-TW" altLang="en-US" dirty="0">
                        <a:solidFill>
                          <a:srgbClr val="3D3DBD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768938"/>
                  </a:ext>
                </a:extLst>
              </a:tr>
            </a:tbl>
          </a:graphicData>
        </a:graphic>
      </p:graphicFrame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905" y="1274645"/>
            <a:ext cx="7645086" cy="517513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8063122" y="3892648"/>
            <a:ext cx="2855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Running time 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6835(s)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873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949" y="1159144"/>
            <a:ext cx="8420100" cy="1362075"/>
          </a:xfrm>
        </p:spPr>
        <p:txBody>
          <a:bodyPr/>
          <a:lstStyle/>
          <a:p>
            <a:pPr algn="ctr"/>
            <a:r>
              <a:rPr lang="en-US" altLang="zh-TW" sz="6000" dirty="0"/>
              <a:t>MODEL 3</a:t>
            </a:r>
            <a:br>
              <a:rPr lang="en-US" altLang="zh-TW" sz="6000" dirty="0"/>
            </a:b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2800" dirty="0"/>
              <a:t>a more extended MODLE 2</a:t>
            </a: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D4E13ED-A72B-4BF1-A844-279A41A90676}"/>
              </a:ext>
            </a:extLst>
          </p:cNvPr>
          <p:cNvSpPr txBox="1"/>
          <p:nvPr/>
        </p:nvSpPr>
        <p:spPr>
          <a:xfrm>
            <a:off x="2608302" y="3754840"/>
            <a:ext cx="6445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More REALISTIC constraints: </a:t>
            </a:r>
          </a:p>
          <a:p>
            <a:r>
              <a:rPr lang="en-US" altLang="zh-TW" sz="2400" dirty="0"/>
              <a:t>         No cable crossing, No obstacle crossing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331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頁尾版面配置區 3">
            <a:extLst>
              <a:ext uri="{FF2B5EF4-FFF2-40B4-BE49-F238E27FC236}">
                <a16:creationId xmlns:a16="http://schemas.microsoft.com/office/drawing/2014/main" id="{3747A112-E165-4391-B927-6439C4903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solidFill>
                  <a:schemeClr val="tx2"/>
                </a:solidFill>
              </a:rPr>
              <a:t>         </a:t>
            </a:r>
            <a:fld id="{A224C357-5909-4795-AF8A-E765623C56B8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06E68CC-CEF1-47B7-88AD-EF28C9F99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+mn-lt"/>
              </a:rPr>
              <a:t>Problem Definition</a:t>
            </a:r>
          </a:p>
        </p:txBody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91A50906-253A-4D18-B489-1E4297A3B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1734" y="940714"/>
            <a:ext cx="11227358" cy="544914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TW" dirty="0">
                <a:latin typeface="+mn-lt"/>
              </a:rPr>
              <a:t>Objective function:</a:t>
            </a:r>
          </a:p>
          <a:p>
            <a:pPr lvl="1" eaLnBrk="1" hangingPunct="1"/>
            <a:r>
              <a:rPr lang="en-US" altLang="zh-TW" sz="2100" dirty="0">
                <a:latin typeface="+mn-lt"/>
              </a:rPr>
              <a:t>Minimize investment cost </a:t>
            </a:r>
            <a:r>
              <a:rPr lang="en-US" altLang="zh-TW" sz="2100" dirty="0">
                <a:solidFill>
                  <a:srgbClr val="00CC66"/>
                </a:solidFill>
                <a:latin typeface="+mn-lt"/>
              </a:rPr>
              <a:t>and loss cost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dirty="0">
                <a:latin typeface="+mn-lt"/>
              </a:rPr>
              <a:t>Assumptions:</a:t>
            </a:r>
          </a:p>
          <a:p>
            <a:pPr lvl="1" eaLnBrk="1" hangingPunct="1"/>
            <a:r>
              <a:rPr lang="en-US" altLang="zh-TW" sz="2100" dirty="0">
                <a:latin typeface="+mn-lt"/>
              </a:rPr>
              <a:t>There is just one substation</a:t>
            </a:r>
          </a:p>
          <a:p>
            <a:pPr lvl="1" eaLnBrk="1" hangingPunct="1"/>
            <a:r>
              <a:rPr lang="en-US" altLang="zh-TW" sz="2100" dirty="0">
                <a:latin typeface="+mn-lt"/>
              </a:rPr>
              <a:t>The locations of turbines are fixed</a:t>
            </a:r>
          </a:p>
          <a:p>
            <a:pPr lvl="1" eaLnBrk="1" hangingPunct="1"/>
            <a:r>
              <a:rPr lang="en-US" altLang="zh-TW" sz="2100" dirty="0">
                <a:latin typeface="+mn-lt"/>
              </a:rPr>
              <a:t>The turbines have the same generation</a:t>
            </a:r>
          </a:p>
          <a:p>
            <a:pPr lvl="1" eaLnBrk="1" hangingPunct="1"/>
            <a:r>
              <a:rPr lang="en-US" altLang="zh-TW" sz="2100" dirty="0">
                <a:latin typeface="+mn-lt"/>
              </a:rPr>
              <a:t>Different cables have different costs and capacities</a:t>
            </a:r>
          </a:p>
          <a:p>
            <a:pPr lvl="1" eaLnBrk="1" hangingPunct="1"/>
            <a:r>
              <a:rPr lang="en-US" altLang="zh-TW" sz="2100" dirty="0">
                <a:latin typeface="+mn-lt"/>
              </a:rPr>
              <a:t>The capacities of cables are measured by the</a:t>
            </a:r>
            <a:r>
              <a:rPr lang="zh-TW" altLang="en-US" sz="2100" dirty="0">
                <a:latin typeface="+mn-lt"/>
              </a:rPr>
              <a:t> </a:t>
            </a:r>
            <a:r>
              <a:rPr lang="en-US" altLang="zh-TW" sz="2100" dirty="0">
                <a:latin typeface="+mn-lt"/>
              </a:rPr>
              <a:t>number of turbines</a:t>
            </a:r>
          </a:p>
          <a:p>
            <a:pPr lvl="1" eaLnBrk="1" hangingPunct="1"/>
            <a:r>
              <a:rPr lang="en-US" altLang="zh-TW" sz="2100" dirty="0">
                <a:latin typeface="+mn-lt"/>
              </a:rPr>
              <a:t>The connections between each two nodes are available (complete graph)</a:t>
            </a:r>
          </a:p>
          <a:p>
            <a:pPr lvl="1" eaLnBrk="1" hangingPunct="1"/>
            <a:r>
              <a:rPr lang="en-US" altLang="zh-TW" sz="2100" dirty="0">
                <a:latin typeface="+mn-lt"/>
              </a:rPr>
              <a:t>The flow leaving a turbine must be supported by a single cable </a:t>
            </a:r>
          </a:p>
          <a:p>
            <a:pPr lvl="1" eaLnBrk="1" hangingPunct="1"/>
            <a:r>
              <a:rPr lang="en-US" altLang="zh-TW" sz="2100" dirty="0">
                <a:latin typeface="+mn-lt"/>
              </a:rPr>
              <a:t>The flow on each connection cannot exceed the capacity of the installed cable</a:t>
            </a:r>
          </a:p>
          <a:p>
            <a:pPr lvl="1" eaLnBrk="1" hangingPunct="1"/>
            <a:r>
              <a:rPr lang="en-US" altLang="zh-TW" sz="2100" dirty="0">
                <a:solidFill>
                  <a:srgbClr val="00CC66"/>
                </a:solidFill>
                <a:latin typeface="+mn-lt"/>
              </a:rPr>
              <a:t>The cable crossing should be avoided</a:t>
            </a:r>
          </a:p>
          <a:p>
            <a:pPr lvl="1" eaLnBrk="1" hangingPunct="1"/>
            <a:r>
              <a:rPr lang="en-US" altLang="zh-TW" sz="2100" dirty="0">
                <a:solidFill>
                  <a:srgbClr val="00CC66"/>
                </a:solidFill>
                <a:latin typeface="+mn-lt"/>
              </a:rPr>
              <a:t>The obstacle will be put into consideration</a:t>
            </a:r>
          </a:p>
          <a:p>
            <a:pPr marL="457200" lvl="1" indent="0" eaLnBrk="1" hangingPunct="1">
              <a:buNone/>
            </a:pPr>
            <a:endParaRPr lang="en-US" altLang="zh-TW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45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1450320" y="4302468"/>
            <a:ext cx="10020351" cy="888568"/>
          </a:xfrm>
          <a:prstGeom prst="rect">
            <a:avLst/>
          </a:prstGeom>
          <a:solidFill>
            <a:srgbClr val="98E9C5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50320" y="3244217"/>
            <a:ext cx="10020351" cy="575620"/>
          </a:xfrm>
          <a:prstGeom prst="rect">
            <a:avLst/>
          </a:prstGeom>
          <a:solidFill>
            <a:srgbClr val="98E9C5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0" name="頁尾版面配置區 3">
            <a:extLst>
              <a:ext uri="{FF2B5EF4-FFF2-40B4-BE49-F238E27FC236}">
                <a16:creationId xmlns:a16="http://schemas.microsoft.com/office/drawing/2014/main" id="{603509D0-5643-43D1-9953-D31C8B8D2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C7F94F-B5FB-48AC-97CF-B803DBD64705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33DF756-0859-47D5-804A-F9EAB118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2729" y="1011333"/>
            <a:ext cx="11299971" cy="5256988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altLang="zh-TW" dirty="0">
                <a:latin typeface="+mn-lt"/>
              </a:rPr>
              <a:t>Sets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>
                <a:latin typeface="+mn-lt"/>
              </a:rPr>
              <a:t>Node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        </a:t>
            </a:r>
            <a:r>
              <a:rPr lang="en-US" altLang="zh-TW" sz="2400" dirty="0">
                <a:latin typeface="+mn-lt"/>
              </a:rPr>
              <a:t>: the turbines and substation (only 1)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>
                <a:latin typeface="+mn-lt"/>
              </a:rPr>
              <a:t>Edge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             </a:t>
            </a:r>
            <a:r>
              <a:rPr lang="en-US" altLang="zh-TW" sz="2400" dirty="0">
                <a:latin typeface="+mn-lt"/>
              </a:rPr>
              <a:t>: possible cable between nodes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+mn-lt"/>
              </a:rPr>
              <a:t>and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 err="1" smtClean="0">
                <a:latin typeface="+mn-lt"/>
              </a:rPr>
              <a:t>Subcable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type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         </a:t>
            </a:r>
            <a:r>
              <a:rPr lang="en-US" altLang="zh-TW" sz="2400" dirty="0" smtClean="0">
                <a:latin typeface="+mn-lt"/>
              </a:rPr>
              <a:t>: original cables divided into subtype cables depends</a:t>
            </a:r>
          </a:p>
          <a:p>
            <a:pPr marL="457200" lvl="1" indent="0">
              <a:lnSpc>
                <a:spcPct val="70000"/>
              </a:lnSpc>
              <a:spcAft>
                <a:spcPts val="1200"/>
              </a:spcAft>
              <a:buNone/>
            </a:pPr>
            <a:r>
              <a:rPr lang="en-US" altLang="zh-TW" sz="2400" dirty="0">
                <a:latin typeface="+mn-lt"/>
              </a:rPr>
              <a:t> </a:t>
            </a:r>
            <a:r>
              <a:rPr lang="en-US" altLang="zh-TW" sz="2400" dirty="0" smtClean="0">
                <a:latin typeface="+mn-lt"/>
              </a:rPr>
              <a:t>   on the supporting flow</a:t>
            </a:r>
            <a:endParaRPr lang="en-US" altLang="zh-TW" sz="2400" dirty="0">
              <a:latin typeface="+mn-lt"/>
            </a:endParaRP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Cross set                           : contain edge(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) and edge(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) are intersect</a:t>
            </a:r>
          </a:p>
          <a:p>
            <a:r>
              <a:rPr lang="en-US" altLang="zh-TW" dirty="0">
                <a:latin typeface="+mn-lt"/>
              </a:rPr>
              <a:t>Parameters</a:t>
            </a:r>
          </a:p>
          <a:p>
            <a:pPr lvl="1"/>
            <a:r>
              <a:rPr lang="en-US" altLang="zh-TW" sz="2400" dirty="0">
                <a:latin typeface="+mn-lt"/>
              </a:rPr>
              <a:t>The fixed investment cost, loss cost and capacity of </a:t>
            </a:r>
            <a:r>
              <a:rPr lang="en-US" altLang="zh-TW" sz="2400" dirty="0" err="1" smtClean="0">
                <a:latin typeface="+mn-lt"/>
              </a:rPr>
              <a:t>subcable</a:t>
            </a:r>
            <a:r>
              <a:rPr lang="en-US" altLang="zh-TW" sz="2400" dirty="0" smtClean="0">
                <a:latin typeface="+mn-lt"/>
              </a:rPr>
              <a:t>     per </a:t>
            </a:r>
            <a:r>
              <a:rPr lang="en-US" altLang="zh-TW" sz="2400" dirty="0">
                <a:latin typeface="+mn-lt"/>
              </a:rPr>
              <a:t>unit </a:t>
            </a:r>
          </a:p>
          <a:p>
            <a:pPr marL="457200" lvl="1" indent="0">
              <a:buNone/>
            </a:pPr>
            <a:r>
              <a:rPr lang="zh-TW" altLang="en-US" sz="2400" dirty="0">
                <a:latin typeface="+mn-lt"/>
              </a:rPr>
              <a:t>    </a:t>
            </a:r>
            <a:r>
              <a:rPr lang="en-US" altLang="zh-TW" sz="2400" dirty="0">
                <a:latin typeface="+mn-lt"/>
              </a:rPr>
              <a:t>distance :  </a:t>
            </a:r>
            <a:r>
              <a:rPr lang="zh-TW" altLang="en-US" sz="2400" dirty="0">
                <a:latin typeface="+mn-lt"/>
              </a:rPr>
              <a:t>    </a:t>
            </a:r>
            <a:r>
              <a:rPr lang="en-US" altLang="zh-TW" sz="2400" dirty="0">
                <a:latin typeface="+mn-lt"/>
              </a:rPr>
              <a:t>,           and</a:t>
            </a:r>
          </a:p>
          <a:p>
            <a:pPr lvl="1"/>
            <a:r>
              <a:rPr lang="en-US" altLang="zh-TW" sz="2400" dirty="0">
                <a:latin typeface="+mn-lt"/>
              </a:rPr>
              <a:t>The net supply of each node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+mn-lt"/>
              </a:rPr>
              <a:t>:  </a:t>
            </a:r>
            <a:r>
              <a:rPr lang="zh-TW" altLang="en-US" sz="2400" dirty="0">
                <a:latin typeface="+mn-lt"/>
              </a:rPr>
              <a:t>　</a:t>
            </a:r>
            <a:r>
              <a:rPr lang="zh-TW" altLang="en-US" dirty="0">
                <a:latin typeface="+mn-lt"/>
              </a:rPr>
              <a:t>　</a:t>
            </a:r>
            <a:endParaRPr lang="en-US" altLang="zh-TW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70000"/>
              </a:lnSpc>
              <a:spcAft>
                <a:spcPts val="0"/>
              </a:spcAft>
              <a:buNone/>
            </a:pPr>
            <a:endParaRPr lang="en-US" altLang="zh-TW" sz="2400" dirty="0">
              <a:latin typeface="+mn-lt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960E16D-FC07-4DA9-A64F-6767D1D7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729" y="0"/>
            <a:ext cx="9567952" cy="794657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latin typeface="+mn-lt"/>
              </a:rPr>
              <a:t>The Settings</a:t>
            </a: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C17321FB-48B8-42DB-BD69-5BA6D02A172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83457" y="1373269"/>
          <a:ext cx="653824" cy="41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8" name="Equation" r:id="rId4" imgW="279360" imgH="177480" progId="Equation.DSMT4">
                  <p:embed/>
                </p:oleObj>
              </mc:Choice>
              <mc:Fallback>
                <p:oleObj name="Equation" r:id="rId4" imgW="279360" imgH="177480" progId="Equation.DSMT4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C17321FB-48B8-42DB-BD69-5BA6D02A1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457" y="1373269"/>
                        <a:ext cx="653824" cy="41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8DBE777-09F9-465B-BE87-3BE6D05BB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29806"/>
              </p:ext>
            </p:extLst>
          </p:nvPr>
        </p:nvGraphicFramePr>
        <p:xfrm>
          <a:off x="2220935" y="1872083"/>
          <a:ext cx="1178868" cy="41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9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38DBE777-09F9-465B-BE87-3BE6D05BB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0935" y="1872083"/>
                        <a:ext cx="1178868" cy="419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物件 23">
            <a:extLst>
              <a:ext uri="{FF2B5EF4-FFF2-40B4-BE49-F238E27FC236}">
                <a16:creationId xmlns:a16="http://schemas.microsoft.com/office/drawing/2014/main" id="{38DBE777-09F9-465B-BE87-3BE6D05BB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143772"/>
              </p:ext>
            </p:extLst>
          </p:nvPr>
        </p:nvGraphicFramePr>
        <p:xfrm>
          <a:off x="2860064" y="3320877"/>
          <a:ext cx="2198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0" name="Equation" r:id="rId8" imgW="1066680" imgH="203040" progId="Equation.DSMT4">
                  <p:embed/>
                </p:oleObj>
              </mc:Choice>
              <mc:Fallback>
                <p:oleObj name="Equation" r:id="rId8" imgW="1066680" imgH="203040" progId="Equation.DSMT4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38DBE777-09F9-465B-BE87-3BE6D05BB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60064" y="3320877"/>
                        <a:ext cx="2198688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53576"/>
              </p:ext>
            </p:extLst>
          </p:nvPr>
        </p:nvGraphicFramePr>
        <p:xfrm>
          <a:off x="2992438" y="4718050"/>
          <a:ext cx="3476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1" name="Equation" r:id="rId10" imgW="164880" imgH="203040" progId="Equation.DSMT4">
                  <p:embed/>
                </p:oleObj>
              </mc:Choice>
              <mc:Fallback>
                <p:oleObj name="Equation" r:id="rId10" imgW="164880" imgH="20304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92438" y="4718050"/>
                        <a:ext cx="347662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49064"/>
              </p:ext>
            </p:extLst>
          </p:nvPr>
        </p:nvGraphicFramePr>
        <p:xfrm>
          <a:off x="5852751" y="5218335"/>
          <a:ext cx="3222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2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52751" y="5218335"/>
                        <a:ext cx="322262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6506"/>
              </p:ext>
            </p:extLst>
          </p:nvPr>
        </p:nvGraphicFramePr>
        <p:xfrm>
          <a:off x="5011738" y="4718050"/>
          <a:ext cx="3778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3" name="Equation" r:id="rId14" imgW="177480" imgH="203040" progId="Equation.DSMT4">
                  <p:embed/>
                </p:oleObj>
              </mc:Choice>
              <mc:Fallback>
                <p:oleObj name="Equation" r:id="rId14" imgW="177480" imgH="20304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11738" y="4718050"/>
                        <a:ext cx="377825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01734"/>
              </p:ext>
            </p:extLst>
          </p:nvPr>
        </p:nvGraphicFramePr>
        <p:xfrm>
          <a:off x="3621088" y="4718050"/>
          <a:ext cx="7191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4" name="Equation" r:id="rId16" imgW="342720" imgH="203040" progId="Equation.DSMT4">
                  <p:embed/>
                </p:oleObj>
              </mc:Choice>
              <mc:Fallback>
                <p:oleObj name="Equation" r:id="rId16" imgW="342720" imgH="203040" progId="Equation.DSMT4">
                  <p:embed/>
                  <p:pic>
                    <p:nvPicPr>
                      <p:cNvPr id="21" name="物件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21088" y="4718050"/>
                        <a:ext cx="719137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595554"/>
              </p:ext>
            </p:extLst>
          </p:nvPr>
        </p:nvGraphicFramePr>
        <p:xfrm>
          <a:off x="3492163" y="2354029"/>
          <a:ext cx="946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5" name="Equation" r:id="rId18" imgW="946162" imgH="406327" progId="Equation.DSMT4">
                  <p:embed/>
                </p:oleObj>
              </mc:Choice>
              <mc:Fallback>
                <p:oleObj name="Equation" r:id="rId18" imgW="946162" imgH="40632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92163" y="2354029"/>
                        <a:ext cx="94615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458473"/>
              </p:ext>
            </p:extLst>
          </p:nvPr>
        </p:nvGraphicFramePr>
        <p:xfrm>
          <a:off x="9827600" y="4312113"/>
          <a:ext cx="298286" cy="4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6" name="Equation" r:id="rId20" imgW="126720" imgH="177480" progId="Equation.DSMT4">
                  <p:embed/>
                </p:oleObj>
              </mc:Choice>
              <mc:Fallback>
                <p:oleObj name="Equation" r:id="rId20" imgW="126720" imgH="17748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827600" y="4312113"/>
                        <a:ext cx="298286" cy="4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57484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1012082" y="4703644"/>
            <a:ext cx="10537188" cy="1564677"/>
          </a:xfrm>
          <a:prstGeom prst="rect">
            <a:avLst/>
          </a:prstGeom>
          <a:solidFill>
            <a:srgbClr val="98E9C5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012082" y="3208683"/>
            <a:ext cx="10537188" cy="988291"/>
          </a:xfrm>
          <a:prstGeom prst="rect">
            <a:avLst/>
          </a:prstGeom>
          <a:solidFill>
            <a:srgbClr val="98E9C5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0" name="頁尾版面配置區 3">
            <a:extLst>
              <a:ext uri="{FF2B5EF4-FFF2-40B4-BE49-F238E27FC236}">
                <a16:creationId xmlns:a16="http://schemas.microsoft.com/office/drawing/2014/main" id="{603509D0-5643-43D1-9953-D31C8B8D2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C7F94F-B5FB-48AC-97CF-B803DBD64705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33DF756-0859-47D5-804A-F9EAB118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2729" y="1011333"/>
            <a:ext cx="11299971" cy="5256988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altLang="zh-TW" dirty="0">
                <a:latin typeface="+mn-lt"/>
              </a:rPr>
              <a:t>Variables</a:t>
            </a:r>
          </a:p>
          <a:p>
            <a:pPr lvl="1">
              <a:lnSpc>
                <a:spcPct val="70000"/>
              </a:lnSpc>
              <a:spcAft>
                <a:spcPts val="600"/>
              </a:spcAft>
            </a:pPr>
            <a:r>
              <a:rPr lang="en-US" altLang="zh-TW" sz="2400" dirty="0">
                <a:latin typeface="+mn-lt"/>
              </a:rPr>
              <a:t>Flow between turbine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+mn-lt"/>
              </a:rPr>
              <a:t> and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+mn-lt"/>
              </a:rPr>
              <a:t>in a </a:t>
            </a:r>
            <a:r>
              <a:rPr lang="en-US" altLang="zh-TW" sz="2400" dirty="0" err="1" smtClean="0">
                <a:latin typeface="+mn-lt"/>
              </a:rPr>
              <a:t>subcable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of type 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+mn-lt"/>
              </a:rPr>
              <a:t>: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>
                <a:latin typeface="+mn-lt"/>
              </a:rPr>
              <a:t>Distance between turbine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+mn-lt"/>
              </a:rPr>
              <a:t> and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+mn-lt"/>
              </a:rPr>
              <a:t>: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>
                <a:latin typeface="+mn-lt"/>
              </a:rPr>
              <a:t>Whether an arc</a:t>
            </a:r>
            <a:r>
              <a:rPr lang="zh-TW" altLang="en-US" sz="2400" dirty="0">
                <a:latin typeface="+mn-lt"/>
              </a:rPr>
              <a:t>               </a:t>
            </a:r>
            <a:r>
              <a:rPr lang="en-US" altLang="zh-TW" sz="2400" dirty="0">
                <a:latin typeface="+mn-lt"/>
              </a:rPr>
              <a:t>is built with a </a:t>
            </a:r>
            <a:r>
              <a:rPr lang="en-US" altLang="zh-TW" sz="2400" dirty="0" err="1" smtClean="0">
                <a:latin typeface="+mn-lt"/>
              </a:rPr>
              <a:t>subcable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of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type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+mn-lt"/>
              </a:rPr>
              <a:t>or not:</a:t>
            </a:r>
          </a:p>
          <a:p>
            <a:pPr marL="457200" lvl="1" indent="0">
              <a:lnSpc>
                <a:spcPct val="70000"/>
              </a:lnSpc>
              <a:spcAft>
                <a:spcPts val="1200"/>
              </a:spcAft>
              <a:buNone/>
            </a:pPr>
            <a:r>
              <a:rPr lang="en-US" altLang="zh-TW" sz="2400" dirty="0">
                <a:latin typeface="+mn-lt"/>
              </a:rPr>
              <a:t>  if arc (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>
                <a:latin typeface="+mn-lt"/>
              </a:rPr>
              <a:t>) is constructed, then           ; otherwise, 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sz="2400" dirty="0">
                <a:latin typeface="+mn-lt"/>
              </a:rPr>
              <a:t>Whether an arc</a:t>
            </a:r>
            <a:r>
              <a:rPr lang="zh-TW" altLang="en-US" sz="2400" dirty="0">
                <a:latin typeface="+mn-lt"/>
              </a:rPr>
              <a:t>               </a:t>
            </a:r>
            <a:r>
              <a:rPr lang="en-US" altLang="zh-TW" sz="2400" dirty="0">
                <a:latin typeface="+mn-lt"/>
              </a:rPr>
              <a:t>is built with any cable or not:</a:t>
            </a:r>
          </a:p>
          <a:p>
            <a:pPr marL="457200" lvl="1" indent="0">
              <a:lnSpc>
                <a:spcPct val="70000"/>
              </a:lnSpc>
              <a:spcAft>
                <a:spcPts val="1200"/>
              </a:spcAft>
              <a:buNone/>
            </a:pPr>
            <a:r>
              <a:rPr lang="en-US" altLang="zh-TW" sz="2400" dirty="0">
                <a:latin typeface="+mn-lt"/>
              </a:rPr>
              <a:t>  if arc (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TW" sz="2400" dirty="0">
                <a:latin typeface="+mn-lt"/>
              </a:rPr>
              <a:t>) is constructed, then           ; otherwise, </a:t>
            </a:r>
          </a:p>
          <a:p>
            <a:r>
              <a:rPr lang="en-US" altLang="zh-TW" dirty="0">
                <a:latin typeface="+mn-lt"/>
              </a:rPr>
              <a:t>Other adjustment</a:t>
            </a:r>
          </a:p>
          <a:p>
            <a:pPr lvl="1"/>
            <a:r>
              <a:rPr lang="en-US" altLang="zh-TW" sz="2400" dirty="0">
                <a:latin typeface="+mn-lt"/>
              </a:rPr>
              <a:t>Add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dummy nodes and edges to express the positions of obstacles, and then add again, so that we can bypass the obstacle</a:t>
            </a:r>
          </a:p>
          <a:p>
            <a:pPr lvl="1"/>
            <a:r>
              <a:rPr lang="en-US" altLang="zh-TW" sz="2400" dirty="0">
                <a:latin typeface="+mn-lt"/>
              </a:rPr>
              <a:t>Divide a cable type into many </a:t>
            </a:r>
            <a:r>
              <a:rPr lang="en-US" altLang="zh-TW" sz="2400" dirty="0" err="1">
                <a:latin typeface="+mn-lt"/>
              </a:rPr>
              <a:t>subcables</a:t>
            </a:r>
            <a:r>
              <a:rPr lang="en-US" altLang="zh-TW" sz="2400" dirty="0">
                <a:latin typeface="+mn-lt"/>
              </a:rPr>
              <a:t> because of the loss costs are different from the number of turbines supported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960E16D-FC07-4DA9-A64F-6767D1D7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729" y="0"/>
            <a:ext cx="9567952" cy="794657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latin typeface="+mn-lt"/>
              </a:rPr>
              <a:t>The Settings</a:t>
            </a:r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0745"/>
              </p:ext>
            </p:extLst>
          </p:nvPr>
        </p:nvGraphicFramePr>
        <p:xfrm>
          <a:off x="8630660" y="1331913"/>
          <a:ext cx="22209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7" name="Equation" r:id="rId4" imgW="1054080" imgH="253800" progId="Equation.DSMT4">
                  <p:embed/>
                </p:oleObj>
              </mc:Choice>
              <mc:Fallback>
                <p:oleObj name="Equation" r:id="rId4" imgW="1054080" imgH="25380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30660" y="1331913"/>
                        <a:ext cx="2220912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826783"/>
              </p:ext>
            </p:extLst>
          </p:nvPr>
        </p:nvGraphicFramePr>
        <p:xfrm>
          <a:off x="10190616" y="2204217"/>
          <a:ext cx="1317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8" name="Equation" r:id="rId6" imgW="622080" imgH="253800" progId="Equation.DSMT4">
                  <p:embed/>
                </p:oleObj>
              </mc:Choice>
              <mc:Fallback>
                <p:oleObj name="Equation" r:id="rId6" imgW="622080" imgH="25380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0616" y="2204217"/>
                        <a:ext cx="13176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431881"/>
              </p:ext>
            </p:extLst>
          </p:nvPr>
        </p:nvGraphicFramePr>
        <p:xfrm>
          <a:off x="5501289" y="2714570"/>
          <a:ext cx="8334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9" name="Equation" r:id="rId8" imgW="393480" imgH="253800" progId="Equation.DSMT4">
                  <p:embed/>
                </p:oleObj>
              </mc:Choice>
              <mc:Fallback>
                <p:oleObj name="Equation" r:id="rId8" imgW="393480" imgH="2538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01289" y="2714570"/>
                        <a:ext cx="833437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645591"/>
              </p:ext>
            </p:extLst>
          </p:nvPr>
        </p:nvGraphicFramePr>
        <p:xfrm>
          <a:off x="7939708" y="2714569"/>
          <a:ext cx="8874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0" name="Equation" r:id="rId10" imgW="419040" imgH="253800" progId="Equation.DSMT4">
                  <p:embed/>
                </p:oleObj>
              </mc:Choice>
              <mc:Fallback>
                <p:oleObj name="Equation" r:id="rId10" imgW="419040" imgH="253800" progId="Equation.DSMT4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9708" y="2714569"/>
                        <a:ext cx="88741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25">
            <a:extLst>
              <a:ext uri="{FF2B5EF4-FFF2-40B4-BE49-F238E27FC236}">
                <a16:creationId xmlns:a16="http://schemas.microsoft.com/office/drawing/2014/main" id="{6D2AAA0B-E87F-4D95-9711-E2D9FCB8D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454514"/>
              </p:ext>
            </p:extLst>
          </p:nvPr>
        </p:nvGraphicFramePr>
        <p:xfrm>
          <a:off x="3588590" y="2282913"/>
          <a:ext cx="1179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1" name="Equation" r:id="rId12" imgW="1179808" imgH="419415" progId="Equation.DSMT4">
                  <p:embed/>
                </p:oleObj>
              </mc:Choice>
              <mc:Fallback>
                <p:oleObj name="Equation" r:id="rId12" imgW="1179808" imgH="419415" progId="Equation.DSMT4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6D2AAA0B-E87F-4D95-9711-E2D9FCB8D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88590" y="2282913"/>
                        <a:ext cx="11795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80076"/>
              </p:ext>
            </p:extLst>
          </p:nvPr>
        </p:nvGraphicFramePr>
        <p:xfrm>
          <a:off x="6174221" y="1826791"/>
          <a:ext cx="21669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2" name="Equation" r:id="rId14" imgW="1028520" imgH="241200" progId="Equation.DSMT4">
                  <p:embed/>
                </p:oleObj>
              </mc:Choice>
              <mc:Fallback>
                <p:oleObj name="Equation" r:id="rId14" imgW="102852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74221" y="1826791"/>
                        <a:ext cx="216693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63579"/>
              </p:ext>
            </p:extLst>
          </p:nvPr>
        </p:nvGraphicFramePr>
        <p:xfrm>
          <a:off x="8813800" y="3188650"/>
          <a:ext cx="1344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3" name="Equation" r:id="rId16" imgW="634680" imgH="253800" progId="Equation.DSMT4">
                  <p:embed/>
                </p:oleObj>
              </mc:Choice>
              <mc:Fallback>
                <p:oleObj name="Equation" r:id="rId16" imgW="634680" imgH="2538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13800" y="3188650"/>
                        <a:ext cx="134461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242779"/>
              </p:ext>
            </p:extLst>
          </p:nvPr>
        </p:nvGraphicFramePr>
        <p:xfrm>
          <a:off x="5501289" y="3697308"/>
          <a:ext cx="8334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4" name="Equation" r:id="rId18" imgW="393480" imgH="253800" progId="Equation.DSMT4">
                  <p:embed/>
                </p:oleObj>
              </mc:Choice>
              <mc:Fallback>
                <p:oleObj name="Equation" r:id="rId18" imgW="393480" imgH="25380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01289" y="3697308"/>
                        <a:ext cx="833437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23151"/>
              </p:ext>
            </p:extLst>
          </p:nvPr>
        </p:nvGraphicFramePr>
        <p:xfrm>
          <a:off x="7939708" y="3697307"/>
          <a:ext cx="8874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5" name="Equation" r:id="rId20" imgW="419040" imgH="253800" progId="Equation.DSMT4">
                  <p:embed/>
                </p:oleObj>
              </mc:Choice>
              <mc:Fallback>
                <p:oleObj name="Equation" r:id="rId20" imgW="419040" imgH="253800" progId="Equation.DSMT4">
                  <p:embed/>
                  <p:pic>
                    <p:nvPicPr>
                      <p:cNvPr id="21" name="物件 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39708" y="3697307"/>
                        <a:ext cx="88741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6D2AAA0B-E87F-4D95-9711-E2D9FCB8D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998638"/>
              </p:ext>
            </p:extLst>
          </p:nvPr>
        </p:nvGraphicFramePr>
        <p:xfrm>
          <a:off x="3588590" y="3247179"/>
          <a:ext cx="1179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6" name="Equation" r:id="rId12" imgW="1179808" imgH="419415" progId="Equation.DSMT4">
                  <p:embed/>
                </p:oleObj>
              </mc:Choice>
              <mc:Fallback>
                <p:oleObj name="Equation" r:id="rId12" imgW="1179808" imgH="419415" progId="Equation.DSMT4">
                  <p:embed/>
                  <p:pic>
                    <p:nvPicPr>
                      <p:cNvPr id="22" name="物件 21">
                        <a:extLst>
                          <a:ext uri="{FF2B5EF4-FFF2-40B4-BE49-F238E27FC236}">
                            <a16:creationId xmlns:a16="http://schemas.microsoft.com/office/drawing/2014/main" id="{6D2AAA0B-E87F-4D95-9711-E2D9FCB8D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88590" y="3247179"/>
                        <a:ext cx="11795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799014"/>
              </p:ext>
            </p:extLst>
          </p:nvPr>
        </p:nvGraphicFramePr>
        <p:xfrm>
          <a:off x="8304896" y="1375544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7" name="Equation" r:id="rId22" imgW="291977" imgH="412669" progId="Equation.DSMT4">
                  <p:embed/>
                </p:oleObj>
              </mc:Choice>
              <mc:Fallback>
                <p:oleObj name="Equation" r:id="rId22" imgW="291977" imgH="41266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304896" y="1375544"/>
                        <a:ext cx="2921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700614"/>
              </p:ext>
            </p:extLst>
          </p:nvPr>
        </p:nvGraphicFramePr>
        <p:xfrm>
          <a:off x="8949701" y="2259633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8" name="Equation" r:id="rId24" imgW="291977" imgH="412669" progId="Equation.DSMT4">
                  <p:embed/>
                </p:oleObj>
              </mc:Choice>
              <mc:Fallback>
                <p:oleObj name="Equation" r:id="rId24" imgW="291977" imgH="412669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949701" y="2259633"/>
                        <a:ext cx="2921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15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頁尾版面配置區 3">
            <a:extLst>
              <a:ext uri="{FF2B5EF4-FFF2-40B4-BE49-F238E27FC236}">
                <a16:creationId xmlns:a16="http://schemas.microsoft.com/office/drawing/2014/main" id="{3747A112-E165-4391-B927-6439C4903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solidFill>
                  <a:schemeClr val="tx2"/>
                </a:solidFill>
              </a:rPr>
              <a:t>         </a:t>
            </a:r>
            <a:fld id="{A224C357-5909-4795-AF8A-E765623C56B8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06E68CC-CEF1-47B7-88AD-EF28C9F99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+mn-lt"/>
              </a:rPr>
              <a:t>Problem Description</a:t>
            </a:r>
          </a:p>
        </p:txBody>
      </p:sp>
      <p:sp>
        <p:nvSpPr>
          <p:cNvPr id="3" name="橢圓 2"/>
          <p:cNvSpPr/>
          <p:nvPr/>
        </p:nvSpPr>
        <p:spPr bwMode="auto">
          <a:xfrm>
            <a:off x="3733994" y="2288481"/>
            <a:ext cx="452388" cy="452388"/>
          </a:xfrm>
          <a:prstGeom prst="ellipse">
            <a:avLst/>
          </a:prstGeom>
          <a:solidFill>
            <a:srgbClr val="98E9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橢圓 7"/>
          <p:cNvSpPr/>
          <p:nvPr/>
        </p:nvSpPr>
        <p:spPr bwMode="auto">
          <a:xfrm>
            <a:off x="2675215" y="3479321"/>
            <a:ext cx="452388" cy="452388"/>
          </a:xfrm>
          <a:prstGeom prst="ellipse">
            <a:avLst/>
          </a:prstGeom>
          <a:solidFill>
            <a:srgbClr val="98E9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橢圓 8"/>
          <p:cNvSpPr/>
          <p:nvPr/>
        </p:nvSpPr>
        <p:spPr bwMode="auto">
          <a:xfrm>
            <a:off x="4273123" y="3931709"/>
            <a:ext cx="452388" cy="452388"/>
          </a:xfrm>
          <a:prstGeom prst="ellipse">
            <a:avLst/>
          </a:prstGeom>
          <a:solidFill>
            <a:srgbClr val="98E9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橢圓 9"/>
          <p:cNvSpPr/>
          <p:nvPr/>
        </p:nvSpPr>
        <p:spPr bwMode="auto">
          <a:xfrm>
            <a:off x="1493313" y="2440367"/>
            <a:ext cx="452388" cy="452388"/>
          </a:xfrm>
          <a:prstGeom prst="ellipse">
            <a:avLst/>
          </a:prstGeom>
          <a:solidFill>
            <a:srgbClr val="98E9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 bwMode="auto">
          <a:xfrm>
            <a:off x="1356555" y="4335972"/>
            <a:ext cx="452388" cy="452388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橢圓 11"/>
          <p:cNvSpPr/>
          <p:nvPr/>
        </p:nvSpPr>
        <p:spPr bwMode="auto">
          <a:xfrm>
            <a:off x="3127603" y="4870171"/>
            <a:ext cx="452388" cy="452388"/>
          </a:xfrm>
          <a:prstGeom prst="ellipse">
            <a:avLst/>
          </a:prstGeom>
          <a:solidFill>
            <a:srgbClr val="98E9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5340991" y="1316256"/>
            <a:ext cx="0" cy="42351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橢圓 22"/>
          <p:cNvSpPr/>
          <p:nvPr/>
        </p:nvSpPr>
        <p:spPr bwMode="auto">
          <a:xfrm>
            <a:off x="2464086" y="5792003"/>
            <a:ext cx="452388" cy="452388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" name="橢圓 23"/>
          <p:cNvSpPr/>
          <p:nvPr/>
        </p:nvSpPr>
        <p:spPr bwMode="auto">
          <a:xfrm>
            <a:off x="6243913" y="5792003"/>
            <a:ext cx="452388" cy="452388"/>
          </a:xfrm>
          <a:prstGeom prst="ellipse">
            <a:avLst/>
          </a:prstGeom>
          <a:solidFill>
            <a:srgbClr val="98E9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988782" y="5798115"/>
            <a:ext cx="152638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kern="0" dirty="0">
                <a:solidFill>
                  <a:schemeClr val="accent2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rPr>
              <a:t>substation</a:t>
            </a:r>
            <a:endParaRPr lang="zh-TW" altLang="en-US" sz="2300" kern="0" dirty="0">
              <a:solidFill>
                <a:schemeClr val="accent2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7" name="直線接點 26"/>
          <p:cNvCxnSpPr/>
          <p:nvPr/>
        </p:nvCxnSpPr>
        <p:spPr bwMode="auto">
          <a:xfrm flipH="1">
            <a:off x="387992" y="5676501"/>
            <a:ext cx="865568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6839811" y="5798115"/>
            <a:ext cx="10839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kern="0" dirty="0">
                <a:solidFill>
                  <a:schemeClr val="accent2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rPr>
              <a:t>turbine</a:t>
            </a:r>
            <a:endParaRPr lang="zh-TW" altLang="en-US" sz="2300" kern="0" dirty="0">
              <a:solidFill>
                <a:schemeClr val="accent2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40531" y="938100"/>
            <a:ext cx="32592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kern="0" dirty="0">
                <a:solidFill>
                  <a:schemeClr val="accent2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rPr>
              <a:t>Obj: min total cost</a:t>
            </a:r>
          </a:p>
          <a:p>
            <a:r>
              <a:rPr lang="en-US" altLang="zh-TW" sz="2300" kern="0" dirty="0">
                <a:solidFill>
                  <a:schemeClr val="accent2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2300" kern="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rPr>
              <a:t>s.t.</a:t>
            </a:r>
            <a:r>
              <a:rPr lang="en-US" altLang="zh-TW" sz="2300" kern="0" dirty="0">
                <a:solidFill>
                  <a:schemeClr val="accent2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rPr>
              <a:t>: a connected graph</a:t>
            </a:r>
            <a:endParaRPr lang="zh-TW" altLang="en-US" sz="2300" kern="0" dirty="0">
              <a:solidFill>
                <a:schemeClr val="accent2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8530153" y="2288481"/>
            <a:ext cx="452388" cy="452388"/>
          </a:xfrm>
          <a:prstGeom prst="ellipse">
            <a:avLst/>
          </a:prstGeom>
          <a:solidFill>
            <a:srgbClr val="98E9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3" name="橢圓 32"/>
          <p:cNvSpPr/>
          <p:nvPr/>
        </p:nvSpPr>
        <p:spPr bwMode="auto">
          <a:xfrm>
            <a:off x="7471374" y="3479321"/>
            <a:ext cx="452388" cy="452388"/>
          </a:xfrm>
          <a:prstGeom prst="ellipse">
            <a:avLst/>
          </a:prstGeom>
          <a:solidFill>
            <a:srgbClr val="98E9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" name="橢圓 33"/>
          <p:cNvSpPr/>
          <p:nvPr/>
        </p:nvSpPr>
        <p:spPr bwMode="auto">
          <a:xfrm>
            <a:off x="9069282" y="3931709"/>
            <a:ext cx="452388" cy="452388"/>
          </a:xfrm>
          <a:prstGeom prst="ellipse">
            <a:avLst/>
          </a:prstGeom>
          <a:solidFill>
            <a:srgbClr val="98E9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" name="橢圓 34"/>
          <p:cNvSpPr/>
          <p:nvPr/>
        </p:nvSpPr>
        <p:spPr bwMode="auto">
          <a:xfrm>
            <a:off x="6289472" y="2440367"/>
            <a:ext cx="452388" cy="452388"/>
          </a:xfrm>
          <a:prstGeom prst="ellipse">
            <a:avLst/>
          </a:prstGeom>
          <a:solidFill>
            <a:srgbClr val="98E9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" name="橢圓 35"/>
          <p:cNvSpPr/>
          <p:nvPr/>
        </p:nvSpPr>
        <p:spPr bwMode="auto">
          <a:xfrm>
            <a:off x="6152714" y="4335972"/>
            <a:ext cx="452388" cy="452388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" name="橢圓 36"/>
          <p:cNvSpPr/>
          <p:nvPr/>
        </p:nvSpPr>
        <p:spPr bwMode="auto">
          <a:xfrm>
            <a:off x="7923762" y="4870171"/>
            <a:ext cx="452388" cy="452388"/>
          </a:xfrm>
          <a:prstGeom prst="ellipse">
            <a:avLst/>
          </a:prstGeom>
          <a:solidFill>
            <a:srgbClr val="98E9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28" name="直線接點 27"/>
          <p:cNvCxnSpPr>
            <a:stCxn id="10" idx="6"/>
            <a:endCxn id="3" idx="2"/>
          </p:cNvCxnSpPr>
          <p:nvPr/>
        </p:nvCxnSpPr>
        <p:spPr bwMode="auto">
          <a:xfrm flipV="1">
            <a:off x="1945702" y="2514675"/>
            <a:ext cx="1788293" cy="1518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>
            <a:stCxn id="11" idx="0"/>
            <a:endCxn id="10" idx="4"/>
          </p:cNvCxnSpPr>
          <p:nvPr/>
        </p:nvCxnSpPr>
        <p:spPr bwMode="auto">
          <a:xfrm flipV="1">
            <a:off x="1582749" y="2892756"/>
            <a:ext cx="136758" cy="14432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接點 46"/>
          <p:cNvCxnSpPr>
            <a:stCxn id="11" idx="7"/>
            <a:endCxn id="8" idx="3"/>
          </p:cNvCxnSpPr>
          <p:nvPr/>
        </p:nvCxnSpPr>
        <p:spPr bwMode="auto">
          <a:xfrm flipV="1">
            <a:off x="1742692" y="3865459"/>
            <a:ext cx="998774" cy="536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接點 50"/>
          <p:cNvCxnSpPr>
            <a:stCxn id="11" idx="5"/>
            <a:endCxn id="12" idx="2"/>
          </p:cNvCxnSpPr>
          <p:nvPr/>
        </p:nvCxnSpPr>
        <p:spPr bwMode="auto">
          <a:xfrm>
            <a:off x="1742693" y="4722109"/>
            <a:ext cx="1384911" cy="3742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/>
          <p:cNvCxnSpPr>
            <a:stCxn id="12" idx="7"/>
            <a:endCxn id="9" idx="3"/>
          </p:cNvCxnSpPr>
          <p:nvPr/>
        </p:nvCxnSpPr>
        <p:spPr bwMode="auto">
          <a:xfrm flipV="1">
            <a:off x="3513740" y="4317846"/>
            <a:ext cx="825634" cy="6185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接點 56"/>
          <p:cNvCxnSpPr>
            <a:stCxn id="36" idx="0"/>
            <a:endCxn id="35" idx="4"/>
          </p:cNvCxnSpPr>
          <p:nvPr/>
        </p:nvCxnSpPr>
        <p:spPr bwMode="auto">
          <a:xfrm flipV="1">
            <a:off x="6378908" y="2892756"/>
            <a:ext cx="136758" cy="14432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>
            <a:stCxn id="32" idx="3"/>
            <a:endCxn id="33" idx="7"/>
          </p:cNvCxnSpPr>
          <p:nvPr/>
        </p:nvCxnSpPr>
        <p:spPr bwMode="auto">
          <a:xfrm flipH="1">
            <a:off x="7857512" y="2674618"/>
            <a:ext cx="738893" cy="8709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接點 62"/>
          <p:cNvCxnSpPr>
            <a:stCxn id="34" idx="2"/>
            <a:endCxn id="33" idx="5"/>
          </p:cNvCxnSpPr>
          <p:nvPr/>
        </p:nvCxnSpPr>
        <p:spPr bwMode="auto">
          <a:xfrm flipH="1" flipV="1">
            <a:off x="7857512" y="3865459"/>
            <a:ext cx="1211771" cy="2924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>
            <a:stCxn id="33" idx="3"/>
            <a:endCxn id="36" idx="7"/>
          </p:cNvCxnSpPr>
          <p:nvPr/>
        </p:nvCxnSpPr>
        <p:spPr bwMode="auto">
          <a:xfrm flipH="1">
            <a:off x="6538851" y="3865459"/>
            <a:ext cx="998774" cy="5367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/>
          <p:cNvCxnSpPr>
            <a:stCxn id="37" idx="2"/>
            <a:endCxn id="36" idx="5"/>
          </p:cNvCxnSpPr>
          <p:nvPr/>
        </p:nvCxnSpPr>
        <p:spPr bwMode="auto">
          <a:xfrm flipH="1" flipV="1">
            <a:off x="6538852" y="4722109"/>
            <a:ext cx="1384911" cy="3742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9B978E-BDF1-4595-9FBB-63E1501119AF}"/>
              </a:ext>
            </a:extLst>
          </p:cNvPr>
          <p:cNvSpPr txBox="1"/>
          <p:nvPr/>
        </p:nvSpPr>
        <p:spPr>
          <a:xfrm>
            <a:off x="5925871" y="899589"/>
            <a:ext cx="4513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Q: a Minimum Spanning Tree (</a:t>
            </a:r>
            <a:r>
              <a:rPr lang="en-US" altLang="zh-TW" sz="2000" dirty="0">
                <a:solidFill>
                  <a:srgbClr val="C00000"/>
                </a:solidFill>
                <a:hlinkClick r:id="rId2"/>
              </a:rPr>
              <a:t>MST</a:t>
            </a:r>
            <a:r>
              <a:rPr lang="en-US" altLang="zh-TW" sz="2000" dirty="0">
                <a:solidFill>
                  <a:srgbClr val="C00000"/>
                </a:solidFill>
              </a:rPr>
              <a:t>) ?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0FE09B1-7991-4AB5-910F-8257D04986C1}"/>
              </a:ext>
            </a:extLst>
          </p:cNvPr>
          <p:cNvSpPr txBox="1"/>
          <p:nvPr/>
        </p:nvSpPr>
        <p:spPr>
          <a:xfrm>
            <a:off x="5753225" y="1304080"/>
            <a:ext cx="6580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6600"/>
                </a:solidFill>
              </a:rPr>
              <a:t>A: </a:t>
            </a:r>
            <a:r>
              <a:rPr lang="en-US" altLang="zh-TW" sz="2000" b="1" dirty="0">
                <a:solidFill>
                  <a:srgbClr val="006600"/>
                </a:solidFill>
              </a:rPr>
              <a:t>Yes</a:t>
            </a:r>
            <a:r>
              <a:rPr lang="en-US" altLang="zh-TW" sz="2000" dirty="0">
                <a:solidFill>
                  <a:srgbClr val="006600"/>
                </a:solidFill>
              </a:rPr>
              <a:t>, if </a:t>
            </a:r>
            <a:r>
              <a:rPr lang="en-US" altLang="zh-TW" sz="2000" dirty="0">
                <a:solidFill>
                  <a:srgbClr val="006600"/>
                </a:solidFill>
                <a:highlight>
                  <a:srgbClr val="00FFFF"/>
                </a:highlight>
              </a:rPr>
              <a:t>no edge flow bound</a:t>
            </a:r>
            <a:r>
              <a:rPr lang="en-US" altLang="zh-TW" sz="2000" dirty="0">
                <a:solidFill>
                  <a:srgbClr val="006600"/>
                </a:solidFill>
              </a:rPr>
              <a:t> constraint (SUPER cable) </a:t>
            </a:r>
            <a:br>
              <a:rPr lang="en-US" altLang="zh-TW" sz="2000" dirty="0">
                <a:solidFill>
                  <a:srgbClr val="006600"/>
                </a:solidFill>
              </a:rPr>
            </a:br>
            <a:r>
              <a:rPr lang="en-US" altLang="zh-TW" sz="2000" dirty="0">
                <a:solidFill>
                  <a:srgbClr val="006600"/>
                </a:solidFill>
              </a:rPr>
              <a:t>      </a:t>
            </a:r>
            <a:r>
              <a:rPr lang="en-US" altLang="zh-TW" sz="2000" b="1" dirty="0">
                <a:solidFill>
                  <a:srgbClr val="006600"/>
                </a:solidFill>
              </a:rPr>
              <a:t>No</a:t>
            </a:r>
            <a:r>
              <a:rPr lang="en-US" altLang="zh-TW" sz="2000" dirty="0">
                <a:solidFill>
                  <a:srgbClr val="006600"/>
                </a:solidFill>
              </a:rPr>
              <a:t>, otherwise.</a:t>
            </a:r>
            <a:endParaRPr lang="zh-TW" altLang="en-US" sz="2000" dirty="0">
              <a:solidFill>
                <a:srgbClr val="0066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8CEF96-F162-4B23-8F7D-7133A3D4B41A}"/>
              </a:ext>
            </a:extLst>
          </p:cNvPr>
          <p:cNvSpPr/>
          <p:nvPr/>
        </p:nvSpPr>
        <p:spPr>
          <a:xfrm>
            <a:off x="7819165" y="5780620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6600"/>
                </a:solidFill>
              </a:rPr>
              <a:t>UNIFORM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each turbine generates the same amount</a:t>
            </a:r>
          </a:p>
          <a:p>
            <a:r>
              <a:rPr lang="en-US" altLang="zh-TW" b="1" dirty="0">
                <a:solidFill>
                  <a:srgbClr val="006600"/>
                </a:solidFill>
              </a:rPr>
              <a:t>GENERAL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each turbine generates different amount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1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4079683" y="1564055"/>
            <a:ext cx="1448634" cy="458355"/>
          </a:xfrm>
          <a:prstGeom prst="rect">
            <a:avLst/>
          </a:prstGeom>
          <a:solidFill>
            <a:srgbClr val="98E9C5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0" name="頁尾版面配置區 3">
            <a:extLst>
              <a:ext uri="{FF2B5EF4-FFF2-40B4-BE49-F238E27FC236}">
                <a16:creationId xmlns:a16="http://schemas.microsoft.com/office/drawing/2014/main" id="{603509D0-5643-43D1-9953-D31C8B8D2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C7F94F-B5FB-48AC-97CF-B803DBD64705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33DF756-0859-47D5-804A-F9EAB118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286" y="1141616"/>
            <a:ext cx="11409027" cy="5342708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altLang="zh-TW" dirty="0">
                <a:latin typeface="+mn-lt"/>
              </a:rPr>
              <a:t>Objective function:</a:t>
            </a:r>
          </a:p>
          <a:p>
            <a:pPr lvl="1">
              <a:lnSpc>
                <a:spcPct val="70000"/>
              </a:lnSpc>
            </a:pPr>
            <a:r>
              <a:rPr lang="zh-TW" altLang="en-US" dirty="0">
                <a:latin typeface="+mn-lt"/>
              </a:rPr>
              <a:t>　          　　　　　　　　                  </a:t>
            </a:r>
            <a:r>
              <a:rPr lang="en-US" altLang="zh-TW" dirty="0">
                <a:latin typeface="+mn-lt"/>
              </a:rPr>
              <a:t>(Investment </a:t>
            </a:r>
            <a:r>
              <a:rPr lang="en-US" altLang="zh-TW" dirty="0">
                <a:solidFill>
                  <a:srgbClr val="00CC66"/>
                </a:solidFill>
                <a:latin typeface="+mn-lt"/>
              </a:rPr>
              <a:t>and loss cost</a:t>
            </a:r>
            <a:r>
              <a:rPr lang="en-US" altLang="zh-TW" dirty="0">
                <a:latin typeface="+mn-lt"/>
              </a:rPr>
              <a:t>)</a:t>
            </a:r>
          </a:p>
          <a:p>
            <a:endParaRPr lang="en-US" altLang="zh-TW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altLang="zh-TW" dirty="0">
                <a:latin typeface="+mn-lt"/>
              </a:rPr>
              <a:t>subject to</a:t>
            </a:r>
          </a:p>
          <a:p>
            <a:pPr lvl="1"/>
            <a:r>
              <a:rPr lang="zh-TW" altLang="en-US" dirty="0">
                <a:latin typeface="+mn-lt"/>
              </a:rPr>
              <a:t>　                   　　　　　　　                             </a:t>
            </a:r>
            <a:r>
              <a:rPr lang="en-US" altLang="zh-TW" dirty="0">
                <a:latin typeface="+mn-lt"/>
              </a:rPr>
              <a:t>(Flow balance)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                               </a:t>
            </a:r>
            <a:r>
              <a:rPr lang="zh-TW" altLang="en-US" dirty="0">
                <a:latin typeface="+mn-lt"/>
              </a:rPr>
              <a:t>　　　　                               </a:t>
            </a:r>
            <a:r>
              <a:rPr lang="en-US" altLang="zh-TW" dirty="0">
                <a:latin typeface="+mn-lt"/>
              </a:rPr>
              <a:t>(Capacity limitation)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                              </a:t>
            </a:r>
            <a:r>
              <a:rPr lang="zh-TW" altLang="en-US" dirty="0">
                <a:latin typeface="+mn-lt"/>
              </a:rPr>
              <a:t>　　　　                                </a:t>
            </a:r>
            <a:r>
              <a:rPr lang="en-US" altLang="zh-TW" dirty="0">
                <a:latin typeface="+mn-lt"/>
              </a:rPr>
              <a:t>(Connecting limitation)</a:t>
            </a:r>
          </a:p>
          <a:p>
            <a:pPr marL="457200" lvl="1" indent="0">
              <a:buNone/>
            </a:pPr>
            <a:r>
              <a:rPr lang="en-US" altLang="zh-TW" dirty="0">
                <a:latin typeface="+mn-lt"/>
              </a:rPr>
              <a:t>      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endParaRPr lang="en-US" altLang="zh-TW" dirty="0">
              <a:latin typeface="+mn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latin typeface="+mn-lt"/>
              </a:rPr>
              <a:t>	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960E16D-FC07-4DA9-A64F-6767D1D7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023" y="-1"/>
            <a:ext cx="9567952" cy="794657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latin typeface="+mn-lt"/>
              </a:rPr>
              <a:t>The Model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699647"/>
              </p:ext>
            </p:extLst>
          </p:nvPr>
        </p:nvGraphicFramePr>
        <p:xfrm>
          <a:off x="1689746" y="1524000"/>
          <a:ext cx="45339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5" name="Equation" r:id="rId4" imgW="2145960" imgH="279360" progId="Equation.DSMT4">
                  <p:embed/>
                </p:oleObj>
              </mc:Choice>
              <mc:Fallback>
                <p:oleObj name="Equation" r:id="rId4" imgW="2145960" imgH="27936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9746" y="1524000"/>
                        <a:ext cx="4533900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672841"/>
              </p:ext>
            </p:extLst>
          </p:nvPr>
        </p:nvGraphicFramePr>
        <p:xfrm>
          <a:off x="1689746" y="2944813"/>
          <a:ext cx="66024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6" name="Equation" r:id="rId6" imgW="3124080" imgH="279360" progId="Equation.DSMT4">
                  <p:embed/>
                </p:oleObj>
              </mc:Choice>
              <mc:Fallback>
                <p:oleObj name="Equation" r:id="rId6" imgW="3124080" imgH="27936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9746" y="2944813"/>
                        <a:ext cx="6602413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328335"/>
              </p:ext>
            </p:extLst>
          </p:nvPr>
        </p:nvGraphicFramePr>
        <p:xfrm>
          <a:off x="1689746" y="4862513"/>
          <a:ext cx="41814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7" name="Equation" r:id="rId8" imgW="1981080" imgH="279360" progId="Equation.DSMT4">
                  <p:embed/>
                </p:oleObj>
              </mc:Choice>
              <mc:Fallback>
                <p:oleObj name="Equation" r:id="rId8" imgW="1981080" imgH="27936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746" y="4862513"/>
                        <a:ext cx="4181475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120190"/>
              </p:ext>
            </p:extLst>
          </p:nvPr>
        </p:nvGraphicFramePr>
        <p:xfrm>
          <a:off x="1689746" y="3936106"/>
          <a:ext cx="6118200" cy="5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8" name="Equation" r:id="rId10" imgW="2616120" imgH="253800" progId="Equation.DSMT4">
                  <p:embed/>
                </p:oleObj>
              </mc:Choice>
              <mc:Fallback>
                <p:oleObj name="Equation" r:id="rId10" imgW="2616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9746" y="3936106"/>
                        <a:ext cx="6118200" cy="5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6298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1570477" y="2118684"/>
            <a:ext cx="10415567" cy="458355"/>
          </a:xfrm>
          <a:prstGeom prst="rect">
            <a:avLst/>
          </a:prstGeom>
          <a:solidFill>
            <a:srgbClr val="98E9C5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70477" y="3068912"/>
            <a:ext cx="10415567" cy="458355"/>
          </a:xfrm>
          <a:prstGeom prst="rect">
            <a:avLst/>
          </a:prstGeom>
          <a:solidFill>
            <a:srgbClr val="98E9C5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0" name="頁尾版面配置區 3">
            <a:extLst>
              <a:ext uri="{FF2B5EF4-FFF2-40B4-BE49-F238E27FC236}">
                <a16:creationId xmlns:a16="http://schemas.microsoft.com/office/drawing/2014/main" id="{603509D0-5643-43D1-9953-D31C8B8D2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C7F94F-B5FB-48AC-97CF-B803DBD64705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33DF756-0859-47D5-804A-F9EAB118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286" y="982591"/>
            <a:ext cx="11409027" cy="5342708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altLang="zh-TW" dirty="0">
                <a:latin typeface="+mn-lt"/>
              </a:rPr>
              <a:t>subject to</a:t>
            </a:r>
          </a:p>
          <a:p>
            <a:pPr lvl="1"/>
            <a:r>
              <a:rPr lang="en-US" altLang="zh-TW" dirty="0">
                <a:latin typeface="+mn-lt"/>
              </a:rPr>
              <a:t>                               </a:t>
            </a:r>
            <a:r>
              <a:rPr lang="zh-TW" altLang="en-US" dirty="0">
                <a:latin typeface="+mn-lt"/>
              </a:rPr>
              <a:t>　　　　                         </a:t>
            </a:r>
            <a:r>
              <a:rPr lang="en-US" altLang="zh-TW" dirty="0">
                <a:latin typeface="+mn-lt"/>
              </a:rPr>
              <a:t>(relation between x and y)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                              </a:t>
            </a:r>
            <a:r>
              <a:rPr lang="zh-TW" altLang="en-US" dirty="0">
                <a:latin typeface="+mn-lt"/>
              </a:rPr>
              <a:t>　　　　                          </a:t>
            </a:r>
            <a:r>
              <a:rPr lang="en-US" altLang="zh-TW" dirty="0">
                <a:latin typeface="+mn-lt"/>
              </a:rPr>
              <a:t>(Avoid cross case) 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       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endParaRPr lang="en-US" altLang="zh-TW" dirty="0">
              <a:latin typeface="+mn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latin typeface="+mn-lt"/>
              </a:rPr>
              <a:t>	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960E16D-FC07-4DA9-A64F-6767D1D7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023" y="-1"/>
            <a:ext cx="9567952" cy="794657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latin typeface="+mn-lt"/>
              </a:rPr>
              <a:t>The Model</a:t>
            </a: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902561"/>
              </p:ext>
            </p:extLst>
          </p:nvPr>
        </p:nvGraphicFramePr>
        <p:xfrm>
          <a:off x="1689746" y="3043997"/>
          <a:ext cx="57435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9" name="Equation" r:id="rId4" imgW="2717640" imgH="241200" progId="Equation.DSMT4">
                  <p:embed/>
                </p:oleObj>
              </mc:Choice>
              <mc:Fallback>
                <p:oleObj name="Equation" r:id="rId4" imgW="2717640" imgH="2412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9746" y="3043997"/>
                        <a:ext cx="57435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963888"/>
              </p:ext>
            </p:extLst>
          </p:nvPr>
        </p:nvGraphicFramePr>
        <p:xfrm>
          <a:off x="1689746" y="2087563"/>
          <a:ext cx="36703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0" name="Equation" r:id="rId6" imgW="1739880" imgH="266400" progId="Equation.DSMT4">
                  <p:embed/>
                </p:oleObj>
              </mc:Choice>
              <mc:Fallback>
                <p:oleObj name="Equation" r:id="rId6" imgW="1739880" imgH="2664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9746" y="2087563"/>
                        <a:ext cx="367030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847966"/>
              </p:ext>
            </p:extLst>
          </p:nvPr>
        </p:nvGraphicFramePr>
        <p:xfrm>
          <a:off x="1689746" y="4010314"/>
          <a:ext cx="71818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1" name="Equation" r:id="rId8" imgW="3568680" imgH="253800" progId="Equation.DSMT4">
                  <p:embed/>
                </p:oleObj>
              </mc:Choice>
              <mc:Fallback>
                <p:oleObj name="Equation" r:id="rId8" imgW="3568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746" y="4010314"/>
                        <a:ext cx="71818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924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頁尾版面配置區 3">
            <a:extLst>
              <a:ext uri="{FF2B5EF4-FFF2-40B4-BE49-F238E27FC236}">
                <a16:creationId xmlns:a16="http://schemas.microsoft.com/office/drawing/2014/main" id="{22799C15-201A-4988-8A86-E4FAE8D9D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908A2-4278-43A0-9EDF-BBDFDC5AE7B7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34F39D-CB8F-4FF6-B7CE-9F7F2F3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dirty="0">
                <a:latin typeface="+mn-lt"/>
              </a:rPr>
              <a:t>The graph of optimal </a:t>
            </a:r>
            <a:r>
              <a:rPr lang="en-US" altLang="zh-TW" sz="3800" dirty="0" smtClean="0">
                <a:latin typeface="+mn-lt"/>
              </a:rPr>
              <a:t>solution(node=20)</a:t>
            </a:r>
            <a:endParaRPr lang="en-US" altLang="zh-TW" sz="3800" dirty="0">
              <a:latin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43921"/>
              </p:ext>
            </p:extLst>
          </p:nvPr>
        </p:nvGraphicFramePr>
        <p:xfrm>
          <a:off x="229734" y="1057524"/>
          <a:ext cx="453344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1">
                  <a:extLst>
                    <a:ext uri="{9D8B030D-6E8A-4147-A177-3AD203B41FA5}">
                      <a16:colId xmlns:a16="http://schemas.microsoft.com/office/drawing/2014/main" val="425410416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12853212"/>
                    </a:ext>
                  </a:extLst>
                </a:gridCol>
                <a:gridCol w="737415">
                  <a:extLst>
                    <a:ext uri="{9D8B030D-6E8A-4147-A177-3AD203B41FA5}">
                      <a16:colId xmlns:a16="http://schemas.microsoft.com/office/drawing/2014/main" val="311211681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68582196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3240062"/>
                    </a:ext>
                  </a:extLst>
                </a:gridCol>
              </a:tblGrid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Cable</a:t>
                      </a:r>
                    </a:p>
                    <a:p>
                      <a:pPr algn="ctr"/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Capacity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Bound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(l, u)</a:t>
                      </a:r>
                      <a:endParaRPr lang="zh-TW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Loss</a:t>
                      </a:r>
                    </a:p>
                    <a:p>
                      <a:pPr algn="ctr"/>
                      <a:r>
                        <a:rPr lang="en-US" altLang="zh-TW" sz="1400" dirty="0"/>
                        <a:t>Cost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loss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Investment</a:t>
                      </a:r>
                    </a:p>
                    <a:p>
                      <a:pPr algn="ctr"/>
                      <a:r>
                        <a:rPr lang="en-US" altLang="zh-TW" sz="1400" dirty="0"/>
                        <a:t>Cost</a:t>
                      </a:r>
                      <a:r>
                        <a:rPr lang="zh-TW" altLang="en-US" sz="1400" dirty="0"/>
                        <a:t> </a:t>
                      </a:r>
                      <a:endParaRPr lang="en-US" altLang="zh-TW" sz="1400" dirty="0"/>
                    </a:p>
                    <a:p>
                      <a:pPr marL="0" algn="ctr" defTabSz="914400" rtl="0" eaLnBrk="1" latinLnBrk="0" hangingPunct="1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Total</a:t>
                      </a:r>
                    </a:p>
                    <a:p>
                      <a:pPr algn="ctr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Cost</a:t>
                      </a:r>
                    </a:p>
                    <a:p>
                      <a:pPr algn="ctr"/>
                      <a:r>
                        <a:rPr lang="en-US" altLang="zh-TW" sz="1400" b="1" i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loss+c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840174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(0,0)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331046"/>
                  </a:ext>
                </a:extLst>
              </a:tr>
              <a:tr h="27271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(0,1)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89036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(1,2)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768938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(2,3)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739716"/>
                  </a:ext>
                </a:extLst>
              </a:tr>
              <a:tr h="27271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(3,4)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955852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(4,5)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484284"/>
                  </a:ext>
                </a:extLst>
              </a:tr>
              <a:tr h="27271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3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(5,6)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177686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(6,7)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384306"/>
                  </a:ext>
                </a:extLst>
              </a:tr>
            </a:tbl>
          </a:graphicData>
        </a:graphic>
      </p:graphicFrame>
      <p:sp>
        <p:nvSpPr>
          <p:cNvPr id="9" name="向左箭號 8"/>
          <p:cNvSpPr/>
          <p:nvPr/>
        </p:nvSpPr>
        <p:spPr bwMode="auto">
          <a:xfrm rot="9502935">
            <a:off x="4115859" y="5420409"/>
            <a:ext cx="540689" cy="586567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54256" y="942385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rgbClr val="00CC66"/>
                </a:solidFill>
              </a:rPr>
              <a:t>The thicker line, the more capacity cable used</a:t>
            </a:r>
            <a:endParaRPr lang="zh-TW" altLang="en-US" sz="1800" b="1" dirty="0">
              <a:solidFill>
                <a:srgbClr val="00CC66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9FA4F7-9274-405A-B9AB-4557D9E8044B}"/>
              </a:ext>
            </a:extLst>
          </p:cNvPr>
          <p:cNvSpPr txBox="1"/>
          <p:nvPr/>
        </p:nvSpPr>
        <p:spPr>
          <a:xfrm>
            <a:off x="5395640" y="1309722"/>
            <a:ext cx="230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UNIFORM Turbine</a:t>
            </a:r>
            <a:endParaRPr lang="zh-TW" altLang="en-US" dirty="0"/>
          </a:p>
        </p:txBody>
      </p:sp>
      <p:graphicFrame>
        <p:nvGraphicFramePr>
          <p:cNvPr id="26" name="物件 25">
            <a:extLst>
              <a:ext uri="{FF2B5EF4-FFF2-40B4-BE49-F238E27FC236}">
                <a16:creationId xmlns:a16="http://schemas.microsoft.com/office/drawing/2014/main" id="{6EC13763-8321-47D1-88A4-2CCBD0CB9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00441"/>
              </p:ext>
            </p:extLst>
          </p:nvPr>
        </p:nvGraphicFramePr>
        <p:xfrm>
          <a:off x="7742449" y="1319639"/>
          <a:ext cx="1632462" cy="41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Equation" r:id="rId3" imgW="901440" imgH="228600" progId="Equation.DSMT4">
                  <p:embed/>
                </p:oleObj>
              </mc:Choice>
              <mc:Fallback>
                <p:oleObj name="Equation" r:id="rId3" imgW="901440" imgH="22860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6EC13763-8321-47D1-88A4-2CCBD0CB9E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2449" y="1319639"/>
                        <a:ext cx="1632462" cy="41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4973" y="1193479"/>
            <a:ext cx="7579368" cy="516323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5709402" y="5920509"/>
            <a:ext cx="2741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Optimal solution = 359</a:t>
            </a:r>
            <a:endParaRPr lang="zh-TW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9069362" y="5920509"/>
            <a:ext cx="2427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Running time 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5(s)</a:t>
            </a:r>
            <a:endParaRPr lang="zh-TW" altLang="en-US" sz="2000" dirty="0"/>
          </a:p>
        </p:txBody>
      </p:sp>
      <p:sp>
        <p:nvSpPr>
          <p:cNvPr id="19" name="矩形 11"/>
          <p:cNvSpPr/>
          <p:nvPr/>
        </p:nvSpPr>
        <p:spPr bwMode="auto">
          <a:xfrm>
            <a:off x="5357191" y="4449347"/>
            <a:ext cx="1995104" cy="550036"/>
          </a:xfrm>
          <a:custGeom>
            <a:avLst/>
            <a:gdLst>
              <a:gd name="connsiteX0" fmla="*/ 0 w 1156722"/>
              <a:gd name="connsiteY0" fmla="*/ 0 h 584932"/>
              <a:gd name="connsiteX1" fmla="*/ 1156722 w 1156722"/>
              <a:gd name="connsiteY1" fmla="*/ 0 h 584932"/>
              <a:gd name="connsiteX2" fmla="*/ 1156722 w 1156722"/>
              <a:gd name="connsiteY2" fmla="*/ 584932 h 584932"/>
              <a:gd name="connsiteX3" fmla="*/ 0 w 1156722"/>
              <a:gd name="connsiteY3" fmla="*/ 584932 h 584932"/>
              <a:gd name="connsiteX4" fmla="*/ 0 w 1156722"/>
              <a:gd name="connsiteY4" fmla="*/ 0 h 584932"/>
              <a:gd name="connsiteX0" fmla="*/ 0 w 1156722"/>
              <a:gd name="connsiteY0" fmla="*/ 0 h 614749"/>
              <a:gd name="connsiteX1" fmla="*/ 1156722 w 1156722"/>
              <a:gd name="connsiteY1" fmla="*/ 0 h 614749"/>
              <a:gd name="connsiteX2" fmla="*/ 1156722 w 1156722"/>
              <a:gd name="connsiteY2" fmla="*/ 584932 h 614749"/>
              <a:gd name="connsiteX3" fmla="*/ 228600 w 1156722"/>
              <a:gd name="connsiteY3" fmla="*/ 614749 h 614749"/>
              <a:gd name="connsiteX4" fmla="*/ 0 w 1156722"/>
              <a:gd name="connsiteY4" fmla="*/ 0 h 614749"/>
              <a:gd name="connsiteX0" fmla="*/ 0 w 1007635"/>
              <a:gd name="connsiteY0" fmla="*/ 119270 h 614749"/>
              <a:gd name="connsiteX1" fmla="*/ 1007635 w 1007635"/>
              <a:gd name="connsiteY1" fmla="*/ 0 h 614749"/>
              <a:gd name="connsiteX2" fmla="*/ 1007635 w 1007635"/>
              <a:gd name="connsiteY2" fmla="*/ 584932 h 614749"/>
              <a:gd name="connsiteX3" fmla="*/ 79513 w 1007635"/>
              <a:gd name="connsiteY3" fmla="*/ 614749 h 614749"/>
              <a:gd name="connsiteX4" fmla="*/ 0 w 1007635"/>
              <a:gd name="connsiteY4" fmla="*/ 119270 h 614749"/>
              <a:gd name="connsiteX0" fmla="*/ 0 w 1007635"/>
              <a:gd name="connsiteY0" fmla="*/ 9940 h 505419"/>
              <a:gd name="connsiteX1" fmla="*/ 719400 w 1007635"/>
              <a:gd name="connsiteY1" fmla="*/ 0 h 505419"/>
              <a:gd name="connsiteX2" fmla="*/ 1007635 w 1007635"/>
              <a:gd name="connsiteY2" fmla="*/ 475602 h 505419"/>
              <a:gd name="connsiteX3" fmla="*/ 79513 w 1007635"/>
              <a:gd name="connsiteY3" fmla="*/ 505419 h 505419"/>
              <a:gd name="connsiteX4" fmla="*/ 0 w 1007635"/>
              <a:gd name="connsiteY4" fmla="*/ 9940 h 505419"/>
              <a:gd name="connsiteX0" fmla="*/ 0 w 918182"/>
              <a:gd name="connsiteY0" fmla="*/ 9940 h 505419"/>
              <a:gd name="connsiteX1" fmla="*/ 719400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505419"/>
              <a:gd name="connsiteX1" fmla="*/ 550435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425906"/>
              <a:gd name="connsiteX1" fmla="*/ 550435 w 918182"/>
              <a:gd name="connsiteY1" fmla="*/ 0 h 425906"/>
              <a:gd name="connsiteX2" fmla="*/ 918182 w 918182"/>
              <a:gd name="connsiteY2" fmla="*/ 107854 h 425906"/>
              <a:gd name="connsiteX3" fmla="*/ 29817 w 918182"/>
              <a:gd name="connsiteY3" fmla="*/ 425906 h 425906"/>
              <a:gd name="connsiteX4" fmla="*/ 0 w 918182"/>
              <a:gd name="connsiteY4" fmla="*/ 9940 h 425906"/>
              <a:gd name="connsiteX0" fmla="*/ 0 w 918182"/>
              <a:gd name="connsiteY0" fmla="*/ 29818 h 445784"/>
              <a:gd name="connsiteX1" fmla="*/ 540495 w 918182"/>
              <a:gd name="connsiteY1" fmla="*/ 0 h 445784"/>
              <a:gd name="connsiteX2" fmla="*/ 918182 w 918182"/>
              <a:gd name="connsiteY2" fmla="*/ 127732 h 445784"/>
              <a:gd name="connsiteX3" fmla="*/ 29817 w 918182"/>
              <a:gd name="connsiteY3" fmla="*/ 445784 h 445784"/>
              <a:gd name="connsiteX4" fmla="*/ 0 w 918182"/>
              <a:gd name="connsiteY4" fmla="*/ 29818 h 445784"/>
              <a:gd name="connsiteX0" fmla="*/ 1 w 888365"/>
              <a:gd name="connsiteY0" fmla="*/ 79514 h 445784"/>
              <a:gd name="connsiteX1" fmla="*/ 510678 w 888365"/>
              <a:gd name="connsiteY1" fmla="*/ 0 h 445784"/>
              <a:gd name="connsiteX2" fmla="*/ 888365 w 888365"/>
              <a:gd name="connsiteY2" fmla="*/ 127732 h 445784"/>
              <a:gd name="connsiteX3" fmla="*/ 0 w 888365"/>
              <a:gd name="connsiteY3" fmla="*/ 445784 h 445784"/>
              <a:gd name="connsiteX4" fmla="*/ 1 w 888365"/>
              <a:gd name="connsiteY4" fmla="*/ 79514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57549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0 h 415966"/>
              <a:gd name="connsiteX1" fmla="*/ 480859 w 928120"/>
              <a:gd name="connsiteY1" fmla="*/ 9939 h 415966"/>
              <a:gd name="connsiteX2" fmla="*/ 928120 w 928120"/>
              <a:gd name="connsiteY2" fmla="*/ 127731 h 415966"/>
              <a:gd name="connsiteX3" fmla="*/ 39755 w 928120"/>
              <a:gd name="connsiteY3" fmla="*/ 415966 h 415966"/>
              <a:gd name="connsiteX4" fmla="*/ 0 w 928120"/>
              <a:gd name="connsiteY4" fmla="*/ 0 h 415966"/>
              <a:gd name="connsiteX0" fmla="*/ 0 w 928120"/>
              <a:gd name="connsiteY0" fmla="*/ 9939 h 425905"/>
              <a:gd name="connsiteX1" fmla="*/ 460981 w 928120"/>
              <a:gd name="connsiteY1" fmla="*/ 0 h 425905"/>
              <a:gd name="connsiteX2" fmla="*/ 928120 w 928120"/>
              <a:gd name="connsiteY2" fmla="*/ 137670 h 425905"/>
              <a:gd name="connsiteX3" fmla="*/ 39755 w 928120"/>
              <a:gd name="connsiteY3" fmla="*/ 425905 h 425905"/>
              <a:gd name="connsiteX4" fmla="*/ 0 w 928120"/>
              <a:gd name="connsiteY4" fmla="*/ 9939 h 425905"/>
              <a:gd name="connsiteX0" fmla="*/ 0 w 898303"/>
              <a:gd name="connsiteY0" fmla="*/ 9939 h 425905"/>
              <a:gd name="connsiteX1" fmla="*/ 460981 w 898303"/>
              <a:gd name="connsiteY1" fmla="*/ 0 h 425905"/>
              <a:gd name="connsiteX2" fmla="*/ 898303 w 898303"/>
              <a:gd name="connsiteY2" fmla="*/ 117791 h 425905"/>
              <a:gd name="connsiteX3" fmla="*/ 39755 w 898303"/>
              <a:gd name="connsiteY3" fmla="*/ 425905 h 425905"/>
              <a:gd name="connsiteX4" fmla="*/ 0 w 898303"/>
              <a:gd name="connsiteY4" fmla="*/ 9939 h 425905"/>
              <a:gd name="connsiteX0" fmla="*/ 0 w 898303"/>
              <a:gd name="connsiteY0" fmla="*/ 9939 h 386148"/>
              <a:gd name="connsiteX1" fmla="*/ 460981 w 898303"/>
              <a:gd name="connsiteY1" fmla="*/ 0 h 386148"/>
              <a:gd name="connsiteX2" fmla="*/ 898303 w 898303"/>
              <a:gd name="connsiteY2" fmla="*/ 117791 h 386148"/>
              <a:gd name="connsiteX3" fmla="*/ 49694 w 898303"/>
              <a:gd name="connsiteY3" fmla="*/ 386148 h 386148"/>
              <a:gd name="connsiteX4" fmla="*/ 0 w 898303"/>
              <a:gd name="connsiteY4" fmla="*/ 9939 h 386148"/>
              <a:gd name="connsiteX0" fmla="*/ 0 w 858546"/>
              <a:gd name="connsiteY0" fmla="*/ 39757 h 386148"/>
              <a:gd name="connsiteX1" fmla="*/ 421224 w 858546"/>
              <a:gd name="connsiteY1" fmla="*/ 0 h 386148"/>
              <a:gd name="connsiteX2" fmla="*/ 858546 w 858546"/>
              <a:gd name="connsiteY2" fmla="*/ 117791 h 386148"/>
              <a:gd name="connsiteX3" fmla="*/ 9937 w 858546"/>
              <a:gd name="connsiteY3" fmla="*/ 386148 h 386148"/>
              <a:gd name="connsiteX4" fmla="*/ 0 w 858546"/>
              <a:gd name="connsiteY4" fmla="*/ 39757 h 386148"/>
              <a:gd name="connsiteX0" fmla="*/ 0 w 882865"/>
              <a:gd name="connsiteY0" fmla="*/ 12348 h 386148"/>
              <a:gd name="connsiteX1" fmla="*/ 445543 w 882865"/>
              <a:gd name="connsiteY1" fmla="*/ 0 h 386148"/>
              <a:gd name="connsiteX2" fmla="*/ 882865 w 882865"/>
              <a:gd name="connsiteY2" fmla="*/ 117791 h 386148"/>
              <a:gd name="connsiteX3" fmla="*/ 34256 w 882865"/>
              <a:gd name="connsiteY3" fmla="*/ 386148 h 386148"/>
              <a:gd name="connsiteX4" fmla="*/ 0 w 882865"/>
              <a:gd name="connsiteY4" fmla="*/ 12348 h 386148"/>
              <a:gd name="connsiteX0" fmla="*/ 17855 w 900720"/>
              <a:gd name="connsiteY0" fmla="*/ 12348 h 377012"/>
              <a:gd name="connsiteX1" fmla="*/ 463398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00720"/>
              <a:gd name="connsiteY0" fmla="*/ 12348 h 377012"/>
              <a:gd name="connsiteX1" fmla="*/ 529405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49357"/>
              <a:gd name="connsiteY0" fmla="*/ 12348 h 377012"/>
              <a:gd name="connsiteX1" fmla="*/ 529405 w 949357"/>
              <a:gd name="connsiteY1" fmla="*/ 0 h 377012"/>
              <a:gd name="connsiteX2" fmla="*/ 949357 w 949357"/>
              <a:gd name="connsiteY2" fmla="*/ 126927 h 377012"/>
              <a:gd name="connsiteX3" fmla="*/ 0 w 949357"/>
              <a:gd name="connsiteY3" fmla="*/ 377012 h 377012"/>
              <a:gd name="connsiteX4" fmla="*/ 17855 w 949357"/>
              <a:gd name="connsiteY4" fmla="*/ 12348 h 37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357" h="377012">
                <a:moveTo>
                  <a:pt x="17855" y="12348"/>
                </a:moveTo>
                <a:lnTo>
                  <a:pt x="529405" y="0"/>
                </a:lnTo>
                <a:lnTo>
                  <a:pt x="949357" y="126927"/>
                </a:lnTo>
                <a:lnTo>
                  <a:pt x="0" y="377012"/>
                </a:lnTo>
                <a:cubicBezTo>
                  <a:pt x="0" y="254922"/>
                  <a:pt x="17855" y="134438"/>
                  <a:pt x="17855" y="12348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 rot="21178033">
            <a:off x="5448035" y="448343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chemeClr val="bg1"/>
                </a:solidFill>
              </a:rPr>
              <a:t>obstacle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847" y="4214081"/>
            <a:ext cx="4293083" cy="2789544"/>
          </a:xfrm>
          <a:prstGeom prst="rect">
            <a:avLst/>
          </a:prstGeom>
        </p:spPr>
      </p:pic>
      <p:sp>
        <p:nvSpPr>
          <p:cNvPr id="22" name="矩形 11"/>
          <p:cNvSpPr/>
          <p:nvPr/>
        </p:nvSpPr>
        <p:spPr bwMode="auto">
          <a:xfrm>
            <a:off x="613753" y="6000021"/>
            <a:ext cx="1021084" cy="308383"/>
          </a:xfrm>
          <a:custGeom>
            <a:avLst/>
            <a:gdLst>
              <a:gd name="connsiteX0" fmla="*/ 0 w 1156722"/>
              <a:gd name="connsiteY0" fmla="*/ 0 h 584932"/>
              <a:gd name="connsiteX1" fmla="*/ 1156722 w 1156722"/>
              <a:gd name="connsiteY1" fmla="*/ 0 h 584932"/>
              <a:gd name="connsiteX2" fmla="*/ 1156722 w 1156722"/>
              <a:gd name="connsiteY2" fmla="*/ 584932 h 584932"/>
              <a:gd name="connsiteX3" fmla="*/ 0 w 1156722"/>
              <a:gd name="connsiteY3" fmla="*/ 584932 h 584932"/>
              <a:gd name="connsiteX4" fmla="*/ 0 w 1156722"/>
              <a:gd name="connsiteY4" fmla="*/ 0 h 584932"/>
              <a:gd name="connsiteX0" fmla="*/ 0 w 1156722"/>
              <a:gd name="connsiteY0" fmla="*/ 0 h 614749"/>
              <a:gd name="connsiteX1" fmla="*/ 1156722 w 1156722"/>
              <a:gd name="connsiteY1" fmla="*/ 0 h 614749"/>
              <a:gd name="connsiteX2" fmla="*/ 1156722 w 1156722"/>
              <a:gd name="connsiteY2" fmla="*/ 584932 h 614749"/>
              <a:gd name="connsiteX3" fmla="*/ 228600 w 1156722"/>
              <a:gd name="connsiteY3" fmla="*/ 614749 h 614749"/>
              <a:gd name="connsiteX4" fmla="*/ 0 w 1156722"/>
              <a:gd name="connsiteY4" fmla="*/ 0 h 614749"/>
              <a:gd name="connsiteX0" fmla="*/ 0 w 1007635"/>
              <a:gd name="connsiteY0" fmla="*/ 119270 h 614749"/>
              <a:gd name="connsiteX1" fmla="*/ 1007635 w 1007635"/>
              <a:gd name="connsiteY1" fmla="*/ 0 h 614749"/>
              <a:gd name="connsiteX2" fmla="*/ 1007635 w 1007635"/>
              <a:gd name="connsiteY2" fmla="*/ 584932 h 614749"/>
              <a:gd name="connsiteX3" fmla="*/ 79513 w 1007635"/>
              <a:gd name="connsiteY3" fmla="*/ 614749 h 614749"/>
              <a:gd name="connsiteX4" fmla="*/ 0 w 1007635"/>
              <a:gd name="connsiteY4" fmla="*/ 119270 h 614749"/>
              <a:gd name="connsiteX0" fmla="*/ 0 w 1007635"/>
              <a:gd name="connsiteY0" fmla="*/ 9940 h 505419"/>
              <a:gd name="connsiteX1" fmla="*/ 719400 w 1007635"/>
              <a:gd name="connsiteY1" fmla="*/ 0 h 505419"/>
              <a:gd name="connsiteX2" fmla="*/ 1007635 w 1007635"/>
              <a:gd name="connsiteY2" fmla="*/ 475602 h 505419"/>
              <a:gd name="connsiteX3" fmla="*/ 79513 w 1007635"/>
              <a:gd name="connsiteY3" fmla="*/ 505419 h 505419"/>
              <a:gd name="connsiteX4" fmla="*/ 0 w 1007635"/>
              <a:gd name="connsiteY4" fmla="*/ 9940 h 505419"/>
              <a:gd name="connsiteX0" fmla="*/ 0 w 918182"/>
              <a:gd name="connsiteY0" fmla="*/ 9940 h 505419"/>
              <a:gd name="connsiteX1" fmla="*/ 719400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505419"/>
              <a:gd name="connsiteX1" fmla="*/ 550435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425906"/>
              <a:gd name="connsiteX1" fmla="*/ 550435 w 918182"/>
              <a:gd name="connsiteY1" fmla="*/ 0 h 425906"/>
              <a:gd name="connsiteX2" fmla="*/ 918182 w 918182"/>
              <a:gd name="connsiteY2" fmla="*/ 107854 h 425906"/>
              <a:gd name="connsiteX3" fmla="*/ 29817 w 918182"/>
              <a:gd name="connsiteY3" fmla="*/ 425906 h 425906"/>
              <a:gd name="connsiteX4" fmla="*/ 0 w 918182"/>
              <a:gd name="connsiteY4" fmla="*/ 9940 h 425906"/>
              <a:gd name="connsiteX0" fmla="*/ 0 w 918182"/>
              <a:gd name="connsiteY0" fmla="*/ 29818 h 445784"/>
              <a:gd name="connsiteX1" fmla="*/ 540495 w 918182"/>
              <a:gd name="connsiteY1" fmla="*/ 0 h 445784"/>
              <a:gd name="connsiteX2" fmla="*/ 918182 w 918182"/>
              <a:gd name="connsiteY2" fmla="*/ 127732 h 445784"/>
              <a:gd name="connsiteX3" fmla="*/ 29817 w 918182"/>
              <a:gd name="connsiteY3" fmla="*/ 445784 h 445784"/>
              <a:gd name="connsiteX4" fmla="*/ 0 w 918182"/>
              <a:gd name="connsiteY4" fmla="*/ 29818 h 445784"/>
              <a:gd name="connsiteX0" fmla="*/ 1 w 888365"/>
              <a:gd name="connsiteY0" fmla="*/ 79514 h 445784"/>
              <a:gd name="connsiteX1" fmla="*/ 510678 w 888365"/>
              <a:gd name="connsiteY1" fmla="*/ 0 h 445784"/>
              <a:gd name="connsiteX2" fmla="*/ 888365 w 888365"/>
              <a:gd name="connsiteY2" fmla="*/ 127732 h 445784"/>
              <a:gd name="connsiteX3" fmla="*/ 0 w 888365"/>
              <a:gd name="connsiteY3" fmla="*/ 445784 h 445784"/>
              <a:gd name="connsiteX4" fmla="*/ 1 w 888365"/>
              <a:gd name="connsiteY4" fmla="*/ 79514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57549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0 h 415966"/>
              <a:gd name="connsiteX1" fmla="*/ 480859 w 928120"/>
              <a:gd name="connsiteY1" fmla="*/ 9939 h 415966"/>
              <a:gd name="connsiteX2" fmla="*/ 928120 w 928120"/>
              <a:gd name="connsiteY2" fmla="*/ 127731 h 415966"/>
              <a:gd name="connsiteX3" fmla="*/ 39755 w 928120"/>
              <a:gd name="connsiteY3" fmla="*/ 415966 h 415966"/>
              <a:gd name="connsiteX4" fmla="*/ 0 w 928120"/>
              <a:gd name="connsiteY4" fmla="*/ 0 h 415966"/>
              <a:gd name="connsiteX0" fmla="*/ 0 w 928120"/>
              <a:gd name="connsiteY0" fmla="*/ 9939 h 425905"/>
              <a:gd name="connsiteX1" fmla="*/ 460981 w 928120"/>
              <a:gd name="connsiteY1" fmla="*/ 0 h 425905"/>
              <a:gd name="connsiteX2" fmla="*/ 928120 w 928120"/>
              <a:gd name="connsiteY2" fmla="*/ 137670 h 425905"/>
              <a:gd name="connsiteX3" fmla="*/ 39755 w 928120"/>
              <a:gd name="connsiteY3" fmla="*/ 425905 h 425905"/>
              <a:gd name="connsiteX4" fmla="*/ 0 w 928120"/>
              <a:gd name="connsiteY4" fmla="*/ 9939 h 425905"/>
              <a:gd name="connsiteX0" fmla="*/ 0 w 898303"/>
              <a:gd name="connsiteY0" fmla="*/ 9939 h 425905"/>
              <a:gd name="connsiteX1" fmla="*/ 460981 w 898303"/>
              <a:gd name="connsiteY1" fmla="*/ 0 h 425905"/>
              <a:gd name="connsiteX2" fmla="*/ 898303 w 898303"/>
              <a:gd name="connsiteY2" fmla="*/ 117791 h 425905"/>
              <a:gd name="connsiteX3" fmla="*/ 39755 w 898303"/>
              <a:gd name="connsiteY3" fmla="*/ 425905 h 425905"/>
              <a:gd name="connsiteX4" fmla="*/ 0 w 898303"/>
              <a:gd name="connsiteY4" fmla="*/ 9939 h 425905"/>
              <a:gd name="connsiteX0" fmla="*/ 0 w 898303"/>
              <a:gd name="connsiteY0" fmla="*/ 9939 h 386148"/>
              <a:gd name="connsiteX1" fmla="*/ 460981 w 898303"/>
              <a:gd name="connsiteY1" fmla="*/ 0 h 386148"/>
              <a:gd name="connsiteX2" fmla="*/ 898303 w 898303"/>
              <a:gd name="connsiteY2" fmla="*/ 117791 h 386148"/>
              <a:gd name="connsiteX3" fmla="*/ 49694 w 898303"/>
              <a:gd name="connsiteY3" fmla="*/ 386148 h 386148"/>
              <a:gd name="connsiteX4" fmla="*/ 0 w 898303"/>
              <a:gd name="connsiteY4" fmla="*/ 9939 h 386148"/>
              <a:gd name="connsiteX0" fmla="*/ 0 w 858546"/>
              <a:gd name="connsiteY0" fmla="*/ 39757 h 386148"/>
              <a:gd name="connsiteX1" fmla="*/ 421224 w 858546"/>
              <a:gd name="connsiteY1" fmla="*/ 0 h 386148"/>
              <a:gd name="connsiteX2" fmla="*/ 858546 w 858546"/>
              <a:gd name="connsiteY2" fmla="*/ 117791 h 386148"/>
              <a:gd name="connsiteX3" fmla="*/ 9937 w 858546"/>
              <a:gd name="connsiteY3" fmla="*/ 386148 h 386148"/>
              <a:gd name="connsiteX4" fmla="*/ 0 w 858546"/>
              <a:gd name="connsiteY4" fmla="*/ 39757 h 386148"/>
              <a:gd name="connsiteX0" fmla="*/ 0 w 882865"/>
              <a:gd name="connsiteY0" fmla="*/ 12348 h 386148"/>
              <a:gd name="connsiteX1" fmla="*/ 445543 w 882865"/>
              <a:gd name="connsiteY1" fmla="*/ 0 h 386148"/>
              <a:gd name="connsiteX2" fmla="*/ 882865 w 882865"/>
              <a:gd name="connsiteY2" fmla="*/ 117791 h 386148"/>
              <a:gd name="connsiteX3" fmla="*/ 34256 w 882865"/>
              <a:gd name="connsiteY3" fmla="*/ 386148 h 386148"/>
              <a:gd name="connsiteX4" fmla="*/ 0 w 882865"/>
              <a:gd name="connsiteY4" fmla="*/ 12348 h 386148"/>
              <a:gd name="connsiteX0" fmla="*/ 17855 w 900720"/>
              <a:gd name="connsiteY0" fmla="*/ 12348 h 377012"/>
              <a:gd name="connsiteX1" fmla="*/ 463398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00720"/>
              <a:gd name="connsiteY0" fmla="*/ 12348 h 377012"/>
              <a:gd name="connsiteX1" fmla="*/ 529405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49357"/>
              <a:gd name="connsiteY0" fmla="*/ 12348 h 377012"/>
              <a:gd name="connsiteX1" fmla="*/ 529405 w 949357"/>
              <a:gd name="connsiteY1" fmla="*/ 0 h 377012"/>
              <a:gd name="connsiteX2" fmla="*/ 949357 w 949357"/>
              <a:gd name="connsiteY2" fmla="*/ 126927 h 377012"/>
              <a:gd name="connsiteX3" fmla="*/ 0 w 949357"/>
              <a:gd name="connsiteY3" fmla="*/ 377012 h 377012"/>
              <a:gd name="connsiteX4" fmla="*/ 17855 w 949357"/>
              <a:gd name="connsiteY4" fmla="*/ 12348 h 37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357" h="377012">
                <a:moveTo>
                  <a:pt x="17855" y="12348"/>
                </a:moveTo>
                <a:lnTo>
                  <a:pt x="529405" y="0"/>
                </a:lnTo>
                <a:lnTo>
                  <a:pt x="949357" y="126927"/>
                </a:lnTo>
                <a:lnTo>
                  <a:pt x="0" y="377012"/>
                </a:lnTo>
                <a:cubicBezTo>
                  <a:pt x="0" y="254922"/>
                  <a:pt x="17855" y="134438"/>
                  <a:pt x="17855" y="12348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1422604" y="6550223"/>
            <a:ext cx="1750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Running time =</a:t>
            </a:r>
            <a:r>
              <a:rPr lang="zh-TW" altLang="en-US" dirty="0" smtClean="0"/>
              <a:t> </a:t>
            </a:r>
            <a:r>
              <a:rPr lang="en-US" altLang="zh-TW" dirty="0" smtClean="0"/>
              <a:t>2(s)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33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頁尾版面配置區 3">
            <a:extLst>
              <a:ext uri="{FF2B5EF4-FFF2-40B4-BE49-F238E27FC236}">
                <a16:creationId xmlns:a16="http://schemas.microsoft.com/office/drawing/2014/main" id="{22799C15-201A-4988-8A86-E4FAE8D9D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908A2-4278-43A0-9EDF-BBDFDC5AE7B7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34F39D-CB8F-4FF6-B7CE-9F7F2F3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dirty="0">
                <a:latin typeface="+mn-lt"/>
              </a:rPr>
              <a:t>The graph of optimal </a:t>
            </a:r>
            <a:r>
              <a:rPr lang="en-US" altLang="zh-TW" sz="3800" dirty="0" smtClean="0">
                <a:latin typeface="+mn-lt"/>
              </a:rPr>
              <a:t>solution(node=20)</a:t>
            </a:r>
            <a:endParaRPr lang="en-US" altLang="zh-TW" sz="3800" dirty="0">
              <a:latin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29734" y="1057524"/>
          <a:ext cx="453344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1">
                  <a:extLst>
                    <a:ext uri="{9D8B030D-6E8A-4147-A177-3AD203B41FA5}">
                      <a16:colId xmlns:a16="http://schemas.microsoft.com/office/drawing/2014/main" val="425410416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12853212"/>
                    </a:ext>
                  </a:extLst>
                </a:gridCol>
                <a:gridCol w="737415">
                  <a:extLst>
                    <a:ext uri="{9D8B030D-6E8A-4147-A177-3AD203B41FA5}">
                      <a16:colId xmlns:a16="http://schemas.microsoft.com/office/drawing/2014/main" val="311211681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68582196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3240062"/>
                    </a:ext>
                  </a:extLst>
                </a:gridCol>
              </a:tblGrid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Cable</a:t>
                      </a:r>
                    </a:p>
                    <a:p>
                      <a:pPr algn="ctr"/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Capacity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Bound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(l, u)</a:t>
                      </a:r>
                      <a:endParaRPr lang="zh-TW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Loss</a:t>
                      </a:r>
                    </a:p>
                    <a:p>
                      <a:pPr algn="ctr"/>
                      <a:r>
                        <a:rPr lang="en-US" altLang="zh-TW" sz="1400" dirty="0"/>
                        <a:t>Cost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loss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Investment</a:t>
                      </a:r>
                    </a:p>
                    <a:p>
                      <a:pPr algn="ctr"/>
                      <a:r>
                        <a:rPr lang="en-US" altLang="zh-TW" sz="1400" dirty="0"/>
                        <a:t>Cost</a:t>
                      </a:r>
                      <a:r>
                        <a:rPr lang="zh-TW" altLang="en-US" sz="1400" dirty="0"/>
                        <a:t> </a:t>
                      </a:r>
                      <a:endParaRPr lang="en-US" altLang="zh-TW" sz="1400" dirty="0"/>
                    </a:p>
                    <a:p>
                      <a:pPr marL="0" algn="ctr" defTabSz="914400" rtl="0" eaLnBrk="1" latinLnBrk="0" hangingPunct="1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Total</a:t>
                      </a:r>
                    </a:p>
                    <a:p>
                      <a:pPr algn="ctr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Cost</a:t>
                      </a:r>
                    </a:p>
                    <a:p>
                      <a:pPr algn="ctr"/>
                      <a:r>
                        <a:rPr lang="en-US" altLang="zh-TW" sz="1400" b="1" i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loss+c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840174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(0,0)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331046"/>
                  </a:ext>
                </a:extLst>
              </a:tr>
              <a:tr h="27271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(0,1)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89036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(1,2)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768938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(2,3)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739716"/>
                  </a:ext>
                </a:extLst>
              </a:tr>
              <a:tr h="27271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(3,4)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955852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(4,5)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484284"/>
                  </a:ext>
                </a:extLst>
              </a:tr>
              <a:tr h="27271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3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(5,6)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177686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(6,7)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384306"/>
                  </a:ext>
                </a:extLst>
              </a:tr>
            </a:tbl>
          </a:graphicData>
        </a:graphic>
      </p:graphicFrame>
      <p:sp>
        <p:nvSpPr>
          <p:cNvPr id="9" name="向左箭號 8"/>
          <p:cNvSpPr/>
          <p:nvPr/>
        </p:nvSpPr>
        <p:spPr bwMode="auto">
          <a:xfrm rot="9502935">
            <a:off x="4115859" y="5420409"/>
            <a:ext cx="540689" cy="586567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54256" y="942385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rgbClr val="00CC66"/>
                </a:solidFill>
              </a:rPr>
              <a:t>The thicker line, the more capacity cable used</a:t>
            </a:r>
            <a:endParaRPr lang="zh-TW" altLang="en-US" sz="1800" b="1" dirty="0">
              <a:solidFill>
                <a:srgbClr val="00CC66"/>
              </a:solidFill>
            </a:endParaRPr>
          </a:p>
        </p:txBody>
      </p:sp>
      <p:sp>
        <p:nvSpPr>
          <p:cNvPr id="22" name="矩形 11"/>
          <p:cNvSpPr/>
          <p:nvPr/>
        </p:nvSpPr>
        <p:spPr bwMode="auto">
          <a:xfrm>
            <a:off x="613753" y="5920509"/>
            <a:ext cx="1021084" cy="308383"/>
          </a:xfrm>
          <a:custGeom>
            <a:avLst/>
            <a:gdLst>
              <a:gd name="connsiteX0" fmla="*/ 0 w 1156722"/>
              <a:gd name="connsiteY0" fmla="*/ 0 h 584932"/>
              <a:gd name="connsiteX1" fmla="*/ 1156722 w 1156722"/>
              <a:gd name="connsiteY1" fmla="*/ 0 h 584932"/>
              <a:gd name="connsiteX2" fmla="*/ 1156722 w 1156722"/>
              <a:gd name="connsiteY2" fmla="*/ 584932 h 584932"/>
              <a:gd name="connsiteX3" fmla="*/ 0 w 1156722"/>
              <a:gd name="connsiteY3" fmla="*/ 584932 h 584932"/>
              <a:gd name="connsiteX4" fmla="*/ 0 w 1156722"/>
              <a:gd name="connsiteY4" fmla="*/ 0 h 584932"/>
              <a:gd name="connsiteX0" fmla="*/ 0 w 1156722"/>
              <a:gd name="connsiteY0" fmla="*/ 0 h 614749"/>
              <a:gd name="connsiteX1" fmla="*/ 1156722 w 1156722"/>
              <a:gd name="connsiteY1" fmla="*/ 0 h 614749"/>
              <a:gd name="connsiteX2" fmla="*/ 1156722 w 1156722"/>
              <a:gd name="connsiteY2" fmla="*/ 584932 h 614749"/>
              <a:gd name="connsiteX3" fmla="*/ 228600 w 1156722"/>
              <a:gd name="connsiteY3" fmla="*/ 614749 h 614749"/>
              <a:gd name="connsiteX4" fmla="*/ 0 w 1156722"/>
              <a:gd name="connsiteY4" fmla="*/ 0 h 614749"/>
              <a:gd name="connsiteX0" fmla="*/ 0 w 1007635"/>
              <a:gd name="connsiteY0" fmla="*/ 119270 h 614749"/>
              <a:gd name="connsiteX1" fmla="*/ 1007635 w 1007635"/>
              <a:gd name="connsiteY1" fmla="*/ 0 h 614749"/>
              <a:gd name="connsiteX2" fmla="*/ 1007635 w 1007635"/>
              <a:gd name="connsiteY2" fmla="*/ 584932 h 614749"/>
              <a:gd name="connsiteX3" fmla="*/ 79513 w 1007635"/>
              <a:gd name="connsiteY3" fmla="*/ 614749 h 614749"/>
              <a:gd name="connsiteX4" fmla="*/ 0 w 1007635"/>
              <a:gd name="connsiteY4" fmla="*/ 119270 h 614749"/>
              <a:gd name="connsiteX0" fmla="*/ 0 w 1007635"/>
              <a:gd name="connsiteY0" fmla="*/ 9940 h 505419"/>
              <a:gd name="connsiteX1" fmla="*/ 719400 w 1007635"/>
              <a:gd name="connsiteY1" fmla="*/ 0 h 505419"/>
              <a:gd name="connsiteX2" fmla="*/ 1007635 w 1007635"/>
              <a:gd name="connsiteY2" fmla="*/ 475602 h 505419"/>
              <a:gd name="connsiteX3" fmla="*/ 79513 w 1007635"/>
              <a:gd name="connsiteY3" fmla="*/ 505419 h 505419"/>
              <a:gd name="connsiteX4" fmla="*/ 0 w 1007635"/>
              <a:gd name="connsiteY4" fmla="*/ 9940 h 505419"/>
              <a:gd name="connsiteX0" fmla="*/ 0 w 918182"/>
              <a:gd name="connsiteY0" fmla="*/ 9940 h 505419"/>
              <a:gd name="connsiteX1" fmla="*/ 719400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505419"/>
              <a:gd name="connsiteX1" fmla="*/ 550435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425906"/>
              <a:gd name="connsiteX1" fmla="*/ 550435 w 918182"/>
              <a:gd name="connsiteY1" fmla="*/ 0 h 425906"/>
              <a:gd name="connsiteX2" fmla="*/ 918182 w 918182"/>
              <a:gd name="connsiteY2" fmla="*/ 107854 h 425906"/>
              <a:gd name="connsiteX3" fmla="*/ 29817 w 918182"/>
              <a:gd name="connsiteY3" fmla="*/ 425906 h 425906"/>
              <a:gd name="connsiteX4" fmla="*/ 0 w 918182"/>
              <a:gd name="connsiteY4" fmla="*/ 9940 h 425906"/>
              <a:gd name="connsiteX0" fmla="*/ 0 w 918182"/>
              <a:gd name="connsiteY0" fmla="*/ 29818 h 445784"/>
              <a:gd name="connsiteX1" fmla="*/ 540495 w 918182"/>
              <a:gd name="connsiteY1" fmla="*/ 0 h 445784"/>
              <a:gd name="connsiteX2" fmla="*/ 918182 w 918182"/>
              <a:gd name="connsiteY2" fmla="*/ 127732 h 445784"/>
              <a:gd name="connsiteX3" fmla="*/ 29817 w 918182"/>
              <a:gd name="connsiteY3" fmla="*/ 445784 h 445784"/>
              <a:gd name="connsiteX4" fmla="*/ 0 w 918182"/>
              <a:gd name="connsiteY4" fmla="*/ 29818 h 445784"/>
              <a:gd name="connsiteX0" fmla="*/ 1 w 888365"/>
              <a:gd name="connsiteY0" fmla="*/ 79514 h 445784"/>
              <a:gd name="connsiteX1" fmla="*/ 510678 w 888365"/>
              <a:gd name="connsiteY1" fmla="*/ 0 h 445784"/>
              <a:gd name="connsiteX2" fmla="*/ 888365 w 888365"/>
              <a:gd name="connsiteY2" fmla="*/ 127732 h 445784"/>
              <a:gd name="connsiteX3" fmla="*/ 0 w 888365"/>
              <a:gd name="connsiteY3" fmla="*/ 445784 h 445784"/>
              <a:gd name="connsiteX4" fmla="*/ 1 w 888365"/>
              <a:gd name="connsiteY4" fmla="*/ 79514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57549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0 h 415966"/>
              <a:gd name="connsiteX1" fmla="*/ 480859 w 928120"/>
              <a:gd name="connsiteY1" fmla="*/ 9939 h 415966"/>
              <a:gd name="connsiteX2" fmla="*/ 928120 w 928120"/>
              <a:gd name="connsiteY2" fmla="*/ 127731 h 415966"/>
              <a:gd name="connsiteX3" fmla="*/ 39755 w 928120"/>
              <a:gd name="connsiteY3" fmla="*/ 415966 h 415966"/>
              <a:gd name="connsiteX4" fmla="*/ 0 w 928120"/>
              <a:gd name="connsiteY4" fmla="*/ 0 h 415966"/>
              <a:gd name="connsiteX0" fmla="*/ 0 w 928120"/>
              <a:gd name="connsiteY0" fmla="*/ 9939 h 425905"/>
              <a:gd name="connsiteX1" fmla="*/ 460981 w 928120"/>
              <a:gd name="connsiteY1" fmla="*/ 0 h 425905"/>
              <a:gd name="connsiteX2" fmla="*/ 928120 w 928120"/>
              <a:gd name="connsiteY2" fmla="*/ 137670 h 425905"/>
              <a:gd name="connsiteX3" fmla="*/ 39755 w 928120"/>
              <a:gd name="connsiteY3" fmla="*/ 425905 h 425905"/>
              <a:gd name="connsiteX4" fmla="*/ 0 w 928120"/>
              <a:gd name="connsiteY4" fmla="*/ 9939 h 425905"/>
              <a:gd name="connsiteX0" fmla="*/ 0 w 898303"/>
              <a:gd name="connsiteY0" fmla="*/ 9939 h 425905"/>
              <a:gd name="connsiteX1" fmla="*/ 460981 w 898303"/>
              <a:gd name="connsiteY1" fmla="*/ 0 h 425905"/>
              <a:gd name="connsiteX2" fmla="*/ 898303 w 898303"/>
              <a:gd name="connsiteY2" fmla="*/ 117791 h 425905"/>
              <a:gd name="connsiteX3" fmla="*/ 39755 w 898303"/>
              <a:gd name="connsiteY3" fmla="*/ 425905 h 425905"/>
              <a:gd name="connsiteX4" fmla="*/ 0 w 898303"/>
              <a:gd name="connsiteY4" fmla="*/ 9939 h 425905"/>
              <a:gd name="connsiteX0" fmla="*/ 0 w 898303"/>
              <a:gd name="connsiteY0" fmla="*/ 9939 h 386148"/>
              <a:gd name="connsiteX1" fmla="*/ 460981 w 898303"/>
              <a:gd name="connsiteY1" fmla="*/ 0 h 386148"/>
              <a:gd name="connsiteX2" fmla="*/ 898303 w 898303"/>
              <a:gd name="connsiteY2" fmla="*/ 117791 h 386148"/>
              <a:gd name="connsiteX3" fmla="*/ 49694 w 898303"/>
              <a:gd name="connsiteY3" fmla="*/ 386148 h 386148"/>
              <a:gd name="connsiteX4" fmla="*/ 0 w 898303"/>
              <a:gd name="connsiteY4" fmla="*/ 9939 h 386148"/>
              <a:gd name="connsiteX0" fmla="*/ 0 w 858546"/>
              <a:gd name="connsiteY0" fmla="*/ 39757 h 386148"/>
              <a:gd name="connsiteX1" fmla="*/ 421224 w 858546"/>
              <a:gd name="connsiteY1" fmla="*/ 0 h 386148"/>
              <a:gd name="connsiteX2" fmla="*/ 858546 w 858546"/>
              <a:gd name="connsiteY2" fmla="*/ 117791 h 386148"/>
              <a:gd name="connsiteX3" fmla="*/ 9937 w 858546"/>
              <a:gd name="connsiteY3" fmla="*/ 386148 h 386148"/>
              <a:gd name="connsiteX4" fmla="*/ 0 w 858546"/>
              <a:gd name="connsiteY4" fmla="*/ 39757 h 386148"/>
              <a:gd name="connsiteX0" fmla="*/ 0 w 882865"/>
              <a:gd name="connsiteY0" fmla="*/ 12348 h 386148"/>
              <a:gd name="connsiteX1" fmla="*/ 445543 w 882865"/>
              <a:gd name="connsiteY1" fmla="*/ 0 h 386148"/>
              <a:gd name="connsiteX2" fmla="*/ 882865 w 882865"/>
              <a:gd name="connsiteY2" fmla="*/ 117791 h 386148"/>
              <a:gd name="connsiteX3" fmla="*/ 34256 w 882865"/>
              <a:gd name="connsiteY3" fmla="*/ 386148 h 386148"/>
              <a:gd name="connsiteX4" fmla="*/ 0 w 882865"/>
              <a:gd name="connsiteY4" fmla="*/ 12348 h 386148"/>
              <a:gd name="connsiteX0" fmla="*/ 17855 w 900720"/>
              <a:gd name="connsiteY0" fmla="*/ 12348 h 377012"/>
              <a:gd name="connsiteX1" fmla="*/ 463398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00720"/>
              <a:gd name="connsiteY0" fmla="*/ 12348 h 377012"/>
              <a:gd name="connsiteX1" fmla="*/ 529405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49357"/>
              <a:gd name="connsiteY0" fmla="*/ 12348 h 377012"/>
              <a:gd name="connsiteX1" fmla="*/ 529405 w 949357"/>
              <a:gd name="connsiteY1" fmla="*/ 0 h 377012"/>
              <a:gd name="connsiteX2" fmla="*/ 949357 w 949357"/>
              <a:gd name="connsiteY2" fmla="*/ 126927 h 377012"/>
              <a:gd name="connsiteX3" fmla="*/ 0 w 949357"/>
              <a:gd name="connsiteY3" fmla="*/ 377012 h 377012"/>
              <a:gd name="connsiteX4" fmla="*/ 17855 w 949357"/>
              <a:gd name="connsiteY4" fmla="*/ 12348 h 37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357" h="377012">
                <a:moveTo>
                  <a:pt x="17855" y="12348"/>
                </a:moveTo>
                <a:lnTo>
                  <a:pt x="529405" y="0"/>
                </a:lnTo>
                <a:lnTo>
                  <a:pt x="949357" y="126927"/>
                </a:lnTo>
                <a:lnTo>
                  <a:pt x="0" y="377012"/>
                </a:lnTo>
                <a:cubicBezTo>
                  <a:pt x="0" y="254922"/>
                  <a:pt x="17855" y="134438"/>
                  <a:pt x="17855" y="12348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物件 16">
            <a:extLst>
              <a:ext uri="{FF2B5EF4-FFF2-40B4-BE49-F238E27FC236}">
                <a16:creationId xmlns:a16="http://schemas.microsoft.com/office/drawing/2014/main" id="{5EABAB17-6D6C-45C5-A257-75496D9FFBA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52295" y="1342534"/>
          <a:ext cx="2485332" cy="40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9" name="Equation" r:id="rId4" imgW="1396800" imgH="228600" progId="Equation.DSMT4">
                  <p:embed/>
                </p:oleObj>
              </mc:Choice>
              <mc:Fallback>
                <p:oleObj name="Equation" r:id="rId4" imgW="1396800" imgH="228600" progId="Equation.DSMT4">
                  <p:embed/>
                  <p:pic>
                    <p:nvPicPr>
                      <p:cNvPr id="17" name="物件 16">
                        <a:extLst>
                          <a:ext uri="{FF2B5EF4-FFF2-40B4-BE49-F238E27FC236}">
                            <a16:creationId xmlns:a16="http://schemas.microsoft.com/office/drawing/2014/main" id="{5EABAB17-6D6C-45C5-A257-75496D9FFB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52295" y="1342534"/>
                        <a:ext cx="2485332" cy="40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5022362" y="1305573"/>
            <a:ext cx="2329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GENERAL Turbine</a:t>
            </a:r>
            <a:endParaRPr lang="zh-TW" altLang="en-US" sz="20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8628" y="1295948"/>
            <a:ext cx="7765057" cy="51548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5357191" y="4449347"/>
            <a:ext cx="1995104" cy="550036"/>
          </a:xfrm>
          <a:custGeom>
            <a:avLst/>
            <a:gdLst>
              <a:gd name="connsiteX0" fmla="*/ 0 w 1156722"/>
              <a:gd name="connsiteY0" fmla="*/ 0 h 584932"/>
              <a:gd name="connsiteX1" fmla="*/ 1156722 w 1156722"/>
              <a:gd name="connsiteY1" fmla="*/ 0 h 584932"/>
              <a:gd name="connsiteX2" fmla="*/ 1156722 w 1156722"/>
              <a:gd name="connsiteY2" fmla="*/ 584932 h 584932"/>
              <a:gd name="connsiteX3" fmla="*/ 0 w 1156722"/>
              <a:gd name="connsiteY3" fmla="*/ 584932 h 584932"/>
              <a:gd name="connsiteX4" fmla="*/ 0 w 1156722"/>
              <a:gd name="connsiteY4" fmla="*/ 0 h 584932"/>
              <a:gd name="connsiteX0" fmla="*/ 0 w 1156722"/>
              <a:gd name="connsiteY0" fmla="*/ 0 h 614749"/>
              <a:gd name="connsiteX1" fmla="*/ 1156722 w 1156722"/>
              <a:gd name="connsiteY1" fmla="*/ 0 h 614749"/>
              <a:gd name="connsiteX2" fmla="*/ 1156722 w 1156722"/>
              <a:gd name="connsiteY2" fmla="*/ 584932 h 614749"/>
              <a:gd name="connsiteX3" fmla="*/ 228600 w 1156722"/>
              <a:gd name="connsiteY3" fmla="*/ 614749 h 614749"/>
              <a:gd name="connsiteX4" fmla="*/ 0 w 1156722"/>
              <a:gd name="connsiteY4" fmla="*/ 0 h 614749"/>
              <a:gd name="connsiteX0" fmla="*/ 0 w 1007635"/>
              <a:gd name="connsiteY0" fmla="*/ 119270 h 614749"/>
              <a:gd name="connsiteX1" fmla="*/ 1007635 w 1007635"/>
              <a:gd name="connsiteY1" fmla="*/ 0 h 614749"/>
              <a:gd name="connsiteX2" fmla="*/ 1007635 w 1007635"/>
              <a:gd name="connsiteY2" fmla="*/ 584932 h 614749"/>
              <a:gd name="connsiteX3" fmla="*/ 79513 w 1007635"/>
              <a:gd name="connsiteY3" fmla="*/ 614749 h 614749"/>
              <a:gd name="connsiteX4" fmla="*/ 0 w 1007635"/>
              <a:gd name="connsiteY4" fmla="*/ 119270 h 614749"/>
              <a:gd name="connsiteX0" fmla="*/ 0 w 1007635"/>
              <a:gd name="connsiteY0" fmla="*/ 9940 h 505419"/>
              <a:gd name="connsiteX1" fmla="*/ 719400 w 1007635"/>
              <a:gd name="connsiteY1" fmla="*/ 0 h 505419"/>
              <a:gd name="connsiteX2" fmla="*/ 1007635 w 1007635"/>
              <a:gd name="connsiteY2" fmla="*/ 475602 h 505419"/>
              <a:gd name="connsiteX3" fmla="*/ 79513 w 1007635"/>
              <a:gd name="connsiteY3" fmla="*/ 505419 h 505419"/>
              <a:gd name="connsiteX4" fmla="*/ 0 w 1007635"/>
              <a:gd name="connsiteY4" fmla="*/ 9940 h 505419"/>
              <a:gd name="connsiteX0" fmla="*/ 0 w 918182"/>
              <a:gd name="connsiteY0" fmla="*/ 9940 h 505419"/>
              <a:gd name="connsiteX1" fmla="*/ 719400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505419"/>
              <a:gd name="connsiteX1" fmla="*/ 550435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425906"/>
              <a:gd name="connsiteX1" fmla="*/ 550435 w 918182"/>
              <a:gd name="connsiteY1" fmla="*/ 0 h 425906"/>
              <a:gd name="connsiteX2" fmla="*/ 918182 w 918182"/>
              <a:gd name="connsiteY2" fmla="*/ 107854 h 425906"/>
              <a:gd name="connsiteX3" fmla="*/ 29817 w 918182"/>
              <a:gd name="connsiteY3" fmla="*/ 425906 h 425906"/>
              <a:gd name="connsiteX4" fmla="*/ 0 w 918182"/>
              <a:gd name="connsiteY4" fmla="*/ 9940 h 425906"/>
              <a:gd name="connsiteX0" fmla="*/ 0 w 918182"/>
              <a:gd name="connsiteY0" fmla="*/ 29818 h 445784"/>
              <a:gd name="connsiteX1" fmla="*/ 540495 w 918182"/>
              <a:gd name="connsiteY1" fmla="*/ 0 h 445784"/>
              <a:gd name="connsiteX2" fmla="*/ 918182 w 918182"/>
              <a:gd name="connsiteY2" fmla="*/ 127732 h 445784"/>
              <a:gd name="connsiteX3" fmla="*/ 29817 w 918182"/>
              <a:gd name="connsiteY3" fmla="*/ 445784 h 445784"/>
              <a:gd name="connsiteX4" fmla="*/ 0 w 918182"/>
              <a:gd name="connsiteY4" fmla="*/ 29818 h 445784"/>
              <a:gd name="connsiteX0" fmla="*/ 1 w 888365"/>
              <a:gd name="connsiteY0" fmla="*/ 79514 h 445784"/>
              <a:gd name="connsiteX1" fmla="*/ 510678 w 888365"/>
              <a:gd name="connsiteY1" fmla="*/ 0 h 445784"/>
              <a:gd name="connsiteX2" fmla="*/ 888365 w 888365"/>
              <a:gd name="connsiteY2" fmla="*/ 127732 h 445784"/>
              <a:gd name="connsiteX3" fmla="*/ 0 w 888365"/>
              <a:gd name="connsiteY3" fmla="*/ 445784 h 445784"/>
              <a:gd name="connsiteX4" fmla="*/ 1 w 888365"/>
              <a:gd name="connsiteY4" fmla="*/ 79514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57549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0 h 415966"/>
              <a:gd name="connsiteX1" fmla="*/ 480859 w 928120"/>
              <a:gd name="connsiteY1" fmla="*/ 9939 h 415966"/>
              <a:gd name="connsiteX2" fmla="*/ 928120 w 928120"/>
              <a:gd name="connsiteY2" fmla="*/ 127731 h 415966"/>
              <a:gd name="connsiteX3" fmla="*/ 39755 w 928120"/>
              <a:gd name="connsiteY3" fmla="*/ 415966 h 415966"/>
              <a:gd name="connsiteX4" fmla="*/ 0 w 928120"/>
              <a:gd name="connsiteY4" fmla="*/ 0 h 415966"/>
              <a:gd name="connsiteX0" fmla="*/ 0 w 928120"/>
              <a:gd name="connsiteY0" fmla="*/ 9939 h 425905"/>
              <a:gd name="connsiteX1" fmla="*/ 460981 w 928120"/>
              <a:gd name="connsiteY1" fmla="*/ 0 h 425905"/>
              <a:gd name="connsiteX2" fmla="*/ 928120 w 928120"/>
              <a:gd name="connsiteY2" fmla="*/ 137670 h 425905"/>
              <a:gd name="connsiteX3" fmla="*/ 39755 w 928120"/>
              <a:gd name="connsiteY3" fmla="*/ 425905 h 425905"/>
              <a:gd name="connsiteX4" fmla="*/ 0 w 928120"/>
              <a:gd name="connsiteY4" fmla="*/ 9939 h 425905"/>
              <a:gd name="connsiteX0" fmla="*/ 0 w 898303"/>
              <a:gd name="connsiteY0" fmla="*/ 9939 h 425905"/>
              <a:gd name="connsiteX1" fmla="*/ 460981 w 898303"/>
              <a:gd name="connsiteY1" fmla="*/ 0 h 425905"/>
              <a:gd name="connsiteX2" fmla="*/ 898303 w 898303"/>
              <a:gd name="connsiteY2" fmla="*/ 117791 h 425905"/>
              <a:gd name="connsiteX3" fmla="*/ 39755 w 898303"/>
              <a:gd name="connsiteY3" fmla="*/ 425905 h 425905"/>
              <a:gd name="connsiteX4" fmla="*/ 0 w 898303"/>
              <a:gd name="connsiteY4" fmla="*/ 9939 h 425905"/>
              <a:gd name="connsiteX0" fmla="*/ 0 w 898303"/>
              <a:gd name="connsiteY0" fmla="*/ 9939 h 386148"/>
              <a:gd name="connsiteX1" fmla="*/ 460981 w 898303"/>
              <a:gd name="connsiteY1" fmla="*/ 0 h 386148"/>
              <a:gd name="connsiteX2" fmla="*/ 898303 w 898303"/>
              <a:gd name="connsiteY2" fmla="*/ 117791 h 386148"/>
              <a:gd name="connsiteX3" fmla="*/ 49694 w 898303"/>
              <a:gd name="connsiteY3" fmla="*/ 386148 h 386148"/>
              <a:gd name="connsiteX4" fmla="*/ 0 w 898303"/>
              <a:gd name="connsiteY4" fmla="*/ 9939 h 386148"/>
              <a:gd name="connsiteX0" fmla="*/ 0 w 858546"/>
              <a:gd name="connsiteY0" fmla="*/ 39757 h 386148"/>
              <a:gd name="connsiteX1" fmla="*/ 421224 w 858546"/>
              <a:gd name="connsiteY1" fmla="*/ 0 h 386148"/>
              <a:gd name="connsiteX2" fmla="*/ 858546 w 858546"/>
              <a:gd name="connsiteY2" fmla="*/ 117791 h 386148"/>
              <a:gd name="connsiteX3" fmla="*/ 9937 w 858546"/>
              <a:gd name="connsiteY3" fmla="*/ 386148 h 386148"/>
              <a:gd name="connsiteX4" fmla="*/ 0 w 858546"/>
              <a:gd name="connsiteY4" fmla="*/ 39757 h 386148"/>
              <a:gd name="connsiteX0" fmla="*/ 0 w 882865"/>
              <a:gd name="connsiteY0" fmla="*/ 12348 h 386148"/>
              <a:gd name="connsiteX1" fmla="*/ 445543 w 882865"/>
              <a:gd name="connsiteY1" fmla="*/ 0 h 386148"/>
              <a:gd name="connsiteX2" fmla="*/ 882865 w 882865"/>
              <a:gd name="connsiteY2" fmla="*/ 117791 h 386148"/>
              <a:gd name="connsiteX3" fmla="*/ 34256 w 882865"/>
              <a:gd name="connsiteY3" fmla="*/ 386148 h 386148"/>
              <a:gd name="connsiteX4" fmla="*/ 0 w 882865"/>
              <a:gd name="connsiteY4" fmla="*/ 12348 h 386148"/>
              <a:gd name="connsiteX0" fmla="*/ 17855 w 900720"/>
              <a:gd name="connsiteY0" fmla="*/ 12348 h 377012"/>
              <a:gd name="connsiteX1" fmla="*/ 463398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00720"/>
              <a:gd name="connsiteY0" fmla="*/ 12348 h 377012"/>
              <a:gd name="connsiteX1" fmla="*/ 529405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49357"/>
              <a:gd name="connsiteY0" fmla="*/ 12348 h 377012"/>
              <a:gd name="connsiteX1" fmla="*/ 529405 w 949357"/>
              <a:gd name="connsiteY1" fmla="*/ 0 h 377012"/>
              <a:gd name="connsiteX2" fmla="*/ 949357 w 949357"/>
              <a:gd name="connsiteY2" fmla="*/ 126927 h 377012"/>
              <a:gd name="connsiteX3" fmla="*/ 0 w 949357"/>
              <a:gd name="connsiteY3" fmla="*/ 377012 h 377012"/>
              <a:gd name="connsiteX4" fmla="*/ 17855 w 949357"/>
              <a:gd name="connsiteY4" fmla="*/ 12348 h 37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357" h="377012">
                <a:moveTo>
                  <a:pt x="17855" y="12348"/>
                </a:moveTo>
                <a:lnTo>
                  <a:pt x="529405" y="0"/>
                </a:lnTo>
                <a:lnTo>
                  <a:pt x="949357" y="126927"/>
                </a:lnTo>
                <a:lnTo>
                  <a:pt x="0" y="377012"/>
                </a:lnTo>
                <a:cubicBezTo>
                  <a:pt x="0" y="254922"/>
                  <a:pt x="17855" y="134438"/>
                  <a:pt x="17855" y="12348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 rot="21178033">
            <a:off x="5448035" y="448343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chemeClr val="bg1"/>
                </a:solidFill>
              </a:rPr>
              <a:t>obstacle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387" y="4187688"/>
            <a:ext cx="3792621" cy="270099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5709402" y="5920509"/>
            <a:ext cx="2741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Optimal solution = 574</a:t>
            </a:r>
            <a:endParaRPr lang="zh-TW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9069362" y="5920509"/>
            <a:ext cx="2712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Running time 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440(s)</a:t>
            </a:r>
            <a:endParaRPr lang="zh-TW" altLang="en-US" sz="2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1422604" y="6550223"/>
            <a:ext cx="185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Running time =</a:t>
            </a:r>
            <a:r>
              <a:rPr lang="zh-TW" altLang="en-US" dirty="0" smtClean="0"/>
              <a:t> </a:t>
            </a:r>
            <a:r>
              <a:rPr lang="en-US" altLang="zh-TW" dirty="0" smtClean="0"/>
              <a:t>25(s)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46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頁尾版面配置區 3">
            <a:extLst>
              <a:ext uri="{FF2B5EF4-FFF2-40B4-BE49-F238E27FC236}">
                <a16:creationId xmlns:a16="http://schemas.microsoft.com/office/drawing/2014/main" id="{22799C15-201A-4988-8A86-E4FAE8D9D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908A2-4278-43A0-9EDF-BBDFDC5AE7B7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34F39D-CB8F-4FF6-B7CE-9F7F2F3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dirty="0">
                <a:latin typeface="+mn-lt"/>
              </a:rPr>
              <a:t>The graph of optimal </a:t>
            </a:r>
            <a:r>
              <a:rPr lang="en-US" altLang="zh-TW" sz="3800" dirty="0" smtClean="0">
                <a:latin typeface="+mn-lt"/>
              </a:rPr>
              <a:t>solution(node=30)</a:t>
            </a:r>
            <a:endParaRPr lang="en-US" altLang="zh-TW" sz="3800" dirty="0">
              <a:latin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29734" y="1057524"/>
          <a:ext cx="453344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1">
                  <a:extLst>
                    <a:ext uri="{9D8B030D-6E8A-4147-A177-3AD203B41FA5}">
                      <a16:colId xmlns:a16="http://schemas.microsoft.com/office/drawing/2014/main" val="425410416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12853212"/>
                    </a:ext>
                  </a:extLst>
                </a:gridCol>
                <a:gridCol w="737415">
                  <a:extLst>
                    <a:ext uri="{9D8B030D-6E8A-4147-A177-3AD203B41FA5}">
                      <a16:colId xmlns:a16="http://schemas.microsoft.com/office/drawing/2014/main" val="311211681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68582196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3240062"/>
                    </a:ext>
                  </a:extLst>
                </a:gridCol>
              </a:tblGrid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Cable</a:t>
                      </a:r>
                    </a:p>
                    <a:p>
                      <a:pPr algn="ctr"/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Capacity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Bound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(l, u)</a:t>
                      </a:r>
                      <a:endParaRPr lang="zh-TW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Loss</a:t>
                      </a:r>
                    </a:p>
                    <a:p>
                      <a:pPr algn="ctr"/>
                      <a:r>
                        <a:rPr lang="en-US" altLang="zh-TW" sz="1400" dirty="0"/>
                        <a:t>Cost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loss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Investment</a:t>
                      </a:r>
                    </a:p>
                    <a:p>
                      <a:pPr algn="ctr"/>
                      <a:r>
                        <a:rPr lang="en-US" altLang="zh-TW" sz="1400" dirty="0"/>
                        <a:t>Cost</a:t>
                      </a:r>
                      <a:r>
                        <a:rPr lang="zh-TW" altLang="en-US" sz="1400" dirty="0"/>
                        <a:t> </a:t>
                      </a:r>
                      <a:endParaRPr lang="en-US" altLang="zh-TW" sz="1400" dirty="0"/>
                    </a:p>
                    <a:p>
                      <a:pPr marL="0" algn="ctr" defTabSz="914400" rtl="0" eaLnBrk="1" latinLnBrk="0" hangingPunct="1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Total</a:t>
                      </a:r>
                    </a:p>
                    <a:p>
                      <a:pPr algn="ctr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Cost</a:t>
                      </a:r>
                    </a:p>
                    <a:p>
                      <a:pPr algn="ctr"/>
                      <a:r>
                        <a:rPr lang="en-US" altLang="zh-TW" sz="1400" b="1" i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loss+c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840174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(0,0)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331046"/>
                  </a:ext>
                </a:extLst>
              </a:tr>
              <a:tr h="27271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(0,1)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89036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(1,2)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768938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(2,3)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739716"/>
                  </a:ext>
                </a:extLst>
              </a:tr>
              <a:tr h="27271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(3,4)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955852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(4,5)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484284"/>
                  </a:ext>
                </a:extLst>
              </a:tr>
              <a:tr h="27271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3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(5,6)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177686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(6,7)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384306"/>
                  </a:ext>
                </a:extLst>
              </a:tr>
            </a:tbl>
          </a:graphicData>
        </a:graphic>
      </p:graphicFrame>
      <p:sp>
        <p:nvSpPr>
          <p:cNvPr id="9" name="向左箭號 8"/>
          <p:cNvSpPr/>
          <p:nvPr/>
        </p:nvSpPr>
        <p:spPr bwMode="auto">
          <a:xfrm rot="9502935">
            <a:off x="4115859" y="5420409"/>
            <a:ext cx="540689" cy="586567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54256" y="942385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rgbClr val="00CC66"/>
                </a:solidFill>
              </a:rPr>
              <a:t>The thicker line, the more capacity cable used</a:t>
            </a:r>
            <a:endParaRPr lang="zh-TW" altLang="en-US" sz="1800" b="1" dirty="0">
              <a:solidFill>
                <a:srgbClr val="00CC66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3099" y="1275821"/>
            <a:ext cx="7248901" cy="4958668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9FA4F7-9274-405A-B9AB-4557D9E8044B}"/>
              </a:ext>
            </a:extLst>
          </p:cNvPr>
          <p:cNvSpPr txBox="1"/>
          <p:nvPr/>
        </p:nvSpPr>
        <p:spPr>
          <a:xfrm>
            <a:off x="5005486" y="1275821"/>
            <a:ext cx="230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UNIFORM Turbine</a:t>
            </a:r>
            <a:endParaRPr lang="zh-TW" altLang="en-US" dirty="0"/>
          </a:p>
        </p:txBody>
      </p:sp>
      <p:graphicFrame>
        <p:nvGraphicFramePr>
          <p:cNvPr id="26" name="物件 25">
            <a:extLst>
              <a:ext uri="{FF2B5EF4-FFF2-40B4-BE49-F238E27FC236}">
                <a16:creationId xmlns:a16="http://schemas.microsoft.com/office/drawing/2014/main" id="{6EC13763-8321-47D1-88A4-2CCBD0CB9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636823"/>
              </p:ext>
            </p:extLst>
          </p:nvPr>
        </p:nvGraphicFramePr>
        <p:xfrm>
          <a:off x="7352295" y="1285738"/>
          <a:ext cx="1632462" cy="41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Equation" r:id="rId4" imgW="901440" imgH="228600" progId="Equation.DSMT4">
                  <p:embed/>
                </p:oleObj>
              </mc:Choice>
              <mc:Fallback>
                <p:oleObj name="Equation" r:id="rId4" imgW="901440" imgH="228600" progId="Equation.DSMT4">
                  <p:embed/>
                  <p:pic>
                    <p:nvPicPr>
                      <p:cNvPr id="26" name="物件 25">
                        <a:extLst>
                          <a:ext uri="{FF2B5EF4-FFF2-40B4-BE49-F238E27FC236}">
                            <a16:creationId xmlns:a16="http://schemas.microsoft.com/office/drawing/2014/main" id="{6EC13763-8321-47D1-88A4-2CCBD0CB9E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52295" y="1285738"/>
                        <a:ext cx="1632462" cy="41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1"/>
          <p:cNvSpPr/>
          <p:nvPr/>
        </p:nvSpPr>
        <p:spPr bwMode="auto">
          <a:xfrm>
            <a:off x="5465234" y="4444262"/>
            <a:ext cx="1121834" cy="529905"/>
          </a:xfrm>
          <a:custGeom>
            <a:avLst/>
            <a:gdLst>
              <a:gd name="connsiteX0" fmla="*/ 0 w 1156722"/>
              <a:gd name="connsiteY0" fmla="*/ 0 h 584932"/>
              <a:gd name="connsiteX1" fmla="*/ 1156722 w 1156722"/>
              <a:gd name="connsiteY1" fmla="*/ 0 h 584932"/>
              <a:gd name="connsiteX2" fmla="*/ 1156722 w 1156722"/>
              <a:gd name="connsiteY2" fmla="*/ 584932 h 584932"/>
              <a:gd name="connsiteX3" fmla="*/ 0 w 1156722"/>
              <a:gd name="connsiteY3" fmla="*/ 584932 h 584932"/>
              <a:gd name="connsiteX4" fmla="*/ 0 w 1156722"/>
              <a:gd name="connsiteY4" fmla="*/ 0 h 584932"/>
              <a:gd name="connsiteX0" fmla="*/ 0 w 1156722"/>
              <a:gd name="connsiteY0" fmla="*/ 0 h 614749"/>
              <a:gd name="connsiteX1" fmla="*/ 1156722 w 1156722"/>
              <a:gd name="connsiteY1" fmla="*/ 0 h 614749"/>
              <a:gd name="connsiteX2" fmla="*/ 1156722 w 1156722"/>
              <a:gd name="connsiteY2" fmla="*/ 584932 h 614749"/>
              <a:gd name="connsiteX3" fmla="*/ 228600 w 1156722"/>
              <a:gd name="connsiteY3" fmla="*/ 614749 h 614749"/>
              <a:gd name="connsiteX4" fmla="*/ 0 w 1156722"/>
              <a:gd name="connsiteY4" fmla="*/ 0 h 614749"/>
              <a:gd name="connsiteX0" fmla="*/ 0 w 1007635"/>
              <a:gd name="connsiteY0" fmla="*/ 119270 h 614749"/>
              <a:gd name="connsiteX1" fmla="*/ 1007635 w 1007635"/>
              <a:gd name="connsiteY1" fmla="*/ 0 h 614749"/>
              <a:gd name="connsiteX2" fmla="*/ 1007635 w 1007635"/>
              <a:gd name="connsiteY2" fmla="*/ 584932 h 614749"/>
              <a:gd name="connsiteX3" fmla="*/ 79513 w 1007635"/>
              <a:gd name="connsiteY3" fmla="*/ 614749 h 614749"/>
              <a:gd name="connsiteX4" fmla="*/ 0 w 1007635"/>
              <a:gd name="connsiteY4" fmla="*/ 119270 h 614749"/>
              <a:gd name="connsiteX0" fmla="*/ 0 w 1007635"/>
              <a:gd name="connsiteY0" fmla="*/ 9940 h 505419"/>
              <a:gd name="connsiteX1" fmla="*/ 719400 w 1007635"/>
              <a:gd name="connsiteY1" fmla="*/ 0 h 505419"/>
              <a:gd name="connsiteX2" fmla="*/ 1007635 w 1007635"/>
              <a:gd name="connsiteY2" fmla="*/ 475602 h 505419"/>
              <a:gd name="connsiteX3" fmla="*/ 79513 w 1007635"/>
              <a:gd name="connsiteY3" fmla="*/ 505419 h 505419"/>
              <a:gd name="connsiteX4" fmla="*/ 0 w 1007635"/>
              <a:gd name="connsiteY4" fmla="*/ 9940 h 505419"/>
              <a:gd name="connsiteX0" fmla="*/ 0 w 918182"/>
              <a:gd name="connsiteY0" fmla="*/ 9940 h 505419"/>
              <a:gd name="connsiteX1" fmla="*/ 719400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505419"/>
              <a:gd name="connsiteX1" fmla="*/ 550435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425906"/>
              <a:gd name="connsiteX1" fmla="*/ 550435 w 918182"/>
              <a:gd name="connsiteY1" fmla="*/ 0 h 425906"/>
              <a:gd name="connsiteX2" fmla="*/ 918182 w 918182"/>
              <a:gd name="connsiteY2" fmla="*/ 107854 h 425906"/>
              <a:gd name="connsiteX3" fmla="*/ 29817 w 918182"/>
              <a:gd name="connsiteY3" fmla="*/ 425906 h 425906"/>
              <a:gd name="connsiteX4" fmla="*/ 0 w 918182"/>
              <a:gd name="connsiteY4" fmla="*/ 9940 h 425906"/>
              <a:gd name="connsiteX0" fmla="*/ 0 w 918182"/>
              <a:gd name="connsiteY0" fmla="*/ 29818 h 445784"/>
              <a:gd name="connsiteX1" fmla="*/ 540495 w 918182"/>
              <a:gd name="connsiteY1" fmla="*/ 0 h 445784"/>
              <a:gd name="connsiteX2" fmla="*/ 918182 w 918182"/>
              <a:gd name="connsiteY2" fmla="*/ 127732 h 445784"/>
              <a:gd name="connsiteX3" fmla="*/ 29817 w 918182"/>
              <a:gd name="connsiteY3" fmla="*/ 445784 h 445784"/>
              <a:gd name="connsiteX4" fmla="*/ 0 w 918182"/>
              <a:gd name="connsiteY4" fmla="*/ 29818 h 445784"/>
              <a:gd name="connsiteX0" fmla="*/ 1 w 888365"/>
              <a:gd name="connsiteY0" fmla="*/ 79514 h 445784"/>
              <a:gd name="connsiteX1" fmla="*/ 510678 w 888365"/>
              <a:gd name="connsiteY1" fmla="*/ 0 h 445784"/>
              <a:gd name="connsiteX2" fmla="*/ 888365 w 888365"/>
              <a:gd name="connsiteY2" fmla="*/ 127732 h 445784"/>
              <a:gd name="connsiteX3" fmla="*/ 0 w 888365"/>
              <a:gd name="connsiteY3" fmla="*/ 445784 h 445784"/>
              <a:gd name="connsiteX4" fmla="*/ 1 w 888365"/>
              <a:gd name="connsiteY4" fmla="*/ 79514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57549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0 h 415966"/>
              <a:gd name="connsiteX1" fmla="*/ 480859 w 928120"/>
              <a:gd name="connsiteY1" fmla="*/ 9939 h 415966"/>
              <a:gd name="connsiteX2" fmla="*/ 928120 w 928120"/>
              <a:gd name="connsiteY2" fmla="*/ 127731 h 415966"/>
              <a:gd name="connsiteX3" fmla="*/ 39755 w 928120"/>
              <a:gd name="connsiteY3" fmla="*/ 415966 h 415966"/>
              <a:gd name="connsiteX4" fmla="*/ 0 w 928120"/>
              <a:gd name="connsiteY4" fmla="*/ 0 h 415966"/>
              <a:gd name="connsiteX0" fmla="*/ 0 w 928120"/>
              <a:gd name="connsiteY0" fmla="*/ 9939 h 425905"/>
              <a:gd name="connsiteX1" fmla="*/ 460981 w 928120"/>
              <a:gd name="connsiteY1" fmla="*/ 0 h 425905"/>
              <a:gd name="connsiteX2" fmla="*/ 928120 w 928120"/>
              <a:gd name="connsiteY2" fmla="*/ 137670 h 425905"/>
              <a:gd name="connsiteX3" fmla="*/ 39755 w 928120"/>
              <a:gd name="connsiteY3" fmla="*/ 425905 h 425905"/>
              <a:gd name="connsiteX4" fmla="*/ 0 w 928120"/>
              <a:gd name="connsiteY4" fmla="*/ 9939 h 425905"/>
              <a:gd name="connsiteX0" fmla="*/ 0 w 898303"/>
              <a:gd name="connsiteY0" fmla="*/ 9939 h 425905"/>
              <a:gd name="connsiteX1" fmla="*/ 460981 w 898303"/>
              <a:gd name="connsiteY1" fmla="*/ 0 h 425905"/>
              <a:gd name="connsiteX2" fmla="*/ 898303 w 898303"/>
              <a:gd name="connsiteY2" fmla="*/ 117791 h 425905"/>
              <a:gd name="connsiteX3" fmla="*/ 39755 w 898303"/>
              <a:gd name="connsiteY3" fmla="*/ 425905 h 425905"/>
              <a:gd name="connsiteX4" fmla="*/ 0 w 898303"/>
              <a:gd name="connsiteY4" fmla="*/ 9939 h 425905"/>
              <a:gd name="connsiteX0" fmla="*/ 0 w 898303"/>
              <a:gd name="connsiteY0" fmla="*/ 9939 h 386148"/>
              <a:gd name="connsiteX1" fmla="*/ 460981 w 898303"/>
              <a:gd name="connsiteY1" fmla="*/ 0 h 386148"/>
              <a:gd name="connsiteX2" fmla="*/ 898303 w 898303"/>
              <a:gd name="connsiteY2" fmla="*/ 117791 h 386148"/>
              <a:gd name="connsiteX3" fmla="*/ 49694 w 898303"/>
              <a:gd name="connsiteY3" fmla="*/ 386148 h 386148"/>
              <a:gd name="connsiteX4" fmla="*/ 0 w 898303"/>
              <a:gd name="connsiteY4" fmla="*/ 9939 h 386148"/>
              <a:gd name="connsiteX0" fmla="*/ 0 w 858546"/>
              <a:gd name="connsiteY0" fmla="*/ 39757 h 386148"/>
              <a:gd name="connsiteX1" fmla="*/ 421224 w 858546"/>
              <a:gd name="connsiteY1" fmla="*/ 0 h 386148"/>
              <a:gd name="connsiteX2" fmla="*/ 858546 w 858546"/>
              <a:gd name="connsiteY2" fmla="*/ 117791 h 386148"/>
              <a:gd name="connsiteX3" fmla="*/ 9937 w 858546"/>
              <a:gd name="connsiteY3" fmla="*/ 386148 h 386148"/>
              <a:gd name="connsiteX4" fmla="*/ 0 w 858546"/>
              <a:gd name="connsiteY4" fmla="*/ 39757 h 386148"/>
              <a:gd name="connsiteX0" fmla="*/ 0 w 882865"/>
              <a:gd name="connsiteY0" fmla="*/ 12348 h 386148"/>
              <a:gd name="connsiteX1" fmla="*/ 445543 w 882865"/>
              <a:gd name="connsiteY1" fmla="*/ 0 h 386148"/>
              <a:gd name="connsiteX2" fmla="*/ 882865 w 882865"/>
              <a:gd name="connsiteY2" fmla="*/ 117791 h 386148"/>
              <a:gd name="connsiteX3" fmla="*/ 34256 w 882865"/>
              <a:gd name="connsiteY3" fmla="*/ 386148 h 386148"/>
              <a:gd name="connsiteX4" fmla="*/ 0 w 882865"/>
              <a:gd name="connsiteY4" fmla="*/ 12348 h 386148"/>
              <a:gd name="connsiteX0" fmla="*/ 17855 w 900720"/>
              <a:gd name="connsiteY0" fmla="*/ 12348 h 377012"/>
              <a:gd name="connsiteX1" fmla="*/ 463398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00720"/>
              <a:gd name="connsiteY0" fmla="*/ 12348 h 377012"/>
              <a:gd name="connsiteX1" fmla="*/ 529405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49357"/>
              <a:gd name="connsiteY0" fmla="*/ 12348 h 377012"/>
              <a:gd name="connsiteX1" fmla="*/ 529405 w 949357"/>
              <a:gd name="connsiteY1" fmla="*/ 0 h 377012"/>
              <a:gd name="connsiteX2" fmla="*/ 949357 w 949357"/>
              <a:gd name="connsiteY2" fmla="*/ 126927 h 377012"/>
              <a:gd name="connsiteX3" fmla="*/ 0 w 949357"/>
              <a:gd name="connsiteY3" fmla="*/ 377012 h 377012"/>
              <a:gd name="connsiteX4" fmla="*/ 17855 w 949357"/>
              <a:gd name="connsiteY4" fmla="*/ 12348 h 377012"/>
              <a:gd name="connsiteX0" fmla="*/ 17855 w 605849"/>
              <a:gd name="connsiteY0" fmla="*/ 12348 h 377012"/>
              <a:gd name="connsiteX1" fmla="*/ 529405 w 605849"/>
              <a:gd name="connsiteY1" fmla="*/ 0 h 377012"/>
              <a:gd name="connsiteX2" fmla="*/ 605849 w 605849"/>
              <a:gd name="connsiteY2" fmla="*/ 113732 h 377012"/>
              <a:gd name="connsiteX3" fmla="*/ 0 w 605849"/>
              <a:gd name="connsiteY3" fmla="*/ 377012 h 377012"/>
              <a:gd name="connsiteX4" fmla="*/ 17855 w 605849"/>
              <a:gd name="connsiteY4" fmla="*/ 12348 h 377012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585229"/>
              <a:gd name="connsiteY0" fmla="*/ 32660 h 397324"/>
              <a:gd name="connsiteX1" fmla="*/ 374296 w 585229"/>
              <a:gd name="connsiteY1" fmla="*/ 0 h 397324"/>
              <a:gd name="connsiteX2" fmla="*/ 585229 w 585229"/>
              <a:gd name="connsiteY2" fmla="*/ 133399 h 397324"/>
              <a:gd name="connsiteX3" fmla="*/ 0 w 585229"/>
              <a:gd name="connsiteY3" fmla="*/ 397324 h 397324"/>
              <a:gd name="connsiteX4" fmla="*/ 17855 w 585229"/>
              <a:gd name="connsiteY4" fmla="*/ 32660 h 397324"/>
              <a:gd name="connsiteX0" fmla="*/ 17855 w 585229"/>
              <a:gd name="connsiteY0" fmla="*/ 1323 h 365987"/>
              <a:gd name="connsiteX1" fmla="*/ 368680 w 585229"/>
              <a:gd name="connsiteY1" fmla="*/ 0 h 365987"/>
              <a:gd name="connsiteX2" fmla="*/ 585229 w 585229"/>
              <a:gd name="connsiteY2" fmla="*/ 102062 h 365987"/>
              <a:gd name="connsiteX3" fmla="*/ 0 w 585229"/>
              <a:gd name="connsiteY3" fmla="*/ 365987 h 365987"/>
              <a:gd name="connsiteX4" fmla="*/ 17855 w 585229"/>
              <a:gd name="connsiteY4" fmla="*/ 1323 h 365987"/>
              <a:gd name="connsiteX0" fmla="*/ 38318 w 585229"/>
              <a:gd name="connsiteY0" fmla="*/ 31337 h 365987"/>
              <a:gd name="connsiteX1" fmla="*/ 368680 w 585229"/>
              <a:gd name="connsiteY1" fmla="*/ 0 h 365987"/>
              <a:gd name="connsiteX2" fmla="*/ 585229 w 585229"/>
              <a:gd name="connsiteY2" fmla="*/ 102062 h 365987"/>
              <a:gd name="connsiteX3" fmla="*/ 0 w 585229"/>
              <a:gd name="connsiteY3" fmla="*/ 365987 h 365987"/>
              <a:gd name="connsiteX4" fmla="*/ 38318 w 585229"/>
              <a:gd name="connsiteY4" fmla="*/ 31337 h 365987"/>
              <a:gd name="connsiteX0" fmla="*/ 0 w 546911"/>
              <a:gd name="connsiteY0" fmla="*/ 31337 h 363214"/>
              <a:gd name="connsiteX1" fmla="*/ 330362 w 546911"/>
              <a:gd name="connsiteY1" fmla="*/ 0 h 363214"/>
              <a:gd name="connsiteX2" fmla="*/ 546911 w 546911"/>
              <a:gd name="connsiteY2" fmla="*/ 102062 h 363214"/>
              <a:gd name="connsiteX3" fmla="*/ 13094 w 546911"/>
              <a:gd name="connsiteY3" fmla="*/ 363214 h 363214"/>
              <a:gd name="connsiteX4" fmla="*/ 0 w 546911"/>
              <a:gd name="connsiteY4" fmla="*/ 31337 h 363214"/>
              <a:gd name="connsiteX0" fmla="*/ 8661 w 533817"/>
              <a:gd name="connsiteY0" fmla="*/ 31337 h 363214"/>
              <a:gd name="connsiteX1" fmla="*/ 317268 w 533817"/>
              <a:gd name="connsiteY1" fmla="*/ 0 h 363214"/>
              <a:gd name="connsiteX2" fmla="*/ 533817 w 533817"/>
              <a:gd name="connsiteY2" fmla="*/ 102062 h 363214"/>
              <a:gd name="connsiteX3" fmla="*/ 0 w 533817"/>
              <a:gd name="connsiteY3" fmla="*/ 363214 h 363214"/>
              <a:gd name="connsiteX4" fmla="*/ 8661 w 533817"/>
              <a:gd name="connsiteY4" fmla="*/ 31337 h 363214"/>
              <a:gd name="connsiteX0" fmla="*/ 8661 w 533817"/>
              <a:gd name="connsiteY0" fmla="*/ 31337 h 363214"/>
              <a:gd name="connsiteX1" fmla="*/ 317268 w 533817"/>
              <a:gd name="connsiteY1" fmla="*/ 0 h 363214"/>
              <a:gd name="connsiteX2" fmla="*/ 533817 w 533817"/>
              <a:gd name="connsiteY2" fmla="*/ 102062 h 363214"/>
              <a:gd name="connsiteX3" fmla="*/ 0 w 533817"/>
              <a:gd name="connsiteY3" fmla="*/ 363214 h 363214"/>
              <a:gd name="connsiteX4" fmla="*/ 8661 w 533817"/>
              <a:gd name="connsiteY4" fmla="*/ 31337 h 36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817" h="363214">
                <a:moveTo>
                  <a:pt x="8661" y="31337"/>
                </a:moveTo>
                <a:lnTo>
                  <a:pt x="317268" y="0"/>
                </a:lnTo>
                <a:lnTo>
                  <a:pt x="533817" y="102062"/>
                </a:lnTo>
                <a:cubicBezTo>
                  <a:pt x="473916" y="131884"/>
                  <a:pt x="95684" y="321139"/>
                  <a:pt x="0" y="363214"/>
                </a:cubicBezTo>
                <a:cubicBezTo>
                  <a:pt x="0" y="241124"/>
                  <a:pt x="8661" y="153427"/>
                  <a:pt x="8661" y="31337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 rot="20890763">
            <a:off x="5426915" y="447765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</a:rPr>
              <a:t>obstacle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9069362" y="5920509"/>
            <a:ext cx="2569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Running time 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29(s)</a:t>
            </a:r>
            <a:endParaRPr lang="zh-TW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5709402" y="5920509"/>
            <a:ext cx="2741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Optimal solution = 549</a:t>
            </a:r>
            <a:endParaRPr lang="zh-TW" altLang="en-US" sz="2000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548" y="4238423"/>
            <a:ext cx="3899472" cy="2648801"/>
          </a:xfrm>
          <a:prstGeom prst="rect">
            <a:avLst/>
          </a:prstGeom>
        </p:spPr>
      </p:pic>
      <p:sp>
        <p:nvSpPr>
          <p:cNvPr id="29" name="矩形 11"/>
          <p:cNvSpPr/>
          <p:nvPr/>
        </p:nvSpPr>
        <p:spPr bwMode="auto">
          <a:xfrm>
            <a:off x="741144" y="5916199"/>
            <a:ext cx="548641" cy="259153"/>
          </a:xfrm>
          <a:custGeom>
            <a:avLst/>
            <a:gdLst>
              <a:gd name="connsiteX0" fmla="*/ 0 w 1156722"/>
              <a:gd name="connsiteY0" fmla="*/ 0 h 584932"/>
              <a:gd name="connsiteX1" fmla="*/ 1156722 w 1156722"/>
              <a:gd name="connsiteY1" fmla="*/ 0 h 584932"/>
              <a:gd name="connsiteX2" fmla="*/ 1156722 w 1156722"/>
              <a:gd name="connsiteY2" fmla="*/ 584932 h 584932"/>
              <a:gd name="connsiteX3" fmla="*/ 0 w 1156722"/>
              <a:gd name="connsiteY3" fmla="*/ 584932 h 584932"/>
              <a:gd name="connsiteX4" fmla="*/ 0 w 1156722"/>
              <a:gd name="connsiteY4" fmla="*/ 0 h 584932"/>
              <a:gd name="connsiteX0" fmla="*/ 0 w 1156722"/>
              <a:gd name="connsiteY0" fmla="*/ 0 h 614749"/>
              <a:gd name="connsiteX1" fmla="*/ 1156722 w 1156722"/>
              <a:gd name="connsiteY1" fmla="*/ 0 h 614749"/>
              <a:gd name="connsiteX2" fmla="*/ 1156722 w 1156722"/>
              <a:gd name="connsiteY2" fmla="*/ 584932 h 614749"/>
              <a:gd name="connsiteX3" fmla="*/ 228600 w 1156722"/>
              <a:gd name="connsiteY3" fmla="*/ 614749 h 614749"/>
              <a:gd name="connsiteX4" fmla="*/ 0 w 1156722"/>
              <a:gd name="connsiteY4" fmla="*/ 0 h 614749"/>
              <a:gd name="connsiteX0" fmla="*/ 0 w 1007635"/>
              <a:gd name="connsiteY0" fmla="*/ 119270 h 614749"/>
              <a:gd name="connsiteX1" fmla="*/ 1007635 w 1007635"/>
              <a:gd name="connsiteY1" fmla="*/ 0 h 614749"/>
              <a:gd name="connsiteX2" fmla="*/ 1007635 w 1007635"/>
              <a:gd name="connsiteY2" fmla="*/ 584932 h 614749"/>
              <a:gd name="connsiteX3" fmla="*/ 79513 w 1007635"/>
              <a:gd name="connsiteY3" fmla="*/ 614749 h 614749"/>
              <a:gd name="connsiteX4" fmla="*/ 0 w 1007635"/>
              <a:gd name="connsiteY4" fmla="*/ 119270 h 614749"/>
              <a:gd name="connsiteX0" fmla="*/ 0 w 1007635"/>
              <a:gd name="connsiteY0" fmla="*/ 9940 h 505419"/>
              <a:gd name="connsiteX1" fmla="*/ 719400 w 1007635"/>
              <a:gd name="connsiteY1" fmla="*/ 0 h 505419"/>
              <a:gd name="connsiteX2" fmla="*/ 1007635 w 1007635"/>
              <a:gd name="connsiteY2" fmla="*/ 475602 h 505419"/>
              <a:gd name="connsiteX3" fmla="*/ 79513 w 1007635"/>
              <a:gd name="connsiteY3" fmla="*/ 505419 h 505419"/>
              <a:gd name="connsiteX4" fmla="*/ 0 w 1007635"/>
              <a:gd name="connsiteY4" fmla="*/ 9940 h 505419"/>
              <a:gd name="connsiteX0" fmla="*/ 0 w 918182"/>
              <a:gd name="connsiteY0" fmla="*/ 9940 h 505419"/>
              <a:gd name="connsiteX1" fmla="*/ 719400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505419"/>
              <a:gd name="connsiteX1" fmla="*/ 550435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425906"/>
              <a:gd name="connsiteX1" fmla="*/ 550435 w 918182"/>
              <a:gd name="connsiteY1" fmla="*/ 0 h 425906"/>
              <a:gd name="connsiteX2" fmla="*/ 918182 w 918182"/>
              <a:gd name="connsiteY2" fmla="*/ 107854 h 425906"/>
              <a:gd name="connsiteX3" fmla="*/ 29817 w 918182"/>
              <a:gd name="connsiteY3" fmla="*/ 425906 h 425906"/>
              <a:gd name="connsiteX4" fmla="*/ 0 w 918182"/>
              <a:gd name="connsiteY4" fmla="*/ 9940 h 425906"/>
              <a:gd name="connsiteX0" fmla="*/ 0 w 918182"/>
              <a:gd name="connsiteY0" fmla="*/ 29818 h 445784"/>
              <a:gd name="connsiteX1" fmla="*/ 540495 w 918182"/>
              <a:gd name="connsiteY1" fmla="*/ 0 h 445784"/>
              <a:gd name="connsiteX2" fmla="*/ 918182 w 918182"/>
              <a:gd name="connsiteY2" fmla="*/ 127732 h 445784"/>
              <a:gd name="connsiteX3" fmla="*/ 29817 w 918182"/>
              <a:gd name="connsiteY3" fmla="*/ 445784 h 445784"/>
              <a:gd name="connsiteX4" fmla="*/ 0 w 918182"/>
              <a:gd name="connsiteY4" fmla="*/ 29818 h 445784"/>
              <a:gd name="connsiteX0" fmla="*/ 1 w 888365"/>
              <a:gd name="connsiteY0" fmla="*/ 79514 h 445784"/>
              <a:gd name="connsiteX1" fmla="*/ 510678 w 888365"/>
              <a:gd name="connsiteY1" fmla="*/ 0 h 445784"/>
              <a:gd name="connsiteX2" fmla="*/ 888365 w 888365"/>
              <a:gd name="connsiteY2" fmla="*/ 127732 h 445784"/>
              <a:gd name="connsiteX3" fmla="*/ 0 w 888365"/>
              <a:gd name="connsiteY3" fmla="*/ 445784 h 445784"/>
              <a:gd name="connsiteX4" fmla="*/ 1 w 888365"/>
              <a:gd name="connsiteY4" fmla="*/ 79514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57549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0 h 415966"/>
              <a:gd name="connsiteX1" fmla="*/ 480859 w 928120"/>
              <a:gd name="connsiteY1" fmla="*/ 9939 h 415966"/>
              <a:gd name="connsiteX2" fmla="*/ 928120 w 928120"/>
              <a:gd name="connsiteY2" fmla="*/ 127731 h 415966"/>
              <a:gd name="connsiteX3" fmla="*/ 39755 w 928120"/>
              <a:gd name="connsiteY3" fmla="*/ 415966 h 415966"/>
              <a:gd name="connsiteX4" fmla="*/ 0 w 928120"/>
              <a:gd name="connsiteY4" fmla="*/ 0 h 415966"/>
              <a:gd name="connsiteX0" fmla="*/ 0 w 928120"/>
              <a:gd name="connsiteY0" fmla="*/ 9939 h 425905"/>
              <a:gd name="connsiteX1" fmla="*/ 460981 w 928120"/>
              <a:gd name="connsiteY1" fmla="*/ 0 h 425905"/>
              <a:gd name="connsiteX2" fmla="*/ 928120 w 928120"/>
              <a:gd name="connsiteY2" fmla="*/ 137670 h 425905"/>
              <a:gd name="connsiteX3" fmla="*/ 39755 w 928120"/>
              <a:gd name="connsiteY3" fmla="*/ 425905 h 425905"/>
              <a:gd name="connsiteX4" fmla="*/ 0 w 928120"/>
              <a:gd name="connsiteY4" fmla="*/ 9939 h 425905"/>
              <a:gd name="connsiteX0" fmla="*/ 0 w 898303"/>
              <a:gd name="connsiteY0" fmla="*/ 9939 h 425905"/>
              <a:gd name="connsiteX1" fmla="*/ 460981 w 898303"/>
              <a:gd name="connsiteY1" fmla="*/ 0 h 425905"/>
              <a:gd name="connsiteX2" fmla="*/ 898303 w 898303"/>
              <a:gd name="connsiteY2" fmla="*/ 117791 h 425905"/>
              <a:gd name="connsiteX3" fmla="*/ 39755 w 898303"/>
              <a:gd name="connsiteY3" fmla="*/ 425905 h 425905"/>
              <a:gd name="connsiteX4" fmla="*/ 0 w 898303"/>
              <a:gd name="connsiteY4" fmla="*/ 9939 h 425905"/>
              <a:gd name="connsiteX0" fmla="*/ 0 w 898303"/>
              <a:gd name="connsiteY0" fmla="*/ 9939 h 386148"/>
              <a:gd name="connsiteX1" fmla="*/ 460981 w 898303"/>
              <a:gd name="connsiteY1" fmla="*/ 0 h 386148"/>
              <a:gd name="connsiteX2" fmla="*/ 898303 w 898303"/>
              <a:gd name="connsiteY2" fmla="*/ 117791 h 386148"/>
              <a:gd name="connsiteX3" fmla="*/ 49694 w 898303"/>
              <a:gd name="connsiteY3" fmla="*/ 386148 h 386148"/>
              <a:gd name="connsiteX4" fmla="*/ 0 w 898303"/>
              <a:gd name="connsiteY4" fmla="*/ 9939 h 386148"/>
              <a:gd name="connsiteX0" fmla="*/ 0 w 858546"/>
              <a:gd name="connsiteY0" fmla="*/ 39757 h 386148"/>
              <a:gd name="connsiteX1" fmla="*/ 421224 w 858546"/>
              <a:gd name="connsiteY1" fmla="*/ 0 h 386148"/>
              <a:gd name="connsiteX2" fmla="*/ 858546 w 858546"/>
              <a:gd name="connsiteY2" fmla="*/ 117791 h 386148"/>
              <a:gd name="connsiteX3" fmla="*/ 9937 w 858546"/>
              <a:gd name="connsiteY3" fmla="*/ 386148 h 386148"/>
              <a:gd name="connsiteX4" fmla="*/ 0 w 858546"/>
              <a:gd name="connsiteY4" fmla="*/ 39757 h 386148"/>
              <a:gd name="connsiteX0" fmla="*/ 0 w 882865"/>
              <a:gd name="connsiteY0" fmla="*/ 12348 h 386148"/>
              <a:gd name="connsiteX1" fmla="*/ 445543 w 882865"/>
              <a:gd name="connsiteY1" fmla="*/ 0 h 386148"/>
              <a:gd name="connsiteX2" fmla="*/ 882865 w 882865"/>
              <a:gd name="connsiteY2" fmla="*/ 117791 h 386148"/>
              <a:gd name="connsiteX3" fmla="*/ 34256 w 882865"/>
              <a:gd name="connsiteY3" fmla="*/ 386148 h 386148"/>
              <a:gd name="connsiteX4" fmla="*/ 0 w 882865"/>
              <a:gd name="connsiteY4" fmla="*/ 12348 h 386148"/>
              <a:gd name="connsiteX0" fmla="*/ 17855 w 900720"/>
              <a:gd name="connsiteY0" fmla="*/ 12348 h 377012"/>
              <a:gd name="connsiteX1" fmla="*/ 463398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00720"/>
              <a:gd name="connsiteY0" fmla="*/ 12348 h 377012"/>
              <a:gd name="connsiteX1" fmla="*/ 529405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49357"/>
              <a:gd name="connsiteY0" fmla="*/ 12348 h 377012"/>
              <a:gd name="connsiteX1" fmla="*/ 529405 w 949357"/>
              <a:gd name="connsiteY1" fmla="*/ 0 h 377012"/>
              <a:gd name="connsiteX2" fmla="*/ 949357 w 949357"/>
              <a:gd name="connsiteY2" fmla="*/ 126927 h 377012"/>
              <a:gd name="connsiteX3" fmla="*/ 0 w 949357"/>
              <a:gd name="connsiteY3" fmla="*/ 377012 h 377012"/>
              <a:gd name="connsiteX4" fmla="*/ 17855 w 949357"/>
              <a:gd name="connsiteY4" fmla="*/ 12348 h 377012"/>
              <a:gd name="connsiteX0" fmla="*/ 17855 w 605849"/>
              <a:gd name="connsiteY0" fmla="*/ 12348 h 377012"/>
              <a:gd name="connsiteX1" fmla="*/ 529405 w 605849"/>
              <a:gd name="connsiteY1" fmla="*/ 0 h 377012"/>
              <a:gd name="connsiteX2" fmla="*/ 605849 w 605849"/>
              <a:gd name="connsiteY2" fmla="*/ 113732 h 377012"/>
              <a:gd name="connsiteX3" fmla="*/ 0 w 605849"/>
              <a:gd name="connsiteY3" fmla="*/ 377012 h 377012"/>
              <a:gd name="connsiteX4" fmla="*/ 17855 w 605849"/>
              <a:gd name="connsiteY4" fmla="*/ 12348 h 377012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585229"/>
              <a:gd name="connsiteY0" fmla="*/ 32660 h 397324"/>
              <a:gd name="connsiteX1" fmla="*/ 374296 w 585229"/>
              <a:gd name="connsiteY1" fmla="*/ 0 h 397324"/>
              <a:gd name="connsiteX2" fmla="*/ 585229 w 585229"/>
              <a:gd name="connsiteY2" fmla="*/ 133399 h 397324"/>
              <a:gd name="connsiteX3" fmla="*/ 0 w 585229"/>
              <a:gd name="connsiteY3" fmla="*/ 397324 h 397324"/>
              <a:gd name="connsiteX4" fmla="*/ 17855 w 585229"/>
              <a:gd name="connsiteY4" fmla="*/ 32660 h 397324"/>
              <a:gd name="connsiteX0" fmla="*/ 17855 w 585229"/>
              <a:gd name="connsiteY0" fmla="*/ 1323 h 365987"/>
              <a:gd name="connsiteX1" fmla="*/ 368680 w 585229"/>
              <a:gd name="connsiteY1" fmla="*/ 0 h 365987"/>
              <a:gd name="connsiteX2" fmla="*/ 585229 w 585229"/>
              <a:gd name="connsiteY2" fmla="*/ 102062 h 365987"/>
              <a:gd name="connsiteX3" fmla="*/ 0 w 585229"/>
              <a:gd name="connsiteY3" fmla="*/ 365987 h 365987"/>
              <a:gd name="connsiteX4" fmla="*/ 17855 w 585229"/>
              <a:gd name="connsiteY4" fmla="*/ 1323 h 365987"/>
              <a:gd name="connsiteX0" fmla="*/ 38318 w 585229"/>
              <a:gd name="connsiteY0" fmla="*/ 31337 h 365987"/>
              <a:gd name="connsiteX1" fmla="*/ 368680 w 585229"/>
              <a:gd name="connsiteY1" fmla="*/ 0 h 365987"/>
              <a:gd name="connsiteX2" fmla="*/ 585229 w 585229"/>
              <a:gd name="connsiteY2" fmla="*/ 102062 h 365987"/>
              <a:gd name="connsiteX3" fmla="*/ 0 w 585229"/>
              <a:gd name="connsiteY3" fmla="*/ 365987 h 365987"/>
              <a:gd name="connsiteX4" fmla="*/ 38318 w 585229"/>
              <a:gd name="connsiteY4" fmla="*/ 31337 h 365987"/>
              <a:gd name="connsiteX0" fmla="*/ 0 w 546911"/>
              <a:gd name="connsiteY0" fmla="*/ 31337 h 363214"/>
              <a:gd name="connsiteX1" fmla="*/ 330362 w 546911"/>
              <a:gd name="connsiteY1" fmla="*/ 0 h 363214"/>
              <a:gd name="connsiteX2" fmla="*/ 546911 w 546911"/>
              <a:gd name="connsiteY2" fmla="*/ 102062 h 363214"/>
              <a:gd name="connsiteX3" fmla="*/ 13094 w 546911"/>
              <a:gd name="connsiteY3" fmla="*/ 363214 h 363214"/>
              <a:gd name="connsiteX4" fmla="*/ 0 w 546911"/>
              <a:gd name="connsiteY4" fmla="*/ 31337 h 363214"/>
              <a:gd name="connsiteX0" fmla="*/ 8661 w 533817"/>
              <a:gd name="connsiteY0" fmla="*/ 31337 h 363214"/>
              <a:gd name="connsiteX1" fmla="*/ 317268 w 533817"/>
              <a:gd name="connsiteY1" fmla="*/ 0 h 363214"/>
              <a:gd name="connsiteX2" fmla="*/ 533817 w 533817"/>
              <a:gd name="connsiteY2" fmla="*/ 102062 h 363214"/>
              <a:gd name="connsiteX3" fmla="*/ 0 w 533817"/>
              <a:gd name="connsiteY3" fmla="*/ 363214 h 363214"/>
              <a:gd name="connsiteX4" fmla="*/ 8661 w 533817"/>
              <a:gd name="connsiteY4" fmla="*/ 31337 h 363214"/>
              <a:gd name="connsiteX0" fmla="*/ 8661 w 533817"/>
              <a:gd name="connsiteY0" fmla="*/ 31337 h 363214"/>
              <a:gd name="connsiteX1" fmla="*/ 317268 w 533817"/>
              <a:gd name="connsiteY1" fmla="*/ 0 h 363214"/>
              <a:gd name="connsiteX2" fmla="*/ 533817 w 533817"/>
              <a:gd name="connsiteY2" fmla="*/ 102062 h 363214"/>
              <a:gd name="connsiteX3" fmla="*/ 0 w 533817"/>
              <a:gd name="connsiteY3" fmla="*/ 363214 h 363214"/>
              <a:gd name="connsiteX4" fmla="*/ 8661 w 533817"/>
              <a:gd name="connsiteY4" fmla="*/ 31337 h 36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817" h="363214">
                <a:moveTo>
                  <a:pt x="8661" y="31337"/>
                </a:moveTo>
                <a:lnTo>
                  <a:pt x="317268" y="0"/>
                </a:lnTo>
                <a:lnTo>
                  <a:pt x="533817" y="102062"/>
                </a:lnTo>
                <a:cubicBezTo>
                  <a:pt x="473916" y="131884"/>
                  <a:pt x="95684" y="321139"/>
                  <a:pt x="0" y="363214"/>
                </a:cubicBezTo>
                <a:cubicBezTo>
                  <a:pt x="0" y="241124"/>
                  <a:pt x="8661" y="153427"/>
                  <a:pt x="8661" y="31337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1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048" y="4234722"/>
            <a:ext cx="3837501" cy="2597693"/>
          </a:xfrm>
          <a:prstGeom prst="rect">
            <a:avLst/>
          </a:prstGeom>
        </p:spPr>
      </p:pic>
      <p:sp>
        <p:nvSpPr>
          <p:cNvPr id="22530" name="頁尾版面配置區 3">
            <a:extLst>
              <a:ext uri="{FF2B5EF4-FFF2-40B4-BE49-F238E27FC236}">
                <a16:creationId xmlns:a16="http://schemas.microsoft.com/office/drawing/2014/main" id="{22799C15-201A-4988-8A86-E4FAE8D9D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908A2-4278-43A0-9EDF-BBDFDC5AE7B7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34F39D-CB8F-4FF6-B7CE-9F7F2F3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dirty="0">
                <a:latin typeface="+mn-lt"/>
              </a:rPr>
              <a:t>The graph of optimal </a:t>
            </a:r>
            <a:r>
              <a:rPr lang="en-US" altLang="zh-TW" sz="3800" dirty="0" smtClean="0">
                <a:latin typeface="+mn-lt"/>
              </a:rPr>
              <a:t>solution(node=30)</a:t>
            </a:r>
            <a:endParaRPr lang="en-US" altLang="zh-TW" sz="3800" dirty="0">
              <a:latin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29734" y="1057524"/>
          <a:ext cx="453344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1">
                  <a:extLst>
                    <a:ext uri="{9D8B030D-6E8A-4147-A177-3AD203B41FA5}">
                      <a16:colId xmlns:a16="http://schemas.microsoft.com/office/drawing/2014/main" val="425410416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12853212"/>
                    </a:ext>
                  </a:extLst>
                </a:gridCol>
                <a:gridCol w="737415">
                  <a:extLst>
                    <a:ext uri="{9D8B030D-6E8A-4147-A177-3AD203B41FA5}">
                      <a16:colId xmlns:a16="http://schemas.microsoft.com/office/drawing/2014/main" val="311211681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68582196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3240062"/>
                    </a:ext>
                  </a:extLst>
                </a:gridCol>
              </a:tblGrid>
              <a:tr h="6972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Cable</a:t>
                      </a:r>
                    </a:p>
                    <a:p>
                      <a:pPr algn="ctr"/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Capacity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Bound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(l, u)</a:t>
                      </a:r>
                      <a:endParaRPr lang="zh-TW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Loss</a:t>
                      </a:r>
                    </a:p>
                    <a:p>
                      <a:pPr algn="ctr"/>
                      <a:r>
                        <a:rPr lang="en-US" altLang="zh-TW" sz="1400" dirty="0"/>
                        <a:t>Cost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loss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Investment</a:t>
                      </a:r>
                    </a:p>
                    <a:p>
                      <a:pPr algn="ctr"/>
                      <a:r>
                        <a:rPr lang="en-US" altLang="zh-TW" sz="1400" dirty="0"/>
                        <a:t>Cost</a:t>
                      </a:r>
                      <a:r>
                        <a:rPr lang="zh-TW" altLang="en-US" sz="1400" dirty="0"/>
                        <a:t> </a:t>
                      </a:r>
                      <a:endParaRPr lang="en-US" altLang="zh-TW" sz="1400" dirty="0"/>
                    </a:p>
                    <a:p>
                      <a:pPr marL="0" algn="ctr" defTabSz="914400" rtl="0" eaLnBrk="1" latinLnBrk="0" hangingPunct="1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Total</a:t>
                      </a:r>
                    </a:p>
                    <a:p>
                      <a:pPr algn="ctr"/>
                      <a:r>
                        <a:rPr lang="en-US" altLang="zh-TW" sz="1400" b="1" i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Cost</a:t>
                      </a:r>
                    </a:p>
                    <a:p>
                      <a:pPr algn="ctr"/>
                      <a:r>
                        <a:rPr lang="en-US" altLang="zh-TW" sz="1400" b="1" i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loss+c</a:t>
                      </a:r>
                      <a:endParaRPr lang="zh-TW" altLang="en-US" sz="1400" b="1" i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840174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(0,0)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331046"/>
                  </a:ext>
                </a:extLst>
              </a:tr>
              <a:tr h="27271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(0,1)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89036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(1,2)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768938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(2,3)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739716"/>
                  </a:ext>
                </a:extLst>
              </a:tr>
              <a:tr h="27271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(3,4)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955852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(4,5)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484284"/>
                  </a:ext>
                </a:extLst>
              </a:tr>
              <a:tr h="27271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Cable 3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(5,6)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177686"/>
                  </a:ext>
                </a:extLst>
              </a:tr>
              <a:tr h="272716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(6,7)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384306"/>
                  </a:ext>
                </a:extLst>
              </a:tr>
            </a:tbl>
          </a:graphicData>
        </a:graphic>
      </p:graphicFrame>
      <p:sp>
        <p:nvSpPr>
          <p:cNvPr id="9" name="向左箭號 8"/>
          <p:cNvSpPr/>
          <p:nvPr/>
        </p:nvSpPr>
        <p:spPr bwMode="auto">
          <a:xfrm rot="9502935">
            <a:off x="4115859" y="5420409"/>
            <a:ext cx="540689" cy="586567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54256" y="942385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rgbClr val="00CC66"/>
                </a:solidFill>
              </a:rPr>
              <a:t>The thicker line, the more capacity cable used</a:t>
            </a:r>
            <a:endParaRPr lang="zh-TW" altLang="en-US" sz="1800" b="1" dirty="0">
              <a:solidFill>
                <a:srgbClr val="00CC66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43099" y="1275821"/>
            <a:ext cx="7248901" cy="4958668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9FA4F7-9274-405A-B9AB-4557D9E8044B}"/>
              </a:ext>
            </a:extLst>
          </p:cNvPr>
          <p:cNvSpPr txBox="1"/>
          <p:nvPr/>
        </p:nvSpPr>
        <p:spPr>
          <a:xfrm>
            <a:off x="5005486" y="1275821"/>
            <a:ext cx="230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UNIFORM Turbine</a:t>
            </a:r>
            <a:endParaRPr lang="zh-TW" altLang="en-US" dirty="0"/>
          </a:p>
        </p:txBody>
      </p:sp>
      <p:graphicFrame>
        <p:nvGraphicFramePr>
          <p:cNvPr id="26" name="物件 25">
            <a:extLst>
              <a:ext uri="{FF2B5EF4-FFF2-40B4-BE49-F238E27FC236}">
                <a16:creationId xmlns:a16="http://schemas.microsoft.com/office/drawing/2014/main" id="{6EC13763-8321-47D1-88A4-2CCBD0CB9E7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52295" y="1285738"/>
          <a:ext cx="1632462" cy="41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Equation" r:id="rId5" imgW="901440" imgH="228600" progId="Equation.DSMT4">
                  <p:embed/>
                </p:oleObj>
              </mc:Choice>
              <mc:Fallback>
                <p:oleObj name="Equation" r:id="rId5" imgW="901440" imgH="228600" progId="Equation.DSMT4">
                  <p:embed/>
                  <p:pic>
                    <p:nvPicPr>
                      <p:cNvPr id="26" name="物件 25">
                        <a:extLst>
                          <a:ext uri="{FF2B5EF4-FFF2-40B4-BE49-F238E27FC236}">
                            <a16:creationId xmlns:a16="http://schemas.microsoft.com/office/drawing/2014/main" id="{6EC13763-8321-47D1-88A4-2CCBD0CB9E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52295" y="1285738"/>
                        <a:ext cx="1632462" cy="41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1"/>
          <p:cNvSpPr/>
          <p:nvPr/>
        </p:nvSpPr>
        <p:spPr bwMode="auto">
          <a:xfrm>
            <a:off x="5465234" y="4444262"/>
            <a:ext cx="1121834" cy="529905"/>
          </a:xfrm>
          <a:custGeom>
            <a:avLst/>
            <a:gdLst>
              <a:gd name="connsiteX0" fmla="*/ 0 w 1156722"/>
              <a:gd name="connsiteY0" fmla="*/ 0 h 584932"/>
              <a:gd name="connsiteX1" fmla="*/ 1156722 w 1156722"/>
              <a:gd name="connsiteY1" fmla="*/ 0 h 584932"/>
              <a:gd name="connsiteX2" fmla="*/ 1156722 w 1156722"/>
              <a:gd name="connsiteY2" fmla="*/ 584932 h 584932"/>
              <a:gd name="connsiteX3" fmla="*/ 0 w 1156722"/>
              <a:gd name="connsiteY3" fmla="*/ 584932 h 584932"/>
              <a:gd name="connsiteX4" fmla="*/ 0 w 1156722"/>
              <a:gd name="connsiteY4" fmla="*/ 0 h 584932"/>
              <a:gd name="connsiteX0" fmla="*/ 0 w 1156722"/>
              <a:gd name="connsiteY0" fmla="*/ 0 h 614749"/>
              <a:gd name="connsiteX1" fmla="*/ 1156722 w 1156722"/>
              <a:gd name="connsiteY1" fmla="*/ 0 h 614749"/>
              <a:gd name="connsiteX2" fmla="*/ 1156722 w 1156722"/>
              <a:gd name="connsiteY2" fmla="*/ 584932 h 614749"/>
              <a:gd name="connsiteX3" fmla="*/ 228600 w 1156722"/>
              <a:gd name="connsiteY3" fmla="*/ 614749 h 614749"/>
              <a:gd name="connsiteX4" fmla="*/ 0 w 1156722"/>
              <a:gd name="connsiteY4" fmla="*/ 0 h 614749"/>
              <a:gd name="connsiteX0" fmla="*/ 0 w 1007635"/>
              <a:gd name="connsiteY0" fmla="*/ 119270 h 614749"/>
              <a:gd name="connsiteX1" fmla="*/ 1007635 w 1007635"/>
              <a:gd name="connsiteY1" fmla="*/ 0 h 614749"/>
              <a:gd name="connsiteX2" fmla="*/ 1007635 w 1007635"/>
              <a:gd name="connsiteY2" fmla="*/ 584932 h 614749"/>
              <a:gd name="connsiteX3" fmla="*/ 79513 w 1007635"/>
              <a:gd name="connsiteY3" fmla="*/ 614749 h 614749"/>
              <a:gd name="connsiteX4" fmla="*/ 0 w 1007635"/>
              <a:gd name="connsiteY4" fmla="*/ 119270 h 614749"/>
              <a:gd name="connsiteX0" fmla="*/ 0 w 1007635"/>
              <a:gd name="connsiteY0" fmla="*/ 9940 h 505419"/>
              <a:gd name="connsiteX1" fmla="*/ 719400 w 1007635"/>
              <a:gd name="connsiteY1" fmla="*/ 0 h 505419"/>
              <a:gd name="connsiteX2" fmla="*/ 1007635 w 1007635"/>
              <a:gd name="connsiteY2" fmla="*/ 475602 h 505419"/>
              <a:gd name="connsiteX3" fmla="*/ 79513 w 1007635"/>
              <a:gd name="connsiteY3" fmla="*/ 505419 h 505419"/>
              <a:gd name="connsiteX4" fmla="*/ 0 w 1007635"/>
              <a:gd name="connsiteY4" fmla="*/ 9940 h 505419"/>
              <a:gd name="connsiteX0" fmla="*/ 0 w 918182"/>
              <a:gd name="connsiteY0" fmla="*/ 9940 h 505419"/>
              <a:gd name="connsiteX1" fmla="*/ 719400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505419"/>
              <a:gd name="connsiteX1" fmla="*/ 550435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425906"/>
              <a:gd name="connsiteX1" fmla="*/ 550435 w 918182"/>
              <a:gd name="connsiteY1" fmla="*/ 0 h 425906"/>
              <a:gd name="connsiteX2" fmla="*/ 918182 w 918182"/>
              <a:gd name="connsiteY2" fmla="*/ 107854 h 425906"/>
              <a:gd name="connsiteX3" fmla="*/ 29817 w 918182"/>
              <a:gd name="connsiteY3" fmla="*/ 425906 h 425906"/>
              <a:gd name="connsiteX4" fmla="*/ 0 w 918182"/>
              <a:gd name="connsiteY4" fmla="*/ 9940 h 425906"/>
              <a:gd name="connsiteX0" fmla="*/ 0 w 918182"/>
              <a:gd name="connsiteY0" fmla="*/ 29818 h 445784"/>
              <a:gd name="connsiteX1" fmla="*/ 540495 w 918182"/>
              <a:gd name="connsiteY1" fmla="*/ 0 h 445784"/>
              <a:gd name="connsiteX2" fmla="*/ 918182 w 918182"/>
              <a:gd name="connsiteY2" fmla="*/ 127732 h 445784"/>
              <a:gd name="connsiteX3" fmla="*/ 29817 w 918182"/>
              <a:gd name="connsiteY3" fmla="*/ 445784 h 445784"/>
              <a:gd name="connsiteX4" fmla="*/ 0 w 918182"/>
              <a:gd name="connsiteY4" fmla="*/ 29818 h 445784"/>
              <a:gd name="connsiteX0" fmla="*/ 1 w 888365"/>
              <a:gd name="connsiteY0" fmla="*/ 79514 h 445784"/>
              <a:gd name="connsiteX1" fmla="*/ 510678 w 888365"/>
              <a:gd name="connsiteY1" fmla="*/ 0 h 445784"/>
              <a:gd name="connsiteX2" fmla="*/ 888365 w 888365"/>
              <a:gd name="connsiteY2" fmla="*/ 127732 h 445784"/>
              <a:gd name="connsiteX3" fmla="*/ 0 w 888365"/>
              <a:gd name="connsiteY3" fmla="*/ 445784 h 445784"/>
              <a:gd name="connsiteX4" fmla="*/ 1 w 888365"/>
              <a:gd name="connsiteY4" fmla="*/ 79514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57549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0 h 415966"/>
              <a:gd name="connsiteX1" fmla="*/ 480859 w 928120"/>
              <a:gd name="connsiteY1" fmla="*/ 9939 h 415966"/>
              <a:gd name="connsiteX2" fmla="*/ 928120 w 928120"/>
              <a:gd name="connsiteY2" fmla="*/ 127731 h 415966"/>
              <a:gd name="connsiteX3" fmla="*/ 39755 w 928120"/>
              <a:gd name="connsiteY3" fmla="*/ 415966 h 415966"/>
              <a:gd name="connsiteX4" fmla="*/ 0 w 928120"/>
              <a:gd name="connsiteY4" fmla="*/ 0 h 415966"/>
              <a:gd name="connsiteX0" fmla="*/ 0 w 928120"/>
              <a:gd name="connsiteY0" fmla="*/ 9939 h 425905"/>
              <a:gd name="connsiteX1" fmla="*/ 460981 w 928120"/>
              <a:gd name="connsiteY1" fmla="*/ 0 h 425905"/>
              <a:gd name="connsiteX2" fmla="*/ 928120 w 928120"/>
              <a:gd name="connsiteY2" fmla="*/ 137670 h 425905"/>
              <a:gd name="connsiteX3" fmla="*/ 39755 w 928120"/>
              <a:gd name="connsiteY3" fmla="*/ 425905 h 425905"/>
              <a:gd name="connsiteX4" fmla="*/ 0 w 928120"/>
              <a:gd name="connsiteY4" fmla="*/ 9939 h 425905"/>
              <a:gd name="connsiteX0" fmla="*/ 0 w 898303"/>
              <a:gd name="connsiteY0" fmla="*/ 9939 h 425905"/>
              <a:gd name="connsiteX1" fmla="*/ 460981 w 898303"/>
              <a:gd name="connsiteY1" fmla="*/ 0 h 425905"/>
              <a:gd name="connsiteX2" fmla="*/ 898303 w 898303"/>
              <a:gd name="connsiteY2" fmla="*/ 117791 h 425905"/>
              <a:gd name="connsiteX3" fmla="*/ 39755 w 898303"/>
              <a:gd name="connsiteY3" fmla="*/ 425905 h 425905"/>
              <a:gd name="connsiteX4" fmla="*/ 0 w 898303"/>
              <a:gd name="connsiteY4" fmla="*/ 9939 h 425905"/>
              <a:gd name="connsiteX0" fmla="*/ 0 w 898303"/>
              <a:gd name="connsiteY0" fmla="*/ 9939 h 386148"/>
              <a:gd name="connsiteX1" fmla="*/ 460981 w 898303"/>
              <a:gd name="connsiteY1" fmla="*/ 0 h 386148"/>
              <a:gd name="connsiteX2" fmla="*/ 898303 w 898303"/>
              <a:gd name="connsiteY2" fmla="*/ 117791 h 386148"/>
              <a:gd name="connsiteX3" fmla="*/ 49694 w 898303"/>
              <a:gd name="connsiteY3" fmla="*/ 386148 h 386148"/>
              <a:gd name="connsiteX4" fmla="*/ 0 w 898303"/>
              <a:gd name="connsiteY4" fmla="*/ 9939 h 386148"/>
              <a:gd name="connsiteX0" fmla="*/ 0 w 858546"/>
              <a:gd name="connsiteY0" fmla="*/ 39757 h 386148"/>
              <a:gd name="connsiteX1" fmla="*/ 421224 w 858546"/>
              <a:gd name="connsiteY1" fmla="*/ 0 h 386148"/>
              <a:gd name="connsiteX2" fmla="*/ 858546 w 858546"/>
              <a:gd name="connsiteY2" fmla="*/ 117791 h 386148"/>
              <a:gd name="connsiteX3" fmla="*/ 9937 w 858546"/>
              <a:gd name="connsiteY3" fmla="*/ 386148 h 386148"/>
              <a:gd name="connsiteX4" fmla="*/ 0 w 858546"/>
              <a:gd name="connsiteY4" fmla="*/ 39757 h 386148"/>
              <a:gd name="connsiteX0" fmla="*/ 0 w 882865"/>
              <a:gd name="connsiteY0" fmla="*/ 12348 h 386148"/>
              <a:gd name="connsiteX1" fmla="*/ 445543 w 882865"/>
              <a:gd name="connsiteY1" fmla="*/ 0 h 386148"/>
              <a:gd name="connsiteX2" fmla="*/ 882865 w 882865"/>
              <a:gd name="connsiteY2" fmla="*/ 117791 h 386148"/>
              <a:gd name="connsiteX3" fmla="*/ 34256 w 882865"/>
              <a:gd name="connsiteY3" fmla="*/ 386148 h 386148"/>
              <a:gd name="connsiteX4" fmla="*/ 0 w 882865"/>
              <a:gd name="connsiteY4" fmla="*/ 12348 h 386148"/>
              <a:gd name="connsiteX0" fmla="*/ 17855 w 900720"/>
              <a:gd name="connsiteY0" fmla="*/ 12348 h 377012"/>
              <a:gd name="connsiteX1" fmla="*/ 463398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00720"/>
              <a:gd name="connsiteY0" fmla="*/ 12348 h 377012"/>
              <a:gd name="connsiteX1" fmla="*/ 529405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49357"/>
              <a:gd name="connsiteY0" fmla="*/ 12348 h 377012"/>
              <a:gd name="connsiteX1" fmla="*/ 529405 w 949357"/>
              <a:gd name="connsiteY1" fmla="*/ 0 h 377012"/>
              <a:gd name="connsiteX2" fmla="*/ 949357 w 949357"/>
              <a:gd name="connsiteY2" fmla="*/ 126927 h 377012"/>
              <a:gd name="connsiteX3" fmla="*/ 0 w 949357"/>
              <a:gd name="connsiteY3" fmla="*/ 377012 h 377012"/>
              <a:gd name="connsiteX4" fmla="*/ 17855 w 949357"/>
              <a:gd name="connsiteY4" fmla="*/ 12348 h 377012"/>
              <a:gd name="connsiteX0" fmla="*/ 17855 w 605849"/>
              <a:gd name="connsiteY0" fmla="*/ 12348 h 377012"/>
              <a:gd name="connsiteX1" fmla="*/ 529405 w 605849"/>
              <a:gd name="connsiteY1" fmla="*/ 0 h 377012"/>
              <a:gd name="connsiteX2" fmla="*/ 605849 w 605849"/>
              <a:gd name="connsiteY2" fmla="*/ 113732 h 377012"/>
              <a:gd name="connsiteX3" fmla="*/ 0 w 605849"/>
              <a:gd name="connsiteY3" fmla="*/ 377012 h 377012"/>
              <a:gd name="connsiteX4" fmla="*/ 17855 w 605849"/>
              <a:gd name="connsiteY4" fmla="*/ 12348 h 377012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585229"/>
              <a:gd name="connsiteY0" fmla="*/ 32660 h 397324"/>
              <a:gd name="connsiteX1" fmla="*/ 374296 w 585229"/>
              <a:gd name="connsiteY1" fmla="*/ 0 h 397324"/>
              <a:gd name="connsiteX2" fmla="*/ 585229 w 585229"/>
              <a:gd name="connsiteY2" fmla="*/ 133399 h 397324"/>
              <a:gd name="connsiteX3" fmla="*/ 0 w 585229"/>
              <a:gd name="connsiteY3" fmla="*/ 397324 h 397324"/>
              <a:gd name="connsiteX4" fmla="*/ 17855 w 585229"/>
              <a:gd name="connsiteY4" fmla="*/ 32660 h 397324"/>
              <a:gd name="connsiteX0" fmla="*/ 17855 w 585229"/>
              <a:gd name="connsiteY0" fmla="*/ 1323 h 365987"/>
              <a:gd name="connsiteX1" fmla="*/ 368680 w 585229"/>
              <a:gd name="connsiteY1" fmla="*/ 0 h 365987"/>
              <a:gd name="connsiteX2" fmla="*/ 585229 w 585229"/>
              <a:gd name="connsiteY2" fmla="*/ 102062 h 365987"/>
              <a:gd name="connsiteX3" fmla="*/ 0 w 585229"/>
              <a:gd name="connsiteY3" fmla="*/ 365987 h 365987"/>
              <a:gd name="connsiteX4" fmla="*/ 17855 w 585229"/>
              <a:gd name="connsiteY4" fmla="*/ 1323 h 365987"/>
              <a:gd name="connsiteX0" fmla="*/ 38318 w 585229"/>
              <a:gd name="connsiteY0" fmla="*/ 31337 h 365987"/>
              <a:gd name="connsiteX1" fmla="*/ 368680 w 585229"/>
              <a:gd name="connsiteY1" fmla="*/ 0 h 365987"/>
              <a:gd name="connsiteX2" fmla="*/ 585229 w 585229"/>
              <a:gd name="connsiteY2" fmla="*/ 102062 h 365987"/>
              <a:gd name="connsiteX3" fmla="*/ 0 w 585229"/>
              <a:gd name="connsiteY3" fmla="*/ 365987 h 365987"/>
              <a:gd name="connsiteX4" fmla="*/ 38318 w 585229"/>
              <a:gd name="connsiteY4" fmla="*/ 31337 h 365987"/>
              <a:gd name="connsiteX0" fmla="*/ 0 w 546911"/>
              <a:gd name="connsiteY0" fmla="*/ 31337 h 363214"/>
              <a:gd name="connsiteX1" fmla="*/ 330362 w 546911"/>
              <a:gd name="connsiteY1" fmla="*/ 0 h 363214"/>
              <a:gd name="connsiteX2" fmla="*/ 546911 w 546911"/>
              <a:gd name="connsiteY2" fmla="*/ 102062 h 363214"/>
              <a:gd name="connsiteX3" fmla="*/ 13094 w 546911"/>
              <a:gd name="connsiteY3" fmla="*/ 363214 h 363214"/>
              <a:gd name="connsiteX4" fmla="*/ 0 w 546911"/>
              <a:gd name="connsiteY4" fmla="*/ 31337 h 363214"/>
              <a:gd name="connsiteX0" fmla="*/ 8661 w 533817"/>
              <a:gd name="connsiteY0" fmla="*/ 31337 h 363214"/>
              <a:gd name="connsiteX1" fmla="*/ 317268 w 533817"/>
              <a:gd name="connsiteY1" fmla="*/ 0 h 363214"/>
              <a:gd name="connsiteX2" fmla="*/ 533817 w 533817"/>
              <a:gd name="connsiteY2" fmla="*/ 102062 h 363214"/>
              <a:gd name="connsiteX3" fmla="*/ 0 w 533817"/>
              <a:gd name="connsiteY3" fmla="*/ 363214 h 363214"/>
              <a:gd name="connsiteX4" fmla="*/ 8661 w 533817"/>
              <a:gd name="connsiteY4" fmla="*/ 31337 h 363214"/>
              <a:gd name="connsiteX0" fmla="*/ 8661 w 533817"/>
              <a:gd name="connsiteY0" fmla="*/ 31337 h 363214"/>
              <a:gd name="connsiteX1" fmla="*/ 317268 w 533817"/>
              <a:gd name="connsiteY1" fmla="*/ 0 h 363214"/>
              <a:gd name="connsiteX2" fmla="*/ 533817 w 533817"/>
              <a:gd name="connsiteY2" fmla="*/ 102062 h 363214"/>
              <a:gd name="connsiteX3" fmla="*/ 0 w 533817"/>
              <a:gd name="connsiteY3" fmla="*/ 363214 h 363214"/>
              <a:gd name="connsiteX4" fmla="*/ 8661 w 533817"/>
              <a:gd name="connsiteY4" fmla="*/ 31337 h 36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817" h="363214">
                <a:moveTo>
                  <a:pt x="8661" y="31337"/>
                </a:moveTo>
                <a:lnTo>
                  <a:pt x="317268" y="0"/>
                </a:lnTo>
                <a:lnTo>
                  <a:pt x="533817" y="102062"/>
                </a:lnTo>
                <a:cubicBezTo>
                  <a:pt x="473916" y="131884"/>
                  <a:pt x="95684" y="321139"/>
                  <a:pt x="0" y="363214"/>
                </a:cubicBezTo>
                <a:cubicBezTo>
                  <a:pt x="0" y="241124"/>
                  <a:pt x="8661" y="153427"/>
                  <a:pt x="8661" y="31337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 rot="20890763">
            <a:off x="5426915" y="447765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</a:rPr>
              <a:t>obstacle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6E5613-69E5-4475-AE74-4DED5E4CFAD6}"/>
              </a:ext>
            </a:extLst>
          </p:cNvPr>
          <p:cNvSpPr/>
          <p:nvPr/>
        </p:nvSpPr>
        <p:spPr>
          <a:xfrm>
            <a:off x="5426946" y="5920509"/>
            <a:ext cx="6135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still </a:t>
            </a:r>
            <a:r>
              <a:rPr lang="en-US" altLang="zh-TW" sz="2000" dirty="0" smtClean="0">
                <a:solidFill>
                  <a:srgbClr val="FF0000"/>
                </a:solidFill>
              </a:rPr>
              <a:t>running, running time =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168342(s), gap = 0.99%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矩形 11"/>
          <p:cNvSpPr/>
          <p:nvPr/>
        </p:nvSpPr>
        <p:spPr bwMode="auto">
          <a:xfrm>
            <a:off x="741144" y="5916199"/>
            <a:ext cx="548641" cy="259153"/>
          </a:xfrm>
          <a:custGeom>
            <a:avLst/>
            <a:gdLst>
              <a:gd name="connsiteX0" fmla="*/ 0 w 1156722"/>
              <a:gd name="connsiteY0" fmla="*/ 0 h 584932"/>
              <a:gd name="connsiteX1" fmla="*/ 1156722 w 1156722"/>
              <a:gd name="connsiteY1" fmla="*/ 0 h 584932"/>
              <a:gd name="connsiteX2" fmla="*/ 1156722 w 1156722"/>
              <a:gd name="connsiteY2" fmla="*/ 584932 h 584932"/>
              <a:gd name="connsiteX3" fmla="*/ 0 w 1156722"/>
              <a:gd name="connsiteY3" fmla="*/ 584932 h 584932"/>
              <a:gd name="connsiteX4" fmla="*/ 0 w 1156722"/>
              <a:gd name="connsiteY4" fmla="*/ 0 h 584932"/>
              <a:gd name="connsiteX0" fmla="*/ 0 w 1156722"/>
              <a:gd name="connsiteY0" fmla="*/ 0 h 614749"/>
              <a:gd name="connsiteX1" fmla="*/ 1156722 w 1156722"/>
              <a:gd name="connsiteY1" fmla="*/ 0 h 614749"/>
              <a:gd name="connsiteX2" fmla="*/ 1156722 w 1156722"/>
              <a:gd name="connsiteY2" fmla="*/ 584932 h 614749"/>
              <a:gd name="connsiteX3" fmla="*/ 228600 w 1156722"/>
              <a:gd name="connsiteY3" fmla="*/ 614749 h 614749"/>
              <a:gd name="connsiteX4" fmla="*/ 0 w 1156722"/>
              <a:gd name="connsiteY4" fmla="*/ 0 h 614749"/>
              <a:gd name="connsiteX0" fmla="*/ 0 w 1007635"/>
              <a:gd name="connsiteY0" fmla="*/ 119270 h 614749"/>
              <a:gd name="connsiteX1" fmla="*/ 1007635 w 1007635"/>
              <a:gd name="connsiteY1" fmla="*/ 0 h 614749"/>
              <a:gd name="connsiteX2" fmla="*/ 1007635 w 1007635"/>
              <a:gd name="connsiteY2" fmla="*/ 584932 h 614749"/>
              <a:gd name="connsiteX3" fmla="*/ 79513 w 1007635"/>
              <a:gd name="connsiteY3" fmla="*/ 614749 h 614749"/>
              <a:gd name="connsiteX4" fmla="*/ 0 w 1007635"/>
              <a:gd name="connsiteY4" fmla="*/ 119270 h 614749"/>
              <a:gd name="connsiteX0" fmla="*/ 0 w 1007635"/>
              <a:gd name="connsiteY0" fmla="*/ 9940 h 505419"/>
              <a:gd name="connsiteX1" fmla="*/ 719400 w 1007635"/>
              <a:gd name="connsiteY1" fmla="*/ 0 h 505419"/>
              <a:gd name="connsiteX2" fmla="*/ 1007635 w 1007635"/>
              <a:gd name="connsiteY2" fmla="*/ 475602 h 505419"/>
              <a:gd name="connsiteX3" fmla="*/ 79513 w 1007635"/>
              <a:gd name="connsiteY3" fmla="*/ 505419 h 505419"/>
              <a:gd name="connsiteX4" fmla="*/ 0 w 1007635"/>
              <a:gd name="connsiteY4" fmla="*/ 9940 h 505419"/>
              <a:gd name="connsiteX0" fmla="*/ 0 w 918182"/>
              <a:gd name="connsiteY0" fmla="*/ 9940 h 505419"/>
              <a:gd name="connsiteX1" fmla="*/ 719400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505419"/>
              <a:gd name="connsiteX1" fmla="*/ 550435 w 918182"/>
              <a:gd name="connsiteY1" fmla="*/ 0 h 505419"/>
              <a:gd name="connsiteX2" fmla="*/ 918182 w 918182"/>
              <a:gd name="connsiteY2" fmla="*/ 107854 h 505419"/>
              <a:gd name="connsiteX3" fmla="*/ 79513 w 918182"/>
              <a:gd name="connsiteY3" fmla="*/ 505419 h 505419"/>
              <a:gd name="connsiteX4" fmla="*/ 0 w 918182"/>
              <a:gd name="connsiteY4" fmla="*/ 9940 h 505419"/>
              <a:gd name="connsiteX0" fmla="*/ 0 w 918182"/>
              <a:gd name="connsiteY0" fmla="*/ 9940 h 425906"/>
              <a:gd name="connsiteX1" fmla="*/ 550435 w 918182"/>
              <a:gd name="connsiteY1" fmla="*/ 0 h 425906"/>
              <a:gd name="connsiteX2" fmla="*/ 918182 w 918182"/>
              <a:gd name="connsiteY2" fmla="*/ 107854 h 425906"/>
              <a:gd name="connsiteX3" fmla="*/ 29817 w 918182"/>
              <a:gd name="connsiteY3" fmla="*/ 425906 h 425906"/>
              <a:gd name="connsiteX4" fmla="*/ 0 w 918182"/>
              <a:gd name="connsiteY4" fmla="*/ 9940 h 425906"/>
              <a:gd name="connsiteX0" fmla="*/ 0 w 918182"/>
              <a:gd name="connsiteY0" fmla="*/ 29818 h 445784"/>
              <a:gd name="connsiteX1" fmla="*/ 540495 w 918182"/>
              <a:gd name="connsiteY1" fmla="*/ 0 h 445784"/>
              <a:gd name="connsiteX2" fmla="*/ 918182 w 918182"/>
              <a:gd name="connsiteY2" fmla="*/ 127732 h 445784"/>
              <a:gd name="connsiteX3" fmla="*/ 29817 w 918182"/>
              <a:gd name="connsiteY3" fmla="*/ 445784 h 445784"/>
              <a:gd name="connsiteX4" fmla="*/ 0 w 918182"/>
              <a:gd name="connsiteY4" fmla="*/ 29818 h 445784"/>
              <a:gd name="connsiteX0" fmla="*/ 1 w 888365"/>
              <a:gd name="connsiteY0" fmla="*/ 79514 h 445784"/>
              <a:gd name="connsiteX1" fmla="*/ 510678 w 888365"/>
              <a:gd name="connsiteY1" fmla="*/ 0 h 445784"/>
              <a:gd name="connsiteX2" fmla="*/ 888365 w 888365"/>
              <a:gd name="connsiteY2" fmla="*/ 127732 h 445784"/>
              <a:gd name="connsiteX3" fmla="*/ 0 w 888365"/>
              <a:gd name="connsiteY3" fmla="*/ 445784 h 445784"/>
              <a:gd name="connsiteX4" fmla="*/ 1 w 888365"/>
              <a:gd name="connsiteY4" fmla="*/ 79514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27732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29818 h 445784"/>
              <a:gd name="connsiteX1" fmla="*/ 550433 w 928120"/>
              <a:gd name="connsiteY1" fmla="*/ 0 h 445784"/>
              <a:gd name="connsiteX2" fmla="*/ 928120 w 928120"/>
              <a:gd name="connsiteY2" fmla="*/ 157549 h 445784"/>
              <a:gd name="connsiteX3" fmla="*/ 39755 w 928120"/>
              <a:gd name="connsiteY3" fmla="*/ 445784 h 445784"/>
              <a:gd name="connsiteX4" fmla="*/ 0 w 928120"/>
              <a:gd name="connsiteY4" fmla="*/ 29818 h 445784"/>
              <a:gd name="connsiteX0" fmla="*/ 0 w 928120"/>
              <a:gd name="connsiteY0" fmla="*/ 0 h 415966"/>
              <a:gd name="connsiteX1" fmla="*/ 480859 w 928120"/>
              <a:gd name="connsiteY1" fmla="*/ 9939 h 415966"/>
              <a:gd name="connsiteX2" fmla="*/ 928120 w 928120"/>
              <a:gd name="connsiteY2" fmla="*/ 127731 h 415966"/>
              <a:gd name="connsiteX3" fmla="*/ 39755 w 928120"/>
              <a:gd name="connsiteY3" fmla="*/ 415966 h 415966"/>
              <a:gd name="connsiteX4" fmla="*/ 0 w 928120"/>
              <a:gd name="connsiteY4" fmla="*/ 0 h 415966"/>
              <a:gd name="connsiteX0" fmla="*/ 0 w 928120"/>
              <a:gd name="connsiteY0" fmla="*/ 9939 h 425905"/>
              <a:gd name="connsiteX1" fmla="*/ 460981 w 928120"/>
              <a:gd name="connsiteY1" fmla="*/ 0 h 425905"/>
              <a:gd name="connsiteX2" fmla="*/ 928120 w 928120"/>
              <a:gd name="connsiteY2" fmla="*/ 137670 h 425905"/>
              <a:gd name="connsiteX3" fmla="*/ 39755 w 928120"/>
              <a:gd name="connsiteY3" fmla="*/ 425905 h 425905"/>
              <a:gd name="connsiteX4" fmla="*/ 0 w 928120"/>
              <a:gd name="connsiteY4" fmla="*/ 9939 h 425905"/>
              <a:gd name="connsiteX0" fmla="*/ 0 w 898303"/>
              <a:gd name="connsiteY0" fmla="*/ 9939 h 425905"/>
              <a:gd name="connsiteX1" fmla="*/ 460981 w 898303"/>
              <a:gd name="connsiteY1" fmla="*/ 0 h 425905"/>
              <a:gd name="connsiteX2" fmla="*/ 898303 w 898303"/>
              <a:gd name="connsiteY2" fmla="*/ 117791 h 425905"/>
              <a:gd name="connsiteX3" fmla="*/ 39755 w 898303"/>
              <a:gd name="connsiteY3" fmla="*/ 425905 h 425905"/>
              <a:gd name="connsiteX4" fmla="*/ 0 w 898303"/>
              <a:gd name="connsiteY4" fmla="*/ 9939 h 425905"/>
              <a:gd name="connsiteX0" fmla="*/ 0 w 898303"/>
              <a:gd name="connsiteY0" fmla="*/ 9939 h 386148"/>
              <a:gd name="connsiteX1" fmla="*/ 460981 w 898303"/>
              <a:gd name="connsiteY1" fmla="*/ 0 h 386148"/>
              <a:gd name="connsiteX2" fmla="*/ 898303 w 898303"/>
              <a:gd name="connsiteY2" fmla="*/ 117791 h 386148"/>
              <a:gd name="connsiteX3" fmla="*/ 49694 w 898303"/>
              <a:gd name="connsiteY3" fmla="*/ 386148 h 386148"/>
              <a:gd name="connsiteX4" fmla="*/ 0 w 898303"/>
              <a:gd name="connsiteY4" fmla="*/ 9939 h 386148"/>
              <a:gd name="connsiteX0" fmla="*/ 0 w 858546"/>
              <a:gd name="connsiteY0" fmla="*/ 39757 h 386148"/>
              <a:gd name="connsiteX1" fmla="*/ 421224 w 858546"/>
              <a:gd name="connsiteY1" fmla="*/ 0 h 386148"/>
              <a:gd name="connsiteX2" fmla="*/ 858546 w 858546"/>
              <a:gd name="connsiteY2" fmla="*/ 117791 h 386148"/>
              <a:gd name="connsiteX3" fmla="*/ 9937 w 858546"/>
              <a:gd name="connsiteY3" fmla="*/ 386148 h 386148"/>
              <a:gd name="connsiteX4" fmla="*/ 0 w 858546"/>
              <a:gd name="connsiteY4" fmla="*/ 39757 h 386148"/>
              <a:gd name="connsiteX0" fmla="*/ 0 w 882865"/>
              <a:gd name="connsiteY0" fmla="*/ 12348 h 386148"/>
              <a:gd name="connsiteX1" fmla="*/ 445543 w 882865"/>
              <a:gd name="connsiteY1" fmla="*/ 0 h 386148"/>
              <a:gd name="connsiteX2" fmla="*/ 882865 w 882865"/>
              <a:gd name="connsiteY2" fmla="*/ 117791 h 386148"/>
              <a:gd name="connsiteX3" fmla="*/ 34256 w 882865"/>
              <a:gd name="connsiteY3" fmla="*/ 386148 h 386148"/>
              <a:gd name="connsiteX4" fmla="*/ 0 w 882865"/>
              <a:gd name="connsiteY4" fmla="*/ 12348 h 386148"/>
              <a:gd name="connsiteX0" fmla="*/ 17855 w 900720"/>
              <a:gd name="connsiteY0" fmla="*/ 12348 h 377012"/>
              <a:gd name="connsiteX1" fmla="*/ 463398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00720"/>
              <a:gd name="connsiteY0" fmla="*/ 12348 h 377012"/>
              <a:gd name="connsiteX1" fmla="*/ 529405 w 900720"/>
              <a:gd name="connsiteY1" fmla="*/ 0 h 377012"/>
              <a:gd name="connsiteX2" fmla="*/ 900720 w 900720"/>
              <a:gd name="connsiteY2" fmla="*/ 117791 h 377012"/>
              <a:gd name="connsiteX3" fmla="*/ 0 w 900720"/>
              <a:gd name="connsiteY3" fmla="*/ 377012 h 377012"/>
              <a:gd name="connsiteX4" fmla="*/ 17855 w 900720"/>
              <a:gd name="connsiteY4" fmla="*/ 12348 h 377012"/>
              <a:gd name="connsiteX0" fmla="*/ 17855 w 949357"/>
              <a:gd name="connsiteY0" fmla="*/ 12348 h 377012"/>
              <a:gd name="connsiteX1" fmla="*/ 529405 w 949357"/>
              <a:gd name="connsiteY1" fmla="*/ 0 h 377012"/>
              <a:gd name="connsiteX2" fmla="*/ 949357 w 949357"/>
              <a:gd name="connsiteY2" fmla="*/ 126927 h 377012"/>
              <a:gd name="connsiteX3" fmla="*/ 0 w 949357"/>
              <a:gd name="connsiteY3" fmla="*/ 377012 h 377012"/>
              <a:gd name="connsiteX4" fmla="*/ 17855 w 949357"/>
              <a:gd name="connsiteY4" fmla="*/ 12348 h 377012"/>
              <a:gd name="connsiteX0" fmla="*/ 17855 w 605849"/>
              <a:gd name="connsiteY0" fmla="*/ 12348 h 377012"/>
              <a:gd name="connsiteX1" fmla="*/ 529405 w 605849"/>
              <a:gd name="connsiteY1" fmla="*/ 0 h 377012"/>
              <a:gd name="connsiteX2" fmla="*/ 605849 w 605849"/>
              <a:gd name="connsiteY2" fmla="*/ 113732 h 377012"/>
              <a:gd name="connsiteX3" fmla="*/ 0 w 605849"/>
              <a:gd name="connsiteY3" fmla="*/ 377012 h 377012"/>
              <a:gd name="connsiteX4" fmla="*/ 17855 w 605849"/>
              <a:gd name="connsiteY4" fmla="*/ 12348 h 377012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605849"/>
              <a:gd name="connsiteY0" fmla="*/ 32660 h 397324"/>
              <a:gd name="connsiteX1" fmla="*/ 374296 w 605849"/>
              <a:gd name="connsiteY1" fmla="*/ 0 h 397324"/>
              <a:gd name="connsiteX2" fmla="*/ 605849 w 605849"/>
              <a:gd name="connsiteY2" fmla="*/ 134044 h 397324"/>
              <a:gd name="connsiteX3" fmla="*/ 0 w 605849"/>
              <a:gd name="connsiteY3" fmla="*/ 397324 h 397324"/>
              <a:gd name="connsiteX4" fmla="*/ 17855 w 605849"/>
              <a:gd name="connsiteY4" fmla="*/ 32660 h 397324"/>
              <a:gd name="connsiteX0" fmla="*/ 17855 w 585229"/>
              <a:gd name="connsiteY0" fmla="*/ 32660 h 397324"/>
              <a:gd name="connsiteX1" fmla="*/ 374296 w 585229"/>
              <a:gd name="connsiteY1" fmla="*/ 0 h 397324"/>
              <a:gd name="connsiteX2" fmla="*/ 585229 w 585229"/>
              <a:gd name="connsiteY2" fmla="*/ 133399 h 397324"/>
              <a:gd name="connsiteX3" fmla="*/ 0 w 585229"/>
              <a:gd name="connsiteY3" fmla="*/ 397324 h 397324"/>
              <a:gd name="connsiteX4" fmla="*/ 17855 w 585229"/>
              <a:gd name="connsiteY4" fmla="*/ 32660 h 397324"/>
              <a:gd name="connsiteX0" fmla="*/ 17855 w 585229"/>
              <a:gd name="connsiteY0" fmla="*/ 1323 h 365987"/>
              <a:gd name="connsiteX1" fmla="*/ 368680 w 585229"/>
              <a:gd name="connsiteY1" fmla="*/ 0 h 365987"/>
              <a:gd name="connsiteX2" fmla="*/ 585229 w 585229"/>
              <a:gd name="connsiteY2" fmla="*/ 102062 h 365987"/>
              <a:gd name="connsiteX3" fmla="*/ 0 w 585229"/>
              <a:gd name="connsiteY3" fmla="*/ 365987 h 365987"/>
              <a:gd name="connsiteX4" fmla="*/ 17855 w 585229"/>
              <a:gd name="connsiteY4" fmla="*/ 1323 h 365987"/>
              <a:gd name="connsiteX0" fmla="*/ 38318 w 585229"/>
              <a:gd name="connsiteY0" fmla="*/ 31337 h 365987"/>
              <a:gd name="connsiteX1" fmla="*/ 368680 w 585229"/>
              <a:gd name="connsiteY1" fmla="*/ 0 h 365987"/>
              <a:gd name="connsiteX2" fmla="*/ 585229 w 585229"/>
              <a:gd name="connsiteY2" fmla="*/ 102062 h 365987"/>
              <a:gd name="connsiteX3" fmla="*/ 0 w 585229"/>
              <a:gd name="connsiteY3" fmla="*/ 365987 h 365987"/>
              <a:gd name="connsiteX4" fmla="*/ 38318 w 585229"/>
              <a:gd name="connsiteY4" fmla="*/ 31337 h 365987"/>
              <a:gd name="connsiteX0" fmla="*/ 0 w 546911"/>
              <a:gd name="connsiteY0" fmla="*/ 31337 h 363214"/>
              <a:gd name="connsiteX1" fmla="*/ 330362 w 546911"/>
              <a:gd name="connsiteY1" fmla="*/ 0 h 363214"/>
              <a:gd name="connsiteX2" fmla="*/ 546911 w 546911"/>
              <a:gd name="connsiteY2" fmla="*/ 102062 h 363214"/>
              <a:gd name="connsiteX3" fmla="*/ 13094 w 546911"/>
              <a:gd name="connsiteY3" fmla="*/ 363214 h 363214"/>
              <a:gd name="connsiteX4" fmla="*/ 0 w 546911"/>
              <a:gd name="connsiteY4" fmla="*/ 31337 h 363214"/>
              <a:gd name="connsiteX0" fmla="*/ 8661 w 533817"/>
              <a:gd name="connsiteY0" fmla="*/ 31337 h 363214"/>
              <a:gd name="connsiteX1" fmla="*/ 317268 w 533817"/>
              <a:gd name="connsiteY1" fmla="*/ 0 h 363214"/>
              <a:gd name="connsiteX2" fmla="*/ 533817 w 533817"/>
              <a:gd name="connsiteY2" fmla="*/ 102062 h 363214"/>
              <a:gd name="connsiteX3" fmla="*/ 0 w 533817"/>
              <a:gd name="connsiteY3" fmla="*/ 363214 h 363214"/>
              <a:gd name="connsiteX4" fmla="*/ 8661 w 533817"/>
              <a:gd name="connsiteY4" fmla="*/ 31337 h 363214"/>
              <a:gd name="connsiteX0" fmla="*/ 8661 w 533817"/>
              <a:gd name="connsiteY0" fmla="*/ 31337 h 363214"/>
              <a:gd name="connsiteX1" fmla="*/ 317268 w 533817"/>
              <a:gd name="connsiteY1" fmla="*/ 0 h 363214"/>
              <a:gd name="connsiteX2" fmla="*/ 533817 w 533817"/>
              <a:gd name="connsiteY2" fmla="*/ 102062 h 363214"/>
              <a:gd name="connsiteX3" fmla="*/ 0 w 533817"/>
              <a:gd name="connsiteY3" fmla="*/ 363214 h 363214"/>
              <a:gd name="connsiteX4" fmla="*/ 8661 w 533817"/>
              <a:gd name="connsiteY4" fmla="*/ 31337 h 36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817" h="363214">
                <a:moveTo>
                  <a:pt x="8661" y="31337"/>
                </a:moveTo>
                <a:lnTo>
                  <a:pt x="317268" y="0"/>
                </a:lnTo>
                <a:lnTo>
                  <a:pt x="533817" y="102062"/>
                </a:lnTo>
                <a:cubicBezTo>
                  <a:pt x="473916" y="131884"/>
                  <a:pt x="95684" y="321139"/>
                  <a:pt x="0" y="363214"/>
                </a:cubicBezTo>
                <a:cubicBezTo>
                  <a:pt x="0" y="241124"/>
                  <a:pt x="8661" y="153427"/>
                  <a:pt x="8661" y="31337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91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9952"/>
              </p:ext>
            </p:extLst>
          </p:nvPr>
        </p:nvGraphicFramePr>
        <p:xfrm>
          <a:off x="3635375" y="1793092"/>
          <a:ext cx="4921251" cy="155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0417">
                  <a:extLst>
                    <a:ext uri="{9D8B030D-6E8A-4147-A177-3AD203B41FA5}">
                      <a16:colId xmlns:a16="http://schemas.microsoft.com/office/drawing/2014/main" val="3295432660"/>
                    </a:ext>
                  </a:extLst>
                </a:gridCol>
                <a:gridCol w="1640417">
                  <a:extLst>
                    <a:ext uri="{9D8B030D-6E8A-4147-A177-3AD203B41FA5}">
                      <a16:colId xmlns:a16="http://schemas.microsoft.com/office/drawing/2014/main" val="2951630805"/>
                    </a:ext>
                  </a:extLst>
                </a:gridCol>
                <a:gridCol w="1640417">
                  <a:extLst>
                    <a:ext uri="{9D8B030D-6E8A-4147-A177-3AD203B41FA5}">
                      <a16:colId xmlns:a16="http://schemas.microsoft.com/office/drawing/2014/main" val="338127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6600"/>
                          </a:solidFill>
                        </a:rPr>
                        <a:t>Model 2</a:t>
                      </a:r>
                      <a:endParaRPr lang="zh-TW" altLang="en-US" sz="2800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6600"/>
                          </a:solidFill>
                        </a:rPr>
                        <a:t>Node 20</a:t>
                      </a:r>
                      <a:endParaRPr lang="zh-TW" altLang="en-US" sz="2800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6600"/>
                          </a:solidFill>
                        </a:rPr>
                        <a:t>Node 30</a:t>
                      </a:r>
                      <a:endParaRPr lang="zh-TW" altLang="en-US" sz="2800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75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(1,1)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25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8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(0.7,2.2)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6835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24370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EE34F39D-CB8F-4FF6-B7CE-9F7F2F3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548" y="-1"/>
            <a:ext cx="11227359" cy="794657"/>
          </a:xfrm>
        </p:spPr>
        <p:txBody>
          <a:bodyPr/>
          <a:lstStyle/>
          <a:p>
            <a:pPr eaLnBrk="1" hangingPunct="1"/>
            <a:r>
              <a:rPr lang="en-US" altLang="zh-TW" sz="3800" dirty="0" smtClean="0">
                <a:latin typeface="+mn-lt"/>
              </a:rPr>
              <a:t>Running Time(s)</a:t>
            </a:r>
            <a:endParaRPr lang="en-US" altLang="zh-TW" sz="3800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82615"/>
              </p:ext>
            </p:extLst>
          </p:nvPr>
        </p:nvGraphicFramePr>
        <p:xfrm>
          <a:off x="3635375" y="3780919"/>
          <a:ext cx="4921251" cy="155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0417">
                  <a:extLst>
                    <a:ext uri="{9D8B030D-6E8A-4147-A177-3AD203B41FA5}">
                      <a16:colId xmlns:a16="http://schemas.microsoft.com/office/drawing/2014/main" val="3295432660"/>
                    </a:ext>
                  </a:extLst>
                </a:gridCol>
                <a:gridCol w="1640417">
                  <a:extLst>
                    <a:ext uri="{9D8B030D-6E8A-4147-A177-3AD203B41FA5}">
                      <a16:colId xmlns:a16="http://schemas.microsoft.com/office/drawing/2014/main" val="2951630805"/>
                    </a:ext>
                  </a:extLst>
                </a:gridCol>
                <a:gridCol w="1640417">
                  <a:extLst>
                    <a:ext uri="{9D8B030D-6E8A-4147-A177-3AD203B41FA5}">
                      <a16:colId xmlns:a16="http://schemas.microsoft.com/office/drawing/2014/main" val="338127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6600"/>
                          </a:solidFill>
                        </a:rPr>
                        <a:t>Model 3</a:t>
                      </a:r>
                      <a:endParaRPr lang="zh-TW" altLang="en-US" sz="2800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6600"/>
                          </a:solidFill>
                        </a:rPr>
                        <a:t>Node 20</a:t>
                      </a:r>
                      <a:endParaRPr lang="zh-TW" altLang="en-US" sz="2800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6600"/>
                          </a:solidFill>
                        </a:rPr>
                        <a:t>Node 30</a:t>
                      </a:r>
                      <a:endParaRPr lang="zh-TW" altLang="en-US" sz="2800" dirty="0">
                        <a:solidFill>
                          <a:srgbClr val="006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75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(1,1)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29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8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(0.7,2.2)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440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More 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24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29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53749"/>
              </p:ext>
            </p:extLst>
          </p:nvPr>
        </p:nvGraphicFramePr>
        <p:xfrm>
          <a:off x="2980358" y="2180718"/>
          <a:ext cx="6231285" cy="310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3212">
                  <a:extLst>
                    <a:ext uri="{9D8B030D-6E8A-4147-A177-3AD203B41FA5}">
                      <a16:colId xmlns:a16="http://schemas.microsoft.com/office/drawing/2014/main" val="3295432660"/>
                    </a:ext>
                  </a:extLst>
                </a:gridCol>
                <a:gridCol w="4648073">
                  <a:extLst>
                    <a:ext uri="{9D8B030D-6E8A-4147-A177-3AD203B41FA5}">
                      <a16:colId xmlns:a16="http://schemas.microsoft.com/office/drawing/2014/main" val="2951630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5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CPU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Intel(R) Core(TM) i9-9900K 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windows10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4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RAM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32GB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0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Python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3.7.4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0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Gurobi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9.0.0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9757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EE34F39D-CB8F-4FF6-B7CE-9F7F2F3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548" y="-1"/>
            <a:ext cx="11227359" cy="794657"/>
          </a:xfrm>
        </p:spPr>
        <p:txBody>
          <a:bodyPr/>
          <a:lstStyle/>
          <a:p>
            <a:pPr eaLnBrk="1" hangingPunct="1"/>
            <a:r>
              <a:rPr lang="en-US" altLang="zh-TW" sz="3800" dirty="0" smtClean="0">
                <a:latin typeface="+mn-lt"/>
              </a:rPr>
              <a:t>Computer Specification</a:t>
            </a:r>
            <a:endParaRPr lang="en-US" altLang="zh-TW" sz="3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800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949" y="1159144"/>
            <a:ext cx="8420100" cy="1362075"/>
          </a:xfrm>
        </p:spPr>
        <p:txBody>
          <a:bodyPr/>
          <a:lstStyle/>
          <a:p>
            <a:pPr algn="ctr"/>
            <a:r>
              <a:rPr lang="en-US" altLang="zh-TW" sz="6000" dirty="0"/>
              <a:t>MODEL 1</a:t>
            </a:r>
            <a:br>
              <a:rPr lang="en-US" altLang="zh-TW" sz="6000" dirty="0"/>
            </a:b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2800" dirty="0"/>
              <a:t>The simplest one</a:t>
            </a: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D4E13ED-A72B-4BF1-A844-279A41A90676}"/>
              </a:ext>
            </a:extLst>
          </p:cNvPr>
          <p:cNvSpPr txBox="1"/>
          <p:nvPr/>
        </p:nvSpPr>
        <p:spPr>
          <a:xfrm>
            <a:off x="1875056" y="3754839"/>
            <a:ext cx="9300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UNIFORM Cable (only 1 type, SAME unit-length cost &amp; capacity)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9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頁尾版面配置區 3">
            <a:extLst>
              <a:ext uri="{FF2B5EF4-FFF2-40B4-BE49-F238E27FC236}">
                <a16:creationId xmlns:a16="http://schemas.microsoft.com/office/drawing/2014/main" id="{3747A112-E165-4391-B927-6439C4903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solidFill>
                  <a:schemeClr val="tx2"/>
                </a:solidFill>
              </a:rPr>
              <a:t>         </a:t>
            </a:r>
            <a:fld id="{A224C357-5909-4795-AF8A-E765623C56B8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06E68CC-CEF1-47B7-88AD-EF28C9F99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+mn-lt"/>
              </a:rPr>
              <a:t>Problem Definition</a:t>
            </a:r>
          </a:p>
        </p:txBody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91A50906-253A-4D18-B489-1E4297A3B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4903" y="934880"/>
            <a:ext cx="11390352" cy="5355771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+mn-lt"/>
              </a:rPr>
              <a:t>Objective function:</a:t>
            </a:r>
          </a:p>
          <a:p>
            <a:pPr lvl="1" eaLnBrk="1" hangingPunct="1"/>
            <a:r>
              <a:rPr lang="en-US" altLang="zh-TW" sz="2300" dirty="0">
                <a:latin typeface="+mn-lt"/>
              </a:rPr>
              <a:t>Minimize the total installation cost</a:t>
            </a:r>
          </a:p>
          <a:p>
            <a:pPr eaLnBrk="1" hangingPunct="1"/>
            <a:r>
              <a:rPr lang="en-US" altLang="zh-TW" dirty="0">
                <a:latin typeface="+mn-lt"/>
              </a:rPr>
              <a:t>Assumptions:</a:t>
            </a:r>
          </a:p>
          <a:p>
            <a:pPr lvl="1" eaLnBrk="1" hangingPunct="1"/>
            <a:r>
              <a:rPr lang="en-US" altLang="zh-TW" sz="2300" dirty="0">
                <a:latin typeface="+mn-lt"/>
              </a:rPr>
              <a:t>There is just one substation</a:t>
            </a:r>
          </a:p>
          <a:p>
            <a:pPr lvl="1" eaLnBrk="1" hangingPunct="1"/>
            <a:r>
              <a:rPr lang="en-US" altLang="zh-TW" sz="2300" dirty="0">
                <a:latin typeface="+mn-lt"/>
              </a:rPr>
              <a:t>The locations (i.e., coordinates) of turbines are known</a:t>
            </a:r>
          </a:p>
          <a:p>
            <a:pPr lvl="1" eaLnBrk="1" hangingPunct="1"/>
            <a:r>
              <a:rPr lang="en-US" altLang="zh-TW" sz="2300" dirty="0">
                <a:latin typeface="+mn-lt"/>
              </a:rPr>
              <a:t>Each cable has the same unit-length cost and capacity (flow upper bound)</a:t>
            </a:r>
          </a:p>
          <a:p>
            <a:pPr lvl="1" eaLnBrk="1" hangingPunct="1"/>
            <a:r>
              <a:rPr lang="en-US" altLang="zh-TW" sz="2300" dirty="0">
                <a:latin typeface="+mn-lt"/>
              </a:rPr>
              <a:t>The connections between each two nodes are available (complete graph)</a:t>
            </a:r>
          </a:p>
          <a:p>
            <a:pPr lvl="1" eaLnBrk="1" hangingPunct="1"/>
            <a:r>
              <a:rPr lang="en-US" altLang="zh-TW" sz="2300" dirty="0">
                <a:latin typeface="+mn-lt"/>
              </a:rPr>
              <a:t>The flow leaving a turbine must be supported by a single cable </a:t>
            </a:r>
            <a:r>
              <a:rPr lang="en-US" altLang="zh-TW" sz="2300" dirty="0">
                <a:latin typeface="+mn-lt"/>
                <a:sym typeface="Wingdings" panose="05000000000000000000" pitchFamily="2" charset="2"/>
              </a:rPr>
              <a:t> 1 outgoing arc</a:t>
            </a:r>
            <a:endParaRPr lang="en-US" altLang="zh-TW" sz="2300" dirty="0">
              <a:latin typeface="+mn-lt"/>
            </a:endParaRPr>
          </a:p>
          <a:p>
            <a:pPr lvl="1" eaLnBrk="1" hangingPunct="1"/>
            <a:r>
              <a:rPr lang="en-US" altLang="zh-TW" sz="2300" dirty="0">
                <a:latin typeface="+mn-lt"/>
              </a:rPr>
              <a:t>The flow on each connection cannot exceed the capacity of the installed cable</a:t>
            </a:r>
          </a:p>
          <a:p>
            <a:pPr marL="457200" lvl="1" indent="0" eaLnBrk="1" hangingPunct="1">
              <a:buNone/>
            </a:pPr>
            <a:endParaRPr lang="en-US" altLang="zh-TW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3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頁尾版面配置區 3">
            <a:extLst>
              <a:ext uri="{FF2B5EF4-FFF2-40B4-BE49-F238E27FC236}">
                <a16:creationId xmlns:a16="http://schemas.microsoft.com/office/drawing/2014/main" id="{603509D0-5643-43D1-9953-D31C8B8D2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C7F94F-B5FB-48AC-97CF-B803DBD64705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33DF756-0859-47D5-804A-F9EAB118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423" y="1075431"/>
            <a:ext cx="11345415" cy="5040312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altLang="zh-TW" dirty="0">
                <a:latin typeface="+mn-lt"/>
              </a:rPr>
              <a:t>Sets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dirty="0">
                <a:latin typeface="+mn-lt"/>
              </a:rPr>
              <a:t>Node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+mn-lt"/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latin typeface="+mn-lt"/>
              </a:rPr>
              <a:t>: the turbines and substation (only 1)</a:t>
            </a:r>
            <a:r>
              <a:rPr lang="en-US" altLang="zh-TW" i="1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dirty="0">
                <a:latin typeface="+mn-lt"/>
              </a:rPr>
              <a:t>Edge</a:t>
            </a:r>
            <a:r>
              <a:rPr lang="en-US" altLang="zh-TW" dirty="0">
                <a:latin typeface="+mn-lt"/>
                <a:cs typeface="Times New Roman" panose="02020603050405020304" pitchFamily="18" charset="0"/>
              </a:rPr>
              <a:t>              </a:t>
            </a:r>
            <a:r>
              <a:rPr lang="en-US" altLang="zh-TW" dirty="0">
                <a:latin typeface="+mn-lt"/>
              </a:rPr>
              <a:t>: possible cable between nodes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+mn-lt"/>
              </a:rPr>
              <a:t>and</a:t>
            </a:r>
            <a:r>
              <a:rPr lang="en-US" altLang="zh-TW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altLang="zh-TW" dirty="0">
                <a:latin typeface="+mn-lt"/>
              </a:rPr>
              <a:t>Variables</a:t>
            </a:r>
          </a:p>
          <a:p>
            <a:pPr lvl="1">
              <a:lnSpc>
                <a:spcPct val="70000"/>
              </a:lnSpc>
              <a:spcAft>
                <a:spcPts val="600"/>
              </a:spcAft>
            </a:pPr>
            <a:r>
              <a:rPr lang="en-US" altLang="zh-TW" dirty="0">
                <a:latin typeface="+mn-lt"/>
              </a:rPr>
              <a:t>Flow between turbine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+mn-lt"/>
              </a:rPr>
              <a:t> and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>
                <a:latin typeface="+mn-lt"/>
              </a:rPr>
              <a:t> :</a:t>
            </a:r>
          </a:p>
          <a:p>
            <a:pPr lvl="1">
              <a:lnSpc>
                <a:spcPct val="70000"/>
              </a:lnSpc>
              <a:spcAft>
                <a:spcPts val="600"/>
              </a:spcAft>
            </a:pPr>
            <a:r>
              <a:rPr lang="en-US" altLang="zh-TW" dirty="0">
                <a:latin typeface="+mn-lt"/>
              </a:rPr>
              <a:t>Distance between turbine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+mn-lt"/>
              </a:rPr>
              <a:t> and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TW" dirty="0">
                <a:latin typeface="+mn-lt"/>
              </a:rPr>
              <a:t>: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TW" dirty="0">
                <a:latin typeface="+mn-lt"/>
              </a:rPr>
              <a:t>Whether an arc</a:t>
            </a:r>
            <a:r>
              <a:rPr lang="zh-TW" altLang="en-US" dirty="0">
                <a:latin typeface="+mn-lt"/>
              </a:rPr>
              <a:t>             </a:t>
            </a:r>
            <a:r>
              <a:rPr lang="en-US" altLang="zh-TW" dirty="0">
                <a:latin typeface="+mn-lt"/>
              </a:rPr>
              <a:t>is built with a cable or not:</a:t>
            </a:r>
          </a:p>
          <a:p>
            <a:pPr marL="457200" lvl="1" indent="0">
              <a:lnSpc>
                <a:spcPct val="7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+mn-lt"/>
              </a:rPr>
              <a:t>  if arc 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zh-TW" dirty="0">
                <a:latin typeface="+mn-lt"/>
              </a:rPr>
              <a:t>) is constructed, then          ; otherwise, </a:t>
            </a:r>
          </a:p>
          <a:p>
            <a:r>
              <a:rPr lang="en-US" altLang="zh-TW" dirty="0">
                <a:latin typeface="+mn-lt"/>
              </a:rPr>
              <a:t>Parameters</a:t>
            </a:r>
          </a:p>
          <a:p>
            <a:pPr lvl="1"/>
            <a:r>
              <a:rPr lang="en-US" altLang="zh-TW" dirty="0">
                <a:latin typeface="+mn-lt"/>
              </a:rPr>
              <a:t>Unit-length cost and capacity of cable:  </a:t>
            </a:r>
            <a:r>
              <a:rPr lang="zh-TW" altLang="en-US" dirty="0">
                <a:latin typeface="+mn-lt"/>
              </a:rPr>
              <a:t>  </a:t>
            </a:r>
            <a:r>
              <a:rPr lang="en-US" altLang="zh-TW" dirty="0">
                <a:latin typeface="+mn-lt"/>
              </a:rPr>
              <a:t>and</a:t>
            </a:r>
          </a:p>
          <a:p>
            <a:pPr lvl="1"/>
            <a:r>
              <a:rPr lang="en-US" altLang="zh-TW" dirty="0">
                <a:latin typeface="+mn-lt"/>
              </a:rPr>
              <a:t>The net supply of each node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en-US" altLang="zh-TW" dirty="0">
                <a:latin typeface="+mn-lt"/>
              </a:rPr>
              <a:t>:  </a:t>
            </a:r>
            <a:r>
              <a:rPr lang="zh-TW" altLang="en-US" dirty="0">
                <a:latin typeface="+mn-lt"/>
              </a:rPr>
              <a:t>　</a:t>
            </a:r>
            <a:r>
              <a:rPr lang="en-US" altLang="zh-TW" dirty="0">
                <a:latin typeface="+mn-lt"/>
              </a:rPr>
              <a:t>(UNIFORM or GENERAL)</a:t>
            </a:r>
            <a:r>
              <a:rPr lang="zh-TW" altLang="en-US" dirty="0">
                <a:latin typeface="+mn-lt"/>
              </a:rPr>
              <a:t>　　　　　　</a:t>
            </a:r>
            <a:endParaRPr lang="en-US" altLang="zh-TW" dirty="0">
              <a:latin typeface="+mn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latin typeface="+mn-lt"/>
              </a:rPr>
              <a:t>	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960E16D-FC07-4DA9-A64F-6767D1D7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023" y="-1"/>
            <a:ext cx="9567952" cy="794657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latin typeface="+mn-lt"/>
              </a:rPr>
              <a:t>The Settings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/>
          </p:nvPr>
        </p:nvGraphicFramePr>
        <p:xfrm>
          <a:off x="7079577" y="5379886"/>
          <a:ext cx="23971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6" name="Equation" r:id="rId4" imgW="114120" imgH="139680" progId="Equation.DSMT4">
                  <p:embed/>
                </p:oleObj>
              </mc:Choice>
              <mc:Fallback>
                <p:oleObj name="Equation" r:id="rId4" imgW="114120" imgH="13968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79577" y="5379886"/>
                        <a:ext cx="239713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6500403" y="5782569"/>
          <a:ext cx="3222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7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0403" y="5782569"/>
                        <a:ext cx="322262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8017949" y="5379886"/>
          <a:ext cx="2698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8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17949" y="5379886"/>
                        <a:ext cx="26987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/>
          </p:nvPr>
        </p:nvGraphicFramePr>
        <p:xfrm>
          <a:off x="5850318" y="2819601"/>
          <a:ext cx="2166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9" name="Equation" r:id="rId10" imgW="1028520" imgH="241200" progId="Equation.DSMT4">
                  <p:embed/>
                </p:oleObj>
              </mc:Choice>
              <mc:Fallback>
                <p:oleObj name="Equation" r:id="rId10" imgW="1028520" imgH="24120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50318" y="2819601"/>
                        <a:ext cx="2166937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/>
          </p:nvPr>
        </p:nvGraphicFramePr>
        <p:xfrm>
          <a:off x="8731530" y="3691279"/>
          <a:ext cx="1317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0" name="Equation" r:id="rId12" imgW="622080" imgH="241200" progId="Equation.DSMT4">
                  <p:embed/>
                </p:oleObj>
              </mc:Choice>
              <mc:Fallback>
                <p:oleObj name="Equation" r:id="rId12" imgW="622080" imgH="24120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31530" y="3691279"/>
                        <a:ext cx="13176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/>
          </p:nvPr>
        </p:nvGraphicFramePr>
        <p:xfrm>
          <a:off x="5690225" y="4215071"/>
          <a:ext cx="8334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1" name="Equation" r:id="rId14" imgW="393480" imgH="241200" progId="Equation.DSMT4">
                  <p:embed/>
                </p:oleObj>
              </mc:Choice>
              <mc:Fallback>
                <p:oleObj name="Equation" r:id="rId14" imgW="393480" imgH="2412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90225" y="4215071"/>
                        <a:ext cx="833437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/>
          </p:nvPr>
        </p:nvGraphicFramePr>
        <p:xfrm>
          <a:off x="8287824" y="4183808"/>
          <a:ext cx="8874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2" name="Equation" r:id="rId16" imgW="419040" imgH="241200" progId="Equation.DSMT4">
                  <p:embed/>
                </p:oleObj>
              </mc:Choice>
              <mc:Fallback>
                <p:oleObj name="Equation" r:id="rId16" imgW="419040" imgH="241200" progId="Equation.DSMT4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87824" y="4183808"/>
                        <a:ext cx="887412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C17321FB-48B8-42DB-BD69-5BA6D02A172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69014" y="1458654"/>
          <a:ext cx="653824" cy="41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3" name="Equation" r:id="rId18" imgW="279360" imgH="177480" progId="Equation.DSMT4">
                  <p:embed/>
                </p:oleObj>
              </mc:Choice>
              <mc:Fallback>
                <p:oleObj name="Equation" r:id="rId18" imgW="279360" imgH="177480" progId="Equation.DSMT4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C17321FB-48B8-42DB-BD69-5BA6D02A1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69014" y="1458654"/>
                        <a:ext cx="653824" cy="41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8DBE777-09F9-465B-BE87-3BE6D05BB3B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25884" y="1996486"/>
          <a:ext cx="1178868" cy="41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4" name="Equation" r:id="rId20" imgW="571320" imgH="203040" progId="Equation.DSMT4">
                  <p:embed/>
                </p:oleObj>
              </mc:Choice>
              <mc:Fallback>
                <p:oleObj name="Equation" r:id="rId20" imgW="571320" imgH="203040" progId="Equation.DSMT4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38DBE777-09F9-465B-BE87-3BE6D05BB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25884" y="1996486"/>
                        <a:ext cx="1178868" cy="419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6D2AAA0B-E87F-4D95-9711-E2D9FCB8D4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99190" y="3783354"/>
          <a:ext cx="1179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5" name="Equation" r:id="rId22" imgW="1179808" imgH="419415" progId="Equation.DSMT4">
                  <p:embed/>
                </p:oleObj>
              </mc:Choice>
              <mc:Fallback>
                <p:oleObj name="Equation" r:id="rId22" imgW="1179808" imgH="419415" progId="Equation.DSMT4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6D2AAA0B-E87F-4D95-9711-E2D9FCB8D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99190" y="3783354"/>
                        <a:ext cx="11795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/>
          </p:nvPr>
        </p:nvGraphicFramePr>
        <p:xfrm>
          <a:off x="6500403" y="3272179"/>
          <a:ext cx="2166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6" name="Equation" r:id="rId24" imgW="1028520" imgH="241200" progId="Equation.DSMT4">
                  <p:embed/>
                </p:oleObj>
              </mc:Choice>
              <mc:Fallback>
                <p:oleObj name="Equation" r:id="rId24" imgW="1028520" imgH="24120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00403" y="3272179"/>
                        <a:ext cx="2166937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F48C7DA3-F25A-4324-BE24-D37B61911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8975" y="5775325"/>
          <a:ext cx="6540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7" name="Equation" r:id="rId26" imgW="653809" imgH="416175" progId="Equation.DSMT4">
                  <p:embed/>
                </p:oleObj>
              </mc:Choice>
              <mc:Fallback>
                <p:oleObj name="Equation" r:id="rId26" imgW="653809" imgH="416175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F48C7DA3-F25A-4324-BE24-D37B61911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768975" y="5775325"/>
                        <a:ext cx="6540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7749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頁尾版面配置區 3">
            <a:extLst>
              <a:ext uri="{FF2B5EF4-FFF2-40B4-BE49-F238E27FC236}">
                <a16:creationId xmlns:a16="http://schemas.microsoft.com/office/drawing/2014/main" id="{603509D0-5643-43D1-9953-D31C8B8D2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C7F94F-B5FB-48AC-97CF-B803DBD64705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33DF756-0859-47D5-804A-F9EAB118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9671" y="999369"/>
            <a:ext cx="11134307" cy="5040312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altLang="zh-TW" dirty="0">
                <a:latin typeface="+mn-lt"/>
              </a:rPr>
              <a:t>Objective function:</a:t>
            </a:r>
          </a:p>
          <a:p>
            <a:pPr lvl="1">
              <a:lnSpc>
                <a:spcPct val="70000"/>
              </a:lnSpc>
            </a:pPr>
            <a:r>
              <a:rPr lang="zh-TW" altLang="en-US" dirty="0">
                <a:latin typeface="+mn-lt"/>
              </a:rPr>
              <a:t>　　　　　　　　　                                   </a:t>
            </a:r>
            <a:r>
              <a:rPr lang="en-US" altLang="zh-TW" dirty="0">
                <a:latin typeface="+mn-lt"/>
              </a:rPr>
              <a:t>(Investment cost)</a:t>
            </a:r>
          </a:p>
          <a:p>
            <a:endParaRPr lang="en-US" altLang="zh-TW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altLang="zh-TW" dirty="0">
                <a:latin typeface="+mn-lt"/>
              </a:rPr>
              <a:t>subject to</a:t>
            </a:r>
          </a:p>
          <a:p>
            <a:pPr lvl="1"/>
            <a:r>
              <a:rPr lang="zh-TW" altLang="en-US" dirty="0">
                <a:latin typeface="+mn-lt"/>
              </a:rPr>
              <a:t>　　　　　　　　                                       </a:t>
            </a:r>
            <a:r>
              <a:rPr lang="en-US" altLang="zh-TW" dirty="0">
                <a:latin typeface="+mn-lt"/>
              </a:rPr>
              <a:t>(Flow balance)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  </a:t>
            </a:r>
            <a:r>
              <a:rPr lang="zh-TW" altLang="en-US" dirty="0">
                <a:latin typeface="+mn-lt"/>
              </a:rPr>
              <a:t>　　　　                                                   </a:t>
            </a:r>
            <a:r>
              <a:rPr lang="en-US" altLang="zh-TW" dirty="0">
                <a:latin typeface="+mn-lt"/>
              </a:rPr>
              <a:t>(Capacity limitation)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  </a:t>
            </a:r>
            <a:r>
              <a:rPr lang="zh-TW" altLang="en-US" dirty="0">
                <a:latin typeface="+mn-lt"/>
              </a:rPr>
              <a:t>　　　　                                                   </a:t>
            </a:r>
            <a:r>
              <a:rPr lang="en-US" altLang="zh-TW" dirty="0">
                <a:latin typeface="+mn-lt"/>
              </a:rPr>
              <a:t>(Connecting limitation)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                  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endParaRPr lang="en-US" altLang="zh-TW" dirty="0">
              <a:latin typeface="+mn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latin typeface="+mn-lt"/>
              </a:rPr>
              <a:t>	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960E16D-FC07-4DA9-A64F-6767D1D7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023" y="-1"/>
            <a:ext cx="9567952" cy="794657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latin typeface="+mn-lt"/>
              </a:rPr>
              <a:t>IP Model for Model 1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/>
          </p:nvPr>
        </p:nvGraphicFramePr>
        <p:xfrm>
          <a:off x="1690688" y="1389063"/>
          <a:ext cx="24145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3" name="Equation" r:id="rId4" imgW="1143000" imgH="279360" progId="Equation.DSMT4">
                  <p:embed/>
                </p:oleObj>
              </mc:Choice>
              <mc:Fallback>
                <p:oleObj name="Equation" r:id="rId4" imgW="1143000" imgH="27936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0688" y="1389063"/>
                        <a:ext cx="2414587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1702911" y="2836862"/>
          <a:ext cx="50974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4" name="Equation" r:id="rId6" imgW="2412720" imgH="279360" progId="Equation.DSMT4">
                  <p:embed/>
                </p:oleObj>
              </mc:Choice>
              <mc:Fallback>
                <p:oleObj name="Equation" r:id="rId6" imgW="2412720" imgH="27936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02911" y="2836862"/>
                        <a:ext cx="5097463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3132047" y="3832426"/>
          <a:ext cx="4127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5" name="Equation" r:id="rId8" imgW="1955520" imgH="241200" progId="Equation.DSMT4">
                  <p:embed/>
                </p:oleObj>
              </mc:Choice>
              <mc:Fallback>
                <p:oleObj name="Equation" r:id="rId8" imgW="195552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32047" y="3832426"/>
                        <a:ext cx="412750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3132047" y="4718261"/>
          <a:ext cx="36988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6" name="Equation" r:id="rId10" imgW="1752480" imgH="279360" progId="Equation.DSMT4">
                  <p:embed/>
                </p:oleObj>
              </mc:Choice>
              <mc:Fallback>
                <p:oleObj name="Equation" r:id="rId10" imgW="1752480" imgH="27936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32047" y="4718261"/>
                        <a:ext cx="3698875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/>
          </p:nvPr>
        </p:nvGraphicFramePr>
        <p:xfrm>
          <a:off x="2928558" y="5637560"/>
          <a:ext cx="4340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7" name="Equation" r:id="rId12" imgW="2057400" imgH="241200" progId="Equation.DSMT4">
                  <p:embed/>
                </p:oleObj>
              </mc:Choice>
              <mc:Fallback>
                <p:oleObj name="Equation" r:id="rId12" imgW="2057400" imgH="24120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28558" y="5637560"/>
                        <a:ext cx="43402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9037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頁尾版面配置區 3">
            <a:extLst>
              <a:ext uri="{FF2B5EF4-FFF2-40B4-BE49-F238E27FC236}">
                <a16:creationId xmlns:a16="http://schemas.microsoft.com/office/drawing/2014/main" id="{22799C15-201A-4988-8A86-E4FAE8D9D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908A2-4278-43A0-9EDF-BBDFDC5AE7B7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34F39D-CB8F-4FF6-B7CE-9F7F2F3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548" y="-1"/>
            <a:ext cx="11470761" cy="794657"/>
          </a:xfrm>
        </p:spPr>
        <p:txBody>
          <a:bodyPr/>
          <a:lstStyle/>
          <a:p>
            <a:pPr eaLnBrk="1" hangingPunct="1"/>
            <a:r>
              <a:rPr lang="en-US" altLang="zh-TW" sz="3800" dirty="0">
                <a:latin typeface="+mn-lt"/>
              </a:rPr>
              <a:t>Graph of an Optimal Solution for </a:t>
            </a:r>
            <a:r>
              <a:rPr lang="en-US" altLang="zh-TW" sz="3800" dirty="0">
                <a:solidFill>
                  <a:srgbClr val="006600"/>
                </a:solidFill>
                <a:latin typeface="+mn-lt"/>
              </a:rPr>
              <a:t>SUPER Cable</a:t>
            </a: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10D6FC93-914D-4C4B-A7D5-A981D3AE3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289996"/>
              </p:ext>
            </p:extLst>
          </p:nvPr>
        </p:nvGraphicFramePr>
        <p:xfrm>
          <a:off x="8526814" y="4617970"/>
          <a:ext cx="2962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9" name="Equation" r:id="rId3" imgW="1396800" imgH="228600" progId="Equation.DSMT4">
                  <p:embed/>
                </p:oleObj>
              </mc:Choice>
              <mc:Fallback>
                <p:oleObj name="Equation" r:id="rId3" imgW="1396800" imgH="22860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10D6FC93-914D-4C4B-A7D5-A981D3AE3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6814" y="4617970"/>
                        <a:ext cx="2962275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5F5932C-5B0C-49BA-B494-9259327543EE}"/>
              </a:ext>
            </a:extLst>
          </p:cNvPr>
          <p:cNvSpPr txBox="1"/>
          <p:nvPr/>
        </p:nvSpPr>
        <p:spPr>
          <a:xfrm>
            <a:off x="8080513" y="3028890"/>
            <a:ext cx="230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UNIFORM Turbine</a:t>
            </a:r>
            <a:endParaRPr lang="zh-TW" altLang="en-US" dirty="0"/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DA8BC6F0-C5B5-4479-A60D-C44809DB4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27341"/>
              </p:ext>
            </p:extLst>
          </p:nvPr>
        </p:nvGraphicFramePr>
        <p:xfrm>
          <a:off x="8526814" y="3389534"/>
          <a:ext cx="19113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0" name="Equation" r:id="rId5" imgW="901440" imgH="228600" progId="Equation.DSMT4">
                  <p:embed/>
                </p:oleObj>
              </mc:Choice>
              <mc:Fallback>
                <p:oleObj name="Equation" r:id="rId5" imgW="901440" imgH="22860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10D6FC93-914D-4C4B-A7D5-A981D3AE3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26814" y="3389534"/>
                        <a:ext cx="191135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6F5E03-36FC-4B9B-AA99-1367D8B5D2CC}"/>
              </a:ext>
            </a:extLst>
          </p:cNvPr>
          <p:cNvSpPr/>
          <p:nvPr/>
        </p:nvSpPr>
        <p:spPr>
          <a:xfrm>
            <a:off x="8108231" y="4149276"/>
            <a:ext cx="2329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GENERAL Turbine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9ADB2-89A2-4DD5-A228-AB4DB2A2523C}"/>
              </a:ext>
            </a:extLst>
          </p:cNvPr>
          <p:cNvSpPr txBox="1"/>
          <p:nvPr/>
        </p:nvSpPr>
        <p:spPr>
          <a:xfrm>
            <a:off x="8708166" y="5392124"/>
            <a:ext cx="1384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MST !!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706" y="1011689"/>
            <a:ext cx="8178370" cy="5427687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45672"/>
              </p:ext>
            </p:extLst>
          </p:nvPr>
        </p:nvGraphicFramePr>
        <p:xfrm>
          <a:off x="7868329" y="1089680"/>
          <a:ext cx="209417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99">
                  <a:extLst>
                    <a:ext uri="{9D8B030D-6E8A-4147-A177-3AD203B41FA5}">
                      <a16:colId xmlns:a16="http://schemas.microsoft.com/office/drawing/2014/main" val="1685821963"/>
                    </a:ext>
                  </a:extLst>
                </a:gridCol>
                <a:gridCol w="1221173">
                  <a:extLst>
                    <a:ext uri="{9D8B030D-6E8A-4147-A177-3AD203B41FA5}">
                      <a16:colId xmlns:a16="http://schemas.microsoft.com/office/drawing/2014/main" val="3336752697"/>
                    </a:ext>
                  </a:extLst>
                </a:gridCol>
              </a:tblGrid>
              <a:tr h="414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Cost 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Capacity </a:t>
                      </a:r>
                      <a: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840174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33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62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頁尾版面配置區 3">
            <a:extLst>
              <a:ext uri="{FF2B5EF4-FFF2-40B4-BE49-F238E27FC236}">
                <a16:creationId xmlns:a16="http://schemas.microsoft.com/office/drawing/2014/main" id="{22799C15-201A-4988-8A86-E4FAE8D9D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908A2-4278-43A0-9EDF-BBDFDC5AE7B7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34F39D-CB8F-4FF6-B7CE-9F7F2F3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548" y="-1"/>
            <a:ext cx="11557026" cy="794657"/>
          </a:xfrm>
        </p:spPr>
        <p:txBody>
          <a:bodyPr/>
          <a:lstStyle/>
          <a:p>
            <a:pPr eaLnBrk="1" hangingPunct="1"/>
            <a:r>
              <a:rPr lang="en-US" altLang="zh-TW" sz="3800" dirty="0">
                <a:latin typeface="+mn-lt"/>
              </a:rPr>
              <a:t>Graph of an Optimal Solution for </a:t>
            </a:r>
            <a:r>
              <a:rPr lang="en-US" altLang="zh-TW" sz="3800" dirty="0">
                <a:solidFill>
                  <a:srgbClr val="006600"/>
                </a:solidFill>
                <a:latin typeface="+mn-lt"/>
              </a:rPr>
              <a:t>UNIFORM Turbines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340" y="1031404"/>
            <a:ext cx="7181173" cy="5259724"/>
          </a:xfrm>
          <a:prstGeom prst="rect">
            <a:avLst/>
          </a:prstGeom>
        </p:spPr>
      </p:pic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10D6FC93-914D-4C4B-A7D5-A981D3AE3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19702"/>
              </p:ext>
            </p:extLst>
          </p:nvPr>
        </p:nvGraphicFramePr>
        <p:xfrm>
          <a:off x="8526814" y="3389534"/>
          <a:ext cx="19113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5" name="Equation" r:id="rId4" imgW="901440" imgH="228600" progId="Equation.DSMT4">
                  <p:embed/>
                </p:oleObj>
              </mc:Choice>
              <mc:Fallback>
                <p:oleObj name="Equation" r:id="rId4" imgW="901440" imgH="22860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10D6FC93-914D-4C4B-A7D5-A981D3AE3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6814" y="3389534"/>
                        <a:ext cx="191135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5F5932C-5B0C-49BA-B494-9259327543EE}"/>
              </a:ext>
            </a:extLst>
          </p:cNvPr>
          <p:cNvSpPr txBox="1"/>
          <p:nvPr/>
        </p:nvSpPr>
        <p:spPr>
          <a:xfrm>
            <a:off x="8080513" y="3028890"/>
            <a:ext cx="235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UNIFORM Turbine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505283"/>
              </p:ext>
            </p:extLst>
          </p:nvPr>
        </p:nvGraphicFramePr>
        <p:xfrm>
          <a:off x="7868329" y="1089680"/>
          <a:ext cx="209417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99">
                  <a:extLst>
                    <a:ext uri="{9D8B030D-6E8A-4147-A177-3AD203B41FA5}">
                      <a16:colId xmlns:a16="http://schemas.microsoft.com/office/drawing/2014/main" val="1685821963"/>
                    </a:ext>
                  </a:extLst>
                </a:gridCol>
                <a:gridCol w="1221173">
                  <a:extLst>
                    <a:ext uri="{9D8B030D-6E8A-4147-A177-3AD203B41FA5}">
                      <a16:colId xmlns:a16="http://schemas.microsoft.com/office/drawing/2014/main" val="3336752697"/>
                    </a:ext>
                  </a:extLst>
                </a:gridCol>
              </a:tblGrid>
              <a:tr h="414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Cost 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Capacity </a:t>
                      </a:r>
                      <a: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840174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33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頁尾版面配置區 3">
            <a:extLst>
              <a:ext uri="{FF2B5EF4-FFF2-40B4-BE49-F238E27FC236}">
                <a16:creationId xmlns:a16="http://schemas.microsoft.com/office/drawing/2014/main" id="{22799C15-201A-4988-8A86-E4FAE8D9D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kumimoji="1" sz="280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kumimoji="1" sz="2200">
                <a:solidFill>
                  <a:srgbClr val="CCFF33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908A2-4278-43A0-9EDF-BBDFDC5AE7B7}" type="slidenum">
              <a:rPr kumimoji="0" lang="zh-TW" altLang="en-US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600">
              <a:solidFill>
                <a:schemeClr val="tx2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34F39D-CB8F-4FF6-B7CE-9F7F2F3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548" y="-1"/>
            <a:ext cx="11600158" cy="794657"/>
          </a:xfrm>
        </p:spPr>
        <p:txBody>
          <a:bodyPr/>
          <a:lstStyle/>
          <a:p>
            <a:pPr eaLnBrk="1" hangingPunct="1"/>
            <a:r>
              <a:rPr lang="en-US" altLang="zh-TW" sz="3800" dirty="0">
                <a:latin typeface="+mn-lt"/>
              </a:rPr>
              <a:t>Graph of an Optimal Solution for </a:t>
            </a:r>
            <a:r>
              <a:rPr lang="en-US" altLang="zh-TW" sz="3800" dirty="0">
                <a:solidFill>
                  <a:srgbClr val="006600"/>
                </a:solidFill>
                <a:latin typeface="+mn-lt"/>
              </a:rPr>
              <a:t>GENERAL Turbines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32521"/>
              </p:ext>
            </p:extLst>
          </p:nvPr>
        </p:nvGraphicFramePr>
        <p:xfrm>
          <a:off x="7868329" y="1089680"/>
          <a:ext cx="209417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99">
                  <a:extLst>
                    <a:ext uri="{9D8B030D-6E8A-4147-A177-3AD203B41FA5}">
                      <a16:colId xmlns:a16="http://schemas.microsoft.com/office/drawing/2014/main" val="1685821963"/>
                    </a:ext>
                  </a:extLst>
                </a:gridCol>
                <a:gridCol w="1221173">
                  <a:extLst>
                    <a:ext uri="{9D8B030D-6E8A-4147-A177-3AD203B41FA5}">
                      <a16:colId xmlns:a16="http://schemas.microsoft.com/office/drawing/2014/main" val="3336752697"/>
                    </a:ext>
                  </a:extLst>
                </a:gridCol>
              </a:tblGrid>
              <a:tr h="414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Cost 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Capacity </a:t>
                      </a:r>
                      <a: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840174"/>
                  </a:ext>
                </a:extLst>
              </a:tr>
              <a:tr h="27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331046"/>
                  </a:ext>
                </a:extLst>
              </a:tr>
            </a:tbl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10D6FC93-914D-4C4B-A7D5-A981D3AE3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62326"/>
              </p:ext>
            </p:extLst>
          </p:nvPr>
        </p:nvGraphicFramePr>
        <p:xfrm>
          <a:off x="8330385" y="3419172"/>
          <a:ext cx="2962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7" name="Equation" r:id="rId3" imgW="1396800" imgH="228600" progId="Equation.DSMT4">
                  <p:embed/>
                </p:oleObj>
              </mc:Choice>
              <mc:Fallback>
                <p:oleObj name="Equation" r:id="rId3" imgW="1396800" imgH="22860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10D6FC93-914D-4C4B-A7D5-A981D3AE3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0385" y="3419172"/>
                        <a:ext cx="2962275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5F5932C-5B0C-49BA-B494-9259327543EE}"/>
              </a:ext>
            </a:extLst>
          </p:cNvPr>
          <p:cNvSpPr txBox="1"/>
          <p:nvPr/>
        </p:nvSpPr>
        <p:spPr>
          <a:xfrm>
            <a:off x="8080513" y="3028890"/>
            <a:ext cx="202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General Turbine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7183" y="1089681"/>
            <a:ext cx="7339363" cy="50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81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74036</TotalTime>
  <Words>1431</Words>
  <Application>Microsoft Office PowerPoint</Application>
  <PresentationFormat>寬螢幕</PresentationFormat>
  <Paragraphs>516</Paragraphs>
  <Slides>27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Arial Unicode MS</vt:lpstr>
      <vt:lpstr>휴먼모음T</vt:lpstr>
      <vt:lpstr>MS PGothic</vt:lpstr>
      <vt:lpstr>新細明體</vt:lpstr>
      <vt:lpstr>標楷體</vt:lpstr>
      <vt:lpstr>Arial</vt:lpstr>
      <vt:lpstr>Tahoma</vt:lpstr>
      <vt:lpstr>Times New Roman</vt:lpstr>
      <vt:lpstr>Wingdings</vt:lpstr>
      <vt:lpstr>Default Design</vt:lpstr>
      <vt:lpstr>Equation</vt:lpstr>
      <vt:lpstr>The cable routing of Wind farm</vt:lpstr>
      <vt:lpstr>Problem Description</vt:lpstr>
      <vt:lpstr>MODEL 1  The simplest one </vt:lpstr>
      <vt:lpstr>Problem Definition</vt:lpstr>
      <vt:lpstr>The Settings</vt:lpstr>
      <vt:lpstr>IP Model for Model 1</vt:lpstr>
      <vt:lpstr>Graph of an Optimal Solution for SUPER Cable</vt:lpstr>
      <vt:lpstr>Graph of an Optimal Solution for UNIFORM Turbines</vt:lpstr>
      <vt:lpstr>Graph of an Optimal Solution for GENERAL Turbines</vt:lpstr>
      <vt:lpstr>MODEL 2  a more extended MODLE 1 </vt:lpstr>
      <vt:lpstr>Problem Definition</vt:lpstr>
      <vt:lpstr>The Settings</vt:lpstr>
      <vt:lpstr>The Model</vt:lpstr>
      <vt:lpstr>Graph of an Optimal Solution for UNIFORM Turbines</vt:lpstr>
      <vt:lpstr>Graph of an Optimal Solution for GENERAL Turbines</vt:lpstr>
      <vt:lpstr>MODEL 3  a more extended MODLE 2 </vt:lpstr>
      <vt:lpstr>Problem Definition</vt:lpstr>
      <vt:lpstr>The Settings</vt:lpstr>
      <vt:lpstr>The Settings</vt:lpstr>
      <vt:lpstr>The Model</vt:lpstr>
      <vt:lpstr>The Model</vt:lpstr>
      <vt:lpstr>The graph of optimal solution(node=20)</vt:lpstr>
      <vt:lpstr>The graph of optimal solution(node=20)</vt:lpstr>
      <vt:lpstr>The graph of optimal solution(node=30)</vt:lpstr>
      <vt:lpstr>The graph of optimal solution(node=30)</vt:lpstr>
      <vt:lpstr>Running Time(s)</vt:lpstr>
      <vt:lpstr>Computer Specification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Yuen Shen</cp:lastModifiedBy>
  <cp:revision>583</cp:revision>
  <dcterms:created xsi:type="dcterms:W3CDTF">2001-05-13T18:19:15Z</dcterms:created>
  <dcterms:modified xsi:type="dcterms:W3CDTF">2020-09-03T12:02:04Z</dcterms:modified>
</cp:coreProperties>
</file>