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86F7AF-C737-46BE-9755-FF9A7DFAAD58}"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3D930F-AC8E-46CE-8A53-098A6795CD0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86F7AF-C737-46BE-9755-FF9A7DFAA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86F7AF-C737-46BE-9755-FF9A7DFAA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86F7AF-C737-46BE-9755-FF9A7DFAA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86F7AF-C737-46BE-9755-FF9A7DFAA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86F7AF-C737-46BE-9755-FF9A7DFAAD5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86F7AF-C737-46BE-9755-FF9A7DFAAD58}"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B86F7AF-C737-46BE-9755-FF9A7DFAA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B86F7AF-C737-46BE-9755-FF9A7DFAA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B86F7AF-C737-46BE-9755-FF9A7DFAA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86F7AF-C737-46BE-9755-FF9A7DFAAD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B86F7AF-C737-46BE-9755-FF9A7DFAA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B86F7AF-C737-46BE-9755-FF9A7DFAAD5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86F7AF-C737-46BE-9755-FF9A7DFAAD5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6F7AF-C737-46BE-9755-FF9A7DFAAD5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86F7AF-C737-46BE-9755-FF9A7DFAA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86F7AF-C737-46BE-9755-FF9A7DFAAD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3D930F-AC8E-46CE-8A53-098A6795CD0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86F7AF-C737-46BE-9755-FF9A7DFAAD58}"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3D930F-AC8E-46CE-8A53-098A6795CD0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54145"/>
            <a:ext cx="8761413" cy="1461154"/>
          </a:xfrm>
        </p:spPr>
        <p:txBody>
          <a:bodyPr/>
          <a:lstStyle/>
          <a:p>
            <a:r>
              <a:rPr lang="en-US" dirty="0"/>
              <a:t>Streamlining HR in smarter and effective way</a:t>
            </a:r>
            <a:endParaRPr lang="en-IN" dirty="0"/>
          </a:p>
        </p:txBody>
      </p:sp>
      <p:sp>
        <p:nvSpPr>
          <p:cNvPr id="3" name="Content Placeholder 2"/>
          <p:cNvSpPr>
            <a:spLocks noGrp="1"/>
          </p:cNvSpPr>
          <p:nvPr>
            <p:ph idx="1"/>
          </p:nvPr>
        </p:nvSpPr>
        <p:spPr/>
        <p:txBody>
          <a:bodyPr>
            <a:normAutofit lnSpcReduction="10000"/>
          </a:bodyPr>
          <a:lstStyle/>
          <a:p>
            <a:endParaRPr lang="en-US" b="1" dirty="0"/>
          </a:p>
          <a:p>
            <a:endParaRPr lang="en-IN" b="1" dirty="0"/>
          </a:p>
          <a:p>
            <a:r>
              <a:rPr lang="en-IN" b="1" dirty="0"/>
              <a:t>1. Candidate Experience</a:t>
            </a:r>
            <a:endParaRPr lang="en-IN" b="1" dirty="0"/>
          </a:p>
          <a:p>
            <a:r>
              <a:rPr lang="en-IN" b="1" dirty="0"/>
              <a:t>2. Employee Experience</a:t>
            </a:r>
            <a:endParaRPr lang="en-IN" b="1" dirty="0"/>
          </a:p>
          <a:p>
            <a:endParaRPr lang="en-IN" b="1" dirty="0"/>
          </a:p>
          <a:p>
            <a:pPr marL="0" indent="0">
              <a:buNone/>
            </a:pPr>
            <a:r>
              <a:rPr lang="en-IN" b="1" dirty="0"/>
              <a:t>                        </a:t>
            </a:r>
            <a:endParaRPr lang="en-IN" b="1" dirty="0"/>
          </a:p>
          <a:p>
            <a:pPr marL="0" indent="0">
              <a:buNone/>
            </a:pPr>
            <a:endParaRPr lang="en-IN" b="1" dirty="0"/>
          </a:p>
          <a:p>
            <a:pPr marL="0" indent="0">
              <a:buNone/>
            </a:pPr>
            <a:endParaRPr lang="en-IN" b="1" dirty="0"/>
          </a:p>
          <a:p>
            <a:pPr marL="0" indent="0">
              <a:buNone/>
            </a:pPr>
            <a:r>
              <a:rPr lang="en-IN" b="1" dirty="0"/>
              <a:t>   </a:t>
            </a:r>
            <a:r>
              <a:rPr lang="en-IN" b="1" dirty="0">
                <a:highlight>
                  <a:srgbClr val="00FF00"/>
                </a:highlight>
              </a:rPr>
              <a:t>By – Sanjeev Sharma</a:t>
            </a:r>
            <a:endParaRPr lang="en-IN" b="1" dirty="0">
              <a:highlight>
                <a:srgbClr val="00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Employee Experience</a:t>
            </a:r>
            <a:endParaRPr lang="en-IN" dirty="0"/>
          </a:p>
        </p:txBody>
      </p:sp>
      <p:graphicFrame>
        <p:nvGraphicFramePr>
          <p:cNvPr id="6" name="Content Placeholder 5"/>
          <p:cNvGraphicFramePr>
            <a:graphicFrameLocks noGrp="1"/>
          </p:cNvGraphicFramePr>
          <p:nvPr>
            <p:ph idx="1"/>
          </p:nvPr>
        </p:nvGraphicFramePr>
        <p:xfrm>
          <a:off x="496478" y="1819373"/>
          <a:ext cx="11199043" cy="4854804"/>
        </p:xfrm>
        <a:graphic>
          <a:graphicData uri="http://schemas.openxmlformats.org/drawingml/2006/table">
            <a:tbl>
              <a:tblPr>
                <a:tableStyleId>{5C22544A-7EE6-4342-B048-85BDC9FD1C3A}</a:tableStyleId>
              </a:tblPr>
              <a:tblGrid>
                <a:gridCol w="1706521"/>
                <a:gridCol w="4330297"/>
                <a:gridCol w="5162225"/>
              </a:tblGrid>
              <a:tr h="278130">
                <a:tc>
                  <a:txBody>
                    <a:bodyPr/>
                    <a:lstStyle/>
                    <a:p>
                      <a:pPr algn="ctr" fontAlgn="ctr"/>
                      <a:r>
                        <a:rPr lang="en-IN" sz="1600" b="1" u="none" strike="noStrike" dirty="0">
                          <a:effectLst/>
                        </a:rPr>
                        <a:t>Topic</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Gaps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6350" marR="6350" marT="6350" marB="0" anchor="ctr"/>
                </a:tc>
              </a:tr>
              <a:tr h="2035143">
                <a:tc>
                  <a:txBody>
                    <a:bodyPr/>
                    <a:lstStyle/>
                    <a:p>
                      <a:pPr algn="l" fontAlgn="ctr"/>
                      <a:r>
                        <a:rPr lang="en-IN" sz="1600" b="1" u="none" strike="noStrike" dirty="0">
                          <a:effectLst/>
                        </a:rPr>
                        <a:t>Encourage Collaboration and Teamwork</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a lack of emphasis on collaboration and teamwork within the organization. This can happen when departments work independently, there is a strong focus on competition among employees, or there are not enough activities to foster teamwork. </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Foster a collaborative and inclusive work environment where employees can work together, share ideas, and collaborate on projects. Encourage cross-functional collaboration, team-building activities, and initiatives that promote a sense of camaraderie among employees.</a:t>
                      </a:r>
                      <a:endParaRPr lang="en-US" sz="1600" b="0" i="0" u="none" strike="noStrike">
                        <a:solidFill>
                          <a:srgbClr val="000000"/>
                        </a:solidFill>
                        <a:effectLst/>
                        <a:latin typeface="Calibri" panose="020F0502020204030204" pitchFamily="34" charset="0"/>
                      </a:endParaRPr>
                    </a:p>
                  </a:txBody>
                  <a:tcPr marL="6350" marR="6350" marT="6350" marB="0" anchor="ctr"/>
                </a:tc>
              </a:tr>
              <a:tr h="2541531">
                <a:tc>
                  <a:txBody>
                    <a:bodyPr/>
                    <a:lstStyle/>
                    <a:p>
                      <a:pPr algn="l" fontAlgn="ctr"/>
                      <a:r>
                        <a:rPr lang="en-IN" sz="1600" b="1" u="none" strike="noStrike" dirty="0">
                          <a:effectLst/>
                        </a:rPr>
                        <a:t>Recognize and Appreciate Employees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the absence of regular recognition and appreciation. Organizations may fail to implement formal recognition programs or overlook the importance of informal appreciation. </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 Regularly recognize and appreciate employees for their contributions and achievements. Implement a culture of recognition through formal programs, such as Employee of the Month, as well as informal recognition through regular feedback, thank-you notes, and public appreciation. Recognizing and appreciating employees' contributions is essential for boosting morale and motivation.</a:t>
                      </a:r>
                      <a:endParaRPr lang="en-US" sz="16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Employee Experience</a:t>
            </a:r>
            <a:endParaRPr lang="en-IN" dirty="0"/>
          </a:p>
        </p:txBody>
      </p:sp>
      <p:graphicFrame>
        <p:nvGraphicFramePr>
          <p:cNvPr id="5" name="Content Placeholder 4"/>
          <p:cNvGraphicFramePr>
            <a:graphicFrameLocks noGrp="1"/>
          </p:cNvGraphicFramePr>
          <p:nvPr>
            <p:ph idx="1"/>
          </p:nvPr>
        </p:nvGraphicFramePr>
        <p:xfrm>
          <a:off x="471340" y="1753385"/>
          <a:ext cx="11227324" cy="4798244"/>
        </p:xfrm>
        <a:graphic>
          <a:graphicData uri="http://schemas.openxmlformats.org/drawingml/2006/table">
            <a:tbl>
              <a:tblPr>
                <a:tableStyleId>{5C22544A-7EE6-4342-B048-85BDC9FD1C3A}</a:tableStyleId>
              </a:tblPr>
              <a:tblGrid>
                <a:gridCol w="1710831"/>
                <a:gridCol w="4341232"/>
                <a:gridCol w="5175261"/>
              </a:tblGrid>
              <a:tr h="294060">
                <a:tc>
                  <a:txBody>
                    <a:bodyPr/>
                    <a:lstStyle/>
                    <a:p>
                      <a:pPr algn="ctr" fontAlgn="ctr"/>
                      <a:r>
                        <a:rPr lang="en-IN" sz="1600" b="1" u="none" strike="noStrike" dirty="0">
                          <a:effectLst/>
                        </a:rPr>
                        <a:t>Topic</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Gaps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6350" marR="6350" marT="6350" marB="0" anchor="ctr"/>
                </a:tc>
              </a:tr>
              <a:tr h="2352478">
                <a:tc>
                  <a:txBody>
                    <a:bodyPr/>
                    <a:lstStyle/>
                    <a:p>
                      <a:pPr algn="l" fontAlgn="ctr"/>
                      <a:r>
                        <a:rPr lang="en-US" sz="1600" b="1" u="none" strike="noStrike" dirty="0">
                          <a:effectLst/>
                        </a:rPr>
                        <a:t>Provide Opportunities for giving individuals the freedom and independence to make decisions</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not providing employees with sufficient autonomy or decision-making authority in their roles. Organizations may have a micromanagement culture or limited trust in employees' abilities. </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Empower employees by providing them with autonomy and decision-making authority in their roles. Trust employees to take ownership of their work and provide support and guidance when needed. Encourage innovation and creativity.</a:t>
                      </a:r>
                      <a:endParaRPr lang="en-US" sz="1600" b="0" i="0" u="none" strike="noStrike" dirty="0">
                        <a:solidFill>
                          <a:srgbClr val="000000"/>
                        </a:solidFill>
                        <a:effectLst/>
                        <a:latin typeface="Calibri" panose="020F0502020204030204" pitchFamily="34" charset="0"/>
                      </a:endParaRPr>
                    </a:p>
                  </a:txBody>
                  <a:tcPr marL="6350" marR="6350" marT="6350" marB="0" anchor="ctr"/>
                </a:tc>
              </a:tr>
              <a:tr h="2151706">
                <a:tc>
                  <a:txBody>
                    <a:bodyPr/>
                    <a:lstStyle/>
                    <a:p>
                      <a:pPr algn="l" fontAlgn="ctr"/>
                      <a:r>
                        <a:rPr lang="en-IN" sz="1600" b="1" u="none" strike="noStrike" dirty="0">
                          <a:effectLst/>
                        </a:rPr>
                        <a:t>Foster Effective Communication</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ineffective communication channels or a lack of transparency within the organization. This can result in information gaps, rumors, or misunderstandings.</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Promote open and transparent communication channels within the organization. Ensure that employees have access to relevant information, are involved in decision-making processes, and have opportunities to share their ideas and concerns. Regularly provide updates on company news, goals, and achievements.</a:t>
                      </a:r>
                      <a:endParaRPr lang="en-US" sz="16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Employee Experience</a:t>
            </a:r>
            <a:endParaRPr lang="en-IN" dirty="0"/>
          </a:p>
        </p:txBody>
      </p:sp>
      <p:graphicFrame>
        <p:nvGraphicFramePr>
          <p:cNvPr id="10" name="Content Placeholder 9"/>
          <p:cNvGraphicFramePr>
            <a:graphicFrameLocks noGrp="1"/>
          </p:cNvGraphicFramePr>
          <p:nvPr>
            <p:ph idx="1"/>
          </p:nvPr>
        </p:nvGraphicFramePr>
        <p:xfrm>
          <a:off x="471340" y="1762812"/>
          <a:ext cx="11227324" cy="4666268"/>
        </p:xfrm>
        <a:graphic>
          <a:graphicData uri="http://schemas.openxmlformats.org/drawingml/2006/table">
            <a:tbl>
              <a:tblPr>
                <a:tableStyleId>{5C22544A-7EE6-4342-B048-85BDC9FD1C3A}</a:tableStyleId>
              </a:tblPr>
              <a:tblGrid>
                <a:gridCol w="1710831"/>
                <a:gridCol w="4341232"/>
                <a:gridCol w="5175261"/>
              </a:tblGrid>
              <a:tr h="289149">
                <a:tc>
                  <a:txBody>
                    <a:bodyPr/>
                    <a:lstStyle/>
                    <a:p>
                      <a:pPr algn="ctr" fontAlgn="ctr"/>
                      <a:r>
                        <a:rPr lang="en-IN" sz="1600" b="1" u="none" strike="noStrike" dirty="0">
                          <a:effectLst/>
                        </a:rPr>
                        <a:t>Topic</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Gaps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6350" marR="6350" marT="6350" marB="0" anchor="ctr"/>
                </a:tc>
              </a:tr>
              <a:tr h="1734895">
                <a:tc>
                  <a:txBody>
                    <a:bodyPr/>
                    <a:lstStyle/>
                    <a:p>
                      <a:pPr algn="l" fontAlgn="ctr"/>
                      <a:r>
                        <a:rPr lang="en-IN" sz="1600" b="1" u="none" strike="noStrike" dirty="0">
                          <a:effectLst/>
                        </a:rPr>
                        <a:t>Prioritize Employee Well-being</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the neglect of employee well-being initiatives. Organizations may not offer comprehensive wellness programs, fail to address work-related stress, or overlook mental health support. </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Show genuine concern for employee well-being by offering wellness programs, health benefits, and resources for managing stress. Provide a safe and inclusive work environment that promotes mental and physical well-being.</a:t>
                      </a:r>
                      <a:endParaRPr lang="en-US" sz="1600" b="0" i="0" u="none" strike="noStrike">
                        <a:solidFill>
                          <a:srgbClr val="000000"/>
                        </a:solidFill>
                        <a:effectLst/>
                        <a:latin typeface="Calibri" panose="020F0502020204030204" pitchFamily="34" charset="0"/>
                      </a:endParaRPr>
                    </a:p>
                  </a:txBody>
                  <a:tcPr marL="6350" marR="6350" marT="6350" marB="0" anchor="ctr"/>
                </a:tc>
              </a:tr>
              <a:tr h="2642224">
                <a:tc>
                  <a:txBody>
                    <a:bodyPr/>
                    <a:lstStyle/>
                    <a:p>
                      <a:pPr algn="l" fontAlgn="ctr"/>
                      <a:r>
                        <a:rPr lang="en-IN" sz="1600" b="1" u="none" strike="noStrike" dirty="0">
                          <a:effectLst/>
                        </a:rPr>
                        <a:t>Regularly Seek Employee Feedback</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the failure to actively seek and act upon employee feedback. Organizations may lack feedback mechanisms or neglect to take action based on the feedback received. Regularly seeking employee feedback and taking steps to address concerns demonstrates a commitment to continuous improvement.</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Actively seek feedback from employees through surveys, focus groups, or one-on-one conversations. Use this feedback to identify areas for improvement, address concerns, and make informed decisions that positively impact the employee experience.</a:t>
                      </a:r>
                      <a:endParaRPr lang="en-US" sz="16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Employee Experience</a:t>
            </a:r>
            <a:endParaRPr lang="en-IN" dirty="0"/>
          </a:p>
        </p:txBody>
      </p:sp>
      <p:sp>
        <p:nvSpPr>
          <p:cNvPr id="3" name="Content Placeholder 2"/>
          <p:cNvSpPr>
            <a:spLocks noGrp="1"/>
          </p:cNvSpPr>
          <p:nvPr>
            <p:ph idx="1"/>
          </p:nvPr>
        </p:nvSpPr>
        <p:spPr/>
        <p:txBody>
          <a:bodyPr/>
          <a:lstStyle/>
          <a:p>
            <a:pPr marL="0" indent="0">
              <a:buNone/>
            </a:pPr>
            <a:endParaRPr lang="en-US" b="1" dirty="0"/>
          </a:p>
          <a:p>
            <a:pPr marL="0" indent="0">
              <a:buNone/>
            </a:pPr>
            <a:endParaRPr lang="en-US" b="1" dirty="0"/>
          </a:p>
          <a:p>
            <a:pPr marL="0" indent="0">
              <a:buNone/>
            </a:pPr>
            <a:r>
              <a:rPr lang="en-US" b="1" dirty="0">
                <a:highlight>
                  <a:srgbClr val="00FF00"/>
                </a:highlight>
              </a:rPr>
              <a:t>Remember, creating a great employee experience requires ongoing effort and a commitment to continuously improving workplace practices. By implementing these tips, you can enhance employee satisfaction, engagement, and overall well-being within your organization.</a:t>
            </a:r>
            <a:endParaRPr lang="en-IN" b="1" dirty="0">
              <a:highlight>
                <a:srgbClr val="00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a:p>
          <a:p>
            <a:endParaRPr lang="en-IN" dirty="0"/>
          </a:p>
          <a:p>
            <a:pPr marL="0" indent="0">
              <a:buNone/>
            </a:pPr>
            <a:endParaRPr lang="en-IN" dirty="0"/>
          </a:p>
          <a:p>
            <a:endParaRPr lang="en-IN" sz="3600" dirty="0"/>
          </a:p>
          <a:p>
            <a:pPr marL="0" indent="0">
              <a:buNone/>
            </a:pPr>
            <a:r>
              <a:rPr lang="en-IN" sz="3600" dirty="0"/>
              <a:t>-------</a:t>
            </a:r>
            <a:r>
              <a:rPr lang="en-IN" sz="3600" dirty="0">
                <a:sym typeface="Wingdings" panose="05000000000000000000" pitchFamily="2" charset="2"/>
              </a:rPr>
              <a:t>-</a:t>
            </a:r>
            <a:r>
              <a:rPr lang="en-IN" sz="3600" dirty="0">
                <a:highlight>
                  <a:srgbClr val="00FF00"/>
                </a:highlight>
              </a:rPr>
              <a:t>Thank you</a:t>
            </a:r>
            <a:endParaRPr lang="en-IN" sz="3600" dirty="0">
              <a:highlight>
                <a:srgbClr val="00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Experience</a:t>
            </a:r>
            <a:endParaRPr lang="en-IN" dirty="0"/>
          </a:p>
        </p:txBody>
      </p:sp>
      <p:graphicFrame>
        <p:nvGraphicFramePr>
          <p:cNvPr id="4" name="Content Placeholder 3"/>
          <p:cNvGraphicFramePr>
            <a:graphicFrameLocks noGrp="1"/>
          </p:cNvGraphicFramePr>
          <p:nvPr>
            <p:ph idx="1"/>
          </p:nvPr>
        </p:nvGraphicFramePr>
        <p:xfrm>
          <a:off x="499621" y="1904214"/>
          <a:ext cx="11208470" cy="4685122"/>
        </p:xfrm>
        <a:graphic>
          <a:graphicData uri="http://schemas.openxmlformats.org/drawingml/2006/table">
            <a:tbl>
              <a:tblPr>
                <a:tableStyleId>{5C22544A-7EE6-4342-B048-85BDC9FD1C3A}</a:tableStyleId>
              </a:tblPr>
              <a:tblGrid>
                <a:gridCol w="2145516"/>
                <a:gridCol w="3976602"/>
                <a:gridCol w="5086352"/>
              </a:tblGrid>
              <a:tr h="325200">
                <a:tc>
                  <a:txBody>
                    <a:bodyPr/>
                    <a:lstStyle/>
                    <a:p>
                      <a:pPr algn="l" fontAlgn="ctr"/>
                      <a:r>
                        <a:rPr lang="en-IN" sz="1600" b="1" u="none" strike="noStrike" dirty="0">
                          <a:effectLst/>
                        </a:rPr>
                        <a:t>          Topic</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IN" sz="1600" b="1" u="none" strike="noStrike" dirty="0">
                          <a:effectLst/>
                        </a:rPr>
                        <a:t>                           Gaps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IN" sz="1600" b="1" u="none" strike="noStrike" dirty="0">
                          <a:effectLst/>
                        </a:rPr>
                        <a:t>                                   Approach</a:t>
                      </a:r>
                      <a:endParaRPr lang="en-IN" sz="1600" b="1" i="0" u="none" strike="noStrike" dirty="0">
                        <a:solidFill>
                          <a:srgbClr val="000000"/>
                        </a:solidFill>
                        <a:effectLst/>
                        <a:latin typeface="Calibri" panose="020F0502020204030204" pitchFamily="34" charset="0"/>
                      </a:endParaRPr>
                    </a:p>
                  </a:txBody>
                  <a:tcPr marL="6350" marR="6350" marT="6350" marB="0" anchor="ctr"/>
                </a:tc>
              </a:tr>
              <a:tr h="2276400">
                <a:tc>
                  <a:txBody>
                    <a:bodyPr/>
                    <a:lstStyle/>
                    <a:p>
                      <a:pPr algn="l" fontAlgn="ctr"/>
                      <a:r>
                        <a:rPr lang="en-IN" sz="1600" b="1" u="none" strike="noStrike" dirty="0">
                          <a:effectLst/>
                        </a:rPr>
                        <a:t>Clear Communication</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The missing part is failing to communicate updates and next steps with candidates or not providing feedback on their application status. It literally leaves candidates feeling uncertain and frustrated.</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Clear and Transparent Communication with the candidates throughout the recruitment process. We must set clear expectations regarding the application process, timeline, and next steps. Responding promptly to candidate inquiries and keeping them informed about their status in the hiring process should be followed religiously.</a:t>
                      </a:r>
                      <a:endParaRPr lang="en-US" sz="1600" b="0" i="0" u="none" strike="noStrike" dirty="0">
                        <a:solidFill>
                          <a:srgbClr val="000000"/>
                        </a:solidFill>
                        <a:effectLst/>
                        <a:latin typeface="Calibri" panose="020F0502020204030204" pitchFamily="34" charset="0"/>
                      </a:endParaRPr>
                    </a:p>
                  </a:txBody>
                  <a:tcPr marL="6350" marR="6350" marT="6350" marB="0" anchor="ctr"/>
                </a:tc>
              </a:tr>
              <a:tr h="2083522">
                <a:tc>
                  <a:txBody>
                    <a:bodyPr/>
                    <a:lstStyle/>
                    <a:p>
                      <a:pPr algn="l" fontAlgn="ctr"/>
                      <a:r>
                        <a:rPr lang="en-IN" sz="1600" b="1" u="none" strike="noStrike" dirty="0">
                          <a:effectLst/>
                        </a:rPr>
                        <a:t>Personalized interaction</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treating candidates as just another applicant and not taking the time to personalize communication or show genuine interest in their background. Generic and impersonal interactions can make candidates feel undervalued.</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Treat each candidate as an individual and personalize your interactions with them. Address them by name, reference specific aspects of their application or qualifications, and show genuine interest in their background and experiences. This personal touch helps candidates feel valued and appreciated.</a:t>
                      </a:r>
                      <a:endParaRPr lang="en-US" sz="16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Experience</a:t>
            </a:r>
            <a:endParaRPr lang="en-IN" dirty="0"/>
          </a:p>
        </p:txBody>
      </p:sp>
      <p:graphicFrame>
        <p:nvGraphicFramePr>
          <p:cNvPr id="6" name="Content Placeholder 5"/>
          <p:cNvGraphicFramePr>
            <a:graphicFrameLocks noGrp="1"/>
          </p:cNvGraphicFramePr>
          <p:nvPr>
            <p:ph idx="1"/>
          </p:nvPr>
        </p:nvGraphicFramePr>
        <p:xfrm>
          <a:off x="461913" y="1809945"/>
          <a:ext cx="11227324" cy="4741683"/>
        </p:xfrm>
        <a:graphic>
          <a:graphicData uri="http://schemas.openxmlformats.org/drawingml/2006/table">
            <a:tbl>
              <a:tblPr>
                <a:tableStyleId>{5C22544A-7EE6-4342-B048-85BDC9FD1C3A}</a:tableStyleId>
              </a:tblPr>
              <a:tblGrid>
                <a:gridCol w="2149125"/>
                <a:gridCol w="3983292"/>
                <a:gridCol w="5094907"/>
              </a:tblGrid>
              <a:tr h="292199">
                <a:tc>
                  <a:txBody>
                    <a:bodyPr/>
                    <a:lstStyle/>
                    <a:p>
                      <a:pPr algn="ctr" fontAlgn="ctr"/>
                      <a:r>
                        <a:rPr lang="en-IN" sz="1600" b="1" u="none" strike="noStrike" dirty="0">
                          <a:effectLst/>
                        </a:rPr>
                        <a:t>Topic</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Gaps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6350" marR="6350" marT="6350" marB="0" anchor="ctr"/>
                </a:tc>
              </a:tr>
              <a:tr h="2045393">
                <a:tc>
                  <a:txBody>
                    <a:bodyPr/>
                    <a:lstStyle/>
                    <a:p>
                      <a:pPr algn="l" fontAlgn="ctr"/>
                      <a:r>
                        <a:rPr lang="en-IN" sz="1600" b="1" u="none" strike="noStrike" dirty="0">
                          <a:effectLst/>
                        </a:rPr>
                        <a:t>Application process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The missing part is having a complex or lengthy application process that can discourage candidates from completing it. Asking for unnecessary information or having technical issues can lead to frustration and abandonment of the application.</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Simplify the application process by making it user-friendly and intuitive. Optimize your career website and online application forms to be mobile-friendly and easy to navigate. Minimize the number of required fields and avoid asking for redundant information. Test the application process to ensure it functions smoothly without technical glitches.</a:t>
                      </a:r>
                      <a:endParaRPr lang="en-US" sz="1600" b="0" i="0" u="none" strike="noStrike">
                        <a:solidFill>
                          <a:srgbClr val="000000"/>
                        </a:solidFill>
                        <a:effectLst/>
                        <a:latin typeface="Calibri" panose="020F0502020204030204" pitchFamily="34" charset="0"/>
                      </a:endParaRPr>
                    </a:p>
                  </a:txBody>
                  <a:tcPr marL="6350" marR="6350" marT="6350" marB="0" anchor="ctr"/>
                </a:tc>
              </a:tr>
              <a:tr h="2404091">
                <a:tc>
                  <a:txBody>
                    <a:bodyPr/>
                    <a:lstStyle/>
                    <a:p>
                      <a:pPr algn="l" fontAlgn="ctr"/>
                      <a:r>
                        <a:rPr lang="en-IN" sz="1600" b="1" u="none" strike="noStrike" dirty="0">
                          <a:effectLst/>
                        </a:rPr>
                        <a:t>Feedback</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The missing part is failing to provide feedback to candidates, especially if they are not selected for the role. Lack of timely and constructive feedback prevents candidates from understanding how they can improve or grow professionally.</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Timely and Constructive Feedback is what we are talking about. Provide timely and constructive feedback to candidates, regardless of the outcome. Inform them about their progress in a timely manner and offer feedback on their strengths and areas for improvement. Constructive feedback helps candidates understand how they can grow professionally and demonstrates your commitment to their development.</a:t>
                      </a:r>
                      <a:endParaRPr lang="en-US" sz="16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Experience</a:t>
            </a:r>
            <a:endParaRPr lang="en-IN" dirty="0"/>
          </a:p>
        </p:txBody>
      </p:sp>
      <p:graphicFrame>
        <p:nvGraphicFramePr>
          <p:cNvPr id="5" name="Content Placeholder 4"/>
          <p:cNvGraphicFramePr>
            <a:graphicFrameLocks noGrp="1"/>
          </p:cNvGraphicFramePr>
          <p:nvPr>
            <p:ph idx="1"/>
          </p:nvPr>
        </p:nvGraphicFramePr>
        <p:xfrm>
          <a:off x="509047" y="1809946"/>
          <a:ext cx="11170763" cy="4826525"/>
        </p:xfrm>
        <a:graphic>
          <a:graphicData uri="http://schemas.openxmlformats.org/drawingml/2006/table">
            <a:tbl>
              <a:tblPr>
                <a:tableStyleId>{5C22544A-7EE6-4342-B048-85BDC9FD1C3A}</a:tableStyleId>
              </a:tblPr>
              <a:tblGrid>
                <a:gridCol w="2138297"/>
                <a:gridCol w="3963224"/>
                <a:gridCol w="5069242"/>
              </a:tblGrid>
              <a:tr h="349399">
                <a:tc>
                  <a:txBody>
                    <a:bodyPr/>
                    <a:lstStyle/>
                    <a:p>
                      <a:pPr algn="ctr" fontAlgn="ctr"/>
                      <a:r>
                        <a:rPr lang="en-IN" sz="1600" b="1" u="none" strike="noStrike" dirty="0">
                          <a:effectLst/>
                        </a:rPr>
                        <a:t>Topic</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Gaps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6350" marR="6350" marT="6350" marB="0" anchor="ctr"/>
                </a:tc>
              </a:tr>
              <a:tr h="2238563">
                <a:tc>
                  <a:txBody>
                    <a:bodyPr/>
                    <a:lstStyle/>
                    <a:p>
                      <a:pPr algn="l" fontAlgn="ctr"/>
                      <a:r>
                        <a:rPr lang="en-IN" sz="1600" b="1" u="none" strike="noStrike" dirty="0">
                          <a:effectLst/>
                        </a:rPr>
                        <a:t>Candidates time</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not respecting candidates' time by causing unnecessary delays, last-minute changes, or not communicating promptly about any changes. This can create a negative impression and lead to a poor candidate experience.</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Value candidates' time by ensuring that interviews and assessments are well-organized and conducted as scheduled. Avoid last-minute changes or cancellations unless absolutely necessary. If there are delays or unforeseen circumstances, communicate promptly and sincerely apologize for any inconvenience caused.</a:t>
                      </a:r>
                      <a:endParaRPr lang="en-US" sz="1600" b="0" i="0" u="none" strike="noStrike" dirty="0">
                        <a:solidFill>
                          <a:srgbClr val="000000"/>
                        </a:solidFill>
                        <a:effectLst/>
                        <a:latin typeface="Calibri" panose="020F0502020204030204" pitchFamily="34" charset="0"/>
                      </a:endParaRPr>
                    </a:p>
                  </a:txBody>
                  <a:tcPr marL="6350" marR="6350" marT="6350" marB="0" anchor="ctr"/>
                </a:tc>
              </a:tr>
              <a:tr h="2238563">
                <a:tc>
                  <a:txBody>
                    <a:bodyPr/>
                    <a:lstStyle/>
                    <a:p>
                      <a:pPr algn="l" fontAlgn="ctr"/>
                      <a:r>
                        <a:rPr lang="en-IN" sz="1600" b="1" u="none" strike="noStrike" dirty="0">
                          <a:effectLst/>
                        </a:rPr>
                        <a:t>Professional and Welcoming environment</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having unprepared interviewers or an unwelcoming atmosphere during interviews. Lack of professionalism or discomfort during the interview process can leave a negative impression on candidates.</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Create a professional and welcoming environment during interviews and other interactions. Make sure interviewers are prepared and knowledgeable about the role and company. Create a comfortable setting that encourages candidates to showcase their skills and experiences. Treat candidates with respect and make them feel at ease.</a:t>
                      </a:r>
                      <a:endParaRPr lang="en-US" sz="16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Experience</a:t>
            </a:r>
            <a:endParaRPr lang="en-IN" dirty="0"/>
          </a:p>
        </p:txBody>
      </p:sp>
      <p:graphicFrame>
        <p:nvGraphicFramePr>
          <p:cNvPr id="6" name="Content Placeholder 5"/>
          <p:cNvGraphicFramePr>
            <a:graphicFrameLocks noGrp="1"/>
          </p:cNvGraphicFramePr>
          <p:nvPr>
            <p:ph idx="1"/>
          </p:nvPr>
        </p:nvGraphicFramePr>
        <p:xfrm>
          <a:off x="480766" y="1781665"/>
          <a:ext cx="11189617" cy="4845377"/>
        </p:xfrm>
        <a:graphic>
          <a:graphicData uri="http://schemas.openxmlformats.org/drawingml/2006/table">
            <a:tbl>
              <a:tblPr>
                <a:tableStyleId>{5C22544A-7EE6-4342-B048-85BDC9FD1C3A}</a:tableStyleId>
              </a:tblPr>
              <a:tblGrid>
                <a:gridCol w="2141907"/>
                <a:gridCol w="3969914"/>
                <a:gridCol w="5077796"/>
              </a:tblGrid>
              <a:tr h="309917">
                <a:tc>
                  <a:txBody>
                    <a:bodyPr/>
                    <a:lstStyle/>
                    <a:p>
                      <a:pPr algn="ctr" fontAlgn="ctr"/>
                      <a:r>
                        <a:rPr lang="en-IN" sz="1600" b="1" u="none" strike="noStrike" dirty="0">
                          <a:effectLst/>
                        </a:rPr>
                        <a:t>Topic</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Gaps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6350" marR="6350" marT="6350" marB="0" anchor="ctr"/>
                </a:tc>
              </a:tr>
              <a:tr h="2267730">
                <a:tc>
                  <a:txBody>
                    <a:bodyPr/>
                    <a:lstStyle/>
                    <a:p>
                      <a:pPr algn="l" fontAlgn="ctr"/>
                      <a:r>
                        <a:rPr lang="en-IN" sz="1600" b="1" u="none" strike="noStrike" dirty="0">
                          <a:effectLst/>
                        </a:rPr>
                        <a:t>Prompt Follow up</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The missing part is not following up with candidates in a timely manner after each stage of the recruitment process. Delayed communication or leaving candidates hanging without updates can create uncertainty and dissatisfaction.</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After each stage of the recruitment process, promptly follow up with candidates to provide updates and next steps. Whether it's scheduling a second interview, requesting additional information, or extending an offer, communicate in a timely manner. Delayed or unclear communication can lead to frustration and may negatively impact the candidate experience.</a:t>
                      </a:r>
                      <a:endParaRPr lang="en-US" sz="1600" b="0" i="0" u="none" strike="noStrike">
                        <a:solidFill>
                          <a:srgbClr val="000000"/>
                        </a:solidFill>
                        <a:effectLst/>
                        <a:latin typeface="Calibri" panose="020F0502020204030204" pitchFamily="34" charset="0"/>
                      </a:endParaRPr>
                    </a:p>
                  </a:txBody>
                  <a:tcPr marL="6350" marR="6350" marT="6350" marB="0" anchor="ctr"/>
                </a:tc>
              </a:tr>
              <a:tr h="2267730">
                <a:tc>
                  <a:txBody>
                    <a:bodyPr/>
                    <a:lstStyle/>
                    <a:p>
                      <a:pPr algn="l" fontAlgn="ctr"/>
                      <a:r>
                        <a:rPr lang="en-IN" sz="1600" b="1" u="none" strike="noStrike" dirty="0">
                          <a:effectLst/>
                        </a:rPr>
                        <a:t>Positive engagement</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he missing part is not actively engaging candidates during the recruitment process or failing to provide opportunities for them to ask questions or share their thoughts. Lack of candidate engagement can result in a lack of connection with the organization.</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Engage candidates throughout the process by involving them in meaningful conversations and interactions. Provide opportunities for them to ask questions, share their thoughts, and gain insights into the company culture and team dynamics. This engagement helps candidates envision themselves as part of the organization.</a:t>
                      </a:r>
                      <a:endParaRPr lang="en-US" sz="16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Experience</a:t>
            </a:r>
            <a:endParaRPr lang="en-IN" dirty="0"/>
          </a:p>
        </p:txBody>
      </p:sp>
      <p:graphicFrame>
        <p:nvGraphicFramePr>
          <p:cNvPr id="5" name="Content Placeholder 4"/>
          <p:cNvGraphicFramePr>
            <a:graphicFrameLocks noGrp="1"/>
          </p:cNvGraphicFramePr>
          <p:nvPr>
            <p:ph idx="1"/>
          </p:nvPr>
        </p:nvGraphicFramePr>
        <p:xfrm>
          <a:off x="509046" y="1828799"/>
          <a:ext cx="11189618" cy="4769962"/>
        </p:xfrm>
        <a:graphic>
          <a:graphicData uri="http://schemas.openxmlformats.org/drawingml/2006/table">
            <a:tbl>
              <a:tblPr>
                <a:tableStyleId>{5C22544A-7EE6-4342-B048-85BDC9FD1C3A}</a:tableStyleId>
              </a:tblPr>
              <a:tblGrid>
                <a:gridCol w="2141907"/>
                <a:gridCol w="3969914"/>
                <a:gridCol w="5077797"/>
              </a:tblGrid>
              <a:tr h="345304">
                <a:tc>
                  <a:txBody>
                    <a:bodyPr/>
                    <a:lstStyle/>
                    <a:p>
                      <a:pPr algn="ctr" fontAlgn="ctr"/>
                      <a:r>
                        <a:rPr lang="en-IN" sz="1600" b="1" u="none" strike="noStrike" dirty="0">
                          <a:effectLst/>
                        </a:rPr>
                        <a:t>Topic</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Gaps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6350" marR="6350" marT="6350" marB="0" anchor="ctr"/>
                </a:tc>
              </a:tr>
              <a:tr h="2212329">
                <a:tc>
                  <a:txBody>
                    <a:bodyPr/>
                    <a:lstStyle/>
                    <a:p>
                      <a:pPr algn="l" fontAlgn="ctr"/>
                      <a:r>
                        <a:rPr lang="en-IN" sz="1600" b="1" u="none" strike="noStrike" dirty="0">
                          <a:effectLst/>
                        </a:rPr>
                        <a:t>Feedback</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The missing part is not seeking feedback from candidates or not acting on the feedback received. Failure to gather and act on feedback prevents organizations from identifying areas for improvement and making necessary adjustments.</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Regularly gather feedback from candidates about their experience with your recruitment process. Conduct post-interview or post-application surveys to understand their perspective and identify areas for improvement. Act on the feedback received to enhance the candidate experience.</a:t>
                      </a:r>
                      <a:endParaRPr lang="en-US" sz="1600" b="0" i="0" u="none" strike="noStrike" dirty="0">
                        <a:solidFill>
                          <a:srgbClr val="000000"/>
                        </a:solidFill>
                        <a:effectLst/>
                        <a:latin typeface="Calibri" panose="020F0502020204030204" pitchFamily="34" charset="0"/>
                      </a:endParaRPr>
                    </a:p>
                  </a:txBody>
                  <a:tcPr marL="6350" marR="6350" marT="6350" marB="0" anchor="ctr"/>
                </a:tc>
              </a:tr>
              <a:tr h="2212329">
                <a:tc>
                  <a:txBody>
                    <a:bodyPr/>
                    <a:lstStyle/>
                    <a:p>
                      <a:pPr algn="l" fontAlgn="ctr"/>
                      <a:r>
                        <a:rPr lang="en-IN" sz="1600" b="1" u="none" strike="noStrike" dirty="0">
                          <a:effectLst/>
                        </a:rPr>
                        <a:t>Respectful Rejection</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delivering rejection news insensitively or without providing constructive feedback. Failing to express appreciation or not offering guidance for improvement can leave candidates with a negative impression of the organization.</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If a candidate is not selected for a position, deliver the news respectfully and sensitively. Express appreciation for their interest and efforts, and provide constructive feedback if appropriate. Maintain a positive impression, as candidates may consider future opportunities or refer other talented individuals to your organization.</a:t>
                      </a:r>
                      <a:endParaRPr lang="en-US" sz="16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Experience</a:t>
            </a:r>
            <a:endParaRPr lang="en-IN" dirty="0"/>
          </a:p>
        </p:txBody>
      </p:sp>
      <p:sp>
        <p:nvSpPr>
          <p:cNvPr id="3" name="Content Placeholder 2"/>
          <p:cNvSpPr>
            <a:spLocks noGrp="1"/>
          </p:cNvSpPr>
          <p:nvPr>
            <p:ph idx="1"/>
          </p:nvPr>
        </p:nvSpPr>
        <p:spPr/>
        <p:txBody>
          <a:bodyPr/>
          <a:lstStyle/>
          <a:p>
            <a:pPr marL="0" indent="0">
              <a:buNone/>
            </a:pPr>
            <a:endParaRPr lang="en-US" dirty="0">
              <a:highlight>
                <a:srgbClr val="00FF00"/>
              </a:highlight>
            </a:endParaRPr>
          </a:p>
          <a:p>
            <a:pPr marL="0" indent="0">
              <a:buNone/>
            </a:pPr>
            <a:endParaRPr lang="en-US" dirty="0">
              <a:highlight>
                <a:srgbClr val="00FF00"/>
              </a:highlight>
            </a:endParaRPr>
          </a:p>
          <a:p>
            <a:pPr marL="0" indent="0">
              <a:buNone/>
            </a:pPr>
            <a:r>
              <a:rPr lang="en-US" dirty="0">
                <a:highlight>
                  <a:srgbClr val="00FF00"/>
                </a:highlight>
              </a:rPr>
              <a:t>By implementing these tips, you can create a positive and memorable candidate experience that leaves a lasting impression. Remember that every candidate interaction contributes to your employer brand, and investing in a great candidate experience can attract top talent and enhance your organization's reputation.</a:t>
            </a:r>
            <a:endParaRPr lang="en-IN" dirty="0">
              <a:highlight>
                <a:srgbClr val="00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Employee Experience</a:t>
            </a:r>
            <a:endParaRPr lang="en-IN" dirty="0"/>
          </a:p>
        </p:txBody>
      </p:sp>
      <p:graphicFrame>
        <p:nvGraphicFramePr>
          <p:cNvPr id="6" name="Content Placeholder 5"/>
          <p:cNvGraphicFramePr>
            <a:graphicFrameLocks noGrp="1"/>
          </p:cNvGraphicFramePr>
          <p:nvPr>
            <p:ph idx="1"/>
          </p:nvPr>
        </p:nvGraphicFramePr>
        <p:xfrm>
          <a:off x="499621" y="1800519"/>
          <a:ext cx="11208470" cy="4845377"/>
        </p:xfrm>
        <a:graphic>
          <a:graphicData uri="http://schemas.openxmlformats.org/drawingml/2006/table">
            <a:tbl>
              <a:tblPr>
                <a:tableStyleId>{5C22544A-7EE6-4342-B048-85BDC9FD1C3A}</a:tableStyleId>
              </a:tblPr>
              <a:tblGrid>
                <a:gridCol w="1707957"/>
                <a:gridCol w="4333942"/>
                <a:gridCol w="5166571"/>
              </a:tblGrid>
              <a:tr h="263830">
                <a:tc>
                  <a:txBody>
                    <a:bodyPr/>
                    <a:lstStyle/>
                    <a:p>
                      <a:pPr algn="ctr" fontAlgn="ctr"/>
                      <a:r>
                        <a:rPr lang="en-IN" sz="1600" b="1" u="none" strike="noStrike" dirty="0">
                          <a:effectLst/>
                        </a:rPr>
                        <a:t>Topic</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Gaps</a:t>
                      </a:r>
                      <a:endParaRPr lang="en-IN"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6350" marR="6350" marT="6350" marB="0" anchor="ctr"/>
                </a:tc>
              </a:tr>
              <a:tr h="1930509">
                <a:tc>
                  <a:txBody>
                    <a:bodyPr/>
                    <a:lstStyle/>
                    <a:p>
                      <a:pPr algn="l" fontAlgn="ctr"/>
                      <a:r>
                        <a:rPr lang="en-US" sz="1600" b="1" u="none" strike="noStrike" dirty="0">
                          <a:effectLst/>
                        </a:rPr>
                        <a:t>Foster a Positive Work Culture</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The missing part is the absence of a positive work culture, which can arise from a lack of communication, insufficient recognition, or an environment that does not prioritize employee well-being.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Cultivate a positive work environment where employees feel valued, respected, and supported. Encourage open communication, collaboration, and recognition of employees' contributions. Promote a healthy work-life balance and provide opportunities for personal and professional growth.</a:t>
                      </a:r>
                      <a:endParaRPr lang="en-US" sz="1600" b="0" i="0" u="none" strike="noStrike" dirty="0">
                        <a:solidFill>
                          <a:srgbClr val="000000"/>
                        </a:solidFill>
                        <a:effectLst/>
                        <a:latin typeface="Calibri" panose="020F0502020204030204" pitchFamily="34" charset="0"/>
                      </a:endParaRPr>
                    </a:p>
                  </a:txBody>
                  <a:tcPr marL="6350" marR="6350" marT="6350" marB="0" anchor="ctr"/>
                </a:tc>
              </a:tr>
              <a:tr h="2651038">
                <a:tc>
                  <a:txBody>
                    <a:bodyPr/>
                    <a:lstStyle/>
                    <a:p>
                      <a:pPr algn="l" fontAlgn="ctr"/>
                      <a:r>
                        <a:rPr lang="en-US" sz="1600" b="1" u="none" strike="noStrike" dirty="0">
                          <a:effectLst/>
                        </a:rPr>
                        <a:t>Provide Clear Expectations and Goals</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a:effectLst/>
                        </a:rPr>
                        <a:t>The missing part is failing to communicate expectations and goals effectively. This can occur when managers do not provide clear guidance or fail to regularly communicate performance expectations and progress updates. Clear communication of expectations and goals is essential for employee alignment and engagement.</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Set clear expectations and goals for employees, ensuring they have a clear understanding of their roles, responsibilities, and performance expectations. Regularly communicate expectations and provide feedback to help employees align their work with organizational objectives.</a:t>
                      </a:r>
                      <a:endParaRPr lang="en-US" sz="16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Employee Experience</a:t>
            </a:r>
            <a:endParaRPr lang="en-IN" dirty="0"/>
          </a:p>
        </p:txBody>
      </p:sp>
      <p:graphicFrame>
        <p:nvGraphicFramePr>
          <p:cNvPr id="5" name="Content Placeholder 4"/>
          <p:cNvGraphicFramePr>
            <a:graphicFrameLocks noGrp="1"/>
          </p:cNvGraphicFramePr>
          <p:nvPr>
            <p:ph idx="1"/>
          </p:nvPr>
        </p:nvGraphicFramePr>
        <p:xfrm>
          <a:off x="490195" y="1753386"/>
          <a:ext cx="11199042" cy="4878694"/>
        </p:xfrm>
        <a:graphic>
          <a:graphicData uri="http://schemas.openxmlformats.org/drawingml/2006/table">
            <a:tbl>
              <a:tblPr>
                <a:tableStyleId>{5C22544A-7EE6-4342-B048-85BDC9FD1C3A}</a:tableStyleId>
              </a:tblPr>
              <a:tblGrid>
                <a:gridCol w="1706520"/>
                <a:gridCol w="4330297"/>
                <a:gridCol w="5162225"/>
              </a:tblGrid>
              <a:tr h="235576">
                <a:tc>
                  <a:txBody>
                    <a:bodyPr/>
                    <a:lstStyle/>
                    <a:p>
                      <a:pPr algn="ctr" fontAlgn="ctr"/>
                      <a:r>
                        <a:rPr lang="en-IN" sz="1600" b="1" u="none" strike="noStrike" dirty="0">
                          <a:effectLst/>
                        </a:rPr>
                        <a:t>Topic</a:t>
                      </a:r>
                      <a:endParaRPr lang="en-IN" sz="1600" b="1" i="0" u="none" strike="noStrike" dirty="0">
                        <a:solidFill>
                          <a:srgbClr val="000000"/>
                        </a:solidFill>
                        <a:effectLst/>
                        <a:latin typeface="Calibri" panose="020F0502020204030204" pitchFamily="34" charset="0"/>
                      </a:endParaRPr>
                    </a:p>
                  </a:txBody>
                  <a:tcPr marL="6200" marR="6200" marT="6200" marB="0" anchor="ctr"/>
                </a:tc>
                <a:tc>
                  <a:txBody>
                    <a:bodyPr/>
                    <a:lstStyle/>
                    <a:p>
                      <a:pPr algn="ctr" fontAlgn="ctr"/>
                      <a:r>
                        <a:rPr lang="en-IN" sz="1600" b="1" u="none" strike="noStrike" dirty="0">
                          <a:effectLst/>
                        </a:rPr>
                        <a:t>Gaps</a:t>
                      </a:r>
                      <a:endParaRPr lang="en-IN" sz="1600" b="1" i="0" u="none" strike="noStrike" dirty="0">
                        <a:solidFill>
                          <a:srgbClr val="000000"/>
                        </a:solidFill>
                        <a:effectLst/>
                        <a:latin typeface="Calibri" panose="020F0502020204030204" pitchFamily="34" charset="0"/>
                      </a:endParaRPr>
                    </a:p>
                  </a:txBody>
                  <a:tcPr marL="6200" marR="6200" marT="6200" marB="0" anchor="ctr"/>
                </a:tc>
                <a:tc>
                  <a:txBody>
                    <a:bodyPr/>
                    <a:lstStyle/>
                    <a:p>
                      <a:pPr algn="ctr" fontAlgn="ctr"/>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6200" marR="6200" marT="6200" marB="0" anchor="ctr"/>
                </a:tc>
              </a:tr>
              <a:tr h="1984869">
                <a:tc>
                  <a:txBody>
                    <a:bodyPr/>
                    <a:lstStyle/>
                    <a:p>
                      <a:pPr algn="l" fontAlgn="ctr"/>
                      <a:r>
                        <a:rPr lang="en-US" sz="1600" b="1" u="none" strike="noStrike" dirty="0">
                          <a:effectLst/>
                        </a:rPr>
                        <a:t>Offer Opportunities for Growth and Development</a:t>
                      </a:r>
                      <a:endParaRPr lang="en-US" sz="1600" b="1" i="0" u="none" strike="noStrike" dirty="0">
                        <a:solidFill>
                          <a:srgbClr val="000000"/>
                        </a:solidFill>
                        <a:effectLst/>
                        <a:latin typeface="Calibri" panose="020F0502020204030204" pitchFamily="34" charset="0"/>
                      </a:endParaRPr>
                    </a:p>
                  </a:txBody>
                  <a:tcPr marL="6200" marR="6200" marT="6200" marB="0" anchor="ctr"/>
                </a:tc>
                <a:tc>
                  <a:txBody>
                    <a:bodyPr/>
                    <a:lstStyle/>
                    <a:p>
                      <a:pPr algn="l" fontAlgn="ctr"/>
                      <a:r>
                        <a:rPr lang="en-US" sz="1600" u="none" strike="noStrike">
                          <a:effectLst/>
                        </a:rPr>
                        <a:t>The missing part is the lack of investment in employee development. Organizations may fail to provide sufficient training programs, mentorship opportunities, or resources for continuous learning. By neglecting employee development, organizations risk stagnation and disengagement.</a:t>
                      </a:r>
                      <a:endParaRPr lang="en-US" sz="1600" b="0" i="0" u="none" strike="noStrike">
                        <a:solidFill>
                          <a:srgbClr val="000000"/>
                        </a:solidFill>
                        <a:effectLst/>
                        <a:latin typeface="Calibri" panose="020F0502020204030204" pitchFamily="34" charset="0"/>
                      </a:endParaRPr>
                    </a:p>
                  </a:txBody>
                  <a:tcPr marL="6200" marR="6200" marT="6200" marB="0" anchor="ctr"/>
                </a:tc>
                <a:tc>
                  <a:txBody>
                    <a:bodyPr/>
                    <a:lstStyle/>
                    <a:p>
                      <a:pPr algn="l" fontAlgn="ctr"/>
                      <a:r>
                        <a:rPr lang="en-US" sz="1600" u="none" strike="noStrike">
                          <a:effectLst/>
                        </a:rPr>
                        <a:t> Invest in employee growth and development by providing training programs, mentorship opportunities, and resources for continuous learning. Encourage employees to acquire new skills, expand their knowledge, and advance their careers within the organization.</a:t>
                      </a:r>
                      <a:endParaRPr lang="en-US" sz="1600" b="0" i="0" u="none" strike="noStrike">
                        <a:solidFill>
                          <a:srgbClr val="000000"/>
                        </a:solidFill>
                        <a:effectLst/>
                        <a:latin typeface="Calibri" panose="020F0502020204030204" pitchFamily="34" charset="0"/>
                      </a:endParaRPr>
                    </a:p>
                  </a:txBody>
                  <a:tcPr marL="6200" marR="6200" marT="6200" marB="0" anchor="ctr"/>
                </a:tc>
              </a:tr>
              <a:tr h="2643785">
                <a:tc>
                  <a:txBody>
                    <a:bodyPr/>
                    <a:lstStyle/>
                    <a:p>
                      <a:pPr algn="l" fontAlgn="ctr"/>
                      <a:r>
                        <a:rPr lang="en-IN" sz="1600" b="1" u="none" strike="noStrike" dirty="0">
                          <a:effectLst/>
                        </a:rPr>
                        <a:t>Enable Work-Life Balance</a:t>
                      </a:r>
                      <a:endParaRPr lang="en-IN" sz="1600" b="1" i="0" u="none" strike="noStrike" dirty="0">
                        <a:solidFill>
                          <a:srgbClr val="000000"/>
                        </a:solidFill>
                        <a:effectLst/>
                        <a:latin typeface="Calibri" panose="020F0502020204030204" pitchFamily="34" charset="0"/>
                      </a:endParaRPr>
                    </a:p>
                  </a:txBody>
                  <a:tcPr marL="6200" marR="6200" marT="6200" marB="0" anchor="ctr"/>
                </a:tc>
                <a:tc>
                  <a:txBody>
                    <a:bodyPr/>
                    <a:lstStyle/>
                    <a:p>
                      <a:pPr algn="l" fontAlgn="ctr"/>
                      <a:r>
                        <a:rPr lang="en-US" sz="1600" u="none" strike="noStrike">
                          <a:effectLst/>
                        </a:rPr>
                        <a:t>The missing part is the absence of support for work-life balance. This can manifest as a lack of flexibility in work arrangements, unrealistic workloads, or an organizational culture that does not prioritize employee well-being. Organizations should actively promote work-life balance by offering flexible work options and encouraging employees to maintain a healthy work-life integration.</a:t>
                      </a:r>
                      <a:endParaRPr lang="en-US" sz="1600" b="0" i="0" u="none" strike="noStrike">
                        <a:solidFill>
                          <a:srgbClr val="000000"/>
                        </a:solidFill>
                        <a:effectLst/>
                        <a:latin typeface="Calibri" panose="020F0502020204030204" pitchFamily="34" charset="0"/>
                      </a:endParaRPr>
                    </a:p>
                  </a:txBody>
                  <a:tcPr marL="6200" marR="6200" marT="6200" marB="0" anchor="ctr"/>
                </a:tc>
                <a:tc>
                  <a:txBody>
                    <a:bodyPr/>
                    <a:lstStyle/>
                    <a:p>
                      <a:pPr algn="l" fontAlgn="ctr"/>
                      <a:r>
                        <a:rPr lang="en-US" sz="1600" u="none" strike="noStrike" dirty="0">
                          <a:effectLst/>
                        </a:rPr>
                        <a:t>Promote work-life balance by offering flexible work arrangements, promoting wellness initiatives, and encouraging employees to take time off when needed. Show support for personal obligations and help employees manage their workloads effectively.</a:t>
                      </a:r>
                      <a:endParaRPr lang="en-US" sz="1600" b="0" i="0" u="none" strike="noStrike" dirty="0">
                        <a:solidFill>
                          <a:srgbClr val="000000"/>
                        </a:solidFill>
                        <a:effectLst/>
                        <a:latin typeface="Calibri" panose="020F0502020204030204" pitchFamily="34" charset="0"/>
                      </a:endParaRPr>
                    </a:p>
                  </a:txBody>
                  <a:tcPr marL="6200" marR="6200" marT="6200" marB="0" anchor="ct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12613</Words>
  <Application>WPS Presentation</Application>
  <PresentationFormat>Widescreen</PresentationFormat>
  <Paragraphs>226</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Wingdings 3</vt:lpstr>
      <vt:lpstr>Arial</vt:lpstr>
      <vt:lpstr>Calibri</vt:lpstr>
      <vt:lpstr>Century Gothic</vt:lpstr>
      <vt:lpstr>Microsoft YaHei</vt:lpstr>
      <vt:lpstr>Arial Unicode MS</vt:lpstr>
      <vt:lpstr>Ion Boardroom</vt:lpstr>
      <vt:lpstr>Streamlining HR in smarter and effective way</vt:lpstr>
      <vt:lpstr>Candidate Experience</vt:lpstr>
      <vt:lpstr>Candidate Experience</vt:lpstr>
      <vt:lpstr>Candidate Experience</vt:lpstr>
      <vt:lpstr>Candidate Experience</vt:lpstr>
      <vt:lpstr>Candidate Experience</vt:lpstr>
      <vt:lpstr>Candidate Experience</vt:lpstr>
      <vt:lpstr>Employee Experience</vt:lpstr>
      <vt:lpstr>Employee Experience</vt:lpstr>
      <vt:lpstr>Employee Experience</vt:lpstr>
      <vt:lpstr>Employee Experience</vt:lpstr>
      <vt:lpstr>Employee Experience</vt:lpstr>
      <vt:lpstr>Employee Experience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Streamlining HR in smarter and effective way</dc:title>
  <dc:creator>ADITYA SHARMA</dc:creator>
  <cp:lastModifiedBy>Sanjeev</cp:lastModifiedBy>
  <cp:revision>2</cp:revision>
  <dcterms:created xsi:type="dcterms:W3CDTF">2023-07-07T11:26:00Z</dcterms:created>
  <dcterms:modified xsi:type="dcterms:W3CDTF">2023-11-06T07:08:24Z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258AB9E8E8E64702BF403947E9785F5E_13</vt:lpwstr>
  </property>
  <property fmtid="{D5CDD505-2E9C-101B-9397-08002B2CF9AE}" pid="3" name="KSOProductBuildVer">
    <vt:lpwstr>1033-12.2.0.13266</vt:lpwstr>
  </property>
</Properties>
</file>