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05400" cy="3240405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64" y="72"/>
      </p:cViewPr>
      <p:guideLst>
        <p:guide orient="horz" pos="10206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5" y="10066261"/>
            <a:ext cx="36724590" cy="6945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0" y="18362295"/>
            <a:ext cx="3024378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15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01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08501" y="6128271"/>
            <a:ext cx="45928243" cy="130643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8779" y="6128271"/>
            <a:ext cx="137079630" cy="1306438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22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29" y="20822605"/>
            <a:ext cx="36724590" cy="6435804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29" y="13734221"/>
            <a:ext cx="36724590" cy="7088384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9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8778" y="35726968"/>
            <a:ext cx="91503934" cy="10104512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32805" y="35726968"/>
            <a:ext cx="91503939" cy="10104512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7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1297665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7253409"/>
            <a:ext cx="190898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10276284"/>
            <a:ext cx="19089888" cy="18669836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5" y="7253409"/>
            <a:ext cx="19097387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5" y="10276284"/>
            <a:ext cx="19097387" cy="18669836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97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7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2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0161"/>
            <a:ext cx="14214279" cy="5490686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1" y="1290164"/>
            <a:ext cx="24153019" cy="27655959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2" y="6780850"/>
            <a:ext cx="14214279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94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5"/>
            <a:ext cx="25923240" cy="2677837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2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2"/>
            <a:ext cx="25923240" cy="3802973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22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1297665"/>
            <a:ext cx="38884860" cy="5400675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7560947"/>
            <a:ext cx="38884860" cy="2138517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30033756"/>
            <a:ext cx="10081260" cy="172521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0EA2-5435-48CF-A4F9-34A4A9889BBA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5" y="30033756"/>
            <a:ext cx="13681710" cy="172521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30033756"/>
            <a:ext cx="10081260" cy="172521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FD45-D2FD-42E2-8216-664F3663DC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03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tif"/><Relationship Id="rId3" Type="http://schemas.openxmlformats.org/officeDocument/2006/relationships/image" Target="../media/image2.tif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tif"/><Relationship Id="rId12" Type="http://schemas.openxmlformats.org/officeDocument/2006/relationships/image" Target="../media/image11.tif"/><Relationship Id="rId17" Type="http://schemas.openxmlformats.org/officeDocument/2006/relationships/image" Target="../media/image16.png"/><Relationship Id="rId25" Type="http://schemas.openxmlformats.org/officeDocument/2006/relationships/image" Target="../media/image24.tif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t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11" Type="http://schemas.openxmlformats.org/officeDocument/2006/relationships/image" Target="../media/image10.tif"/><Relationship Id="rId24" Type="http://schemas.openxmlformats.org/officeDocument/2006/relationships/image" Target="../media/image23.png"/><Relationship Id="rId32" Type="http://schemas.openxmlformats.org/officeDocument/2006/relationships/image" Target="../media/image31.tif"/><Relationship Id="rId37" Type="http://schemas.openxmlformats.org/officeDocument/2006/relationships/image" Target="../media/image36.png"/><Relationship Id="rId5" Type="http://schemas.openxmlformats.org/officeDocument/2006/relationships/image" Target="../media/image4.ti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tif"/><Relationship Id="rId36" Type="http://schemas.openxmlformats.org/officeDocument/2006/relationships/image" Target="../media/image35.png"/><Relationship Id="rId10" Type="http://schemas.openxmlformats.org/officeDocument/2006/relationships/image" Target="../media/image9.tif"/><Relationship Id="rId19" Type="http://schemas.openxmlformats.org/officeDocument/2006/relationships/image" Target="../media/image18.png"/><Relationship Id="rId31" Type="http://schemas.openxmlformats.org/officeDocument/2006/relationships/image" Target="../media/image30.tif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tif"/><Relationship Id="rId30" Type="http://schemas.openxmlformats.org/officeDocument/2006/relationships/image" Target="../media/image29.tif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4517" y="1728417"/>
            <a:ext cx="3333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Radar Imaging</a:t>
            </a:r>
          </a:p>
          <a:p>
            <a:r>
              <a:rPr lang="en-CA" sz="3600" dirty="0" smtClean="0"/>
              <a:t>Reference: </a:t>
            </a:r>
            <a:r>
              <a:rPr lang="en-CA" sz="3600" dirty="0" err="1" smtClean="0"/>
              <a:t>Holliger</a:t>
            </a:r>
            <a:r>
              <a:rPr lang="en-CA" sz="3600" dirty="0" smtClean="0"/>
              <a:t>, K. </a:t>
            </a:r>
            <a:r>
              <a:rPr lang="en-CA" sz="3600" dirty="0" err="1" smtClean="0"/>
              <a:t>Musil</a:t>
            </a:r>
            <a:r>
              <a:rPr lang="en-CA" sz="3600" dirty="0" smtClean="0"/>
              <a:t>, M. 2001. Ray-based amplitude tomography for </a:t>
            </a:r>
            <a:r>
              <a:rPr lang="en-CA" sz="3600" dirty="0" err="1" smtClean="0"/>
              <a:t>crosshole</a:t>
            </a:r>
            <a:r>
              <a:rPr lang="en-CA" sz="3600" dirty="0" smtClean="0"/>
              <a:t> </a:t>
            </a:r>
            <a:r>
              <a:rPr lang="en-CA" sz="3600" dirty="0" err="1" smtClean="0"/>
              <a:t>georadar</a:t>
            </a:r>
            <a:r>
              <a:rPr lang="en-CA" sz="3600" dirty="0" smtClean="0"/>
              <a:t> data. Journal of Applied Geophysics </a:t>
            </a:r>
            <a:r>
              <a:rPr lang="en-CA" sz="3600" b="1" dirty="0" smtClean="0"/>
              <a:t>47</a:t>
            </a:r>
            <a:r>
              <a:rPr lang="en-CA" sz="3600" dirty="0" smtClean="0"/>
              <a:t>: 285-298</a:t>
            </a:r>
            <a:endParaRPr lang="en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94" y="5445199"/>
            <a:ext cx="5334000" cy="400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94" y="9650361"/>
            <a:ext cx="5334000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926" y="5445199"/>
            <a:ext cx="5334000" cy="400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926" y="9650361"/>
            <a:ext cx="5334000" cy="400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942" y="5445199"/>
            <a:ext cx="5334000" cy="400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942" y="9650361"/>
            <a:ext cx="5334000" cy="400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958" y="5445199"/>
            <a:ext cx="5334000" cy="400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958" y="9650361"/>
            <a:ext cx="5334000" cy="4000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975" y="5445199"/>
            <a:ext cx="5334000" cy="400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975" y="9650361"/>
            <a:ext cx="5334000" cy="400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79" y="9650361"/>
            <a:ext cx="5334000" cy="40005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40422" y="4608737"/>
            <a:ext cx="41928574" cy="904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340422" y="13897769"/>
            <a:ext cx="4192857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952158" y="9505281"/>
                <a:ext cx="2808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i="0" smtClean="0">
                          <a:latin typeface="Cambria Math"/>
                          <a:ea typeface="Cambria Math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CA" sz="3200" b="0" i="0" smtClean="0">
                          <a:latin typeface="Cambria Math"/>
                          <a:ea typeface="Cambria Math"/>
                        </a:rPr>
                        <m:t>bserved</m:t>
                      </m:r>
                      <m:r>
                        <a:rPr lang="en-CA" sz="32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3200" b="0" i="0" smtClean="0">
                          <a:latin typeface="Cambria Math"/>
                          <a:ea typeface="Cambria Math"/>
                        </a:rPr>
                        <m:t>data</m:t>
                      </m:r>
                    </m:oMath>
                  </m:oMathPara>
                </a14:m>
                <a:endParaRPr lang="en-CA" sz="3200" dirty="0">
                  <a:latin typeface="+mj-lt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8" y="9505281"/>
                <a:ext cx="2808782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rot="16200000">
                <a:off x="7524354" y="11358223"/>
                <a:ext cx="27102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20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CA" sz="3200" b="0" i="0" smtClean="0">
                        <a:latin typeface="Cambria Math"/>
                        <a:ea typeface="Cambria Math"/>
                      </a:rPr>
                      <m:t>redicted</m:t>
                    </m:r>
                  </m:oMath>
                </a14:m>
                <a:r>
                  <a:rPr lang="en-CA" sz="3200" dirty="0" smtClean="0">
                    <a:latin typeface="+mj-lt"/>
                  </a:rPr>
                  <a:t> data</a:t>
                </a:r>
                <a:endParaRPr lang="en-CA" sz="3200" dirty="0">
                  <a:latin typeface="+mj-lt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4354" y="11358223"/>
                <a:ext cx="2710229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12500" t="-4505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 rot="16200000">
            <a:off x="8165971" y="7153061"/>
            <a:ext cx="1426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latin typeface="+mj-lt"/>
              </a:rPr>
              <a:t>Models</a:t>
            </a:r>
            <a:endParaRPr lang="en-CA" sz="32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66529" y="4612461"/>
            <a:ext cx="5305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latin typeface="+mj-lt"/>
              </a:rPr>
              <a:t>Various trade-off parameters…</a:t>
            </a:r>
            <a:endParaRPr lang="en-CA" sz="3200" dirty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5996489" y="4608737"/>
            <a:ext cx="0" cy="1569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540455" y="4608737"/>
            <a:ext cx="0" cy="1569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084420" y="4547137"/>
            <a:ext cx="0" cy="1569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364591" y="4599852"/>
            <a:ext cx="0" cy="1569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193106" y="4753816"/>
            <a:ext cx="5020835" cy="8889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18286" y="14257809"/>
                <a:ext cx="4882614" cy="2754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1" i="0" smtClean="0">
                            <a:latin typeface="Cambria Math"/>
                            <a:ea typeface="Cambria Math"/>
                          </a:rPr>
                          <m:t>𝛗</m:t>
                        </m:r>
                      </m:e>
                      <m:sub>
                        <m:r>
                          <a:rPr lang="en-CA" sz="2800" b="1" i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CA" sz="28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800" b="1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800" b="1">
                                    <a:latin typeface="Cambria Math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CA" sz="2800" b="1">
                                    <a:latin typeface="Cambria Math"/>
                                  </a:rPr>
                                  <m:t>𝐝</m:t>
                                </m:r>
                              </m:sub>
                            </m:sSub>
                            <m:r>
                              <a:rPr lang="en-CA" sz="2800" b="1">
                                <a:latin typeface="Cambria Math"/>
                              </a:rPr>
                              <m:t>( 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𝐆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 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𝐦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 −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𝐝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CA" sz="2800" b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CA" sz="2800" b="1" i="1" dirty="0" smtClean="0">
                    <a:latin typeface="Cambria Math"/>
                  </a:rPr>
                  <a:t> </a:t>
                </a:r>
                <a:r>
                  <a:rPr lang="en-CA" sz="2800" b="1" dirty="0" smtClean="0">
                    <a:latin typeface="Cambria Math"/>
                  </a:rPr>
                  <a:t>+</a:t>
                </a:r>
              </a:p>
              <a:p>
                <a:pPr/>
                <a:endParaRPr lang="en-CA" sz="28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</m:e>
                        <m:sup>
                          <m:r>
                            <a:rPr lang="en-CA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CA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CA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CA" sz="2800" b="1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CA" sz="28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CA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CA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800" b="1">
                                              <a:latin typeface="Cambria Math"/>
                                            </a:rPr>
                                            <m:t>𝐦</m:t>
                                          </m:r>
                                        </m:e>
                                        <m:sup>
                                          <m:r>
                                            <a:rPr lang="en-CA" sz="2800" b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+ 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𝛆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CA" sz="2800" b="1" i="1">
                                          <a:latin typeface="Cambria Math"/>
                                          <a:ea typeface="Cambria Math"/>
                                        </a:rPr>
                                        <m:t>𝛄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sz="2800" b="1">
                                  <a:latin typeface="Cambria Math"/>
                                </a:rPr>
                                <m:t>𝐝𝐕</m:t>
                              </m:r>
                              <m:r>
                                <a:rPr lang="en-CA" sz="2800" b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1" i="1">
                                      <a:latin typeface="Cambria Math"/>
                                      <a:ea typeface="Cambria Math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CA" sz="2800" b="1" i="1" smtClean="0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CA" sz="2800" b="1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CA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𝛁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CA" sz="2800" b="1">
                                      <a:latin typeface="Cambria Math"/>
                                    </a:rPr>
                                    <m:t>𝐝𝐕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CA" sz="2800" b="1" dirty="0" smtClean="0"/>
              </a:p>
              <a:p>
                <a:pPr/>
                <a:endParaRPr lang="en-CA" sz="2800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6" y="14257809"/>
                <a:ext cx="4882614" cy="2754472"/>
              </a:xfrm>
              <a:prstGeom prst="rect">
                <a:avLst/>
              </a:prstGeom>
              <a:blipFill rotWithShape="1">
                <a:blip r:embed="rId15"/>
                <a:stretch>
                  <a:fillRect t="-2212" r="-40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1223438" y="14652846"/>
                <a:ext cx="14635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32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438" y="14652846"/>
                <a:ext cx="1463541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6625007" y="14710273"/>
                <a:ext cx="17761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0.2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007" y="14710273"/>
                <a:ext cx="1776127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1921932" y="14707451"/>
                <a:ext cx="17761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0.4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32" y="14707451"/>
                <a:ext cx="1776127" cy="5847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7642693" y="14710273"/>
                <a:ext cx="17761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0.6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693" y="14710273"/>
                <a:ext cx="1776127" cy="58477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3359062" y="14707451"/>
                <a:ext cx="17761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0.8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9062" y="14707451"/>
                <a:ext cx="1776127" cy="58477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9071039" y="14710273"/>
                <a:ext cx="17761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32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1.0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1039" y="14710273"/>
                <a:ext cx="1776127" cy="58477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439757" y="7790836"/>
                <a:ext cx="3024802" cy="1331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2000" dirty="0" smtClean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CA" sz="20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CA" sz="2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20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CA" sz="2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20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57" y="7790836"/>
                <a:ext cx="3024802" cy="1331005"/>
              </a:xfrm>
              <a:prstGeom prst="rect">
                <a:avLst/>
              </a:prstGeom>
              <a:blipFill rotWithShape="1">
                <a:blip r:embed="rId22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941474" y="4824760"/>
            <a:ext cx="336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latin typeface="+mj-lt"/>
              </a:rPr>
              <a:t>Objective function:</a:t>
            </a:r>
            <a:endParaRPr lang="en-CA" sz="32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64396" y="5400825"/>
                <a:ext cx="4882614" cy="2754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1" i="0" smtClean="0">
                            <a:latin typeface="Cambria Math"/>
                            <a:ea typeface="Cambria Math"/>
                          </a:rPr>
                          <m:t>𝛗</m:t>
                        </m:r>
                      </m:e>
                      <m:sub>
                        <m:r>
                          <a:rPr lang="en-CA" sz="2800" b="1" i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CA" sz="28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800" b="1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800" b="1">
                                    <a:latin typeface="Cambria Math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CA" sz="2800" b="1">
                                    <a:latin typeface="Cambria Math"/>
                                  </a:rPr>
                                  <m:t>𝐝</m:t>
                                </m:r>
                              </m:sub>
                            </m:sSub>
                            <m:r>
                              <a:rPr lang="en-CA" sz="2800" b="1">
                                <a:latin typeface="Cambria Math"/>
                              </a:rPr>
                              <m:t>( 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𝐆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 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𝐦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 −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𝐝</m:t>
                            </m:r>
                            <m:r>
                              <a:rPr lang="en-CA" sz="2800" b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CA" sz="2800" b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CA" sz="2800" b="1" i="1" dirty="0" smtClean="0">
                    <a:latin typeface="Cambria Math"/>
                  </a:rPr>
                  <a:t> </a:t>
                </a:r>
                <a:r>
                  <a:rPr lang="en-CA" sz="2800" b="1" dirty="0" smtClean="0">
                    <a:latin typeface="Cambria Math"/>
                  </a:rPr>
                  <a:t>+ …</a:t>
                </a:r>
              </a:p>
              <a:p>
                <a:pPr/>
                <a:endParaRPr lang="en-CA" sz="28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CA" sz="28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CA" sz="28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CA" sz="2800" b="1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CA" sz="2800" b="1" i="1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CA" sz="2800" b="1" i="1"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CA" sz="2800" b="1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CA" sz="28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CA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CA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800" b="1">
                                              <a:latin typeface="Cambria Math"/>
                                            </a:rPr>
                                            <m:t>𝐦</m:t>
                                          </m:r>
                                        </m:e>
                                        <m:sup>
                                          <m:r>
                                            <a:rPr lang="en-CA" sz="2800" b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+ 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𝛆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CA" sz="2800" b="1" i="1">
                                          <a:latin typeface="Cambria Math"/>
                                          <a:ea typeface="Cambria Math"/>
                                        </a:rPr>
                                        <m:t>𝛄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CA" sz="2800" b="1">
                                  <a:latin typeface="Cambria Math"/>
                                </a:rPr>
                                <m:t>𝐝𝐕</m:t>
                              </m:r>
                              <m:r>
                                <a:rPr lang="en-CA" sz="2800" b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1" i="1">
                                      <a:latin typeface="Cambria Math"/>
                                      <a:ea typeface="Cambria Math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CA" sz="2800" b="1" i="1" smtClean="0">
                                      <a:latin typeface="Cambria Math"/>
                                      <a:ea typeface="Cambria Math"/>
                                    </a:rPr>
                                    <m:t>𝛁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CA" sz="2800" b="1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CA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𝛁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  <m:r>
                                        <a:rPr lang="en-CA" sz="2800" b="1">
                                          <a:latin typeface="Cambria Math"/>
                                          <a:ea typeface="Cambria Math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en-CA" sz="2800" b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CA" sz="2800" b="1">
                                      <a:latin typeface="Cambria Math"/>
                                    </a:rPr>
                                    <m:t>𝐝𝐕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CA" sz="2800" b="1" dirty="0" smtClean="0"/>
              </a:p>
              <a:p>
                <a:pPr/>
                <a:endParaRPr lang="en-CA" sz="2800" b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96" y="5400825"/>
                <a:ext cx="4882614" cy="2754472"/>
              </a:xfrm>
              <a:prstGeom prst="rect">
                <a:avLst/>
              </a:prstGeom>
              <a:blipFill rotWithShape="1">
                <a:blip r:embed="rId23"/>
                <a:stretch>
                  <a:fillRect t="-2212" r="-516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641499" y="13965422"/>
                <a:ext cx="36124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 smtClean="0">
                    <a:latin typeface="+mj-lt"/>
                  </a:rPr>
                  <a:t>Various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320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CA" sz="3200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CA" sz="3200" b="0" i="1" dirty="0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CA" sz="3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3200" b="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CA" sz="3200" b="0" i="1" dirty="0" smtClean="0">
                            <a:latin typeface="Cambria Math"/>
                            <a:ea typeface="Cambria Math"/>
                          </a:rPr>
                          <m:t>∇</m:t>
                        </m:r>
                      </m:sub>
                    </m:sSub>
                  </m:oMath>
                </a14:m>
                <a:r>
                  <a:rPr lang="en-CA" sz="3200" dirty="0" smtClean="0">
                    <a:latin typeface="+mj-lt"/>
                  </a:rPr>
                  <a:t> ratios</a:t>
                </a:r>
                <a:endParaRPr lang="en-CA" sz="3200" dirty="0">
                  <a:latin typeface="+mj-lt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99" y="13965422"/>
                <a:ext cx="3612464" cy="584775"/>
              </a:xfrm>
              <a:prstGeom prst="rect">
                <a:avLst/>
              </a:prstGeom>
              <a:blipFill rotWithShape="1">
                <a:blip r:embed="rId24"/>
                <a:stretch>
                  <a:fillRect l="-4392" t="-12500" r="-3041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10" y="5438022"/>
            <a:ext cx="5334000" cy="40005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10" y="9643184"/>
            <a:ext cx="5334000" cy="4000500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>
          <a:xfrm>
            <a:off x="20452523" y="4612461"/>
            <a:ext cx="0" cy="1569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908557" y="4608737"/>
            <a:ext cx="0" cy="1569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2"/>
            <a:endCxn id="58" idx="0"/>
          </p:cNvCxnSpPr>
          <p:nvPr/>
        </p:nvCxnSpPr>
        <p:spPr>
          <a:xfrm rot="5400000">
            <a:off x="15524496" y="1078781"/>
            <a:ext cx="614126" cy="25743931"/>
          </a:xfrm>
          <a:prstGeom prst="bentConnector3">
            <a:avLst>
              <a:gd name="adj1" fmla="val 2673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94" y="5392128"/>
            <a:ext cx="5334000" cy="40005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10" y="5384951"/>
            <a:ext cx="5334000" cy="40005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388" y="15297869"/>
            <a:ext cx="5334000" cy="40005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404" y="15297869"/>
            <a:ext cx="5334000" cy="40005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420" y="15297869"/>
            <a:ext cx="5334000" cy="400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437" y="15297869"/>
            <a:ext cx="5334000" cy="40005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356" y="15244798"/>
            <a:ext cx="5334000" cy="40005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372" y="1523762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1413229" y="5117148"/>
                <a:ext cx="13003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229" y="5117148"/>
                <a:ext cx="1300356" cy="584775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2125259" y="5119970"/>
                <a:ext cx="17093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5259" y="5119970"/>
                <a:ext cx="1709378" cy="5847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7685785" y="5117148"/>
                <a:ext cx="17181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785" y="5117148"/>
                <a:ext cx="1718163" cy="584775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3255096" y="5119970"/>
                <a:ext cx="17181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096" y="5119970"/>
                <a:ext cx="1718163" cy="58477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8824406" y="5117148"/>
                <a:ext cx="17181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4406" y="5117148"/>
                <a:ext cx="1718163" cy="584775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16796978" y="5112793"/>
                <a:ext cx="17093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CA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32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978" y="5112793"/>
                <a:ext cx="1709378" cy="584775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7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260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Fournier</dc:creator>
  <cp:lastModifiedBy>Dominique Fournier</cp:lastModifiedBy>
  <cp:revision>14</cp:revision>
  <dcterms:created xsi:type="dcterms:W3CDTF">2013-01-09T21:35:12Z</dcterms:created>
  <dcterms:modified xsi:type="dcterms:W3CDTF">2013-01-10T22:52:59Z</dcterms:modified>
</cp:coreProperties>
</file>