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3"/>
  </p:notesMasterIdLst>
  <p:handoutMasterIdLst>
    <p:handoutMasterId r:id="rId4"/>
  </p:handoutMasterIdLst>
  <p:sldIdLst>
    <p:sldId id="298" r:id="rId2"/>
  </p:sldIdLst>
  <p:sldSz cx="42808525" cy="30279975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1pPr>
    <a:lvl2pPr marL="2087563" indent="-16303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2pPr>
    <a:lvl3pPr marL="4175125" indent="-32607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3pPr>
    <a:lvl4pPr marL="6264275" indent="-48926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4pPr>
    <a:lvl5pPr marL="8351838" indent="-6523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3366FF"/>
    <a:srgbClr val="000066"/>
    <a:srgbClr val="006699"/>
    <a:srgbClr val="0099CC"/>
    <a:srgbClr val="003399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740" autoAdjust="0"/>
    <p:restoredTop sz="99549" autoAdjust="0"/>
  </p:normalViewPr>
  <p:slideViewPr>
    <p:cSldViewPr snapToGrid="0">
      <p:cViewPr>
        <p:scale>
          <a:sx n="25" d="100"/>
          <a:sy n="25" d="100"/>
        </p:scale>
        <p:origin x="-2370" y="-348"/>
      </p:cViewPr>
      <p:guideLst>
        <p:guide orient="horz" pos="9537"/>
        <p:guide pos="134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-2508" y="-12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3039008-16C1-4031-9564-676A83D60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4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2838" y="719138"/>
            <a:ext cx="5089525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A00036A-E8DF-4180-A080-5544FA534A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61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087563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175125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6264275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8351838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044107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10640" y="10093325"/>
            <a:ext cx="36387246" cy="8074660"/>
          </a:xfrm>
        </p:spPr>
        <p:txBody>
          <a:bodyPr/>
          <a:lstStyle>
            <a:lvl1pPr>
              <a:defRPr sz="201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10639" y="20186650"/>
            <a:ext cx="32106394" cy="1682221"/>
          </a:xfrm>
        </p:spPr>
        <p:txBody>
          <a:bodyPr/>
          <a:lstStyle>
            <a:lvl1pPr marL="0" indent="0">
              <a:defRPr sz="13700">
                <a:solidFill>
                  <a:srgbClr val="FCF5C6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209925" y="28597225"/>
            <a:ext cx="8918575" cy="10096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>
              <a:defRPr sz="6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426" y="3525659"/>
            <a:ext cx="38527673" cy="2565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9925" y="1346200"/>
            <a:ext cx="32464375" cy="538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3" tIns="208822" rIns="417643" bIns="20882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89313" y="7737475"/>
            <a:ext cx="24436387" cy="127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25638" y="27574875"/>
            <a:ext cx="13557250" cy="2101850"/>
          </a:xfrm>
          <a:prstGeom prst="rect">
            <a:avLst/>
          </a:prstGeom>
        </p:spPr>
        <p:txBody>
          <a:bodyPr lIns="417643" tIns="208822" rIns="417643" bIns="208822"/>
          <a:lstStyle>
            <a:lvl1pPr>
              <a:defRPr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Gocad In-house Training, June 2006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12800">
          <a:solidFill>
            <a:srgbClr val="005360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2800">
          <a:solidFill>
            <a:srgbClr val="005360"/>
          </a:solidFill>
          <a:latin typeface="Arial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2800">
          <a:solidFill>
            <a:srgbClr val="005360"/>
          </a:solidFill>
          <a:latin typeface="Arial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2800">
          <a:solidFill>
            <a:srgbClr val="005360"/>
          </a:solidFill>
          <a:latin typeface="Arial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2800">
          <a:solidFill>
            <a:srgbClr val="005360"/>
          </a:solidFill>
          <a:latin typeface="Arial" charset="0"/>
          <a:ea typeface="ＭＳ Ｐゴシック" pitchFamily="1" charset="-128"/>
        </a:defRPr>
      </a:lvl5pPr>
      <a:lvl6pPr marL="2088215" algn="l" rtl="0" eaLnBrk="1" fontAlgn="base" hangingPunct="1">
        <a:spcBef>
          <a:spcPct val="0"/>
        </a:spcBef>
        <a:spcAft>
          <a:spcPct val="0"/>
        </a:spcAft>
        <a:defRPr sz="12800">
          <a:solidFill>
            <a:srgbClr val="005360"/>
          </a:solidFill>
          <a:latin typeface="Arial" charset="0"/>
          <a:ea typeface="ＭＳ Ｐゴシック" pitchFamily="1" charset="-128"/>
        </a:defRPr>
      </a:lvl6pPr>
      <a:lvl7pPr marL="4176431" algn="l" rtl="0" eaLnBrk="1" fontAlgn="base" hangingPunct="1">
        <a:spcBef>
          <a:spcPct val="0"/>
        </a:spcBef>
        <a:spcAft>
          <a:spcPct val="0"/>
        </a:spcAft>
        <a:defRPr sz="12800">
          <a:solidFill>
            <a:srgbClr val="005360"/>
          </a:solidFill>
          <a:latin typeface="Arial" charset="0"/>
          <a:ea typeface="ＭＳ Ｐゴシック" pitchFamily="1" charset="-128"/>
        </a:defRPr>
      </a:lvl7pPr>
      <a:lvl8pPr marL="6264646" algn="l" rtl="0" eaLnBrk="1" fontAlgn="base" hangingPunct="1">
        <a:spcBef>
          <a:spcPct val="0"/>
        </a:spcBef>
        <a:spcAft>
          <a:spcPct val="0"/>
        </a:spcAft>
        <a:defRPr sz="12800">
          <a:solidFill>
            <a:srgbClr val="005360"/>
          </a:solidFill>
          <a:latin typeface="Arial" charset="0"/>
          <a:ea typeface="ＭＳ Ｐゴシック" pitchFamily="1" charset="-128"/>
        </a:defRPr>
      </a:lvl8pPr>
      <a:lvl9pPr marL="8352861" algn="l" rtl="0" eaLnBrk="1" fontAlgn="base" hangingPunct="1">
        <a:spcBef>
          <a:spcPct val="0"/>
        </a:spcBef>
        <a:spcAft>
          <a:spcPct val="0"/>
        </a:spcAft>
        <a:defRPr sz="12800">
          <a:solidFill>
            <a:srgbClr val="005360"/>
          </a:solidFill>
          <a:latin typeface="Arial" charset="0"/>
          <a:ea typeface="ＭＳ Ｐゴシック" pitchFamily="1" charset="-128"/>
        </a:defRPr>
      </a:lvl9pPr>
    </p:titleStyle>
    <p:bodyStyle>
      <a:lvl1pPr marL="1565275" indent="-1565275" algn="l" rtl="0" eaLnBrk="0" fontAlgn="base" hangingPunct="0">
        <a:spcBef>
          <a:spcPct val="20000"/>
        </a:spcBef>
        <a:spcAft>
          <a:spcPct val="0"/>
        </a:spcAft>
        <a:defRPr sz="9100">
          <a:solidFill>
            <a:schemeClr val="tx1"/>
          </a:solidFill>
          <a:latin typeface="Arial" charset="0"/>
          <a:ea typeface="+mn-ea"/>
          <a:cs typeface="+mn-cs"/>
        </a:defRPr>
      </a:lvl1pPr>
      <a:lvl2pPr marL="3392488" indent="-1304925" algn="l" rtl="0" eaLnBrk="0" fontAlgn="base" hangingPunct="0">
        <a:spcBef>
          <a:spcPct val="20000"/>
        </a:spcBef>
        <a:spcAft>
          <a:spcPct val="0"/>
        </a:spcAft>
        <a:defRPr sz="7300">
          <a:solidFill>
            <a:schemeClr val="tx1"/>
          </a:solidFill>
          <a:latin typeface="Arial" charset="0"/>
          <a:ea typeface="+mn-ea"/>
        </a:defRPr>
      </a:lvl2pPr>
      <a:lvl3pPr marL="5219700" indent="-10429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/>
        <a:buChar char="•"/>
        <a:defRPr sz="7300">
          <a:solidFill>
            <a:schemeClr val="tx1"/>
          </a:solidFill>
          <a:latin typeface="Arial" charset="0"/>
          <a:ea typeface="+mn-ea"/>
        </a:defRPr>
      </a:lvl3pPr>
      <a:lvl4pPr marL="7307263" indent="-104298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Times"/>
        <a:buChar char="•"/>
        <a:defRPr sz="7300">
          <a:solidFill>
            <a:schemeClr val="tx1"/>
          </a:solidFill>
          <a:latin typeface="Arial" charset="0"/>
          <a:ea typeface="+mn-ea"/>
        </a:defRPr>
      </a:lvl4pPr>
      <a:lvl5pPr marL="9396413" indent="-10429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Times"/>
        <a:buChar char="•"/>
        <a:defRPr sz="7300">
          <a:solidFill>
            <a:schemeClr val="tx1"/>
          </a:solidFill>
          <a:latin typeface="Arial" charset="0"/>
          <a:ea typeface="+mn-ea"/>
        </a:defRPr>
      </a:lvl5pPr>
      <a:lvl6pPr marL="11485184" indent="-104410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Times" pitchFamily="1" charset="0"/>
        <a:buChar char="•"/>
        <a:defRPr sz="7300">
          <a:solidFill>
            <a:schemeClr val="tx1"/>
          </a:solidFill>
          <a:latin typeface="+mn-lt"/>
          <a:ea typeface="+mn-ea"/>
        </a:defRPr>
      </a:lvl6pPr>
      <a:lvl7pPr marL="13573399" indent="-104410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Times" pitchFamily="1" charset="0"/>
        <a:buChar char="•"/>
        <a:defRPr sz="7300">
          <a:solidFill>
            <a:schemeClr val="tx1"/>
          </a:solidFill>
          <a:latin typeface="+mn-lt"/>
          <a:ea typeface="+mn-ea"/>
        </a:defRPr>
      </a:lvl7pPr>
      <a:lvl8pPr marL="15661615" indent="-104410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Times" pitchFamily="1" charset="0"/>
        <a:buChar char="•"/>
        <a:defRPr sz="7300">
          <a:solidFill>
            <a:schemeClr val="tx1"/>
          </a:solidFill>
          <a:latin typeface="+mn-lt"/>
          <a:ea typeface="+mn-ea"/>
        </a:defRPr>
      </a:lvl8pPr>
      <a:lvl9pPr marL="17749830" indent="-104410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Times" pitchFamily="1" charset="0"/>
        <a:buChar char="•"/>
        <a:defRPr sz="7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Placeholder 4"/>
          <p:cNvSpPr>
            <a:spLocks noGrp="1"/>
          </p:cNvSpPr>
          <p:nvPr>
            <p:ph type="body" sz="half" idx="4294967295"/>
          </p:nvPr>
        </p:nvSpPr>
        <p:spPr>
          <a:xfrm>
            <a:off x="993475" y="2949691"/>
            <a:ext cx="6828136" cy="4134961"/>
          </a:xfrm>
          <a:solidFill>
            <a:schemeClr val="tx2">
              <a:lumMod val="10000"/>
              <a:lumOff val="90000"/>
            </a:schemeClr>
          </a:solidFill>
          <a:ln>
            <a:solidFill>
              <a:srgbClr val="000066"/>
            </a:solidFill>
          </a:ln>
        </p:spPr>
        <p:txBody>
          <a:bodyPr lIns="360000"/>
          <a:lstStyle/>
          <a:p>
            <a:pPr marL="342900" indent="-342900" eaLnBrk="1" hangingPunct="1">
              <a:buFont typeface="Arial" pitchFamily="34" charset="0"/>
              <a:buChar char="+"/>
              <a:defRPr/>
            </a:pPr>
            <a:r>
              <a:rPr lang="en-US" sz="3600" b="1" dirty="0" smtClean="0">
                <a:latin typeface="Arial" pitchFamily="34" charset="0"/>
                <a:ea typeface="ＭＳ Ｐゴシック" pitchFamily="34" charset="-128"/>
              </a:rPr>
              <a:t>User Input</a:t>
            </a:r>
          </a:p>
          <a:p>
            <a:pPr marL="0" indent="0" eaLnBrk="1" hangingPunct="1">
              <a:defRPr/>
            </a:pPr>
            <a:endParaRPr lang="en-CA" sz="3600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13956850" y="27175314"/>
            <a:ext cx="28392411" cy="1527175"/>
          </a:xfrm>
        </p:spPr>
        <p:txBody>
          <a:bodyPr/>
          <a:lstStyle/>
          <a:p>
            <a:r>
              <a:rPr lang="en-CA" sz="6000" dirty="0" smtClean="0">
                <a:latin typeface="Arial" pitchFamily="34" charset="0"/>
              </a:rPr>
              <a:t>Meshing Algorithm – Logical </a:t>
            </a:r>
            <a:r>
              <a:rPr lang="en-CA" sz="6000" dirty="0" smtClean="0">
                <a:latin typeface="Arial" pitchFamily="34" charset="0"/>
              </a:rPr>
              <a:t>Workflow</a:t>
            </a:r>
            <a:endParaRPr lang="en-CA" sz="6000" dirty="0" smtClean="0">
              <a:latin typeface="Arial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34224104" y="8877193"/>
            <a:ext cx="7000083" cy="7378979"/>
            <a:chOff x="35579841" y="3585845"/>
            <a:chExt cx="7000083" cy="7378979"/>
          </a:xfrm>
        </p:grpSpPr>
        <p:sp>
          <p:nvSpPr>
            <p:cNvPr id="94" name="Text Placeholder 4"/>
            <p:cNvSpPr txBox="1">
              <a:spLocks/>
            </p:cNvSpPr>
            <p:nvPr/>
          </p:nvSpPr>
          <p:spPr bwMode="auto">
            <a:xfrm>
              <a:off x="35579841" y="3585845"/>
              <a:ext cx="7000083" cy="737897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vert="horz" wrap="square" lIns="360000" tIns="208822" rIns="417643" bIns="208822" numCol="1" anchor="t" anchorCtr="0" compatLnSpc="1">
              <a:prstTxWarp prst="textNoShape">
                <a:avLst/>
              </a:prstTxWarp>
            </a:bodyPr>
            <a:lstStyle>
              <a:lvl1pPr marL="1565275" indent="-1565275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91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3392488" indent="-1304925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7300">
                  <a:solidFill>
                    <a:schemeClr val="tx1"/>
                  </a:solidFill>
                  <a:latin typeface="Arial" charset="0"/>
                  <a:ea typeface="+mn-ea"/>
                </a:defRPr>
              </a:lvl2pPr>
              <a:lvl3pPr marL="5219700" indent="-104298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/>
                <a:buChar char="•"/>
                <a:defRPr sz="7300">
                  <a:solidFill>
                    <a:schemeClr val="tx1"/>
                  </a:solidFill>
                  <a:latin typeface="Arial" charset="0"/>
                  <a:ea typeface="+mn-ea"/>
                </a:defRPr>
              </a:lvl3pPr>
              <a:lvl4pPr marL="7307263" indent="-104298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Times"/>
                <a:buChar char="•"/>
                <a:defRPr sz="7300">
                  <a:solidFill>
                    <a:schemeClr val="tx1"/>
                  </a:solidFill>
                  <a:latin typeface="Arial" charset="0"/>
                  <a:ea typeface="+mn-ea"/>
                </a:defRPr>
              </a:lvl4pPr>
              <a:lvl5pPr marL="9396413" indent="-104298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Times"/>
                <a:buChar char="•"/>
                <a:defRPr sz="7300">
                  <a:solidFill>
                    <a:schemeClr val="tx1"/>
                  </a:solidFill>
                  <a:latin typeface="Arial" charset="0"/>
                  <a:ea typeface="+mn-ea"/>
                </a:defRPr>
              </a:lvl5pPr>
              <a:lvl6pPr marL="11485184" indent="-104410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Times" pitchFamily="1" charset="0"/>
                <a:buChar char="•"/>
                <a:defRPr sz="73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13573399" indent="-104410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Times" pitchFamily="1" charset="0"/>
                <a:buChar char="•"/>
                <a:defRPr sz="73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15661615" indent="-104410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Times" pitchFamily="1" charset="0"/>
                <a:buChar char="•"/>
                <a:defRPr sz="73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17749830" indent="-104410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Times" pitchFamily="1" charset="0"/>
                <a:buChar char="•"/>
                <a:defRPr sz="73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342900" indent="-342900" eaLnBrk="1" hangingPunct="1">
                <a:buFont typeface="Arial" pitchFamily="34" charset="0"/>
                <a:buChar char="+"/>
                <a:defRPr/>
              </a:pPr>
              <a:r>
                <a:rPr lang="en-US" sz="3600" b="1" kern="0" dirty="0" smtClean="0">
                  <a:latin typeface="Arial" pitchFamily="34" charset="0"/>
                  <a:ea typeface="ＭＳ Ｐゴシック" pitchFamily="34" charset="-128"/>
                </a:rPr>
                <a:t>End Zones</a:t>
              </a:r>
            </a:p>
          </p:txBody>
        </p:sp>
        <p:sp>
          <p:nvSpPr>
            <p:cNvPr id="4111" name="Text Placeholder 4"/>
            <p:cNvSpPr txBox="1">
              <a:spLocks/>
            </p:cNvSpPr>
            <p:nvPr/>
          </p:nvSpPr>
          <p:spPr bwMode="auto">
            <a:xfrm>
              <a:off x="39217599" y="4487824"/>
              <a:ext cx="3100388" cy="25939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360000" tIns="208822" rIns="417643" bIns="208822" anchor="ctr"/>
            <a:lstStyle/>
            <a:p>
              <a:pPr marL="342900" indent="-342900">
                <a:spcBef>
                  <a:spcPct val="20000"/>
                </a:spcBef>
                <a:buFont typeface="Arial" pitchFamily="34" charset="0"/>
                <a:buChar char="+"/>
              </a:pPr>
              <a:r>
                <a:rPr lang="en-US" sz="2400" b="1" dirty="0"/>
                <a:t>Last </a:t>
              </a:r>
              <a:r>
                <a:rPr lang="en-US" sz="2400" b="1" dirty="0" smtClean="0"/>
                <a:t>zone</a:t>
              </a:r>
            </a:p>
            <a:p>
              <a:pPr>
                <a:spcBef>
                  <a:spcPct val="20000"/>
                </a:spcBef>
              </a:pPr>
              <a:r>
                <a:rPr lang="en-US" sz="2400" i="1" dirty="0"/>
                <a:t>Cell size </a:t>
              </a:r>
              <a:r>
                <a:rPr lang="en-US" sz="2400" i="1" dirty="0" smtClean="0"/>
                <a:t> </a:t>
              </a:r>
              <a:r>
                <a:rPr lang="en-US" sz="2400" dirty="0" smtClean="0"/>
                <a:t>from end of previous zone</a:t>
              </a:r>
              <a:endParaRPr lang="en-CA" sz="2400" dirty="0"/>
            </a:p>
            <a:p>
              <a:pPr>
                <a:spcBef>
                  <a:spcPct val="20000"/>
                </a:spcBef>
              </a:pPr>
              <a:endParaRPr lang="en-US" sz="2400" b="1" dirty="0"/>
            </a:p>
          </p:txBody>
        </p:sp>
        <p:sp>
          <p:nvSpPr>
            <p:cNvPr id="4116" name="Text Placeholder 4"/>
            <p:cNvSpPr txBox="1">
              <a:spLocks/>
            </p:cNvSpPr>
            <p:nvPr/>
          </p:nvSpPr>
          <p:spPr bwMode="auto">
            <a:xfrm>
              <a:off x="35848527" y="7308057"/>
              <a:ext cx="6469460" cy="22468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360000" tIns="208822" rIns="417643" bIns="208822"/>
            <a:lstStyle/>
            <a:p>
              <a:pPr marL="342900" indent="-342900" algn="ctr">
                <a:spcBef>
                  <a:spcPct val="20000"/>
                </a:spcBef>
                <a:buFont typeface="Arial" pitchFamily="34" charset="0"/>
                <a:buChar char="+"/>
              </a:pPr>
              <a:r>
                <a:rPr lang="en-US" sz="2400" b="1" dirty="0"/>
                <a:t>Expansion </a:t>
              </a:r>
              <a:r>
                <a:rPr lang="en-US" sz="2400" b="1" dirty="0" smtClean="0"/>
                <a:t>vector</a:t>
              </a:r>
            </a:p>
            <a:p>
              <a:pPr algn="ctr">
                <a:spcBef>
                  <a:spcPct val="20000"/>
                </a:spcBef>
              </a:pPr>
              <a:r>
                <a:rPr lang="en-US" sz="2400" dirty="0"/>
                <a:t>Cell size increases as specified by the expansion </a:t>
              </a:r>
              <a:r>
                <a:rPr lang="en-US" sz="2400" dirty="0" smtClean="0"/>
                <a:t>factor. Expands </a:t>
              </a:r>
              <a:r>
                <a:rPr lang="en-US" sz="2400" dirty="0"/>
                <a:t>until </a:t>
              </a:r>
              <a:r>
                <a:rPr lang="en-US" sz="2400" dirty="0" smtClean="0"/>
                <a:t>cell reaches </a:t>
              </a:r>
              <a:r>
                <a:rPr lang="en-US" sz="2400" i="1" dirty="0"/>
                <a:t>Maximum Cell </a:t>
              </a:r>
              <a:r>
                <a:rPr lang="en-US" sz="2400" i="1" dirty="0" smtClean="0"/>
                <a:t>Size</a:t>
              </a:r>
              <a:r>
                <a:rPr lang="en-US" sz="2400" dirty="0" smtClean="0"/>
                <a:t> </a:t>
              </a:r>
              <a:r>
                <a:rPr lang="en-US" sz="2400" b="1" dirty="0" smtClean="0"/>
                <a:t>or </a:t>
              </a:r>
              <a:r>
                <a:rPr lang="en-US" sz="2400" i="1" dirty="0" smtClean="0"/>
                <a:t>End of Zone</a:t>
              </a:r>
              <a:endParaRPr lang="en-US" sz="2400" i="1" dirty="0"/>
            </a:p>
            <a:p>
              <a:pPr>
                <a:spcBef>
                  <a:spcPct val="20000"/>
                </a:spcBef>
              </a:pPr>
              <a:endParaRPr lang="en-US" sz="2400" b="1" dirty="0"/>
            </a:p>
          </p:txBody>
        </p:sp>
        <p:sp>
          <p:nvSpPr>
            <p:cNvPr id="138" name="Text Placeholder 4"/>
            <p:cNvSpPr txBox="1">
              <a:spLocks/>
            </p:cNvSpPr>
            <p:nvPr/>
          </p:nvSpPr>
          <p:spPr bwMode="auto">
            <a:xfrm>
              <a:off x="35848527" y="4487824"/>
              <a:ext cx="3100388" cy="25939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360000" tIns="208822" rIns="417643" bIns="208822" anchor="ctr"/>
            <a:lstStyle/>
            <a:p>
              <a:pPr marL="342900" indent="-342900">
                <a:spcBef>
                  <a:spcPct val="20000"/>
                </a:spcBef>
                <a:buFont typeface="Arial" pitchFamily="34" charset="0"/>
                <a:buChar char="+"/>
              </a:pPr>
              <a:r>
                <a:rPr lang="en-US" sz="2400" b="1" dirty="0" smtClean="0"/>
                <a:t>First </a:t>
              </a:r>
              <a:r>
                <a:rPr lang="en-US" sz="2400" b="1" dirty="0" smtClean="0"/>
                <a:t>zone</a:t>
              </a:r>
            </a:p>
            <a:p>
              <a:pPr>
                <a:spcBef>
                  <a:spcPct val="20000"/>
                </a:spcBef>
              </a:pPr>
              <a:r>
                <a:rPr lang="en-US" sz="2400" i="1" dirty="0"/>
                <a:t>Cell size </a:t>
              </a:r>
              <a:r>
                <a:rPr lang="en-US" sz="2400" dirty="0"/>
                <a:t>from  </a:t>
              </a:r>
              <a:r>
                <a:rPr lang="en-US" sz="2400" dirty="0" smtClean="0"/>
                <a:t>second </a:t>
              </a:r>
              <a:r>
                <a:rPr lang="en-US" sz="2400" dirty="0"/>
                <a:t>zone</a:t>
              </a:r>
              <a:endParaRPr lang="en-CA" sz="2400" dirty="0"/>
            </a:p>
            <a:p>
              <a:pPr>
                <a:spcBef>
                  <a:spcPct val="20000"/>
                </a:spcBef>
              </a:pPr>
              <a:endParaRPr lang="en-US" sz="24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11635" y="9981125"/>
            <a:ext cx="13060364" cy="13744575"/>
            <a:chOff x="1011635" y="9981125"/>
            <a:chExt cx="13060364" cy="13744575"/>
          </a:xfrm>
        </p:grpSpPr>
        <p:sp>
          <p:nvSpPr>
            <p:cNvPr id="110" name="Text Placeholder 4"/>
            <p:cNvSpPr txBox="1">
              <a:spLocks/>
            </p:cNvSpPr>
            <p:nvPr/>
          </p:nvSpPr>
          <p:spPr bwMode="auto">
            <a:xfrm>
              <a:off x="1011635" y="9981125"/>
              <a:ext cx="13060364" cy="13744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00" tIns="208822" rIns="417643" bIns="208822"/>
            <a:lstStyle/>
            <a:p>
              <a:pPr marL="342900" indent="-342900">
                <a:spcBef>
                  <a:spcPct val="20000"/>
                </a:spcBef>
                <a:buFont typeface="Arial" pitchFamily="34" charset="0"/>
                <a:buChar char="+"/>
              </a:pPr>
              <a:r>
                <a:rPr lang="en-US" sz="3200" b="1" dirty="0" smtClean="0">
                  <a:solidFill>
                    <a:schemeClr val="bg1"/>
                  </a:solidFill>
                </a:rPr>
                <a:t>Vector Solver</a:t>
              </a:r>
            </a:p>
          </p:txBody>
        </p:sp>
        <p:sp>
          <p:nvSpPr>
            <p:cNvPr id="4124" name="Text Placeholder 4"/>
            <p:cNvSpPr txBox="1">
              <a:spLocks/>
            </p:cNvSpPr>
            <p:nvPr/>
          </p:nvSpPr>
          <p:spPr bwMode="auto">
            <a:xfrm>
              <a:off x="1385884" y="10909281"/>
              <a:ext cx="6114258" cy="24458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360000" tIns="208822" rIns="417643" bIns="208822"/>
            <a:lstStyle/>
            <a:p>
              <a:pPr marL="342900" indent="-342900">
                <a:spcBef>
                  <a:spcPct val="20000"/>
                </a:spcBef>
                <a:buFont typeface="Arial" pitchFamily="34" charset="0"/>
                <a:buChar char="+"/>
              </a:pPr>
              <a:r>
                <a:rPr lang="en-US" sz="3000" b="1" dirty="0" smtClean="0"/>
                <a:t>Inputs</a:t>
              </a:r>
            </a:p>
            <a:p>
              <a:pPr marL="342900" indent="-342900">
                <a:spcBef>
                  <a:spcPct val="20000"/>
                </a:spcBef>
                <a:buFont typeface="Arial" pitchFamily="34" charset="0"/>
                <a:buChar char="+"/>
              </a:pPr>
              <a:r>
                <a:rPr lang="en-US" sz="2800" b="1" dirty="0" smtClean="0"/>
                <a:t>Transition/Expansion factors</a:t>
              </a:r>
            </a:p>
            <a:p>
              <a:pPr marL="342900" indent="-342900">
                <a:spcBef>
                  <a:spcPct val="20000"/>
                </a:spcBef>
                <a:buFont typeface="Arial" pitchFamily="34" charset="0"/>
                <a:buChar char="+"/>
              </a:pPr>
              <a:r>
                <a:rPr lang="en-US" sz="2800" b="1" dirty="0" smtClean="0"/>
                <a:t>Transition/Expansion vectors</a:t>
              </a:r>
            </a:p>
            <a:p>
              <a:pPr marL="342900" indent="-342900">
                <a:spcBef>
                  <a:spcPct val="20000"/>
                </a:spcBef>
                <a:buFont typeface="Arial" pitchFamily="34" charset="0"/>
                <a:buChar char="+"/>
              </a:pPr>
              <a:r>
                <a:rPr lang="en-US" sz="2800" b="1" i="1" dirty="0" smtClean="0"/>
                <a:t>Overlapping cells</a:t>
              </a:r>
              <a:endParaRPr lang="en-US" sz="2800" b="1" i="1" dirty="0"/>
            </a:p>
          </p:txBody>
        </p:sp>
        <p:sp>
          <p:nvSpPr>
            <p:cNvPr id="117" name="Text Placeholder 4"/>
            <p:cNvSpPr txBox="1">
              <a:spLocks/>
            </p:cNvSpPr>
            <p:nvPr/>
          </p:nvSpPr>
          <p:spPr bwMode="auto">
            <a:xfrm>
              <a:off x="1877225" y="14188925"/>
              <a:ext cx="5131576" cy="16111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00" tIns="208822" rIns="417643" bIns="208822"/>
            <a:lstStyle/>
            <a:p>
              <a:pPr marL="342900" indent="-342900">
                <a:spcBef>
                  <a:spcPct val="20000"/>
                </a:spcBef>
                <a:buFont typeface="Arial" pitchFamily="34" charset="0"/>
                <a:buChar char="+"/>
              </a:pPr>
              <a:r>
                <a:rPr lang="en-US" sz="2800" b="1" i="1" dirty="0"/>
                <a:t>Overlapping Cell </a:t>
              </a:r>
              <a:r>
                <a:rPr lang="en-US" sz="2800" b="1" dirty="0"/>
                <a:t>is moved down of one.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877225" y="16409828"/>
              <a:ext cx="11785598" cy="5458025"/>
              <a:chOff x="2329529" y="17165108"/>
              <a:chExt cx="11270462" cy="5458025"/>
            </a:xfrm>
          </p:grpSpPr>
          <p:sp>
            <p:nvSpPr>
              <p:cNvPr id="61" name="Text Placeholder 4"/>
              <p:cNvSpPr txBox="1">
                <a:spLocks/>
              </p:cNvSpPr>
              <p:nvPr/>
            </p:nvSpPr>
            <p:spPr bwMode="auto">
              <a:xfrm>
                <a:off x="2329529" y="17165108"/>
                <a:ext cx="11270462" cy="54580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360000" tIns="208822" rIns="417643" bIns="208822"/>
              <a:lstStyle/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+"/>
                </a:pPr>
                <a:r>
                  <a:rPr lang="en-US" sz="3000" b="1" dirty="0" smtClean="0"/>
                  <a:t>Check Transitions</a:t>
                </a:r>
                <a:endParaRPr lang="en-US" sz="2800" b="1" i="1" dirty="0"/>
              </a:p>
            </p:txBody>
          </p:sp>
          <p:sp>
            <p:nvSpPr>
              <p:cNvPr id="112" name="Text Placeholder 4"/>
              <p:cNvSpPr txBox="1">
                <a:spLocks/>
              </p:cNvSpPr>
              <p:nvPr/>
            </p:nvSpPr>
            <p:spPr bwMode="auto">
              <a:xfrm>
                <a:off x="8202087" y="18024171"/>
                <a:ext cx="5156204" cy="23193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360000" tIns="208822" rIns="417643" bIns="208822"/>
              <a:lstStyle/>
              <a:p>
                <a:r>
                  <a:rPr lang="en-US" sz="2800" b="1" dirty="0" smtClean="0"/>
                  <a:t>Transition factor &gt; 1.4</a:t>
                </a:r>
              </a:p>
              <a:p>
                <a:r>
                  <a:rPr lang="en-US" sz="2800" i="1" dirty="0" smtClean="0"/>
                  <a:t>Or</a:t>
                </a:r>
              </a:p>
              <a:p>
                <a:r>
                  <a:rPr lang="en-US" sz="2800" b="1" dirty="0" smtClean="0"/>
                  <a:t>Last Transition cell &gt;= </a:t>
                </a:r>
              </a:p>
              <a:p>
                <a:r>
                  <a:rPr lang="en-US" sz="2800" b="1" dirty="0" smtClean="0"/>
                  <a:t>Last expansion cell</a:t>
                </a:r>
                <a:endParaRPr lang="en-US" sz="1000" b="1" dirty="0"/>
              </a:p>
            </p:txBody>
          </p:sp>
          <p:sp>
            <p:nvSpPr>
              <p:cNvPr id="114" name="Text Placeholder 4"/>
              <p:cNvSpPr txBox="1">
                <a:spLocks/>
              </p:cNvSpPr>
              <p:nvPr/>
            </p:nvSpPr>
            <p:spPr bwMode="auto">
              <a:xfrm>
                <a:off x="2591484" y="18024171"/>
                <a:ext cx="5131576" cy="23193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360000" tIns="208822" rIns="417643" bIns="208822"/>
              <a:lstStyle/>
              <a:p>
                <a:r>
                  <a:rPr lang="en-US" sz="2800" b="1" dirty="0" smtClean="0"/>
                  <a:t>Transition factor &lt; 1.0</a:t>
                </a:r>
              </a:p>
              <a:p>
                <a:r>
                  <a:rPr lang="en-US" sz="2800" i="1" dirty="0" smtClean="0"/>
                  <a:t>Or</a:t>
                </a:r>
              </a:p>
              <a:p>
                <a:r>
                  <a:rPr lang="en-US" sz="2800" b="1" dirty="0" smtClean="0"/>
                  <a:t>Last </a:t>
                </a:r>
                <a:r>
                  <a:rPr lang="en-US" sz="2800" b="1" dirty="0"/>
                  <a:t>expansion </a:t>
                </a:r>
                <a:r>
                  <a:rPr lang="en-US" sz="2800" b="1" dirty="0" smtClean="0"/>
                  <a:t>cell &gt;=</a:t>
                </a:r>
              </a:p>
              <a:p>
                <a:r>
                  <a:rPr lang="en-US" sz="2800" b="1" dirty="0"/>
                  <a:t>Last Transition cell * </a:t>
                </a:r>
                <a:r>
                  <a:rPr lang="en-US" sz="2800" b="1" dirty="0" smtClean="0"/>
                  <a:t>1.4</a:t>
                </a:r>
                <a:endParaRPr lang="en-US" sz="1000" b="1" dirty="0"/>
              </a:p>
            </p:txBody>
          </p:sp>
          <p:sp>
            <p:nvSpPr>
              <p:cNvPr id="115" name="Text Placeholder 4"/>
              <p:cNvSpPr txBox="1">
                <a:spLocks/>
              </p:cNvSpPr>
              <p:nvPr/>
            </p:nvSpPr>
            <p:spPr bwMode="auto">
              <a:xfrm>
                <a:off x="8202087" y="20618123"/>
                <a:ext cx="5156204" cy="174354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360000" tIns="208822" rIns="417643" bIns="208822"/>
              <a:lstStyle/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+"/>
                </a:pPr>
                <a:r>
                  <a:rPr lang="en-US" sz="2800" b="1" dirty="0" smtClean="0"/>
                  <a:t>Add a cell</a:t>
                </a: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800" dirty="0" smtClean="0">
                    <a:cs typeface="+mn-cs"/>
                  </a:rPr>
                  <a:t>Transition factor is re-computed</a:t>
                </a:r>
                <a:endParaRPr lang="en-CA" sz="2800" i="1" dirty="0">
                  <a:cs typeface="+mn-cs"/>
                </a:endParaRPr>
              </a:p>
            </p:txBody>
          </p:sp>
          <p:sp>
            <p:nvSpPr>
              <p:cNvPr id="116" name="Text Placeholder 4"/>
              <p:cNvSpPr txBox="1">
                <a:spLocks/>
              </p:cNvSpPr>
              <p:nvPr/>
            </p:nvSpPr>
            <p:spPr bwMode="auto">
              <a:xfrm>
                <a:off x="2575098" y="20613838"/>
                <a:ext cx="5131576" cy="174783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360000" tIns="208822" rIns="417643" bIns="208822"/>
              <a:lstStyle/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+"/>
                </a:pPr>
                <a:r>
                  <a:rPr lang="en-US" sz="2800" b="1" dirty="0" smtClean="0"/>
                  <a:t>Remove a cell</a:t>
                </a: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800" dirty="0" smtClean="0">
                    <a:cs typeface="+mn-cs"/>
                  </a:rPr>
                  <a:t>Transition factor is re-computed</a:t>
                </a:r>
                <a:endParaRPr lang="en-CA" sz="2800" i="1" dirty="0">
                  <a:cs typeface="+mn-cs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916424" y="10995007"/>
              <a:ext cx="5746399" cy="4890744"/>
              <a:chOff x="8358654" y="11643782"/>
              <a:chExt cx="5746399" cy="4890744"/>
            </a:xfrm>
          </p:grpSpPr>
          <p:sp>
            <p:nvSpPr>
              <p:cNvPr id="62" name="Text Placeholder 4"/>
              <p:cNvSpPr txBox="1">
                <a:spLocks/>
              </p:cNvSpPr>
              <p:nvPr/>
            </p:nvSpPr>
            <p:spPr bwMode="auto">
              <a:xfrm>
                <a:off x="8358654" y="11643782"/>
                <a:ext cx="5746399" cy="489074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360000" tIns="208822" rIns="417643" bIns="208822"/>
              <a:lstStyle/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+"/>
                </a:pPr>
                <a:r>
                  <a:rPr lang="en-US" sz="3000" b="1" dirty="0" smtClean="0"/>
                  <a:t>Initialize vectors</a:t>
                </a:r>
                <a:endParaRPr lang="en-US" sz="3000" b="1" dirty="0"/>
              </a:p>
            </p:txBody>
          </p:sp>
          <p:sp>
            <p:nvSpPr>
              <p:cNvPr id="4125" name="Text Placeholder 4"/>
              <p:cNvSpPr txBox="1">
                <a:spLocks/>
              </p:cNvSpPr>
              <p:nvPr/>
            </p:nvSpPr>
            <p:spPr bwMode="auto">
              <a:xfrm>
                <a:off x="8653973" y="12392817"/>
                <a:ext cx="5156204" cy="18255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360000" tIns="208822" rIns="417643" bIns="208822"/>
              <a:lstStyle/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+"/>
                </a:pPr>
                <a:r>
                  <a:rPr lang="en-US" sz="2800" b="1" dirty="0"/>
                  <a:t>Expansion vector is truncated at the </a:t>
                </a:r>
                <a:r>
                  <a:rPr lang="en-US" sz="2800" b="1" i="1" dirty="0"/>
                  <a:t>Overlapping Cell</a:t>
                </a:r>
              </a:p>
            </p:txBody>
          </p:sp>
          <p:sp>
            <p:nvSpPr>
              <p:cNvPr id="111" name="Text Placeholder 4"/>
              <p:cNvSpPr txBox="1">
                <a:spLocks/>
              </p:cNvSpPr>
              <p:nvPr/>
            </p:nvSpPr>
            <p:spPr bwMode="auto">
              <a:xfrm>
                <a:off x="8653973" y="14476727"/>
                <a:ext cx="5156204" cy="18186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360000" tIns="208822" rIns="417643" bIns="208822"/>
              <a:lstStyle/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+"/>
                </a:pPr>
                <a:r>
                  <a:rPr lang="en-US" sz="2800" b="1" dirty="0"/>
                  <a:t>Compute new transition factor to fill the zone.</a:t>
                </a:r>
              </a:p>
            </p:txBody>
          </p:sp>
        </p:grpSp>
        <p:sp>
          <p:nvSpPr>
            <p:cNvPr id="63" name="Text Placeholder 4"/>
            <p:cNvSpPr txBox="1">
              <a:spLocks/>
            </p:cNvSpPr>
            <p:nvPr/>
          </p:nvSpPr>
          <p:spPr bwMode="auto">
            <a:xfrm>
              <a:off x="5250712" y="22477657"/>
              <a:ext cx="5038625" cy="974659"/>
            </a:xfrm>
            <a:prstGeom prst="rect">
              <a:avLst/>
            </a:prstGeom>
            <a:solidFill>
              <a:srgbClr val="CCFF33"/>
            </a:solidFill>
            <a:ln w="381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lIns="360000" tIns="208822" rIns="417643" bIns="208822"/>
            <a:lstStyle/>
            <a:p>
              <a:pPr marL="342900" indent="-342900">
                <a:spcBef>
                  <a:spcPct val="20000"/>
                </a:spcBef>
                <a:buFont typeface="Arial" pitchFamily="34" charset="0"/>
                <a:buChar char="+"/>
              </a:pPr>
              <a:r>
                <a:rPr lang="en-US" sz="3200" b="1" dirty="0" smtClean="0"/>
                <a:t>Output Zone Mesh</a:t>
              </a:r>
            </a:p>
          </p:txBody>
        </p:sp>
        <p:sp>
          <p:nvSpPr>
            <p:cNvPr id="66" name="TextBox 231"/>
            <p:cNvSpPr txBox="1">
              <a:spLocks noChangeArrowheads="1"/>
            </p:cNvSpPr>
            <p:nvPr/>
          </p:nvSpPr>
          <p:spPr bwMode="auto">
            <a:xfrm>
              <a:off x="7879580" y="21998470"/>
              <a:ext cx="7232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CA" b="1" dirty="0" smtClean="0"/>
                <a:t>Pass</a:t>
              </a:r>
              <a:endParaRPr lang="en-CA" b="1" dirty="0"/>
            </a:p>
          </p:txBody>
        </p:sp>
        <p:sp>
          <p:nvSpPr>
            <p:cNvPr id="67" name="TextBox 228"/>
            <p:cNvSpPr txBox="1">
              <a:spLocks noChangeArrowheads="1"/>
            </p:cNvSpPr>
            <p:nvPr/>
          </p:nvSpPr>
          <p:spPr bwMode="auto">
            <a:xfrm>
              <a:off x="4555933" y="15959914"/>
              <a:ext cx="58221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CA" b="1" dirty="0" smtClean="0"/>
                <a:t>Fail</a:t>
              </a:r>
            </a:p>
          </p:txBody>
        </p:sp>
        <p:cxnSp>
          <p:nvCxnSpPr>
            <p:cNvPr id="68" name="Straight Arrow Connector 207"/>
            <p:cNvCxnSpPr>
              <a:cxnSpLocks noChangeShapeType="1"/>
            </p:cNvCxnSpPr>
            <p:nvPr/>
          </p:nvCxnSpPr>
          <p:spPr bwMode="auto">
            <a:xfrm>
              <a:off x="7770024" y="21867853"/>
              <a:ext cx="0" cy="557099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72" name="Straight Arrow Connector 207"/>
            <p:cNvCxnSpPr>
              <a:cxnSpLocks noChangeShapeType="1"/>
            </p:cNvCxnSpPr>
            <p:nvPr/>
          </p:nvCxnSpPr>
          <p:spPr bwMode="auto">
            <a:xfrm flipV="1">
              <a:off x="4479132" y="15851951"/>
              <a:ext cx="0" cy="548259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74" name="Straight Arrow Connector 207"/>
            <p:cNvCxnSpPr>
              <a:cxnSpLocks noChangeShapeType="1"/>
            </p:cNvCxnSpPr>
            <p:nvPr/>
          </p:nvCxnSpPr>
          <p:spPr bwMode="auto">
            <a:xfrm>
              <a:off x="7028667" y="14994474"/>
              <a:ext cx="887757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78" name="Straight Arrow Connector 207"/>
            <p:cNvCxnSpPr>
              <a:cxnSpLocks noChangeShapeType="1"/>
            </p:cNvCxnSpPr>
            <p:nvPr/>
          </p:nvCxnSpPr>
          <p:spPr bwMode="auto">
            <a:xfrm>
              <a:off x="7472545" y="12135385"/>
              <a:ext cx="443879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80" name="Straight Arrow Connector 207"/>
            <p:cNvCxnSpPr>
              <a:cxnSpLocks noChangeShapeType="1"/>
            </p:cNvCxnSpPr>
            <p:nvPr/>
          </p:nvCxnSpPr>
          <p:spPr bwMode="auto">
            <a:xfrm>
              <a:off x="10683580" y="15800026"/>
              <a:ext cx="0" cy="600184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9" name="Group 8"/>
          <p:cNvGrpSpPr/>
          <p:nvPr/>
        </p:nvGrpSpPr>
        <p:grpSpPr>
          <a:xfrm>
            <a:off x="14782799" y="8833046"/>
            <a:ext cx="18988371" cy="15349854"/>
            <a:chOff x="14782799" y="8833046"/>
            <a:chExt cx="18988371" cy="15349854"/>
          </a:xfrm>
        </p:grpSpPr>
        <p:sp>
          <p:nvSpPr>
            <p:cNvPr id="107" name="Text Placeholder 4"/>
            <p:cNvSpPr txBox="1">
              <a:spLocks/>
            </p:cNvSpPr>
            <p:nvPr/>
          </p:nvSpPr>
          <p:spPr bwMode="auto">
            <a:xfrm>
              <a:off x="14782799" y="8833046"/>
              <a:ext cx="18988371" cy="1534985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vert="horz" wrap="square" lIns="360000" tIns="208822" rIns="417643" bIns="208822" numCol="1" anchor="t" anchorCtr="0" compatLnSpc="1">
              <a:prstTxWarp prst="textNoShape">
                <a:avLst/>
              </a:prstTxWarp>
            </a:bodyPr>
            <a:lstStyle>
              <a:lvl1pPr marL="1565275" indent="-1565275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91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3392488" indent="-1304925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7300">
                  <a:solidFill>
                    <a:schemeClr val="tx1"/>
                  </a:solidFill>
                  <a:latin typeface="Arial" charset="0"/>
                  <a:ea typeface="+mn-ea"/>
                </a:defRPr>
              </a:lvl2pPr>
              <a:lvl3pPr marL="5219700" indent="-104298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/>
                <a:buChar char="•"/>
                <a:defRPr sz="7300">
                  <a:solidFill>
                    <a:schemeClr val="tx1"/>
                  </a:solidFill>
                  <a:latin typeface="Arial" charset="0"/>
                  <a:ea typeface="+mn-ea"/>
                </a:defRPr>
              </a:lvl3pPr>
              <a:lvl4pPr marL="7307263" indent="-104298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Times"/>
                <a:buChar char="•"/>
                <a:defRPr sz="7300">
                  <a:solidFill>
                    <a:schemeClr val="tx1"/>
                  </a:solidFill>
                  <a:latin typeface="Arial" charset="0"/>
                  <a:ea typeface="+mn-ea"/>
                </a:defRPr>
              </a:lvl4pPr>
              <a:lvl5pPr marL="9396413" indent="-104298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Times"/>
                <a:buChar char="•"/>
                <a:defRPr sz="7300">
                  <a:solidFill>
                    <a:schemeClr val="tx1"/>
                  </a:solidFill>
                  <a:latin typeface="Arial" charset="0"/>
                  <a:ea typeface="+mn-ea"/>
                </a:defRPr>
              </a:lvl5pPr>
              <a:lvl6pPr marL="11485184" indent="-104410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Times" pitchFamily="1" charset="0"/>
                <a:buChar char="•"/>
                <a:defRPr sz="73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13573399" indent="-104410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Times" pitchFamily="1" charset="0"/>
                <a:buChar char="•"/>
                <a:defRPr sz="73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15661615" indent="-104410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Times" pitchFamily="1" charset="0"/>
                <a:buChar char="•"/>
                <a:defRPr sz="73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17749830" indent="-104410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Times" pitchFamily="1" charset="0"/>
                <a:buChar char="•"/>
                <a:defRPr sz="73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342900" indent="-342900" eaLnBrk="1" hangingPunct="1">
                <a:buFont typeface="Arial" pitchFamily="34" charset="0"/>
                <a:buChar char="+"/>
                <a:defRPr/>
              </a:pPr>
              <a:r>
                <a:rPr lang="en-US" sz="3600" b="1" kern="0" dirty="0" smtClean="0">
                  <a:latin typeface="Arial" pitchFamily="34" charset="0"/>
                  <a:ea typeface="ＭＳ Ｐゴシック" pitchFamily="34" charset="-128"/>
                </a:rPr>
                <a:t>Center Zones</a:t>
              </a:r>
            </a:p>
          </p:txBody>
        </p:sp>
        <p:sp>
          <p:nvSpPr>
            <p:cNvPr id="4103" name="Text Placeholder 4"/>
            <p:cNvSpPr txBox="1">
              <a:spLocks/>
            </p:cNvSpPr>
            <p:nvPr/>
          </p:nvSpPr>
          <p:spPr bwMode="auto">
            <a:xfrm>
              <a:off x="27494590" y="15103432"/>
              <a:ext cx="5772946" cy="29098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366FF"/>
              </a:solidFill>
              <a:miter lim="800000"/>
              <a:headEnd/>
              <a:tailEnd/>
            </a:ln>
          </p:spPr>
          <p:txBody>
            <a:bodyPr lIns="360000" tIns="208822" rIns="417643" bIns="208822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2168525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itchFamily="34" charset="0"/>
                <a:buChar char="+"/>
                <a:defRPr/>
              </a:pPr>
              <a:r>
                <a:rPr lang="en-US" sz="3200" b="1" dirty="0" smtClean="0">
                  <a:cs typeface="+mn-cs"/>
                </a:rPr>
                <a:t>Compute vectors</a:t>
              </a:r>
            </a:p>
            <a:p>
              <a:pPr marL="342900" lvl="1" eaLnBrk="1" hangingPunct="1">
                <a:spcBef>
                  <a:spcPct val="20000"/>
                </a:spcBef>
                <a:buFont typeface="Arial" pitchFamily="34" charset="0"/>
                <a:buChar char="+"/>
                <a:defRPr/>
              </a:pPr>
              <a:r>
                <a:rPr lang="en-US" sz="2800" dirty="0" smtClean="0">
                  <a:cs typeface="+mn-cs"/>
                </a:rPr>
                <a:t>Compute expansion vector</a:t>
              </a:r>
            </a:p>
            <a:p>
              <a:pPr marL="342900" lvl="1" eaLnBrk="1" hangingPunct="1">
                <a:spcBef>
                  <a:spcPct val="20000"/>
                </a:spcBef>
                <a:buFont typeface="Arial" pitchFamily="34" charset="0"/>
                <a:buChar char="+"/>
                <a:defRPr/>
              </a:pPr>
              <a:r>
                <a:rPr lang="en-US" sz="2800" dirty="0" smtClean="0">
                  <a:cs typeface="+mn-cs"/>
                </a:rPr>
                <a:t>Compute  transition vector from zone below</a:t>
              </a:r>
            </a:p>
            <a:p>
              <a:pPr marL="342900" lvl="1" eaLnBrk="1" hangingPunct="1">
                <a:spcBef>
                  <a:spcPct val="20000"/>
                </a:spcBef>
                <a:buFont typeface="Arial" pitchFamily="34" charset="0"/>
                <a:buChar char="+"/>
                <a:defRPr/>
              </a:pPr>
              <a:r>
                <a:rPr lang="en-US" sz="2800" dirty="0" smtClean="0">
                  <a:cs typeface="+mn-cs"/>
                </a:rPr>
                <a:t>Find best overlapping cells</a:t>
              </a:r>
            </a:p>
            <a:p>
              <a:pPr marL="0" indent="0" eaLnBrk="1" hangingPunct="1">
                <a:spcBef>
                  <a:spcPct val="20000"/>
                </a:spcBef>
                <a:defRPr/>
              </a:pPr>
              <a:endParaRPr lang="en-US" sz="2800" b="1" dirty="0" smtClean="0">
                <a:cs typeface="+mn-cs"/>
              </a:endParaRPr>
            </a:p>
          </p:txBody>
        </p:sp>
        <p:sp>
          <p:nvSpPr>
            <p:cNvPr id="4107" name="Text Placeholder 4"/>
            <p:cNvSpPr txBox="1">
              <a:spLocks/>
            </p:cNvSpPr>
            <p:nvPr/>
          </p:nvSpPr>
          <p:spPr bwMode="auto">
            <a:xfrm>
              <a:off x="27458476" y="11629742"/>
              <a:ext cx="5845175" cy="2006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360000" tIns="208822" rIns="417643" bIns="208822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itchFamily="34" charset="0"/>
                <a:buChar char="+"/>
                <a:defRPr/>
              </a:pPr>
              <a:r>
                <a:rPr lang="en-US" sz="3200" b="1" dirty="0" smtClean="0">
                  <a:cs typeface="+mn-cs"/>
                </a:rPr>
                <a:t>Case 1</a:t>
              </a:r>
            </a:p>
            <a:p>
              <a:pPr marL="0" indent="0" eaLnBrk="1" hangingPunct="1">
                <a:spcBef>
                  <a:spcPct val="20000"/>
                </a:spcBef>
                <a:defRPr/>
              </a:pPr>
              <a:r>
                <a:rPr lang="en-US" sz="3200" dirty="0" smtClean="0">
                  <a:cs typeface="+mn-cs"/>
                </a:rPr>
                <a:t>Zone below has smaller cell size</a:t>
              </a:r>
            </a:p>
          </p:txBody>
        </p:sp>
        <p:sp>
          <p:nvSpPr>
            <p:cNvPr id="2" name="Text Placeholder 4"/>
            <p:cNvSpPr txBox="1">
              <a:spLocks/>
            </p:cNvSpPr>
            <p:nvPr/>
          </p:nvSpPr>
          <p:spPr bwMode="auto">
            <a:xfrm>
              <a:off x="20329014" y="9278655"/>
              <a:ext cx="5845175" cy="29678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360000" tIns="208822" rIns="417643" bIns="208822"/>
            <a:lstStyle/>
            <a:p>
              <a:pPr marL="342900" indent="-342900">
                <a:spcBef>
                  <a:spcPct val="20000"/>
                </a:spcBef>
                <a:buFont typeface="Arial" pitchFamily="34" charset="0"/>
                <a:buChar char="+"/>
              </a:pPr>
              <a:r>
                <a:rPr lang="en-US" sz="2800" b="1" dirty="0"/>
                <a:t>Best overlapping cells are larger than </a:t>
              </a:r>
              <a:r>
                <a:rPr lang="en-US" sz="2800" b="1" i="1" dirty="0" smtClean="0"/>
                <a:t>Maximum </a:t>
              </a:r>
              <a:r>
                <a:rPr lang="en-US" sz="2800" b="1" i="1" dirty="0"/>
                <a:t>C</a:t>
              </a:r>
              <a:r>
                <a:rPr lang="en-US" sz="2800" b="1" i="1" dirty="0" smtClean="0"/>
                <a:t>ell </a:t>
              </a:r>
              <a:r>
                <a:rPr lang="en-US" sz="2800" b="1" i="1" dirty="0"/>
                <a:t>S</a:t>
              </a:r>
              <a:r>
                <a:rPr lang="en-US" sz="2800" b="1" i="1" dirty="0" smtClean="0"/>
                <a:t>ize</a:t>
              </a:r>
              <a:r>
                <a:rPr lang="en-US" sz="2800" b="1" dirty="0" smtClean="0"/>
                <a:t> </a:t>
              </a:r>
              <a:r>
                <a:rPr lang="en-US" sz="2800" b="1" dirty="0"/>
                <a:t>allowed</a:t>
              </a:r>
              <a:r>
                <a:rPr lang="en-US" sz="2800" b="1" dirty="0" smtClean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en-US" sz="2800" dirty="0"/>
                <a:t>Replace large cells by </a:t>
              </a:r>
              <a:r>
                <a:rPr lang="en-US" sz="2800" i="1" dirty="0" smtClean="0"/>
                <a:t>Maximum Cell Size</a:t>
              </a:r>
              <a:r>
                <a:rPr lang="en-US" sz="2800" dirty="0" smtClean="0"/>
                <a:t> </a:t>
              </a:r>
              <a:r>
                <a:rPr lang="en-US" sz="2800" dirty="0" smtClean="0"/>
                <a:t>and </a:t>
              </a:r>
              <a:r>
                <a:rPr lang="en-US" sz="2800" dirty="0" smtClean="0"/>
                <a:t>re-compute vectors</a:t>
              </a:r>
              <a:endParaRPr lang="en-US" sz="1000" dirty="0"/>
            </a:p>
            <a:p>
              <a:pPr marL="342900" indent="-342900">
                <a:spcBef>
                  <a:spcPct val="20000"/>
                </a:spcBef>
                <a:buFont typeface="Arial" pitchFamily="34" charset="0"/>
                <a:buChar char="+"/>
              </a:pPr>
              <a:endParaRPr lang="en-US" sz="2800" b="1" dirty="0"/>
            </a:p>
          </p:txBody>
        </p:sp>
        <p:sp>
          <p:nvSpPr>
            <p:cNvPr id="31" name="Text Placeholder 4"/>
            <p:cNvSpPr txBox="1">
              <a:spLocks/>
            </p:cNvSpPr>
            <p:nvPr/>
          </p:nvSpPr>
          <p:spPr bwMode="auto">
            <a:xfrm>
              <a:off x="27458476" y="19228314"/>
              <a:ext cx="5845175" cy="2006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360000" tIns="208822" rIns="417643" bIns="208822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itchFamily="34" charset="0"/>
                <a:buChar char="+"/>
                <a:defRPr/>
              </a:pPr>
              <a:r>
                <a:rPr lang="en-US" sz="3200" b="1" dirty="0" smtClean="0">
                  <a:cs typeface="+mn-cs"/>
                </a:rPr>
                <a:t>Case 2</a:t>
              </a:r>
            </a:p>
            <a:p>
              <a:pPr marL="0" indent="0" eaLnBrk="1" hangingPunct="1">
                <a:spcBef>
                  <a:spcPct val="20000"/>
                </a:spcBef>
                <a:defRPr/>
              </a:pPr>
              <a:r>
                <a:rPr lang="en-US" sz="3200" dirty="0" smtClean="0">
                  <a:cs typeface="+mn-cs"/>
                </a:rPr>
                <a:t>Zone below has larger cell size</a:t>
              </a:r>
            </a:p>
          </p:txBody>
        </p:sp>
        <p:sp>
          <p:nvSpPr>
            <p:cNvPr id="4122" name="Text Placeholder 4"/>
            <p:cNvSpPr txBox="1">
              <a:spLocks/>
            </p:cNvSpPr>
            <p:nvPr/>
          </p:nvSpPr>
          <p:spPr bwMode="auto">
            <a:xfrm>
              <a:off x="20329014" y="13059021"/>
              <a:ext cx="5845175" cy="2644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360000" tIns="208822" rIns="417643" bIns="208822"/>
            <a:lstStyle/>
            <a:p>
              <a:pPr marL="342900" indent="-342900">
                <a:spcBef>
                  <a:spcPct val="20000"/>
                </a:spcBef>
                <a:buFont typeface="Arial" pitchFamily="34" charset="0"/>
                <a:buChar char="+"/>
              </a:pPr>
              <a:r>
                <a:rPr lang="en-US" sz="2800" b="1" dirty="0"/>
                <a:t>Best </a:t>
              </a:r>
              <a:r>
                <a:rPr lang="en-US" sz="2800" b="1" dirty="0" smtClean="0"/>
                <a:t>overlapping cells </a:t>
              </a:r>
              <a:r>
                <a:rPr lang="en-US" sz="2800" b="1" dirty="0"/>
                <a:t>occurs at the first cell of the </a:t>
              </a:r>
              <a:r>
                <a:rPr lang="en-US" sz="2800" b="1" dirty="0" smtClean="0"/>
                <a:t>zone</a:t>
              </a:r>
            </a:p>
            <a:p>
              <a:pPr>
                <a:spcBef>
                  <a:spcPct val="20000"/>
                </a:spcBef>
              </a:pPr>
              <a:r>
                <a:rPr lang="en-US" sz="2800" dirty="0"/>
                <a:t>Set expansion to 1.0 and re-compute best overlapping cell</a:t>
              </a:r>
              <a:endParaRPr lang="en-US" sz="2800" b="1" dirty="0"/>
            </a:p>
          </p:txBody>
        </p:sp>
        <p:sp>
          <p:nvSpPr>
            <p:cNvPr id="4130" name="Text Placeholder 4"/>
            <p:cNvSpPr txBox="1">
              <a:spLocks/>
            </p:cNvSpPr>
            <p:nvPr/>
          </p:nvSpPr>
          <p:spPr bwMode="auto">
            <a:xfrm>
              <a:off x="20329014" y="16516333"/>
              <a:ext cx="5845175" cy="34290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360000" tIns="208822" rIns="417643" bIns="208822"/>
            <a:lstStyle/>
            <a:p>
              <a:pPr marL="342900" indent="-342900">
                <a:spcBef>
                  <a:spcPct val="20000"/>
                </a:spcBef>
                <a:buFont typeface="Arial" pitchFamily="34" charset="0"/>
                <a:buChar char="+"/>
              </a:pPr>
              <a:r>
                <a:rPr lang="en-US" sz="2800" b="1" dirty="0"/>
                <a:t>Expansion vector cannot match the cells from  below (expansion factor = 1.0 </a:t>
              </a:r>
              <a:r>
                <a:rPr lang="en-US" sz="2800" b="1" dirty="0" smtClean="0"/>
                <a:t>)</a:t>
              </a:r>
            </a:p>
            <a:p>
              <a:pPr>
                <a:spcBef>
                  <a:spcPct val="20000"/>
                </a:spcBef>
              </a:pPr>
              <a:r>
                <a:rPr lang="en-US" sz="2800" dirty="0"/>
                <a:t>Expansion vector fills the zone and the transition occurs in the next </a:t>
              </a:r>
              <a:r>
                <a:rPr lang="en-US" sz="2800" dirty="0" smtClean="0"/>
                <a:t>zone</a:t>
              </a:r>
              <a:endParaRPr lang="en-US" sz="1000" dirty="0"/>
            </a:p>
          </p:txBody>
        </p:sp>
        <p:sp>
          <p:nvSpPr>
            <p:cNvPr id="106" name="Text Placeholder 4"/>
            <p:cNvSpPr txBox="1">
              <a:spLocks/>
            </p:cNvSpPr>
            <p:nvPr/>
          </p:nvSpPr>
          <p:spPr bwMode="auto">
            <a:xfrm>
              <a:off x="20329014" y="20757869"/>
              <a:ext cx="5845175" cy="29678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360000" tIns="208822" rIns="417643" bIns="208822"/>
            <a:lstStyle/>
            <a:p>
              <a:pPr marL="342900" indent="-342900">
                <a:spcBef>
                  <a:spcPct val="20000"/>
                </a:spcBef>
                <a:buFont typeface="Arial" pitchFamily="34" charset="0"/>
                <a:buChar char="+"/>
              </a:pPr>
              <a:r>
                <a:rPr lang="en-US" sz="2800" b="1" dirty="0"/>
                <a:t>Best overlapping cells are larger than </a:t>
              </a:r>
              <a:r>
                <a:rPr lang="en-US" sz="2800" b="1" i="1" dirty="0" smtClean="0"/>
                <a:t>Maximum </a:t>
              </a:r>
              <a:r>
                <a:rPr lang="en-US" sz="2800" b="1" i="1" dirty="0"/>
                <a:t>C</a:t>
              </a:r>
              <a:r>
                <a:rPr lang="en-US" sz="2800" b="1" i="1" dirty="0" smtClean="0"/>
                <a:t>ell </a:t>
              </a:r>
              <a:r>
                <a:rPr lang="en-US" sz="2800" b="1" i="1" dirty="0"/>
                <a:t>S</a:t>
              </a:r>
              <a:r>
                <a:rPr lang="en-US" sz="2800" b="1" i="1" dirty="0" smtClean="0"/>
                <a:t>ize</a:t>
              </a:r>
              <a:r>
                <a:rPr lang="en-US" sz="2800" b="1" dirty="0" smtClean="0"/>
                <a:t> </a:t>
              </a:r>
              <a:r>
                <a:rPr lang="en-US" sz="2800" b="1" dirty="0"/>
                <a:t>allowed</a:t>
              </a:r>
              <a:r>
                <a:rPr lang="en-US" sz="2800" b="1" dirty="0" smtClean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en-US" sz="2800" dirty="0"/>
                <a:t>Replace large cells by </a:t>
              </a:r>
              <a:r>
                <a:rPr lang="en-US" sz="2800" i="1" dirty="0" smtClean="0"/>
                <a:t>Maximum Cell Size</a:t>
              </a:r>
              <a:r>
                <a:rPr lang="en-US" sz="2800" dirty="0" smtClean="0"/>
                <a:t> </a:t>
              </a:r>
              <a:r>
                <a:rPr lang="en-US" sz="2800" dirty="0" smtClean="0"/>
                <a:t>and </a:t>
              </a:r>
              <a:r>
                <a:rPr lang="en-US" sz="2800" dirty="0" smtClean="0"/>
                <a:t>re-compute vectors</a:t>
              </a:r>
              <a:endParaRPr lang="en-US" sz="1000" dirty="0"/>
            </a:p>
            <a:p>
              <a:pPr marL="342900" indent="-342900">
                <a:spcBef>
                  <a:spcPct val="20000"/>
                </a:spcBef>
                <a:buFont typeface="Arial" pitchFamily="34" charset="0"/>
                <a:buChar char="+"/>
              </a:pPr>
              <a:endParaRPr lang="en-US" sz="2800" b="1" dirty="0"/>
            </a:p>
          </p:txBody>
        </p:sp>
        <p:sp>
          <p:nvSpPr>
            <p:cNvPr id="108" name="Text Placeholder 4"/>
            <p:cNvSpPr txBox="1">
              <a:spLocks/>
            </p:cNvSpPr>
            <p:nvPr/>
          </p:nvSpPr>
          <p:spPr bwMode="auto">
            <a:xfrm>
              <a:off x="15417428" y="12266857"/>
              <a:ext cx="3835837" cy="974659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lIns="360000" tIns="208822" rIns="417643" bIns="208822"/>
            <a:lstStyle/>
            <a:p>
              <a:pPr marL="342900" indent="-342900">
                <a:spcBef>
                  <a:spcPct val="20000"/>
                </a:spcBef>
                <a:buFont typeface="Arial" pitchFamily="34" charset="0"/>
                <a:buChar char="+"/>
              </a:pPr>
              <a:r>
                <a:rPr lang="en-US" sz="3200" b="1" dirty="0" smtClean="0">
                  <a:solidFill>
                    <a:schemeClr val="bg1"/>
                  </a:solidFill>
                </a:rPr>
                <a:t>Vector Solver</a:t>
              </a:r>
            </a:p>
          </p:txBody>
        </p:sp>
        <p:sp>
          <p:nvSpPr>
            <p:cNvPr id="109" name="Text Placeholder 4"/>
            <p:cNvSpPr txBox="1">
              <a:spLocks/>
            </p:cNvSpPr>
            <p:nvPr/>
          </p:nvSpPr>
          <p:spPr bwMode="auto">
            <a:xfrm>
              <a:off x="15417428" y="19935544"/>
              <a:ext cx="3835837" cy="974659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lIns="360000" tIns="208822" rIns="417643" bIns="208822"/>
            <a:lstStyle/>
            <a:p>
              <a:pPr marL="342900" indent="-342900">
                <a:spcBef>
                  <a:spcPct val="20000"/>
                </a:spcBef>
                <a:buFont typeface="Arial" pitchFamily="34" charset="0"/>
                <a:buChar char="+"/>
              </a:pPr>
              <a:r>
                <a:rPr lang="en-US" sz="3200" b="1" dirty="0" smtClean="0">
                  <a:solidFill>
                    <a:schemeClr val="bg1"/>
                  </a:solidFill>
                </a:rPr>
                <a:t>Vector Solver</a:t>
              </a:r>
            </a:p>
          </p:txBody>
        </p:sp>
        <p:cxnSp>
          <p:nvCxnSpPr>
            <p:cNvPr id="82" name="Straight Arrow Connector 207"/>
            <p:cNvCxnSpPr>
              <a:cxnSpLocks noChangeShapeType="1"/>
              <a:stCxn id="4107" idx="1"/>
            </p:cNvCxnSpPr>
            <p:nvPr/>
          </p:nvCxnSpPr>
          <p:spPr bwMode="auto">
            <a:xfrm flipH="1">
              <a:off x="19253266" y="12633042"/>
              <a:ext cx="8205210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86" name="Straight Arrow Connector 207"/>
            <p:cNvCxnSpPr>
              <a:cxnSpLocks noChangeShapeType="1"/>
            </p:cNvCxnSpPr>
            <p:nvPr/>
          </p:nvCxnSpPr>
          <p:spPr bwMode="auto">
            <a:xfrm flipH="1">
              <a:off x="19253265" y="20404615"/>
              <a:ext cx="8205211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87" name="Elbow Connector 212"/>
            <p:cNvCxnSpPr>
              <a:cxnSpLocks noChangeShapeType="1"/>
              <a:stCxn id="4107" idx="1"/>
              <a:endCxn id="4122" idx="3"/>
            </p:cNvCxnSpPr>
            <p:nvPr/>
          </p:nvCxnSpPr>
          <p:spPr bwMode="auto">
            <a:xfrm rot="10800000" flipV="1">
              <a:off x="26174190" y="12633042"/>
              <a:ext cx="1284287" cy="1748368"/>
            </a:xfrm>
            <a:prstGeom prst="bentConnector3">
              <a:avLst>
                <a:gd name="adj1" fmla="val 50000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98" name="Elbow Connector 212"/>
            <p:cNvCxnSpPr>
              <a:cxnSpLocks noChangeShapeType="1"/>
            </p:cNvCxnSpPr>
            <p:nvPr/>
          </p:nvCxnSpPr>
          <p:spPr bwMode="auto">
            <a:xfrm rot="10800000" flipV="1">
              <a:off x="26174190" y="20398265"/>
              <a:ext cx="1284287" cy="1748368"/>
            </a:xfrm>
            <a:prstGeom prst="bentConnector3">
              <a:avLst>
                <a:gd name="adj1" fmla="val 50000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99" name="Elbow Connector 212"/>
            <p:cNvCxnSpPr>
              <a:cxnSpLocks noChangeShapeType="1"/>
            </p:cNvCxnSpPr>
            <p:nvPr/>
          </p:nvCxnSpPr>
          <p:spPr bwMode="auto">
            <a:xfrm rot="10800000">
              <a:off x="26174191" y="11371776"/>
              <a:ext cx="1284287" cy="1261269"/>
            </a:xfrm>
            <a:prstGeom prst="bentConnector3">
              <a:avLst>
                <a:gd name="adj1" fmla="val 50000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13" name="Elbow Connector 212"/>
            <p:cNvCxnSpPr>
              <a:cxnSpLocks noChangeShapeType="1"/>
            </p:cNvCxnSpPr>
            <p:nvPr/>
          </p:nvCxnSpPr>
          <p:spPr bwMode="auto">
            <a:xfrm rot="10800000">
              <a:off x="26174194" y="19132271"/>
              <a:ext cx="1284283" cy="1265995"/>
            </a:xfrm>
            <a:prstGeom prst="bentConnector3">
              <a:avLst>
                <a:gd name="adj1" fmla="val 50000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8" name="TextBox 231"/>
            <p:cNvSpPr txBox="1">
              <a:spLocks noChangeArrowheads="1"/>
            </p:cNvSpPr>
            <p:nvPr/>
          </p:nvSpPr>
          <p:spPr bwMode="auto">
            <a:xfrm>
              <a:off x="26416595" y="18697504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CA" b="1" dirty="0" smtClean="0"/>
                <a:t>If</a:t>
              </a:r>
              <a:endParaRPr lang="en-CA" b="1" dirty="0"/>
            </a:p>
          </p:txBody>
        </p:sp>
        <p:sp>
          <p:nvSpPr>
            <p:cNvPr id="119" name="TextBox 231"/>
            <p:cNvSpPr txBox="1">
              <a:spLocks noChangeArrowheads="1"/>
            </p:cNvSpPr>
            <p:nvPr/>
          </p:nvSpPr>
          <p:spPr bwMode="auto">
            <a:xfrm>
              <a:off x="26416595" y="21740337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CA" b="1" dirty="0" smtClean="0"/>
                <a:t>If</a:t>
              </a:r>
              <a:endParaRPr lang="en-CA" b="1" dirty="0"/>
            </a:p>
          </p:txBody>
        </p:sp>
        <p:sp>
          <p:nvSpPr>
            <p:cNvPr id="120" name="TextBox 231"/>
            <p:cNvSpPr txBox="1">
              <a:spLocks noChangeArrowheads="1"/>
            </p:cNvSpPr>
            <p:nvPr/>
          </p:nvSpPr>
          <p:spPr bwMode="auto">
            <a:xfrm>
              <a:off x="26416595" y="1397988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CA" b="1" dirty="0" smtClean="0"/>
                <a:t>If</a:t>
              </a:r>
              <a:endParaRPr lang="en-CA" b="1" dirty="0"/>
            </a:p>
          </p:txBody>
        </p:sp>
        <p:sp>
          <p:nvSpPr>
            <p:cNvPr id="122" name="TextBox 231"/>
            <p:cNvSpPr txBox="1">
              <a:spLocks noChangeArrowheads="1"/>
            </p:cNvSpPr>
            <p:nvPr/>
          </p:nvSpPr>
          <p:spPr bwMode="auto">
            <a:xfrm>
              <a:off x="26416595" y="10946109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CA" b="1" dirty="0" smtClean="0"/>
                <a:t>If</a:t>
              </a:r>
              <a:endParaRPr lang="en-CA" b="1" dirty="0"/>
            </a:p>
          </p:txBody>
        </p:sp>
        <p:cxnSp>
          <p:nvCxnSpPr>
            <p:cNvPr id="123" name="Elbow Connector 212"/>
            <p:cNvCxnSpPr>
              <a:cxnSpLocks noChangeShapeType="1"/>
              <a:stCxn id="2" idx="1"/>
              <a:endCxn id="108" idx="0"/>
            </p:cNvCxnSpPr>
            <p:nvPr/>
          </p:nvCxnSpPr>
          <p:spPr bwMode="auto">
            <a:xfrm rot="10800000" flipV="1">
              <a:off x="17335348" y="10762571"/>
              <a:ext cx="2993667" cy="1504286"/>
            </a:xfrm>
            <a:prstGeom prst="bentConnector2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25" name="Elbow Connector 212"/>
            <p:cNvCxnSpPr>
              <a:cxnSpLocks noChangeShapeType="1"/>
              <a:endCxn id="109" idx="0"/>
            </p:cNvCxnSpPr>
            <p:nvPr/>
          </p:nvCxnSpPr>
          <p:spPr bwMode="auto">
            <a:xfrm rot="10800000" flipV="1">
              <a:off x="17335348" y="18013262"/>
              <a:ext cx="2987933" cy="1922281"/>
            </a:xfrm>
            <a:prstGeom prst="bentConnector2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132" name="Text Placeholder 4"/>
            <p:cNvSpPr txBox="1">
              <a:spLocks/>
            </p:cNvSpPr>
            <p:nvPr/>
          </p:nvSpPr>
          <p:spPr bwMode="auto">
            <a:xfrm>
              <a:off x="15120784" y="16964539"/>
              <a:ext cx="4429125" cy="21486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360000" tIns="208822" rIns="417643" bIns="208822"/>
            <a:lstStyle/>
            <a:p>
              <a:r>
                <a:rPr lang="en-US" sz="2800" dirty="0"/>
                <a:t>Take cells from zone below and compute new transition vector</a:t>
              </a:r>
              <a:r>
                <a:rPr lang="en-US" sz="2800" dirty="0" smtClean="0"/>
                <a:t>.</a:t>
              </a:r>
            </a:p>
            <a:p>
              <a:r>
                <a:rPr lang="en-US" sz="2800" dirty="0" smtClean="0"/>
                <a:t>Update zone limits.</a:t>
              </a:r>
              <a:endParaRPr lang="en-US" sz="1000" dirty="0"/>
            </a:p>
          </p:txBody>
        </p:sp>
        <p:cxnSp>
          <p:nvCxnSpPr>
            <p:cNvPr id="126" name="Elbow Connector 212"/>
            <p:cNvCxnSpPr>
              <a:cxnSpLocks noChangeShapeType="1"/>
              <a:stCxn id="4122" idx="1"/>
              <a:endCxn id="108" idx="2"/>
            </p:cNvCxnSpPr>
            <p:nvPr/>
          </p:nvCxnSpPr>
          <p:spPr bwMode="auto">
            <a:xfrm rot="10800000">
              <a:off x="17335348" y="13241516"/>
              <a:ext cx="2993667" cy="1139894"/>
            </a:xfrm>
            <a:prstGeom prst="bentConnector2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27" name="Elbow Connector 212"/>
            <p:cNvCxnSpPr>
              <a:cxnSpLocks noChangeShapeType="1"/>
              <a:stCxn id="106" idx="1"/>
              <a:endCxn id="109" idx="2"/>
            </p:cNvCxnSpPr>
            <p:nvPr/>
          </p:nvCxnSpPr>
          <p:spPr bwMode="auto">
            <a:xfrm rot="10800000">
              <a:off x="17335348" y="20910203"/>
              <a:ext cx="2993667" cy="1331582"/>
            </a:xfrm>
            <a:prstGeom prst="bentConnector2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30" name="Straight Arrow Connector 207"/>
            <p:cNvCxnSpPr>
              <a:cxnSpLocks noChangeShapeType="1"/>
            </p:cNvCxnSpPr>
            <p:nvPr/>
          </p:nvCxnSpPr>
          <p:spPr bwMode="auto">
            <a:xfrm flipV="1">
              <a:off x="30381063" y="13636342"/>
              <a:ext cx="17801" cy="1467091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32" name="Straight Arrow Connector 207"/>
            <p:cNvCxnSpPr>
              <a:cxnSpLocks noChangeShapeType="1"/>
              <a:stCxn id="4103" idx="2"/>
            </p:cNvCxnSpPr>
            <p:nvPr/>
          </p:nvCxnSpPr>
          <p:spPr bwMode="auto">
            <a:xfrm flipH="1">
              <a:off x="30363007" y="18013262"/>
              <a:ext cx="18056" cy="1215052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141" name="Straight Arrow Connector 207"/>
          <p:cNvCxnSpPr>
            <a:cxnSpLocks noChangeShapeType="1"/>
          </p:cNvCxnSpPr>
          <p:nvPr/>
        </p:nvCxnSpPr>
        <p:spPr bwMode="auto">
          <a:xfrm flipH="1">
            <a:off x="37874379" y="18626785"/>
            <a:ext cx="22816" cy="1993269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2" name="Straight Arrow Connector 207"/>
          <p:cNvCxnSpPr>
            <a:cxnSpLocks noChangeShapeType="1"/>
          </p:cNvCxnSpPr>
          <p:nvPr/>
        </p:nvCxnSpPr>
        <p:spPr bwMode="auto">
          <a:xfrm>
            <a:off x="33771171" y="18139248"/>
            <a:ext cx="2660699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0" name="Text Placeholder 4"/>
          <p:cNvSpPr txBox="1">
            <a:spLocks/>
          </p:cNvSpPr>
          <p:nvPr/>
        </p:nvSpPr>
        <p:spPr bwMode="auto">
          <a:xfrm>
            <a:off x="1420811" y="3901688"/>
            <a:ext cx="6026272" cy="2934346"/>
          </a:xfrm>
          <a:prstGeom prst="rect">
            <a:avLst/>
          </a:prstGeom>
          <a:solidFill>
            <a:schemeClr val="bg1"/>
          </a:solidFill>
          <a:ln>
            <a:solidFill>
              <a:srgbClr val="000066"/>
            </a:solidFill>
          </a:ln>
        </p:spPr>
        <p:txBody>
          <a:bodyPr lIns="360000" tIns="208822" rIns="417643" bIns="208822"/>
          <a:lstStyle>
            <a:lvl1pPr marL="1566161" indent="-1566161" algn="l" rtl="0" eaLnBrk="0" fontAlgn="base" hangingPunct="0">
              <a:spcBef>
                <a:spcPct val="20000"/>
              </a:spcBef>
              <a:spcAft>
                <a:spcPct val="0"/>
              </a:spcAft>
              <a:defRPr sz="91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393350" indent="-1305135" algn="l" rtl="0" eaLnBrk="0" fontAlgn="base" hangingPunct="0">
              <a:spcBef>
                <a:spcPct val="20000"/>
              </a:spcBef>
              <a:spcAft>
                <a:spcPct val="0"/>
              </a:spcAft>
              <a:defRPr sz="73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5220538" indent="-104410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/>
              <a:buChar char="•"/>
              <a:defRPr sz="73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7308753" indent="-104410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Times"/>
              <a:buChar char="•"/>
              <a:defRPr sz="73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9396969" indent="-104410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Times"/>
              <a:buChar char="•"/>
              <a:defRPr sz="73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11485184" indent="-104410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Times" pitchFamily="1" charset="0"/>
              <a:buChar char="•"/>
              <a:defRPr sz="7300">
                <a:solidFill>
                  <a:schemeClr val="tx1"/>
                </a:solidFill>
                <a:latin typeface="+mn-lt"/>
                <a:ea typeface="+mn-ea"/>
              </a:defRPr>
            </a:lvl6pPr>
            <a:lvl7pPr marL="13573399" indent="-104410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Times" pitchFamily="1" charset="0"/>
              <a:buChar char="•"/>
              <a:defRPr sz="7300">
                <a:solidFill>
                  <a:schemeClr val="tx1"/>
                </a:solidFill>
                <a:latin typeface="+mn-lt"/>
                <a:ea typeface="+mn-ea"/>
              </a:defRPr>
            </a:lvl7pPr>
            <a:lvl8pPr marL="15661615" indent="-104410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Times" pitchFamily="1" charset="0"/>
              <a:buChar char="•"/>
              <a:defRPr sz="7300">
                <a:solidFill>
                  <a:schemeClr val="tx1"/>
                </a:solidFill>
                <a:latin typeface="+mn-lt"/>
                <a:ea typeface="+mn-ea"/>
              </a:defRPr>
            </a:lvl8pPr>
            <a:lvl9pPr marL="17749830" indent="-104410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Times" pitchFamily="1" charset="0"/>
              <a:buChar char="•"/>
              <a:defRPr sz="73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 eaLnBrk="1" hangingPunct="1">
              <a:buFont typeface="Arial" pitchFamily="34" charset="0"/>
              <a:buChar char="+"/>
              <a:defRPr/>
            </a:pPr>
            <a:r>
              <a:rPr lang="en-CA" sz="2800" b="1" dirty="0">
                <a:latin typeface="Arial" pitchFamily="34" charset="0"/>
                <a:ea typeface="ＭＳ Ｐゴシック" pitchFamily="34" charset="-128"/>
              </a:rPr>
              <a:t>Geological features</a:t>
            </a:r>
          </a:p>
          <a:p>
            <a:pPr marL="342900" lvl="1" indent="-342900" eaLnBrk="1" hangingPunct="1">
              <a:buFont typeface="Arial" pitchFamily="34" charset="0"/>
              <a:buChar char="+"/>
              <a:defRPr/>
            </a:pPr>
            <a:r>
              <a:rPr lang="en-CA" sz="2800" b="1" dirty="0">
                <a:latin typeface="Arial" pitchFamily="34" charset="0"/>
                <a:ea typeface="ＭＳ Ｐゴシック" pitchFamily="34" charset="-128"/>
              </a:rPr>
              <a:t>Cell size (&gt; 0)</a:t>
            </a:r>
          </a:p>
          <a:p>
            <a:pPr marL="342900" lvl="1" indent="-342900" eaLnBrk="1" hangingPunct="1">
              <a:buFont typeface="Arial" pitchFamily="34" charset="0"/>
              <a:buChar char="+"/>
              <a:defRPr/>
            </a:pPr>
            <a:r>
              <a:rPr lang="en-CA" sz="2800" b="1" dirty="0">
                <a:latin typeface="Arial" pitchFamily="34" charset="0"/>
                <a:ea typeface="ＭＳ Ｐゴシック" pitchFamily="34" charset="-128"/>
              </a:rPr>
              <a:t>Expansion factor (1.0 to 1.4)</a:t>
            </a:r>
          </a:p>
          <a:p>
            <a:pPr marL="342900" lvl="1" indent="-342900" eaLnBrk="1" hangingPunct="1">
              <a:buFont typeface="Arial" pitchFamily="34" charset="0"/>
              <a:buChar char="+"/>
              <a:defRPr/>
            </a:pPr>
            <a:r>
              <a:rPr lang="en-CA" sz="2800" b="1" dirty="0">
                <a:latin typeface="Arial" pitchFamily="34" charset="0"/>
                <a:ea typeface="ＭＳ Ｐゴシック" pitchFamily="34" charset="-128"/>
              </a:rPr>
              <a:t>Maximum cell size </a:t>
            </a:r>
          </a:p>
          <a:p>
            <a:pPr marL="342900" lvl="1" indent="-342900" eaLnBrk="1" hangingPunct="1">
              <a:buFont typeface="Arial" pitchFamily="34" charset="0"/>
              <a:buChar char="+"/>
              <a:defRPr/>
            </a:pPr>
            <a:r>
              <a:rPr lang="en-CA" sz="2800" b="1" dirty="0">
                <a:latin typeface="Arial" pitchFamily="34" charset="0"/>
                <a:ea typeface="ＭＳ Ｐゴシック" pitchFamily="34" charset="-128"/>
              </a:rPr>
              <a:t>Transition factor (default 1.4)</a:t>
            </a:r>
          </a:p>
        </p:txBody>
      </p:sp>
      <p:sp>
        <p:nvSpPr>
          <p:cNvPr id="195" name="Text Placeholder 4"/>
          <p:cNvSpPr txBox="1">
            <a:spLocks/>
          </p:cNvSpPr>
          <p:nvPr/>
        </p:nvSpPr>
        <p:spPr bwMode="auto">
          <a:xfrm>
            <a:off x="36601330" y="20597935"/>
            <a:ext cx="2568914" cy="1427355"/>
          </a:xfrm>
          <a:prstGeom prst="rect">
            <a:avLst/>
          </a:prstGeom>
          <a:solidFill>
            <a:srgbClr val="CCFF33"/>
          </a:solidFill>
          <a:ln w="38100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lIns="360000" tIns="208822" rIns="417643" bIns="208822"/>
          <a:lstStyle/>
          <a:p>
            <a:pPr algn="ctr">
              <a:spcBef>
                <a:spcPct val="20000"/>
              </a:spcBef>
            </a:pPr>
            <a:r>
              <a:rPr lang="en-US" sz="3600" b="1" dirty="0" smtClean="0"/>
              <a:t>Final Mesh</a:t>
            </a:r>
          </a:p>
        </p:txBody>
      </p:sp>
      <p:cxnSp>
        <p:nvCxnSpPr>
          <p:cNvPr id="203" name="Straight Arrow Connector 207"/>
          <p:cNvCxnSpPr>
            <a:cxnSpLocks noChangeShapeType="1"/>
          </p:cNvCxnSpPr>
          <p:nvPr/>
        </p:nvCxnSpPr>
        <p:spPr bwMode="auto">
          <a:xfrm flipH="1">
            <a:off x="33771171" y="17715735"/>
            <a:ext cx="2796912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238" name="Group 237"/>
          <p:cNvGrpSpPr/>
          <p:nvPr/>
        </p:nvGrpSpPr>
        <p:grpSpPr>
          <a:xfrm>
            <a:off x="8334132" y="1743075"/>
            <a:ext cx="32878832" cy="6548193"/>
            <a:chOff x="8334132" y="1743075"/>
            <a:chExt cx="32878832" cy="6548193"/>
          </a:xfrm>
        </p:grpSpPr>
        <p:cxnSp>
          <p:nvCxnSpPr>
            <p:cNvPr id="4186" name="Straight Arrow Connector 207"/>
            <p:cNvCxnSpPr>
              <a:cxnSpLocks noChangeShapeType="1"/>
              <a:stCxn id="6" idx="3"/>
              <a:endCxn id="8" idx="1"/>
            </p:cNvCxnSpPr>
            <p:nvPr/>
          </p:nvCxnSpPr>
          <p:spPr bwMode="auto">
            <a:xfrm>
              <a:off x="15811648" y="3986652"/>
              <a:ext cx="1370249" cy="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74" name="Text Placeholder 4"/>
            <p:cNvSpPr txBox="1">
              <a:spLocks/>
            </p:cNvSpPr>
            <p:nvPr/>
          </p:nvSpPr>
          <p:spPr bwMode="auto">
            <a:xfrm>
              <a:off x="8334132" y="1743075"/>
              <a:ext cx="32878832" cy="654819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vert="horz" wrap="square" lIns="360000" tIns="208822" rIns="417643" bIns="208822" numCol="1" anchor="t" anchorCtr="0" compatLnSpc="1">
              <a:prstTxWarp prst="textNoShape">
                <a:avLst/>
              </a:prstTxWarp>
            </a:bodyPr>
            <a:lstStyle>
              <a:lvl1pPr marL="1565275" indent="-1565275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91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3392488" indent="-1304925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7300">
                  <a:solidFill>
                    <a:schemeClr val="tx1"/>
                  </a:solidFill>
                  <a:latin typeface="Arial" charset="0"/>
                  <a:ea typeface="+mn-ea"/>
                </a:defRPr>
              </a:lvl2pPr>
              <a:lvl3pPr marL="5219700" indent="-104298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/>
                <a:buChar char="•"/>
                <a:defRPr sz="7300">
                  <a:solidFill>
                    <a:schemeClr val="tx1"/>
                  </a:solidFill>
                  <a:latin typeface="Arial" charset="0"/>
                  <a:ea typeface="+mn-ea"/>
                </a:defRPr>
              </a:lvl3pPr>
              <a:lvl4pPr marL="7307263" indent="-104298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Times"/>
                <a:buChar char="•"/>
                <a:defRPr sz="7300">
                  <a:solidFill>
                    <a:schemeClr val="tx1"/>
                  </a:solidFill>
                  <a:latin typeface="Arial" charset="0"/>
                  <a:ea typeface="+mn-ea"/>
                </a:defRPr>
              </a:lvl4pPr>
              <a:lvl5pPr marL="9396413" indent="-104298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Times"/>
                <a:buChar char="•"/>
                <a:defRPr sz="7300">
                  <a:solidFill>
                    <a:schemeClr val="tx1"/>
                  </a:solidFill>
                  <a:latin typeface="Arial" charset="0"/>
                  <a:ea typeface="+mn-ea"/>
                </a:defRPr>
              </a:lvl5pPr>
              <a:lvl6pPr marL="11485184" indent="-104410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Times" pitchFamily="1" charset="0"/>
                <a:buChar char="•"/>
                <a:defRPr sz="73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13573399" indent="-104410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Times" pitchFamily="1" charset="0"/>
                <a:buChar char="•"/>
                <a:defRPr sz="73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15661615" indent="-104410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Times" pitchFamily="1" charset="0"/>
                <a:buChar char="•"/>
                <a:defRPr sz="73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17749830" indent="-104410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Times" pitchFamily="1" charset="0"/>
                <a:buChar char="•"/>
                <a:defRPr sz="73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342900" indent="-342900" eaLnBrk="1" hangingPunct="1">
                <a:buFont typeface="Arial" pitchFamily="34" charset="0"/>
                <a:buChar char="+"/>
                <a:defRPr/>
              </a:pPr>
              <a:r>
                <a:rPr lang="en-US" sz="3600" b="1" kern="0" dirty="0" smtClean="0">
                  <a:latin typeface="Arial" pitchFamily="34" charset="0"/>
                  <a:ea typeface="ＭＳ Ｐゴシック" pitchFamily="34" charset="-128"/>
                </a:rPr>
                <a:t>Pre-processing</a:t>
              </a:r>
            </a:p>
          </p:txBody>
        </p:sp>
        <p:sp>
          <p:nvSpPr>
            <p:cNvPr id="6" name="Text Placeholder 4"/>
            <p:cNvSpPr txBox="1">
              <a:spLocks/>
            </p:cNvSpPr>
            <p:nvPr/>
          </p:nvSpPr>
          <p:spPr bwMode="auto">
            <a:xfrm>
              <a:off x="8879717" y="2889170"/>
              <a:ext cx="6931931" cy="21949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66"/>
              </a:solidFill>
            </a:ln>
          </p:spPr>
          <p:txBody>
            <a:bodyPr lIns="360000" tIns="208822" rIns="417643" bIns="208822"/>
            <a:lstStyle>
              <a:lvl1pPr marL="1566161" indent="-1566161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91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3393350" indent="-1305135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7300">
                  <a:solidFill>
                    <a:schemeClr val="tx1"/>
                  </a:solidFill>
                  <a:latin typeface="Arial" charset="0"/>
                  <a:ea typeface="+mn-ea"/>
                </a:defRPr>
              </a:lvl2pPr>
              <a:lvl3pPr marL="5220538" indent="-104410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/>
                <a:buChar char="•"/>
                <a:defRPr sz="7300">
                  <a:solidFill>
                    <a:schemeClr val="tx1"/>
                  </a:solidFill>
                  <a:latin typeface="Arial" charset="0"/>
                  <a:ea typeface="+mn-ea"/>
                </a:defRPr>
              </a:lvl3pPr>
              <a:lvl4pPr marL="7308753" indent="-104410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Times"/>
                <a:buChar char="•"/>
                <a:defRPr sz="7300">
                  <a:solidFill>
                    <a:schemeClr val="tx1"/>
                  </a:solidFill>
                  <a:latin typeface="Arial" charset="0"/>
                  <a:ea typeface="+mn-ea"/>
                </a:defRPr>
              </a:lvl4pPr>
              <a:lvl5pPr marL="9396969" indent="-104410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Times"/>
                <a:buChar char="•"/>
                <a:defRPr sz="7300">
                  <a:solidFill>
                    <a:schemeClr val="tx1"/>
                  </a:solidFill>
                  <a:latin typeface="Arial" charset="0"/>
                  <a:ea typeface="+mn-ea"/>
                </a:defRPr>
              </a:lvl5pPr>
              <a:lvl6pPr marL="11485184" indent="-104410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Times" pitchFamily="1" charset="0"/>
                <a:buChar char="•"/>
                <a:defRPr sz="73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13573399" indent="-104410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Times" pitchFamily="1" charset="0"/>
                <a:buChar char="•"/>
                <a:defRPr sz="73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15661615" indent="-104410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Times" pitchFamily="1" charset="0"/>
                <a:buChar char="•"/>
                <a:defRPr sz="73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17749830" indent="-104410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Times" pitchFamily="1" charset="0"/>
                <a:buChar char="•"/>
                <a:defRPr sz="73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342900" indent="-342900" eaLnBrk="1" hangingPunct="1">
                <a:buFont typeface="Arial" pitchFamily="34" charset="0"/>
                <a:buChar char="+"/>
                <a:defRPr/>
              </a:pPr>
              <a:r>
                <a:rPr lang="en-CA" sz="2800" b="1" dirty="0" smtClean="0">
                  <a:latin typeface="Arial" pitchFamily="34" charset="0"/>
                  <a:ea typeface="ＭＳ Ｐゴシック" pitchFamily="34" charset="-128"/>
                </a:rPr>
                <a:t>Remove small zones</a:t>
              </a:r>
              <a:endParaRPr lang="en-CA" sz="2800" dirty="0">
                <a:latin typeface="Arial" pitchFamily="34" charset="0"/>
                <a:ea typeface="ＭＳ Ｐゴシック" pitchFamily="34" charset="-128"/>
              </a:endParaRPr>
            </a:p>
            <a:p>
              <a:pPr marL="0" indent="0" eaLnBrk="1" hangingPunct="1">
                <a:defRPr/>
              </a:pPr>
              <a:r>
                <a:rPr lang="en-CA" sz="2800" dirty="0" smtClean="0">
                  <a:latin typeface="Arial" pitchFamily="34" charset="0"/>
                  <a:ea typeface="ＭＳ Ｐゴシック" pitchFamily="34" charset="-128"/>
                </a:rPr>
                <a:t>Test if each zone can contain at least 5 cells.</a:t>
              </a:r>
              <a:endParaRPr lang="en-US" sz="2800" dirty="0" smtClean="0"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101" name="Text Placeholder 4"/>
            <p:cNvSpPr txBox="1">
              <a:spLocks/>
            </p:cNvSpPr>
            <p:nvPr/>
          </p:nvSpPr>
          <p:spPr bwMode="auto">
            <a:xfrm>
              <a:off x="8896635" y="5764719"/>
              <a:ext cx="6902271" cy="23000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360000" tIns="208822" rIns="417643" bIns="208822"/>
            <a:lstStyle/>
            <a:p>
              <a:pPr marL="342900" indent="-342900">
                <a:spcBef>
                  <a:spcPct val="20000"/>
                </a:spcBef>
                <a:buFont typeface="Arial" pitchFamily="34" charset="0"/>
                <a:buChar char="+"/>
              </a:pPr>
              <a:r>
                <a:rPr lang="en-US" sz="2800" b="1" dirty="0" smtClean="0"/>
                <a:t>Zone removed</a:t>
              </a:r>
            </a:p>
            <a:p>
              <a:pPr>
                <a:spcBef>
                  <a:spcPct val="20000"/>
                </a:spcBef>
                <a:defRPr/>
              </a:pPr>
              <a:r>
                <a:rPr lang="en-US" sz="2800" dirty="0">
                  <a:cs typeface="+mn-cs"/>
                </a:rPr>
                <a:t>The zone is merged to the neighboring zone with the smallest </a:t>
              </a:r>
              <a:r>
                <a:rPr lang="en-US" sz="2800" i="1" dirty="0" smtClean="0">
                  <a:cs typeface="+mn-cs"/>
                </a:rPr>
                <a:t>Cell Size</a:t>
              </a:r>
              <a:r>
                <a:rPr lang="en-US" sz="2800" i="1" dirty="0">
                  <a:cs typeface="+mn-cs"/>
                </a:rPr>
                <a:t>. </a:t>
              </a:r>
              <a:endParaRPr lang="en-CA" sz="2800" i="1" dirty="0">
                <a:cs typeface="+mn-cs"/>
              </a:endParaRPr>
            </a:p>
          </p:txBody>
        </p:sp>
        <p:sp>
          <p:nvSpPr>
            <p:cNvPr id="8" name="Text Placeholder 4"/>
            <p:cNvSpPr txBox="1">
              <a:spLocks/>
            </p:cNvSpPr>
            <p:nvPr/>
          </p:nvSpPr>
          <p:spPr bwMode="auto">
            <a:xfrm>
              <a:off x="17181897" y="2889170"/>
              <a:ext cx="6931931" cy="21949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66"/>
              </a:solidFill>
            </a:ln>
          </p:spPr>
          <p:txBody>
            <a:bodyPr lIns="360000" tIns="208822" rIns="417643" bIns="208822"/>
            <a:lstStyle>
              <a:lvl1pPr marL="1566161" indent="-1566161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91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3393350" indent="-1305135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7300">
                  <a:solidFill>
                    <a:schemeClr val="tx1"/>
                  </a:solidFill>
                  <a:latin typeface="Arial" charset="0"/>
                  <a:ea typeface="+mn-ea"/>
                </a:defRPr>
              </a:lvl2pPr>
              <a:lvl3pPr marL="5220538" indent="-104410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/>
                <a:buChar char="•"/>
                <a:defRPr sz="7300">
                  <a:solidFill>
                    <a:schemeClr val="tx1"/>
                  </a:solidFill>
                  <a:latin typeface="Arial" charset="0"/>
                  <a:ea typeface="+mn-ea"/>
                </a:defRPr>
              </a:lvl3pPr>
              <a:lvl4pPr marL="7308753" indent="-104410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Times"/>
                <a:buChar char="•"/>
                <a:defRPr sz="7300">
                  <a:solidFill>
                    <a:schemeClr val="tx1"/>
                  </a:solidFill>
                  <a:latin typeface="Arial" charset="0"/>
                  <a:ea typeface="+mn-ea"/>
                </a:defRPr>
              </a:lvl4pPr>
              <a:lvl5pPr marL="9396969" indent="-104410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Times"/>
                <a:buChar char="•"/>
                <a:defRPr sz="7300">
                  <a:solidFill>
                    <a:schemeClr val="tx1"/>
                  </a:solidFill>
                  <a:latin typeface="Arial" charset="0"/>
                  <a:ea typeface="+mn-ea"/>
                </a:defRPr>
              </a:lvl5pPr>
              <a:lvl6pPr marL="11485184" indent="-104410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Times" pitchFamily="1" charset="0"/>
                <a:buChar char="•"/>
                <a:defRPr sz="73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13573399" indent="-104410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Times" pitchFamily="1" charset="0"/>
                <a:buChar char="•"/>
                <a:defRPr sz="73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15661615" indent="-104410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Times" pitchFamily="1" charset="0"/>
                <a:buChar char="•"/>
                <a:defRPr sz="73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17749830" indent="-104410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Times" pitchFamily="1" charset="0"/>
                <a:buChar char="•"/>
                <a:defRPr sz="73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342900" indent="-342900" eaLnBrk="1" hangingPunct="1">
                <a:buFont typeface="Arial" pitchFamily="34" charset="0"/>
                <a:buChar char="+"/>
                <a:defRPr/>
              </a:pPr>
              <a:r>
                <a:rPr lang="en-CA" sz="2800" b="1" dirty="0" smtClean="0">
                  <a:latin typeface="Arial" pitchFamily="34" charset="0"/>
                  <a:ea typeface="ＭＳ Ｐゴシック" pitchFamily="34" charset="-128"/>
                </a:rPr>
                <a:t>Expansion factor 1.0</a:t>
              </a:r>
              <a:endParaRPr lang="en-CA" sz="2800" dirty="0">
                <a:latin typeface="Arial" pitchFamily="34" charset="0"/>
                <a:ea typeface="ＭＳ Ｐゴシック" pitchFamily="34" charset="-128"/>
              </a:endParaRPr>
            </a:p>
            <a:p>
              <a:pPr marL="0" indent="0" eaLnBrk="1" hangingPunct="1">
                <a:defRPr/>
              </a:pPr>
              <a:r>
                <a:rPr lang="en-CA" sz="2800" b="1" dirty="0" smtClean="0">
                  <a:latin typeface="Arial" pitchFamily="34" charset="0"/>
                  <a:ea typeface="ＭＳ Ｐゴシック" pitchFamily="34" charset="-128"/>
                </a:rPr>
                <a:t> </a:t>
              </a:r>
              <a:r>
                <a:rPr lang="en-CA" sz="2800" dirty="0" smtClean="0">
                  <a:latin typeface="Arial" pitchFamily="34" charset="0"/>
                  <a:ea typeface="ＭＳ Ｐゴシック" pitchFamily="34" charset="-128"/>
                </a:rPr>
                <a:t>For every zone with an </a:t>
              </a:r>
              <a:r>
                <a:rPr lang="en-CA" sz="2800" i="1" dirty="0" smtClean="0">
                  <a:latin typeface="Arial" pitchFamily="34" charset="0"/>
                  <a:ea typeface="ＭＳ Ｐゴシック" pitchFamily="34" charset="-128"/>
                </a:rPr>
                <a:t>Expansion factor</a:t>
              </a:r>
              <a:r>
                <a:rPr lang="en-CA" sz="2800" dirty="0" smtClean="0">
                  <a:latin typeface="Arial" pitchFamily="34" charset="0"/>
                  <a:ea typeface="ＭＳ Ｐゴシック" pitchFamily="34" charset="-128"/>
                </a:rPr>
                <a:t> of 1.0, test is the zone depth can hold an integer number of cells.</a:t>
              </a:r>
              <a:endParaRPr lang="en-US" sz="2800" dirty="0" smtClean="0"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182" name="Text Placeholder 4"/>
            <p:cNvSpPr txBox="1">
              <a:spLocks/>
            </p:cNvSpPr>
            <p:nvPr/>
          </p:nvSpPr>
          <p:spPr bwMode="auto">
            <a:xfrm>
              <a:off x="17232648" y="5764719"/>
              <a:ext cx="6826003" cy="23000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360000" tIns="208822" rIns="417643" bIns="208822"/>
            <a:lstStyle/>
            <a:p>
              <a:pPr marL="342900" indent="-342900">
                <a:spcBef>
                  <a:spcPct val="20000"/>
                </a:spcBef>
                <a:buFont typeface="Arial" pitchFamily="34" charset="0"/>
                <a:buChar char="+"/>
              </a:pPr>
              <a:r>
                <a:rPr lang="en-US" sz="2800" b="1" dirty="0" smtClean="0"/>
                <a:t>Depth Adjusted</a:t>
              </a:r>
            </a:p>
            <a:p>
              <a:pPr>
                <a:spcBef>
                  <a:spcPct val="20000"/>
                </a:spcBef>
              </a:pPr>
              <a:r>
                <a:rPr lang="en-US" sz="2800" dirty="0" smtClean="0">
                  <a:cs typeface="+mn-cs"/>
                </a:rPr>
                <a:t>The lower boundary of the zone is adjusted for an integer number of cells for the specified </a:t>
              </a:r>
              <a:r>
                <a:rPr lang="en-US" sz="2800" i="1" dirty="0" smtClean="0">
                  <a:cs typeface="+mn-cs"/>
                </a:rPr>
                <a:t>Cell Size.</a:t>
              </a:r>
              <a:endParaRPr lang="en-CA" sz="2800" i="1" dirty="0">
                <a:cs typeface="+mn-cs"/>
              </a:endParaRPr>
            </a:p>
          </p:txBody>
        </p:sp>
        <p:cxnSp>
          <p:nvCxnSpPr>
            <p:cNvPr id="4183" name="Straight Arrow Connector 199"/>
            <p:cNvCxnSpPr>
              <a:cxnSpLocks noChangeShapeType="1"/>
              <a:stCxn id="6" idx="2"/>
              <a:endCxn id="4101" idx="0"/>
            </p:cNvCxnSpPr>
            <p:nvPr/>
          </p:nvCxnSpPr>
          <p:spPr bwMode="auto">
            <a:xfrm>
              <a:off x="12345682" y="5084134"/>
              <a:ext cx="2087" cy="68058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84" name="Straight Arrow Connector 202"/>
            <p:cNvCxnSpPr>
              <a:cxnSpLocks noChangeShapeType="1"/>
              <a:stCxn id="8" idx="2"/>
              <a:endCxn id="4182" idx="0"/>
            </p:cNvCxnSpPr>
            <p:nvPr/>
          </p:nvCxnSpPr>
          <p:spPr bwMode="auto">
            <a:xfrm flipH="1">
              <a:off x="20645650" y="5084137"/>
              <a:ext cx="2213" cy="680582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87" name="Elbow Connector 212"/>
            <p:cNvCxnSpPr>
              <a:cxnSpLocks noChangeShapeType="1"/>
              <a:stCxn id="4101" idx="3"/>
              <a:endCxn id="8" idx="1"/>
            </p:cNvCxnSpPr>
            <p:nvPr/>
          </p:nvCxnSpPr>
          <p:spPr bwMode="auto">
            <a:xfrm flipV="1">
              <a:off x="15798906" y="3986654"/>
              <a:ext cx="1382990" cy="2928103"/>
            </a:xfrm>
            <a:prstGeom prst="bentConnector3">
              <a:avLst>
                <a:gd name="adj1" fmla="val 50000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190" name="TextBox 228"/>
            <p:cNvSpPr txBox="1">
              <a:spLocks noChangeArrowheads="1"/>
            </p:cNvSpPr>
            <p:nvPr/>
          </p:nvSpPr>
          <p:spPr bwMode="auto">
            <a:xfrm>
              <a:off x="12445117" y="5234082"/>
              <a:ext cx="58221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CA" b="1" dirty="0" smtClean="0"/>
                <a:t>Fail</a:t>
              </a:r>
            </a:p>
          </p:txBody>
        </p:sp>
        <p:sp>
          <p:nvSpPr>
            <p:cNvPr id="4191" name="TextBox 229"/>
            <p:cNvSpPr txBox="1">
              <a:spLocks noChangeArrowheads="1"/>
            </p:cNvSpPr>
            <p:nvPr/>
          </p:nvSpPr>
          <p:spPr bwMode="auto">
            <a:xfrm>
              <a:off x="20793819" y="5234082"/>
              <a:ext cx="58221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CA" b="1" dirty="0" smtClean="0"/>
                <a:t>Fail</a:t>
              </a:r>
              <a:endParaRPr lang="en-CA" b="1" dirty="0"/>
            </a:p>
          </p:txBody>
        </p:sp>
        <p:sp>
          <p:nvSpPr>
            <p:cNvPr id="4192" name="TextBox 230"/>
            <p:cNvSpPr txBox="1">
              <a:spLocks noChangeArrowheads="1"/>
            </p:cNvSpPr>
            <p:nvPr/>
          </p:nvSpPr>
          <p:spPr bwMode="auto">
            <a:xfrm>
              <a:off x="16104555" y="3586929"/>
              <a:ext cx="7232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CA" b="1" dirty="0" smtClean="0"/>
                <a:t>Pass</a:t>
              </a:r>
            </a:p>
          </p:txBody>
        </p:sp>
        <p:sp>
          <p:nvSpPr>
            <p:cNvPr id="4193" name="TextBox 231"/>
            <p:cNvSpPr txBox="1">
              <a:spLocks noChangeArrowheads="1"/>
            </p:cNvSpPr>
            <p:nvPr/>
          </p:nvSpPr>
          <p:spPr bwMode="auto">
            <a:xfrm>
              <a:off x="24370838" y="3586929"/>
              <a:ext cx="7232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CA" b="1" dirty="0" smtClean="0"/>
                <a:t>Pass</a:t>
              </a:r>
              <a:endParaRPr lang="en-CA" b="1" dirty="0"/>
            </a:p>
          </p:txBody>
        </p:sp>
        <p:cxnSp>
          <p:nvCxnSpPr>
            <p:cNvPr id="139" name="Straight Arrow Connector 207"/>
            <p:cNvCxnSpPr>
              <a:cxnSpLocks noChangeShapeType="1"/>
              <a:stCxn id="8" idx="3"/>
              <a:endCxn id="145" idx="1"/>
            </p:cNvCxnSpPr>
            <p:nvPr/>
          </p:nvCxnSpPr>
          <p:spPr bwMode="auto">
            <a:xfrm flipV="1">
              <a:off x="24113827" y="3986652"/>
              <a:ext cx="1372363" cy="2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45" name="Text Placeholder 4"/>
            <p:cNvSpPr txBox="1">
              <a:spLocks/>
            </p:cNvSpPr>
            <p:nvPr/>
          </p:nvSpPr>
          <p:spPr bwMode="auto">
            <a:xfrm>
              <a:off x="25486191" y="2889170"/>
              <a:ext cx="6931931" cy="21949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66"/>
              </a:solidFill>
            </a:ln>
          </p:spPr>
          <p:txBody>
            <a:bodyPr lIns="360000" tIns="208822" rIns="417643" bIns="208822"/>
            <a:lstStyle>
              <a:lvl1pPr marL="1566161" indent="-1566161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91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3393350" indent="-1305135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7300">
                  <a:solidFill>
                    <a:schemeClr val="tx1"/>
                  </a:solidFill>
                  <a:latin typeface="Arial" charset="0"/>
                  <a:ea typeface="+mn-ea"/>
                </a:defRPr>
              </a:lvl2pPr>
              <a:lvl3pPr marL="5220538" indent="-104410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/>
                <a:buChar char="•"/>
                <a:defRPr sz="7300">
                  <a:solidFill>
                    <a:schemeClr val="tx1"/>
                  </a:solidFill>
                  <a:latin typeface="Arial" charset="0"/>
                  <a:ea typeface="+mn-ea"/>
                </a:defRPr>
              </a:lvl3pPr>
              <a:lvl4pPr marL="7308753" indent="-104410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Times"/>
                <a:buChar char="•"/>
                <a:defRPr sz="7300">
                  <a:solidFill>
                    <a:schemeClr val="tx1"/>
                  </a:solidFill>
                  <a:latin typeface="Arial" charset="0"/>
                  <a:ea typeface="+mn-ea"/>
                </a:defRPr>
              </a:lvl4pPr>
              <a:lvl5pPr marL="9396969" indent="-104410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Times"/>
                <a:buChar char="•"/>
                <a:defRPr sz="7300">
                  <a:solidFill>
                    <a:schemeClr val="tx1"/>
                  </a:solidFill>
                  <a:latin typeface="Arial" charset="0"/>
                  <a:ea typeface="+mn-ea"/>
                </a:defRPr>
              </a:lvl5pPr>
              <a:lvl6pPr marL="11485184" indent="-104410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Times" pitchFamily="1" charset="0"/>
                <a:buChar char="•"/>
                <a:defRPr sz="73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13573399" indent="-104410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Times" pitchFamily="1" charset="0"/>
                <a:buChar char="•"/>
                <a:defRPr sz="73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15661615" indent="-104410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Times" pitchFamily="1" charset="0"/>
                <a:buChar char="•"/>
                <a:defRPr sz="73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17749830" indent="-104410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Times" pitchFamily="1" charset="0"/>
                <a:buChar char="•"/>
                <a:defRPr sz="73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342900" indent="-342900" eaLnBrk="1" hangingPunct="1">
                <a:buFont typeface="Arial" pitchFamily="34" charset="0"/>
                <a:buChar char="+"/>
                <a:defRPr/>
              </a:pPr>
              <a:r>
                <a:rPr lang="en-CA" sz="2800" b="1" dirty="0" smtClean="0">
                  <a:latin typeface="Arial" pitchFamily="34" charset="0"/>
                  <a:ea typeface="ＭＳ Ｐゴシック" pitchFamily="34" charset="-128"/>
                </a:rPr>
                <a:t>Maximum Cell Size</a:t>
              </a:r>
              <a:endParaRPr lang="en-CA" sz="2800" dirty="0">
                <a:latin typeface="Arial" pitchFamily="34" charset="0"/>
                <a:ea typeface="ＭＳ Ｐゴシック" pitchFamily="34" charset="-128"/>
              </a:endParaRPr>
            </a:p>
            <a:p>
              <a:pPr marL="0" indent="0" eaLnBrk="1" hangingPunct="1">
                <a:defRPr/>
              </a:pPr>
              <a:r>
                <a:rPr lang="en-CA" sz="2800" b="1" dirty="0" smtClean="0">
                  <a:latin typeface="Arial" pitchFamily="34" charset="0"/>
                  <a:ea typeface="ＭＳ Ｐゴシック" pitchFamily="34" charset="-128"/>
                </a:rPr>
                <a:t> </a:t>
              </a:r>
              <a:r>
                <a:rPr lang="en-CA" sz="2800" dirty="0" smtClean="0">
                  <a:latin typeface="Arial" pitchFamily="34" charset="0"/>
                  <a:ea typeface="ＭＳ Ｐゴシック" pitchFamily="34" charset="-128"/>
                </a:rPr>
                <a:t>Check if the specified </a:t>
              </a:r>
              <a:r>
                <a:rPr lang="en-CA" sz="2800" i="1" dirty="0" smtClean="0">
                  <a:latin typeface="Arial" pitchFamily="34" charset="0"/>
                  <a:ea typeface="ＭＳ Ｐゴシック" pitchFamily="34" charset="-128"/>
                </a:rPr>
                <a:t>Maximum Cell Size </a:t>
              </a:r>
              <a:r>
                <a:rPr lang="en-CA" sz="2800" dirty="0" smtClean="0">
                  <a:latin typeface="Arial" pitchFamily="34" charset="0"/>
                  <a:ea typeface="ＭＳ Ｐゴシック" pitchFamily="34" charset="-128"/>
                </a:rPr>
                <a:t>is at least as large as the input cell size for the zone</a:t>
              </a:r>
              <a:endParaRPr lang="en-US" sz="2800" i="1" dirty="0" smtClean="0"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46" name="Text Placeholder 4"/>
            <p:cNvSpPr txBox="1">
              <a:spLocks/>
            </p:cNvSpPr>
            <p:nvPr/>
          </p:nvSpPr>
          <p:spPr bwMode="auto">
            <a:xfrm>
              <a:off x="25501020" y="5764719"/>
              <a:ext cx="6902271" cy="23000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360000" tIns="208822" rIns="417643" bIns="208822"/>
            <a:lstStyle/>
            <a:p>
              <a:pPr marL="342900" indent="-342900">
                <a:spcBef>
                  <a:spcPct val="20000"/>
                </a:spcBef>
                <a:buFont typeface="Arial" pitchFamily="34" charset="0"/>
                <a:buChar char="+"/>
              </a:pPr>
              <a:r>
                <a:rPr lang="en-US" sz="2800" b="1" dirty="0"/>
                <a:t>Change </a:t>
              </a:r>
              <a:r>
                <a:rPr lang="en-US" sz="2800" b="1" i="1" dirty="0" smtClean="0"/>
                <a:t>Max</a:t>
              </a:r>
              <a:r>
                <a:rPr lang="en-US" sz="2800" b="1" dirty="0" smtClean="0"/>
                <a:t> </a:t>
              </a:r>
              <a:r>
                <a:rPr lang="en-US" sz="2800" b="1" i="1" dirty="0" smtClean="0"/>
                <a:t>Cell Size</a:t>
              </a:r>
            </a:p>
            <a:p>
              <a:pPr>
                <a:spcBef>
                  <a:spcPct val="20000"/>
                </a:spcBef>
              </a:pPr>
              <a:r>
                <a:rPr lang="en-US" sz="2800" i="1" dirty="0" smtClean="0">
                  <a:cs typeface="+mn-cs"/>
                </a:rPr>
                <a:t>Max Cell Size </a:t>
              </a:r>
              <a:r>
                <a:rPr lang="en-US" sz="2800" dirty="0">
                  <a:cs typeface="+mn-cs"/>
                </a:rPr>
                <a:t>is changed </a:t>
              </a:r>
              <a:r>
                <a:rPr lang="en-US" sz="2800" dirty="0" smtClean="0">
                  <a:cs typeface="+mn-cs"/>
                </a:rPr>
                <a:t>to </a:t>
              </a:r>
              <a:r>
                <a:rPr lang="en-US" sz="2800" i="1" dirty="0" smtClean="0">
                  <a:cs typeface="+mn-cs"/>
                </a:rPr>
                <a:t>Cell Size   </a:t>
              </a:r>
              <a:endParaRPr lang="en-US" sz="2800" i="1" dirty="0">
                <a:cs typeface="+mn-cs"/>
              </a:endParaRPr>
            </a:p>
          </p:txBody>
        </p:sp>
        <p:cxnSp>
          <p:nvCxnSpPr>
            <p:cNvPr id="147" name="Straight Arrow Connector 207"/>
            <p:cNvCxnSpPr>
              <a:cxnSpLocks noChangeShapeType="1"/>
              <a:stCxn id="145" idx="3"/>
              <a:endCxn id="166" idx="1"/>
            </p:cNvCxnSpPr>
            <p:nvPr/>
          </p:nvCxnSpPr>
          <p:spPr bwMode="auto">
            <a:xfrm>
              <a:off x="32418122" y="3986652"/>
              <a:ext cx="1379763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49" name="TextBox 228"/>
            <p:cNvSpPr txBox="1">
              <a:spLocks noChangeArrowheads="1"/>
            </p:cNvSpPr>
            <p:nvPr/>
          </p:nvSpPr>
          <p:spPr bwMode="auto">
            <a:xfrm>
              <a:off x="29028357" y="5234082"/>
              <a:ext cx="58221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CA" b="1" dirty="0" smtClean="0"/>
                <a:t>Fail</a:t>
              </a:r>
            </a:p>
          </p:txBody>
        </p:sp>
        <p:sp>
          <p:nvSpPr>
            <p:cNvPr id="150" name="TextBox 230"/>
            <p:cNvSpPr txBox="1">
              <a:spLocks noChangeArrowheads="1"/>
            </p:cNvSpPr>
            <p:nvPr/>
          </p:nvSpPr>
          <p:spPr bwMode="auto">
            <a:xfrm>
              <a:off x="32749129" y="3586930"/>
              <a:ext cx="7232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CA" b="1" dirty="0" smtClean="0"/>
                <a:t>Pass</a:t>
              </a:r>
            </a:p>
          </p:txBody>
        </p:sp>
        <p:cxnSp>
          <p:nvCxnSpPr>
            <p:cNvPr id="164" name="Straight Arrow Connector 202"/>
            <p:cNvCxnSpPr>
              <a:cxnSpLocks noChangeShapeType="1"/>
              <a:stCxn id="145" idx="2"/>
              <a:endCxn id="146" idx="0"/>
            </p:cNvCxnSpPr>
            <p:nvPr/>
          </p:nvCxnSpPr>
          <p:spPr bwMode="auto">
            <a:xfrm flipH="1">
              <a:off x="28952156" y="5084134"/>
              <a:ext cx="1" cy="68058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66" name="Text Placeholder 4"/>
            <p:cNvSpPr txBox="1">
              <a:spLocks/>
            </p:cNvSpPr>
            <p:nvPr/>
          </p:nvSpPr>
          <p:spPr bwMode="auto">
            <a:xfrm>
              <a:off x="33797885" y="2889170"/>
              <a:ext cx="6931931" cy="21949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66"/>
              </a:solidFill>
            </a:ln>
          </p:spPr>
          <p:txBody>
            <a:bodyPr lIns="360000" tIns="208822" rIns="417643" bIns="208822"/>
            <a:lstStyle>
              <a:lvl1pPr marL="1566161" indent="-1566161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91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3393350" indent="-1305135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7300">
                  <a:solidFill>
                    <a:schemeClr val="tx1"/>
                  </a:solidFill>
                  <a:latin typeface="Arial" charset="0"/>
                  <a:ea typeface="+mn-ea"/>
                </a:defRPr>
              </a:lvl2pPr>
              <a:lvl3pPr marL="5220538" indent="-104410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/>
                <a:buChar char="•"/>
                <a:defRPr sz="7300">
                  <a:solidFill>
                    <a:schemeClr val="tx1"/>
                  </a:solidFill>
                  <a:latin typeface="Arial" charset="0"/>
                  <a:ea typeface="+mn-ea"/>
                </a:defRPr>
              </a:lvl3pPr>
              <a:lvl4pPr marL="7308753" indent="-104410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Times"/>
                <a:buChar char="•"/>
                <a:defRPr sz="7300">
                  <a:solidFill>
                    <a:schemeClr val="tx1"/>
                  </a:solidFill>
                  <a:latin typeface="Arial" charset="0"/>
                  <a:ea typeface="+mn-ea"/>
                </a:defRPr>
              </a:lvl4pPr>
              <a:lvl5pPr marL="9396969" indent="-104410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Times"/>
                <a:buChar char="•"/>
                <a:defRPr sz="7300">
                  <a:solidFill>
                    <a:schemeClr val="tx1"/>
                  </a:solidFill>
                  <a:latin typeface="Arial" charset="0"/>
                  <a:ea typeface="+mn-ea"/>
                </a:defRPr>
              </a:lvl5pPr>
              <a:lvl6pPr marL="11485184" indent="-104410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Times" pitchFamily="1" charset="0"/>
                <a:buChar char="•"/>
                <a:defRPr sz="73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13573399" indent="-104410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Times" pitchFamily="1" charset="0"/>
                <a:buChar char="•"/>
                <a:defRPr sz="73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15661615" indent="-104410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Times" pitchFamily="1" charset="0"/>
                <a:buChar char="•"/>
                <a:defRPr sz="73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17749830" indent="-104410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Times" pitchFamily="1" charset="0"/>
                <a:buChar char="•"/>
                <a:defRPr sz="73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342900" indent="-342900" eaLnBrk="1" hangingPunct="1">
                <a:buFont typeface="Arial" pitchFamily="34" charset="0"/>
                <a:buChar char="+"/>
                <a:defRPr/>
              </a:pPr>
              <a:r>
                <a:rPr lang="en-CA" sz="2800" b="1" dirty="0" smtClean="0">
                  <a:latin typeface="Arial" pitchFamily="34" charset="0"/>
                  <a:ea typeface="ＭＳ Ｐゴシック" pitchFamily="34" charset="-128"/>
                </a:rPr>
                <a:t>Easy Transition</a:t>
              </a:r>
              <a:endParaRPr lang="en-CA" sz="2800" dirty="0">
                <a:latin typeface="Arial" pitchFamily="34" charset="0"/>
                <a:ea typeface="ＭＳ Ｐゴシック" pitchFamily="34" charset="-128"/>
              </a:endParaRPr>
            </a:p>
            <a:p>
              <a:pPr marL="0" indent="0" eaLnBrk="1" hangingPunct="1">
                <a:defRPr/>
              </a:pPr>
              <a:r>
                <a:rPr lang="en-CA" sz="2800" b="1" dirty="0" smtClean="0">
                  <a:latin typeface="Arial" pitchFamily="34" charset="0"/>
                  <a:ea typeface="ＭＳ Ｐゴシック" pitchFamily="34" charset="-128"/>
                </a:rPr>
                <a:t> </a:t>
              </a:r>
              <a:r>
                <a:rPr lang="en-CA" sz="2800" dirty="0" smtClean="0">
                  <a:latin typeface="Arial" pitchFamily="34" charset="0"/>
                  <a:ea typeface="ＭＳ Ｐゴシック" pitchFamily="34" charset="-128"/>
                </a:rPr>
                <a:t>Test if smallest </a:t>
              </a:r>
              <a:r>
                <a:rPr lang="en-CA" sz="2800" i="1" dirty="0" smtClean="0">
                  <a:latin typeface="Arial" pitchFamily="34" charset="0"/>
                  <a:ea typeface="ＭＳ Ｐゴシック" pitchFamily="34" charset="-128"/>
                </a:rPr>
                <a:t>Cell Size</a:t>
              </a:r>
              <a:r>
                <a:rPr lang="en-CA" sz="2800" dirty="0" smtClean="0">
                  <a:latin typeface="Arial" pitchFamily="34" charset="0"/>
                  <a:ea typeface="ＭＳ Ｐゴシック" pitchFamily="34" charset="-128"/>
                </a:rPr>
                <a:t> can transition to the next zone, leaving at least 3 cells in the host zone.  </a:t>
              </a:r>
              <a:endParaRPr lang="en-US" sz="2800" dirty="0" smtClean="0"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67" name="Text Placeholder 4"/>
            <p:cNvSpPr txBox="1">
              <a:spLocks/>
            </p:cNvSpPr>
            <p:nvPr/>
          </p:nvSpPr>
          <p:spPr bwMode="auto">
            <a:xfrm>
              <a:off x="33814803" y="5774959"/>
              <a:ext cx="6902271" cy="22877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360000" tIns="208822" rIns="417643" bIns="208822"/>
            <a:lstStyle/>
            <a:p>
              <a:pPr marL="342900" indent="-342900">
                <a:spcBef>
                  <a:spcPct val="20000"/>
                </a:spcBef>
                <a:buFont typeface="Arial" pitchFamily="34" charset="0"/>
                <a:buChar char="+"/>
              </a:pPr>
              <a:r>
                <a:rPr lang="en-US" sz="2800" b="1" dirty="0"/>
                <a:t>Change </a:t>
              </a:r>
              <a:r>
                <a:rPr lang="en-US" sz="2800" b="1" i="1" dirty="0" smtClean="0"/>
                <a:t>Cell Size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sz="2800" i="1" dirty="0" smtClean="0"/>
                <a:t>Cell Size</a:t>
              </a:r>
              <a:r>
                <a:rPr lang="en-US" sz="2800" dirty="0" smtClean="0"/>
                <a:t> of the host zone is adjusted.</a:t>
              </a:r>
              <a:endParaRPr lang="en-CA" sz="2800" dirty="0"/>
            </a:p>
          </p:txBody>
        </p:sp>
        <p:sp>
          <p:nvSpPr>
            <p:cNvPr id="169" name="TextBox 228"/>
            <p:cNvSpPr txBox="1">
              <a:spLocks noChangeArrowheads="1"/>
            </p:cNvSpPr>
            <p:nvPr/>
          </p:nvSpPr>
          <p:spPr bwMode="auto">
            <a:xfrm>
              <a:off x="37430031" y="5234082"/>
              <a:ext cx="58221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CA" b="1" dirty="0" smtClean="0"/>
                <a:t>Fail</a:t>
              </a:r>
            </a:p>
          </p:txBody>
        </p:sp>
        <p:cxnSp>
          <p:nvCxnSpPr>
            <p:cNvPr id="181" name="Straight Arrow Connector 207"/>
            <p:cNvCxnSpPr>
              <a:cxnSpLocks noChangeShapeType="1"/>
              <a:stCxn id="6" idx="3"/>
              <a:endCxn id="8" idx="1"/>
            </p:cNvCxnSpPr>
            <p:nvPr/>
          </p:nvCxnSpPr>
          <p:spPr bwMode="auto">
            <a:xfrm>
              <a:off x="15811648" y="3986652"/>
              <a:ext cx="1370249" cy="2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30" name="Elbow Connector 212"/>
            <p:cNvCxnSpPr>
              <a:cxnSpLocks noChangeShapeType="1"/>
            </p:cNvCxnSpPr>
            <p:nvPr/>
          </p:nvCxnSpPr>
          <p:spPr bwMode="auto">
            <a:xfrm flipV="1">
              <a:off x="24054351" y="3990710"/>
              <a:ext cx="1382990" cy="2928103"/>
            </a:xfrm>
            <a:prstGeom prst="bentConnector3">
              <a:avLst>
                <a:gd name="adj1" fmla="val 50000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31" name="Elbow Connector 212"/>
            <p:cNvCxnSpPr>
              <a:cxnSpLocks noChangeShapeType="1"/>
            </p:cNvCxnSpPr>
            <p:nvPr/>
          </p:nvCxnSpPr>
          <p:spPr bwMode="auto">
            <a:xfrm flipV="1">
              <a:off x="32414895" y="3995697"/>
              <a:ext cx="1382990" cy="2928103"/>
            </a:xfrm>
            <a:prstGeom prst="bentConnector3">
              <a:avLst>
                <a:gd name="adj1" fmla="val 50000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36" name="Straight Arrow Connector 202"/>
            <p:cNvCxnSpPr>
              <a:cxnSpLocks noChangeShapeType="1"/>
              <a:endCxn id="167" idx="0"/>
            </p:cNvCxnSpPr>
            <p:nvPr/>
          </p:nvCxnSpPr>
          <p:spPr bwMode="auto">
            <a:xfrm>
              <a:off x="37265939" y="5084137"/>
              <a:ext cx="0" cy="690822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240" name="Elbow Connector 212"/>
          <p:cNvCxnSpPr>
            <a:cxnSpLocks noChangeShapeType="1"/>
            <a:stCxn id="174" idx="3"/>
            <a:endCxn id="94" idx="3"/>
          </p:cNvCxnSpPr>
          <p:nvPr/>
        </p:nvCxnSpPr>
        <p:spPr bwMode="auto">
          <a:xfrm>
            <a:off x="41212964" y="5017172"/>
            <a:ext cx="11223" cy="7549511"/>
          </a:xfrm>
          <a:prstGeom prst="bentConnector3">
            <a:avLst>
              <a:gd name="adj1" fmla="val 2136889"/>
            </a:avLst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237" name="Group 236"/>
          <p:cNvGrpSpPr/>
          <p:nvPr/>
        </p:nvGrpSpPr>
        <p:grpSpPr>
          <a:xfrm>
            <a:off x="36431870" y="16256173"/>
            <a:ext cx="2907834" cy="2342037"/>
            <a:chOff x="36403295" y="15204749"/>
            <a:chExt cx="2907834" cy="2342037"/>
          </a:xfrm>
        </p:grpSpPr>
        <p:cxnSp>
          <p:nvCxnSpPr>
            <p:cNvPr id="148" name="Straight Arrow Connector 207"/>
            <p:cNvCxnSpPr>
              <a:cxnSpLocks noChangeShapeType="1"/>
            </p:cNvCxnSpPr>
            <p:nvPr/>
          </p:nvCxnSpPr>
          <p:spPr bwMode="auto">
            <a:xfrm flipH="1">
              <a:off x="37565347" y="15204749"/>
              <a:ext cx="12824" cy="921331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51" name="Straight Arrow Connector 207"/>
            <p:cNvCxnSpPr>
              <a:cxnSpLocks noChangeShapeType="1"/>
            </p:cNvCxnSpPr>
            <p:nvPr/>
          </p:nvCxnSpPr>
          <p:spPr bwMode="auto">
            <a:xfrm flipV="1">
              <a:off x="38136253" y="15204749"/>
              <a:ext cx="0" cy="977406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105" name="Text Placeholder 4"/>
            <p:cNvSpPr txBox="1">
              <a:spLocks/>
            </p:cNvSpPr>
            <p:nvPr/>
          </p:nvSpPr>
          <p:spPr bwMode="auto">
            <a:xfrm>
              <a:off x="36403295" y="16148199"/>
              <a:ext cx="2907834" cy="139858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360000" tIns="208822" rIns="417643" bIns="208822"/>
            <a:lstStyle/>
            <a:p>
              <a:pPr algn="ctr">
                <a:spcBef>
                  <a:spcPct val="20000"/>
                </a:spcBef>
              </a:pPr>
              <a:r>
                <a:rPr lang="en-US" sz="3600" b="1" dirty="0"/>
                <a:t>Zone iteration</a:t>
              </a:r>
              <a:endParaRPr lang="en-CA" sz="3600" dirty="0"/>
            </a:p>
          </p:txBody>
        </p:sp>
      </p:grpSp>
      <p:sp>
        <p:nvSpPr>
          <p:cNvPr id="100" name="Text Placeholder 4"/>
          <p:cNvSpPr txBox="1">
            <a:spLocks/>
          </p:cNvSpPr>
          <p:nvPr/>
        </p:nvSpPr>
        <p:spPr bwMode="auto">
          <a:xfrm>
            <a:off x="35803217" y="15103432"/>
            <a:ext cx="3835837" cy="97465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lIns="360000" tIns="208822" rIns="417643" bIns="208822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+"/>
            </a:pPr>
            <a:r>
              <a:rPr lang="en-US" sz="3200" b="1" dirty="0" smtClean="0">
                <a:solidFill>
                  <a:schemeClr val="bg1"/>
                </a:solidFill>
              </a:rPr>
              <a:t>Vector Solver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13">
      <a:dk1>
        <a:srgbClr val="4C4C4C"/>
      </a:dk1>
      <a:lt1>
        <a:srgbClr val="FFFFFF"/>
      </a:lt1>
      <a:dk2>
        <a:srgbClr val="005360"/>
      </a:dk2>
      <a:lt2>
        <a:srgbClr val="808080"/>
      </a:lt2>
      <a:accent1>
        <a:srgbClr val="FCF5C6"/>
      </a:accent1>
      <a:accent2>
        <a:srgbClr val="AB0932"/>
      </a:accent2>
      <a:accent3>
        <a:srgbClr val="FFFFFF"/>
      </a:accent3>
      <a:accent4>
        <a:srgbClr val="404040"/>
      </a:accent4>
      <a:accent5>
        <a:srgbClr val="FDF9DF"/>
      </a:accent5>
      <a:accent6>
        <a:srgbClr val="9B072C"/>
      </a:accent6>
      <a:hlink>
        <a:srgbClr val="F4BA2E"/>
      </a:hlink>
      <a:folHlink>
        <a:srgbClr val="AFCD39"/>
      </a:folHlink>
    </a:clrScheme>
    <a:fontScheme name="1_Blank Presentatio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4C4C4C"/>
        </a:dk1>
        <a:lt1>
          <a:srgbClr val="FFFFFF"/>
        </a:lt1>
        <a:dk2>
          <a:srgbClr val="005360"/>
        </a:dk2>
        <a:lt2>
          <a:srgbClr val="808080"/>
        </a:lt2>
        <a:accent1>
          <a:srgbClr val="FCF5C6"/>
        </a:accent1>
        <a:accent2>
          <a:srgbClr val="AB0932"/>
        </a:accent2>
        <a:accent3>
          <a:srgbClr val="FFFFFF"/>
        </a:accent3>
        <a:accent4>
          <a:srgbClr val="404040"/>
        </a:accent4>
        <a:accent5>
          <a:srgbClr val="FDF9DF"/>
        </a:accent5>
        <a:accent6>
          <a:srgbClr val="9B072C"/>
        </a:accent6>
        <a:hlink>
          <a:srgbClr val="F4BA2E"/>
        </a:hlink>
        <a:folHlink>
          <a:srgbClr val="AFCD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MiraGeoscience</Template>
  <TotalTime>17326</TotalTime>
  <Words>465</Words>
  <Application>Microsoft Office PowerPoint</Application>
  <PresentationFormat>Custom</PresentationFormat>
  <Paragraphs>91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1_Blank Presentation</vt:lpstr>
      <vt:lpstr>Meshing Algorithm – Logical Workflow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Gervais Perron</dc:creator>
  <cp:lastModifiedBy>Dominique Fournier</cp:lastModifiedBy>
  <cp:revision>888</cp:revision>
  <cp:lastPrinted>2012-03-20T18:43:24Z</cp:lastPrinted>
  <dcterms:created xsi:type="dcterms:W3CDTF">1601-01-01T00:00:00Z</dcterms:created>
  <dcterms:modified xsi:type="dcterms:W3CDTF">2013-03-01T19:06:53Z</dcterms:modified>
</cp:coreProperties>
</file>