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1" r:id="rId4"/>
    <p:sldId id="265" r:id="rId5"/>
    <p:sldId id="266" r:id="rId6"/>
    <p:sldId id="258" r:id="rId7"/>
    <p:sldId id="259" r:id="rId8"/>
    <p:sldId id="260" r:id="rId9"/>
    <p:sldId id="25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8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8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3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7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0267-7980-4BF7-A1EA-5C257241E5F7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6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1.tiff"/><Relationship Id="rId7" Type="http://schemas.openxmlformats.org/officeDocument/2006/relationships/image" Target="../media/image81.png"/><Relationship Id="rId2" Type="http://schemas.openxmlformats.org/officeDocument/2006/relationships/image" Target="../media/image70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3.tiff"/><Relationship Id="rId4" Type="http://schemas.openxmlformats.org/officeDocument/2006/relationships/image" Target="../media/image72.tiff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34" Type="http://schemas.openxmlformats.org/officeDocument/2006/relationships/image" Target="../media/image1.JPG"/><Relationship Id="rId25" Type="http://schemas.openxmlformats.org/officeDocument/2006/relationships/image" Target="../media/image24.png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8" Type="http://schemas.openxmlformats.org/officeDocument/2006/relationships/image" Target="../media/image4.png"/><Relationship Id="rId31" Type="http://schemas.openxmlformats.org/officeDocument/2006/relationships/image" Target="../media/image30.png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jpe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jpe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5.jpeg"/><Relationship Id="rId1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jpe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9" Type="http://schemas.openxmlformats.org/officeDocument/2006/relationships/image" Target="../media/image5.jpeg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0" Type="http://schemas.openxmlformats.org/officeDocument/2006/relationships/image" Target="../media/image32.png"/><Relationship Id="rId3" Type="http://schemas.openxmlformats.org/officeDocument/2006/relationships/image" Target="../media/image25.png"/><Relationship Id="rId76" Type="http://schemas.openxmlformats.org/officeDocument/2006/relationships/image" Target="../media/image16.png"/><Relationship Id="rId67" Type="http://schemas.openxmlformats.org/officeDocument/2006/relationships/image" Target="../media/image27.png"/><Relationship Id="rId2" Type="http://schemas.openxmlformats.org/officeDocument/2006/relationships/image" Target="../media/image23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6" Type="http://schemas.openxmlformats.org/officeDocument/2006/relationships/image" Target="../media/image44.png"/><Relationship Id="rId79" Type="http://schemas.openxmlformats.org/officeDocument/2006/relationships/image" Target="../media/image31.png"/><Relationship Id="rId65" Type="http://schemas.openxmlformats.org/officeDocument/2006/relationships/image" Target="../media/image43.png"/><Relationship Id="rId78" Type="http://schemas.openxmlformats.org/officeDocument/2006/relationships/image" Target="../media/image29.png"/><Relationship Id="rId81" Type="http://schemas.openxmlformats.org/officeDocument/2006/relationships/image" Target="../media/image8.tiff"/><Relationship Id="rId4" Type="http://schemas.openxmlformats.org/officeDocument/2006/relationships/image" Target="../media/image26.png"/><Relationship Id="rId64" Type="http://schemas.openxmlformats.org/officeDocument/2006/relationships/image" Target="../media/image42.png"/><Relationship Id="rId77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12" Type="http://schemas.openxmlformats.org/officeDocument/2006/relationships/image" Target="../media/image9.tif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40.png"/><Relationship Id="rId10" Type="http://schemas.openxmlformats.org/officeDocument/2006/relationships/image" Target="../media/image48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10.tiff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29.png"/><Relationship Id="rId1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110.png"/><Relationship Id="rId50" Type="http://schemas.openxmlformats.org/officeDocument/2006/relationships/image" Target="../media/image37.png"/><Relationship Id="rId55" Type="http://schemas.openxmlformats.org/officeDocument/2006/relationships/image" Target="../media/image50.png"/><Relationship Id="rId63" Type="http://schemas.openxmlformats.org/officeDocument/2006/relationships/image" Target="../media/image52.png"/><Relationship Id="rId68" Type="http://schemas.openxmlformats.org/officeDocument/2006/relationships/image" Target="../media/image70.png"/><Relationship Id="rId76" Type="http://schemas.openxmlformats.org/officeDocument/2006/relationships/image" Target="../media/image16.png"/><Relationship Id="rId67" Type="http://schemas.openxmlformats.org/officeDocument/2006/relationships/image" Target="../media/image66.png"/><Relationship Id="rId71" Type="http://schemas.openxmlformats.org/officeDocument/2006/relationships/image" Target="../media/image10.png"/><Relationship Id="rId54" Type="http://schemas.openxmlformats.org/officeDocument/2006/relationships/image" Target="../media/image410.png"/><Relationship Id="rId41" Type="http://schemas.openxmlformats.org/officeDocument/2006/relationships/image" Target="../media/image150.png"/><Relationship Id="rId70" Type="http://schemas.openxmlformats.org/officeDocument/2006/relationships/image" Target="../media/image9.png"/><Relationship Id="rId75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33.png"/><Relationship Id="rId66" Type="http://schemas.openxmlformats.org/officeDocument/2006/relationships/image" Target="../media/image44.png"/><Relationship Id="rId74" Type="http://schemas.openxmlformats.org/officeDocument/2006/relationships/image" Target="../media/image11.tiff"/><Relationship Id="rId49" Type="http://schemas.openxmlformats.org/officeDocument/2006/relationships/image" Target="../media/image36.png"/><Relationship Id="rId52" Type="http://schemas.openxmlformats.org/officeDocument/2006/relationships/image" Target="../media/image22.png"/><Relationship Id="rId65" Type="http://schemas.openxmlformats.org/officeDocument/2006/relationships/image" Target="../media/image43.png"/><Relationship Id="rId73" Type="http://schemas.openxmlformats.org/officeDocument/2006/relationships/image" Target="../media/image12.png"/><Relationship Id="rId78" Type="http://schemas.openxmlformats.org/officeDocument/2006/relationships/image" Target="../media/image18.png"/><Relationship Id="rId64" Type="http://schemas.openxmlformats.org/officeDocument/2006/relationships/image" Target="../media/image42.png"/><Relationship Id="rId69" Type="http://schemas.openxmlformats.org/officeDocument/2006/relationships/image" Target="../media/image80.png"/><Relationship Id="rId7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412776"/>
            <a:ext cx="70567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tx2"/>
                </a:solidFill>
              </a:rPr>
              <a:t>3D EM Presentation </a:t>
            </a:r>
            <a:endParaRPr lang="en-CA" sz="2800" dirty="0" smtClean="0">
              <a:solidFill>
                <a:schemeClr val="tx2"/>
              </a:solidFill>
            </a:endParaRPr>
          </a:p>
          <a:p>
            <a:pPr algn="ctr"/>
            <a:r>
              <a:rPr lang="en-CA" sz="2800" dirty="0" smtClean="0">
                <a:solidFill>
                  <a:schemeClr val="tx2"/>
                </a:solidFill>
              </a:rPr>
              <a:t>Part I</a:t>
            </a:r>
            <a:endParaRPr lang="en-CA" sz="2800" dirty="0">
              <a:solidFill>
                <a:schemeClr val="tx2"/>
              </a:solidFill>
            </a:endParaRPr>
          </a:p>
          <a:p>
            <a:pPr algn="ctr"/>
            <a:r>
              <a:rPr lang="en-CA" sz="2800" dirty="0" smtClean="0">
                <a:solidFill>
                  <a:schemeClr val="tx2"/>
                </a:solidFill>
              </a:rPr>
              <a:t>The quasi-static EM:</a:t>
            </a:r>
          </a:p>
          <a:p>
            <a:pPr algn="ctr"/>
            <a:r>
              <a:rPr lang="en-CA" sz="2800" dirty="0" smtClean="0">
                <a:solidFill>
                  <a:schemeClr val="tx2"/>
                </a:solidFill>
              </a:rPr>
              <a:t>Forward Operators and Tests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 smtClean="0"/>
              <a:t>Dominique </a:t>
            </a:r>
            <a:r>
              <a:rPr lang="en-CA" dirty="0"/>
              <a:t>Fournier</a:t>
            </a:r>
          </a:p>
          <a:p>
            <a:pPr algn="ctr"/>
            <a:r>
              <a:rPr lang="en-CA" dirty="0"/>
              <a:t>Ben </a:t>
            </a:r>
            <a:r>
              <a:rPr lang="en-CA" dirty="0" err="1" smtClean="0"/>
              <a:t>Postlethwaite</a:t>
            </a:r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UBC EOAS </a:t>
            </a:r>
            <a:r>
              <a:rPr lang="en-CA" dirty="0" smtClean="0"/>
              <a:t>555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April </a:t>
            </a:r>
            <a:r>
              <a:rPr lang="en-CA" dirty="0" smtClean="0"/>
              <a:t>19, </a:t>
            </a:r>
            <a:r>
              <a:rPr lang="en-CA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01399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217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Testing, testing …</a:t>
            </a:r>
            <a:endParaRPr lang="en-CA" sz="2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4198" y="764704"/>
            <a:ext cx="1299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…the operators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94360" y="1124744"/>
                <a:ext cx="2966026" cy="208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Use the same function as Haber (2000) for the vector field:</a:t>
                </a:r>
              </a:p>
              <a:p>
                <a:endParaRPr lang="en-CA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/>
                        </a:rPr>
                        <m:t>𝑨</m:t>
                      </m:r>
                      <m:r>
                        <a:rPr lang="en-CA" sz="12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CA" sz="1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e>
                              </m:acc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e>
                              </m:acc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1200" b="1" dirty="0" smtClean="0"/>
              </a:p>
              <a:p>
                <a:endParaRPr lang="en-CA" sz="1200" b="1" dirty="0"/>
              </a:p>
              <a:p>
                <a:r>
                  <a:rPr lang="en-CA" sz="1200" b="1" dirty="0" smtClean="0"/>
                  <a:t>On the interval [ -1 , 1 ]. The function has a simple analytical solution for the Laplacian, curl and divergence.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0" y="1124744"/>
                <a:ext cx="2966026" cy="2084225"/>
              </a:xfrm>
              <a:prstGeom prst="rect">
                <a:avLst/>
              </a:prstGeom>
              <a:blipFill rotWithShape="1">
                <a:blip r:embed="rId2"/>
                <a:stretch>
                  <a:fillRect l="-206" b="-17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5578" y="3656057"/>
            <a:ext cx="1101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Laplacian test:</a:t>
            </a:r>
            <a:endParaRPr lang="en-CA" sz="1200" b="1" dirty="0"/>
          </a:p>
        </p:txBody>
      </p:sp>
      <p:sp>
        <p:nvSpPr>
          <p:cNvPr id="97" name="Rectangle 96"/>
          <p:cNvSpPr/>
          <p:nvPr/>
        </p:nvSpPr>
        <p:spPr>
          <a:xfrm>
            <a:off x="707017" y="4484913"/>
            <a:ext cx="759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Curl test:</a:t>
            </a:r>
            <a:endParaRPr lang="en-CA" sz="1200" b="1" dirty="0"/>
          </a:p>
        </p:txBody>
      </p:sp>
      <p:sp>
        <p:nvSpPr>
          <p:cNvPr id="101" name="Rectangle 100"/>
          <p:cNvSpPr/>
          <p:nvPr/>
        </p:nvSpPr>
        <p:spPr>
          <a:xfrm>
            <a:off x="255035" y="5506199"/>
            <a:ext cx="1211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Divergence test:</a:t>
            </a:r>
            <a:endParaRPr lang="en-CA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1468222" y="3210879"/>
            <a:ext cx="1189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Mesh size          Residual</a:t>
            </a:r>
            <a:endParaRPr lang="en-CA" sz="800" b="1" dirty="0"/>
          </a:p>
        </p:txBody>
      </p:sp>
      <p:sp>
        <p:nvSpPr>
          <p:cNvPr id="4" name="Rectangle 3"/>
          <p:cNvSpPr/>
          <p:nvPr/>
        </p:nvSpPr>
        <p:spPr>
          <a:xfrm>
            <a:off x="1369713" y="4192525"/>
            <a:ext cx="13681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2.50e-001   </a:t>
            </a:r>
            <a:r>
              <a:rPr lang="en-CA" sz="1000" dirty="0"/>
              <a:t>1.11e-002   </a:t>
            </a:r>
          </a:p>
          <a:p>
            <a:r>
              <a:rPr lang="en-CA" sz="1000" dirty="0"/>
              <a:t>1.25e-001   4.22e-002   </a:t>
            </a:r>
          </a:p>
          <a:p>
            <a:r>
              <a:rPr lang="en-CA" sz="1000" dirty="0"/>
              <a:t>6.25e-002   1.18e-002   </a:t>
            </a:r>
          </a:p>
          <a:p>
            <a:r>
              <a:rPr lang="en-CA" sz="1000" dirty="0"/>
              <a:t>3.13e-002   3.95e-003   </a:t>
            </a:r>
          </a:p>
          <a:p>
            <a:r>
              <a:rPr lang="en-CA" sz="1000" dirty="0"/>
              <a:t>1.56e-002   9.88e-004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2037" y="5213811"/>
            <a:ext cx="13435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2.50e-001   2.70e-002   </a:t>
            </a:r>
          </a:p>
          <a:p>
            <a:r>
              <a:rPr lang="en-CA" sz="1000" dirty="0"/>
              <a:t>1.25e-001   4.04e-002   </a:t>
            </a:r>
          </a:p>
          <a:p>
            <a:r>
              <a:rPr lang="en-CA" sz="1000" dirty="0"/>
              <a:t>6.25e-002   7.85e-003   </a:t>
            </a:r>
          </a:p>
          <a:p>
            <a:r>
              <a:rPr lang="en-CA" sz="1000" dirty="0"/>
              <a:t>3.13e-002   2.77e-003   </a:t>
            </a:r>
          </a:p>
          <a:p>
            <a:r>
              <a:rPr lang="en-CA" sz="1000" dirty="0"/>
              <a:t>1.56e-002   7.31e-004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037" y="3342695"/>
            <a:ext cx="13435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2.50e-001   1.29e-001  </a:t>
            </a:r>
          </a:p>
          <a:p>
            <a:r>
              <a:rPr lang="en-CA" sz="1000" dirty="0"/>
              <a:t>1.25e-001   9.24e-002  </a:t>
            </a:r>
          </a:p>
          <a:p>
            <a:r>
              <a:rPr lang="en-CA" sz="1000" dirty="0"/>
              <a:t>6.25e-002   1.10e-002  </a:t>
            </a:r>
          </a:p>
          <a:p>
            <a:r>
              <a:rPr lang="en-CA" sz="1000" dirty="0"/>
              <a:t>3.13e-002   8.05e-004  </a:t>
            </a:r>
          </a:p>
          <a:p>
            <a:r>
              <a:rPr lang="en-CA" sz="1000" dirty="0"/>
              <a:t>1.56e-002   9.99e-004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053789" y="3313913"/>
            <a:ext cx="0" cy="273289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41721" y="4184885"/>
            <a:ext cx="122413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441721" y="5157192"/>
            <a:ext cx="122413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88543" y="933981"/>
            <a:ext cx="1059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Gradient test:</a:t>
            </a:r>
            <a:endParaRPr lang="en-CA" sz="1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5424"/>
            <a:ext cx="2125483" cy="15941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76056" y="718537"/>
            <a:ext cx="1349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1.25e-001   1.09e-001   </a:t>
            </a:r>
          </a:p>
          <a:p>
            <a:r>
              <a:rPr lang="en-CA" sz="1000" dirty="0"/>
              <a:t>6.25e-002   3.66e-002   </a:t>
            </a:r>
          </a:p>
          <a:p>
            <a:r>
              <a:rPr lang="en-CA" sz="1000" dirty="0"/>
              <a:t>3.13e-002   1.12e-002   </a:t>
            </a:r>
          </a:p>
          <a:p>
            <a:r>
              <a:rPr lang="en-CA" sz="1000" dirty="0"/>
              <a:t>1.56e-002   7.89e-003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23928" y="62069"/>
                <a:ext cx="4572000" cy="2850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CA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CA" sz="1000" b="1" i="1">
                              <a:latin typeface="Cambria Math"/>
                            </a:rPr>
                            <m:t>,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𝒚</m:t>
                          </m:r>
                          <m:r>
                            <a:rPr lang="en-CA" sz="1000" b="1" i="1">
                              <a:latin typeface="Cambria Math"/>
                            </a:rPr>
                            <m:t>,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CA" sz="10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CA" sz="1000" b="1" i="1">
                              <a:latin typeface="Cambria Math"/>
                            </a:rPr>
                            <m:t>+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CA" sz="1000" b="1">
                              <a:latin typeface="Cambria Math"/>
                            </a:rPr>
                            <m:t>+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CA" sz="1000" b="1" i="1">
                          <a:latin typeface="Cambria Math"/>
                        </a:rPr>
                        <m:t>∗ </m:t>
                      </m:r>
                      <m:sSup>
                        <m:sSupPr>
                          <m:ctrlPr>
                            <a:rPr lang="en-CA" sz="10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𝟏𝟎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CA" sz="1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2069"/>
                <a:ext cx="4572000" cy="2850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088543" y="1891084"/>
            <a:ext cx="1673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…the forward model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51920" y="2132440"/>
                <a:ext cx="5040560" cy="397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We want to compare the numerical solution of the forward operator with some analytical solution. As featured in  Haber (1999), we computed: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𝑪𝒐𝒏𝒅𝒖𝒄𝒕𝒊𝒗𝒊𝒕𝒚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𝒎𝒐𝒅𝒆𝒍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𝒕𝒂𝒏𝒉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CA" sz="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CA" sz="800" b="1" i="1">
                          <a:latin typeface="Cambria Math"/>
                          <a:ea typeface="Cambria Math"/>
                        </a:rPr>
                        <m:t>𝒕𝒂𝒏𝒉</m:t>
                      </m:r>
                      <m:r>
                        <a:rPr lang="en-CA" sz="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+ </m:t>
                      </m:r>
                      <m:f>
                        <m:f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CA" sz="800" b="1" dirty="0" smtClean="0"/>
              </a:p>
              <a:p>
                <a:pPr algn="ctr"/>
                <a:endParaRPr lang="en-CA" sz="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800">
                              <a:latin typeface="Cambria Math"/>
                            </a:rPr>
                            <m:t>Analytical</m:t>
                          </m:r>
                          <m:r>
                            <a:rPr lang="en-CA" sz="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800">
                              <a:latin typeface="Cambria Math"/>
                            </a:rPr>
                            <m:t>field</m:t>
                          </m:r>
                        </m:e>
                      </m:d>
                      <m:r>
                        <a:rPr lang="en-CA" sz="800" b="1">
                          <a:latin typeface="Cambria Math"/>
                        </a:rPr>
                        <m:t>   </m:t>
                      </m:r>
                      <m:r>
                        <a:rPr lang="en-CA" sz="800" b="1">
                          <a:latin typeface="Cambria Math"/>
                        </a:rPr>
                        <m:t>𝐄</m:t>
                      </m:r>
                    </m:oMath>
                  </m:oMathPara>
                </a14:m>
                <a:endParaRPr lang="en-CA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0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000" b="1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10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d>
                                      <m:d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   </m:t>
                                    </m:r>
                                  </m:e>
                                </m:acc>
                                <m:r>
                                  <a:rPr lang="en-CA" sz="1000" b="1" i="1" smtClean="0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𝒋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CA" sz="1000" b="1" i="1" smtClean="0">
                                    <a:latin typeface="Cambria Math"/>
                                    <a:ea typeface="Cambria Math"/>
                                  </a:rPr>
                                  <m:t>  ;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" b="1" dirty="0" smtClean="0"/>
              </a:p>
              <a:p>
                <a:endParaRPr lang="en-CA" sz="1200" b="1" dirty="0"/>
              </a:p>
              <a:p>
                <a:r>
                  <a:rPr lang="en-CA" sz="1200" b="1" dirty="0" smtClean="0"/>
                  <a:t>On the interval [ -1 , 1 ]. We don’t know the exact solution for potentials A and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but we can compute a pseudo-analytical solution:</a:t>
                </a:r>
              </a:p>
              <a:p>
                <a:endParaRPr lang="en-CA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𝐬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𝐩𝐞𝐲𝐞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𝐧𝐟𝐚𝐜𝐞𝐬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𝐆𝐑𝐀𝐃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𝐃𝐈𝐕</m:t>
                                </m:r>
                              </m:e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1" i="1" smtClean="0">
                          <a:latin typeface="Cambria Math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𝐀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1" smtClean="0">
                                    <a:latin typeface="Cambria Math"/>
                                    <a:ea typeface="Cambria Math"/>
                                  </a:rPr>
                                  <m:t>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1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𝐄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sz="1200" b="1" dirty="0" smtClean="0"/>
              </a:p>
              <a:p>
                <a:endParaRPr lang="en-CA" sz="1200" b="1" dirty="0" smtClean="0"/>
              </a:p>
              <a:p>
                <a:r>
                  <a:rPr lang="en-CA" sz="1200" b="1" dirty="0" smtClean="0"/>
                  <a:t>We can compute the source term: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/>
                        </a:rPr>
                        <m:t>𝑱</m:t>
                      </m:r>
                      <m:r>
                        <a:rPr lang="en-CA" sz="1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12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−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𝝈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𝑬</m:t>
                      </m:r>
                    </m:oMath>
                  </m:oMathPara>
                </a14:m>
                <a:endParaRPr lang="en-CA" sz="1200" b="1" dirty="0" smtClean="0">
                  <a:ea typeface="Cambria Math"/>
                </a:endParaRPr>
              </a:p>
              <a:p>
                <a:endParaRPr lang="en-CA" sz="1200" b="1" dirty="0" smtClean="0">
                  <a:ea typeface="Cambria Math"/>
                </a:endParaRPr>
              </a:p>
              <a:p>
                <a:r>
                  <a:rPr lang="en-CA" sz="1200" b="1" dirty="0" smtClean="0"/>
                  <a:t>Then solve for A and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analytically…</a:t>
                </a:r>
              </a:p>
              <a:p>
                <a:endParaRPr lang="en-CA" sz="1200" b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32440"/>
                <a:ext cx="5040560" cy="3976153"/>
              </a:xfrm>
              <a:prstGeom prst="rect">
                <a:avLst/>
              </a:prstGeom>
              <a:blipFill rotWithShape="1">
                <a:blip r:embed="rId5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779912" y="1849792"/>
            <a:ext cx="5112568" cy="489157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29416"/>
                  </p:ext>
                </p:extLst>
              </p:nvPr>
            </p:nvGraphicFramePr>
            <p:xfrm>
              <a:off x="4225860" y="5877272"/>
              <a:ext cx="429268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536"/>
                    <a:gridCol w="858536"/>
                    <a:gridCol w="858536"/>
                    <a:gridCol w="858536"/>
                    <a:gridCol w="858536"/>
                  </a:tblGrid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n^3</a:t>
                          </a:r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𝝏A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</a:t>
                          </a:r>
                          <a:r>
                            <a:rPr lang="el-GR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φ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|DIV A|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0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CA" sz="1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CA" sz="1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54521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8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2.53e-03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5.02e-04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2.78e-17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1.16e-03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54521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16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1.59e-03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1.33e-04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5.55e-17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7.59e-04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29416"/>
                  </p:ext>
                </p:extLst>
              </p:nvPr>
            </p:nvGraphicFramePr>
            <p:xfrm>
              <a:off x="4225860" y="5877272"/>
              <a:ext cx="429268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536"/>
                    <a:gridCol w="858536"/>
                    <a:gridCol w="858536"/>
                    <a:gridCol w="858536"/>
                    <a:gridCol w="858536"/>
                  </a:tblGrid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n^3</a:t>
                          </a:r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𝝏A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</a:t>
                          </a:r>
                          <a:r>
                            <a:rPr lang="el-GR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φ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|DIV A|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399291" r="-709" b="-215000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8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2.53e-03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5.02e-04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2.78e-17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1.16e-03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16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1.59e-03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1.33e-04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5.55e-17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7.59e-04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50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318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Computing impedances</a:t>
            </a:r>
            <a:endParaRPr lang="en-CA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7544" y="762949"/>
                <a:ext cx="3632006" cy="456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The inversion requires computation of data from the computed fields. 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0" smtClean="0">
                          <a:latin typeface="Cambria Math"/>
                        </a:rPr>
                        <m:t>𝐐</m:t>
                      </m:r>
                      <m:r>
                        <a:rPr lang="en-CA" sz="1200" b="1" i="0" smtClean="0">
                          <a:latin typeface="Cambria Math"/>
                        </a:rPr>
                        <m:t> </m:t>
                      </m:r>
                      <m:r>
                        <a:rPr lang="en-CA" sz="1200" b="1" i="0" smtClean="0">
                          <a:latin typeface="Cambria Math"/>
                        </a:rPr>
                        <m:t>𝐮</m:t>
                      </m:r>
                      <m:r>
                        <a:rPr lang="en-CA" sz="1200" b="1" i="0" smtClean="0">
                          <a:latin typeface="Cambria Math"/>
                        </a:rPr>
                        <m:t>=</m:t>
                      </m:r>
                      <m:r>
                        <a:rPr lang="en-CA" sz="1200" b="1" i="0" smtClean="0">
                          <a:latin typeface="Cambria Math"/>
                        </a:rPr>
                        <m:t>𝐝</m:t>
                      </m:r>
                    </m:oMath>
                  </m:oMathPara>
                </a14:m>
                <a:endParaRPr lang="en-CA" sz="1200" b="1" dirty="0"/>
              </a:p>
              <a:p>
                <a:endParaRPr lang="en-CA" sz="1200" b="1" dirty="0" smtClean="0"/>
              </a:p>
              <a:p>
                <a:pPr algn="ctr"/>
                <a:r>
                  <a:rPr lang="en-CA" sz="1200" b="1" dirty="0" smtClean="0"/>
                  <a:t>Where u is a vector containing  [ A ;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], d are measured impedances and Q a complicated operator…</a:t>
                </a:r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/>
                  <a:t>From the fields we need to compute impedances: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r>
                  <a:rPr lang="en-CA" sz="1200" b="1" dirty="0" smtClean="0">
                    <a:solidFill>
                      <a:srgbClr val="FF0000"/>
                    </a:solidFill>
                  </a:rPr>
                  <a:t>The things that Q </a:t>
                </a:r>
                <a:r>
                  <a:rPr lang="en-CA" sz="1200" b="1" dirty="0">
                    <a:solidFill>
                      <a:srgbClr val="FF0000"/>
                    </a:solidFill>
                  </a:rPr>
                  <a:t>must </a:t>
                </a:r>
                <a:r>
                  <a:rPr lang="en-CA" sz="1200" b="1" dirty="0" smtClean="0">
                    <a:solidFill>
                      <a:srgbClr val="FF0000"/>
                    </a:solidFill>
                  </a:rPr>
                  <a:t>do:</a:t>
                </a:r>
                <a:endParaRPr lang="en-CA" sz="1200" b="1" dirty="0">
                  <a:solidFill>
                    <a:srgbClr val="FF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Compute H on edges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/>
                  <a:t>Average the fields to faces </a:t>
                </a:r>
                <a:endParaRPr lang="en-CA" sz="1200" b="1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Select fields at observation points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Solve for impedances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Repeat all for two polarization directions</a:t>
                </a:r>
              </a:p>
              <a:p>
                <a:pPr marL="228600" indent="-228600" algn="ctr">
                  <a:buFont typeface="+mj-lt"/>
                  <a:buAutoNum type="arabicPeriod"/>
                </a:pPr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2949"/>
                <a:ext cx="3632006" cy="4565930"/>
              </a:xfrm>
              <a:prstGeom prst="rect">
                <a:avLst/>
              </a:prstGeom>
              <a:blipFill rotWithShape="1">
                <a:blip r:embed="rId2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2141" y="4915367"/>
                <a:ext cx="3779912" cy="872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i="1">
                          <a:latin typeface="Cambria Math"/>
                        </a:rPr>
                        <m:t> </m:t>
                      </m:r>
                      <m:r>
                        <a:rPr lang="en-CA" sz="11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1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1" y="4915367"/>
                <a:ext cx="3779912" cy="872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7" b="28178"/>
          <a:stretch/>
        </p:blipFill>
        <p:spPr bwMode="auto">
          <a:xfrm>
            <a:off x="4312965" y="455042"/>
            <a:ext cx="4753084" cy="170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33925" y="2296027"/>
            <a:ext cx="1786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…tested on half-space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9205" y="2617812"/>
                <a:ext cx="3632006" cy="144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For a simple 1D problem we can compute the apparent conductivity from the </a:t>
                </a:r>
                <a:r>
                  <a:rPr lang="en-CA" sz="1200" b="1" dirty="0" err="1" smtClean="0"/>
                  <a:t>Zxy</a:t>
                </a:r>
                <a:r>
                  <a:rPr lang="en-CA" sz="1200" b="1" dirty="0" smtClean="0"/>
                  <a:t> term (background </a:t>
                </a:r>
                <a:r>
                  <a:rPr lang="el-GR" sz="1200" b="1" dirty="0" smtClean="0"/>
                  <a:t>ρ</a:t>
                </a:r>
                <a:r>
                  <a:rPr lang="en-CA" sz="1200" b="1" dirty="0" smtClean="0"/>
                  <a:t> = 1)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CA" sz="1200" b="1" i="1" smtClean="0">
                              <a:latin typeface="Cambria Math"/>
                            </a:rPr>
                            <m:t>𝒂𝒑𝒑</m:t>
                          </m:r>
                        </m:sub>
                      </m:sSub>
                      <m:r>
                        <a:rPr lang="en-CA" sz="1200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12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</a:rPr>
                                    <m:t>𝒁𝒙𝒚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𝝎𝝁</m:t>
                              </m:r>
                            </m:den>
                          </m:f>
                        </m:e>
                        <m:sup>
                          <m:r>
                            <a:rPr lang="en-CA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05" y="2617812"/>
                <a:ext cx="3632006" cy="14427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360379" y="4218382"/>
            <a:ext cx="1363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800" dirty="0"/>
              <a:t> 1.0e-017 *</a:t>
            </a:r>
          </a:p>
          <a:p>
            <a:endParaRPr lang="nn-NO" sz="800" dirty="0"/>
          </a:p>
          <a:p>
            <a:r>
              <a:rPr lang="nn-NO" sz="800" dirty="0"/>
              <a:t>   (1,1)     -0.5110 + 0.0864i</a:t>
            </a:r>
          </a:p>
          <a:p>
            <a:r>
              <a:rPr lang="nn-NO" sz="800" dirty="0"/>
              <a:t>   (2,1)     -0.5188 + 0.1271i</a:t>
            </a:r>
          </a:p>
          <a:p>
            <a:r>
              <a:rPr lang="nn-NO" sz="800" dirty="0"/>
              <a:t>   (3,1)     -0.4660 + 0.0702i</a:t>
            </a:r>
          </a:p>
          <a:p>
            <a:r>
              <a:rPr lang="nn-NO" sz="800" dirty="0"/>
              <a:t>   (4,1)     -0.4016 + 0.0161i</a:t>
            </a:r>
          </a:p>
          <a:p>
            <a:r>
              <a:rPr lang="nn-NO" sz="800" dirty="0"/>
              <a:t>   (5,1)     -0.3492 + 0.0005i</a:t>
            </a:r>
          </a:p>
          <a:p>
            <a:r>
              <a:rPr lang="nn-NO" sz="800" dirty="0"/>
              <a:t>   (6,1)     -0.3161 + 0.0098i</a:t>
            </a:r>
          </a:p>
          <a:p>
            <a:r>
              <a:rPr lang="nn-NO" sz="800" dirty="0"/>
              <a:t>   (7,1)     -0.3149 - 0.0201i</a:t>
            </a:r>
          </a:p>
          <a:p>
            <a:r>
              <a:rPr lang="nn-NO" sz="800" dirty="0"/>
              <a:t>   (8,1)     -0.2729 - 0.0648i</a:t>
            </a:r>
          </a:p>
          <a:p>
            <a:r>
              <a:rPr lang="nn-NO" sz="800" dirty="0"/>
              <a:t>   (9,1)     -0.2758 - 0.1779i</a:t>
            </a:r>
          </a:p>
          <a:p>
            <a:r>
              <a:rPr lang="nn-NO" sz="800" dirty="0"/>
              <a:t>  (10,1)     -0.3228 - 0.2082i</a:t>
            </a:r>
            <a:endParaRPr lang="en-CA" sz="800" dirty="0"/>
          </a:p>
        </p:txBody>
      </p:sp>
      <p:sp>
        <p:nvSpPr>
          <p:cNvPr id="8" name="Rectangle 7"/>
          <p:cNvSpPr/>
          <p:nvPr/>
        </p:nvSpPr>
        <p:spPr>
          <a:xfrm>
            <a:off x="5796136" y="4218382"/>
            <a:ext cx="1277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800" dirty="0"/>
              <a:t>Impxy =</a:t>
            </a:r>
          </a:p>
          <a:p>
            <a:endParaRPr lang="nn-NO" sz="800" dirty="0"/>
          </a:p>
          <a:p>
            <a:r>
              <a:rPr lang="nn-NO" sz="800" dirty="0"/>
              <a:t>   (1,1)      0.0073 + 0.0086i</a:t>
            </a:r>
          </a:p>
          <a:p>
            <a:r>
              <a:rPr lang="nn-NO" sz="800" dirty="0"/>
              <a:t>   (2,1)      0.0073 + 0.0086i</a:t>
            </a:r>
          </a:p>
          <a:p>
            <a:r>
              <a:rPr lang="nn-NO" sz="800" dirty="0"/>
              <a:t>   (3,1)      0.0073 + 0.0086i</a:t>
            </a:r>
          </a:p>
          <a:p>
            <a:r>
              <a:rPr lang="nn-NO" sz="800" dirty="0"/>
              <a:t>   (4,1)      0.0073 + 0.0086i</a:t>
            </a:r>
          </a:p>
          <a:p>
            <a:r>
              <a:rPr lang="nn-NO" sz="800" dirty="0"/>
              <a:t>   (5,1)      0.0073 + 0.0086i</a:t>
            </a:r>
          </a:p>
          <a:p>
            <a:r>
              <a:rPr lang="nn-NO" sz="800" dirty="0"/>
              <a:t>   (6,1)      0.0073 + 0.0086i</a:t>
            </a:r>
          </a:p>
          <a:p>
            <a:r>
              <a:rPr lang="nn-NO" sz="800" dirty="0"/>
              <a:t>   (7,1)      0.0073 + 0.0086i</a:t>
            </a:r>
          </a:p>
          <a:p>
            <a:r>
              <a:rPr lang="nn-NO" sz="800" dirty="0"/>
              <a:t>   (8,1)      0.0073 + 0.0086i</a:t>
            </a:r>
          </a:p>
          <a:p>
            <a:r>
              <a:rPr lang="nn-NO" sz="800" dirty="0"/>
              <a:t>   (9,1)      0.0073 + 0.0086i</a:t>
            </a:r>
          </a:p>
          <a:p>
            <a:r>
              <a:rPr lang="nn-NO" sz="800" dirty="0"/>
              <a:t>  (10,1)      0.0073 + 0.0086i</a:t>
            </a:r>
            <a:endParaRPr lang="en-CA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11831" y="3960171"/>
                <a:ext cx="824265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i="1"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CA" sz="12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31" y="3960171"/>
                <a:ext cx="824265" cy="291618"/>
              </a:xfrm>
              <a:prstGeom prst="rect">
                <a:avLst/>
              </a:prstGeom>
              <a:blipFill rotWithShape="1">
                <a:blip r:embed="rId6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22947" y="3966762"/>
                <a:ext cx="824265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i="1">
                            <a:latin typeface="Cambria Math"/>
                          </a:rPr>
                          <m:t>𝑥</m:t>
                        </m:r>
                        <m:r>
                          <a:rPr lang="en-CA" sz="1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𝑦𝑥</m:t>
                        </m:r>
                      </m:sub>
                    </m:sSub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47" y="3966762"/>
                <a:ext cx="824265" cy="291618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666434" y="4228497"/>
            <a:ext cx="70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/>
              <a:t>app_con =</a:t>
            </a:r>
          </a:p>
          <a:p>
            <a:endParaRPr lang="it-IT" sz="800" dirty="0"/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  <a:endParaRPr lang="en-CA" sz="8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148064" y="5798158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83839" y="6032321"/>
            <a:ext cx="89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Very small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15164" y="5798158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34294" y="6032320"/>
            <a:ext cx="1161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Off- diagonals Equal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017346" y="5801154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436476" y="6035316"/>
                <a:ext cx="1161739" cy="29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2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en-CA" sz="1200" b="1" dirty="0" smtClean="0">
                    <a:solidFill>
                      <a:srgbClr val="FF0000"/>
                    </a:solidFill>
                  </a:rPr>
                  <a:t>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𝒂𝒑𝒑</m:t>
                        </m:r>
                      </m:sub>
                    </m:sSub>
                  </m:oMath>
                </a14:m>
                <a:endParaRPr lang="en-CA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76" y="6035316"/>
                <a:ext cx="1161739" cy="293607"/>
              </a:xfrm>
              <a:prstGeom prst="rect">
                <a:avLst/>
              </a:prstGeom>
              <a:blipFill rotWithShape="1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9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318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Code vs. Physics</a:t>
            </a:r>
            <a:endParaRPr lang="en-CA" sz="2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762949"/>
            <a:ext cx="3632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We have been asked:</a:t>
            </a:r>
          </a:p>
          <a:p>
            <a:r>
              <a:rPr lang="en-CA" sz="1200" b="1" i="1" dirty="0" smtClean="0"/>
              <a:t>“ For a given conductor, how would the current change as a function of frequencies…”</a:t>
            </a:r>
            <a:endParaRPr lang="en-CA" sz="1200" b="1" dirty="0" smtClean="0"/>
          </a:p>
          <a:p>
            <a:endParaRPr lang="en-CA" sz="1200" b="1" i="1" dirty="0"/>
          </a:p>
          <a:p>
            <a:r>
              <a:rPr lang="en-CA" sz="1200" b="1" dirty="0" smtClean="0"/>
              <a:t>From experience, geophysicists know that good conductors become insulators at high frequencies.</a:t>
            </a:r>
          </a:p>
          <a:p>
            <a:pPr algn="ctr"/>
            <a:endParaRPr lang="en-CA" sz="1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" y="2060848"/>
            <a:ext cx="4371303" cy="2306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99" y="2060848"/>
            <a:ext cx="4371303" cy="2306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" y="4367166"/>
            <a:ext cx="4371303" cy="2306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99" y="4367166"/>
            <a:ext cx="4371303" cy="2306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72000" y="773423"/>
            <a:ext cx="3632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Simple problem: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Single conductivity anomaly near the surface (avoid skin depth attenuation)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Range of frequencies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Plot current density vectors</a:t>
            </a:r>
          </a:p>
          <a:p>
            <a:pPr algn="ctr"/>
            <a:endParaRPr lang="en-CA" sz="1200" b="1" dirty="0" smtClean="0"/>
          </a:p>
          <a:p>
            <a:pPr algn="ctr"/>
            <a:endParaRPr lang="en-CA" sz="1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259012"/>
                <a:ext cx="1309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+1.5 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59012"/>
                <a:ext cx="130978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75077" y="2256223"/>
                <a:ext cx="1309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+2.0 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7" y="2256223"/>
                <a:ext cx="130978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583" y="4581128"/>
                <a:ext cx="1309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+2.5 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4581128"/>
                <a:ext cx="130978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75076" y="4578339"/>
                <a:ext cx="133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+3. 0 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6" y="4578339"/>
                <a:ext cx="133542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4215240" y="806473"/>
            <a:ext cx="2837959" cy="2422729"/>
            <a:chOff x="-1288218" y="570375"/>
            <a:chExt cx="4933706" cy="4211841"/>
          </a:xfrm>
        </p:grpSpPr>
        <p:grpSp>
          <p:nvGrpSpPr>
            <p:cNvPr id="78" name="Group 77"/>
            <p:cNvGrpSpPr/>
            <p:nvPr/>
          </p:nvGrpSpPr>
          <p:grpSpPr>
            <a:xfrm>
              <a:off x="1098462" y="2622216"/>
              <a:ext cx="2160000" cy="2160000"/>
              <a:chOff x="3090403" y="2127353"/>
              <a:chExt cx="2160000" cy="2160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90403" y="212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090403" y="284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3090403" y="356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090403" y="428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9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25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53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1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252616" y="2488490"/>
              <a:ext cx="2160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52616" y="1768490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34564" y="2060711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412616" y="1761783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92616" y="1771702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72616" y="1776728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16513" y="2340007"/>
              <a:ext cx="21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4564" y="2060711"/>
              <a:ext cx="21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2392550" y="2056330"/>
              <a:ext cx="865912" cy="2706560"/>
              <a:chOff x="4384491" y="1561467"/>
              <a:chExt cx="865912" cy="270656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404557" y="1979955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384491" y="2691186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404557" y="3422539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4968454" y="1840763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686505" y="1561467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 flipH="1">
              <a:off x="851867" y="2355871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114288" y="2637161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499939" y="3002377"/>
              <a:ext cx="168865" cy="18805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1283916" y="2189031"/>
              <a:ext cx="0" cy="294671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825400" y="2348377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675539" y="2850885"/>
              <a:ext cx="298392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29072" y="1761783"/>
              <a:ext cx="2183544" cy="2166707"/>
              <a:chOff x="2221013" y="1266920"/>
              <a:chExt cx="2183544" cy="216670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2244557" y="127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244557" y="271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244557" y="343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404557" y="1273627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221013" y="1273627"/>
                <a:ext cx="0" cy="216000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686800" y="1266920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966800" y="1266920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229072" y="2054004"/>
              <a:ext cx="869390" cy="2713267"/>
              <a:chOff x="2221013" y="1559141"/>
              <a:chExt cx="869390" cy="271326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44557" y="2006917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221013" y="2706920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2221013" y="3426920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808454" y="1845144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2810697" y="1838437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2528748" y="1559141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/>
            <p:cNvCxnSpPr/>
            <p:nvPr/>
          </p:nvCxnSpPr>
          <p:spPr>
            <a:xfrm flipH="1">
              <a:off x="2029266" y="3345524"/>
              <a:ext cx="298392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995883" y="1979646"/>
                  <a:ext cx="565602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CA" sz="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83" y="1979646"/>
                  <a:ext cx="565602" cy="3745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466024" y="2819404"/>
                  <a:ext cx="486191" cy="349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z</m:t>
                            </m:r>
                          </m:sup>
                        </m:sSup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024" y="2819404"/>
                  <a:ext cx="486191" cy="34962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2209" y="2547728"/>
                  <a:ext cx="574298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CA" sz="800" b="0" i="1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09" y="2547728"/>
                  <a:ext cx="574298" cy="374543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/>
            <p:cNvSpPr/>
            <p:nvPr/>
          </p:nvSpPr>
          <p:spPr>
            <a:xfrm>
              <a:off x="1310204" y="28700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211907" y="2654141"/>
                  <a:ext cx="566719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800" b="0" i="1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CA" sz="8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907" y="2654141"/>
                  <a:ext cx="566719" cy="37454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948794" y="3067572"/>
                  <a:ext cx="565270" cy="394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794" y="3067572"/>
                  <a:ext cx="565270" cy="39438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156560" y="2708322"/>
                  <a:ext cx="562482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560" y="2708322"/>
                  <a:ext cx="562482" cy="37454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2538462" y="2784946"/>
              <a:ext cx="0" cy="282627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2292027" y="2360135"/>
              <a:ext cx="193408" cy="195576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360430" y="2314366"/>
                  <a:ext cx="556908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430" y="2314366"/>
                  <a:ext cx="556908" cy="37454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Oval 97"/>
            <p:cNvSpPr/>
            <p:nvPr/>
          </p:nvSpPr>
          <p:spPr>
            <a:xfrm>
              <a:off x="2204407" y="370961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106109" y="3493722"/>
                  <a:ext cx="524705" cy="349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CA" sz="1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109" y="3493722"/>
                  <a:ext cx="524705" cy="349620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/>
            <p:cNvSpPr txBox="1"/>
            <p:nvPr/>
          </p:nvSpPr>
          <p:spPr>
            <a:xfrm>
              <a:off x="-1288218" y="570375"/>
              <a:ext cx="4933706" cy="96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Model Parameters</a:t>
              </a:r>
            </a:p>
            <a:p>
              <a:r>
                <a:rPr lang="en-CA" sz="1400" dirty="0" smtClean="0"/>
                <a:t>Cell-center discretization</a:t>
              </a:r>
              <a:endParaRPr lang="en-CA" sz="1400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976194" y="83672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Maxwell’s equations</a:t>
            </a:r>
          </a:p>
          <a:p>
            <a:r>
              <a:rPr lang="en-CA" sz="1400" i="1" dirty="0" smtClean="0"/>
              <a:t>Quasi-static in frequency domain</a:t>
            </a:r>
            <a:endParaRPr lang="en-CA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3" y="1488122"/>
                <a:ext cx="2952328" cy="345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l-GR" sz="10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1" smtClean="0">
                          <a:latin typeface="Cambria Math"/>
                          <a:ea typeface="Cambria Math"/>
                        </a:rPr>
                        <m:t>𝑯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𝐇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CA" sz="10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CA" sz="1000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Substituting </a:t>
                </a:r>
                <a:r>
                  <a:rPr lang="en-CA" sz="1000" b="1" dirty="0" smtClean="0">
                    <a:ea typeface="Cambria Math"/>
                  </a:rPr>
                  <a:t>H</a:t>
                </a:r>
                <a:r>
                  <a:rPr lang="en-CA" sz="1000" dirty="0" smtClean="0">
                    <a:ea typeface="Cambria Math"/>
                  </a:rPr>
                  <a:t> for </a:t>
                </a:r>
                <a:r>
                  <a:rPr lang="en-CA" sz="1000" b="1" dirty="0" smtClean="0">
                    <a:ea typeface="Cambria Math"/>
                  </a:rPr>
                  <a:t>E…</a:t>
                </a:r>
              </a:p>
              <a:p>
                <a:pPr algn="ctr"/>
                <a:endParaRPr lang="en-CA" sz="1000" b="1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 smtClean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1" i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iωμ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Using Haber (2000) potential decomposition</a:t>
                </a: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l-GR" sz="1000" i="0">
                          <a:latin typeface="Cambria Math"/>
                          <a:ea typeface="Cambria Math"/>
                        </a:rPr>
                        <m:t>φ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>
                          <a:latin typeface="Cambria Math"/>
                          <a:ea typeface="Cambria Math"/>
                        </a:rPr>
                        <m:t>iωμ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1000" b="1" i="0" smtClean="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CA" sz="1000" b="1" i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sz="100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  <m:r>
                        <a:rPr lang="en-CA" sz="100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With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1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CA" sz="1000" b="1" i="0">
                                  <a:latin typeface="Cambria Math"/>
                                  <a:ea typeface="Cambria Math"/>
                                </a:rPr>
                                <m:t>𝐀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CA" sz="1000" i="0" smtClean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sz="1000" i="0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000" b="0" dirty="0" smtClean="0">
                  <a:ea typeface="Cambria Math"/>
                </a:endParaRPr>
              </a:p>
              <a:p>
                <a:endParaRPr lang="en-CA" sz="1000" b="1" dirty="0" smtClean="0"/>
              </a:p>
              <a:p>
                <a:endParaRPr lang="en-CA" sz="1000" b="1" dirty="0"/>
              </a:p>
              <a:p>
                <a:r>
                  <a:rPr lang="en-CA" sz="1000" b="1" dirty="0" smtClean="0"/>
                  <a:t>…but since </a:t>
                </a:r>
                <a14:m>
                  <m:oMath xmlns:m="http://schemas.openxmlformats.org/officeDocument/2006/math"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∙</m:t>
                    </m:r>
                    <m:r>
                      <a:rPr lang="en-CA" sz="1000" b="1">
                        <a:latin typeface="Cambria Math"/>
                        <a:ea typeface="Cambria Math"/>
                      </a:rPr>
                      <m:t>𝐀</m:t>
                    </m:r>
                  </m:oMath>
                </a14:m>
                <a:r>
                  <a:rPr lang="en-CA" sz="1000" b="1" dirty="0" smtClean="0"/>
                  <a:t> = 0, and </a:t>
                </a:r>
                <a14:m>
                  <m:oMath xmlns:m="http://schemas.openxmlformats.org/officeDocument/2006/math">
                    <m:r>
                      <a:rPr lang="en-CA" sz="1000" b="1" i="1" smtClean="0">
                        <a:latin typeface="Cambria Math"/>
                        <a:ea typeface="Cambria Math"/>
                      </a:rPr>
                      <m:t>∆ =(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000">
                        <a:latin typeface="Cambria Math"/>
                        <a:ea typeface="Cambria Math"/>
                      </a:rPr>
                      <m:t>x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000">
                        <a:latin typeface="Cambria Math"/>
                        <a:ea typeface="Cambria Math"/>
                      </a:rPr>
                      <m:t>x</m:t>
                    </m:r>
                    <m:r>
                      <a:rPr lang="en-CA" sz="1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1000" b="1" dirty="0" smtClean="0"/>
                  <a:t> + </a:t>
                </a:r>
                <a14:m>
                  <m:oMath xmlns:m="http://schemas.openxmlformats.org/officeDocument/2006/math"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 b="0" i="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CA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100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CA" sz="10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CA" sz="1000" b="1" i="0" smtClean="0">
                            <a:latin typeface="Cambria Math"/>
                            <a:ea typeface="Cambria Math"/>
                          </a:rPr>
                          <m:t>𝐀</m:t>
                        </m:r>
                      </m:e>
                    </m:d>
                  </m:oMath>
                </a14:m>
                <a:endParaRPr lang="en-CA" sz="1000" b="0" dirty="0" smtClean="0">
                  <a:ea typeface="Cambria Math"/>
                </a:endParaRPr>
              </a:p>
              <a:p>
                <a:endParaRPr lang="en-CA" sz="1000" b="0" dirty="0" smtClean="0">
                  <a:ea typeface="Cambria Math"/>
                </a:endParaRPr>
              </a:p>
              <a:p>
                <a:r>
                  <a:rPr lang="en-CA" sz="1000" b="1" dirty="0" smtClean="0"/>
                  <a:t>We can substitute for the Laplacian. Turns out to be much simpler to apply Boundary Conditions…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1488122"/>
                <a:ext cx="2952328" cy="345280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5" y="5372956"/>
                <a:ext cx="3096344" cy="431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5372956"/>
                <a:ext cx="3096344" cy="431528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007605" y="509621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Forward system of equations</a:t>
            </a:r>
            <a:endParaRPr lang="en-CA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 Forward Problem</a:t>
            </a:r>
            <a:endParaRPr lang="en-CA" sz="20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0" y="3356992"/>
            <a:ext cx="3544344" cy="339393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16523" y="3429228"/>
            <a:ext cx="245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3D Conductivity Model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946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" y="4405559"/>
            <a:ext cx="2567873" cy="2395404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467544" y="76470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Setting up the problem…</a:t>
            </a:r>
            <a:endParaRPr lang="en-C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We first decompose the field in a primary and secondary component </a:t>
                </a:r>
                <a:r>
                  <a:rPr lang="en-CA" sz="800" b="1" dirty="0" smtClean="0"/>
                  <a:t>Farquharson and Oldenburg (2002):</a:t>
                </a:r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𝑝𝑟𝑖𝑚𝑎𝑟𝑦</m:t>
                              </m:r>
                            </m:sub>
                          </m:sSub>
                        </m:e>
                      </m:d>
                      <m:r>
                        <a:rPr lang="en-CA" sz="1200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     </m:t>
                      </m:r>
                    </m:oMath>
                  </m:oMathPara>
                </a14:m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dirty="0" smtClean="0"/>
                  <a:t>and</a:t>
                </a:r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𝑠𝑒𝑐𝑜𝑛𝑑𝑎𝑟𝑦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>
                    <a:ea typeface="Cambria Math"/>
                  </a:rPr>
                  <a:t>with : </a:t>
                </a:r>
                <a14:m>
                  <m:oMath xmlns:m="http://schemas.openxmlformats.org/officeDocument/2006/math">
                    <m:r>
                      <a:rPr lang="en-CA" sz="1200" b="1" i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 − </m:t>
                    </m:r>
                    <m:sSub>
                      <m:sSubPr>
                        <m:ctrlPr>
                          <a:rPr lang="en-CA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b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CA" sz="1200" b="1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Field Decomposition</a:t>
            </a:r>
            <a:endParaRPr lang="en-CA" sz="2000" i="1" dirty="0"/>
          </a:p>
        </p:txBody>
      </p:sp>
      <p:sp>
        <p:nvSpPr>
          <p:cNvPr id="90" name="Rectangle 89"/>
          <p:cNvSpPr/>
          <p:nvPr/>
        </p:nvSpPr>
        <p:spPr>
          <a:xfrm>
            <a:off x="3153961" y="3940194"/>
            <a:ext cx="1746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2: Solve for anomalous field</a:t>
            </a:r>
            <a:endParaRPr lang="en-CA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08104" y="76901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… and the data</a:t>
            </a:r>
            <a:endParaRPr lang="en-CA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56874" y="3940195"/>
            <a:ext cx="164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1: Solve for background model</a:t>
            </a:r>
            <a:endParaRPr lang="en-CA" sz="1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8" y="4401859"/>
            <a:ext cx="2578979" cy="2374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For the MT problem, the inducing field is unknown. We solve for ratios of E and H, or impedances.  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  <m:r>
                        <a:rPr lang="en-CA" sz="10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Solving for four unknown requires 4 independent variables. Hence we need to solve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2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CA" sz="1200" b="1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CA" sz="1200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200" b="1" dirty="0" smtClean="0"/>
                  <a:t> for two orthogonal polarizations.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blipFill rotWithShape="1">
                <a:blip r:embed="rId7"/>
                <a:stretch>
                  <a:fillRect r="-916" b="-63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608958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7272300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36" y="4212645"/>
            <a:ext cx="1320016" cy="12150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8" y="4212645"/>
            <a:ext cx="1315356" cy="1215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62" y="5477740"/>
            <a:ext cx="1309564" cy="12150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6" y="5477740"/>
            <a:ext cx="1303700" cy="121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  <a:blipFill rotWithShape="1"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 rot="16200000">
            <a:off x="4972027" y="4697050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primary</a:t>
            </a:r>
            <a:endParaRPr lang="en-CA" sz="1000" b="1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4972028" y="5949354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secondary</a:t>
            </a: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15340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467544" y="76470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Setting up the problem…</a:t>
            </a:r>
            <a:endParaRPr lang="en-C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We first decompose the field in a primary and secondary component </a:t>
                </a:r>
                <a:r>
                  <a:rPr lang="en-CA" sz="800" b="1" dirty="0" smtClean="0"/>
                  <a:t>Farquharson and Oldenburg (2002):</a:t>
                </a:r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𝑝𝑟𝑖𝑚𝑎𝑟𝑦</m:t>
                              </m:r>
                            </m:sub>
                          </m:sSub>
                        </m:e>
                      </m:d>
                      <m:r>
                        <a:rPr lang="en-CA" sz="1200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     </m:t>
                      </m:r>
                    </m:oMath>
                  </m:oMathPara>
                </a14:m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dirty="0" smtClean="0"/>
                  <a:t>and</a:t>
                </a:r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𝑠𝑒𝑐𝑜𝑛𝑑𝑎𝑟𝑦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>
                    <a:ea typeface="Cambria Math"/>
                  </a:rPr>
                  <a:t>with : </a:t>
                </a:r>
                <a14:m>
                  <m:oMath xmlns:m="http://schemas.openxmlformats.org/officeDocument/2006/math">
                    <m:r>
                      <a:rPr lang="en-CA" sz="1200" b="1" i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 − </m:t>
                    </m:r>
                    <m:sSub>
                      <m:sSubPr>
                        <m:ctrlPr>
                          <a:rPr lang="en-CA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b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CA" sz="1200" b="1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Field Decomposition</a:t>
            </a:r>
            <a:endParaRPr lang="en-CA" sz="2000" i="1" dirty="0"/>
          </a:p>
        </p:txBody>
      </p:sp>
      <p:sp>
        <p:nvSpPr>
          <p:cNvPr id="90" name="Rectangle 89"/>
          <p:cNvSpPr/>
          <p:nvPr/>
        </p:nvSpPr>
        <p:spPr>
          <a:xfrm>
            <a:off x="3153961" y="3940194"/>
            <a:ext cx="1746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2: Solve for anomalous field</a:t>
            </a:r>
            <a:endParaRPr lang="en-CA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08104" y="76901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… and the data</a:t>
            </a:r>
            <a:endParaRPr lang="en-CA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56874" y="3940195"/>
            <a:ext cx="164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1: Solve for background model</a:t>
            </a:r>
            <a:endParaRPr lang="en-CA" sz="1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8" y="4401859"/>
            <a:ext cx="2578979" cy="2374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For the MT problem, the inducing field is unknown. We solve for ratios of E and H, or impedances.  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  <m:r>
                        <a:rPr lang="en-CA" sz="10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Solving for four unknown requires 4 independent variables. Hence we need to solve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2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CA" sz="1200" b="1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CA" sz="1200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200" b="1" dirty="0" smtClean="0"/>
                  <a:t> for two orthogonal polarizations.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blipFill rotWithShape="1">
                <a:blip r:embed="rId7"/>
                <a:stretch>
                  <a:fillRect r="-916" b="-63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608958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7272300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36" y="4212645"/>
            <a:ext cx="1320016" cy="12150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8" y="4212645"/>
            <a:ext cx="1315356" cy="1215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62" y="5477740"/>
            <a:ext cx="1309564" cy="12150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6" y="5477740"/>
            <a:ext cx="1303700" cy="121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  <a:blipFill rotWithShape="1"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 rot="16200000">
            <a:off x="4972027" y="4697050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primary</a:t>
            </a:r>
            <a:endParaRPr lang="en-CA" sz="1000" b="1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4972028" y="5949354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secondary</a:t>
            </a:r>
            <a:endParaRPr lang="en-CA" sz="10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" y="1091910"/>
            <a:ext cx="6120105" cy="57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" y="4405559"/>
            <a:ext cx="2567873" cy="2395404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467544" y="76470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Setting up the problem…</a:t>
            </a:r>
            <a:endParaRPr lang="en-C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We first decompose the field in a primary and secondary component </a:t>
                </a:r>
                <a:r>
                  <a:rPr lang="en-CA" sz="800" b="1" dirty="0" smtClean="0"/>
                  <a:t>Farquharson and Oldenburg (2002):</a:t>
                </a:r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𝑝𝑟𝑖𝑚𝑎𝑟𝑦</m:t>
                              </m:r>
                            </m:sub>
                          </m:sSub>
                        </m:e>
                      </m:d>
                      <m:r>
                        <a:rPr lang="en-CA" sz="1200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     </m:t>
                      </m:r>
                    </m:oMath>
                  </m:oMathPara>
                </a14:m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dirty="0" smtClean="0"/>
                  <a:t>and</a:t>
                </a:r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𝑠𝑒𝑐𝑜𝑛𝑑𝑎𝑟𝑦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>
                    <a:ea typeface="Cambria Math"/>
                  </a:rPr>
                  <a:t>with : </a:t>
                </a:r>
                <a14:m>
                  <m:oMath xmlns:m="http://schemas.openxmlformats.org/officeDocument/2006/math">
                    <m:r>
                      <a:rPr lang="en-CA" sz="1200" b="1" i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 − </m:t>
                    </m:r>
                    <m:sSub>
                      <m:sSubPr>
                        <m:ctrlPr>
                          <a:rPr lang="en-CA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b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CA" sz="1200" b="1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Field Decomposition</a:t>
            </a:r>
            <a:endParaRPr lang="en-CA" sz="2000" i="1" dirty="0"/>
          </a:p>
        </p:txBody>
      </p:sp>
      <p:sp>
        <p:nvSpPr>
          <p:cNvPr id="90" name="Rectangle 89"/>
          <p:cNvSpPr/>
          <p:nvPr/>
        </p:nvSpPr>
        <p:spPr>
          <a:xfrm>
            <a:off x="3153961" y="3940194"/>
            <a:ext cx="1746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2: Solve for anomalous field</a:t>
            </a:r>
            <a:endParaRPr lang="en-CA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08104" y="76901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… and the data</a:t>
            </a:r>
            <a:endParaRPr lang="en-CA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56874" y="3940195"/>
            <a:ext cx="164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1: Solve for background model</a:t>
            </a:r>
            <a:endParaRPr lang="en-CA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For the MT problem, the inducing field is unknown. We solve for ratios of E and H, or impedances.  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  <m:r>
                        <a:rPr lang="en-CA" sz="10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Solving for four unknown requires 4 independent variables. Hence we need to solve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2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CA" sz="1200" b="1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CA" sz="1200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200" b="1" dirty="0" smtClean="0"/>
                  <a:t> for two orthogonal polarizations.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blipFill rotWithShape="1">
                <a:blip r:embed="rId7"/>
                <a:stretch>
                  <a:fillRect r="-916" b="-63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608958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7272300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36" y="4212645"/>
            <a:ext cx="1320016" cy="12150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8" y="4212645"/>
            <a:ext cx="1315356" cy="1215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62" y="5477740"/>
            <a:ext cx="1309564" cy="12150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6" y="5477740"/>
            <a:ext cx="1303700" cy="121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  <a:blipFill rotWithShape="1"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 rot="16200000">
            <a:off x="4972027" y="4697050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primary</a:t>
            </a:r>
            <a:endParaRPr lang="en-CA" sz="1000" b="1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4972028" y="5949354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secondary</a:t>
            </a:r>
            <a:endParaRPr lang="en-CA" sz="1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" y="1090422"/>
            <a:ext cx="6176216" cy="56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012" y="256872"/>
            <a:ext cx="8587107" cy="6124456"/>
            <a:chOff x="153012" y="256872"/>
            <a:chExt cx="8587107" cy="612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514579" y="1200219"/>
                  <a:ext cx="1548757" cy="413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CA" sz="10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CA" sz="1000" b="1" i="0" smtClean="0">
                            <a:latin typeface="Cambria Math"/>
                            <a:ea typeface="Cambria Math"/>
                          </a:rPr>
                          <m:t>𝐀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y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z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79" y="1200219"/>
                  <a:ext cx="1548757" cy="41395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/>
            <p:cNvSpPr txBox="1"/>
            <p:nvPr/>
          </p:nvSpPr>
          <p:spPr>
            <a:xfrm>
              <a:off x="6594104" y="626204"/>
              <a:ext cx="1716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Boundary Conditions</a:t>
              </a:r>
            </a:p>
            <a:p>
              <a:pPr algn="ctr"/>
              <a:r>
                <a:rPr lang="en-CA" sz="1400" i="1" dirty="0" smtClean="0"/>
                <a:t>(Primary Field)</a:t>
              </a:r>
            </a:p>
            <a:p>
              <a:pPr algn="ctr"/>
              <a:r>
                <a:rPr lang="en-CA" sz="1200" dirty="0" smtClean="0"/>
                <a:t>x-y polarized</a:t>
              </a:r>
              <a:endParaRPr lang="en-CA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695109" y="1972362"/>
                  <a:ext cx="1355884" cy="414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09" y="1972362"/>
                  <a:ext cx="1355884" cy="4146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 flipH="1">
              <a:off x="1165892" y="4660713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342867" y="4023032"/>
              <a:ext cx="0" cy="50739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 flipV="1">
              <a:off x="1342867" y="4288179"/>
              <a:ext cx="0" cy="23070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380163" y="4175424"/>
                  <a:ext cx="3527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163" y="4175424"/>
                  <a:ext cx="352789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reeform 159"/>
            <p:cNvSpPr/>
            <p:nvPr/>
          </p:nvSpPr>
          <p:spPr>
            <a:xfrm flipH="1">
              <a:off x="955940" y="444493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48228" y="4439070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960435" y="5001026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1165892" y="522125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948228" y="499515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961926" y="3884189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 flipH="1">
              <a:off x="1167383" y="410441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948228" y="387832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392231" y="443619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597688" y="465642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384457" y="443032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1172230" y="465504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377687" y="4875275"/>
              <a:ext cx="563708" cy="552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170739" y="4649178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1519648" y="4453688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725105" y="4673918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518157" y="4447821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743805" y="421384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949261" y="443407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742314" y="420797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 flipV="1">
              <a:off x="494100" y="4805878"/>
              <a:ext cx="553219" cy="1737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6155560" y="1462776"/>
                  <a:ext cx="1344086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56" name="TextBox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560" y="1462776"/>
                  <a:ext cx="1344086" cy="455638"/>
                </a:xfrm>
                <a:prstGeom prst="rect">
                  <a:avLst/>
                </a:prstGeom>
                <a:blipFill rotWithShape="1">
                  <a:blip r:embed="rId64"/>
                  <a:stretch>
                    <a:fillRect t="-168000" r="-14091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/>
                <p:cNvSpPr txBox="1"/>
                <p:nvPr/>
              </p:nvSpPr>
              <p:spPr>
                <a:xfrm>
                  <a:off x="7866098" y="1972362"/>
                  <a:ext cx="874021" cy="342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62" name="TextBox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098" y="1972362"/>
                  <a:ext cx="874021" cy="342401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 l="-7639" t="-133929" b="-1928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165366" y="1978087"/>
                  <a:ext cx="1344086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366" y="1978087"/>
                  <a:ext cx="1344086" cy="455638"/>
                </a:xfrm>
                <a:prstGeom prst="rect">
                  <a:avLst/>
                </a:prstGeom>
                <a:blipFill rotWithShape="1">
                  <a:blip r:embed="rId66"/>
                  <a:stretch>
                    <a:fillRect t="-168000" r="-14027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6156177" y="2462879"/>
                  <a:ext cx="1765933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7" y="2462879"/>
                  <a:ext cx="1765933" cy="455638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t="-168000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TextBox 139"/>
            <p:cNvSpPr txBox="1"/>
            <p:nvPr/>
          </p:nvSpPr>
          <p:spPr>
            <a:xfrm>
              <a:off x="6228184" y="3270729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smtClean="0"/>
                <a:t>No boundary condition required since operates from face to center…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00069" y="764704"/>
              <a:ext cx="1411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</a:t>
              </a:r>
              <a:r>
                <a:rPr lang="en-CA" sz="1400" dirty="0" err="1" smtClean="0"/>
                <a:t>Matlab</a:t>
              </a:r>
              <a:r>
                <a:rPr lang="en-CA" sz="1400" dirty="0" smtClean="0"/>
                <a:t> form…</a:t>
              </a:r>
              <a:endParaRPr lang="en-C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15816" y="2612883"/>
                  <a:ext cx="2809744" cy="401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( 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speye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nz</m:t>
                                </m:r>
                              </m:e>
                            </m:d>
                            <m: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speye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ny</m:t>
                                </m:r>
                              </m:e>
                            </m:d>
                          </m:e>
                        </m:d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612883"/>
                  <a:ext cx="2809744" cy="401135"/>
                </a:xfrm>
                <a:prstGeom prst="rect">
                  <a:avLst/>
                </a:prstGeom>
                <a:blipFill rotWithShape="1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133599" y="1425898"/>
                  <a:ext cx="2544864" cy="695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CA" sz="100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CA" sz="10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CA" sz="10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𝑒𝑛𝑑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mr>
                            </m:m>
                          </m:e>
                        </m:d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599" y="1425898"/>
                  <a:ext cx="2544864" cy="695575"/>
                </a:xfrm>
                <a:prstGeom prst="rect">
                  <a:avLst/>
                </a:prstGeom>
                <a:blipFill rotWithShape="1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2964027" y="3212976"/>
              <a:ext cx="2928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Same idea for the 2 other partial derivatives</a:t>
              </a:r>
            </a:p>
            <a:p>
              <a:r>
                <a:rPr lang="en-CA" sz="1200" dirty="0" smtClean="0"/>
                <a:t>yielding…</a:t>
              </a:r>
              <a:endParaRPr lang="en-CA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3377673" y="4285311"/>
                  <a:ext cx="18860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latin typeface="Cambria Math"/>
                            <a:ea typeface="Cambria Math"/>
                          </a:rPr>
                          <m:t>𝐃𝐈𝐕</m:t>
                        </m:r>
                        <m:r>
                          <a:rPr lang="en-CA" sz="1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sz="1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CA" sz="1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𝐲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CA" sz="1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𝐳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673" y="4285311"/>
                  <a:ext cx="1886029" cy="307777"/>
                </a:xfrm>
                <a:prstGeom prst="rect">
                  <a:avLst/>
                </a:prstGeom>
                <a:blipFill rotWithShape="1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3807951" y="3790476"/>
              <a:ext cx="12923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 smtClean="0"/>
                <a:t>Divergence Operator</a:t>
              </a:r>
              <a:endParaRPr lang="en-CA" sz="10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43808" y="764704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940152" y="760036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1336468" y="3792325"/>
              <a:ext cx="0" cy="23070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404917" y="3670839"/>
                  <a:ext cx="3527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917" y="3670839"/>
                  <a:ext cx="352789" cy="246221"/>
                </a:xfrm>
                <a:prstGeom prst="rect">
                  <a:avLst/>
                </a:prstGeom>
                <a:blipFill rotWithShape="1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97"/>
            <p:cNvSpPr/>
            <p:nvPr/>
          </p:nvSpPr>
          <p:spPr>
            <a:xfrm flipH="1">
              <a:off x="968543" y="390595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384456" y="4426684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1380163" y="4863898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 flipV="1">
              <a:off x="1451818" y="4925213"/>
              <a:ext cx="201880" cy="23478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03509" y="2483397"/>
                  <a:ext cx="1363770" cy="414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y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CA" sz="10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09" y="2483397"/>
                  <a:ext cx="1363770" cy="414922"/>
                </a:xfrm>
                <a:prstGeom prst="rect">
                  <a:avLst/>
                </a:prstGeom>
                <a:blipFill rotWithShape="1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48790" y="3014018"/>
                  <a:ext cx="691023" cy="38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  <a:ea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z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=…</m:t>
                        </m:r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" y="3014018"/>
                  <a:ext cx="691023" cy="387670"/>
                </a:xfrm>
                <a:prstGeom prst="rect">
                  <a:avLst/>
                </a:prstGeom>
                <a:blipFill rotWithShape="1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H="1" flipV="1">
              <a:off x="695109" y="4820111"/>
              <a:ext cx="352210" cy="3144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153012" y="4802734"/>
              <a:ext cx="352210" cy="3144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451818" y="4925213"/>
              <a:ext cx="129493" cy="1701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654960" y="5162698"/>
              <a:ext cx="129493" cy="1701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3" y="4987099"/>
              <a:ext cx="2607980" cy="13379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719946" y="764704"/>
              <a:ext cx="971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theory…</a:t>
              </a:r>
              <a:endParaRPr lang="en-CA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0668" y="256872"/>
              <a:ext cx="2967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Operators : Divergence </a:t>
              </a:r>
              <a:endParaRPr lang="en-CA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3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9095" y="256872"/>
            <a:ext cx="8847401" cy="6124456"/>
            <a:chOff x="189095" y="256872"/>
            <a:chExt cx="8847401" cy="612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715297" y="1200219"/>
                  <a:ext cx="1280479" cy="483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l-GR" sz="100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CA" sz="100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num>
                              <m:den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𝜕𝜑</m:t>
                                </m:r>
                              </m:num>
                              <m:den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𝜕𝜑</m:t>
                                </m:r>
                              </m:num>
                              <m:den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97" y="1200219"/>
                  <a:ext cx="1280479" cy="48365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/>
            <p:cNvSpPr txBox="1"/>
            <p:nvPr/>
          </p:nvSpPr>
          <p:spPr>
            <a:xfrm>
              <a:off x="6594104" y="626204"/>
              <a:ext cx="1716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Boundary Conditions</a:t>
              </a:r>
            </a:p>
            <a:p>
              <a:pPr algn="ctr"/>
              <a:r>
                <a:rPr lang="en-CA" sz="1400" i="1" dirty="0" smtClean="0"/>
                <a:t>(Primary Field)</a:t>
              </a:r>
            </a:p>
            <a:p>
              <a:pPr algn="ctr"/>
              <a:r>
                <a:rPr lang="en-CA" sz="1200" dirty="0" smtClean="0"/>
                <a:t>x-y polarized</a:t>
              </a:r>
              <a:endParaRPr lang="en-CA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655258" y="1972362"/>
                  <a:ext cx="1435586" cy="415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𝜕𝜑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1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𝑦𝑧𝑥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𝑧𝑦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𝑥𝑚𝑖𝑑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58" y="1972362"/>
                  <a:ext cx="1435586" cy="41562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 flipH="1">
              <a:off x="1165892" y="4660713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342454" y="4148638"/>
                  <a:ext cx="372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454" y="4148638"/>
                  <a:ext cx="372730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reeform 159"/>
            <p:cNvSpPr/>
            <p:nvPr/>
          </p:nvSpPr>
          <p:spPr>
            <a:xfrm flipH="1">
              <a:off x="955940" y="444493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48228" y="4439070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960435" y="5001026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1165892" y="522125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948228" y="499515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961926" y="3884189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 flipH="1">
              <a:off x="1167383" y="410441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948228" y="387832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392231" y="443619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597688" y="465642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384457" y="443032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1172230" y="465504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377687" y="4875275"/>
              <a:ext cx="563708" cy="552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170739" y="4649178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1519648" y="4453688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725105" y="4673918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518157" y="4447821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743805" y="421384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949261" y="443407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742314" y="420797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 flipV="1">
              <a:off x="189095" y="4788502"/>
              <a:ext cx="553219" cy="1737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/>
                <p:cNvSpPr txBox="1"/>
                <p:nvPr/>
              </p:nvSpPr>
              <p:spPr>
                <a:xfrm>
                  <a:off x="7020272" y="1520586"/>
                  <a:ext cx="785536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𝜕𝜑</m:t>
                                    </m:r>
                                  </m:num>
                                  <m:den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62" name="TextBox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520586"/>
                  <a:ext cx="785536" cy="45563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781" t="-168000" r="-25000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TextBox 139"/>
            <p:cNvSpPr txBox="1"/>
            <p:nvPr/>
          </p:nvSpPr>
          <p:spPr>
            <a:xfrm>
              <a:off x="6070470" y="2180175"/>
              <a:ext cx="29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smtClean="0"/>
                <a:t>Boundary conditions requires that derivative operator is 0 on the edges…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00069" y="764704"/>
              <a:ext cx="1411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</a:t>
              </a:r>
              <a:r>
                <a:rPr lang="en-CA" sz="1400" dirty="0" err="1" smtClean="0"/>
                <a:t>Matlab</a:t>
              </a:r>
              <a:r>
                <a:rPr lang="en-CA" sz="1400" dirty="0" smtClean="0"/>
                <a:t> form…</a:t>
              </a:r>
              <a:endParaRPr lang="en-C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15816" y="2612883"/>
                  <a:ext cx="2712474" cy="3849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𝜕𝜑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( 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speye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nz</m:t>
                                </m:r>
                              </m:e>
                            </m:d>
                            <m: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speye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ny</m:t>
                                </m:r>
                              </m:e>
                            </m:d>
                          </m:e>
                        </m:d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612883"/>
                  <a:ext cx="2712474" cy="3849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2943002" y="1425898"/>
                  <a:ext cx="3063724" cy="695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CA" sz="100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𝑚𝑖𝑑</m:t>
                                          </m:r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CA" sz="10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𝑚𝑖𝑑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CA" sz="10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𝑚𝑖𝑑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CA" sz="10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𝑒𝑛𝑑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mr>
                            </m:m>
                          </m:e>
                        </m:d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02" y="1425898"/>
                  <a:ext cx="3063724" cy="6955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2956315" y="3322127"/>
              <a:ext cx="2928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Same idea for the 2 other partial derivatives</a:t>
              </a:r>
            </a:p>
            <a:p>
              <a:r>
                <a:rPr lang="en-CA" sz="1200" dirty="0" smtClean="0"/>
                <a:t>yielding…</a:t>
              </a:r>
              <a:endParaRPr lang="en-CA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2943002" y="4851889"/>
                  <a:ext cx="19748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latin typeface="Cambria Math"/>
                            <a:ea typeface="Cambria Math"/>
                          </a:rPr>
                          <m:t>𝐃𝐈𝐕</m:t>
                        </m:r>
                        <m:r>
                          <a:rPr lang="en-CA" sz="1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sz="1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CA" sz="1400" b="1" i="0" smtClean="0">
                                      <a:latin typeface="Cambria Math"/>
                                      <a:ea typeface="Cambria Math"/>
                                    </a:rPr>
                                    <m:t>;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CA" sz="1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en-CA" sz="1400" b="1" i="0" smtClean="0">
                                      <a:latin typeface="Cambria Math"/>
                                      <a:ea typeface="Cambria Math"/>
                                    </a:rPr>
                                    <m:t>;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CA" sz="1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1">
                                          <a:latin typeface="Cambria Math"/>
                                          <a:ea typeface="Cambria Math"/>
                                        </a:rPr>
                                        <m:t>𝐃</m:t>
                                      </m:r>
                                    </m:e>
                                    <m:sub>
                                      <m:r>
                                        <a:rPr lang="en-CA" sz="1400" b="1" i="0" smtClean="0">
                                          <a:latin typeface="Cambria Math"/>
                                          <a:ea typeface="Cambria Math"/>
                                        </a:rPr>
                                        <m:t>𝐳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02" y="4851889"/>
                  <a:ext cx="1974836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3332339" y="4454227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 smtClean="0"/>
                <a:t>Gradient Operator</a:t>
              </a:r>
              <a:endParaRPr lang="en-CA" sz="10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43808" y="764704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940152" y="760036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319926" y="3568348"/>
                  <a:ext cx="574003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𝑔h𝑜𝑠𝑡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26" y="3568348"/>
                  <a:ext cx="574003" cy="258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97"/>
            <p:cNvSpPr/>
            <p:nvPr/>
          </p:nvSpPr>
          <p:spPr>
            <a:xfrm flipH="1">
              <a:off x="968543" y="390595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384456" y="4426684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1380163" y="4863898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 flipV="1">
              <a:off x="1566265" y="5042605"/>
              <a:ext cx="201880" cy="23478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67793" y="2483397"/>
                  <a:ext cx="1435201" cy="432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𝜕𝜑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𝑥𝑧𝑦</m:t>
                                </m:r>
                              </m:sub>
                            </m:sSub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𝑦𝑚𝑖𝑑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93" y="2483397"/>
                  <a:ext cx="1435201" cy="43281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68571" y="3014018"/>
                  <a:ext cx="651460" cy="384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𝜕𝜑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=…</m:t>
                        </m:r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1" y="3014018"/>
                  <a:ext cx="651460" cy="3849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>
              <a:off x="1342867" y="3736910"/>
              <a:ext cx="0" cy="50739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64" r="36945"/>
            <a:stretch/>
          </p:blipFill>
          <p:spPr>
            <a:xfrm>
              <a:off x="4836076" y="3759663"/>
              <a:ext cx="1032866" cy="2345532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flipH="1">
              <a:off x="7512270" y="4654846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688832" y="4142771"/>
                  <a:ext cx="372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8832" y="4142771"/>
                  <a:ext cx="372730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Freeform 87"/>
            <p:cNvSpPr/>
            <p:nvPr/>
          </p:nvSpPr>
          <p:spPr>
            <a:xfrm flipH="1">
              <a:off x="7302318" y="4439070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294606" y="4433203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0" name="Freeform 89"/>
            <p:cNvSpPr/>
            <p:nvPr/>
          </p:nvSpPr>
          <p:spPr>
            <a:xfrm flipH="1">
              <a:off x="7306813" y="4995159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 flipH="1">
              <a:off x="7512270" y="521538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294606" y="498929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7308304" y="3878322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7513761" y="4098552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294606" y="3872455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6738609" y="4430330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6944066" y="465055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6730835" y="442446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4" name="Freeform 113"/>
            <p:cNvSpPr/>
            <p:nvPr/>
          </p:nvSpPr>
          <p:spPr>
            <a:xfrm flipH="1">
              <a:off x="7518608" y="4649178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7724065" y="4869408"/>
              <a:ext cx="563708" cy="552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7517117" y="4643311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7" name="Freeform 116"/>
            <p:cNvSpPr/>
            <p:nvPr/>
          </p:nvSpPr>
          <p:spPr>
            <a:xfrm flipH="1">
              <a:off x="7866026" y="4447821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Rectangle 117"/>
            <p:cNvSpPr/>
            <p:nvPr/>
          </p:nvSpPr>
          <p:spPr>
            <a:xfrm flipH="1">
              <a:off x="8071483" y="4668051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864535" y="4441954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0" name="Freeform 119"/>
            <p:cNvSpPr/>
            <p:nvPr/>
          </p:nvSpPr>
          <p:spPr>
            <a:xfrm flipH="1">
              <a:off x="7090183" y="4207980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7295639" y="442820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7088692" y="420211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4" name="Freeform 123"/>
            <p:cNvSpPr/>
            <p:nvPr/>
          </p:nvSpPr>
          <p:spPr>
            <a:xfrm flipH="1">
              <a:off x="7294606" y="3878322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6730834" y="4420817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7" name="Rectangle 126"/>
            <p:cNvSpPr/>
            <p:nvPr/>
          </p:nvSpPr>
          <p:spPr>
            <a:xfrm flipH="1">
              <a:off x="7726541" y="4858031"/>
              <a:ext cx="563708" cy="552007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 flipV="1">
              <a:off x="7912643" y="5036738"/>
              <a:ext cx="201880" cy="234784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7675891" y="3722237"/>
              <a:ext cx="0" cy="507394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7682846" y="4229631"/>
              <a:ext cx="0" cy="50739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6535473" y="4782635"/>
              <a:ext cx="553219" cy="17376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038876" y="2937149"/>
                  <a:ext cx="2863669" cy="3849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𝜕𝜑</m:t>
                            </m:r>
                          </m:num>
                          <m:den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( 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kron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nz</m:t>
                                </m:r>
                              </m:e>
                            </m:d>
                            <m:r>
                              <a:rPr lang="en-CA" sz="1000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 b="0" i="0" smtClean="0">
                                    <a:latin typeface="Cambria Math"/>
                                    <a:ea typeface="Cambria Math"/>
                                  </a:rPr>
                                  <m:t>ny</m:t>
                                </m:r>
                              </m:e>
                            </m:d>
                          </m:e>
                        </m:d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𝑑𝑛</m:t>
                        </m:r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1:</m:t>
                            </m:r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𝑒𝑛𝑑</m:t>
                            </m:r>
                          </m:e>
                        </m:d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876" y="2937149"/>
                  <a:ext cx="2863669" cy="3849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TextBox 131"/>
            <p:cNvSpPr txBox="1"/>
            <p:nvPr/>
          </p:nvSpPr>
          <p:spPr>
            <a:xfrm>
              <a:off x="719946" y="764704"/>
              <a:ext cx="971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theory…</a:t>
              </a:r>
              <a:endParaRPr lang="en-CA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668" y="256872"/>
              <a:ext cx="2967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Operators : Gradient</a:t>
              </a:r>
              <a:endParaRPr lang="en-CA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84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668" y="256872"/>
            <a:ext cx="8254523" cy="6203620"/>
            <a:chOff x="380668" y="256872"/>
            <a:chExt cx="8254523" cy="6203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03890" y="1200219"/>
                  <a:ext cx="1921680" cy="675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00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000" b="0" i="0" smtClean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CA" sz="10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90" y="1200219"/>
                  <a:ext cx="1921680" cy="67505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/>
            <p:cNvSpPr txBox="1"/>
            <p:nvPr/>
          </p:nvSpPr>
          <p:spPr>
            <a:xfrm>
              <a:off x="6594104" y="626204"/>
              <a:ext cx="1716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Boundary Conditions</a:t>
              </a:r>
            </a:p>
            <a:p>
              <a:pPr algn="ctr"/>
              <a:r>
                <a:rPr lang="en-CA" sz="1400" i="1" dirty="0" smtClean="0"/>
                <a:t>(Primary Field)</a:t>
              </a:r>
            </a:p>
            <a:p>
              <a:pPr algn="ctr"/>
              <a:r>
                <a:rPr lang="en-CA" sz="1200" dirty="0" smtClean="0"/>
                <a:t>x-y polarized</a:t>
              </a:r>
              <a:endParaRPr lang="en-CA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412322" y="2380230"/>
                  <a:ext cx="1904816" cy="782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000" i="0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CA" sz="1000" i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000" i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CA" sz="1000" i="0"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0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00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𝑥𝑦𝑧</m:t>
                                    </m:r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00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𝑥𝑦𝑧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𝑧𝑚𝑖𝑑</m:t>
                                </m:r>
                              </m:sub>
                            </m:sSub>
                          </m:den>
                        </m:f>
                        <m:r>
                          <a:rPr lang="en-CA" sz="1000" b="0" i="0" smtClean="0">
                            <a:latin typeface="Cambria Math"/>
                            <a:ea typeface="Cambria Math"/>
                          </a:rPr>
                          <m:t> −</m:t>
                        </m:r>
                      </m:oMath>
                    </m:oMathPara>
                  </a14:m>
                  <a:endParaRPr lang="en-CA" sz="1000" b="0" i="0" dirty="0" smtClean="0">
                    <a:latin typeface="Cambria Math"/>
                    <a:ea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00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𝑧𝑦</m:t>
                                    </m:r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00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𝑚𝑖𝑑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22" y="2380230"/>
                  <a:ext cx="1904816" cy="78297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 flipH="1">
              <a:off x="1165892" y="4660713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Freeform 159"/>
            <p:cNvSpPr/>
            <p:nvPr/>
          </p:nvSpPr>
          <p:spPr>
            <a:xfrm flipH="1">
              <a:off x="955940" y="444493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48228" y="3861530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960435" y="5001026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1165892" y="522125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948228" y="499515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961926" y="3884189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 flipH="1">
              <a:off x="1167383" y="4104419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948228" y="3878322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392231" y="443619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597688" y="465642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384457" y="443032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1172230" y="465504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377687" y="4875275"/>
              <a:ext cx="563708" cy="552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170739" y="4649178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1519648" y="4453688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725105" y="4673918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518157" y="4447821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743805" y="421384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949261" y="443407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742314" y="420797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186919" y="2917497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smtClean="0"/>
                <a:t>Tricky to apply boundary matrix since we need to put value at the right location…</a:t>
              </a:r>
            </a:p>
            <a:p>
              <a:endParaRPr lang="en-CA" sz="1200" b="1" dirty="0"/>
            </a:p>
            <a:p>
              <a:r>
                <a:rPr lang="en-CA" sz="1200" b="1" dirty="0" smtClean="0"/>
                <a:t>Much simpler if the field vanishes at the boundary.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00069" y="764704"/>
              <a:ext cx="1411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</a:t>
              </a:r>
              <a:r>
                <a:rPr lang="en-CA" sz="1400" dirty="0" err="1" smtClean="0"/>
                <a:t>Matlab</a:t>
              </a:r>
              <a:r>
                <a:rPr lang="en-CA" sz="1400" dirty="0" smtClean="0"/>
                <a:t> form…</a:t>
              </a:r>
              <a:endParaRPr lang="en-C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3276748" y="1735712"/>
                  <a:ext cx="1990609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1" i="0" smtClean="0">
                            <a:latin typeface="Cambria Math"/>
                            <a:ea typeface="Cambria Math"/>
                          </a:rPr>
                          <m:t>𝐂𝐔𝐑𝐋</m:t>
                        </m:r>
                        <m:r>
                          <a:rPr lang="en-CA" sz="1000" b="1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1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1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748" y="1735712"/>
                  <a:ext cx="1990609" cy="6615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4033815" y="1387555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 smtClean="0"/>
                <a:t>CURL Operator</a:t>
              </a:r>
              <a:endParaRPr lang="en-CA" sz="10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43808" y="764704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940152" y="760036"/>
              <a:ext cx="0" cy="56166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 flipH="1">
              <a:off x="380968" y="4452340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949261" y="4444937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1173736" y="5225925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061921" y="4314398"/>
              <a:ext cx="0" cy="50739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778421" y="4546124"/>
              <a:ext cx="553219" cy="1737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99" idx="0"/>
            </p:cNvCxnSpPr>
            <p:nvPr/>
          </p:nvCxnSpPr>
          <p:spPr>
            <a:xfrm flipH="1" flipV="1">
              <a:off x="949261" y="4444937"/>
              <a:ext cx="192765" cy="191786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 flipH="1">
              <a:off x="939033" y="500363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Freeform 81"/>
            <p:cNvSpPr/>
            <p:nvPr/>
          </p:nvSpPr>
          <p:spPr>
            <a:xfrm flipH="1">
              <a:off x="1180338" y="524441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 flipV="1">
              <a:off x="1345009" y="5085174"/>
              <a:ext cx="201880" cy="23478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449237" y="5005777"/>
              <a:ext cx="0" cy="507394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302000" y="5224914"/>
              <a:ext cx="284693" cy="4286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6" r="15848"/>
            <a:stretch/>
          </p:blipFill>
          <p:spPr>
            <a:xfrm>
              <a:off x="3172701" y="2678750"/>
              <a:ext cx="2698776" cy="2197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155560" y="1462776"/>
                  <a:ext cx="1344086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560" y="1462776"/>
                  <a:ext cx="1344086" cy="4556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68000" r="-14091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6165366" y="1978087"/>
                  <a:ext cx="1344086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366" y="1978087"/>
                  <a:ext cx="1344086" cy="4556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68000" r="-14027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156177" y="2462879"/>
                  <a:ext cx="1765933" cy="45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f>
                                  <m:fPr>
                                    <m:ctrlP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CA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CA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CA" sz="1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𝝮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7" y="2462879"/>
                  <a:ext cx="1765933" cy="4556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68000" b="-2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 flipH="1" flipV="1">
              <a:off x="777430" y="4300859"/>
              <a:ext cx="0" cy="23070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26753" y="4134201"/>
                  <a:ext cx="3527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53" y="4134201"/>
                  <a:ext cx="352789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/>
            <p:cNvCxnSpPr/>
            <p:nvPr/>
          </p:nvCxnSpPr>
          <p:spPr>
            <a:xfrm flipH="1" flipV="1">
              <a:off x="1331799" y="4315296"/>
              <a:ext cx="0" cy="23070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840911" y="4054638"/>
                  <a:ext cx="355995" cy="26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11" y="4054638"/>
                  <a:ext cx="355995" cy="26039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H="1" flipV="1">
              <a:off x="818609" y="4821791"/>
              <a:ext cx="233634" cy="1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839123" y="4306227"/>
              <a:ext cx="233634" cy="1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 flipH="1">
              <a:off x="7350106" y="5092970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Freeform 137"/>
            <p:cNvSpPr/>
            <p:nvPr/>
          </p:nvSpPr>
          <p:spPr>
            <a:xfrm flipH="1">
              <a:off x="7140154" y="4877194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7132442" y="4293787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1" name="Freeform 140"/>
            <p:cNvSpPr/>
            <p:nvPr/>
          </p:nvSpPr>
          <p:spPr>
            <a:xfrm flipH="1">
              <a:off x="7144649" y="5433283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7350106" y="5653513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132442" y="5427416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4" name="Freeform 143"/>
            <p:cNvSpPr/>
            <p:nvPr/>
          </p:nvSpPr>
          <p:spPr>
            <a:xfrm flipH="1">
              <a:off x="7146140" y="4316446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/>
            <p:cNvSpPr/>
            <p:nvPr/>
          </p:nvSpPr>
          <p:spPr>
            <a:xfrm flipH="1">
              <a:off x="7351597" y="4536676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32442" y="4310579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6576445" y="4868454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6781902" y="5088683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568671" y="4862586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1" name="Freeform 150"/>
            <p:cNvSpPr/>
            <p:nvPr/>
          </p:nvSpPr>
          <p:spPr>
            <a:xfrm flipH="1">
              <a:off x="7356444" y="5087302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/>
            <p:cNvSpPr/>
            <p:nvPr/>
          </p:nvSpPr>
          <p:spPr>
            <a:xfrm flipH="1">
              <a:off x="7561901" y="5307532"/>
              <a:ext cx="563708" cy="552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7354953" y="5081435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4" name="Freeform 153"/>
            <p:cNvSpPr/>
            <p:nvPr/>
          </p:nvSpPr>
          <p:spPr>
            <a:xfrm flipH="1">
              <a:off x="7703862" y="4885945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Rectangle 154"/>
            <p:cNvSpPr/>
            <p:nvPr/>
          </p:nvSpPr>
          <p:spPr>
            <a:xfrm flipH="1">
              <a:off x="7909319" y="5106175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7702371" y="4880078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7" name="Freeform 156"/>
            <p:cNvSpPr/>
            <p:nvPr/>
          </p:nvSpPr>
          <p:spPr>
            <a:xfrm flipH="1">
              <a:off x="6928019" y="4646104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Rectangle 160"/>
            <p:cNvSpPr/>
            <p:nvPr/>
          </p:nvSpPr>
          <p:spPr>
            <a:xfrm flipH="1">
              <a:off x="7133475" y="4866333"/>
              <a:ext cx="563708" cy="5520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26528" y="4640236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3" name="Freeform 182"/>
            <p:cNvSpPr/>
            <p:nvPr/>
          </p:nvSpPr>
          <p:spPr>
            <a:xfrm flipH="1">
              <a:off x="6565182" y="4884597"/>
              <a:ext cx="761057" cy="212837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133475" y="4877194"/>
              <a:ext cx="219287" cy="786855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7" name="Rectangle 186"/>
            <p:cNvSpPr/>
            <p:nvPr/>
          </p:nvSpPr>
          <p:spPr>
            <a:xfrm flipH="1">
              <a:off x="7357950" y="5658182"/>
              <a:ext cx="563708" cy="552007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7258431" y="4418325"/>
              <a:ext cx="4050" cy="278288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6671656" y="4978381"/>
              <a:ext cx="276608" cy="5241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6594104" y="4896470"/>
              <a:ext cx="192765" cy="191786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87" idx="2"/>
            </p:cNvCxnSpPr>
            <p:nvPr/>
          </p:nvCxnSpPr>
          <p:spPr>
            <a:xfrm>
              <a:off x="7639804" y="5965152"/>
              <a:ext cx="0" cy="245037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 flipV="1">
              <a:off x="7492567" y="6184289"/>
              <a:ext cx="284693" cy="4286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6676475" y="4733116"/>
              <a:ext cx="0" cy="23070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6424257" y="4566458"/>
                  <a:ext cx="4846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BC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257" y="4566458"/>
                  <a:ext cx="484620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Straight Arrow Connector 204"/>
            <p:cNvCxnSpPr/>
            <p:nvPr/>
          </p:nvCxnSpPr>
          <p:spPr>
            <a:xfrm flipH="1" flipV="1">
              <a:off x="7016270" y="4422706"/>
              <a:ext cx="233634" cy="1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 flipV="1">
              <a:off x="7158964" y="4310579"/>
              <a:ext cx="192765" cy="191786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7625187" y="6214271"/>
                  <a:ext cx="4923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CA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>
                                <a:latin typeface="Cambria Math"/>
                              </a:rPr>
                              <m:t>BC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187" y="6214271"/>
                  <a:ext cx="49231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TextBox 208"/>
            <p:cNvSpPr txBox="1"/>
            <p:nvPr/>
          </p:nvSpPr>
          <p:spPr>
            <a:xfrm>
              <a:off x="719946" y="764704"/>
              <a:ext cx="971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 theory…</a:t>
              </a:r>
              <a:endParaRPr lang="en-CA" sz="14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0668" y="256872"/>
              <a:ext cx="2967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Operators : Curl</a:t>
              </a:r>
              <a:endParaRPr lang="en-CA" sz="2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6652322" y="4291551"/>
                  <a:ext cx="4923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1000">
                                    <a:latin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BC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22" y="4291551"/>
                  <a:ext cx="492314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808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/>
          <p:cNvSpPr txBox="1"/>
          <p:nvPr/>
        </p:nvSpPr>
        <p:spPr>
          <a:xfrm>
            <a:off x="719946" y="764704"/>
            <a:ext cx="97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theory…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61470" y="1200219"/>
                <a:ext cx="1736950" cy="427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</m:sub>
                      </m:sSub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1200219"/>
                <a:ext cx="1736950" cy="427489"/>
              </a:xfrm>
              <a:prstGeom prst="rect">
                <a:avLst/>
              </a:prstGeom>
              <a:blipFill rotWithShape="1">
                <a:blip r:embed="rId4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594104" y="626204"/>
            <a:ext cx="1716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Boundary Conditions</a:t>
            </a:r>
          </a:p>
          <a:p>
            <a:pPr algn="ctr"/>
            <a:r>
              <a:rPr lang="en-CA" sz="1400" i="1" dirty="0" smtClean="0"/>
              <a:t>(Primary Field)</a:t>
            </a:r>
          </a:p>
          <a:p>
            <a:pPr algn="ctr"/>
            <a:r>
              <a:rPr lang="en-CA" sz="1200" dirty="0" smtClean="0"/>
              <a:t>x-y polarized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61470" y="1826455"/>
                <a:ext cx="2423163" cy="544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𝑚𝑖𝑑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1826455"/>
                <a:ext cx="2423163" cy="54444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161470" y="2569796"/>
                <a:ext cx="2423164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𝑚𝑖𝑑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𝑚𝑖𝑑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2569796"/>
                <a:ext cx="2423164" cy="54482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84457" y="3835986"/>
            <a:ext cx="1904356" cy="1946027"/>
            <a:chOff x="3249254" y="3573016"/>
            <a:chExt cx="2432351" cy="2485576"/>
          </a:xfrm>
        </p:grpSpPr>
        <p:sp>
          <p:nvSpPr>
            <p:cNvPr id="194" name="Rectangle 193"/>
            <p:cNvSpPr/>
            <p:nvPr/>
          </p:nvSpPr>
          <p:spPr>
            <a:xfrm flipH="1">
              <a:off x="4247347" y="4626403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473390" y="3811921"/>
              <a:ext cx="0" cy="648072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 flipV="1">
              <a:off x="4473390" y="4150582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4521026" y="4006565"/>
                  <a:ext cx="450602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026" y="4006565"/>
                  <a:ext cx="450602" cy="314487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reeform 159"/>
            <p:cNvSpPr/>
            <p:nvPr/>
          </p:nvSpPr>
          <p:spPr>
            <a:xfrm flipH="1">
              <a:off x="3979184" y="4350802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3969334" y="4343308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3984926" y="5061070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4247347" y="5342360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3969334" y="5053576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3986830" y="3634583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 flipH="1">
              <a:off x="4249251" y="3915873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69334" y="3627089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3259184" y="4339638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3521605" y="4620928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3249254" y="4332144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4255442" y="4619164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4517863" y="4900454"/>
              <a:ext cx="720000" cy="70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4253538" y="461167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4699184" y="4361979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4961605" y="464326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4697280" y="4354485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3708233" y="4055640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970654" y="4336930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706329" y="4048146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 flipV="1">
              <a:off x="4478613" y="4464533"/>
              <a:ext cx="706603" cy="2219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 flipV="1">
              <a:off x="3758098" y="4444039"/>
              <a:ext cx="706603" cy="2219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4247347" y="4191564"/>
              <a:ext cx="231354" cy="27460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4473622" y="4475250"/>
              <a:ext cx="0" cy="648072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4483622" y="4462088"/>
              <a:ext cx="257852" cy="29988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4173081" y="3573016"/>
                  <a:ext cx="566406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𝑥𝑥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81" y="3573016"/>
                  <a:ext cx="566406" cy="314487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5047316" y="4343308"/>
                  <a:ext cx="570501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𝑦𝑥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316" y="4343308"/>
                  <a:ext cx="570501" cy="314487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3741033" y="4077073"/>
                  <a:ext cx="558216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𝑧𝑥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033" y="4077073"/>
                  <a:ext cx="558216" cy="314487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161470" y="3313650"/>
                <a:ext cx="781431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 …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3313650"/>
                <a:ext cx="781431" cy="401135"/>
              </a:xfrm>
              <a:prstGeom prst="rect">
                <a:avLst/>
              </a:prstGeom>
              <a:blipFill rotWithShape="1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blipFill rotWithShape="1">
                <a:blip r:embed="rId64"/>
                <a:stretch>
                  <a:fillRect t="-168000" r="-14091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blipFill rotWithShape="1">
                <a:blip r:embed="rId65"/>
                <a:stretch>
                  <a:fillRect l="-7639" t="-133929" b="-19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blipFill rotWithShape="1">
                <a:blip r:embed="rId66"/>
                <a:stretch>
                  <a:fillRect t="-168000" r="-14027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blipFill rotWithShape="1">
                <a:blip r:embed="rId41"/>
                <a:stretch>
                  <a:fillRect t="-168000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578148" y="4150332"/>
            <a:ext cx="1748344" cy="2100552"/>
            <a:chOff x="6278448" y="3313650"/>
            <a:chExt cx="2361958" cy="2837781"/>
          </a:xfrm>
        </p:grpSpPr>
        <p:sp>
          <p:nvSpPr>
            <p:cNvPr id="204" name="Freeform 203"/>
            <p:cNvSpPr/>
            <p:nvPr/>
          </p:nvSpPr>
          <p:spPr>
            <a:xfrm flipH="1">
              <a:off x="7381727" y="4885547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7371877" y="4878053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6" name="Freeform 205"/>
            <p:cNvSpPr/>
            <p:nvPr/>
          </p:nvSpPr>
          <p:spPr>
            <a:xfrm flipH="1">
              <a:off x="6846451" y="4297173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7108872" y="4578463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6830859" y="4289679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5" name="Freeform 214"/>
            <p:cNvSpPr/>
            <p:nvPr/>
          </p:nvSpPr>
          <p:spPr>
            <a:xfrm flipH="1">
              <a:off x="7657985" y="5153909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7920406" y="543519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7656081" y="5146415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8099823" y="488923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1" name="Freeform 220"/>
            <p:cNvSpPr/>
            <p:nvPr/>
          </p:nvSpPr>
          <p:spPr>
            <a:xfrm flipH="1">
              <a:off x="7110776" y="4590385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7373197" y="4871675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7108872" y="4582891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7649890" y="5161148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9" name="Straight Connector 228"/>
            <p:cNvCxnSpPr/>
            <p:nvPr/>
          </p:nvCxnSpPr>
          <p:spPr>
            <a:xfrm flipH="1" flipV="1">
              <a:off x="7881244" y="4992891"/>
              <a:ext cx="150706" cy="16825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eform 134"/>
            <p:cNvSpPr/>
            <p:nvPr/>
          </p:nvSpPr>
          <p:spPr>
            <a:xfrm flipH="1">
              <a:off x="6560623" y="4032931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6550773" y="4025437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7278719" y="4036614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6552093" y="401905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 flipH="1">
              <a:off x="6828786" y="4308532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Freeform 141"/>
            <p:cNvSpPr/>
            <p:nvPr/>
          </p:nvSpPr>
          <p:spPr>
            <a:xfrm flipH="1">
              <a:off x="6280352" y="3739964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6542773" y="4021254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6278448" y="373247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 flipV="1">
              <a:off x="6807209" y="3844337"/>
              <a:ext cx="257852" cy="29988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7065061" y="3841285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6808324" y="3555343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30240" y="3673421"/>
                  <a:ext cx="636862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end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40" y="3673421"/>
                  <a:ext cx="636862" cy="332637"/>
                </a:xfrm>
                <a:prstGeom prst="rect">
                  <a:avLst/>
                </a:prstGeom>
                <a:blipFill rotWithShape="1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729555" y="3313650"/>
                  <a:ext cx="745142" cy="352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ghost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555" y="3313650"/>
                  <a:ext cx="745142" cy="352302"/>
                </a:xfrm>
                <a:prstGeom prst="rect">
                  <a:avLst/>
                </a:prstGeom>
                <a:blipFill rotWithShape="1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 flipH="1" flipV="1">
              <a:off x="8037798" y="4866251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7883414" y="4702867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002977" y="4698387"/>
                  <a:ext cx="574060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BC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2977" y="4698387"/>
                  <a:ext cx="574060" cy="332637"/>
                </a:xfrm>
                <a:prstGeom prst="rect">
                  <a:avLst/>
                </a:prstGeom>
                <a:blipFill rotWithShape="1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804645" y="4461174"/>
                  <a:ext cx="476953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CA" sz="1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645" y="4461174"/>
                  <a:ext cx="476953" cy="332637"/>
                </a:xfrm>
                <a:prstGeom prst="rect">
                  <a:avLst/>
                </a:prstGeom>
                <a:blipFill rotWithShape="1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Connector 225"/>
            <p:cNvCxnSpPr/>
            <p:nvPr/>
          </p:nvCxnSpPr>
          <p:spPr>
            <a:xfrm flipH="1" flipV="1">
              <a:off x="7649890" y="4726309"/>
              <a:ext cx="231354" cy="27460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7065061" y="4144217"/>
              <a:ext cx="257852" cy="29988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940152" y="5862772"/>
            <a:ext cx="13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/>
              <a:t>For surface boundary:</a:t>
            </a:r>
            <a:endParaRPr lang="en-CA" sz="1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49608" y="2967335"/>
            <a:ext cx="291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Defining g(</a:t>
            </a:r>
            <a:r>
              <a:rPr lang="en-CA" sz="1200" b="1" dirty="0" err="1" smtClean="0"/>
              <a:t>x,y,z</a:t>
            </a:r>
            <a:r>
              <a:rPr lang="en-CA" sz="1200" b="1" dirty="0" smtClean="0"/>
              <a:t>) as the 1D problem for the x and y components: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6003460" y="6063099"/>
                <a:ext cx="1158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BC</m:t>
                          </m:r>
                        </m:sub>
                      </m:sSub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z</m:t>
                      </m:r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=0)=1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60" y="6063099"/>
                <a:ext cx="1158971" cy="246221"/>
              </a:xfrm>
              <a:prstGeom prst="rect">
                <a:avLst/>
              </a:prstGeom>
              <a:blipFill rotWithShape="1">
                <a:blip r:embed="rId7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895373" y="3469021"/>
                <a:ext cx="1113895" cy="280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</m:sup>
                      </m:sSup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z</m:t>
                      </m:r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𝜔𝜇𝜎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73" y="3469021"/>
                <a:ext cx="1113895" cy="280013"/>
              </a:xfrm>
              <a:prstGeom prst="rect">
                <a:avLst/>
              </a:prstGeom>
              <a:blipFill rotWithShape="1">
                <a:blip r:embed="rId7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7394382" y="4293096"/>
                <a:ext cx="1786130" cy="278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z</m:t>
                    </m:r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L</m:t>
                    </m:r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i</m:t>
                    </m:r>
                    <m:rad>
                      <m:radPr>
                        <m:degHide m:val="on"/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𝜔𝜇𝜎</m:t>
                        </m:r>
                      </m:e>
                    </m:rad>
                    <m:sSup>
                      <m:sSupPr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CA" sz="10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</m:oMath>
                </a14:m>
                <a:endParaRPr lang="en-CA" sz="10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382" y="4293096"/>
                <a:ext cx="1786130" cy="278666"/>
              </a:xfrm>
              <a:prstGeom prst="rect">
                <a:avLst/>
              </a:prstGeom>
              <a:blipFill rotWithShape="1">
                <a:blip r:embed="rId7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7401589" y="411879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/>
              <a:t>For bottom boundary:</a:t>
            </a:r>
            <a:endParaRPr lang="en-CA" sz="1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4900550"/>
            <a:ext cx="1468038" cy="1080982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3700069" y="764704"/>
            <a:ext cx="14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form…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15816" y="2720719"/>
                <a:ext cx="2980431" cy="4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(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nz</m:t>
                              </m:r>
                            </m:e>
                          </m:d>
                          <m: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ny</m:t>
                              </m:r>
                            </m:e>
                          </m:d>
                        </m:e>
                      </m:d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720719"/>
                <a:ext cx="2980431" cy="401135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  <m:e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  <m:r>
                                  <m:rPr>
                                    <m:brk m:alnAt="7"/>
                                  </m:r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08564" y="2180141"/>
                <a:ext cx="1394934" cy="471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mid</m:t>
                          </m:r>
                        </m:sub>
                      </m:sSub>
                      <m:sSup>
                        <m:sSup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4" y="2180141"/>
                <a:ext cx="1394934" cy="471732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941687" y="3322127"/>
            <a:ext cx="299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Same idea for the 8 other partial derivatives</a:t>
            </a:r>
          </a:p>
          <a:p>
            <a:r>
              <a:rPr lang="en-CA" sz="1200" b="1" dirty="0" smtClean="0"/>
              <a:t>yielding…</a:t>
            </a:r>
            <a:endParaRPr lang="en-CA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104842" y="4036697"/>
                <a:ext cx="2602379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1" i="0" smtClean="0">
                          <a:latin typeface="Cambria Math"/>
                          <a:ea typeface="Cambria Math"/>
                        </a:rPr>
                        <m:t>𝐋</m:t>
                      </m:r>
                      <m:r>
                        <a:rPr lang="en-CA" sz="600" b="0" i="1" smtClean="0">
                          <a:latin typeface="Cambria Math"/>
                          <a:ea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600" b="0" i="1" smtClean="0"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CA" sz="6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 b="0" i="0" smtClean="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 b="0" i="0" smtClean="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</m:mr>
                        <m:mr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</m:mr>
                        <m:mr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CA" sz="6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42" y="4036697"/>
                <a:ext cx="2602379" cy="722314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3807951" y="3790476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/>
              <a:t>Laplacian Operator</a:t>
            </a:r>
            <a:endParaRPr lang="en-CA" sz="1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808" y="764704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0152" y="760036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0668" y="256872"/>
            <a:ext cx="34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Operators : Vector Laplacian 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633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4329</Words>
  <Application>Microsoft Office PowerPoint</Application>
  <PresentationFormat>On-screen Show (4:3)</PresentationFormat>
  <Paragraphs>376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66</cp:revision>
  <dcterms:created xsi:type="dcterms:W3CDTF">2013-04-11T18:11:32Z</dcterms:created>
  <dcterms:modified xsi:type="dcterms:W3CDTF">2013-04-19T22:05:05Z</dcterms:modified>
</cp:coreProperties>
</file>