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267-7980-4BF7-A1EA-5C257241E5F7}" type="datetimeFigureOut">
              <a:rPr lang="en-CA" smtClean="0"/>
              <a:t>18/04/2013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D1DE-6694-4B27-83C3-607F840907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85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267-7980-4BF7-A1EA-5C257241E5F7}" type="datetimeFigureOut">
              <a:rPr lang="en-CA" smtClean="0"/>
              <a:t>18/04/2013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D1DE-6694-4B27-83C3-607F840907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524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267-7980-4BF7-A1EA-5C257241E5F7}" type="datetimeFigureOut">
              <a:rPr lang="en-CA" smtClean="0"/>
              <a:t>18/04/2013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D1DE-6694-4B27-83C3-607F840907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86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267-7980-4BF7-A1EA-5C257241E5F7}" type="datetimeFigureOut">
              <a:rPr lang="en-CA" smtClean="0"/>
              <a:t>18/04/2013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D1DE-6694-4B27-83C3-607F840907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65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267-7980-4BF7-A1EA-5C257241E5F7}" type="datetimeFigureOut">
              <a:rPr lang="en-CA" smtClean="0"/>
              <a:t>18/04/2013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D1DE-6694-4B27-83C3-607F840907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100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267-7980-4BF7-A1EA-5C257241E5F7}" type="datetimeFigureOut">
              <a:rPr lang="en-CA" smtClean="0"/>
              <a:t>18/04/2013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D1DE-6694-4B27-83C3-607F840907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0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267-7980-4BF7-A1EA-5C257241E5F7}" type="datetimeFigureOut">
              <a:rPr lang="en-CA" smtClean="0"/>
              <a:t>18/04/2013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D1DE-6694-4B27-83C3-607F840907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18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267-7980-4BF7-A1EA-5C257241E5F7}" type="datetimeFigureOut">
              <a:rPr lang="en-CA" smtClean="0"/>
              <a:t>18/04/2013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D1DE-6694-4B27-83C3-607F840907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0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267-7980-4BF7-A1EA-5C257241E5F7}" type="datetimeFigureOut">
              <a:rPr lang="en-CA" smtClean="0"/>
              <a:t>18/04/2013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D1DE-6694-4B27-83C3-607F840907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17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267-7980-4BF7-A1EA-5C257241E5F7}" type="datetimeFigureOut">
              <a:rPr lang="en-CA" smtClean="0"/>
              <a:t>18/04/2013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D1DE-6694-4B27-83C3-607F840907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43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267-7980-4BF7-A1EA-5C257241E5F7}" type="datetimeFigureOut">
              <a:rPr lang="en-CA" smtClean="0"/>
              <a:t>18/04/2013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D1DE-6694-4B27-83C3-607F840907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72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70267-7980-4BF7-A1EA-5C257241E5F7}" type="datetimeFigureOut">
              <a:rPr lang="en-CA" smtClean="0"/>
              <a:t>18/04/2013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6D1DE-6694-4B27-83C3-607F840907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66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.png"/><Relationship Id="rId34" Type="http://schemas.openxmlformats.org/officeDocument/2006/relationships/image" Target="../media/image1.JPG"/><Relationship Id="rId25" Type="http://schemas.openxmlformats.org/officeDocument/2006/relationships/image" Target="../media/image24.png"/><Relationship Id="rId33" Type="http://schemas.openxmlformats.org/officeDocument/2006/relationships/image" Target="../media/image8.png"/><Relationship Id="rId2" Type="http://schemas.openxmlformats.org/officeDocument/2006/relationships/image" Target="../media/image1.png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32" Type="http://schemas.openxmlformats.org/officeDocument/2006/relationships/image" Target="../media/image7.png"/><Relationship Id="rId28" Type="http://schemas.openxmlformats.org/officeDocument/2006/relationships/image" Target="../media/image4.png"/><Relationship Id="rId31" Type="http://schemas.openxmlformats.org/officeDocument/2006/relationships/image" Target="../media/image30.png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7.jpeg"/><Relationship Id="rId5" Type="http://schemas.openxmlformats.org/officeDocument/2006/relationships/image" Target="../media/image13.png"/><Relationship Id="rId10" Type="http://schemas.openxmlformats.org/officeDocument/2006/relationships/image" Target="../media/image6.jpeg"/><Relationship Id="rId4" Type="http://schemas.openxmlformats.org/officeDocument/2006/relationships/image" Target="../media/image3.jpeg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51" Type="http://schemas.openxmlformats.org/officeDocument/2006/relationships/image" Target="../media/image38.png"/><Relationship Id="rId72" Type="http://schemas.openxmlformats.org/officeDocument/2006/relationships/image" Target="../media/image110.png"/><Relationship Id="rId50" Type="http://schemas.openxmlformats.org/officeDocument/2006/relationships/image" Target="../media/image37.png"/><Relationship Id="rId55" Type="http://schemas.openxmlformats.org/officeDocument/2006/relationships/image" Target="../media/image50.png"/><Relationship Id="rId63" Type="http://schemas.openxmlformats.org/officeDocument/2006/relationships/image" Target="../media/image52.png"/><Relationship Id="rId68" Type="http://schemas.openxmlformats.org/officeDocument/2006/relationships/image" Target="../media/image70.png"/><Relationship Id="rId76" Type="http://schemas.openxmlformats.org/officeDocument/2006/relationships/image" Target="../media/image16.png"/><Relationship Id="rId67" Type="http://schemas.openxmlformats.org/officeDocument/2006/relationships/image" Target="../media/image66.png"/><Relationship Id="rId71" Type="http://schemas.openxmlformats.org/officeDocument/2006/relationships/image" Target="../media/image10.png"/><Relationship Id="rId54" Type="http://schemas.openxmlformats.org/officeDocument/2006/relationships/image" Target="../media/image410.png"/><Relationship Id="rId41" Type="http://schemas.openxmlformats.org/officeDocument/2006/relationships/image" Target="../media/image150.png"/><Relationship Id="rId70" Type="http://schemas.openxmlformats.org/officeDocument/2006/relationships/image" Target="../media/image9.png"/><Relationship Id="rId75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53" Type="http://schemas.openxmlformats.org/officeDocument/2006/relationships/image" Target="../media/image33.png"/><Relationship Id="rId66" Type="http://schemas.openxmlformats.org/officeDocument/2006/relationships/image" Target="../media/image44.png"/><Relationship Id="rId74" Type="http://schemas.openxmlformats.org/officeDocument/2006/relationships/image" Target="../media/image8.tiff"/><Relationship Id="rId49" Type="http://schemas.openxmlformats.org/officeDocument/2006/relationships/image" Target="../media/image36.png"/><Relationship Id="rId52" Type="http://schemas.openxmlformats.org/officeDocument/2006/relationships/image" Target="../media/image22.png"/><Relationship Id="rId65" Type="http://schemas.openxmlformats.org/officeDocument/2006/relationships/image" Target="../media/image43.png"/><Relationship Id="rId73" Type="http://schemas.openxmlformats.org/officeDocument/2006/relationships/image" Target="../media/image12.png"/><Relationship Id="rId78" Type="http://schemas.openxmlformats.org/officeDocument/2006/relationships/image" Target="../media/image18.png"/><Relationship Id="rId64" Type="http://schemas.openxmlformats.org/officeDocument/2006/relationships/image" Target="../media/image42.png"/><Relationship Id="rId69" Type="http://schemas.openxmlformats.org/officeDocument/2006/relationships/image" Target="../media/image80.png"/><Relationship Id="rId77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0" Type="http://schemas.openxmlformats.org/officeDocument/2006/relationships/image" Target="../media/image32.png"/><Relationship Id="rId3" Type="http://schemas.openxmlformats.org/officeDocument/2006/relationships/image" Target="../media/image25.png"/><Relationship Id="rId76" Type="http://schemas.openxmlformats.org/officeDocument/2006/relationships/image" Target="../media/image16.png"/><Relationship Id="rId67" Type="http://schemas.openxmlformats.org/officeDocument/2006/relationships/image" Target="../media/image27.png"/><Relationship Id="rId2" Type="http://schemas.openxmlformats.org/officeDocument/2006/relationships/image" Target="../media/image23.png"/><Relationship Id="rId41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6" Type="http://schemas.openxmlformats.org/officeDocument/2006/relationships/image" Target="../media/image44.png"/><Relationship Id="rId79" Type="http://schemas.openxmlformats.org/officeDocument/2006/relationships/image" Target="../media/image31.png"/><Relationship Id="rId65" Type="http://schemas.openxmlformats.org/officeDocument/2006/relationships/image" Target="../media/image43.png"/><Relationship Id="rId78" Type="http://schemas.openxmlformats.org/officeDocument/2006/relationships/image" Target="../media/image29.png"/><Relationship Id="rId81" Type="http://schemas.openxmlformats.org/officeDocument/2006/relationships/image" Target="../media/image9.tiff"/><Relationship Id="rId4" Type="http://schemas.openxmlformats.org/officeDocument/2006/relationships/image" Target="../media/image26.png"/><Relationship Id="rId64" Type="http://schemas.openxmlformats.org/officeDocument/2006/relationships/image" Target="../media/image42.png"/><Relationship Id="rId77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35.png"/><Relationship Id="rId7" Type="http://schemas.openxmlformats.org/officeDocument/2006/relationships/image" Target="../media/image45.png"/><Relationship Id="rId12" Type="http://schemas.openxmlformats.org/officeDocument/2006/relationships/image" Target="../media/image10.tif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9.png"/><Relationship Id="rId5" Type="http://schemas.openxmlformats.org/officeDocument/2006/relationships/image" Target="../media/image40.png"/><Relationship Id="rId10" Type="http://schemas.openxmlformats.org/officeDocument/2006/relationships/image" Target="../media/image48.png"/><Relationship Id="rId4" Type="http://schemas.openxmlformats.org/officeDocument/2006/relationships/image" Target="../media/image39.png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3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1.png"/><Relationship Id="rId5" Type="http://schemas.openxmlformats.org/officeDocument/2006/relationships/image" Target="../media/image11.tiff"/><Relationship Id="rId10" Type="http://schemas.openxmlformats.org/officeDocument/2006/relationships/image" Target="../media/image60.png"/><Relationship Id="rId4" Type="http://schemas.openxmlformats.org/officeDocument/2006/relationships/image" Target="../media/image55.png"/><Relationship Id="rId9" Type="http://schemas.openxmlformats.org/officeDocument/2006/relationships/image" Target="../media/image29.png"/><Relationship Id="rId14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56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8.png"/><Relationship Id="rId7" Type="http://schemas.openxmlformats.org/officeDocument/2006/relationships/image" Target="../media/image7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1.tiff"/><Relationship Id="rId7" Type="http://schemas.openxmlformats.org/officeDocument/2006/relationships/image" Target="../media/image81.png"/><Relationship Id="rId2" Type="http://schemas.openxmlformats.org/officeDocument/2006/relationships/image" Target="../media/image70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3.tiff"/><Relationship Id="rId4" Type="http://schemas.openxmlformats.org/officeDocument/2006/relationships/image" Target="../media/image72.tiff"/><Relationship Id="rId9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 246"/>
          <p:cNvGrpSpPr/>
          <p:nvPr/>
        </p:nvGrpSpPr>
        <p:grpSpPr>
          <a:xfrm>
            <a:off x="4215240" y="806473"/>
            <a:ext cx="2837959" cy="2422729"/>
            <a:chOff x="-1288218" y="570375"/>
            <a:chExt cx="4933706" cy="4211841"/>
          </a:xfrm>
        </p:grpSpPr>
        <p:grpSp>
          <p:nvGrpSpPr>
            <p:cNvPr id="78" name="Group 77"/>
            <p:cNvGrpSpPr/>
            <p:nvPr/>
          </p:nvGrpSpPr>
          <p:grpSpPr>
            <a:xfrm>
              <a:off x="1098462" y="2622216"/>
              <a:ext cx="2160000" cy="2160000"/>
              <a:chOff x="3090403" y="2127353"/>
              <a:chExt cx="2160000" cy="21600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3090403" y="2127353"/>
                <a:ext cx="2160000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3090403" y="2847353"/>
                <a:ext cx="2160000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3090403" y="3567353"/>
                <a:ext cx="2160000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3090403" y="4287353"/>
                <a:ext cx="2160000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3090403" y="2127353"/>
                <a:ext cx="0" cy="216000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5250403" y="2127353"/>
                <a:ext cx="0" cy="216000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4530403" y="2127353"/>
                <a:ext cx="0" cy="216000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3810403" y="2127353"/>
                <a:ext cx="0" cy="216000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 flipH="1">
              <a:off x="252616" y="2488490"/>
              <a:ext cx="2160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252616" y="1768490"/>
              <a:ext cx="845846" cy="845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534564" y="2060711"/>
              <a:ext cx="0" cy="21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2412616" y="1761783"/>
              <a:ext cx="845846" cy="845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692616" y="1771702"/>
              <a:ext cx="845846" cy="845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972616" y="1776728"/>
              <a:ext cx="845846" cy="845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816513" y="2340007"/>
              <a:ext cx="216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34564" y="2060711"/>
              <a:ext cx="216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2392550" y="2056330"/>
              <a:ext cx="865912" cy="2706560"/>
              <a:chOff x="4384491" y="1561467"/>
              <a:chExt cx="865912" cy="270656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4404557" y="1979955"/>
                <a:ext cx="845846" cy="8454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 flipV="1">
                <a:off x="4384491" y="2691186"/>
                <a:ext cx="845846" cy="8454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404557" y="3422539"/>
                <a:ext cx="845846" cy="8454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 flipV="1">
                <a:off x="4968454" y="1840763"/>
                <a:ext cx="0" cy="2160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 flipV="1">
                <a:off x="4686505" y="1561467"/>
                <a:ext cx="0" cy="2160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Freeform 66"/>
            <p:cNvSpPr/>
            <p:nvPr/>
          </p:nvSpPr>
          <p:spPr>
            <a:xfrm flipH="1">
              <a:off x="851867" y="2355871"/>
              <a:ext cx="972065" cy="271848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solidFill>
              <a:srgbClr val="92D050">
                <a:alpha val="4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1114288" y="2637161"/>
              <a:ext cx="720000" cy="705055"/>
            </a:xfrm>
            <a:prstGeom prst="rect">
              <a:avLst/>
            </a:prstGeom>
            <a:solidFill>
              <a:schemeClr val="accent6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1499939" y="3002377"/>
              <a:ext cx="168865" cy="188053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 flipV="1">
              <a:off x="1283916" y="2189031"/>
              <a:ext cx="0" cy="294671"/>
            </a:xfrm>
            <a:prstGeom prst="straightConnector1">
              <a:avLst/>
            </a:prstGeom>
            <a:ln w="2222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 68"/>
            <p:cNvSpPr/>
            <p:nvPr/>
          </p:nvSpPr>
          <p:spPr>
            <a:xfrm>
              <a:off x="825400" y="2348377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solidFill>
              <a:schemeClr val="accent1">
                <a:alpha val="49000"/>
              </a:schemeClr>
            </a:solidFill>
            <a:ln>
              <a:solidFill>
                <a:schemeClr val="tx2"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675539" y="2850885"/>
              <a:ext cx="298392" cy="0"/>
            </a:xfrm>
            <a:prstGeom prst="straightConnector1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229072" y="1761783"/>
              <a:ext cx="2183544" cy="2166707"/>
              <a:chOff x="2221013" y="1266920"/>
              <a:chExt cx="2183544" cy="2166707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2244557" y="1273627"/>
                <a:ext cx="2160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2244557" y="2713627"/>
                <a:ext cx="2160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244557" y="3433627"/>
                <a:ext cx="2160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4404557" y="1273627"/>
                <a:ext cx="0" cy="2160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2221013" y="1273627"/>
                <a:ext cx="0" cy="2160000"/>
              </a:xfrm>
              <a:prstGeom prst="line">
                <a:avLst/>
              </a:prstGeom>
              <a:ln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3686800" y="1266920"/>
                <a:ext cx="0" cy="2160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966800" y="1266920"/>
                <a:ext cx="0" cy="2160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229072" y="2054004"/>
              <a:ext cx="869390" cy="2713267"/>
              <a:chOff x="2221013" y="1559141"/>
              <a:chExt cx="869390" cy="2713267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244557" y="2006917"/>
                <a:ext cx="845846" cy="845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2221013" y="2706920"/>
                <a:ext cx="845846" cy="845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 flipV="1">
                <a:off x="2221013" y="3426920"/>
                <a:ext cx="845846" cy="845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2808454" y="1845144"/>
                <a:ext cx="0" cy="216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2810697" y="1838437"/>
                <a:ext cx="0" cy="216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 flipV="1">
                <a:off x="2528748" y="1559141"/>
                <a:ext cx="0" cy="216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Arrow Connector 79"/>
            <p:cNvCxnSpPr/>
            <p:nvPr/>
          </p:nvCxnSpPr>
          <p:spPr>
            <a:xfrm flipH="1">
              <a:off x="2029266" y="3345524"/>
              <a:ext cx="298392" cy="0"/>
            </a:xfrm>
            <a:prstGeom prst="straightConnector1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995883" y="1979646"/>
                  <a:ext cx="565602" cy="3745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8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CA" sz="800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en-CA" sz="800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883" y="1979646"/>
                  <a:ext cx="565602" cy="37454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466024" y="2819404"/>
                  <a:ext cx="486191" cy="3496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0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z</m:t>
                            </m:r>
                          </m:sup>
                        </m:sSup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6024" y="2819404"/>
                  <a:ext cx="486191" cy="349620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2209" y="2547728"/>
                  <a:ext cx="574298" cy="3745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8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CA" sz="800" b="0" i="1" smtClean="0">
                                <a:latin typeface="Cambria Math"/>
                              </a:rPr>
                              <m:t>𝑦</m:t>
                            </m:r>
                          </m:sup>
                        </m:sSup>
                      </m:oMath>
                    </m:oMathPara>
                  </a14:m>
                  <a:endParaRPr lang="en-CA" sz="800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209" y="2547728"/>
                  <a:ext cx="574298" cy="374543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Oval 84"/>
            <p:cNvSpPr/>
            <p:nvPr/>
          </p:nvSpPr>
          <p:spPr>
            <a:xfrm>
              <a:off x="1310204" y="287003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1211907" y="2654141"/>
                  <a:ext cx="566719" cy="3745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800" b="0" i="1" smtClean="0">
                                <a:latin typeface="Cambria Math"/>
                                <a:ea typeface="Cambria Math"/>
                              </a:rPr>
                              <m:t>φ</m:t>
                            </m:r>
                          </m:e>
                          <m:sub>
                            <m:r>
                              <a:rPr lang="en-CA" sz="800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8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1907" y="2654141"/>
                  <a:ext cx="566719" cy="374543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1948794" y="3067572"/>
                  <a:ext cx="565270" cy="3943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800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800" b="0" i="0" smtClean="0">
                                <a:latin typeface="Cambria Math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CA" sz="8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794" y="3067572"/>
                  <a:ext cx="565270" cy="394384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2156560" y="2708322"/>
                  <a:ext cx="562482" cy="3745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800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800" b="0" i="0" smtClean="0">
                                <a:latin typeface="Cambria Math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CA" sz="8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6560" y="2708322"/>
                  <a:ext cx="562482" cy="374543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/>
            <p:cNvCxnSpPr/>
            <p:nvPr/>
          </p:nvCxnSpPr>
          <p:spPr>
            <a:xfrm>
              <a:off x="2538462" y="2784946"/>
              <a:ext cx="0" cy="282627"/>
            </a:xfrm>
            <a:prstGeom prst="straightConnector1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 flipV="1">
              <a:off x="2292027" y="2360135"/>
              <a:ext cx="193408" cy="195576"/>
            </a:xfrm>
            <a:prstGeom prst="straightConnector1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360430" y="2314366"/>
                  <a:ext cx="556908" cy="3745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800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800" b="0" i="0" smtClean="0">
                                <a:latin typeface="Cambria Math"/>
                              </a:rPr>
                              <m:t>z</m:t>
                            </m:r>
                          </m:sub>
                        </m:sSub>
                      </m:oMath>
                    </m:oMathPara>
                  </a14:m>
                  <a:endParaRPr lang="en-CA" sz="800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430" y="2314366"/>
                  <a:ext cx="556908" cy="374543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Oval 97"/>
            <p:cNvSpPr/>
            <p:nvPr/>
          </p:nvSpPr>
          <p:spPr>
            <a:xfrm>
              <a:off x="2204407" y="370961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2106109" y="3493722"/>
                  <a:ext cx="524705" cy="3496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0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lang="en-CA" sz="10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109" y="3493722"/>
                  <a:ext cx="524705" cy="349620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TextBox 156"/>
            <p:cNvSpPr txBox="1"/>
            <p:nvPr/>
          </p:nvSpPr>
          <p:spPr>
            <a:xfrm>
              <a:off x="-1288218" y="570375"/>
              <a:ext cx="4933706" cy="963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Model Parameters</a:t>
              </a:r>
            </a:p>
            <a:p>
              <a:r>
                <a:rPr lang="en-CA" sz="1400" dirty="0" smtClean="0"/>
                <a:t>Cell-center discretization</a:t>
              </a:r>
              <a:endParaRPr lang="en-CA" sz="1400" dirty="0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976194" y="836720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Maxwell’s equations</a:t>
            </a:r>
          </a:p>
          <a:p>
            <a:r>
              <a:rPr lang="en-CA" sz="1400" i="1" dirty="0" smtClean="0"/>
              <a:t>Quasi-static in frequency domain</a:t>
            </a:r>
            <a:endParaRPr lang="en-CA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3" y="1488122"/>
                <a:ext cx="2952328" cy="3452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000" i="0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000" b="0" i="0" smtClean="0">
                          <a:latin typeface="Cambria Math"/>
                          <a:ea typeface="Cambria Math"/>
                        </a:rPr>
                        <m:t>x</m:t>
                      </m:r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1000" b="1" i="0" smtClean="0">
                          <a:latin typeface="Cambria Math"/>
                          <a:ea typeface="Cambria Math"/>
                        </a:rPr>
                        <m:t>𝐄</m:t>
                      </m:r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CA" sz="1000" b="0" i="0" smtClean="0">
                          <a:latin typeface="Cambria Math"/>
                          <a:ea typeface="Cambria Math"/>
                        </a:rPr>
                        <m:t>i</m:t>
                      </m:r>
                      <m:r>
                        <m:rPr>
                          <m:sty m:val="p"/>
                        </m:rPr>
                        <a:rPr lang="el-GR" sz="1000" b="0" i="1" smtClean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l-GR" sz="10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CA" sz="1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1000" b="1" i="1" smtClean="0">
                          <a:latin typeface="Cambria Math"/>
                          <a:ea typeface="Cambria Math"/>
                        </a:rPr>
                        <m:t>𝑯</m:t>
                      </m:r>
                      <m:r>
                        <a:rPr lang="en-CA" sz="10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CA" sz="1000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00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CA" sz="100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000">
                          <a:latin typeface="Cambria Math"/>
                          <a:ea typeface="Cambria Math"/>
                        </a:rPr>
                        <m:t>x</m:t>
                      </m:r>
                      <m:r>
                        <a:rPr lang="en-CA" sz="100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1000" b="1" i="0" smtClean="0">
                          <a:latin typeface="Cambria Math"/>
                          <a:ea typeface="Cambria Math"/>
                        </a:rPr>
                        <m:t>𝐇</m:t>
                      </m:r>
                      <m:r>
                        <a:rPr lang="en-CA" sz="1000">
                          <a:latin typeface="Cambria Math"/>
                          <a:ea typeface="Cambria Math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l-GR" sz="1000" i="1" smtClean="0"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n-CA" sz="1000" b="1" i="1" smtClean="0"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CA" sz="1000" i="1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CA" sz="1000" dirty="0" smtClean="0">
                  <a:ea typeface="Cambria Math"/>
                </a:endParaRPr>
              </a:p>
              <a:p>
                <a:pPr algn="ctr"/>
                <a:endParaRPr lang="en-CA" sz="1000" dirty="0">
                  <a:ea typeface="Cambria Math"/>
                </a:endParaRPr>
              </a:p>
              <a:p>
                <a:pPr algn="ctr"/>
                <a:r>
                  <a:rPr lang="en-CA" sz="1000" dirty="0" smtClean="0">
                    <a:ea typeface="Cambria Math"/>
                  </a:rPr>
                  <a:t>Substituting </a:t>
                </a:r>
                <a:r>
                  <a:rPr lang="en-CA" sz="1000" b="1" dirty="0" smtClean="0">
                    <a:ea typeface="Cambria Math"/>
                  </a:rPr>
                  <a:t>H</a:t>
                </a:r>
                <a:r>
                  <a:rPr lang="en-CA" sz="1000" dirty="0" smtClean="0">
                    <a:ea typeface="Cambria Math"/>
                  </a:rPr>
                  <a:t> for </a:t>
                </a:r>
                <a:r>
                  <a:rPr lang="en-CA" sz="1000" b="1" dirty="0" smtClean="0">
                    <a:ea typeface="Cambria Math"/>
                  </a:rPr>
                  <a:t>E…</a:t>
                </a:r>
              </a:p>
              <a:p>
                <a:pPr algn="ctr"/>
                <a:endParaRPr lang="en-CA" sz="1000" b="1" dirty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000" i="0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CA" sz="100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000" i="0" smtClean="0">
                          <a:latin typeface="Cambria Math"/>
                          <a:ea typeface="Cambria Math"/>
                        </a:rPr>
                        <m:t>x</m:t>
                      </m:r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1000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CA" sz="1000" i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000" i="0">
                          <a:latin typeface="Cambria Math"/>
                          <a:ea typeface="Cambria Math"/>
                        </a:rPr>
                        <m:t>x</m:t>
                      </m:r>
                      <m:r>
                        <a:rPr lang="en-CA" sz="1000" b="1" i="0">
                          <a:latin typeface="Cambria Math"/>
                          <a:ea typeface="Cambria Math"/>
                        </a:rPr>
                        <m:t>𝐄</m:t>
                      </m:r>
                      <m:r>
                        <a:rPr lang="en-CA" sz="1000" i="0">
                          <a:latin typeface="Cambria Math"/>
                          <a:ea typeface="Cambria Math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CA" sz="1000" i="0">
                          <a:latin typeface="Cambria Math"/>
                          <a:ea typeface="Cambria Math"/>
                        </a:rPr>
                        <m:t>iωμ</m:t>
                      </m:r>
                      <m:r>
                        <a:rPr lang="en-CA" sz="1000" i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1000" b="1" i="0" smtClean="0">
                          <a:latin typeface="Cambria Math"/>
                          <a:ea typeface="Cambria Math"/>
                        </a:rPr>
                        <m:t>𝐄</m:t>
                      </m:r>
                      <m:r>
                        <a:rPr lang="en-CA" sz="1000" i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CA" sz="1000" dirty="0" smtClean="0">
                  <a:ea typeface="Cambria Math"/>
                </a:endParaRPr>
              </a:p>
              <a:p>
                <a:pPr algn="ctr"/>
                <a:endParaRPr lang="en-CA" sz="1000" dirty="0" smtClean="0">
                  <a:ea typeface="Cambria Math"/>
                </a:endParaRPr>
              </a:p>
              <a:p>
                <a:pPr algn="ctr"/>
                <a:endParaRPr lang="en-CA" sz="1000" dirty="0">
                  <a:ea typeface="Cambria Math"/>
                </a:endParaRPr>
              </a:p>
              <a:p>
                <a:pPr algn="ctr"/>
                <a:r>
                  <a:rPr lang="en-CA" sz="1000" dirty="0" smtClean="0">
                    <a:ea typeface="Cambria Math"/>
                  </a:rPr>
                  <a:t>Using Haber (2000) potential decomposition</a:t>
                </a:r>
              </a:p>
              <a:p>
                <a:pPr algn="ctr"/>
                <a:endParaRPr lang="en-CA" sz="100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000" b="1" i="0" smtClean="0">
                          <a:latin typeface="Cambria Math"/>
                          <a:ea typeface="Cambria Math"/>
                        </a:rPr>
                        <m:t>𝐄</m:t>
                      </m:r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1000" b="1" i="0" smtClean="0">
                          <a:latin typeface="Cambria Math"/>
                          <a:ea typeface="Cambria Math"/>
                        </a:rPr>
                        <m:t>𝐀</m:t>
                      </m:r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CA" sz="1000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el-GR" sz="1000" i="0">
                          <a:latin typeface="Cambria Math"/>
                          <a:ea typeface="Cambria Math"/>
                        </a:rPr>
                        <m:t>φ</m:t>
                      </m:r>
                    </m:oMath>
                  </m:oMathPara>
                </a14:m>
                <a:endParaRPr lang="en-CA" sz="1000" dirty="0" smtClean="0">
                  <a:ea typeface="Cambria Math"/>
                </a:endParaRPr>
              </a:p>
              <a:p>
                <a:pPr algn="ctr"/>
                <a:endParaRPr lang="en-CA" sz="100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000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CA" sz="1000" i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000" i="0">
                          <a:latin typeface="Cambria Math"/>
                          <a:ea typeface="Cambria Math"/>
                        </a:rPr>
                        <m:t>x</m:t>
                      </m:r>
                      <m:r>
                        <a:rPr lang="en-CA" sz="1000" i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1000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CA" sz="1000" i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000" i="0">
                          <a:latin typeface="Cambria Math"/>
                          <a:ea typeface="Cambria Math"/>
                        </a:rPr>
                        <m:t>x</m:t>
                      </m:r>
                      <m:r>
                        <a:rPr lang="en-CA" sz="1000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1000" b="1" i="0" smtClean="0">
                          <a:latin typeface="Cambria Math"/>
                          <a:ea typeface="Cambria Math"/>
                        </a:rPr>
                        <m:t>𝐀</m:t>
                      </m:r>
                      <m:r>
                        <a:rPr lang="en-CA" sz="1000">
                          <a:latin typeface="Cambria Math"/>
                          <a:ea typeface="Cambria Math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CA" sz="1000">
                          <a:latin typeface="Cambria Math"/>
                          <a:ea typeface="Cambria Math"/>
                        </a:rPr>
                        <m:t>iωμ</m:t>
                      </m:r>
                      <m:r>
                        <a:rPr lang="en-CA" sz="100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CA" sz="10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sz="1000" b="1" i="0" smtClean="0">
                              <a:latin typeface="Cambria Math"/>
                              <a:ea typeface="Cambria Math"/>
                            </a:rPr>
                            <m:t>𝐀</m:t>
                          </m:r>
                          <m:r>
                            <a:rPr lang="en-CA" sz="1000" b="1" i="0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CA" sz="100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l-GR" sz="100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</m:d>
                      <m:r>
                        <a:rPr lang="en-CA" sz="100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CA" sz="1000" dirty="0" smtClean="0">
                  <a:ea typeface="Cambria Math"/>
                </a:endParaRPr>
              </a:p>
              <a:p>
                <a:pPr algn="ctr"/>
                <a:endParaRPr lang="en-CA" sz="1000" dirty="0" smtClean="0">
                  <a:ea typeface="Cambria Math"/>
                </a:endParaRPr>
              </a:p>
              <a:p>
                <a:pPr algn="ctr"/>
                <a:r>
                  <a:rPr lang="en-CA" sz="1000" dirty="0" smtClean="0">
                    <a:ea typeface="Cambria Math"/>
                  </a:rPr>
                  <a:t>With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CA" sz="10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1000" i="1" smtClean="0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CA" sz="1000" i="0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en-CA" sz="1000" i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CA" sz="1000" b="1" i="0">
                                  <a:latin typeface="Cambria Math"/>
                                  <a:ea typeface="Cambria Math"/>
                                </a:rPr>
                                <m:t>𝐀</m:t>
                              </m:r>
                              <m:r>
                                <a:rPr lang="en-CA" sz="1000" i="0">
                                  <a:latin typeface="Cambria Math"/>
                                  <a:ea typeface="Cambria Math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CA" sz="1000" i="0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en-CA" sz="1000" i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CA" sz="1000" i="0" smtClean="0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m:rPr>
                                  <m:sty m:val="p"/>
                                </m:rPr>
                                <a:rPr lang="el-GR" sz="1000" i="0" smtClean="0"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  <m:r>
                                <a:rPr lang="en-CA" sz="1000" i="0">
                                  <a:latin typeface="Cambria Math"/>
                                  <a:ea typeface="Cambria Math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1000" b="0" dirty="0" smtClean="0">
                  <a:ea typeface="Cambria Math"/>
                </a:endParaRPr>
              </a:p>
              <a:p>
                <a:endParaRPr lang="en-CA" sz="1000" b="1" dirty="0" smtClean="0"/>
              </a:p>
              <a:p>
                <a:endParaRPr lang="en-CA" sz="1000" b="1" dirty="0"/>
              </a:p>
              <a:p>
                <a:r>
                  <a:rPr lang="en-CA" sz="1000" b="1" dirty="0" smtClean="0"/>
                  <a:t>…but since </a:t>
                </a:r>
                <a14:m>
                  <m:oMath xmlns:m="http://schemas.openxmlformats.org/officeDocument/2006/math">
                    <m:r>
                      <a:rPr lang="en-CA" sz="1000">
                        <a:latin typeface="Cambria Math"/>
                        <a:ea typeface="Cambria Math"/>
                      </a:rPr>
                      <m:t>𝛻</m:t>
                    </m:r>
                    <m:r>
                      <a:rPr lang="en-CA" sz="1000">
                        <a:latin typeface="Cambria Math"/>
                        <a:ea typeface="Cambria Math"/>
                      </a:rPr>
                      <m:t>∙</m:t>
                    </m:r>
                    <m:r>
                      <a:rPr lang="en-CA" sz="1000" b="1">
                        <a:latin typeface="Cambria Math"/>
                        <a:ea typeface="Cambria Math"/>
                      </a:rPr>
                      <m:t>𝐀</m:t>
                    </m:r>
                  </m:oMath>
                </a14:m>
                <a:r>
                  <a:rPr lang="en-CA" sz="1000" b="1" dirty="0" smtClean="0"/>
                  <a:t> = 0, and </a:t>
                </a:r>
                <a14:m>
                  <m:oMath xmlns:m="http://schemas.openxmlformats.org/officeDocument/2006/math">
                    <m:r>
                      <a:rPr lang="en-CA" sz="1000" b="1" i="1" smtClean="0">
                        <a:latin typeface="Cambria Math"/>
                        <a:ea typeface="Cambria Math"/>
                      </a:rPr>
                      <m:t>∆ =(</m:t>
                    </m:r>
                    <m:r>
                      <a:rPr lang="en-CA" sz="1000">
                        <a:latin typeface="Cambria Math"/>
                        <a:ea typeface="Cambria Math"/>
                      </a:rPr>
                      <m:t>𝛻</m:t>
                    </m:r>
                    <m:r>
                      <a:rPr lang="en-CA" sz="100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sz="1000">
                        <a:latin typeface="Cambria Math"/>
                        <a:ea typeface="Cambria Math"/>
                      </a:rPr>
                      <m:t>x</m:t>
                    </m:r>
                    <m:r>
                      <a:rPr lang="en-CA" sz="1000"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1000">
                        <a:latin typeface="Cambria Math"/>
                        <a:ea typeface="Cambria Math"/>
                      </a:rPr>
                      <m:t>𝛻</m:t>
                    </m:r>
                    <m:r>
                      <a:rPr lang="en-CA" sz="100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sz="1000">
                        <a:latin typeface="Cambria Math"/>
                        <a:ea typeface="Cambria Math"/>
                      </a:rPr>
                      <m:t>x</m:t>
                    </m:r>
                    <m:r>
                      <a:rPr lang="en-CA" sz="1000" b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CA" sz="1000" b="1" dirty="0" smtClean="0"/>
                  <a:t> + </a:t>
                </a:r>
                <a14:m>
                  <m:oMath xmlns:m="http://schemas.openxmlformats.org/officeDocument/2006/math">
                    <m:r>
                      <a:rPr lang="en-CA" sz="1000">
                        <a:latin typeface="Cambria Math"/>
                        <a:ea typeface="Cambria Math"/>
                      </a:rPr>
                      <m:t>𝛻</m:t>
                    </m:r>
                    <m:r>
                      <a:rPr lang="en-CA" sz="1000" b="0" i="0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CA" sz="1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CA" sz="1000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en-CA" sz="100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CA" sz="1000" b="1" i="0" smtClean="0">
                            <a:latin typeface="Cambria Math"/>
                            <a:ea typeface="Cambria Math"/>
                          </a:rPr>
                          <m:t>𝐀</m:t>
                        </m:r>
                      </m:e>
                    </m:d>
                  </m:oMath>
                </a14:m>
                <a:endParaRPr lang="en-CA" sz="1000" b="0" dirty="0" smtClean="0">
                  <a:ea typeface="Cambria Math"/>
                </a:endParaRPr>
              </a:p>
              <a:p>
                <a:endParaRPr lang="en-CA" sz="1000" b="0" dirty="0" smtClean="0">
                  <a:ea typeface="Cambria Math"/>
                </a:endParaRPr>
              </a:p>
              <a:p>
                <a:r>
                  <a:rPr lang="en-CA" sz="1000" b="1" dirty="0" smtClean="0"/>
                  <a:t>We can substitute for the Laplacian. Turns out to be much simpler to apply Boundary Conditions…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3" y="1488122"/>
                <a:ext cx="2952328" cy="3452805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67545" y="5372956"/>
                <a:ext cx="3096344" cy="431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L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𝜔𝜇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</m:e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𝜔𝜇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∙ 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∙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𝜎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1200" b="0" i="1" smtClean="0">
                          <a:latin typeface="Cambria Math"/>
                        </a:rPr>
                        <m:t>  </m:t>
                      </m:r>
                      <m:d>
                        <m:dPr>
                          <m:begChr m:val="|"/>
                          <m:endChr m:val="|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12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5" y="5372956"/>
                <a:ext cx="3096344" cy="431528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1007605" y="5096217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Forward system of equations</a:t>
            </a:r>
            <a:endParaRPr lang="en-CA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80668" y="256872"/>
            <a:ext cx="2967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The Forward Problem</a:t>
            </a:r>
            <a:endParaRPr lang="en-CA" sz="2000" i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010" y="3356992"/>
            <a:ext cx="3544344" cy="3393931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4216523" y="3429228"/>
            <a:ext cx="245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3D Conductivity Model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1946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" y="4405559"/>
            <a:ext cx="2567873" cy="2395404"/>
          </a:xfrm>
          <a:prstGeom prst="rect">
            <a:avLst/>
          </a:prstGeom>
        </p:spPr>
      </p:pic>
      <p:sp>
        <p:nvSpPr>
          <p:cNvPr id="140" name="TextBox 139"/>
          <p:cNvSpPr txBox="1"/>
          <p:nvPr/>
        </p:nvSpPr>
        <p:spPr>
          <a:xfrm>
            <a:off x="467544" y="764704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 smtClean="0"/>
              <a:t>Setting up the problem…</a:t>
            </a:r>
            <a:endParaRPr lang="en-CA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3528" y="1146560"/>
                <a:ext cx="4680520" cy="2689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b="1" dirty="0" smtClean="0"/>
                  <a:t>We first decompose the field in a primary and secondary component </a:t>
                </a:r>
                <a:r>
                  <a:rPr lang="en-CA" sz="800" b="1" dirty="0" smtClean="0"/>
                  <a:t>Farquharson and Oldenburg (2002):</a:t>
                </a:r>
              </a:p>
              <a:p>
                <a:pPr algn="ctr"/>
                <a:endParaRPr lang="en-CA" sz="1200" b="1" dirty="0"/>
              </a:p>
              <a:p>
                <a:pPr algn="ctr"/>
                <a:endParaRPr lang="en-CA" sz="1200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12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1200" i="1">
                                  <a:latin typeface="Cambria Math"/>
                                </a:rPr>
                                <m:t>𝑝𝑟𝑖𝑚𝑎𝑟𝑦</m:t>
                              </m:r>
                            </m:sub>
                          </m:sSub>
                        </m:e>
                      </m:d>
                      <m:r>
                        <a:rPr lang="en-CA" sz="1200" i="1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L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𝜔𝜇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</m:e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𝜔𝜇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∙ 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∙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𝜎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1200" i="1">
                          <a:latin typeface="Cambria Math"/>
                        </a:rPr>
                        <m:t>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1200" i="1">
                          <a:latin typeface="Cambria Math"/>
                        </a:rPr>
                        <m:t>=0     </m:t>
                      </m:r>
                    </m:oMath>
                  </m:oMathPara>
                </a14:m>
                <a:endParaRPr lang="en-CA" sz="1200" b="1" dirty="0"/>
              </a:p>
              <a:p>
                <a:pPr algn="ctr"/>
                <a:endParaRPr lang="en-CA" sz="1200" b="1" dirty="0"/>
              </a:p>
              <a:p>
                <a:pPr algn="ctr"/>
                <a:r>
                  <a:rPr lang="en-CA" sz="1200" dirty="0" smtClean="0"/>
                  <a:t>and</a:t>
                </a:r>
              </a:p>
              <a:p>
                <a:pPr algn="ctr"/>
                <a:endParaRPr lang="en-CA" sz="1200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12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1200" i="1">
                                  <a:latin typeface="Cambria Math"/>
                                </a:rPr>
                                <m:t>𝑠𝑒𝑐𝑜𝑛𝑑𝑎𝑟𝑦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L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𝜔𝜇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</m:e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𝜔𝜇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∙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</m:e>
                              <m:e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∙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1200" b="0" i="1" smtClean="0">
                          <a:latin typeface="Cambria Math"/>
                        </a:rPr>
                        <m:t>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2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𝜔𝜇</m:t>
                                </m:r>
                                <m:r>
                                  <a:rPr lang="en-CA" sz="12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∆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sz="1200">
                                        <a:latin typeface="Cambria Math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CA" sz="1200">
                                        <a:latin typeface="Cambria Math"/>
                                      </a:rPr>
                                      <m:t>p</m:t>
                                    </m:r>
                                  </m:sub>
                                </m:sSub>
                                <m:r>
                                  <a:rPr lang="en-CA" sz="1200" i="1">
                                    <a:latin typeface="Cambria Math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∙</m:t>
                                </m:r>
                                <m:r>
                                  <a:rPr lang="en-CA" sz="1200" b="0" i="1" smtClean="0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CA" sz="1200" i="1">
                                    <a:latin typeface="Cambria Math"/>
                                  </a:rPr>
                                  <m:t>∆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CA" sz="1200">
                                    <a:latin typeface="Cambria Math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sz="1200">
                                        <a:latin typeface="Cambria Math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CA" sz="1200" i="1">
                          <a:latin typeface="Cambria Math"/>
                        </a:rPr>
                        <m:t>     </m:t>
                      </m:r>
                    </m:oMath>
                  </m:oMathPara>
                </a14:m>
                <a:endParaRPr lang="en-CA" sz="1200" b="1" dirty="0" smtClean="0"/>
              </a:p>
              <a:p>
                <a:pPr algn="ctr"/>
                <a:endParaRPr lang="en-CA" sz="1200" b="1" dirty="0"/>
              </a:p>
              <a:p>
                <a:pPr algn="ctr"/>
                <a:endParaRPr lang="en-CA" sz="1200" b="1" dirty="0"/>
              </a:p>
              <a:p>
                <a:pPr algn="ctr"/>
                <a:r>
                  <a:rPr lang="en-CA" sz="1200" b="1" dirty="0" smtClean="0">
                    <a:ea typeface="Cambria Math"/>
                  </a:rPr>
                  <a:t>with : </a:t>
                </a:r>
                <a14:m>
                  <m:oMath xmlns:m="http://schemas.openxmlformats.org/officeDocument/2006/math">
                    <m:r>
                      <a:rPr lang="en-CA" sz="1200" b="1" i="0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sz="1200" b="1" i="0" smtClean="0">
                        <a:latin typeface="Cambria Math"/>
                        <a:ea typeface="Cambria Math"/>
                      </a:rPr>
                      <m:t>𝐒</m:t>
                    </m:r>
                    <m:r>
                      <a:rPr lang="en-CA" sz="1200" b="1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1200" b="1" i="0" smtClean="0">
                        <a:latin typeface="Cambria Math"/>
                        <a:ea typeface="Cambria Math"/>
                      </a:rPr>
                      <m:t>𝐒</m:t>
                    </m:r>
                    <m:r>
                      <a:rPr lang="en-CA" sz="1200" b="1" i="0" smtClean="0">
                        <a:latin typeface="Cambria Math"/>
                        <a:ea typeface="Cambria Math"/>
                      </a:rPr>
                      <m:t> − </m:t>
                    </m:r>
                    <m:sSub>
                      <m:sSubPr>
                        <m:ctrlPr>
                          <a:rPr lang="en-CA" sz="12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1200" b="1" i="0" smtClean="0">
                            <a:latin typeface="Cambria Math"/>
                            <a:ea typeface="Cambria Math"/>
                          </a:rPr>
                          <m:t>𝐒</m:t>
                        </m:r>
                      </m:e>
                      <m:sub>
                        <m:r>
                          <a:rPr lang="en-CA" sz="1200" b="1" i="0" smtClean="0">
                            <a:latin typeface="Cambria Math"/>
                            <a:ea typeface="Cambria Math"/>
                          </a:rPr>
                          <m:t>𝐩</m:t>
                        </m:r>
                      </m:sub>
                    </m:sSub>
                  </m:oMath>
                </a14:m>
                <a:r>
                  <a:rPr lang="en-CA" sz="1200" b="1" dirty="0" smtClean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46560"/>
                <a:ext cx="4680520" cy="26891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380668" y="256872"/>
            <a:ext cx="2967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Field Decomposition</a:t>
            </a:r>
            <a:endParaRPr lang="en-CA" sz="2000" i="1" dirty="0"/>
          </a:p>
        </p:txBody>
      </p:sp>
      <p:sp>
        <p:nvSpPr>
          <p:cNvPr id="90" name="Rectangle 89"/>
          <p:cNvSpPr/>
          <p:nvPr/>
        </p:nvSpPr>
        <p:spPr>
          <a:xfrm>
            <a:off x="3153961" y="3940194"/>
            <a:ext cx="1746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200" b="1" dirty="0" smtClean="0"/>
              <a:t>Step 2: Solve for anomalous field</a:t>
            </a:r>
            <a:endParaRPr lang="en-CA" sz="12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5508104" y="769019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 smtClean="0"/>
              <a:t>… and the data</a:t>
            </a:r>
            <a:endParaRPr lang="en-CA" sz="1600" i="1" dirty="0"/>
          </a:p>
        </p:txBody>
      </p:sp>
      <p:sp>
        <p:nvSpPr>
          <p:cNvPr id="9" name="Rectangle 8"/>
          <p:cNvSpPr/>
          <p:nvPr/>
        </p:nvSpPr>
        <p:spPr>
          <a:xfrm>
            <a:off x="556874" y="3940195"/>
            <a:ext cx="16416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200" b="1" dirty="0" smtClean="0"/>
              <a:t>Step 1: Solve for background model</a:t>
            </a:r>
            <a:endParaRPr lang="en-CA" sz="12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68" y="4401859"/>
            <a:ext cx="2578979" cy="2374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5332482" y="1148812"/>
                <a:ext cx="3632006" cy="1057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b="1" dirty="0" smtClean="0"/>
                  <a:t>For the MT problem, the inducing field is unknown. We solve for ratios of E and H, or impedances.  </a:t>
                </a:r>
              </a:p>
              <a:p>
                <a:pPr algn="ctr"/>
                <a:endParaRPr lang="en-CA" sz="12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CA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CA" sz="1200" i="1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CA" sz="1200" b="1" dirty="0" smtClean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482" y="1148812"/>
                <a:ext cx="3632006" cy="10572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436096" y="2276872"/>
                <a:ext cx="3384376" cy="802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0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CA" sz="1000" i="1">
                              <a:latin typeface="Cambria Math"/>
                            </a:rPr>
                            <m:t>𝑥𝑦</m:t>
                          </m:r>
                        </m:sub>
                      </m:sSub>
                      <m:r>
                        <a:rPr lang="en-CA" sz="1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0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CA" sz="1000" i="1">
                          <a:latin typeface="Cambria Math"/>
                        </a:rPr>
                        <m:t> </m:t>
                      </m:r>
                      <m:r>
                        <a:rPr lang="en-CA" sz="1000" b="0" i="1" smtClean="0">
                          <a:latin typeface="Cambria Math"/>
                        </a:rPr>
                        <m:t>       </m:t>
                      </m:r>
                      <m:sSub>
                        <m:sSubPr>
                          <m:ctrlPr>
                            <a:rPr lang="en-CA" sz="1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0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CA" sz="1000" i="1">
                              <a:latin typeface="Cambria Math"/>
                            </a:rPr>
                            <m:t>𝑥𝑦</m:t>
                          </m:r>
                        </m:sub>
                      </m:sSub>
                      <m:r>
                        <a:rPr lang="en-CA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CA" sz="10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CA" sz="10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0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CA" sz="1000" i="1">
                              <a:latin typeface="Cambria Math"/>
                            </a:rPr>
                            <m:t>𝑦𝑥</m:t>
                          </m:r>
                        </m:sub>
                      </m:sSub>
                      <m:r>
                        <a:rPr lang="en-CA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CA" sz="10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n-CA" sz="1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0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CA" sz="1000" i="1">
                              <a:latin typeface="Cambria Math"/>
                            </a:rPr>
                            <m:t>𝑦𝑦</m:t>
                          </m:r>
                        </m:sub>
                      </m:sSub>
                      <m:r>
                        <a:rPr lang="en-CA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276872"/>
                <a:ext cx="3384376" cy="8023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5493789" y="3159547"/>
                <a:ext cx="3326683" cy="676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b="1" dirty="0" smtClean="0"/>
                  <a:t>Solving for four unknown requires 4 independent variables. Hence we need to solve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1200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1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1200" b="1" i="1" smtClean="0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CA" sz="1200" b="1" i="1" smtClean="0">
                                <a:latin typeface="Cambria Math"/>
                              </a:rPr>
                              <m:t>𝒑</m:t>
                            </m:r>
                            <m:r>
                              <a:rPr lang="en-CA" sz="1200" b="1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  <m:r>
                          <a:rPr lang="en-CA" sz="1200" b="1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CA" sz="1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1200" b="1" i="1" smtClean="0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CA" sz="1200" b="1" i="1" smtClean="0">
                                <a:latin typeface="Cambria Math"/>
                              </a:rPr>
                              <m:t>𝒔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1200" b="1" dirty="0" smtClean="0"/>
                  <a:t> for two orthogonal polarizations.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789" y="3159547"/>
                <a:ext cx="3326683" cy="676147"/>
              </a:xfrm>
              <a:prstGeom prst="rect">
                <a:avLst/>
              </a:prstGeom>
              <a:blipFill rotWithShape="1">
                <a:blip r:embed="rId7"/>
                <a:stretch>
                  <a:fillRect r="-916" b="-63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5608958" y="4171025"/>
            <a:ext cx="1548172" cy="2534757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Rectangle 94"/>
          <p:cNvSpPr/>
          <p:nvPr/>
        </p:nvSpPr>
        <p:spPr>
          <a:xfrm>
            <a:off x="7272300" y="4171025"/>
            <a:ext cx="1548172" cy="2534757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36" y="4212645"/>
            <a:ext cx="1320016" cy="121503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708" y="4212645"/>
            <a:ext cx="1315356" cy="121503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62" y="5477740"/>
            <a:ext cx="1309564" cy="121503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36" y="5477740"/>
            <a:ext cx="1303700" cy="12150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5717895" y="3923480"/>
                <a:ext cx="1330298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1000" b="1" i="0" smtClean="0">
                            <a:latin typeface="Cambria Math"/>
                          </a:rPr>
                          <m:t>𝐄</m:t>
                        </m:r>
                      </m:e>
                      <m:sub>
                        <m:r>
                          <a:rPr lang="en-CA" sz="1000" b="1" i="0" smtClean="0">
                            <a:latin typeface="Cambria Math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n-CA" sz="1000" b="1" dirty="0" smtClean="0"/>
                  <a:t> polarized</a:t>
                </a:r>
                <a:endParaRPr lang="en-CA" sz="1000" b="1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95" y="3923480"/>
                <a:ext cx="1330298" cy="246221"/>
              </a:xfrm>
              <a:prstGeom prst="rect">
                <a:avLst/>
              </a:prstGeom>
              <a:blipFill rotWithShape="1"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7456518" y="3915016"/>
                <a:ext cx="1179736" cy="2603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1000" b="1" i="0" smtClean="0">
                            <a:latin typeface="Cambria Math"/>
                          </a:rPr>
                          <m:t>𝐄</m:t>
                        </m:r>
                      </m:e>
                      <m:sub>
                        <m:r>
                          <a:rPr lang="en-CA" sz="1000" b="1" i="0" smtClean="0">
                            <a:latin typeface="Cambria Math"/>
                          </a:rPr>
                          <m:t>𝐲</m:t>
                        </m:r>
                      </m:sub>
                    </m:sSub>
                  </m:oMath>
                </a14:m>
                <a:r>
                  <a:rPr lang="en-CA" sz="1000" b="1" dirty="0" smtClean="0"/>
                  <a:t> polarized</a:t>
                </a:r>
                <a:endParaRPr lang="en-CA" sz="1000" b="1" dirty="0"/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518" y="3915016"/>
                <a:ext cx="1179736" cy="260392"/>
              </a:xfrm>
              <a:prstGeom prst="rect">
                <a:avLst/>
              </a:prstGeom>
              <a:blipFill rotWithShape="1">
                <a:blip r:embed="rId1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/>
          <p:cNvSpPr/>
          <p:nvPr/>
        </p:nvSpPr>
        <p:spPr>
          <a:xfrm rot="16200000">
            <a:off x="4972027" y="4697050"/>
            <a:ext cx="9671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000" b="1" dirty="0" smtClean="0"/>
              <a:t>E primary</a:t>
            </a:r>
            <a:endParaRPr lang="en-CA" sz="1000" b="1" dirty="0"/>
          </a:p>
        </p:txBody>
      </p:sp>
      <p:sp>
        <p:nvSpPr>
          <p:cNvPr id="102" name="Rectangle 101"/>
          <p:cNvSpPr/>
          <p:nvPr/>
        </p:nvSpPr>
        <p:spPr>
          <a:xfrm rot="16200000">
            <a:off x="4972028" y="5949354"/>
            <a:ext cx="9671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000" b="1" dirty="0" smtClean="0"/>
              <a:t>E secondary</a:t>
            </a:r>
            <a:endParaRPr lang="en-CA" sz="1000" b="1" dirty="0"/>
          </a:p>
        </p:txBody>
      </p:sp>
    </p:spTree>
    <p:extLst>
      <p:ext uri="{BB962C8B-B14F-4D97-AF65-F5344CB8AC3E}">
        <p14:creationId xmlns:p14="http://schemas.microsoft.com/office/powerpoint/2010/main" val="153406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57"/>
          <p:cNvSpPr txBox="1"/>
          <p:nvPr/>
        </p:nvSpPr>
        <p:spPr>
          <a:xfrm>
            <a:off x="719946" y="764704"/>
            <a:ext cx="971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In theory…</a:t>
            </a:r>
            <a:endParaRPr lang="en-CA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161470" y="1200219"/>
                <a:ext cx="1736950" cy="427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000" i="0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CA" sz="1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1000" b="0" i="0" smtClean="0">
                              <a:latin typeface="Cambria Math"/>
                              <a:ea typeface="Cambria Math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000" b="0" i="0" smtClean="0">
                              <a:latin typeface="Cambria Math"/>
                              <a:ea typeface="Cambria Math"/>
                            </a:rPr>
                            <m:t>x</m:t>
                          </m:r>
                        </m:sub>
                      </m:sSub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CA" sz="1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CA" sz="1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70" y="1200219"/>
                <a:ext cx="1736950" cy="427489"/>
              </a:xfrm>
              <a:prstGeom prst="rect">
                <a:avLst/>
              </a:prstGeom>
              <a:blipFill rotWithShape="1">
                <a:blip r:embed="rId49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TextBox 194"/>
          <p:cNvSpPr txBox="1"/>
          <p:nvPr/>
        </p:nvSpPr>
        <p:spPr>
          <a:xfrm>
            <a:off x="6594104" y="626204"/>
            <a:ext cx="1716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Boundary Conditions</a:t>
            </a:r>
          </a:p>
          <a:p>
            <a:pPr algn="ctr"/>
            <a:r>
              <a:rPr lang="en-CA" sz="1400" i="1" dirty="0" smtClean="0"/>
              <a:t>(Primary Field)</a:t>
            </a:r>
          </a:p>
          <a:p>
            <a:pPr algn="ctr"/>
            <a:r>
              <a:rPr lang="en-CA" sz="1200" dirty="0" smtClean="0"/>
              <a:t>x-y polarized</a:t>
            </a:r>
            <a:endParaRPr lang="en-CA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/>
              <p:cNvSpPr txBox="1"/>
              <p:nvPr/>
            </p:nvSpPr>
            <p:spPr>
              <a:xfrm>
                <a:off x="161470" y="1826455"/>
                <a:ext cx="2423163" cy="544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en-CA" sz="1000" dirty="0" smtClean="0">
                              <a:solidFill>
                                <a:schemeClr val="tx1"/>
                              </a:solidFill>
                            </a:rPr>
                            <m:t> − </m:t>
                          </m:r>
                          <m:f>
                            <m:f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𝑚𝑖𝑑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70" y="1826455"/>
                <a:ext cx="2423163" cy="544444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161470" y="2569796"/>
                <a:ext cx="2423164" cy="544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𝑚𝑖𝑑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en-CA" sz="1000" dirty="0" smtClean="0">
                              <a:solidFill>
                                <a:schemeClr val="tx1"/>
                              </a:solidFill>
                            </a:rPr>
                            <m:t> − </m:t>
                          </m:r>
                          <m:f>
                            <m:f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𝑚𝑖𝑑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70" y="2569796"/>
                <a:ext cx="2423164" cy="544829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384457" y="3835986"/>
            <a:ext cx="1904356" cy="1946027"/>
            <a:chOff x="3249254" y="3573016"/>
            <a:chExt cx="2432351" cy="2485576"/>
          </a:xfrm>
        </p:grpSpPr>
        <p:sp>
          <p:nvSpPr>
            <p:cNvPr id="194" name="Rectangle 193"/>
            <p:cNvSpPr/>
            <p:nvPr/>
          </p:nvSpPr>
          <p:spPr>
            <a:xfrm flipH="1">
              <a:off x="4247347" y="4626403"/>
              <a:ext cx="720000" cy="705055"/>
            </a:xfrm>
            <a:prstGeom prst="rect">
              <a:avLst/>
            </a:prstGeom>
            <a:solidFill>
              <a:schemeClr val="accent6">
                <a:alpha val="51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473390" y="3811921"/>
              <a:ext cx="0" cy="648072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H="1" flipV="1">
              <a:off x="4473390" y="4150582"/>
              <a:ext cx="0" cy="294672"/>
            </a:xfrm>
            <a:prstGeom prst="straightConnector1">
              <a:avLst/>
            </a:prstGeom>
            <a:ln w="2222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4521026" y="4006565"/>
                  <a:ext cx="450602" cy="314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1026" y="4006565"/>
                  <a:ext cx="450602" cy="314487"/>
                </a:xfrm>
                <a:prstGeom prst="rect">
                  <a:avLst/>
                </a:prstGeom>
                <a:blipFill rotWithShape="1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Freeform 159"/>
            <p:cNvSpPr/>
            <p:nvPr/>
          </p:nvSpPr>
          <p:spPr>
            <a:xfrm flipH="1">
              <a:off x="3979184" y="4350802"/>
              <a:ext cx="972065" cy="271848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solidFill>
              <a:srgbClr val="92D050">
                <a:alpha val="4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3969334" y="4343308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solidFill>
              <a:schemeClr val="accent1">
                <a:alpha val="49000"/>
              </a:schemeClr>
            </a:solidFill>
            <a:ln>
              <a:solidFill>
                <a:schemeClr val="tx2"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5" name="Freeform 164"/>
            <p:cNvSpPr/>
            <p:nvPr/>
          </p:nvSpPr>
          <p:spPr>
            <a:xfrm flipH="1">
              <a:off x="3984926" y="5061070"/>
              <a:ext cx="972065" cy="271848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6" name="Rectangle 165"/>
            <p:cNvSpPr/>
            <p:nvPr/>
          </p:nvSpPr>
          <p:spPr>
            <a:xfrm flipH="1">
              <a:off x="4247347" y="5342360"/>
              <a:ext cx="720000" cy="705055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7" name="Freeform 166"/>
            <p:cNvSpPr/>
            <p:nvPr/>
          </p:nvSpPr>
          <p:spPr>
            <a:xfrm>
              <a:off x="3969334" y="5053576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8" name="Freeform 167"/>
            <p:cNvSpPr/>
            <p:nvPr/>
          </p:nvSpPr>
          <p:spPr>
            <a:xfrm flipH="1">
              <a:off x="3986830" y="3634583"/>
              <a:ext cx="972065" cy="271848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9" name="Rectangle 168"/>
            <p:cNvSpPr/>
            <p:nvPr/>
          </p:nvSpPr>
          <p:spPr>
            <a:xfrm flipH="1">
              <a:off x="4249251" y="3915873"/>
              <a:ext cx="720000" cy="705055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3969334" y="3627089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1" name="Freeform 170"/>
            <p:cNvSpPr/>
            <p:nvPr/>
          </p:nvSpPr>
          <p:spPr>
            <a:xfrm flipH="1">
              <a:off x="3259184" y="4339638"/>
              <a:ext cx="972065" cy="271848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2" name="Rectangle 171"/>
            <p:cNvSpPr/>
            <p:nvPr/>
          </p:nvSpPr>
          <p:spPr>
            <a:xfrm flipH="1">
              <a:off x="3521605" y="4620928"/>
              <a:ext cx="720000" cy="705055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3" name="Freeform 172"/>
            <p:cNvSpPr/>
            <p:nvPr/>
          </p:nvSpPr>
          <p:spPr>
            <a:xfrm>
              <a:off x="3249254" y="4332144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4" name="Freeform 173"/>
            <p:cNvSpPr/>
            <p:nvPr/>
          </p:nvSpPr>
          <p:spPr>
            <a:xfrm flipH="1">
              <a:off x="4255442" y="4619164"/>
              <a:ext cx="972065" cy="271848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5" name="Rectangle 174"/>
            <p:cNvSpPr/>
            <p:nvPr/>
          </p:nvSpPr>
          <p:spPr>
            <a:xfrm flipH="1">
              <a:off x="4517863" y="4900454"/>
              <a:ext cx="720000" cy="70505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6" name="Freeform 175"/>
            <p:cNvSpPr/>
            <p:nvPr/>
          </p:nvSpPr>
          <p:spPr>
            <a:xfrm>
              <a:off x="4253538" y="4611670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7" name="Freeform 176"/>
            <p:cNvSpPr/>
            <p:nvPr/>
          </p:nvSpPr>
          <p:spPr>
            <a:xfrm flipH="1">
              <a:off x="4699184" y="4361979"/>
              <a:ext cx="972065" cy="271848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8" name="Rectangle 177"/>
            <p:cNvSpPr/>
            <p:nvPr/>
          </p:nvSpPr>
          <p:spPr>
            <a:xfrm flipH="1">
              <a:off x="4961605" y="4643269"/>
              <a:ext cx="720000" cy="705055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9" name="Freeform 178"/>
            <p:cNvSpPr/>
            <p:nvPr/>
          </p:nvSpPr>
          <p:spPr>
            <a:xfrm>
              <a:off x="4697280" y="4354485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80" name="Freeform 179"/>
            <p:cNvSpPr/>
            <p:nvPr/>
          </p:nvSpPr>
          <p:spPr>
            <a:xfrm flipH="1">
              <a:off x="3708233" y="4055640"/>
              <a:ext cx="972065" cy="271848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1" name="Rectangle 180"/>
            <p:cNvSpPr/>
            <p:nvPr/>
          </p:nvSpPr>
          <p:spPr>
            <a:xfrm flipH="1">
              <a:off x="3970654" y="4336930"/>
              <a:ext cx="720000" cy="705055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2" name="Freeform 181"/>
            <p:cNvSpPr/>
            <p:nvPr/>
          </p:nvSpPr>
          <p:spPr>
            <a:xfrm>
              <a:off x="3706329" y="4048146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 flipH="1" flipV="1">
              <a:off x="4478613" y="4464533"/>
              <a:ext cx="706603" cy="22193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H="1" flipV="1">
              <a:off x="3758098" y="4444039"/>
              <a:ext cx="706603" cy="22193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4247347" y="4191564"/>
              <a:ext cx="231354" cy="274606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H="1">
              <a:off x="4473622" y="4475250"/>
              <a:ext cx="0" cy="648072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 flipV="1">
              <a:off x="4483622" y="4462088"/>
              <a:ext cx="257852" cy="299880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/>
                <p:cNvSpPr txBox="1"/>
                <p:nvPr/>
              </p:nvSpPr>
              <p:spPr>
                <a:xfrm>
                  <a:off x="4173081" y="3573016"/>
                  <a:ext cx="566406" cy="314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000" i="1" smtClean="0">
                            <a:latin typeface="Cambria Math"/>
                          </a:rPr>
                          <m:t>𝐷</m:t>
                        </m:r>
                        <m:r>
                          <a:rPr lang="en-CA" sz="1000" b="0" i="1" smtClean="0">
                            <a:latin typeface="Cambria Math"/>
                          </a:rPr>
                          <m:t>𝑥𝑥</m:t>
                        </m:r>
                      </m:oMath>
                    </m:oMathPara>
                  </a14:m>
                  <a:endParaRPr lang="en-CA" sz="1000" i="1" dirty="0"/>
                </a:p>
              </p:txBody>
            </p:sp>
          </mc:Choice>
          <mc:Fallback xmlns=""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081" y="3573016"/>
                  <a:ext cx="566406" cy="314487"/>
                </a:xfrm>
                <a:prstGeom prst="rect">
                  <a:avLst/>
                </a:prstGeom>
                <a:blipFill rotWithShape="1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/>
                <p:cNvSpPr txBox="1"/>
                <p:nvPr/>
              </p:nvSpPr>
              <p:spPr>
                <a:xfrm>
                  <a:off x="5047316" y="4343308"/>
                  <a:ext cx="570501" cy="314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000" i="1" smtClean="0">
                            <a:latin typeface="Cambria Math"/>
                          </a:rPr>
                          <m:t>𝐷</m:t>
                        </m:r>
                        <m:r>
                          <a:rPr lang="en-CA" sz="1000" b="0" i="1" smtClean="0">
                            <a:latin typeface="Cambria Math"/>
                          </a:rPr>
                          <m:t>𝑦𝑥</m:t>
                        </m:r>
                      </m:oMath>
                    </m:oMathPara>
                  </a14:m>
                  <a:endParaRPr lang="en-CA" sz="1000" i="1" dirty="0"/>
                </a:p>
              </p:txBody>
            </p:sp>
          </mc:Choice>
          <mc:Fallback xmlns="">
            <p:sp>
              <p:nvSpPr>
                <p:cNvPr id="199" name="TextBox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316" y="4343308"/>
                  <a:ext cx="570501" cy="314487"/>
                </a:xfrm>
                <a:prstGeom prst="rect">
                  <a:avLst/>
                </a:prstGeom>
                <a:blipFill rotWithShape="1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/>
                <p:cNvSpPr txBox="1"/>
                <p:nvPr/>
              </p:nvSpPr>
              <p:spPr>
                <a:xfrm>
                  <a:off x="3741033" y="4077073"/>
                  <a:ext cx="558216" cy="314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000" i="1" smtClean="0">
                            <a:latin typeface="Cambria Math"/>
                          </a:rPr>
                          <m:t>𝐷</m:t>
                        </m:r>
                        <m:r>
                          <a:rPr lang="en-CA" sz="1000" b="0" i="1" smtClean="0">
                            <a:latin typeface="Cambria Math"/>
                          </a:rPr>
                          <m:t>𝑧𝑥</m:t>
                        </m:r>
                      </m:oMath>
                    </m:oMathPara>
                  </a14:m>
                  <a:endParaRPr lang="en-CA" sz="1000" i="1" dirty="0"/>
                </a:p>
              </p:txBody>
            </p:sp>
          </mc:Choice>
          <mc:Fallback xmlns="">
            <p:sp>
              <p:nvSpPr>
                <p:cNvPr id="200" name="TextBox 1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033" y="4077073"/>
                  <a:ext cx="558216" cy="314487"/>
                </a:xfrm>
                <a:prstGeom prst="rect">
                  <a:avLst/>
                </a:prstGeom>
                <a:blipFill rotWithShape="1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161470" y="3313650"/>
                <a:ext cx="781431" cy="401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10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 …</m:t>
                      </m:r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70" y="3313650"/>
                <a:ext cx="781431" cy="401135"/>
              </a:xfrm>
              <a:prstGeom prst="rect">
                <a:avLst/>
              </a:prstGeom>
              <a:blipFill rotWithShape="1"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6155560" y="1462776"/>
                <a:ext cx="1344086" cy="455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x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10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𝑎𝑛𝑑</m:t>
                              </m:r>
                              <m:f>
                                <m:f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10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CA" sz="10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𝝮</m:t>
                          </m:r>
                        </m:sub>
                      </m:sSub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560" y="1462776"/>
                <a:ext cx="1344086" cy="455638"/>
              </a:xfrm>
              <a:prstGeom prst="rect">
                <a:avLst/>
              </a:prstGeom>
              <a:blipFill rotWithShape="1">
                <a:blip r:embed="rId64"/>
                <a:stretch>
                  <a:fillRect t="-168000" r="-14091" b="-237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/>
              <p:cNvSpPr txBox="1"/>
              <p:nvPr/>
            </p:nvSpPr>
            <p:spPr>
              <a:xfrm>
                <a:off x="7866098" y="1972362"/>
                <a:ext cx="874021" cy="342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CA" sz="10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𝝮</m:t>
                          </m:r>
                        </m:sub>
                      </m:sSub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262" name="TextBox 2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098" y="1972362"/>
                <a:ext cx="874021" cy="342401"/>
              </a:xfrm>
              <a:prstGeom prst="rect">
                <a:avLst/>
              </a:prstGeom>
              <a:blipFill rotWithShape="1">
                <a:blip r:embed="rId65"/>
                <a:stretch>
                  <a:fillRect l="-7639" t="-133929" b="-192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6165366" y="1978087"/>
                <a:ext cx="1344086" cy="455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x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10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𝑎𝑛𝑑</m:t>
                              </m:r>
                              <m:f>
                                <m:f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10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CA" sz="10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𝝮</m:t>
                          </m:r>
                        </m:sub>
                      </m:sSub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366" y="1978087"/>
                <a:ext cx="1344086" cy="455638"/>
              </a:xfrm>
              <a:prstGeom prst="rect">
                <a:avLst/>
              </a:prstGeom>
              <a:blipFill rotWithShape="1">
                <a:blip r:embed="rId66"/>
                <a:stretch>
                  <a:fillRect t="-168000" r="-14027" b="-237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6156177" y="2462879"/>
                <a:ext cx="1765933" cy="455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x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10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𝑎𝑛𝑑</m:t>
                              </m:r>
                              <m:f>
                                <m:f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10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CA" sz="10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𝝮</m:t>
                          </m:r>
                        </m:sub>
                      </m:sSub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7" y="2462879"/>
                <a:ext cx="1765933" cy="455638"/>
              </a:xfrm>
              <a:prstGeom prst="rect">
                <a:avLst/>
              </a:prstGeom>
              <a:blipFill rotWithShape="1">
                <a:blip r:embed="rId41"/>
                <a:stretch>
                  <a:fillRect t="-168000" b="-237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6578148" y="4150332"/>
            <a:ext cx="1748344" cy="2100552"/>
            <a:chOff x="6278448" y="3313650"/>
            <a:chExt cx="2361958" cy="2837781"/>
          </a:xfrm>
        </p:grpSpPr>
        <p:sp>
          <p:nvSpPr>
            <p:cNvPr id="204" name="Freeform 203"/>
            <p:cNvSpPr/>
            <p:nvPr/>
          </p:nvSpPr>
          <p:spPr>
            <a:xfrm flipH="1">
              <a:off x="7381727" y="4885547"/>
              <a:ext cx="972065" cy="271848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solidFill>
              <a:srgbClr val="92D050">
                <a:alpha val="4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5" name="Freeform 204"/>
            <p:cNvSpPr/>
            <p:nvPr/>
          </p:nvSpPr>
          <p:spPr>
            <a:xfrm>
              <a:off x="7371877" y="4878053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solidFill>
              <a:schemeClr val="accent1">
                <a:alpha val="49000"/>
              </a:schemeClr>
            </a:solidFill>
            <a:ln>
              <a:solidFill>
                <a:schemeClr val="tx2"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06" name="Freeform 205"/>
            <p:cNvSpPr/>
            <p:nvPr/>
          </p:nvSpPr>
          <p:spPr>
            <a:xfrm flipH="1">
              <a:off x="6846451" y="4297173"/>
              <a:ext cx="972065" cy="271848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7" name="Rectangle 206"/>
            <p:cNvSpPr/>
            <p:nvPr/>
          </p:nvSpPr>
          <p:spPr>
            <a:xfrm flipH="1">
              <a:off x="7108872" y="4578463"/>
              <a:ext cx="720000" cy="705055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8" name="Freeform 207"/>
            <p:cNvSpPr/>
            <p:nvPr/>
          </p:nvSpPr>
          <p:spPr>
            <a:xfrm>
              <a:off x="6830859" y="4289679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5" name="Freeform 214"/>
            <p:cNvSpPr/>
            <p:nvPr/>
          </p:nvSpPr>
          <p:spPr>
            <a:xfrm flipH="1">
              <a:off x="7657985" y="5153909"/>
              <a:ext cx="972065" cy="271848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6" name="Rectangle 215"/>
            <p:cNvSpPr/>
            <p:nvPr/>
          </p:nvSpPr>
          <p:spPr>
            <a:xfrm flipH="1">
              <a:off x="7920406" y="5435199"/>
              <a:ext cx="720000" cy="705055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7" name="Freeform 216"/>
            <p:cNvSpPr/>
            <p:nvPr/>
          </p:nvSpPr>
          <p:spPr>
            <a:xfrm>
              <a:off x="7656081" y="5146415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20" name="Freeform 219"/>
            <p:cNvSpPr/>
            <p:nvPr/>
          </p:nvSpPr>
          <p:spPr>
            <a:xfrm>
              <a:off x="8099823" y="4889230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21" name="Freeform 220"/>
            <p:cNvSpPr/>
            <p:nvPr/>
          </p:nvSpPr>
          <p:spPr>
            <a:xfrm flipH="1">
              <a:off x="7110776" y="4590385"/>
              <a:ext cx="972065" cy="271848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2" name="Rectangle 221"/>
            <p:cNvSpPr/>
            <p:nvPr/>
          </p:nvSpPr>
          <p:spPr>
            <a:xfrm flipH="1">
              <a:off x="7373197" y="4871675"/>
              <a:ext cx="720000" cy="705055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3" name="Freeform 222"/>
            <p:cNvSpPr/>
            <p:nvPr/>
          </p:nvSpPr>
          <p:spPr>
            <a:xfrm>
              <a:off x="7108872" y="4582891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27" name="Rectangle 226"/>
            <p:cNvSpPr/>
            <p:nvPr/>
          </p:nvSpPr>
          <p:spPr>
            <a:xfrm flipH="1">
              <a:off x="7649890" y="5161148"/>
              <a:ext cx="720000" cy="705055"/>
            </a:xfrm>
            <a:prstGeom prst="rect">
              <a:avLst/>
            </a:prstGeom>
            <a:solidFill>
              <a:schemeClr val="accent6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29" name="Straight Connector 228"/>
            <p:cNvCxnSpPr/>
            <p:nvPr/>
          </p:nvCxnSpPr>
          <p:spPr>
            <a:xfrm flipH="1" flipV="1">
              <a:off x="7881244" y="4992891"/>
              <a:ext cx="150706" cy="16825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Freeform 134"/>
            <p:cNvSpPr/>
            <p:nvPr/>
          </p:nvSpPr>
          <p:spPr>
            <a:xfrm flipH="1">
              <a:off x="6560623" y="4032931"/>
              <a:ext cx="972065" cy="271848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solidFill>
              <a:srgbClr val="92D050">
                <a:alpha val="4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6550773" y="4025437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solidFill>
              <a:schemeClr val="accent1">
                <a:alpha val="49000"/>
              </a:schemeClr>
            </a:solidFill>
            <a:ln>
              <a:solidFill>
                <a:schemeClr val="tx2"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7278719" y="4036614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6552093" y="4019059"/>
              <a:ext cx="720000" cy="705055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9" name="Rectangle 138"/>
            <p:cNvSpPr/>
            <p:nvPr/>
          </p:nvSpPr>
          <p:spPr>
            <a:xfrm flipH="1">
              <a:off x="6828786" y="4308532"/>
              <a:ext cx="720000" cy="705055"/>
            </a:xfrm>
            <a:prstGeom prst="rect">
              <a:avLst/>
            </a:prstGeom>
            <a:solidFill>
              <a:schemeClr val="accent6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2" name="Freeform 141"/>
            <p:cNvSpPr/>
            <p:nvPr/>
          </p:nvSpPr>
          <p:spPr>
            <a:xfrm flipH="1">
              <a:off x="6280352" y="3739964"/>
              <a:ext cx="972065" cy="271848"/>
            </a:xfrm>
            <a:custGeom>
              <a:avLst/>
              <a:gdLst>
                <a:gd name="connsiteX0" fmla="*/ 0 w 972065"/>
                <a:gd name="connsiteY0" fmla="*/ 263611 h 271848"/>
                <a:gd name="connsiteX1" fmla="*/ 263611 w 972065"/>
                <a:gd name="connsiteY1" fmla="*/ 0 h 271848"/>
                <a:gd name="connsiteX2" fmla="*/ 972065 w 972065"/>
                <a:gd name="connsiteY2" fmla="*/ 0 h 271848"/>
                <a:gd name="connsiteX3" fmla="*/ 708454 w 972065"/>
                <a:gd name="connsiteY3" fmla="*/ 271848 h 27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271848">
                  <a:moveTo>
                    <a:pt x="0" y="263611"/>
                  </a:moveTo>
                  <a:lnTo>
                    <a:pt x="263611" y="0"/>
                  </a:lnTo>
                  <a:lnTo>
                    <a:pt x="972065" y="0"/>
                  </a:lnTo>
                  <a:lnTo>
                    <a:pt x="708454" y="271848"/>
                  </a:ln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Rectangle 142"/>
            <p:cNvSpPr/>
            <p:nvPr/>
          </p:nvSpPr>
          <p:spPr>
            <a:xfrm flipH="1">
              <a:off x="6542773" y="4021254"/>
              <a:ext cx="720000" cy="705055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6278448" y="3732470"/>
              <a:ext cx="280086" cy="1005016"/>
            </a:xfrm>
            <a:custGeom>
              <a:avLst/>
              <a:gdLst>
                <a:gd name="connsiteX0" fmla="*/ 0 w 280086"/>
                <a:gd name="connsiteY0" fmla="*/ 0 h 1005016"/>
                <a:gd name="connsiteX1" fmla="*/ 0 w 280086"/>
                <a:gd name="connsiteY1" fmla="*/ 741405 h 1005016"/>
                <a:gd name="connsiteX2" fmla="*/ 280086 w 280086"/>
                <a:gd name="connsiteY2" fmla="*/ 1005016 h 1005016"/>
                <a:gd name="connsiteX3" fmla="*/ 280086 w 280086"/>
                <a:gd name="connsiteY3" fmla="*/ 288324 h 10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86" h="1005016">
                  <a:moveTo>
                    <a:pt x="0" y="0"/>
                  </a:moveTo>
                  <a:lnTo>
                    <a:pt x="0" y="741405"/>
                  </a:lnTo>
                  <a:lnTo>
                    <a:pt x="280086" y="1005016"/>
                  </a:lnTo>
                  <a:lnTo>
                    <a:pt x="280086" y="2883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46" name="Straight Connector 145"/>
            <p:cNvCxnSpPr/>
            <p:nvPr/>
          </p:nvCxnSpPr>
          <p:spPr>
            <a:xfrm flipH="1" flipV="1">
              <a:off x="6807209" y="3844337"/>
              <a:ext cx="257852" cy="29988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H="1" flipV="1">
              <a:off x="7065061" y="3841285"/>
              <a:ext cx="0" cy="294672"/>
            </a:xfrm>
            <a:prstGeom prst="straightConnector1">
              <a:avLst/>
            </a:prstGeom>
            <a:ln w="2222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H="1" flipV="1">
              <a:off x="6808324" y="3555343"/>
              <a:ext cx="0" cy="294672"/>
            </a:xfrm>
            <a:prstGeom prst="straightConnector1">
              <a:avLst/>
            </a:prstGeom>
            <a:ln w="2222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7030240" y="3673421"/>
                  <a:ext cx="636862" cy="3326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end</m:t>
                            </m:r>
                          </m:sub>
                        </m:sSub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0240" y="3673421"/>
                  <a:ext cx="636862" cy="332637"/>
                </a:xfrm>
                <a:prstGeom prst="rect">
                  <a:avLst/>
                </a:prstGeom>
                <a:blipFill rotWithShape="1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6729555" y="3313650"/>
                  <a:ext cx="745142" cy="3523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ghost</m:t>
                            </m:r>
                          </m:sub>
                        </m:sSub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9555" y="3313650"/>
                  <a:ext cx="745142" cy="352302"/>
                </a:xfrm>
                <a:prstGeom prst="rect">
                  <a:avLst/>
                </a:prstGeom>
                <a:blipFill rotWithShape="1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Arrow Connector 150"/>
            <p:cNvCxnSpPr/>
            <p:nvPr/>
          </p:nvCxnSpPr>
          <p:spPr>
            <a:xfrm flipH="1" flipV="1">
              <a:off x="8037798" y="4866251"/>
              <a:ext cx="0" cy="294672"/>
            </a:xfrm>
            <a:prstGeom prst="straightConnector1">
              <a:avLst/>
            </a:prstGeom>
            <a:ln w="2222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H="1" flipV="1">
              <a:off x="7883414" y="4702867"/>
              <a:ext cx="0" cy="294672"/>
            </a:xfrm>
            <a:prstGeom prst="straightConnector1">
              <a:avLst/>
            </a:prstGeom>
            <a:ln w="2222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8002977" y="4698387"/>
                  <a:ext cx="574060" cy="3326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BC</m:t>
                            </m:r>
                          </m:sub>
                        </m:sSub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2977" y="4698387"/>
                  <a:ext cx="574060" cy="332637"/>
                </a:xfrm>
                <a:prstGeom prst="rect">
                  <a:avLst/>
                </a:prstGeom>
                <a:blipFill rotWithShape="1"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7804645" y="4461174"/>
                  <a:ext cx="476953" cy="3326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1000" b="0" i="0" smtClean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a:rPr lang="en-CA" sz="1000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1000" dirty="0"/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4645" y="4461174"/>
                  <a:ext cx="476953" cy="332637"/>
                </a:xfrm>
                <a:prstGeom prst="rect">
                  <a:avLst/>
                </a:prstGeom>
                <a:blipFill rotWithShape="1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6" name="Straight Connector 225"/>
            <p:cNvCxnSpPr/>
            <p:nvPr/>
          </p:nvCxnSpPr>
          <p:spPr>
            <a:xfrm flipH="1" flipV="1">
              <a:off x="7649890" y="4726309"/>
              <a:ext cx="231354" cy="274606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 flipV="1">
              <a:off x="7065061" y="4144217"/>
              <a:ext cx="257852" cy="299880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940152" y="5862772"/>
            <a:ext cx="1398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b="1" dirty="0" smtClean="0"/>
              <a:t>For surface boundary:</a:t>
            </a:r>
            <a:endParaRPr lang="en-CA" sz="10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6049608" y="2967335"/>
            <a:ext cx="291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/>
              <a:t>Defining g(</a:t>
            </a:r>
            <a:r>
              <a:rPr lang="en-CA" sz="1200" b="1" dirty="0" err="1" smtClean="0"/>
              <a:t>x,y,z</a:t>
            </a:r>
            <a:r>
              <a:rPr lang="en-CA" sz="1200" b="1" dirty="0" smtClean="0"/>
              <a:t>) as the 1D problem for the x and y components: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6003460" y="6063099"/>
                <a:ext cx="11589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sup>
                          </m:sSup>
                        </m:e>
                        <m:sub>
                          <m:r>
                            <m:rPr>
                              <m:sty m:val="p"/>
                            </m:rPr>
                            <a:rPr lang="en-CA" sz="10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BC</m:t>
                          </m:r>
                        </m:sub>
                      </m:sSub>
                      <m:r>
                        <a:rPr lang="en-CA" sz="10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CA" sz="10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z</m:t>
                      </m:r>
                      <m:r>
                        <a:rPr lang="en-CA" sz="10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=0)=1</m:t>
                      </m:r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460" y="6063099"/>
                <a:ext cx="1158971" cy="246221"/>
              </a:xfrm>
              <a:prstGeom prst="rect">
                <a:avLst/>
              </a:prstGeom>
              <a:blipFill rotWithShape="1">
                <a:blip r:embed="rId71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6895373" y="3469021"/>
                <a:ext cx="1113895" cy="280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10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CA" sz="10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x</m:t>
                          </m:r>
                        </m:sup>
                      </m:sSup>
                      <m:r>
                        <a:rPr lang="en-CA" sz="10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sz="10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z</m:t>
                      </m:r>
                      <m:r>
                        <a:rPr lang="en-CA" sz="10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)=</m:t>
                      </m:r>
                      <m:sSup>
                        <m:sSup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𝜔𝜇𝜎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373" y="3469021"/>
                <a:ext cx="1113895" cy="280013"/>
              </a:xfrm>
              <a:prstGeom prst="rect">
                <a:avLst/>
              </a:prstGeom>
              <a:blipFill rotWithShape="1">
                <a:blip r:embed="rId7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7394382" y="4293096"/>
                <a:ext cx="1786130" cy="278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1000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1000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x</m:t>
                        </m:r>
                      </m:sup>
                    </m:sSup>
                    <m:r>
                      <a:rPr lang="en-CA" sz="1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CA" sz="1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z</m:t>
                    </m:r>
                    <m:r>
                      <a:rPr lang="en-CA" sz="1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=−</m:t>
                    </m:r>
                    <m:r>
                      <m:rPr>
                        <m:sty m:val="p"/>
                      </m:rPr>
                      <a:rPr lang="en-CA" sz="1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L</m:t>
                    </m:r>
                    <m:r>
                      <a:rPr lang="en-CA" sz="1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)=</m:t>
                    </m:r>
                    <m:r>
                      <m:rPr>
                        <m:sty m:val="p"/>
                      </m:rPr>
                      <a:rPr lang="en-CA" sz="1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i</m:t>
                    </m:r>
                    <m:rad>
                      <m:radPr>
                        <m:degHide m:val="on"/>
                        <m:ctrlPr>
                          <a:rPr lang="en-CA" sz="1000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CA" sz="1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CA" sz="10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CA" sz="1000" i="1">
                            <a:latin typeface="Cambria Math"/>
                            <a:ea typeface="Cambria Math"/>
                          </a:rPr>
                          <m:t>𝜔𝜇𝜎</m:t>
                        </m:r>
                      </m:e>
                    </m:rad>
                    <m:sSup>
                      <m:sSupPr>
                        <m:ctrlPr>
                          <a:rPr lang="en-CA" sz="10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1000">
                            <a:latin typeface="Cambria Math"/>
                            <a:ea typeface="Cambria Math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1000">
                            <a:latin typeface="Cambria Math"/>
                            <a:ea typeface="Cambria Math"/>
                          </a:rPr>
                          <m:t>x</m:t>
                        </m:r>
                      </m:sup>
                    </m:sSup>
                  </m:oMath>
                </a14:m>
                <a:r>
                  <a:rPr lang="en-CA" sz="1000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0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1000">
                            <a:latin typeface="Cambria Math"/>
                            <a:ea typeface="Cambria Math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1000">
                            <a:latin typeface="Cambria Math"/>
                            <a:ea typeface="Cambria Math"/>
                          </a:rPr>
                          <m:t>x</m:t>
                        </m:r>
                      </m:sup>
                    </m:sSup>
                  </m:oMath>
                </a14:m>
                <a:endParaRPr lang="en-CA" sz="10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382" y="4293096"/>
                <a:ext cx="1786130" cy="278666"/>
              </a:xfrm>
              <a:prstGeom prst="rect">
                <a:avLst/>
              </a:prstGeom>
              <a:blipFill rotWithShape="1">
                <a:blip r:embed="rId7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/>
          <p:cNvSpPr txBox="1"/>
          <p:nvPr/>
        </p:nvSpPr>
        <p:spPr>
          <a:xfrm>
            <a:off x="7401589" y="4118792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b="1" dirty="0" smtClean="0"/>
              <a:t>For bottom boundary:</a:t>
            </a:r>
            <a:endParaRPr lang="en-CA" sz="10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12" y="4900550"/>
            <a:ext cx="1468038" cy="1080982"/>
          </a:xfrm>
          <a:prstGeom prst="rect">
            <a:avLst/>
          </a:prstGeom>
        </p:spPr>
      </p:pic>
      <p:sp>
        <p:nvSpPr>
          <p:cNvPr id="164" name="TextBox 163"/>
          <p:cNvSpPr txBox="1"/>
          <p:nvPr/>
        </p:nvSpPr>
        <p:spPr>
          <a:xfrm>
            <a:off x="3700069" y="764704"/>
            <a:ext cx="1411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In </a:t>
            </a:r>
            <a:r>
              <a:rPr lang="en-CA" sz="1400" dirty="0" err="1" smtClean="0"/>
              <a:t>Matlab</a:t>
            </a:r>
            <a:r>
              <a:rPr lang="en-CA" sz="1400" dirty="0" smtClean="0"/>
              <a:t> form…</a:t>
            </a:r>
            <a:endParaRPr lang="en-CA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915816" y="2720719"/>
                <a:ext cx="2980431" cy="401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0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100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sz="1000"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CA" sz="1000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CA" sz="1000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CA" sz="100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1000" b="0" i="0" smtClean="0">
                          <a:latin typeface="Cambria Math"/>
                          <a:ea typeface="Cambria Math"/>
                        </a:rPr>
                        <m:t>kron</m:t>
                      </m:r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 ( </m:t>
                      </m:r>
                      <m:r>
                        <m:rPr>
                          <m:sty m:val="p"/>
                        </m:rPr>
                        <a:rPr lang="en-CA" sz="1000" b="0" i="0" smtClean="0">
                          <a:latin typeface="Cambria Math"/>
                          <a:ea typeface="Cambria Math"/>
                        </a:rPr>
                        <m:t>kron</m:t>
                      </m:r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CA" sz="1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sz="1000" b="0" i="0" smtClean="0">
                              <a:latin typeface="Cambria Math"/>
                              <a:ea typeface="Cambria Math"/>
                            </a:rPr>
                            <m:t>speye</m:t>
                          </m:r>
                          <m:d>
                            <m:dPr>
                              <m:ctrlP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nz</m:t>
                              </m:r>
                            </m:e>
                          </m:d>
                          <m:r>
                            <a:rPr lang="en-CA" sz="1000" b="0" i="0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CA" sz="1000" b="0" i="0" smtClean="0">
                              <a:latin typeface="Cambria Math"/>
                              <a:ea typeface="Cambria Math"/>
                            </a:rPr>
                            <m:t>speye</m:t>
                          </m:r>
                          <m:d>
                            <m:dPr>
                              <m:ctrlP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ny</m:t>
                              </m:r>
                            </m:e>
                          </m:d>
                        </m:e>
                      </m:d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,</m:t>
                      </m:r>
                      <m:f>
                        <m:fPr>
                          <m:ctrlPr>
                            <a:rPr lang="en-CA" sz="1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100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CA" sz="1000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CA" sz="100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720719"/>
                <a:ext cx="2980431" cy="401135"/>
              </a:xfrm>
              <a:prstGeom prst="rect">
                <a:avLst/>
              </a:prstGeom>
              <a:blipFill rotWithShape="1"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/>
              <p:cNvSpPr/>
              <p:nvPr/>
            </p:nvSpPr>
            <p:spPr>
              <a:xfrm>
                <a:off x="3133599" y="1425898"/>
                <a:ext cx="2544864" cy="695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1000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CA" sz="100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CA" sz="10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CA" sz="1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sz="1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CA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CA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  <m:r>
                                        <a:rPr lang="en-CA" sz="1000" i="1">
                                          <a:latin typeface="Cambria Math"/>
                                          <a:ea typeface="Cambria Math"/>
                                        </a:rPr>
                                        <m:t>/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>
                                            <m:sSubPr>
                                              <m:ctrlPr>
                                                <a:rPr lang="en-CA" sz="1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1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10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</m:e>
                                    <m:e>
                                      <m:r>
                                        <a:rPr lang="en-CA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CA" sz="1000" i="1">
                                          <a:latin typeface="Cambria Math"/>
                                          <a:ea typeface="Cambria Math"/>
                                        </a:rPr>
                                        <m:t>/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>
                                            <m:sSubPr>
                                              <m:ctrlPr>
                                                <a:rPr lang="en-CA" sz="1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1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10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  <m:r>
                                  <m:rPr>
                                    <m:brk m:alnAt="7"/>
                                  </m:rP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𝑒𝑛𝑑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a:rPr lang="en-CA" sz="10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599" y="1425898"/>
                <a:ext cx="2544864" cy="695575"/>
              </a:xfrm>
              <a:prstGeom prst="rect">
                <a:avLst/>
              </a:prstGeom>
              <a:blipFill rotWithShape="1"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708564" y="2180141"/>
                <a:ext cx="1394934" cy="471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0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100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CA" sz="1000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CA" sz="100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10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1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1000" b="0" i="0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000" b="0" i="0" smtClean="0">
                              <a:latin typeface="Cambria Math"/>
                              <a:ea typeface="Cambria Math"/>
                            </a:rPr>
                            <m:t>mid</m:t>
                          </m:r>
                        </m:sub>
                      </m:sSub>
                      <m:sSup>
                        <m:sSupPr>
                          <m:ctrlPr>
                            <a:rPr lang="en-CA" sz="100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1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CA" sz="1000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CA" sz="1000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CA" sz="10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CA" sz="10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f>
                        <m:fPr>
                          <m:ctrlPr>
                            <a:rPr lang="en-CA" sz="1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1000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CA" sz="100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564" y="2180141"/>
                <a:ext cx="1394934" cy="471732"/>
              </a:xfrm>
              <a:prstGeom prst="rect">
                <a:avLst/>
              </a:prstGeom>
              <a:blipFill rotWithShape="1"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/>
          <p:cNvSpPr txBox="1"/>
          <p:nvPr/>
        </p:nvSpPr>
        <p:spPr>
          <a:xfrm>
            <a:off x="2941687" y="3322127"/>
            <a:ext cx="2996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/>
              <a:t>Same idea for the 8 other partial derivatives</a:t>
            </a:r>
          </a:p>
          <a:p>
            <a:r>
              <a:rPr lang="en-CA" sz="1200" b="1" dirty="0" smtClean="0"/>
              <a:t>yielding…</a:t>
            </a:r>
            <a:endParaRPr lang="en-CA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3104842" y="4036697"/>
                <a:ext cx="2602379" cy="7223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00" b="1" i="0" smtClean="0">
                          <a:latin typeface="Cambria Math"/>
                          <a:ea typeface="Cambria Math"/>
                        </a:rPr>
                        <m:t>𝐋</m:t>
                      </m:r>
                      <m:r>
                        <a:rPr lang="en-CA" sz="600" b="0" i="1" smtClean="0">
                          <a:latin typeface="Cambria Math"/>
                          <a:ea typeface="Cambria Math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CA" sz="600" b="0" i="1" smtClean="0">
                              <a:latin typeface="Cambria Math"/>
                              <a:ea typeface="Cambria Math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en-CA" sz="6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600" b="0" i="1" smtClean="0">
                                    <a:latin typeface="Cambria Math"/>
                                    <a:ea typeface="Cambria Math"/>
                                  </a:rPr>
                                  <m:t>𝐴𝑥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x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CA" sz="6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CA" sz="6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600" b="0" i="1" smtClean="0">
                                    <a:latin typeface="Cambria Math"/>
                                    <a:ea typeface="Cambria Math"/>
                                  </a:rPr>
                                  <m:t>𝐴𝑥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CA" sz="600" b="0" i="0" smtClean="0">
                                        <a:latin typeface="Cambria Math"/>
                                        <a:ea typeface="Cambria Math"/>
                                      </a:rPr>
                                      <m:t>y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CA" sz="6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CA" sz="6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600" b="0" i="1" smtClean="0">
                                    <a:latin typeface="Cambria Math"/>
                                    <a:ea typeface="Cambria Math"/>
                                  </a:rPr>
                                  <m:t>𝐴𝑥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CA" sz="600" b="0" i="0" smtClean="0">
                                        <a:latin typeface="Cambria Math"/>
                                        <a:ea typeface="Cambria Math"/>
                                      </a:rPr>
                                      <m:t>z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  <m:e>
                            <m:r>
                              <a:rPr lang="en-CA" sz="600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e>
                          <m:e>
                            <m:r>
                              <a:rPr lang="en-CA" sz="600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e>
                        </m:mr>
                        <m:mr>
                          <m:e>
                            <m:r>
                              <a:rPr lang="en-CA" sz="600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e>
                          <m:e>
                            <m:f>
                              <m:fPr>
                                <m:ctrlPr>
                                  <a:rPr lang="en-CA" sz="6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600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  <m:r>
                                  <a:rPr lang="en-CA" sz="6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x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CA" sz="6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CA" sz="6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600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  <m:r>
                                  <a:rPr lang="en-CA" sz="6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y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CA" sz="6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CA" sz="6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600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  <m:r>
                                  <a:rPr lang="en-CA" sz="6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z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  <m:e>
                            <m:r>
                              <a:rPr lang="en-CA" sz="600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e>
                        </m:mr>
                        <m:mr>
                          <m:e>
                            <m:r>
                              <a:rPr lang="en-CA" sz="600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e>
                          <m:e>
                            <m:r>
                              <a:rPr lang="en-CA" sz="600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e>
                          <m:e>
                            <m:f>
                              <m:fPr>
                                <m:ctrlPr>
                                  <a:rPr lang="en-CA" sz="6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600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  <m:r>
                                  <a:rPr lang="en-CA" sz="6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x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CA" sz="6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CA" sz="6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600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  <m:r>
                                  <a:rPr lang="en-CA" sz="6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y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CA" sz="6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CA" sz="6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600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  <m:r>
                                  <a:rPr lang="en-CA" sz="6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sz="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z</m:t>
                                    </m:r>
                                  </m:e>
                                  <m:sup>
                                    <m:r>
                                      <a:rPr lang="en-CA" sz="60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CA" sz="600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842" y="4036697"/>
                <a:ext cx="2602379" cy="722314"/>
              </a:xfrm>
              <a:prstGeom prst="rect">
                <a:avLst/>
              </a:prstGeom>
              <a:blipFill rotWithShape="1"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3807951" y="3790476"/>
            <a:ext cx="1292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b="1" dirty="0" smtClean="0"/>
              <a:t>Divergence Operator</a:t>
            </a:r>
            <a:endParaRPr lang="en-CA" sz="10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43808" y="764704"/>
            <a:ext cx="0" cy="56166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940152" y="760036"/>
            <a:ext cx="0" cy="56166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80668" y="256872"/>
            <a:ext cx="3471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Operators : Vector Laplacian </a:t>
            </a:r>
            <a:endParaRPr lang="en-CA" sz="2000" i="1" dirty="0"/>
          </a:p>
        </p:txBody>
      </p:sp>
    </p:spTree>
    <p:extLst>
      <p:ext uri="{BB962C8B-B14F-4D97-AF65-F5344CB8AC3E}">
        <p14:creationId xmlns:p14="http://schemas.microsoft.com/office/powerpoint/2010/main" val="26336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514579" y="1200219"/>
                <a:ext cx="1548757" cy="413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00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CA" sz="10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CA" sz="1000" b="1" i="0" smtClean="0">
                          <a:latin typeface="Cambria Math"/>
                          <a:ea typeface="Cambria Math"/>
                        </a:rPr>
                        <m:t>𝐀</m:t>
                      </m:r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sup>
                          </m:sSup>
                        </m:num>
                        <m:den>
                          <m: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CA" sz="1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CA" sz="1000"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y</m:t>
                              </m:r>
                            </m:sup>
                          </m:sSup>
                        </m:num>
                        <m:den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CA" sz="1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CA" sz="1000"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z</m:t>
                              </m:r>
                            </m:sup>
                          </m:sSup>
                        </m:num>
                        <m:den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79" y="1200219"/>
                <a:ext cx="1548757" cy="4139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TextBox 194"/>
          <p:cNvSpPr txBox="1"/>
          <p:nvPr/>
        </p:nvSpPr>
        <p:spPr>
          <a:xfrm>
            <a:off x="6594104" y="626204"/>
            <a:ext cx="1716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Boundary Conditions</a:t>
            </a:r>
          </a:p>
          <a:p>
            <a:pPr algn="ctr"/>
            <a:r>
              <a:rPr lang="en-CA" sz="1400" i="1" dirty="0" smtClean="0"/>
              <a:t>(Primary Field)</a:t>
            </a:r>
          </a:p>
          <a:p>
            <a:pPr algn="ctr"/>
            <a:r>
              <a:rPr lang="en-CA" sz="1200" dirty="0" smtClean="0"/>
              <a:t>x-y polarized</a:t>
            </a:r>
            <a:endParaRPr lang="en-CA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/>
              <p:cNvSpPr txBox="1"/>
              <p:nvPr/>
            </p:nvSpPr>
            <p:spPr>
              <a:xfrm>
                <a:off x="695109" y="1972362"/>
                <a:ext cx="1355884" cy="414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CA" sz="1000"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CA" sz="1000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sup>
                          </m:sSup>
                        </m:num>
                        <m:den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sz="1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CA" sz="1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sz="1000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10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09" y="1972362"/>
                <a:ext cx="1355884" cy="4146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Rectangle 193"/>
          <p:cNvSpPr/>
          <p:nvPr/>
        </p:nvSpPr>
        <p:spPr>
          <a:xfrm flipH="1">
            <a:off x="1165892" y="4660713"/>
            <a:ext cx="563708" cy="552007"/>
          </a:xfrm>
          <a:prstGeom prst="rect">
            <a:avLst/>
          </a:prstGeom>
          <a:solidFill>
            <a:schemeClr val="accent6">
              <a:alpha val="5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342867" y="4023032"/>
            <a:ext cx="0" cy="507394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 flipV="1">
            <a:off x="1342867" y="4288179"/>
            <a:ext cx="0" cy="23070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1380163" y="4175424"/>
                <a:ext cx="3527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1000" b="0" i="0" smtClean="0">
                              <a:latin typeface="Cambria Math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000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163" y="4175424"/>
                <a:ext cx="352789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Freeform 159"/>
          <p:cNvSpPr/>
          <p:nvPr/>
        </p:nvSpPr>
        <p:spPr>
          <a:xfrm flipH="1">
            <a:off x="955940" y="4444937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solidFill>
            <a:srgbClr val="92D05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2" name="Freeform 161"/>
          <p:cNvSpPr/>
          <p:nvPr/>
        </p:nvSpPr>
        <p:spPr>
          <a:xfrm>
            <a:off x="948228" y="4439070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solidFill>
            <a:schemeClr val="accent1">
              <a:alpha val="49000"/>
            </a:schemeClr>
          </a:solidFill>
          <a:ln>
            <a:solidFill>
              <a:schemeClr val="tx2"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5" name="Freeform 164"/>
          <p:cNvSpPr/>
          <p:nvPr/>
        </p:nvSpPr>
        <p:spPr>
          <a:xfrm flipH="1">
            <a:off x="960435" y="5001026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6" name="Rectangle 165"/>
          <p:cNvSpPr/>
          <p:nvPr/>
        </p:nvSpPr>
        <p:spPr>
          <a:xfrm flipH="1">
            <a:off x="1165892" y="5221256"/>
            <a:ext cx="563708" cy="55200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7" name="Freeform 166"/>
          <p:cNvSpPr/>
          <p:nvPr/>
        </p:nvSpPr>
        <p:spPr>
          <a:xfrm>
            <a:off x="948228" y="4995159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8" name="Freeform 167"/>
          <p:cNvSpPr/>
          <p:nvPr/>
        </p:nvSpPr>
        <p:spPr>
          <a:xfrm flipH="1">
            <a:off x="961926" y="3884189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9" name="Rectangle 168"/>
          <p:cNvSpPr/>
          <p:nvPr/>
        </p:nvSpPr>
        <p:spPr>
          <a:xfrm flipH="1">
            <a:off x="1167383" y="4104419"/>
            <a:ext cx="563708" cy="55200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0" name="Freeform 169"/>
          <p:cNvSpPr/>
          <p:nvPr/>
        </p:nvSpPr>
        <p:spPr>
          <a:xfrm>
            <a:off x="948228" y="3878322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1" name="Freeform 170"/>
          <p:cNvSpPr/>
          <p:nvPr/>
        </p:nvSpPr>
        <p:spPr>
          <a:xfrm flipH="1">
            <a:off x="392231" y="4436197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2" name="Rectangle 171"/>
          <p:cNvSpPr/>
          <p:nvPr/>
        </p:nvSpPr>
        <p:spPr>
          <a:xfrm flipH="1">
            <a:off x="597688" y="4656426"/>
            <a:ext cx="563708" cy="55200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3" name="Freeform 172"/>
          <p:cNvSpPr/>
          <p:nvPr/>
        </p:nvSpPr>
        <p:spPr>
          <a:xfrm>
            <a:off x="384457" y="4430329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4" name="Freeform 173"/>
          <p:cNvSpPr/>
          <p:nvPr/>
        </p:nvSpPr>
        <p:spPr>
          <a:xfrm flipH="1">
            <a:off x="1172230" y="4655045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5" name="Rectangle 174"/>
          <p:cNvSpPr/>
          <p:nvPr/>
        </p:nvSpPr>
        <p:spPr>
          <a:xfrm flipH="1">
            <a:off x="1377687" y="4875275"/>
            <a:ext cx="563708" cy="55200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6" name="Freeform 175"/>
          <p:cNvSpPr/>
          <p:nvPr/>
        </p:nvSpPr>
        <p:spPr>
          <a:xfrm>
            <a:off x="1170739" y="4649178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7" name="Freeform 176"/>
          <p:cNvSpPr/>
          <p:nvPr/>
        </p:nvSpPr>
        <p:spPr>
          <a:xfrm flipH="1">
            <a:off x="1519648" y="4453688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8" name="Rectangle 177"/>
          <p:cNvSpPr/>
          <p:nvPr/>
        </p:nvSpPr>
        <p:spPr>
          <a:xfrm flipH="1">
            <a:off x="1725105" y="4673918"/>
            <a:ext cx="563708" cy="55200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9" name="Freeform 178"/>
          <p:cNvSpPr/>
          <p:nvPr/>
        </p:nvSpPr>
        <p:spPr>
          <a:xfrm>
            <a:off x="1518157" y="4447821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0" name="Freeform 179"/>
          <p:cNvSpPr/>
          <p:nvPr/>
        </p:nvSpPr>
        <p:spPr>
          <a:xfrm flipH="1">
            <a:off x="743805" y="4213847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1" name="Rectangle 180"/>
          <p:cNvSpPr/>
          <p:nvPr/>
        </p:nvSpPr>
        <p:spPr>
          <a:xfrm flipH="1">
            <a:off x="949261" y="4434076"/>
            <a:ext cx="563708" cy="55200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2" name="Freeform 181"/>
          <p:cNvSpPr/>
          <p:nvPr/>
        </p:nvSpPr>
        <p:spPr>
          <a:xfrm>
            <a:off x="742314" y="4207979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84" name="Straight Connector 183"/>
          <p:cNvCxnSpPr/>
          <p:nvPr/>
        </p:nvCxnSpPr>
        <p:spPr>
          <a:xfrm flipH="1" flipV="1">
            <a:off x="494100" y="4805878"/>
            <a:ext cx="553219" cy="17376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6155560" y="1462776"/>
                <a:ext cx="1344086" cy="455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x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10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𝑎𝑛𝑑</m:t>
                              </m:r>
                              <m:f>
                                <m:f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10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CA" sz="10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𝝮</m:t>
                          </m:r>
                        </m:sub>
                      </m:sSub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560" y="1462776"/>
                <a:ext cx="1344086" cy="455638"/>
              </a:xfrm>
              <a:prstGeom prst="rect">
                <a:avLst/>
              </a:prstGeom>
              <a:blipFill rotWithShape="1">
                <a:blip r:embed="rId64"/>
                <a:stretch>
                  <a:fillRect t="-168000" r="-14091" b="-237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/>
              <p:cNvSpPr txBox="1"/>
              <p:nvPr/>
            </p:nvSpPr>
            <p:spPr>
              <a:xfrm>
                <a:off x="7866098" y="1972362"/>
                <a:ext cx="874021" cy="342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CA" sz="10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𝝮</m:t>
                          </m:r>
                        </m:sub>
                      </m:sSub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262" name="TextBox 2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098" y="1972362"/>
                <a:ext cx="874021" cy="342401"/>
              </a:xfrm>
              <a:prstGeom prst="rect">
                <a:avLst/>
              </a:prstGeom>
              <a:blipFill rotWithShape="1">
                <a:blip r:embed="rId65"/>
                <a:stretch>
                  <a:fillRect l="-7639" t="-133929" b="-192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6165366" y="1978087"/>
                <a:ext cx="1344086" cy="455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x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10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𝑎𝑛𝑑</m:t>
                              </m:r>
                              <m:f>
                                <m:f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10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CA" sz="10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𝝮</m:t>
                          </m:r>
                        </m:sub>
                      </m:sSub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366" y="1978087"/>
                <a:ext cx="1344086" cy="455638"/>
              </a:xfrm>
              <a:prstGeom prst="rect">
                <a:avLst/>
              </a:prstGeom>
              <a:blipFill rotWithShape="1">
                <a:blip r:embed="rId66"/>
                <a:stretch>
                  <a:fillRect t="-168000" r="-14027" b="-237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6156177" y="2462879"/>
                <a:ext cx="1765933" cy="455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x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10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𝑎𝑛𝑑</m:t>
                              </m:r>
                              <m:f>
                                <m:f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10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CA" sz="10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𝝮</m:t>
                          </m:r>
                        </m:sub>
                      </m:sSub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7" y="2462879"/>
                <a:ext cx="1765933" cy="455638"/>
              </a:xfrm>
              <a:prstGeom prst="rect">
                <a:avLst/>
              </a:prstGeom>
              <a:blipFill rotWithShape="1">
                <a:blip r:embed="rId41"/>
                <a:stretch>
                  <a:fillRect t="-168000" b="-237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TextBox 139"/>
          <p:cNvSpPr txBox="1"/>
          <p:nvPr/>
        </p:nvSpPr>
        <p:spPr>
          <a:xfrm>
            <a:off x="6228184" y="3270729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/>
              <a:t>No boundary condition required since operates from face to center…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700069" y="764704"/>
            <a:ext cx="1411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In </a:t>
            </a:r>
            <a:r>
              <a:rPr lang="en-CA" sz="1400" dirty="0" err="1" smtClean="0"/>
              <a:t>Matlab</a:t>
            </a:r>
            <a:r>
              <a:rPr lang="en-CA" sz="1400" dirty="0" smtClean="0"/>
              <a:t> form…</a:t>
            </a:r>
            <a:endParaRPr lang="en-CA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915816" y="2612883"/>
                <a:ext cx="2809744" cy="401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CA" sz="1000"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CA" sz="1000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sup>
                          </m:sSup>
                        </m:num>
                        <m:den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1000" b="0" i="0" smtClean="0">
                          <a:latin typeface="Cambria Math"/>
                          <a:ea typeface="Cambria Math"/>
                        </a:rPr>
                        <m:t>kron</m:t>
                      </m:r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 ( </m:t>
                      </m:r>
                      <m:r>
                        <m:rPr>
                          <m:sty m:val="p"/>
                        </m:rPr>
                        <a:rPr lang="en-CA" sz="1000" b="0" i="0" smtClean="0">
                          <a:latin typeface="Cambria Math"/>
                          <a:ea typeface="Cambria Math"/>
                        </a:rPr>
                        <m:t>kron</m:t>
                      </m:r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CA" sz="1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sz="1000" b="0" i="0" smtClean="0">
                              <a:latin typeface="Cambria Math"/>
                              <a:ea typeface="Cambria Math"/>
                            </a:rPr>
                            <m:t>speye</m:t>
                          </m:r>
                          <m:d>
                            <m:dPr>
                              <m:ctrlP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nz</m:t>
                              </m:r>
                            </m:e>
                          </m:d>
                          <m:r>
                            <a:rPr lang="en-CA" sz="1000" b="0" i="0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CA" sz="1000" b="0" i="0" smtClean="0">
                              <a:latin typeface="Cambria Math"/>
                              <a:ea typeface="Cambria Math"/>
                            </a:rPr>
                            <m:t>speye</m:t>
                          </m:r>
                          <m:d>
                            <m:dPr>
                              <m:ctrlP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ny</m:t>
                              </m:r>
                            </m:e>
                          </m:d>
                        </m:e>
                      </m:d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,</m:t>
                      </m:r>
                      <m:f>
                        <m:fPr>
                          <m:ctrlPr>
                            <a:rPr lang="en-CA" sz="1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612883"/>
                <a:ext cx="2809744" cy="401135"/>
              </a:xfrm>
              <a:prstGeom prst="rect">
                <a:avLst/>
              </a:prstGeom>
              <a:blipFill rotWithShape="1"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/>
              <p:cNvSpPr/>
              <p:nvPr/>
            </p:nvSpPr>
            <p:spPr>
              <a:xfrm>
                <a:off x="3133599" y="1425898"/>
                <a:ext cx="2544864" cy="695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1000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CA" sz="100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CA" sz="10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CA" sz="1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sz="1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CA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CA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  <m:r>
                                        <a:rPr lang="en-CA" sz="1000" i="1">
                                          <a:latin typeface="Cambria Math"/>
                                          <a:ea typeface="Cambria Math"/>
                                        </a:rPr>
                                        <m:t>/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>
                                            <m:sSubPr>
                                              <m:ctrlPr>
                                                <a:rPr lang="en-CA" sz="1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1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10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</m:e>
                                    <m:e>
                                      <m:r>
                                        <a:rPr lang="en-CA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CA" sz="1000" i="1">
                                          <a:latin typeface="Cambria Math"/>
                                          <a:ea typeface="Cambria Math"/>
                                        </a:rPr>
                                        <m:t>/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>
                                            <m:sSubPr>
                                              <m:ctrlPr>
                                                <a:rPr lang="en-CA" sz="1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1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10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  <m:r>
                                  <m:rPr>
                                    <m:brk m:alnAt="7"/>
                                  </m:rP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𝑒𝑛𝑑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a:rPr lang="en-CA" sz="10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599" y="1425898"/>
                <a:ext cx="2544864" cy="695575"/>
              </a:xfrm>
              <a:prstGeom prst="rect">
                <a:avLst/>
              </a:prstGeom>
              <a:blipFill rotWithShape="1"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/>
          <p:cNvSpPr txBox="1"/>
          <p:nvPr/>
        </p:nvSpPr>
        <p:spPr>
          <a:xfrm>
            <a:off x="2964027" y="3212976"/>
            <a:ext cx="292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Same idea for the 2 other partial derivatives</a:t>
            </a:r>
          </a:p>
          <a:p>
            <a:r>
              <a:rPr lang="en-CA" sz="1200" dirty="0" smtClean="0"/>
              <a:t>yielding…</a:t>
            </a:r>
            <a:endParaRPr lang="en-CA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3377673" y="4285311"/>
                <a:ext cx="18860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1" i="0" smtClean="0">
                          <a:latin typeface="Cambria Math"/>
                          <a:ea typeface="Cambria Math"/>
                        </a:rPr>
                        <m:t>𝐃𝐈𝐕</m:t>
                      </m:r>
                      <m:r>
                        <a:rPr lang="en-CA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400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4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sz="1400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400" b="1" i="0" smtClean="0">
                                        <a:latin typeface="Cambria Math"/>
                                        <a:ea typeface="Cambria Math"/>
                                      </a:rPr>
                                      <m:t>𝐃</m:t>
                                    </m:r>
                                  </m:e>
                                  <m:sub>
                                    <m:r>
                                      <a:rPr lang="en-CA" sz="1400" b="1" i="0" smtClean="0">
                                        <a:latin typeface="Cambria Math"/>
                                        <a:ea typeface="Cambria Math"/>
                                      </a:rPr>
                                      <m:t>𝐱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sz="1400" b="1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400" b="1">
                                        <a:latin typeface="Cambria Math"/>
                                        <a:ea typeface="Cambria Math"/>
                                      </a:rPr>
                                      <m:t>𝐃</m:t>
                                    </m:r>
                                  </m:e>
                                  <m:sub>
                                    <m:r>
                                      <a:rPr lang="en-CA" sz="1400" b="1" i="0" smtClean="0">
                                        <a:latin typeface="Cambria Math"/>
                                        <a:ea typeface="Cambria Math"/>
                                      </a:rPr>
                                      <m:t>𝐲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sz="1400" b="1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400" b="1">
                                        <a:latin typeface="Cambria Math"/>
                                        <a:ea typeface="Cambria Math"/>
                                      </a:rPr>
                                      <m:t>𝐃</m:t>
                                    </m:r>
                                  </m:e>
                                  <m:sub>
                                    <m:r>
                                      <a:rPr lang="en-CA" sz="1400" b="1" i="0" smtClean="0">
                                        <a:latin typeface="Cambria Math"/>
                                        <a:ea typeface="Cambria Math"/>
                                      </a:rPr>
                                      <m:t>𝐳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673" y="4285311"/>
                <a:ext cx="1886029" cy="307777"/>
              </a:xfrm>
              <a:prstGeom prst="rect">
                <a:avLst/>
              </a:prstGeom>
              <a:blipFill rotWithShape="1"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3807951" y="3790476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b="1" dirty="0" err="1" smtClean="0"/>
              <a:t>Laplacian</a:t>
            </a:r>
            <a:r>
              <a:rPr lang="en-CA" sz="1000" b="1" dirty="0" smtClean="0"/>
              <a:t> Operator</a:t>
            </a:r>
            <a:endParaRPr lang="en-CA" sz="10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43808" y="764704"/>
            <a:ext cx="0" cy="56166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940152" y="760036"/>
            <a:ext cx="0" cy="56166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1336468" y="3792325"/>
            <a:ext cx="0" cy="23070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1404917" y="3670839"/>
                <a:ext cx="3527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1000" b="0" i="0" smtClean="0">
                              <a:latin typeface="Cambria Math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000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917" y="3670839"/>
                <a:ext cx="352789" cy="246221"/>
              </a:xfrm>
              <a:prstGeom prst="rect">
                <a:avLst/>
              </a:prstGeom>
              <a:blipFill rotWithShape="1"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Freeform 97"/>
          <p:cNvSpPr/>
          <p:nvPr/>
        </p:nvSpPr>
        <p:spPr>
          <a:xfrm flipH="1">
            <a:off x="968543" y="3905955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solidFill>
            <a:srgbClr val="92D050">
              <a:alpha val="41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Freeform 98"/>
          <p:cNvSpPr/>
          <p:nvPr/>
        </p:nvSpPr>
        <p:spPr>
          <a:xfrm>
            <a:off x="384456" y="4426684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solidFill>
            <a:schemeClr val="accent1">
              <a:alpha val="49000"/>
            </a:schemeClr>
          </a:solidFill>
          <a:ln>
            <a:solidFill>
              <a:schemeClr val="tx2"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0" name="Rectangle 99"/>
          <p:cNvSpPr/>
          <p:nvPr/>
        </p:nvSpPr>
        <p:spPr>
          <a:xfrm flipH="1">
            <a:off x="1380163" y="4863898"/>
            <a:ext cx="563708" cy="552007"/>
          </a:xfrm>
          <a:prstGeom prst="rect">
            <a:avLst/>
          </a:prstGeom>
          <a:solidFill>
            <a:schemeClr val="accent6">
              <a:alpha val="5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1" name="Straight Connector 190"/>
          <p:cNvCxnSpPr/>
          <p:nvPr/>
        </p:nvCxnSpPr>
        <p:spPr>
          <a:xfrm flipH="1" flipV="1">
            <a:off x="1451818" y="4925213"/>
            <a:ext cx="201880" cy="234784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703509" y="2483397"/>
                <a:ext cx="1363770" cy="414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0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CA" sz="1000"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y</m:t>
                              </m:r>
                            </m:sup>
                          </m:sSup>
                        </m:num>
                        <m:den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sz="1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CA" sz="10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sz="1000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10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09" y="2483397"/>
                <a:ext cx="1363770" cy="414922"/>
              </a:xfrm>
              <a:prstGeom prst="rect">
                <a:avLst/>
              </a:prstGeom>
              <a:blipFill rotWithShape="1"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48790" y="3014018"/>
                <a:ext cx="691023" cy="387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0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0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CA" sz="1000"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z</m:t>
                              </m:r>
                            </m:sup>
                          </m:sSup>
                        </m:num>
                        <m:den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den>
                      </m:f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=…</m:t>
                      </m:r>
                    </m:oMath>
                  </m:oMathPara>
                </a14:m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90" y="3014018"/>
                <a:ext cx="691023" cy="387670"/>
              </a:xfrm>
              <a:prstGeom prst="rect">
                <a:avLst/>
              </a:prstGeom>
              <a:blipFill rotWithShape="1"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/>
          <p:cNvCxnSpPr/>
          <p:nvPr/>
        </p:nvCxnSpPr>
        <p:spPr>
          <a:xfrm flipH="1" flipV="1">
            <a:off x="695109" y="4820111"/>
            <a:ext cx="352210" cy="3144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 flipV="1">
            <a:off x="153012" y="4802734"/>
            <a:ext cx="352210" cy="3144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451818" y="4925213"/>
            <a:ext cx="129493" cy="170170"/>
          </a:xfrm>
          <a:prstGeom prst="straightConnector1">
            <a:avLst/>
          </a:prstGeom>
          <a:ln w="2222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654960" y="5162698"/>
            <a:ext cx="129493" cy="170170"/>
          </a:xfrm>
          <a:prstGeom prst="straightConnector1">
            <a:avLst/>
          </a:prstGeom>
          <a:ln w="2222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483" y="4987099"/>
            <a:ext cx="2607980" cy="1337948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719946" y="764704"/>
            <a:ext cx="971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In theory…</a:t>
            </a:r>
            <a:endParaRPr lang="en-CA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80668" y="256872"/>
            <a:ext cx="2967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Operators : Divergence </a:t>
            </a:r>
            <a:endParaRPr lang="en-CA" sz="2000" i="1" dirty="0"/>
          </a:p>
        </p:txBody>
      </p:sp>
    </p:spTree>
    <p:extLst>
      <p:ext uri="{BB962C8B-B14F-4D97-AF65-F5344CB8AC3E}">
        <p14:creationId xmlns:p14="http://schemas.microsoft.com/office/powerpoint/2010/main" val="27683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715297" y="1200219"/>
                <a:ext cx="1280479" cy="483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00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el-GR" sz="1000" i="1" smtClean="0">
                          <a:latin typeface="Cambria Math"/>
                          <a:ea typeface="Cambria Math"/>
                        </a:rPr>
                        <m:t>φ</m:t>
                      </m:r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CA" sz="1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CA" sz="1000" i="1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num>
                            <m:den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CA" sz="1000" b="0" i="1" smtClean="0">
                              <a:latin typeface="Cambria Math"/>
                              <a:ea typeface="Cambria Math"/>
                            </a:rPr>
                            <m:t>;</m:t>
                          </m:r>
                          <m:f>
                            <m:f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𝜕𝜑</m:t>
                              </m:r>
                            </m:num>
                            <m:den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den>
                          </m:f>
                          <m:r>
                            <a:rPr lang="en-CA" sz="1000" b="0" i="1" smtClean="0">
                              <a:latin typeface="Cambria Math"/>
                              <a:ea typeface="Cambria Math"/>
                            </a:rPr>
                            <m:t>;</m:t>
                          </m:r>
                          <m:f>
                            <m:f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𝜕𝜑</m:t>
                              </m:r>
                            </m:num>
                            <m:den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97" y="1200219"/>
                <a:ext cx="1280479" cy="4836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TextBox 194"/>
          <p:cNvSpPr txBox="1"/>
          <p:nvPr/>
        </p:nvSpPr>
        <p:spPr>
          <a:xfrm>
            <a:off x="6594104" y="626204"/>
            <a:ext cx="1716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Boundary Conditions</a:t>
            </a:r>
          </a:p>
          <a:p>
            <a:pPr algn="ctr"/>
            <a:r>
              <a:rPr lang="en-CA" sz="1400" i="1" dirty="0" smtClean="0"/>
              <a:t>(Primary Field)</a:t>
            </a:r>
          </a:p>
          <a:p>
            <a:pPr algn="ctr"/>
            <a:r>
              <a:rPr lang="en-CA" sz="1200" dirty="0" smtClean="0"/>
              <a:t>x-y polarized</a:t>
            </a:r>
            <a:endParaRPr lang="en-CA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/>
              <p:cNvSpPr txBox="1"/>
              <p:nvPr/>
            </p:nvSpPr>
            <p:spPr>
              <a:xfrm>
                <a:off x="655258" y="1972362"/>
                <a:ext cx="1435586" cy="415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0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𝜕𝜑</m:t>
                          </m:r>
                        </m:num>
                        <m:den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sz="1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100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  <m:t>𝑦𝑧𝑥</m:t>
                              </m:r>
                              <m: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  <m:t>𝑧𝑦</m:t>
                              </m:r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  <m:t>𝑥𝑚𝑖𝑑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58" y="1972362"/>
                <a:ext cx="1435586" cy="41562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Rectangle 193"/>
          <p:cNvSpPr/>
          <p:nvPr/>
        </p:nvSpPr>
        <p:spPr>
          <a:xfrm flipH="1">
            <a:off x="1165892" y="4660713"/>
            <a:ext cx="563708" cy="552007"/>
          </a:xfrm>
          <a:prstGeom prst="rect">
            <a:avLst/>
          </a:prstGeom>
          <a:solidFill>
            <a:schemeClr val="accent6">
              <a:alpha val="5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1342454" y="4148638"/>
                <a:ext cx="3727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0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000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en-CA" sz="1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454" y="4148638"/>
                <a:ext cx="372730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Freeform 159"/>
          <p:cNvSpPr/>
          <p:nvPr/>
        </p:nvSpPr>
        <p:spPr>
          <a:xfrm flipH="1">
            <a:off x="955940" y="4444937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solidFill>
            <a:srgbClr val="92D05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2" name="Freeform 161"/>
          <p:cNvSpPr/>
          <p:nvPr/>
        </p:nvSpPr>
        <p:spPr>
          <a:xfrm>
            <a:off x="948228" y="4439070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solidFill>
            <a:schemeClr val="accent1">
              <a:alpha val="49000"/>
            </a:schemeClr>
          </a:solidFill>
          <a:ln>
            <a:solidFill>
              <a:schemeClr val="tx2"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5" name="Freeform 164"/>
          <p:cNvSpPr/>
          <p:nvPr/>
        </p:nvSpPr>
        <p:spPr>
          <a:xfrm flipH="1">
            <a:off x="960435" y="5001026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6" name="Rectangle 165"/>
          <p:cNvSpPr/>
          <p:nvPr/>
        </p:nvSpPr>
        <p:spPr>
          <a:xfrm flipH="1">
            <a:off x="1165892" y="5221256"/>
            <a:ext cx="563708" cy="55200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7" name="Freeform 166"/>
          <p:cNvSpPr/>
          <p:nvPr/>
        </p:nvSpPr>
        <p:spPr>
          <a:xfrm>
            <a:off x="948228" y="4995159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8" name="Freeform 167"/>
          <p:cNvSpPr/>
          <p:nvPr/>
        </p:nvSpPr>
        <p:spPr>
          <a:xfrm flipH="1">
            <a:off x="961926" y="3884189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9" name="Rectangle 168"/>
          <p:cNvSpPr/>
          <p:nvPr/>
        </p:nvSpPr>
        <p:spPr>
          <a:xfrm flipH="1">
            <a:off x="1167383" y="4104419"/>
            <a:ext cx="563708" cy="55200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0" name="Freeform 169"/>
          <p:cNvSpPr/>
          <p:nvPr/>
        </p:nvSpPr>
        <p:spPr>
          <a:xfrm>
            <a:off x="948228" y="3878322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1" name="Freeform 170"/>
          <p:cNvSpPr/>
          <p:nvPr/>
        </p:nvSpPr>
        <p:spPr>
          <a:xfrm flipH="1">
            <a:off x="392231" y="4436197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2" name="Rectangle 171"/>
          <p:cNvSpPr/>
          <p:nvPr/>
        </p:nvSpPr>
        <p:spPr>
          <a:xfrm flipH="1">
            <a:off x="597688" y="4656426"/>
            <a:ext cx="563708" cy="55200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3" name="Freeform 172"/>
          <p:cNvSpPr/>
          <p:nvPr/>
        </p:nvSpPr>
        <p:spPr>
          <a:xfrm>
            <a:off x="384457" y="4430329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4" name="Freeform 173"/>
          <p:cNvSpPr/>
          <p:nvPr/>
        </p:nvSpPr>
        <p:spPr>
          <a:xfrm flipH="1">
            <a:off x="1172230" y="4655045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5" name="Rectangle 174"/>
          <p:cNvSpPr/>
          <p:nvPr/>
        </p:nvSpPr>
        <p:spPr>
          <a:xfrm flipH="1">
            <a:off x="1377687" y="4875275"/>
            <a:ext cx="563708" cy="55200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6" name="Freeform 175"/>
          <p:cNvSpPr/>
          <p:nvPr/>
        </p:nvSpPr>
        <p:spPr>
          <a:xfrm>
            <a:off x="1170739" y="4649178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7" name="Freeform 176"/>
          <p:cNvSpPr/>
          <p:nvPr/>
        </p:nvSpPr>
        <p:spPr>
          <a:xfrm flipH="1">
            <a:off x="1519648" y="4453688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8" name="Rectangle 177"/>
          <p:cNvSpPr/>
          <p:nvPr/>
        </p:nvSpPr>
        <p:spPr>
          <a:xfrm flipH="1">
            <a:off x="1725105" y="4673918"/>
            <a:ext cx="563708" cy="55200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9" name="Freeform 178"/>
          <p:cNvSpPr/>
          <p:nvPr/>
        </p:nvSpPr>
        <p:spPr>
          <a:xfrm>
            <a:off x="1518157" y="4447821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0" name="Freeform 179"/>
          <p:cNvSpPr/>
          <p:nvPr/>
        </p:nvSpPr>
        <p:spPr>
          <a:xfrm flipH="1">
            <a:off x="743805" y="4213847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1" name="Rectangle 180"/>
          <p:cNvSpPr/>
          <p:nvPr/>
        </p:nvSpPr>
        <p:spPr>
          <a:xfrm flipH="1">
            <a:off x="949261" y="4434076"/>
            <a:ext cx="563708" cy="55200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2" name="Freeform 181"/>
          <p:cNvSpPr/>
          <p:nvPr/>
        </p:nvSpPr>
        <p:spPr>
          <a:xfrm>
            <a:off x="742314" y="4207979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84" name="Straight Connector 183"/>
          <p:cNvCxnSpPr/>
          <p:nvPr/>
        </p:nvCxnSpPr>
        <p:spPr>
          <a:xfrm flipH="1" flipV="1">
            <a:off x="189095" y="4788502"/>
            <a:ext cx="553219" cy="17376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/>
              <p:cNvSpPr txBox="1"/>
              <p:nvPr/>
            </p:nvSpPr>
            <p:spPr>
              <a:xfrm>
                <a:off x="7020272" y="1520586"/>
                <a:ext cx="785536" cy="455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1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CA" sz="1000" i="1">
                                      <a:latin typeface="Cambria Math"/>
                                      <a:ea typeface="Cambria Math"/>
                                    </a:rPr>
                                    <m:t>𝜕𝜑</m:t>
                                  </m:r>
                                </m:num>
                                <m:den>
                                  <m:r>
                                    <a:rPr lang="en-CA" sz="10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CA" sz="10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CA" sz="10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𝝮</m:t>
                          </m:r>
                        </m:sub>
                      </m:sSub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262" name="TextBox 2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1520586"/>
                <a:ext cx="785536" cy="455638"/>
              </a:xfrm>
              <a:prstGeom prst="rect">
                <a:avLst/>
              </a:prstGeom>
              <a:blipFill rotWithShape="1">
                <a:blip r:embed="rId5"/>
                <a:stretch>
                  <a:fillRect l="-50781" t="-168000" r="-25000" b="-237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TextBox 139"/>
          <p:cNvSpPr txBox="1"/>
          <p:nvPr/>
        </p:nvSpPr>
        <p:spPr>
          <a:xfrm>
            <a:off x="6070470" y="2180175"/>
            <a:ext cx="296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/>
              <a:t>Boundary conditions requires that derivative operator is 0 on the edges…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700069" y="764704"/>
            <a:ext cx="1411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In </a:t>
            </a:r>
            <a:r>
              <a:rPr lang="en-CA" sz="1400" dirty="0" err="1" smtClean="0"/>
              <a:t>Matlab</a:t>
            </a:r>
            <a:r>
              <a:rPr lang="en-CA" sz="1400" dirty="0" smtClean="0"/>
              <a:t> form…</a:t>
            </a:r>
            <a:endParaRPr lang="en-CA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915816" y="2612883"/>
                <a:ext cx="2712474" cy="384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𝜕𝜑</m:t>
                          </m:r>
                        </m:num>
                        <m:den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1000" b="0" i="0" smtClean="0">
                          <a:latin typeface="Cambria Math"/>
                          <a:ea typeface="Cambria Math"/>
                        </a:rPr>
                        <m:t>kron</m:t>
                      </m:r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 ( </m:t>
                      </m:r>
                      <m:r>
                        <m:rPr>
                          <m:sty m:val="p"/>
                        </m:rPr>
                        <a:rPr lang="en-CA" sz="1000" b="0" i="0" smtClean="0">
                          <a:latin typeface="Cambria Math"/>
                          <a:ea typeface="Cambria Math"/>
                        </a:rPr>
                        <m:t>kron</m:t>
                      </m:r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CA" sz="1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sz="1000" b="0" i="0" smtClean="0">
                              <a:latin typeface="Cambria Math"/>
                              <a:ea typeface="Cambria Math"/>
                            </a:rPr>
                            <m:t>speye</m:t>
                          </m:r>
                          <m:d>
                            <m:dPr>
                              <m:ctrlP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nz</m:t>
                              </m:r>
                            </m:e>
                          </m:d>
                          <m:r>
                            <a:rPr lang="en-CA" sz="1000" b="0" i="0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CA" sz="1000" b="0" i="0" smtClean="0">
                              <a:latin typeface="Cambria Math"/>
                              <a:ea typeface="Cambria Math"/>
                            </a:rPr>
                            <m:t>speye</m:t>
                          </m:r>
                          <m:d>
                            <m:dPr>
                              <m:ctrlP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ny</m:t>
                              </m:r>
                            </m:e>
                          </m:d>
                        </m:e>
                      </m:d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,</m:t>
                      </m:r>
                      <m:f>
                        <m:fPr>
                          <m:ctrlPr>
                            <a:rPr lang="en-CA" sz="1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612883"/>
                <a:ext cx="2712474" cy="3849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/>
              <p:cNvSpPr/>
              <p:nvPr/>
            </p:nvSpPr>
            <p:spPr>
              <a:xfrm>
                <a:off x="2943002" y="1425898"/>
                <a:ext cx="3063724" cy="695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1000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CA" sz="100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CA" sz="10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CA" sz="1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𝑚𝑖𝑑</m:t>
                                        </m:r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sz="1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CA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CA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  <m:r>
                                        <a:rPr lang="en-CA" sz="1000" i="1">
                                          <a:latin typeface="Cambria Math"/>
                                          <a:ea typeface="Cambria Math"/>
                                        </a:rPr>
                                        <m:t>/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>
                                            <m:sSubPr>
                                              <m:ctrlPr>
                                                <a:rPr lang="en-CA" sz="1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1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10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𝑚𝑖𝑑</m:t>
                                              </m:r>
                                              <m:r>
                                                <a:rPr lang="en-CA" sz="10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CA" sz="10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CA" sz="10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</m:e>
                                    <m:e>
                                      <m:r>
                                        <a:rPr lang="en-CA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CA" sz="1000" i="1">
                                          <a:latin typeface="Cambria Math"/>
                                          <a:ea typeface="Cambria Math"/>
                                        </a:rPr>
                                        <m:t>/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CA" sz="10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>
                                            <m:sSubPr>
                                              <m:ctrlPr>
                                                <a:rPr lang="en-CA" sz="1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1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10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𝑚𝑖𝑑</m:t>
                                              </m:r>
                                              <m:r>
                                                <a:rPr lang="en-CA" sz="10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CA" sz="10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CA" sz="10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  <m:r>
                                  <m:rPr>
                                    <m:brk m:alnAt="7"/>
                                  </m:rP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𝑒𝑛𝑑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a:rPr lang="en-CA" sz="10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002" y="1425898"/>
                <a:ext cx="3063724" cy="6955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/>
          <p:cNvSpPr txBox="1"/>
          <p:nvPr/>
        </p:nvSpPr>
        <p:spPr>
          <a:xfrm>
            <a:off x="2956315" y="3322127"/>
            <a:ext cx="292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Same idea for the 2 other partial derivatives</a:t>
            </a:r>
          </a:p>
          <a:p>
            <a:r>
              <a:rPr lang="en-CA" sz="1200" dirty="0" smtClean="0"/>
              <a:t>yielding…</a:t>
            </a:r>
            <a:endParaRPr lang="en-CA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2943002" y="4851889"/>
                <a:ext cx="19748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1" i="0" smtClean="0">
                          <a:latin typeface="Cambria Math"/>
                          <a:ea typeface="Cambria Math"/>
                        </a:rPr>
                        <m:t>𝐃𝐈𝐕</m:t>
                      </m:r>
                      <m:r>
                        <a:rPr lang="en-CA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400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4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sz="1400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400" b="1" i="0" smtClean="0">
                                        <a:latin typeface="Cambria Math"/>
                                        <a:ea typeface="Cambria Math"/>
                                      </a:rPr>
                                      <m:t>𝐃</m:t>
                                    </m:r>
                                  </m:e>
                                  <m:sub>
                                    <m:r>
                                      <a:rPr lang="en-CA" sz="1400" b="1" i="0" smtClean="0">
                                        <a:latin typeface="Cambria Math"/>
                                        <a:ea typeface="Cambria Math"/>
                                      </a:rPr>
                                      <m:t>𝐱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CA" sz="1400" b="1" i="0" smtClean="0">
                                    <a:latin typeface="Cambria Math"/>
                                    <a:ea typeface="Cambria Math"/>
                                  </a:rPr>
                                  <m:t>;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sz="1400" b="1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400" b="1">
                                        <a:latin typeface="Cambria Math"/>
                                        <a:ea typeface="Cambria Math"/>
                                      </a:rPr>
                                      <m:t>𝐃</m:t>
                                    </m:r>
                                  </m:e>
                                  <m:sub>
                                    <m:r>
                                      <a:rPr lang="en-CA" sz="1400" b="1" i="0" smtClean="0">
                                        <a:latin typeface="Cambria Math"/>
                                        <a:ea typeface="Cambria Math"/>
                                      </a:rPr>
                                      <m:t>𝐲</m:t>
                                    </m:r>
                                  </m:sub>
                                </m:sSub>
                                <m:r>
                                  <a:rPr lang="en-CA" sz="1400" b="1" i="0" smtClean="0">
                                    <a:latin typeface="Cambria Math"/>
                                    <a:ea typeface="Cambria Math"/>
                                  </a:rPr>
                                  <m:t>;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sz="1400" b="1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400" b="1">
                                        <a:latin typeface="Cambria Math"/>
                                        <a:ea typeface="Cambria Math"/>
                                      </a:rPr>
                                      <m:t>𝐃</m:t>
                                    </m:r>
                                  </m:e>
                                  <m:sub>
                                    <m:r>
                                      <a:rPr lang="en-CA" sz="1400" b="1" i="0" smtClean="0">
                                        <a:latin typeface="Cambria Math"/>
                                        <a:ea typeface="Cambria Math"/>
                                      </a:rPr>
                                      <m:t>𝐳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002" y="4851889"/>
                <a:ext cx="1974836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3332339" y="4454227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b="1" dirty="0" smtClean="0"/>
              <a:t>Gradient Operator</a:t>
            </a:r>
            <a:endParaRPr lang="en-CA" sz="10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43808" y="764704"/>
            <a:ext cx="0" cy="56166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940152" y="760036"/>
            <a:ext cx="0" cy="56166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1319926" y="3568348"/>
                <a:ext cx="574003" cy="258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0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000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en-CA" sz="1000" b="0" i="1" smtClean="0">
                              <a:latin typeface="Cambria Math"/>
                              <a:ea typeface="Cambria Math"/>
                            </a:rPr>
                            <m:t>𝑔h𝑜𝑠𝑡</m:t>
                          </m:r>
                        </m:sub>
                      </m:sSub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926" y="3568348"/>
                <a:ext cx="574003" cy="25872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Freeform 97"/>
          <p:cNvSpPr/>
          <p:nvPr/>
        </p:nvSpPr>
        <p:spPr>
          <a:xfrm flipH="1">
            <a:off x="968543" y="3905955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solidFill>
            <a:srgbClr val="92D050">
              <a:alpha val="41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Freeform 98"/>
          <p:cNvSpPr/>
          <p:nvPr/>
        </p:nvSpPr>
        <p:spPr>
          <a:xfrm>
            <a:off x="384456" y="4426684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solidFill>
            <a:schemeClr val="accent1">
              <a:alpha val="49000"/>
            </a:schemeClr>
          </a:solidFill>
          <a:ln>
            <a:solidFill>
              <a:schemeClr val="tx2"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0" name="Rectangle 99"/>
          <p:cNvSpPr/>
          <p:nvPr/>
        </p:nvSpPr>
        <p:spPr>
          <a:xfrm flipH="1">
            <a:off x="1380163" y="4863898"/>
            <a:ext cx="563708" cy="552007"/>
          </a:xfrm>
          <a:prstGeom prst="rect">
            <a:avLst/>
          </a:prstGeom>
          <a:solidFill>
            <a:schemeClr val="accent6">
              <a:alpha val="5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1" name="Straight Connector 190"/>
          <p:cNvCxnSpPr/>
          <p:nvPr/>
        </p:nvCxnSpPr>
        <p:spPr>
          <a:xfrm flipH="1" flipV="1">
            <a:off x="1566265" y="5042605"/>
            <a:ext cx="201880" cy="234784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667793" y="2483397"/>
                <a:ext cx="1435201" cy="432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0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𝜕𝜑</m:t>
                          </m:r>
                        </m:num>
                        <m:den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sz="1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  <m: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  <m:t>𝑥𝑧𝑦</m:t>
                              </m:r>
                            </m:sub>
                          </m:sSub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  <m:t>𝑦𝑚𝑖𝑑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93" y="2483397"/>
                <a:ext cx="1435201" cy="43281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68571" y="3014018"/>
                <a:ext cx="651460" cy="384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0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𝜕𝜑</m:t>
                          </m:r>
                        </m:num>
                        <m:den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den>
                      </m:f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=…</m:t>
                      </m:r>
                    </m:oMath>
                  </m:oMathPara>
                </a14:m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71" y="3014018"/>
                <a:ext cx="651460" cy="3849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 flipH="1">
            <a:off x="1342867" y="3736910"/>
            <a:ext cx="0" cy="507394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4" r="36945"/>
          <a:stretch/>
        </p:blipFill>
        <p:spPr>
          <a:xfrm>
            <a:off x="4836076" y="3759663"/>
            <a:ext cx="1032866" cy="2345532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 flipH="1">
            <a:off x="7512270" y="4654846"/>
            <a:ext cx="563708" cy="552007"/>
          </a:xfrm>
          <a:prstGeom prst="rect">
            <a:avLst/>
          </a:prstGeom>
          <a:solidFill>
            <a:schemeClr val="accent6">
              <a:alpha val="5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7688832" y="4142771"/>
                <a:ext cx="3727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0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000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en-CA" sz="1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832" y="4142771"/>
                <a:ext cx="372730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Freeform 87"/>
          <p:cNvSpPr/>
          <p:nvPr/>
        </p:nvSpPr>
        <p:spPr>
          <a:xfrm flipH="1">
            <a:off x="7302318" y="4439070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solidFill>
            <a:srgbClr val="92D05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Freeform 88"/>
          <p:cNvSpPr/>
          <p:nvPr/>
        </p:nvSpPr>
        <p:spPr>
          <a:xfrm>
            <a:off x="7294606" y="4433203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solidFill>
            <a:schemeClr val="accent1">
              <a:alpha val="49000"/>
            </a:schemeClr>
          </a:solidFill>
          <a:ln>
            <a:solidFill>
              <a:schemeClr val="tx2"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0" name="Freeform 89"/>
          <p:cNvSpPr/>
          <p:nvPr/>
        </p:nvSpPr>
        <p:spPr>
          <a:xfrm flipH="1">
            <a:off x="7306813" y="4995159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Rectangle 90"/>
          <p:cNvSpPr/>
          <p:nvPr/>
        </p:nvSpPr>
        <p:spPr>
          <a:xfrm flipH="1">
            <a:off x="7512270" y="5215389"/>
            <a:ext cx="563708" cy="55200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Freeform 105"/>
          <p:cNvSpPr/>
          <p:nvPr/>
        </p:nvSpPr>
        <p:spPr>
          <a:xfrm>
            <a:off x="7294606" y="4989292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7" name="Freeform 106"/>
          <p:cNvSpPr/>
          <p:nvPr/>
        </p:nvSpPr>
        <p:spPr>
          <a:xfrm flipH="1">
            <a:off x="7308304" y="3878322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Rectangle 107"/>
          <p:cNvSpPr/>
          <p:nvPr/>
        </p:nvSpPr>
        <p:spPr>
          <a:xfrm flipH="1">
            <a:off x="7513761" y="4098552"/>
            <a:ext cx="563708" cy="55200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Freeform 109"/>
          <p:cNvSpPr/>
          <p:nvPr/>
        </p:nvSpPr>
        <p:spPr>
          <a:xfrm>
            <a:off x="7294606" y="3872455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1" name="Freeform 110"/>
          <p:cNvSpPr/>
          <p:nvPr/>
        </p:nvSpPr>
        <p:spPr>
          <a:xfrm flipH="1">
            <a:off x="6738609" y="4430330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Rectangle 111"/>
          <p:cNvSpPr/>
          <p:nvPr/>
        </p:nvSpPr>
        <p:spPr>
          <a:xfrm flipH="1">
            <a:off x="6944066" y="4650559"/>
            <a:ext cx="563708" cy="55200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Freeform 112"/>
          <p:cNvSpPr/>
          <p:nvPr/>
        </p:nvSpPr>
        <p:spPr>
          <a:xfrm>
            <a:off x="6730835" y="4424462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4" name="Freeform 113"/>
          <p:cNvSpPr/>
          <p:nvPr/>
        </p:nvSpPr>
        <p:spPr>
          <a:xfrm flipH="1">
            <a:off x="7518608" y="4649178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Rectangle 114"/>
          <p:cNvSpPr/>
          <p:nvPr/>
        </p:nvSpPr>
        <p:spPr>
          <a:xfrm flipH="1">
            <a:off x="7724065" y="4869408"/>
            <a:ext cx="563708" cy="55200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Freeform 115"/>
          <p:cNvSpPr/>
          <p:nvPr/>
        </p:nvSpPr>
        <p:spPr>
          <a:xfrm>
            <a:off x="7517117" y="4643311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7" name="Freeform 116"/>
          <p:cNvSpPr/>
          <p:nvPr/>
        </p:nvSpPr>
        <p:spPr>
          <a:xfrm flipH="1">
            <a:off x="7866026" y="4447821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Rectangle 117"/>
          <p:cNvSpPr/>
          <p:nvPr/>
        </p:nvSpPr>
        <p:spPr>
          <a:xfrm flipH="1">
            <a:off x="8071483" y="4668051"/>
            <a:ext cx="563708" cy="55200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Freeform 118"/>
          <p:cNvSpPr/>
          <p:nvPr/>
        </p:nvSpPr>
        <p:spPr>
          <a:xfrm>
            <a:off x="7864535" y="4441954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0" name="Freeform 119"/>
          <p:cNvSpPr/>
          <p:nvPr/>
        </p:nvSpPr>
        <p:spPr>
          <a:xfrm flipH="1">
            <a:off x="7090183" y="4207980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Rectangle 120"/>
          <p:cNvSpPr/>
          <p:nvPr/>
        </p:nvSpPr>
        <p:spPr>
          <a:xfrm flipH="1">
            <a:off x="7295639" y="4428209"/>
            <a:ext cx="563708" cy="55200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Freeform 121"/>
          <p:cNvSpPr/>
          <p:nvPr/>
        </p:nvSpPr>
        <p:spPr>
          <a:xfrm>
            <a:off x="7088692" y="4202112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4" name="Freeform 123"/>
          <p:cNvSpPr/>
          <p:nvPr/>
        </p:nvSpPr>
        <p:spPr>
          <a:xfrm flipH="1">
            <a:off x="7294606" y="3878322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Freeform 124"/>
          <p:cNvSpPr/>
          <p:nvPr/>
        </p:nvSpPr>
        <p:spPr>
          <a:xfrm>
            <a:off x="6730834" y="4420817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7" name="Rectangle 126"/>
          <p:cNvSpPr/>
          <p:nvPr/>
        </p:nvSpPr>
        <p:spPr>
          <a:xfrm flipH="1">
            <a:off x="7726541" y="4858031"/>
            <a:ext cx="563708" cy="552007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8" name="Straight Connector 127"/>
          <p:cNvCxnSpPr/>
          <p:nvPr/>
        </p:nvCxnSpPr>
        <p:spPr>
          <a:xfrm flipH="1" flipV="1">
            <a:off x="7912643" y="5036738"/>
            <a:ext cx="201880" cy="234784"/>
          </a:xfrm>
          <a:prstGeom prst="line">
            <a:avLst/>
          </a:prstGeom>
          <a:ln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7675891" y="3722237"/>
            <a:ext cx="0" cy="507394"/>
          </a:xfrm>
          <a:prstGeom prst="line">
            <a:avLst/>
          </a:prstGeom>
          <a:ln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682846" y="4229631"/>
            <a:ext cx="0" cy="507394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6535473" y="4782635"/>
            <a:ext cx="553219" cy="17376"/>
          </a:xfrm>
          <a:prstGeom prst="line">
            <a:avLst/>
          </a:prstGeom>
          <a:ln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6038876" y="2937149"/>
                <a:ext cx="2863669" cy="384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0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𝜕𝜑</m:t>
                          </m:r>
                        </m:num>
                        <m:den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1000" b="0" i="0" smtClean="0">
                          <a:latin typeface="Cambria Math"/>
                          <a:ea typeface="Cambria Math"/>
                        </a:rPr>
                        <m:t>kron</m:t>
                      </m:r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 ( </m:t>
                      </m:r>
                      <m:r>
                        <m:rPr>
                          <m:sty m:val="p"/>
                        </m:rPr>
                        <a:rPr lang="en-CA" sz="1000" b="0" i="0" smtClean="0">
                          <a:latin typeface="Cambria Math"/>
                          <a:ea typeface="Cambria Math"/>
                        </a:rPr>
                        <m:t>kron</m:t>
                      </m:r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CA" sz="1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nz</m:t>
                              </m:r>
                            </m:e>
                          </m:d>
                          <m:r>
                            <a:rPr lang="en-CA" sz="1000" b="0" i="0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z="1000" b="0" i="0" smtClean="0">
                                  <a:latin typeface="Cambria Math"/>
                                  <a:ea typeface="Cambria Math"/>
                                </a:rPr>
                                <m:t>ny</m:t>
                              </m:r>
                            </m:e>
                          </m:d>
                        </m:e>
                      </m:d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CA" sz="1000" b="0" i="1" smtClean="0">
                          <a:latin typeface="Cambria Math"/>
                          <a:ea typeface="Cambria Math"/>
                        </a:rPr>
                        <m:t>𝑑𝑛</m:t>
                      </m:r>
                      <m:r>
                        <a:rPr lang="en-CA" sz="1000" b="0" i="1" smtClean="0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sz="1000" b="0" i="1" smtClean="0">
                              <a:latin typeface="Cambria Math"/>
                              <a:ea typeface="Cambria Math"/>
                            </a:rPr>
                            <m:t>1:</m:t>
                          </m:r>
                          <m:r>
                            <a:rPr lang="en-CA" sz="1000" b="0" i="1" smtClean="0">
                              <a:latin typeface="Cambria Math"/>
                              <a:ea typeface="Cambria Math"/>
                            </a:rPr>
                            <m:t>𝑒𝑛𝑑</m:t>
                          </m:r>
                        </m:e>
                      </m:d>
                      <m:r>
                        <a:rPr lang="en-CA" sz="1000" b="0" i="1" smtClean="0">
                          <a:latin typeface="Cambria Math"/>
                          <a:ea typeface="Cambria Math"/>
                        </a:rPr>
                        <m:t>=0</m:t>
                      </m:r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76" y="2937149"/>
                <a:ext cx="2863669" cy="3849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/>
          <p:cNvSpPr txBox="1"/>
          <p:nvPr/>
        </p:nvSpPr>
        <p:spPr>
          <a:xfrm>
            <a:off x="719946" y="764704"/>
            <a:ext cx="971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In theory…</a:t>
            </a:r>
            <a:endParaRPr lang="en-CA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80668" y="256872"/>
            <a:ext cx="2967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Operators : Gradient</a:t>
            </a:r>
            <a:endParaRPr lang="en-CA" sz="2000" i="1" dirty="0"/>
          </a:p>
        </p:txBody>
      </p:sp>
    </p:spTree>
    <p:extLst>
      <p:ext uri="{BB962C8B-B14F-4D97-AF65-F5344CB8AC3E}">
        <p14:creationId xmlns:p14="http://schemas.microsoft.com/office/powerpoint/2010/main" val="252284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403890" y="1200219"/>
                <a:ext cx="1921680" cy="67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0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CA" sz="1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000" b="0" i="0" smtClean="0">
                          <a:latin typeface="Cambria Math"/>
                          <a:ea typeface="Cambria Math"/>
                        </a:rPr>
                        <m:t>x</m:t>
                      </m:r>
                      <m:r>
                        <a:rPr lang="en-CA" sz="1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000" b="0" i="0" smtClean="0">
                          <a:latin typeface="Cambria Math"/>
                          <a:ea typeface="Cambria Math"/>
                        </a:rPr>
                        <m:t>A</m:t>
                      </m:r>
                      <m:r>
                        <a:rPr lang="en-CA" sz="1000" b="0" i="1" smtClean="0">
                          <a:latin typeface="Cambria Math"/>
                          <a:ea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sz="1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CA" sz="1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sub/>
                                  <m:sup>
                                    <m:r>
                                      <a:rPr lang="en-CA" sz="10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b/>
                                  <m:sup>
                                    <m:r>
                                      <a:rPr lang="en-CA" sz="10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sub/>
                                  <m:sup>
                                    <m:r>
                                      <a:rPr lang="en-CA" sz="10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b/>
                                  <m:sup>
                                    <m:r>
                                      <a:rPr lang="en-CA" sz="10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CA" sz="100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b/>
                                  <m:sup>
                                    <m:r>
                                      <a:rPr lang="en-CA" sz="10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b/>
                                  <m:sup>
                                    <m: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CA" sz="1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90" y="1200219"/>
                <a:ext cx="1921680" cy="6750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TextBox 194"/>
          <p:cNvSpPr txBox="1"/>
          <p:nvPr/>
        </p:nvSpPr>
        <p:spPr>
          <a:xfrm>
            <a:off x="6594104" y="626204"/>
            <a:ext cx="1716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Boundary Conditions</a:t>
            </a:r>
          </a:p>
          <a:p>
            <a:pPr algn="ctr"/>
            <a:r>
              <a:rPr lang="en-CA" sz="1400" i="1" dirty="0" smtClean="0"/>
              <a:t>(Primary Field)</a:t>
            </a:r>
          </a:p>
          <a:p>
            <a:pPr algn="ctr"/>
            <a:r>
              <a:rPr lang="en-CA" sz="1200" dirty="0" smtClean="0"/>
              <a:t>x-y polarized</a:t>
            </a:r>
            <a:endParaRPr lang="en-CA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/>
              <p:cNvSpPr txBox="1"/>
              <p:nvPr/>
            </p:nvSpPr>
            <p:spPr>
              <a:xfrm>
                <a:off x="412322" y="2380230"/>
                <a:ext cx="1904816" cy="782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00" i="0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CA" sz="1000" i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000" i="0">
                          <a:latin typeface="Cambria Math"/>
                          <a:ea typeface="Cambria Math"/>
                        </a:rPr>
                        <m:t>x</m:t>
                      </m:r>
                      <m:r>
                        <a:rPr lang="en-CA" sz="1000" i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en-CA" sz="100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1000">
                              <a:latin typeface="Cambria Math"/>
                              <a:ea typeface="Cambria Math"/>
                            </a:rPr>
                            <m:t>A</m:t>
                          </m:r>
                        </m:e>
                        <m:sup>
                          <m:r>
                            <a:rPr lang="en-CA" sz="1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sz="1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1000">
                                      <a:latin typeface="Cambria Math"/>
                                      <a:ea typeface="Cambria Math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CA" sz="1000" b="0" i="1" smtClean="0">
                                      <a:latin typeface="Cambria Math"/>
                                      <a:ea typeface="Cambria Math"/>
                                    </a:rPr>
                                    <m:t>𝑥𝑦𝑧</m:t>
                                  </m:r>
                                  <m:r>
                                    <a:rPr lang="en-CA" sz="1000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1000">
                                      <a:latin typeface="Cambria Math"/>
                                      <a:ea typeface="Cambria Math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  <a:ea typeface="Cambria Math"/>
                                    </a:rPr>
                                    <m:t>𝑥𝑦𝑧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  <m:t>𝑧𝑚𝑖𝑑</m:t>
                              </m:r>
                            </m:sub>
                          </m:sSub>
                        </m:den>
                      </m:f>
                      <m:r>
                        <a:rPr lang="en-CA" sz="1000" b="0" i="0" smtClean="0">
                          <a:latin typeface="Cambria Math"/>
                          <a:ea typeface="Cambria Math"/>
                        </a:rPr>
                        <m:t> −</m:t>
                      </m:r>
                    </m:oMath>
                  </m:oMathPara>
                </a14:m>
                <a:endParaRPr lang="en-CA" sz="1000" b="0" i="0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1000">
                                      <a:latin typeface="Cambria Math"/>
                                      <a:ea typeface="Cambria Math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  <m:r>
                                    <a:rPr lang="en-CA" sz="1000" b="0" i="1" smtClean="0">
                                      <a:latin typeface="Cambria Math"/>
                                      <a:ea typeface="Cambria Math"/>
                                    </a:rPr>
                                    <m:t>𝑧𝑦</m:t>
                                  </m:r>
                                  <m:r>
                                    <a:rPr lang="en-CA" sz="1000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1000">
                                      <a:latin typeface="Cambria Math"/>
                                      <a:ea typeface="Cambria Math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CA" sz="10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  <m:r>
                                    <a:rPr lang="en-CA" sz="1000" b="0" i="1" smtClean="0">
                                      <a:latin typeface="Cambria Math"/>
                                      <a:ea typeface="Cambria Math"/>
                                    </a:rPr>
                                    <m:t>𝑧𝑦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sup>
                          </m:sSup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10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CA" sz="1000" i="1">
                                  <a:latin typeface="Cambria Math"/>
                                  <a:ea typeface="Cambria Math"/>
                                </a:rPr>
                                <m:t>𝑚𝑖𝑑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22" y="2380230"/>
                <a:ext cx="1904816" cy="7829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Rectangle 193"/>
          <p:cNvSpPr/>
          <p:nvPr/>
        </p:nvSpPr>
        <p:spPr>
          <a:xfrm flipH="1">
            <a:off x="1165892" y="4660713"/>
            <a:ext cx="563708" cy="552007"/>
          </a:xfrm>
          <a:prstGeom prst="rect">
            <a:avLst/>
          </a:prstGeom>
          <a:solidFill>
            <a:schemeClr val="accent6">
              <a:alpha val="5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0" name="Freeform 159"/>
          <p:cNvSpPr/>
          <p:nvPr/>
        </p:nvSpPr>
        <p:spPr>
          <a:xfrm flipH="1">
            <a:off x="955940" y="4444937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solidFill>
            <a:srgbClr val="92D05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2" name="Freeform 161"/>
          <p:cNvSpPr/>
          <p:nvPr/>
        </p:nvSpPr>
        <p:spPr>
          <a:xfrm>
            <a:off x="948228" y="3861530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solidFill>
            <a:schemeClr val="accent1">
              <a:alpha val="49000"/>
            </a:schemeClr>
          </a:solidFill>
          <a:ln>
            <a:solidFill>
              <a:schemeClr val="tx2"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5" name="Freeform 164"/>
          <p:cNvSpPr/>
          <p:nvPr/>
        </p:nvSpPr>
        <p:spPr>
          <a:xfrm flipH="1">
            <a:off x="960435" y="5001026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6" name="Rectangle 165"/>
          <p:cNvSpPr/>
          <p:nvPr/>
        </p:nvSpPr>
        <p:spPr>
          <a:xfrm flipH="1">
            <a:off x="1165892" y="5221256"/>
            <a:ext cx="563708" cy="55200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7" name="Freeform 166"/>
          <p:cNvSpPr/>
          <p:nvPr/>
        </p:nvSpPr>
        <p:spPr>
          <a:xfrm>
            <a:off x="948228" y="4995159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8" name="Freeform 167"/>
          <p:cNvSpPr/>
          <p:nvPr/>
        </p:nvSpPr>
        <p:spPr>
          <a:xfrm flipH="1">
            <a:off x="961926" y="3884189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9" name="Rectangle 168"/>
          <p:cNvSpPr/>
          <p:nvPr/>
        </p:nvSpPr>
        <p:spPr>
          <a:xfrm flipH="1">
            <a:off x="1167383" y="4104419"/>
            <a:ext cx="563708" cy="55200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0" name="Freeform 169"/>
          <p:cNvSpPr/>
          <p:nvPr/>
        </p:nvSpPr>
        <p:spPr>
          <a:xfrm>
            <a:off x="948228" y="3878322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1" name="Freeform 170"/>
          <p:cNvSpPr/>
          <p:nvPr/>
        </p:nvSpPr>
        <p:spPr>
          <a:xfrm flipH="1">
            <a:off x="392231" y="4436197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2" name="Rectangle 171"/>
          <p:cNvSpPr/>
          <p:nvPr/>
        </p:nvSpPr>
        <p:spPr>
          <a:xfrm flipH="1">
            <a:off x="597688" y="4656426"/>
            <a:ext cx="563708" cy="55200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3" name="Freeform 172"/>
          <p:cNvSpPr/>
          <p:nvPr/>
        </p:nvSpPr>
        <p:spPr>
          <a:xfrm>
            <a:off x="384457" y="4430329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4" name="Freeform 173"/>
          <p:cNvSpPr/>
          <p:nvPr/>
        </p:nvSpPr>
        <p:spPr>
          <a:xfrm flipH="1">
            <a:off x="1172230" y="4655045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5" name="Rectangle 174"/>
          <p:cNvSpPr/>
          <p:nvPr/>
        </p:nvSpPr>
        <p:spPr>
          <a:xfrm flipH="1">
            <a:off x="1377687" y="4875275"/>
            <a:ext cx="563708" cy="55200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6" name="Freeform 175"/>
          <p:cNvSpPr/>
          <p:nvPr/>
        </p:nvSpPr>
        <p:spPr>
          <a:xfrm>
            <a:off x="1170739" y="4649178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7" name="Freeform 176"/>
          <p:cNvSpPr/>
          <p:nvPr/>
        </p:nvSpPr>
        <p:spPr>
          <a:xfrm flipH="1">
            <a:off x="1519648" y="4453688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8" name="Rectangle 177"/>
          <p:cNvSpPr/>
          <p:nvPr/>
        </p:nvSpPr>
        <p:spPr>
          <a:xfrm flipH="1">
            <a:off x="1725105" y="4673918"/>
            <a:ext cx="563708" cy="55200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9" name="Freeform 178"/>
          <p:cNvSpPr/>
          <p:nvPr/>
        </p:nvSpPr>
        <p:spPr>
          <a:xfrm>
            <a:off x="1518157" y="4447821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0" name="Freeform 179"/>
          <p:cNvSpPr/>
          <p:nvPr/>
        </p:nvSpPr>
        <p:spPr>
          <a:xfrm flipH="1">
            <a:off x="743805" y="4213847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1" name="Rectangle 180"/>
          <p:cNvSpPr/>
          <p:nvPr/>
        </p:nvSpPr>
        <p:spPr>
          <a:xfrm flipH="1">
            <a:off x="949261" y="4434076"/>
            <a:ext cx="563708" cy="55200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2" name="Freeform 181"/>
          <p:cNvSpPr/>
          <p:nvPr/>
        </p:nvSpPr>
        <p:spPr>
          <a:xfrm>
            <a:off x="742314" y="4207979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0" name="TextBox 139"/>
          <p:cNvSpPr txBox="1"/>
          <p:nvPr/>
        </p:nvSpPr>
        <p:spPr>
          <a:xfrm>
            <a:off x="6186919" y="2917497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/>
              <a:t>Tricky to apply boundary matrix since we need to put value at the right location…</a:t>
            </a:r>
          </a:p>
          <a:p>
            <a:endParaRPr lang="en-CA" sz="1200" b="1" dirty="0"/>
          </a:p>
          <a:p>
            <a:r>
              <a:rPr lang="en-CA" sz="1200" b="1" dirty="0" smtClean="0"/>
              <a:t>Much simpler if the field vanishes at the boundary.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700069" y="764704"/>
            <a:ext cx="1411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In </a:t>
            </a:r>
            <a:r>
              <a:rPr lang="en-CA" sz="1400" dirty="0" err="1" smtClean="0"/>
              <a:t>Matlab</a:t>
            </a:r>
            <a:r>
              <a:rPr lang="en-CA" sz="1400" dirty="0" smtClean="0"/>
              <a:t> form…</a:t>
            </a:r>
            <a:endParaRPr lang="en-CA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3276748" y="1735712"/>
                <a:ext cx="1990609" cy="661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000" b="1" i="0" smtClean="0">
                          <a:latin typeface="Cambria Math"/>
                          <a:ea typeface="Cambria Math"/>
                        </a:rPr>
                        <m:t>𝐂𝐔𝐑𝐋</m:t>
                      </m:r>
                      <m:r>
                        <a:rPr lang="en-CA" sz="1000" b="1" i="0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sz="10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0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sub/>
                                  <m:sup>
                                    <m: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b/>
                                  <m:sup>
                                    <m: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sub/>
                                  <m:sup>
                                    <m: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b/>
                                  <m:sup>
                                    <m: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b/>
                                  <m:sup>
                                    <m: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CA" sz="1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CA" sz="1000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b/>
                                  <m:sup>
                                    <m:r>
                                      <a:rPr lang="en-CA" sz="10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CA" sz="1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748" y="1735712"/>
                <a:ext cx="1990609" cy="66159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4033815" y="1387555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b="1" dirty="0" smtClean="0"/>
              <a:t>CURL Operator</a:t>
            </a:r>
            <a:endParaRPr lang="en-CA" sz="10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43808" y="764704"/>
            <a:ext cx="0" cy="56166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940152" y="760036"/>
            <a:ext cx="0" cy="56166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reeform 97"/>
          <p:cNvSpPr/>
          <p:nvPr/>
        </p:nvSpPr>
        <p:spPr>
          <a:xfrm flipH="1">
            <a:off x="380968" y="4452340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solidFill>
            <a:srgbClr val="92D050">
              <a:alpha val="41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Freeform 98"/>
          <p:cNvSpPr/>
          <p:nvPr/>
        </p:nvSpPr>
        <p:spPr>
          <a:xfrm>
            <a:off x="949261" y="4444937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solidFill>
            <a:schemeClr val="accent1">
              <a:alpha val="49000"/>
            </a:schemeClr>
          </a:solidFill>
          <a:ln>
            <a:solidFill>
              <a:schemeClr val="tx2"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0" name="Rectangle 99"/>
          <p:cNvSpPr/>
          <p:nvPr/>
        </p:nvSpPr>
        <p:spPr>
          <a:xfrm flipH="1">
            <a:off x="1173736" y="5225925"/>
            <a:ext cx="563708" cy="552007"/>
          </a:xfrm>
          <a:prstGeom prst="rect">
            <a:avLst/>
          </a:prstGeom>
          <a:solidFill>
            <a:schemeClr val="accent6">
              <a:alpha val="5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061921" y="4314398"/>
            <a:ext cx="0" cy="507394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 flipV="1">
            <a:off x="778421" y="4546124"/>
            <a:ext cx="553219" cy="17376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99" idx="0"/>
          </p:cNvCxnSpPr>
          <p:nvPr/>
        </p:nvCxnSpPr>
        <p:spPr>
          <a:xfrm flipH="1" flipV="1">
            <a:off x="949261" y="4444937"/>
            <a:ext cx="192765" cy="191786"/>
          </a:xfrm>
          <a:prstGeom prst="straightConnector1">
            <a:avLst/>
          </a:prstGeom>
          <a:ln w="222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80"/>
          <p:cNvSpPr/>
          <p:nvPr/>
        </p:nvSpPr>
        <p:spPr>
          <a:xfrm flipH="1">
            <a:off x="939033" y="5003637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solidFill>
            <a:srgbClr val="92D050">
              <a:alpha val="41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Freeform 81"/>
          <p:cNvSpPr/>
          <p:nvPr/>
        </p:nvSpPr>
        <p:spPr>
          <a:xfrm flipH="1">
            <a:off x="1180338" y="5244417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solidFill>
            <a:srgbClr val="92D050">
              <a:alpha val="41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1" name="Straight Connector 190"/>
          <p:cNvCxnSpPr/>
          <p:nvPr/>
        </p:nvCxnSpPr>
        <p:spPr>
          <a:xfrm flipH="1" flipV="1">
            <a:off x="1345009" y="5085174"/>
            <a:ext cx="201880" cy="234784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449237" y="5005777"/>
            <a:ext cx="0" cy="507394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1302000" y="5224914"/>
            <a:ext cx="284693" cy="4286"/>
          </a:xfrm>
          <a:prstGeom prst="straightConnector1">
            <a:avLst/>
          </a:prstGeom>
          <a:ln w="222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6" r="15848"/>
          <a:stretch/>
        </p:blipFill>
        <p:spPr>
          <a:xfrm>
            <a:off x="3172701" y="2678750"/>
            <a:ext cx="2698776" cy="21977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155560" y="1462776"/>
                <a:ext cx="1344086" cy="455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x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10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𝑎𝑛𝑑</m:t>
                              </m:r>
                              <m:f>
                                <m:f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10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CA" sz="10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𝝮</m:t>
                          </m:r>
                        </m:sub>
                      </m:sSub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560" y="1462776"/>
                <a:ext cx="1344086" cy="455638"/>
              </a:xfrm>
              <a:prstGeom prst="rect">
                <a:avLst/>
              </a:prstGeom>
              <a:blipFill rotWithShape="1">
                <a:blip r:embed="rId6"/>
                <a:stretch>
                  <a:fillRect t="-168000" r="-14091" b="-237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6165366" y="1978087"/>
                <a:ext cx="1344086" cy="455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x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10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𝑎𝑛𝑑</m:t>
                              </m:r>
                              <m:f>
                                <m:f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10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CA" sz="10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𝝮</m:t>
                          </m:r>
                        </m:sub>
                      </m:sSub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366" y="1978087"/>
                <a:ext cx="1344086" cy="455638"/>
              </a:xfrm>
              <a:prstGeom prst="rect">
                <a:avLst/>
              </a:prstGeom>
              <a:blipFill rotWithShape="1">
                <a:blip r:embed="rId7"/>
                <a:stretch>
                  <a:fillRect t="-168000" r="-14027" b="-237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6156177" y="2462879"/>
                <a:ext cx="1765933" cy="455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x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10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CA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𝑎𝑛𝑑</m:t>
                              </m:r>
                              <m:f>
                                <m:fPr>
                                  <m:ctrlP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CA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CA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10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CA" sz="1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CA" sz="10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CA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𝝮</m:t>
                          </m:r>
                        </m:sub>
                      </m:sSub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CA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7" y="2462879"/>
                <a:ext cx="1765933" cy="455638"/>
              </a:xfrm>
              <a:prstGeom prst="rect">
                <a:avLst/>
              </a:prstGeom>
              <a:blipFill rotWithShape="1">
                <a:blip r:embed="rId8"/>
                <a:stretch>
                  <a:fillRect t="-168000" b="-237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108"/>
          <p:cNvCxnSpPr/>
          <p:nvPr/>
        </p:nvCxnSpPr>
        <p:spPr>
          <a:xfrm flipH="1" flipV="1">
            <a:off x="777430" y="4300859"/>
            <a:ext cx="0" cy="23070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526753" y="4134201"/>
                <a:ext cx="3527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1000" b="0" i="0" smtClean="0">
                              <a:latin typeface="Cambria Math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000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53" y="4134201"/>
                <a:ext cx="352789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/>
          <p:cNvCxnSpPr/>
          <p:nvPr/>
        </p:nvCxnSpPr>
        <p:spPr>
          <a:xfrm flipH="1" flipV="1">
            <a:off x="1331799" y="4315296"/>
            <a:ext cx="0" cy="23070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840911" y="4054638"/>
                <a:ext cx="355995" cy="26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1000" b="0" i="0" smtClean="0">
                              <a:latin typeface="Cambria Math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000" b="0" i="0" smtClean="0">
                              <a:latin typeface="Cambria Math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11" y="4054638"/>
                <a:ext cx="355995" cy="26039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/>
          <p:cNvCxnSpPr/>
          <p:nvPr/>
        </p:nvCxnSpPr>
        <p:spPr>
          <a:xfrm flipH="1" flipV="1">
            <a:off x="818609" y="4821791"/>
            <a:ext cx="233634" cy="1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 flipV="1">
            <a:off x="839123" y="4306227"/>
            <a:ext cx="233634" cy="1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 flipH="1">
            <a:off x="7350106" y="5092970"/>
            <a:ext cx="563708" cy="552007"/>
          </a:xfrm>
          <a:prstGeom prst="rect">
            <a:avLst/>
          </a:prstGeom>
          <a:solidFill>
            <a:schemeClr val="accent6">
              <a:alpha val="5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Freeform 137"/>
          <p:cNvSpPr/>
          <p:nvPr/>
        </p:nvSpPr>
        <p:spPr>
          <a:xfrm flipH="1">
            <a:off x="7140154" y="4877194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solidFill>
            <a:srgbClr val="92D05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9" name="Freeform 138"/>
          <p:cNvSpPr/>
          <p:nvPr/>
        </p:nvSpPr>
        <p:spPr>
          <a:xfrm>
            <a:off x="7132442" y="4293787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solidFill>
            <a:schemeClr val="accent1">
              <a:alpha val="49000"/>
            </a:schemeClr>
          </a:solidFill>
          <a:ln>
            <a:solidFill>
              <a:schemeClr val="tx2"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1" name="Freeform 140"/>
          <p:cNvSpPr/>
          <p:nvPr/>
        </p:nvSpPr>
        <p:spPr>
          <a:xfrm flipH="1">
            <a:off x="7144649" y="5433283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2" name="Rectangle 141"/>
          <p:cNvSpPr/>
          <p:nvPr/>
        </p:nvSpPr>
        <p:spPr>
          <a:xfrm flipH="1">
            <a:off x="7350106" y="5653513"/>
            <a:ext cx="563708" cy="55200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" name="Freeform 142"/>
          <p:cNvSpPr/>
          <p:nvPr/>
        </p:nvSpPr>
        <p:spPr>
          <a:xfrm>
            <a:off x="7132442" y="5427416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4" name="Freeform 143"/>
          <p:cNvSpPr/>
          <p:nvPr/>
        </p:nvSpPr>
        <p:spPr>
          <a:xfrm flipH="1">
            <a:off x="7146140" y="4316446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6" name="Rectangle 145"/>
          <p:cNvSpPr/>
          <p:nvPr/>
        </p:nvSpPr>
        <p:spPr>
          <a:xfrm flipH="1">
            <a:off x="7351597" y="4536676"/>
            <a:ext cx="563708" cy="55200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7" name="Freeform 146"/>
          <p:cNvSpPr/>
          <p:nvPr/>
        </p:nvSpPr>
        <p:spPr>
          <a:xfrm>
            <a:off x="7132442" y="4310579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8" name="Freeform 147"/>
          <p:cNvSpPr/>
          <p:nvPr/>
        </p:nvSpPr>
        <p:spPr>
          <a:xfrm flipH="1">
            <a:off x="6576445" y="4868454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9" name="Rectangle 148"/>
          <p:cNvSpPr/>
          <p:nvPr/>
        </p:nvSpPr>
        <p:spPr>
          <a:xfrm flipH="1">
            <a:off x="6781902" y="5088683"/>
            <a:ext cx="563708" cy="55200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Freeform 149"/>
          <p:cNvSpPr/>
          <p:nvPr/>
        </p:nvSpPr>
        <p:spPr>
          <a:xfrm>
            <a:off x="6568671" y="4862586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1" name="Freeform 150"/>
          <p:cNvSpPr/>
          <p:nvPr/>
        </p:nvSpPr>
        <p:spPr>
          <a:xfrm flipH="1">
            <a:off x="7356444" y="5087302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2" name="Rectangle 151"/>
          <p:cNvSpPr/>
          <p:nvPr/>
        </p:nvSpPr>
        <p:spPr>
          <a:xfrm flipH="1">
            <a:off x="7561901" y="5307532"/>
            <a:ext cx="563708" cy="55200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3" name="Freeform 152"/>
          <p:cNvSpPr/>
          <p:nvPr/>
        </p:nvSpPr>
        <p:spPr>
          <a:xfrm>
            <a:off x="7354953" y="5081435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4" name="Freeform 153"/>
          <p:cNvSpPr/>
          <p:nvPr/>
        </p:nvSpPr>
        <p:spPr>
          <a:xfrm flipH="1">
            <a:off x="7703862" y="4885945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5" name="Rectangle 154"/>
          <p:cNvSpPr/>
          <p:nvPr/>
        </p:nvSpPr>
        <p:spPr>
          <a:xfrm flipH="1">
            <a:off x="7909319" y="5106175"/>
            <a:ext cx="563708" cy="55200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6" name="Freeform 155"/>
          <p:cNvSpPr/>
          <p:nvPr/>
        </p:nvSpPr>
        <p:spPr>
          <a:xfrm>
            <a:off x="7702371" y="4880078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7" name="Freeform 156"/>
          <p:cNvSpPr/>
          <p:nvPr/>
        </p:nvSpPr>
        <p:spPr>
          <a:xfrm flipH="1">
            <a:off x="6928019" y="4646104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1" name="Rectangle 160"/>
          <p:cNvSpPr/>
          <p:nvPr/>
        </p:nvSpPr>
        <p:spPr>
          <a:xfrm flipH="1">
            <a:off x="7133475" y="4866333"/>
            <a:ext cx="563708" cy="55200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3" name="Freeform 162"/>
          <p:cNvSpPr/>
          <p:nvPr/>
        </p:nvSpPr>
        <p:spPr>
          <a:xfrm>
            <a:off x="6926528" y="4640236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3" name="Freeform 182"/>
          <p:cNvSpPr/>
          <p:nvPr/>
        </p:nvSpPr>
        <p:spPr>
          <a:xfrm flipH="1">
            <a:off x="6565182" y="4884597"/>
            <a:ext cx="761057" cy="212837"/>
          </a:xfrm>
          <a:custGeom>
            <a:avLst/>
            <a:gdLst>
              <a:gd name="connsiteX0" fmla="*/ 0 w 972065"/>
              <a:gd name="connsiteY0" fmla="*/ 263611 h 271848"/>
              <a:gd name="connsiteX1" fmla="*/ 263611 w 972065"/>
              <a:gd name="connsiteY1" fmla="*/ 0 h 271848"/>
              <a:gd name="connsiteX2" fmla="*/ 972065 w 972065"/>
              <a:gd name="connsiteY2" fmla="*/ 0 h 271848"/>
              <a:gd name="connsiteX3" fmla="*/ 708454 w 972065"/>
              <a:gd name="connsiteY3" fmla="*/ 271848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065" h="271848">
                <a:moveTo>
                  <a:pt x="0" y="263611"/>
                </a:moveTo>
                <a:lnTo>
                  <a:pt x="263611" y="0"/>
                </a:lnTo>
                <a:lnTo>
                  <a:pt x="972065" y="0"/>
                </a:lnTo>
                <a:lnTo>
                  <a:pt x="708454" y="271848"/>
                </a:lnTo>
              </a:path>
            </a:pathLst>
          </a:custGeom>
          <a:solidFill>
            <a:srgbClr val="92D050">
              <a:alpha val="41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6" name="Freeform 185"/>
          <p:cNvSpPr/>
          <p:nvPr/>
        </p:nvSpPr>
        <p:spPr>
          <a:xfrm>
            <a:off x="7133475" y="4877194"/>
            <a:ext cx="219287" cy="786855"/>
          </a:xfrm>
          <a:custGeom>
            <a:avLst/>
            <a:gdLst>
              <a:gd name="connsiteX0" fmla="*/ 0 w 280086"/>
              <a:gd name="connsiteY0" fmla="*/ 0 h 1005016"/>
              <a:gd name="connsiteX1" fmla="*/ 0 w 280086"/>
              <a:gd name="connsiteY1" fmla="*/ 741405 h 1005016"/>
              <a:gd name="connsiteX2" fmla="*/ 280086 w 280086"/>
              <a:gd name="connsiteY2" fmla="*/ 1005016 h 1005016"/>
              <a:gd name="connsiteX3" fmla="*/ 280086 w 280086"/>
              <a:gd name="connsiteY3" fmla="*/ 288324 h 10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86" h="1005016">
                <a:moveTo>
                  <a:pt x="0" y="0"/>
                </a:moveTo>
                <a:lnTo>
                  <a:pt x="0" y="741405"/>
                </a:lnTo>
                <a:lnTo>
                  <a:pt x="280086" y="1005016"/>
                </a:lnTo>
                <a:lnTo>
                  <a:pt x="280086" y="288324"/>
                </a:lnTo>
              </a:path>
            </a:pathLst>
          </a:custGeom>
          <a:solidFill>
            <a:schemeClr val="accent1">
              <a:alpha val="49000"/>
            </a:schemeClr>
          </a:solidFill>
          <a:ln>
            <a:solidFill>
              <a:schemeClr val="tx2"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7" name="Rectangle 186"/>
          <p:cNvSpPr/>
          <p:nvPr/>
        </p:nvSpPr>
        <p:spPr>
          <a:xfrm flipH="1">
            <a:off x="7357950" y="5658182"/>
            <a:ext cx="563708" cy="552007"/>
          </a:xfrm>
          <a:prstGeom prst="rect">
            <a:avLst/>
          </a:prstGeom>
          <a:solidFill>
            <a:schemeClr val="accent6">
              <a:alpha val="5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8" name="Straight Connector 187"/>
          <p:cNvCxnSpPr/>
          <p:nvPr/>
        </p:nvCxnSpPr>
        <p:spPr>
          <a:xfrm>
            <a:off x="7258431" y="4418325"/>
            <a:ext cx="4050" cy="278288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 flipV="1">
            <a:off x="6671656" y="4978381"/>
            <a:ext cx="276608" cy="5241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H="1" flipV="1">
            <a:off x="6594104" y="4896470"/>
            <a:ext cx="192765" cy="191786"/>
          </a:xfrm>
          <a:prstGeom prst="straightConnector1">
            <a:avLst/>
          </a:prstGeom>
          <a:ln w="222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endCxn id="187" idx="2"/>
          </p:cNvCxnSpPr>
          <p:nvPr/>
        </p:nvCxnSpPr>
        <p:spPr>
          <a:xfrm>
            <a:off x="7639804" y="5965152"/>
            <a:ext cx="0" cy="245037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H="1" flipV="1">
            <a:off x="7492567" y="6184289"/>
            <a:ext cx="284693" cy="4286"/>
          </a:xfrm>
          <a:prstGeom prst="straightConnector1">
            <a:avLst/>
          </a:prstGeom>
          <a:ln w="222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 flipV="1">
            <a:off x="6676475" y="4733116"/>
            <a:ext cx="0" cy="23070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6424257" y="4566458"/>
                <a:ext cx="4846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CA" sz="1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sz="1000">
                                  <a:latin typeface="Cambria Math"/>
                                </a:rPr>
                                <m:t>A</m:t>
                              </m:r>
                            </m:e>
                            <m:sup>
                              <m:r>
                                <a:rPr lang="en-CA" sz="10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e>
                        <m:sub>
                          <m:r>
                            <m:rPr>
                              <m:sty m:val="p"/>
                            </m:rPr>
                            <a:rPr lang="en-CA" sz="1000" b="0" i="0" smtClean="0">
                              <a:latin typeface="Cambria Math"/>
                            </a:rPr>
                            <m:t>BC</m:t>
                          </m:r>
                        </m:sub>
                      </m:sSub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257" y="4566458"/>
                <a:ext cx="484620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Straight Arrow Connector 204"/>
          <p:cNvCxnSpPr/>
          <p:nvPr/>
        </p:nvCxnSpPr>
        <p:spPr>
          <a:xfrm flipH="1" flipV="1">
            <a:off x="7016270" y="4422706"/>
            <a:ext cx="233634" cy="1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H="1" flipV="1">
            <a:off x="7158964" y="4310579"/>
            <a:ext cx="192765" cy="191786"/>
          </a:xfrm>
          <a:prstGeom prst="straightConnector1">
            <a:avLst/>
          </a:prstGeom>
          <a:ln w="222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7625187" y="6214271"/>
                <a:ext cx="4923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CA" sz="1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sz="1000">
                                  <a:latin typeface="Cambria Math"/>
                                </a:rPr>
                                <m:t>A</m:t>
                              </m:r>
                            </m:e>
                            <m:sup>
                              <m:r>
                                <a:rPr lang="en-CA" sz="1000" b="0" i="1" smtClean="0">
                                  <a:latin typeface="Cambria Math"/>
                                </a:rPr>
                                <m:t>𝑧</m:t>
                              </m:r>
                            </m:sup>
                          </m:sSup>
                        </m:e>
                        <m:sub>
                          <m:r>
                            <m:rPr>
                              <m:sty m:val="p"/>
                            </m:rPr>
                            <a:rPr lang="en-CA" sz="1000">
                              <a:latin typeface="Cambria Math"/>
                            </a:rPr>
                            <m:t>BC</m:t>
                          </m:r>
                        </m:sub>
                      </m:sSub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187" y="6214271"/>
                <a:ext cx="492314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Box 208"/>
          <p:cNvSpPr txBox="1"/>
          <p:nvPr/>
        </p:nvSpPr>
        <p:spPr>
          <a:xfrm>
            <a:off x="719946" y="764704"/>
            <a:ext cx="971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In theory…</a:t>
            </a:r>
            <a:endParaRPr lang="en-CA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380668" y="256872"/>
            <a:ext cx="2967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Operators : Curl</a:t>
            </a:r>
            <a:endParaRPr lang="en-CA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6652322" y="4291551"/>
                <a:ext cx="4923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0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CA" sz="1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sz="1000">
                                  <a:latin typeface="Cambria Math"/>
                                </a:rPr>
                                <m:t>A</m:t>
                              </m:r>
                            </m:e>
                            <m:sup>
                              <m:r>
                                <a:rPr lang="en-CA" sz="1000" b="0" i="1" smtClean="0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e>
                        <m:sub>
                          <m:r>
                            <m:rPr>
                              <m:sty m:val="p"/>
                            </m:rPr>
                            <a:rPr lang="en-CA" sz="1000" b="0" i="0" smtClean="0">
                              <a:latin typeface="Cambria Math"/>
                            </a:rPr>
                            <m:t>BC</m:t>
                          </m:r>
                        </m:sub>
                      </m:sSub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322" y="4291551"/>
                <a:ext cx="492314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08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Box 209"/>
          <p:cNvSpPr txBox="1"/>
          <p:nvPr/>
        </p:nvSpPr>
        <p:spPr>
          <a:xfrm>
            <a:off x="380668" y="256872"/>
            <a:ext cx="2175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Testing, testing …</a:t>
            </a:r>
            <a:endParaRPr lang="en-CA" sz="2000" i="1" dirty="0"/>
          </a:p>
        </p:txBody>
      </p:sp>
      <p:sp>
        <p:nvSpPr>
          <p:cNvPr id="90" name="TextBox 89"/>
          <p:cNvSpPr txBox="1"/>
          <p:nvPr/>
        </p:nvSpPr>
        <p:spPr>
          <a:xfrm>
            <a:off x="504198" y="764704"/>
            <a:ext cx="1299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…the operators</a:t>
            </a:r>
            <a:endParaRPr lang="en-CA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394360" y="1124744"/>
                <a:ext cx="2966026" cy="2084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200" b="1" dirty="0" smtClean="0"/>
                  <a:t>Use the same function as Haber (2000) for the vector field:</a:t>
                </a:r>
              </a:p>
              <a:p>
                <a:endParaRPr lang="en-CA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1" i="1" smtClean="0">
                          <a:latin typeface="Cambria Math"/>
                        </a:rPr>
                        <m:t>𝑨</m:t>
                      </m:r>
                      <m:r>
                        <a:rPr lang="en-CA" sz="1200" b="1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CA" sz="1200" b="1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1200" b="1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CA" sz="12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CA" sz="1200" b="1" i="1" smtClean="0">
                                  <a:latin typeface="Cambria Math"/>
                                </a:rPr>
                                <m:t>𝒛</m:t>
                              </m:r>
                              <m:r>
                                <a:rPr lang="en-CA" sz="1200" b="1" i="1" smtClean="0">
                                  <a:latin typeface="Cambria Math"/>
                                </a:rPr>
                                <m:t> ∙</m:t>
                              </m:r>
                              <m:r>
                                <a:rPr lang="en-CA" sz="1200" b="1" i="1" smtClean="0"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  <m:r>
                                <a:rPr lang="en-CA" sz="1200" b="1" i="1" smtClean="0">
                                  <a:latin typeface="Cambria Math"/>
                                  <a:ea typeface="Cambria Math"/>
                                </a:rPr>
                                <m:t> ∙ </m:t>
                              </m:r>
                              <m:sSup>
                                <m:sSupPr>
                                  <m:ctrlPr>
                                    <a:rPr lang="en-CA" sz="12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sz="1200" b="1" i="1" smtClean="0">
                                      <a:latin typeface="Cambria Math"/>
                                      <a:ea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CA" sz="1200" b="1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CA" sz="1200" b="1" i="1" smtClean="0">
                                      <a:latin typeface="Cambria Math"/>
                                      <a:ea typeface="Cambria Math"/>
                                    </a:rPr>
                                    <m:t>𝟓</m:t>
                                  </m:r>
                                  <m:d>
                                    <m:dPr>
                                      <m:ctrlPr>
                                        <a:rPr lang="en-CA" sz="1200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CA" sz="12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12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CA" sz="12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CA" sz="1200" b="1" i="1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CA" sz="12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12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en-CA" sz="12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CA" sz="1200" b="1" i="1" smtClean="0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CA" sz="12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12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𝒛</m:t>
                                          </m:r>
                                        </m:e>
                                        <m:sup>
                                          <m:r>
                                            <a:rPr lang="en-CA" sz="12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  <m:r>
                                <a:rPr lang="en-CA" sz="1200" b="1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CA" sz="12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sz="1200" b="1" i="1" smtClean="0"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</m:e>
                              </m:acc>
                              <m:r>
                                <a:rPr lang="en-CA" sz="1200" b="1" i="1" smtClean="0">
                                  <a:latin typeface="Cambria Math"/>
                                  <a:ea typeface="Cambria Math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CA" sz="12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CA" sz="12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CA" sz="1200" b="1" i="1">
                                  <a:latin typeface="Cambria Math"/>
                                </a:rPr>
                                <m:t> ∙</m:t>
                              </m:r>
                              <m:r>
                                <a:rPr lang="en-CA" sz="1200" b="1" i="1" smtClean="0">
                                  <a:latin typeface="Cambria Math"/>
                                  <a:ea typeface="Cambria Math"/>
                                </a:rPr>
                                <m:t>𝒛</m:t>
                              </m:r>
                              <m:r>
                                <a:rPr lang="en-CA" sz="1200" b="1" i="1">
                                  <a:latin typeface="Cambria Math"/>
                                  <a:ea typeface="Cambria Math"/>
                                </a:rPr>
                                <m:t> ∙ </m:t>
                              </m:r>
                              <m:sSup>
                                <m:sSupPr>
                                  <m:ctrlPr>
                                    <a:rPr lang="en-CA" sz="12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sz="1200" b="1" i="1">
                                      <a:latin typeface="Cambria Math"/>
                                      <a:ea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CA" sz="1200" b="1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CA" sz="1200" b="1" i="1">
                                      <a:latin typeface="Cambria Math"/>
                                      <a:ea typeface="Cambria Math"/>
                                    </a:rPr>
                                    <m:t>𝟓</m:t>
                                  </m:r>
                                  <m:d>
                                    <m:dPr>
                                      <m:ctrlPr>
                                        <a:rPr lang="en-CA" sz="12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CA" sz="1200" b="1" i="1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CA" sz="1200" b="1" i="1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  <m:t>𝒛</m:t>
                                          </m:r>
                                        </m:e>
                                        <m:sup>
                                          <m: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lang="en-CA" sz="12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sz="1200" b="1" i="1" smtClean="0">
                                      <a:latin typeface="Cambria Math"/>
                                      <a:ea typeface="Cambria Math"/>
                                    </a:rPr>
                                    <m:t>𝒋</m:t>
                                  </m:r>
                                </m:e>
                              </m:acc>
                              <m:r>
                                <a:rPr lang="en-CA" sz="1200" b="1" i="1" smtClean="0">
                                  <a:latin typeface="Cambria Math"/>
                                  <a:ea typeface="Cambria Math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CA" sz="12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CA" sz="12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CA" sz="1200" b="1" i="1">
                                  <a:latin typeface="Cambria Math"/>
                                </a:rPr>
                                <m:t> ∙</m:t>
                              </m:r>
                              <m:r>
                                <a:rPr lang="en-CA" sz="1200" b="1" i="1"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  <m:r>
                                <a:rPr lang="en-CA" sz="1200" b="1" i="1">
                                  <a:latin typeface="Cambria Math"/>
                                  <a:ea typeface="Cambria Math"/>
                                </a:rPr>
                                <m:t> ∙ </m:t>
                              </m:r>
                              <m:sSup>
                                <m:sSupPr>
                                  <m:ctrlPr>
                                    <a:rPr lang="en-CA" sz="12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sz="1200" b="1" i="1">
                                      <a:latin typeface="Cambria Math"/>
                                      <a:ea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CA" sz="1200" b="1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CA" sz="1200" b="1" i="1">
                                      <a:latin typeface="Cambria Math"/>
                                      <a:ea typeface="Cambria Math"/>
                                    </a:rPr>
                                    <m:t>𝟓</m:t>
                                  </m:r>
                                  <m:d>
                                    <m:dPr>
                                      <m:ctrlPr>
                                        <a:rPr lang="en-CA" sz="12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CA" sz="1200" b="1" i="1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CA" sz="1200" b="1" i="1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  <m:t>𝒛</m:t>
                                          </m:r>
                                        </m:e>
                                        <m:sup>
                                          <m:r>
                                            <a:rPr lang="en-CA" sz="1200" b="1" i="1"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lang="en-CA" sz="12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sz="1200" b="1" i="1" smtClean="0">
                                      <a:latin typeface="Cambria Math"/>
                                      <a:ea typeface="Cambria Math"/>
                                    </a:rPr>
                                    <m:t>𝒌</m:t>
                                  </m:r>
                                </m:e>
                              </m:acc>
                              <m:r>
                                <a:rPr lang="en-CA" sz="1200" b="1" i="1">
                                  <a:latin typeface="Cambria Math"/>
                                  <a:ea typeface="Cambria Math"/>
                                </a:rPr>
                                <m:t>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sz="1200" b="1" dirty="0" smtClean="0"/>
              </a:p>
              <a:p>
                <a:endParaRPr lang="en-CA" sz="1200" b="1" dirty="0"/>
              </a:p>
              <a:p>
                <a:r>
                  <a:rPr lang="en-CA" sz="1200" b="1" dirty="0" smtClean="0"/>
                  <a:t>On the interval [ -1 , 1 ]. The function has a simple analytical solution for the Laplacian, curl and divergence.</a:t>
                </a: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60" y="1124744"/>
                <a:ext cx="2966026" cy="2084225"/>
              </a:xfrm>
              <a:prstGeom prst="rect">
                <a:avLst/>
              </a:prstGeom>
              <a:blipFill rotWithShape="1">
                <a:blip r:embed="rId2"/>
                <a:stretch>
                  <a:fillRect l="-206" b="-17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65578" y="3558139"/>
            <a:ext cx="11011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b="1" dirty="0" smtClean="0"/>
              <a:t>Laplacian test:</a:t>
            </a:r>
            <a:endParaRPr lang="en-CA" sz="1200" b="1" dirty="0"/>
          </a:p>
        </p:txBody>
      </p:sp>
      <p:sp>
        <p:nvSpPr>
          <p:cNvPr id="97" name="Rectangle 96"/>
          <p:cNvSpPr/>
          <p:nvPr/>
        </p:nvSpPr>
        <p:spPr>
          <a:xfrm>
            <a:off x="707017" y="4484913"/>
            <a:ext cx="759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b="1" dirty="0" smtClean="0"/>
              <a:t>Curl test:</a:t>
            </a:r>
            <a:endParaRPr lang="en-CA" sz="1200" b="1" dirty="0"/>
          </a:p>
        </p:txBody>
      </p:sp>
      <p:sp>
        <p:nvSpPr>
          <p:cNvPr id="101" name="Rectangle 100"/>
          <p:cNvSpPr/>
          <p:nvPr/>
        </p:nvSpPr>
        <p:spPr>
          <a:xfrm>
            <a:off x="255035" y="5506199"/>
            <a:ext cx="12117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b="1" dirty="0" smtClean="0"/>
              <a:t>Divergence test:</a:t>
            </a:r>
            <a:endParaRPr lang="en-CA" sz="1200" b="1" dirty="0"/>
          </a:p>
        </p:txBody>
      </p:sp>
      <p:sp>
        <p:nvSpPr>
          <p:cNvPr id="103" name="Rectangle 102"/>
          <p:cNvSpPr/>
          <p:nvPr/>
        </p:nvSpPr>
        <p:spPr>
          <a:xfrm>
            <a:off x="1468222" y="3210879"/>
            <a:ext cx="11897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800" b="1" dirty="0" smtClean="0"/>
              <a:t>Mesh size          Residual</a:t>
            </a:r>
            <a:endParaRPr lang="en-CA" sz="800" b="1" dirty="0"/>
          </a:p>
        </p:txBody>
      </p:sp>
      <p:sp>
        <p:nvSpPr>
          <p:cNvPr id="4" name="Rectangle 3"/>
          <p:cNvSpPr/>
          <p:nvPr/>
        </p:nvSpPr>
        <p:spPr>
          <a:xfrm>
            <a:off x="1369713" y="4192525"/>
            <a:ext cx="136815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 smtClean="0"/>
              <a:t>2.50e-001   </a:t>
            </a:r>
            <a:r>
              <a:rPr lang="en-CA" sz="1000" dirty="0"/>
              <a:t>1.11e-002   </a:t>
            </a:r>
          </a:p>
          <a:p>
            <a:r>
              <a:rPr lang="en-CA" sz="1000" dirty="0"/>
              <a:t>1.25e-001   4.22e-002   </a:t>
            </a:r>
          </a:p>
          <a:p>
            <a:r>
              <a:rPr lang="en-CA" sz="1000" dirty="0"/>
              <a:t>6.25e-002   1.18e-002   </a:t>
            </a:r>
          </a:p>
          <a:p>
            <a:r>
              <a:rPr lang="en-CA" sz="1000" dirty="0"/>
              <a:t>3.13e-002   3.95e-003   </a:t>
            </a:r>
          </a:p>
          <a:p>
            <a:r>
              <a:rPr lang="en-CA" sz="1000" dirty="0"/>
              <a:t>1.56e-002   9.88e-004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2037" y="5213811"/>
            <a:ext cx="134350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/>
              <a:t>2.50e-001   2.70e-002   </a:t>
            </a:r>
          </a:p>
          <a:p>
            <a:r>
              <a:rPr lang="en-CA" sz="1000" dirty="0"/>
              <a:t>1.25e-001   4.04e-002   </a:t>
            </a:r>
          </a:p>
          <a:p>
            <a:r>
              <a:rPr lang="en-CA" sz="1000" dirty="0"/>
              <a:t>6.25e-002   7.85e-003   </a:t>
            </a:r>
          </a:p>
          <a:p>
            <a:r>
              <a:rPr lang="en-CA" sz="1000" dirty="0"/>
              <a:t>3.13e-002   2.77e-003   </a:t>
            </a:r>
          </a:p>
          <a:p>
            <a:r>
              <a:rPr lang="en-CA" sz="1000" dirty="0"/>
              <a:t>1.56e-002   7.31e-004</a:t>
            </a:r>
          </a:p>
        </p:txBody>
      </p:sp>
      <p:sp>
        <p:nvSpPr>
          <p:cNvPr id="7" name="Rectangle 6"/>
          <p:cNvSpPr/>
          <p:nvPr/>
        </p:nvSpPr>
        <p:spPr>
          <a:xfrm>
            <a:off x="1382037" y="3342695"/>
            <a:ext cx="134350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/>
              <a:t>2.50e-001   1.29e-001  </a:t>
            </a:r>
          </a:p>
          <a:p>
            <a:r>
              <a:rPr lang="en-CA" sz="1000" dirty="0"/>
              <a:t>1.25e-001   9.24e-002  </a:t>
            </a:r>
          </a:p>
          <a:p>
            <a:r>
              <a:rPr lang="en-CA" sz="1000" dirty="0"/>
              <a:t>6.25e-002   1.10e-002  </a:t>
            </a:r>
          </a:p>
          <a:p>
            <a:r>
              <a:rPr lang="en-CA" sz="1000" dirty="0"/>
              <a:t>3.13e-002   8.05e-004  </a:t>
            </a:r>
          </a:p>
          <a:p>
            <a:r>
              <a:rPr lang="en-CA" sz="1000" dirty="0"/>
              <a:t>1.56e-002   9.99e-004</a:t>
            </a:r>
            <a:endParaRPr lang="en-CA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053789" y="3313913"/>
            <a:ext cx="0" cy="273289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441721" y="4135735"/>
            <a:ext cx="1224136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441721" y="5157192"/>
            <a:ext cx="1224136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4088543" y="933981"/>
            <a:ext cx="10595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b="1" dirty="0" smtClean="0"/>
              <a:t>Gradient test:</a:t>
            </a:r>
            <a:endParaRPr lang="en-CA" sz="1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75424"/>
            <a:ext cx="2125483" cy="159411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076056" y="718537"/>
            <a:ext cx="13498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/>
              <a:t>1.25e-001   1.09e-001   </a:t>
            </a:r>
          </a:p>
          <a:p>
            <a:r>
              <a:rPr lang="en-CA" sz="1000" dirty="0"/>
              <a:t>6.25e-002   3.66e-002   </a:t>
            </a:r>
          </a:p>
          <a:p>
            <a:r>
              <a:rPr lang="en-CA" sz="1000" dirty="0"/>
              <a:t>3.13e-002   1.12e-002   </a:t>
            </a:r>
          </a:p>
          <a:p>
            <a:r>
              <a:rPr lang="en-CA" sz="1000" dirty="0"/>
              <a:t>1.56e-002   7.89e-003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923928" y="62069"/>
                <a:ext cx="4572000" cy="28507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000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CA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1000" b="1" i="1">
                              <a:latin typeface="Cambria Math"/>
                            </a:rPr>
                            <m:t>𝒙</m:t>
                          </m:r>
                          <m:r>
                            <a:rPr lang="en-CA" sz="1000" b="1" i="1">
                              <a:latin typeface="Cambria Math"/>
                            </a:rPr>
                            <m:t>,</m:t>
                          </m:r>
                          <m:r>
                            <a:rPr lang="en-CA" sz="1000" b="1" i="1">
                              <a:latin typeface="Cambria Math"/>
                            </a:rPr>
                            <m:t>𝒚</m:t>
                          </m:r>
                          <m:r>
                            <a:rPr lang="en-CA" sz="1000" b="1" i="1">
                              <a:latin typeface="Cambria Math"/>
                            </a:rPr>
                            <m:t>,</m:t>
                          </m:r>
                          <m:r>
                            <a:rPr lang="en-CA" sz="1000" b="1" i="1">
                              <a:latin typeface="Cambria Math"/>
                            </a:rPr>
                            <m:t>𝒛</m:t>
                          </m:r>
                        </m:e>
                      </m:d>
                      <m:r>
                        <a:rPr lang="en-CA" sz="1000" b="1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CA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1000" b="1" i="1">
                              <a:latin typeface="Cambria Math"/>
                            </a:rPr>
                            <m:t>𝒕𝒂𝒏𝒉</m:t>
                          </m:r>
                          <m:r>
                            <a:rPr lang="en-CA" sz="1000" b="1" i="1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CA" sz="10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sz="1000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CA" sz="1000" b="1" i="1">
                              <a:latin typeface="Cambria Math"/>
                            </a:rPr>
                            <m:t>+</m:t>
                          </m:r>
                          <m:r>
                            <a:rPr lang="en-CA" sz="1000" b="1" i="1">
                              <a:latin typeface="Cambria Math"/>
                            </a:rPr>
                            <m:t>𝒕𝒂𝒏𝒉</m:t>
                          </m:r>
                          <m:r>
                            <a:rPr lang="en-CA" sz="1000" b="1" i="1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CA" sz="10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sz="1000" b="1" i="1"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CA" sz="1000" b="1">
                              <a:latin typeface="Cambria Math"/>
                            </a:rPr>
                            <m:t>+</m:t>
                          </m:r>
                          <m:r>
                            <a:rPr lang="en-CA" sz="1000" b="1" i="1">
                              <a:latin typeface="Cambria Math"/>
                            </a:rPr>
                            <m:t>𝒕𝒂𝒏𝒉</m:t>
                          </m:r>
                          <m:r>
                            <a:rPr lang="en-CA" sz="1000" b="1" i="1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CA" sz="10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sz="1000" b="1" i="1"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</m:e>
                      </m:d>
                      <m:r>
                        <a:rPr lang="en-CA" sz="1000" b="1" i="1">
                          <a:latin typeface="Cambria Math"/>
                        </a:rPr>
                        <m:t>∗ </m:t>
                      </m:r>
                      <m:sSup>
                        <m:sSupPr>
                          <m:ctrlPr>
                            <a:rPr lang="en-CA" sz="1000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sz="1000" b="1" i="1"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CA" sz="1000" b="1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CA" sz="1000" b="1" i="1">
                              <a:latin typeface="Cambria Math"/>
                              <a:ea typeface="Cambria Math"/>
                            </a:rPr>
                            <m:t>𝟏𝟎</m:t>
                          </m:r>
                          <m:d>
                            <m:dPr>
                              <m:ctrlPr>
                                <a:rPr lang="en-CA" sz="1000" b="1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10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sz="1000" b="1" i="1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CA" sz="1000" b="1" i="1"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CA" sz="1000" b="1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sz="10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sz="1000" b="1" i="1">
                                      <a:latin typeface="Cambria Math"/>
                                      <a:ea typeface="Cambria Math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CA" sz="1000" b="1" i="1"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CA" sz="1000" b="1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sz="10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sz="1000" b="1" i="1">
                                      <a:latin typeface="Cambria Math"/>
                                      <a:ea typeface="Cambria Math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CA" sz="1000" b="1" i="1"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en-CA" sz="1000" b="1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62069"/>
                <a:ext cx="4572000" cy="2850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/>
          <p:cNvSpPr txBox="1"/>
          <p:nvPr/>
        </p:nvSpPr>
        <p:spPr>
          <a:xfrm>
            <a:off x="4088543" y="1891084"/>
            <a:ext cx="1673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…the forward model</a:t>
            </a:r>
            <a:endParaRPr lang="en-CA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851920" y="2132440"/>
                <a:ext cx="5040560" cy="3976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200" b="1" dirty="0" smtClean="0"/>
                  <a:t>We want to compare the numerical solution of the forward operator with some analytical solution. As featured in  Haber (1999), we computed:</a:t>
                </a:r>
              </a:p>
              <a:p>
                <a:endParaRPr lang="en-CA" sz="12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8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sz="800" b="1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CA" sz="800" b="1" i="1" smtClean="0">
                              <a:latin typeface="Cambria Math"/>
                              <a:ea typeface="Cambria Math"/>
                            </a:rPr>
                            <m:t>𝑪𝒐𝒏𝒅𝒖𝒄𝒕𝒊𝒗𝒊𝒕𝒚</m:t>
                          </m:r>
                          <m:r>
                            <a:rPr lang="en-CA" sz="800" b="1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CA" sz="800" b="1" i="1" smtClean="0">
                              <a:latin typeface="Cambria Math"/>
                              <a:ea typeface="Cambria Math"/>
                            </a:rPr>
                            <m:t>𝒎𝒐𝒅𝒆𝒍</m:t>
                          </m:r>
                          <m:r>
                            <a:rPr lang="en-CA" sz="800" b="1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d>
                      <m:r>
                        <a:rPr lang="en-CA" sz="800" b="1" i="1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CA" sz="800" b="1" i="1" smtClean="0">
                          <a:latin typeface="Cambria Math"/>
                          <a:ea typeface="Cambria Math"/>
                        </a:rPr>
                        <m:t>𝜸</m:t>
                      </m:r>
                      <m:r>
                        <a:rPr lang="en-CA" sz="8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800" b="1" i="1" smtClean="0">
                          <a:latin typeface="Cambria Math"/>
                          <a:ea typeface="Cambria Math"/>
                        </a:rPr>
                        <m:t>𝒕𝒂𝒏𝒉</m:t>
                      </m:r>
                      <m:r>
                        <a:rPr lang="en-CA" sz="800" b="1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CA" sz="8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sz="800" b="1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CA" sz="800" b="1" i="1" smtClean="0"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CA" sz="800" b="1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CA" sz="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CA" sz="800" b="1" i="1" smtClean="0">
                                  <a:latin typeface="Cambria Math"/>
                                  <a:ea typeface="Cambria Math"/>
                                </a:rPr>
                                <m:t>𝜺</m:t>
                              </m:r>
                              <m:r>
                                <a:rPr lang="en-CA" sz="800" b="1" i="1" smtClean="0">
                                  <a:latin typeface="Cambria Math"/>
                                  <a:ea typeface="Cambria Math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CA" sz="8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CA" sz="800" b="1" i="1" smtClean="0"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CA" sz="800" b="1" i="1" smtClean="0">
                                      <a:latin typeface="Cambria Math"/>
                                      <a:ea typeface="Cambria Math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CA" sz="800" b="1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CA" sz="800" b="1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CA" sz="800" b="1" i="1">
                          <a:latin typeface="Cambria Math"/>
                          <a:ea typeface="Cambria Math"/>
                        </a:rPr>
                        <m:t>𝒕𝒂𝒏𝒉</m:t>
                      </m:r>
                      <m:r>
                        <a:rPr lang="en-CA" sz="800" b="1" i="1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CA" sz="800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sz="800" b="1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CA" sz="800" b="1" i="1"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CA" sz="800" b="1" i="1">
                              <a:latin typeface="Cambria Math"/>
                              <a:ea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CA" sz="800" b="1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CA" sz="800" b="1" i="1">
                                  <a:latin typeface="Cambria Math"/>
                                  <a:ea typeface="Cambria Math"/>
                                </a:rPr>
                                <m:t>𝜺</m:t>
                              </m:r>
                              <m:r>
                                <a:rPr lang="en-CA" sz="8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CA" sz="800" b="1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CA" sz="8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CA" sz="800" b="1" i="1"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CA" sz="800" b="1" i="1">
                                      <a:latin typeface="Cambria Math"/>
                                      <a:ea typeface="Cambria Math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CA" sz="800" b="1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CA" sz="800" b="1" i="1" smtClean="0">
                          <a:latin typeface="Cambria Math"/>
                          <a:ea typeface="Cambria Math"/>
                        </a:rPr>
                        <m:t>+ </m:t>
                      </m:r>
                      <m:f>
                        <m:fPr>
                          <m:ctrlPr>
                            <a:rPr lang="en-CA" sz="8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8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CA" sz="800" b="1" i="1" smtClean="0">
                              <a:latin typeface="Cambria Math"/>
                              <a:ea typeface="Cambria Math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en-CA" sz="800" b="1" dirty="0" smtClean="0"/>
              </a:p>
              <a:p>
                <a:pPr algn="ctr"/>
                <a:endParaRPr lang="en-CA" sz="8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8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sz="800">
                              <a:latin typeface="Cambria Math"/>
                            </a:rPr>
                            <m:t>Analytical</m:t>
                          </m:r>
                          <m:r>
                            <a:rPr lang="en-CA" sz="8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CA" sz="800">
                              <a:latin typeface="Cambria Math"/>
                            </a:rPr>
                            <m:t>field</m:t>
                          </m:r>
                        </m:e>
                      </m:d>
                      <m:r>
                        <a:rPr lang="en-CA" sz="800" b="1">
                          <a:latin typeface="Cambria Math"/>
                        </a:rPr>
                        <m:t>   </m:t>
                      </m:r>
                      <m:r>
                        <a:rPr lang="en-CA" sz="800" b="1">
                          <a:latin typeface="Cambria Math"/>
                        </a:rPr>
                        <m:t>𝐄</m:t>
                      </m:r>
                    </m:oMath>
                  </m:oMathPara>
                </a14:m>
                <a:endParaRPr lang="en-CA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000" b="1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CA" sz="1000" b="1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1000" b="1" i="1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CA" sz="1000" b="1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1000" b="1" i="1">
                                        <a:latin typeface="Cambria Math"/>
                                      </a:rPr>
                                      <m:t>𝒛</m:t>
                                    </m:r>
                                    <m:r>
                                      <a:rPr lang="en-CA" sz="1000" b="1" i="1">
                                        <a:latin typeface="Cambria Math"/>
                                      </a:rPr>
                                      <m:t> ∙</m:t>
                                    </m:r>
                                    <m:r>
                                      <a:rPr lang="en-CA" sz="1000" b="1" i="1">
                                        <a:latin typeface="Cambria Math"/>
                                        <a:ea typeface="Cambria Math"/>
                                      </a:rPr>
                                      <m:t>𝒚</m:t>
                                    </m:r>
                                    <m:r>
                                      <a:rPr lang="en-CA" sz="1000" b="1" i="1">
                                        <a:latin typeface="Cambria Math"/>
                                        <a:ea typeface="Cambria Math"/>
                                      </a:rPr>
                                      <m:t> ∙ </m:t>
                                    </m:r>
                                    <m:sSup>
                                      <m:sSupPr>
                                        <m:ctrlP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  <m:t>𝟓</m:t>
                                        </m:r>
                                        <m:d>
                                          <m:dPr>
                                            <m:ctrlPr>
                                              <a:rPr lang="en-CA" sz="1000" b="1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𝟐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CA" sz="1000" b="1" i="1">
                                                <a:latin typeface="Cambria Math"/>
                                                <a:ea typeface="Cambria Math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𝟐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CA" sz="1000" b="1" i="1">
                                                <a:latin typeface="Cambria Math"/>
                                                <a:ea typeface="Cambria Math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𝒛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𝟐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sup>
                                    </m:sSup>
                                  </m:num>
                                  <m:den>
                                    <m:r>
                                      <a:rPr lang="en-CA" sz="1000" b="1" i="1">
                                        <a:latin typeface="Cambria Math"/>
                                        <a:ea typeface="Cambria Math"/>
                                      </a:rPr>
                                      <m:t>𝜸</m:t>
                                    </m:r>
                                    <m:d>
                                      <m:dPr>
                                        <m:ctrlP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den>
                                </m:f>
                                <m:acc>
                                  <m:accPr>
                                    <m:chr m:val="⃗"/>
                                    <m:ctrlPr>
                                      <a:rPr lang="en-CA" sz="1000" b="1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1000" b="1" i="1">
                                        <a:latin typeface="Cambria Math"/>
                                        <a:ea typeface="Cambria Math"/>
                                      </a:rPr>
                                      <m:t>𝒊</m:t>
                                    </m:r>
                                    <m:r>
                                      <a:rPr lang="en-CA" sz="1000" b="1" i="1" smtClean="0">
                                        <a:latin typeface="Cambria Math"/>
                                        <a:ea typeface="Cambria Math"/>
                                      </a:rPr>
                                      <m:t>   </m:t>
                                    </m:r>
                                  </m:e>
                                </m:acc>
                                <m:r>
                                  <a:rPr lang="en-CA" sz="1000" b="1" i="1" smtClean="0">
                                    <a:latin typeface="Cambria Math"/>
                                    <a:ea typeface="Cambria Math"/>
                                  </a:rPr>
                                  <m:t>;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CA" sz="1000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1000" b="1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CA" sz="1000" b="1" i="1">
                                        <a:latin typeface="Cambria Math"/>
                                      </a:rPr>
                                      <m:t>𝒙</m:t>
                                    </m:r>
                                    <m:r>
                                      <a:rPr lang="en-CA" sz="1000" b="1" i="1">
                                        <a:latin typeface="Cambria Math"/>
                                      </a:rPr>
                                      <m:t> ∙</m:t>
                                    </m:r>
                                    <m:r>
                                      <a:rPr lang="en-CA" sz="1000" b="1" i="1">
                                        <a:latin typeface="Cambria Math"/>
                                        <a:ea typeface="Cambria Math"/>
                                      </a:rPr>
                                      <m:t>𝒛</m:t>
                                    </m:r>
                                    <m:r>
                                      <a:rPr lang="en-CA" sz="1000" b="1" i="1">
                                        <a:latin typeface="Cambria Math"/>
                                        <a:ea typeface="Cambria Math"/>
                                      </a:rPr>
                                      <m:t> ∙ </m:t>
                                    </m:r>
                                    <m:sSup>
                                      <m:sSupPr>
                                        <m:ctrlP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  <m:t>𝟓</m:t>
                                        </m:r>
                                        <m:d>
                                          <m:dPr>
                                            <m:ctrlPr>
                                              <a:rPr lang="en-CA" sz="1000" b="1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𝟐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CA" sz="1000" b="1" i="1">
                                                <a:latin typeface="Cambria Math"/>
                                                <a:ea typeface="Cambria Math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𝟐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CA" sz="1000" b="1" i="1">
                                                <a:latin typeface="Cambria Math"/>
                                                <a:ea typeface="Cambria Math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𝒛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𝟐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sup>
                                    </m:sSup>
                                    <m:acc>
                                      <m:accPr>
                                        <m:chr m:val="⃗"/>
                                        <m:ctrlP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  <m:t>𝒋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CA" sz="1000" b="1" i="1" smtClean="0">
                                        <a:latin typeface="Cambria Math"/>
                                        <a:ea typeface="Cambria Math"/>
                                      </a:rPr>
                                      <m:t>𝜸</m:t>
                                    </m:r>
                                    <m:r>
                                      <a:rPr lang="en-CA" sz="1000" b="1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CA" sz="1000" b="1" i="1" smtClean="0">
                                        <a:latin typeface="Cambria Math"/>
                                        <a:ea typeface="Cambria Math"/>
                                      </a:rPr>
                                      <m:t>𝒚</m:t>
                                    </m:r>
                                    <m:r>
                                      <a:rPr lang="en-CA" sz="1000" b="1" i="1" smtClean="0"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CA" sz="1000" b="1" i="1" smtClean="0">
                                    <a:latin typeface="Cambria Math"/>
                                    <a:ea typeface="Cambria Math"/>
                                  </a:rPr>
                                  <m:t>  ;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CA" sz="1000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1000" b="1" i="1">
                                        <a:latin typeface="Cambria Math"/>
                                      </a:rPr>
                                      <m:t>𝒙</m:t>
                                    </m:r>
                                    <m:r>
                                      <a:rPr lang="en-CA" sz="1000" b="1" i="1">
                                        <a:latin typeface="Cambria Math"/>
                                      </a:rPr>
                                      <m:t> ∙</m:t>
                                    </m:r>
                                    <m:r>
                                      <a:rPr lang="en-CA" sz="1000" b="1" i="1">
                                        <a:latin typeface="Cambria Math"/>
                                        <a:ea typeface="Cambria Math"/>
                                      </a:rPr>
                                      <m:t>𝒚</m:t>
                                    </m:r>
                                    <m:r>
                                      <a:rPr lang="en-CA" sz="1000" b="1" i="1">
                                        <a:latin typeface="Cambria Math"/>
                                        <a:ea typeface="Cambria Math"/>
                                      </a:rPr>
                                      <m:t> ∙ </m:t>
                                    </m:r>
                                    <m:sSup>
                                      <m:sSupPr>
                                        <m:ctrlP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  <m:t>𝟓</m:t>
                                        </m:r>
                                        <m:d>
                                          <m:dPr>
                                            <m:ctrlPr>
                                              <a:rPr lang="en-CA" sz="1000" b="1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𝟐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CA" sz="1000" b="1" i="1">
                                                <a:latin typeface="Cambria Math"/>
                                                <a:ea typeface="Cambria Math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𝟐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CA" sz="1000" b="1" i="1">
                                                <a:latin typeface="Cambria Math"/>
                                                <a:ea typeface="Cambria Math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𝒛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CA" sz="1000" b="1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𝟐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sup>
                                    </m:sSup>
                                    <m:acc>
                                      <m:accPr>
                                        <m:chr m:val="⃗"/>
                                        <m:ctrlP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sz="1000" b="1" i="1">
                                            <a:latin typeface="Cambria Math"/>
                                            <a:ea typeface="Cambria Math"/>
                                          </a:rPr>
                                          <m:t>𝒌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CA" sz="1000" b="1" i="1" smtClean="0">
                                        <a:latin typeface="Cambria Math"/>
                                        <a:ea typeface="Cambria Math"/>
                                      </a:rPr>
                                      <m:t>𝜸</m:t>
                                    </m:r>
                                    <m:r>
                                      <a:rPr lang="en-CA" sz="1000" b="1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CA" sz="1000" b="1" i="1" smtClean="0">
                                        <a:latin typeface="Cambria Math"/>
                                        <a:ea typeface="Cambria Math"/>
                                      </a:rPr>
                                      <m:t>𝒛</m:t>
                                    </m:r>
                                    <m:r>
                                      <a:rPr lang="en-CA" sz="1000" b="1" i="1" smtClean="0"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1000" b="1" dirty="0" smtClean="0"/>
              </a:p>
              <a:p>
                <a:endParaRPr lang="en-CA" sz="1200" b="1" dirty="0"/>
              </a:p>
              <a:p>
                <a:r>
                  <a:rPr lang="en-CA" sz="1200" b="1" dirty="0" smtClean="0"/>
                  <a:t>On the interval [ -1 , 1 ]. We don’t know the exact solution for potentials A and </a:t>
                </a:r>
                <a:r>
                  <a:rPr lang="el-GR" sz="1200" b="1" dirty="0" smtClean="0"/>
                  <a:t>φ</a:t>
                </a:r>
                <a:r>
                  <a:rPr lang="en-CA" sz="1200" b="1" dirty="0" smtClean="0"/>
                  <a:t> but we can compute a pseudo-analytical solution:</a:t>
                </a:r>
              </a:p>
              <a:p>
                <a:endParaRPr lang="en-CA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1200" b="1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b="1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1200" b="1" i="0" smtClean="0">
                                    <a:latin typeface="Cambria Math"/>
                                  </a:rPr>
                                  <m:t>𝐬</m:t>
                                </m:r>
                                <m:r>
                                  <a:rPr lang="en-CA" sz="1200" b="1" i="0" smtClean="0">
                                    <a:latin typeface="Cambria Math"/>
                                  </a:rPr>
                                  <m:t>𝐩𝐞𝐲𝐞</m:t>
                                </m:r>
                                <m:r>
                                  <a:rPr lang="en-CA" sz="1200" b="1" i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CA" sz="1200" b="1" i="0" smtClean="0">
                                    <a:latin typeface="Cambria Math"/>
                                  </a:rPr>
                                  <m:t>𝐧𝐟𝐚𝐜𝐞𝐬</m:t>
                                </m:r>
                                <m:r>
                                  <a:rPr lang="en-CA" sz="1200" b="1" i="0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CA" sz="1200" b="1" i="0" smtClean="0">
                                    <a:latin typeface="Cambria Math"/>
                                  </a:rPr>
                                  <m:t>𝐆𝐑𝐀𝐃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200" b="1" i="0" smtClean="0">
                                    <a:latin typeface="Cambria Math"/>
                                  </a:rPr>
                                  <m:t>𝐃𝐈𝐕</m:t>
                                </m:r>
                              </m:e>
                              <m:e>
                                <m:r>
                                  <a:rPr lang="en-CA" sz="1200" b="1" i="0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1200" b="1" i="1" smtClean="0">
                          <a:latin typeface="Cambria Math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200" b="1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b="1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1200" b="1" i="0" smtClean="0">
                                    <a:latin typeface="Cambria Math"/>
                                  </a:rPr>
                                  <m:t>𝐀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200" b="1" i="1" smtClean="0">
                                    <a:latin typeface="Cambria Math"/>
                                    <a:ea typeface="Cambria Math"/>
                                  </a:rPr>
                                  <m:t>𝝋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1200" b="1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2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1200" b="1" i="1" smtClean="0"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b="1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1200" b="1" i="0" smtClean="0">
                                    <a:latin typeface="Cambria Math"/>
                                  </a:rPr>
                                  <m:t>𝐄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200" b="1" i="1" smtClean="0">
                                    <a:latin typeface="Cambria Math"/>
                                    <a:ea typeface="Cambria Math"/>
                                  </a:rPr>
                                  <m:t>𝟎</m:t>
                                </m:r>
                              </m:e>
                            </m:mr>
                          </m:m>
                          <m:r>
                            <a:rPr lang="en-CA" sz="1200" b="1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CA" sz="1200" b="1" dirty="0" smtClean="0"/>
              </a:p>
              <a:p>
                <a:endParaRPr lang="en-CA" sz="1200" b="1" dirty="0" smtClean="0"/>
              </a:p>
              <a:p>
                <a:r>
                  <a:rPr lang="en-CA" sz="1200" b="1" dirty="0" smtClean="0"/>
                  <a:t>We can compute the source term:</a:t>
                </a:r>
              </a:p>
              <a:p>
                <a:endParaRPr lang="en-CA" sz="12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1" i="1" smtClean="0">
                          <a:latin typeface="Cambria Math"/>
                        </a:rPr>
                        <m:t>𝑱</m:t>
                      </m:r>
                      <m:r>
                        <a:rPr lang="en-CA" sz="12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CA" sz="12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12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sz="1200" b="1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CA" sz="1200" b="1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CA" sz="1200" b="1" i="1">
                                  <a:latin typeface="Cambria Math"/>
                                  <a:ea typeface="Cambria Math"/>
                                </a:rPr>
                                <m:t>𝝎</m:t>
                              </m:r>
                              <m:r>
                                <a:rPr lang="en-CA" sz="1200" b="1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CA" sz="1200" b="1" i="1"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</m:e>
                          </m:d>
                        </m:e>
                        <m:sup>
                          <m:r>
                            <a:rPr lang="en-CA" sz="12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CA" sz="12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CA" sz="1200" b="1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1200" b="1" i="1" smtClean="0">
                          <a:latin typeface="Cambria Math"/>
                          <a:ea typeface="Cambria Math"/>
                        </a:rPr>
                        <m:t>𝛁</m:t>
                      </m:r>
                      <m:r>
                        <a:rPr lang="en-CA" sz="1200" b="1" i="1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CA" sz="1200" b="1" i="1" smtClean="0">
                          <a:latin typeface="Cambria Math"/>
                          <a:ea typeface="Cambria Math"/>
                        </a:rPr>
                        <m:t>𝛁</m:t>
                      </m:r>
                      <m:r>
                        <a:rPr lang="en-CA" sz="1200" b="1" i="1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CA" sz="1200" b="1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1200" b="1" i="1" smtClean="0"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CA" sz="1200" b="1" i="1" smtClean="0">
                          <a:latin typeface="Cambria Math"/>
                          <a:ea typeface="Cambria Math"/>
                        </a:rPr>
                        <m:t> − </m:t>
                      </m:r>
                      <m:r>
                        <a:rPr lang="en-CA" sz="1200" b="1" i="1" smtClean="0">
                          <a:latin typeface="Cambria Math"/>
                          <a:ea typeface="Cambria Math"/>
                        </a:rPr>
                        <m:t>𝝈</m:t>
                      </m:r>
                      <m:r>
                        <a:rPr lang="en-CA" sz="1200" b="1" i="1" smtClean="0">
                          <a:latin typeface="Cambria Math"/>
                          <a:ea typeface="Cambria Math"/>
                        </a:rPr>
                        <m:t>𝑬</m:t>
                      </m:r>
                    </m:oMath>
                  </m:oMathPara>
                </a14:m>
                <a:endParaRPr lang="en-CA" sz="1200" b="1" dirty="0" smtClean="0">
                  <a:ea typeface="Cambria Math"/>
                </a:endParaRPr>
              </a:p>
              <a:p>
                <a:endParaRPr lang="en-CA" sz="1200" b="1" dirty="0" smtClean="0">
                  <a:ea typeface="Cambria Math"/>
                </a:endParaRPr>
              </a:p>
              <a:p>
                <a:r>
                  <a:rPr lang="en-CA" sz="1200" b="1" dirty="0" smtClean="0"/>
                  <a:t>Then solve for A and </a:t>
                </a:r>
                <a:r>
                  <a:rPr lang="el-GR" sz="1200" b="1" dirty="0" smtClean="0"/>
                  <a:t>φ</a:t>
                </a:r>
                <a:r>
                  <a:rPr lang="en-CA" sz="1200" b="1" dirty="0" smtClean="0"/>
                  <a:t> analytically…</a:t>
                </a:r>
              </a:p>
              <a:p>
                <a:endParaRPr lang="en-CA" sz="1200" b="1" dirty="0" smtClean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132440"/>
                <a:ext cx="5040560" cy="3976153"/>
              </a:xfrm>
              <a:prstGeom prst="rect">
                <a:avLst/>
              </a:prstGeom>
              <a:blipFill rotWithShape="1">
                <a:blip r:embed="rId5"/>
                <a:stretch>
                  <a:fillRect l="-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779912" y="1849792"/>
            <a:ext cx="5112568" cy="489157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8529416"/>
                  </p:ext>
                </p:extLst>
              </p:nvPr>
            </p:nvGraphicFramePr>
            <p:xfrm>
              <a:off x="4225860" y="5877272"/>
              <a:ext cx="429268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8536"/>
                    <a:gridCol w="858536"/>
                    <a:gridCol w="858536"/>
                    <a:gridCol w="858536"/>
                    <a:gridCol w="858536"/>
                  </a:tblGrid>
                  <a:tr h="243840">
                    <a:tc>
                      <a:txBody>
                        <a:bodyPr/>
                        <a:lstStyle/>
                        <a:p>
                          <a:r>
                            <a:rPr lang="en-CA" sz="1000" dirty="0" smtClean="0">
                              <a:solidFill>
                                <a:schemeClr val="tx1"/>
                              </a:solidFill>
                            </a:rPr>
                            <a:t>n^3</a:t>
                          </a:r>
                          <a:endParaRPr lang="en-CA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000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a:t>𝝏A</a:t>
                          </a:r>
                          <a:endParaRPr lang="en-CA" sz="10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000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a:t>𝝏</a:t>
                          </a:r>
                          <a:r>
                            <a:rPr lang="el-GR" sz="1000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a:t>φ</a:t>
                          </a:r>
                          <a:endParaRPr lang="en-CA" sz="10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000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a:t>|DIV A|</a:t>
                          </a:r>
                          <a:endParaRPr lang="en-CA" sz="10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>
                              <a:solidFill>
                                <a:schemeClr val="tx1"/>
                              </a:solidFill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100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CA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  <m:r>
                                    <a:rPr lang="en-CA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CA" sz="10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CA" sz="1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𝒄</m:t>
                                  </m:r>
                                </m:sub>
                              </m:sSub>
                              <m:r>
                                <a:rPr lang="en-CA" sz="10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</m:oMath>
                          </a14:m>
                          <a:endParaRPr lang="en-CA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54521"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8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2.53e-03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5.02e-04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2.78e-17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1.16e-03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54521"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16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1.59e-03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1.33e-04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5.55e-17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7.59e-04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8529416"/>
                  </p:ext>
                </p:extLst>
              </p:nvPr>
            </p:nvGraphicFramePr>
            <p:xfrm>
              <a:off x="4225860" y="5877272"/>
              <a:ext cx="429268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8536"/>
                    <a:gridCol w="858536"/>
                    <a:gridCol w="858536"/>
                    <a:gridCol w="858536"/>
                    <a:gridCol w="858536"/>
                  </a:tblGrid>
                  <a:tr h="243840">
                    <a:tc>
                      <a:txBody>
                        <a:bodyPr/>
                        <a:lstStyle/>
                        <a:p>
                          <a:r>
                            <a:rPr lang="en-CA" sz="1000" dirty="0" smtClean="0">
                              <a:solidFill>
                                <a:schemeClr val="tx1"/>
                              </a:solidFill>
                            </a:rPr>
                            <a:t>n^3</a:t>
                          </a:r>
                          <a:endParaRPr lang="en-CA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000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a:t>𝝏A</a:t>
                          </a:r>
                          <a:endParaRPr lang="en-CA" sz="10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000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a:t>𝝏</a:t>
                          </a:r>
                          <a:r>
                            <a:rPr lang="el-GR" sz="1000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a:t>φ</a:t>
                          </a:r>
                          <a:endParaRPr lang="en-CA" sz="10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000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a:t>|DIV A|</a:t>
                          </a:r>
                          <a:endParaRPr lang="en-CA" sz="10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399291" r="-709" b="-215000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8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2.53e-03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5.02e-04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2.78e-17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1.16e-03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16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1.59e-03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1.33e-04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5.55e-17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000" dirty="0" smtClean="0"/>
                            <a:t>7.59e-04</a:t>
                          </a:r>
                          <a:endParaRPr lang="en-CA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850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Box 209"/>
          <p:cNvSpPr txBox="1"/>
          <p:nvPr/>
        </p:nvSpPr>
        <p:spPr>
          <a:xfrm>
            <a:off x="380668" y="256872"/>
            <a:ext cx="3183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Computing impedances</a:t>
            </a:r>
            <a:endParaRPr lang="en-CA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7544" y="762949"/>
                <a:ext cx="3632006" cy="4565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200" b="1" dirty="0" smtClean="0"/>
                  <a:t>The inversion requires computation of data from the computed fields. </a:t>
                </a:r>
              </a:p>
              <a:p>
                <a:endParaRPr lang="en-CA" sz="12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1" i="0" smtClean="0">
                          <a:latin typeface="Cambria Math"/>
                        </a:rPr>
                        <m:t>𝐐</m:t>
                      </m:r>
                      <m:r>
                        <a:rPr lang="en-CA" sz="1200" b="1" i="0" smtClean="0">
                          <a:latin typeface="Cambria Math"/>
                        </a:rPr>
                        <m:t> </m:t>
                      </m:r>
                      <m:r>
                        <a:rPr lang="en-CA" sz="1200" b="1" i="0" smtClean="0">
                          <a:latin typeface="Cambria Math"/>
                        </a:rPr>
                        <m:t>𝐮</m:t>
                      </m:r>
                      <m:r>
                        <a:rPr lang="en-CA" sz="1200" b="1" i="0" smtClean="0">
                          <a:latin typeface="Cambria Math"/>
                        </a:rPr>
                        <m:t>=</m:t>
                      </m:r>
                      <m:r>
                        <a:rPr lang="en-CA" sz="1200" b="1" i="0" smtClean="0">
                          <a:latin typeface="Cambria Math"/>
                        </a:rPr>
                        <m:t>𝐝</m:t>
                      </m:r>
                    </m:oMath>
                  </m:oMathPara>
                </a14:m>
                <a:endParaRPr lang="en-CA" sz="1200" b="1" dirty="0"/>
              </a:p>
              <a:p>
                <a:endParaRPr lang="en-CA" sz="1200" b="1" dirty="0" smtClean="0"/>
              </a:p>
              <a:p>
                <a:pPr algn="ctr"/>
                <a:r>
                  <a:rPr lang="en-CA" sz="1200" b="1" dirty="0" smtClean="0"/>
                  <a:t>Where u is a vector containing  [ A ; </a:t>
                </a:r>
                <a:r>
                  <a:rPr lang="el-GR" sz="1200" b="1" dirty="0" smtClean="0"/>
                  <a:t>φ</a:t>
                </a:r>
                <a:r>
                  <a:rPr lang="en-CA" sz="1200" b="1" dirty="0" smtClean="0"/>
                  <a:t> ], d are measured impedances and Q a complicated operator…</a:t>
                </a:r>
              </a:p>
              <a:p>
                <a:pPr algn="ctr"/>
                <a:endParaRPr lang="en-CA" sz="1200" b="1" dirty="0"/>
              </a:p>
              <a:p>
                <a:pPr algn="ctr"/>
                <a:r>
                  <a:rPr lang="en-CA" sz="1200" b="1" dirty="0" smtClean="0"/>
                  <a:t>From the fields we need to compute impedances:</a:t>
                </a:r>
              </a:p>
              <a:p>
                <a:pPr algn="ctr"/>
                <a:endParaRPr lang="en-CA" sz="12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CA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CA" sz="1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200" i="1">
                                        <a:latin typeface="Cambria Math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CA" sz="1200" i="1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CA" sz="1200" b="1" dirty="0" smtClean="0"/>
              </a:p>
              <a:p>
                <a:pPr algn="ctr"/>
                <a:endParaRPr lang="en-CA" sz="1200" b="1" dirty="0" smtClean="0"/>
              </a:p>
              <a:p>
                <a:pPr algn="ctr"/>
                <a:r>
                  <a:rPr lang="en-CA" sz="1200" b="1" dirty="0" smtClean="0">
                    <a:solidFill>
                      <a:srgbClr val="FF0000"/>
                    </a:solidFill>
                  </a:rPr>
                  <a:t>The things that Q </a:t>
                </a:r>
                <a:r>
                  <a:rPr lang="en-CA" sz="1200" b="1" dirty="0">
                    <a:solidFill>
                      <a:srgbClr val="FF0000"/>
                    </a:solidFill>
                  </a:rPr>
                  <a:t>must </a:t>
                </a:r>
                <a:r>
                  <a:rPr lang="en-CA" sz="1200" b="1" dirty="0" smtClean="0">
                    <a:solidFill>
                      <a:srgbClr val="FF0000"/>
                    </a:solidFill>
                  </a:rPr>
                  <a:t>do:</a:t>
                </a:r>
                <a:endParaRPr lang="en-CA" sz="1200" b="1" dirty="0">
                  <a:solidFill>
                    <a:srgbClr val="FF0000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CA" sz="1200" b="1" dirty="0" smtClean="0"/>
                  <a:t>Compute H on edges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CA" sz="1200" b="1" dirty="0"/>
                  <a:t>Average the fields to faces </a:t>
                </a:r>
                <a:endParaRPr lang="en-CA" sz="1200" b="1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CA" sz="1200" b="1" dirty="0" smtClean="0"/>
                  <a:t>Select fields at observation points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CA" sz="1200" b="1" dirty="0" smtClean="0"/>
                  <a:t>Solve for impedances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CA" sz="1200" b="1" dirty="0" smtClean="0"/>
                  <a:t>Repeat all for two polarization directions</a:t>
                </a:r>
              </a:p>
              <a:p>
                <a:pPr marL="228600" indent="-228600" algn="ctr">
                  <a:buFont typeface="+mj-lt"/>
                  <a:buAutoNum type="arabicPeriod"/>
                </a:pPr>
                <a:endParaRPr lang="en-CA" sz="1200" b="1" dirty="0" smtClean="0"/>
              </a:p>
              <a:p>
                <a:pPr algn="ctr"/>
                <a:endParaRPr lang="en-CA" sz="1200" b="1" dirty="0" smtClean="0"/>
              </a:p>
              <a:p>
                <a:pPr algn="ctr"/>
                <a:endParaRPr lang="en-CA" sz="1200" b="1" dirty="0" smtClean="0"/>
              </a:p>
              <a:p>
                <a:pPr algn="ctr"/>
                <a:endParaRPr lang="en-CA" sz="1200" b="1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62949"/>
                <a:ext cx="3632006" cy="4565930"/>
              </a:xfrm>
              <a:prstGeom prst="rect">
                <a:avLst/>
              </a:prstGeom>
              <a:blipFill rotWithShape="1">
                <a:blip r:embed="rId2"/>
                <a:stretch>
                  <a:fillRect l="-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82141" y="4915367"/>
                <a:ext cx="3779912" cy="872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1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CA" sz="1100" i="1">
                              <a:latin typeface="Cambria Math"/>
                            </a:rPr>
                            <m:t>𝑥𝑦</m:t>
                          </m:r>
                        </m:sub>
                      </m:sSub>
                      <m:r>
                        <a:rPr lang="en-CA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1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r>
                            <a:rPr lang="en-CA" sz="11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1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CA" sz="1100" i="1">
                          <a:latin typeface="Cambria Math"/>
                        </a:rPr>
                        <m:t> </m:t>
                      </m:r>
                      <m:r>
                        <a:rPr lang="en-CA" sz="1100" b="0" i="1" smtClean="0">
                          <a:latin typeface="Cambria Math"/>
                        </a:rPr>
                        <m:t>       </m:t>
                      </m:r>
                      <m:sSub>
                        <m:sSubPr>
                          <m:ctrlPr>
                            <a:rPr lang="en-CA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1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CA" sz="1100" i="1">
                              <a:latin typeface="Cambria Math"/>
                            </a:rPr>
                            <m:t>𝑥𝑦</m:t>
                          </m:r>
                        </m:sub>
                      </m:sSub>
                      <m:r>
                        <a:rPr lang="en-CA" sz="11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1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1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1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CA" sz="11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CA" sz="11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1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CA" sz="1100" i="1">
                              <a:latin typeface="Cambria Math"/>
                            </a:rPr>
                            <m:t>𝑦𝑥</m:t>
                          </m:r>
                        </m:sub>
                      </m:sSub>
                      <m:r>
                        <a:rPr lang="en-CA" sz="11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1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1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1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CA" sz="11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n-CA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1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CA" sz="1100" i="1">
                              <a:latin typeface="Cambria Math"/>
                            </a:rPr>
                            <m:t>𝑦𝑦</m:t>
                          </m:r>
                        </m:sub>
                      </m:sSub>
                      <m:r>
                        <a:rPr lang="en-CA" sz="11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1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r>
                            <a:rPr lang="en-CA" sz="11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CA" sz="11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1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1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100" i="1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11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41" y="4915367"/>
                <a:ext cx="3779912" cy="8726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37" b="28178"/>
          <a:stretch/>
        </p:blipFill>
        <p:spPr bwMode="auto">
          <a:xfrm>
            <a:off x="4312965" y="455042"/>
            <a:ext cx="4753084" cy="1704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333925" y="2296027"/>
            <a:ext cx="1786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…tested on half-space</a:t>
            </a:r>
            <a:endParaRPr lang="en-CA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9205" y="2617812"/>
                <a:ext cx="3632006" cy="1442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200" b="1" dirty="0" smtClean="0"/>
                  <a:t>For a simple 1D problem we can compute the apparent conductivity from the </a:t>
                </a:r>
                <a:r>
                  <a:rPr lang="en-CA" sz="1200" b="1" dirty="0" err="1" smtClean="0"/>
                  <a:t>Zxy</a:t>
                </a:r>
                <a:r>
                  <a:rPr lang="en-CA" sz="1200" b="1" dirty="0" smtClean="0"/>
                  <a:t> term (background </a:t>
                </a:r>
                <a:r>
                  <a:rPr lang="el-GR" sz="1200" b="1" dirty="0" smtClean="0"/>
                  <a:t>ρ</a:t>
                </a:r>
                <a:r>
                  <a:rPr lang="en-CA" sz="1200" b="1" dirty="0" smtClean="0"/>
                  <a:t> = 1)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200" b="1" i="1" smtClean="0">
                              <a:latin typeface="Cambria Math"/>
                              <a:ea typeface="Cambria Math"/>
                            </a:rPr>
                            <m:t>𝝈</m:t>
                          </m:r>
                        </m:e>
                        <m:sub>
                          <m:r>
                            <a:rPr lang="en-CA" sz="1200" b="1" i="1" smtClean="0">
                              <a:latin typeface="Cambria Math"/>
                            </a:rPr>
                            <m:t>𝒂𝒑𝒑</m:t>
                          </m:r>
                        </m:sub>
                      </m:sSub>
                      <m:r>
                        <a:rPr lang="en-CA" sz="1200" b="1" i="1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CA" sz="1200" b="1" i="1" smtClean="0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CA" sz="12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12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CA" sz="1200" b="1" i="1" smtClean="0">
                                      <a:latin typeface="Cambria Math"/>
                                    </a:rPr>
                                    <m:t>𝒁𝒙𝒚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CA" sz="1200" b="1" i="1" smtClean="0">
                                  <a:latin typeface="Cambria Math"/>
                                  <a:ea typeface="Cambria Math"/>
                                </a:rPr>
                                <m:t>𝝎𝝁</m:t>
                              </m:r>
                            </m:den>
                          </m:f>
                        </m:e>
                        <m:sup>
                          <m:r>
                            <a:rPr lang="en-CA" sz="1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CA" sz="12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CA" sz="1200" b="1" dirty="0" smtClean="0"/>
              </a:p>
              <a:p>
                <a:pPr algn="ctr"/>
                <a:endParaRPr lang="en-CA" sz="1200" b="1" dirty="0" smtClean="0"/>
              </a:p>
              <a:p>
                <a:pPr algn="ctr"/>
                <a:endParaRPr lang="en-CA" sz="1200" b="1" dirty="0" smtClean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205" y="2617812"/>
                <a:ext cx="3632006" cy="144270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360379" y="4218382"/>
            <a:ext cx="13637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800" dirty="0"/>
              <a:t> 1.0e-017 *</a:t>
            </a:r>
          </a:p>
          <a:p>
            <a:endParaRPr lang="nn-NO" sz="800" dirty="0"/>
          </a:p>
          <a:p>
            <a:r>
              <a:rPr lang="nn-NO" sz="800" dirty="0"/>
              <a:t>   (1,1)     -0.5110 + 0.0864i</a:t>
            </a:r>
          </a:p>
          <a:p>
            <a:r>
              <a:rPr lang="nn-NO" sz="800" dirty="0"/>
              <a:t>   (2,1)     -0.5188 + 0.1271i</a:t>
            </a:r>
          </a:p>
          <a:p>
            <a:r>
              <a:rPr lang="nn-NO" sz="800" dirty="0"/>
              <a:t>   (3,1)     -0.4660 + 0.0702i</a:t>
            </a:r>
          </a:p>
          <a:p>
            <a:r>
              <a:rPr lang="nn-NO" sz="800" dirty="0"/>
              <a:t>   (4,1)     -0.4016 + 0.0161i</a:t>
            </a:r>
          </a:p>
          <a:p>
            <a:r>
              <a:rPr lang="nn-NO" sz="800" dirty="0"/>
              <a:t>   (5,1)     -0.3492 + 0.0005i</a:t>
            </a:r>
          </a:p>
          <a:p>
            <a:r>
              <a:rPr lang="nn-NO" sz="800" dirty="0"/>
              <a:t>   (6,1)     -0.3161 + 0.0098i</a:t>
            </a:r>
          </a:p>
          <a:p>
            <a:r>
              <a:rPr lang="nn-NO" sz="800" dirty="0"/>
              <a:t>   (7,1)     -0.3149 - 0.0201i</a:t>
            </a:r>
          </a:p>
          <a:p>
            <a:r>
              <a:rPr lang="nn-NO" sz="800" dirty="0"/>
              <a:t>   (8,1)     -0.2729 - 0.0648i</a:t>
            </a:r>
          </a:p>
          <a:p>
            <a:r>
              <a:rPr lang="nn-NO" sz="800" dirty="0"/>
              <a:t>   (9,1)     -0.2758 - 0.1779i</a:t>
            </a:r>
          </a:p>
          <a:p>
            <a:r>
              <a:rPr lang="nn-NO" sz="800" dirty="0"/>
              <a:t>  (10,1)     -0.3228 - 0.2082i</a:t>
            </a:r>
            <a:endParaRPr lang="en-CA" sz="800" dirty="0"/>
          </a:p>
        </p:txBody>
      </p:sp>
      <p:sp>
        <p:nvSpPr>
          <p:cNvPr id="8" name="Rectangle 7"/>
          <p:cNvSpPr/>
          <p:nvPr/>
        </p:nvSpPr>
        <p:spPr>
          <a:xfrm>
            <a:off x="5796136" y="4218382"/>
            <a:ext cx="1277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800" dirty="0"/>
              <a:t>Impxy =</a:t>
            </a:r>
          </a:p>
          <a:p>
            <a:endParaRPr lang="nn-NO" sz="800" dirty="0"/>
          </a:p>
          <a:p>
            <a:r>
              <a:rPr lang="nn-NO" sz="800" dirty="0"/>
              <a:t>   (1,1)      0.0073 + 0.0086i</a:t>
            </a:r>
          </a:p>
          <a:p>
            <a:r>
              <a:rPr lang="nn-NO" sz="800" dirty="0"/>
              <a:t>   (2,1)      0.0073 + 0.0086i</a:t>
            </a:r>
          </a:p>
          <a:p>
            <a:r>
              <a:rPr lang="nn-NO" sz="800" dirty="0"/>
              <a:t>   (3,1)      0.0073 + 0.0086i</a:t>
            </a:r>
          </a:p>
          <a:p>
            <a:r>
              <a:rPr lang="nn-NO" sz="800" dirty="0"/>
              <a:t>   (4,1)      0.0073 + 0.0086i</a:t>
            </a:r>
          </a:p>
          <a:p>
            <a:r>
              <a:rPr lang="nn-NO" sz="800" dirty="0"/>
              <a:t>   (5,1)      0.0073 + 0.0086i</a:t>
            </a:r>
          </a:p>
          <a:p>
            <a:r>
              <a:rPr lang="nn-NO" sz="800" dirty="0"/>
              <a:t>   (6,1)      0.0073 + 0.0086i</a:t>
            </a:r>
          </a:p>
          <a:p>
            <a:r>
              <a:rPr lang="nn-NO" sz="800" dirty="0"/>
              <a:t>   (7,1)      0.0073 + 0.0086i</a:t>
            </a:r>
          </a:p>
          <a:p>
            <a:r>
              <a:rPr lang="nn-NO" sz="800" dirty="0"/>
              <a:t>   (8,1)      0.0073 + 0.0086i</a:t>
            </a:r>
          </a:p>
          <a:p>
            <a:r>
              <a:rPr lang="nn-NO" sz="800" dirty="0"/>
              <a:t>   (9,1)      0.0073 + 0.0086i</a:t>
            </a:r>
          </a:p>
          <a:p>
            <a:r>
              <a:rPr lang="nn-NO" sz="800" dirty="0"/>
              <a:t>  (10,1)      0.0073 + 0.0086i</a:t>
            </a:r>
            <a:endParaRPr lang="en-CA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611831" y="3960171"/>
                <a:ext cx="824265" cy="291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12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CA" sz="1200" i="1">
                            <a:latin typeface="Cambria Math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en-CA" sz="1200" dirty="0" smtClean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12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CA" sz="1200" b="0" i="1" smtClean="0">
                            <a:latin typeface="Cambria Math"/>
                          </a:rPr>
                          <m:t>𝑦𝑦</m:t>
                        </m:r>
                      </m:sub>
                    </m:sSub>
                  </m:oMath>
                </a14:m>
                <a:endParaRPr lang="en-CA" sz="1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831" y="3960171"/>
                <a:ext cx="824265" cy="291618"/>
              </a:xfrm>
              <a:prstGeom prst="rect">
                <a:avLst/>
              </a:prstGeom>
              <a:blipFill rotWithShape="1">
                <a:blip r:embed="rId6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022947" y="3966762"/>
                <a:ext cx="824265" cy="291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12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CA" sz="1200" i="1">
                            <a:latin typeface="Cambria Math"/>
                          </a:rPr>
                          <m:t>𝑥</m:t>
                        </m:r>
                        <m:r>
                          <a:rPr lang="en-CA" sz="12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CA" sz="1200" dirty="0" smtClean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12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CA" sz="1200" b="0" i="1" smtClean="0">
                            <a:latin typeface="Cambria Math"/>
                          </a:rPr>
                          <m:t>𝑦𝑥</m:t>
                        </m:r>
                      </m:sub>
                    </m:sSub>
                  </m:oMath>
                </a14:m>
                <a:endParaRPr lang="en-CA" sz="12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947" y="3966762"/>
                <a:ext cx="824265" cy="291618"/>
              </a:xfrm>
              <a:prstGeom prst="rect">
                <a:avLst/>
              </a:prstGeom>
              <a:blipFill rotWithShape="1"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7666434" y="4228497"/>
            <a:ext cx="7018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800" dirty="0"/>
              <a:t>app_con =</a:t>
            </a:r>
          </a:p>
          <a:p>
            <a:endParaRPr lang="it-IT" sz="800" dirty="0"/>
          </a:p>
          <a:p>
            <a:r>
              <a:rPr lang="it-IT" sz="800" dirty="0"/>
              <a:t>    0.9876</a:t>
            </a:r>
          </a:p>
          <a:p>
            <a:r>
              <a:rPr lang="it-IT" sz="800" dirty="0"/>
              <a:t>    0.9876</a:t>
            </a:r>
          </a:p>
          <a:p>
            <a:r>
              <a:rPr lang="it-IT" sz="800" dirty="0"/>
              <a:t>    0.9876</a:t>
            </a:r>
          </a:p>
          <a:p>
            <a:r>
              <a:rPr lang="it-IT" sz="800" dirty="0"/>
              <a:t>    0.9876</a:t>
            </a:r>
          </a:p>
          <a:p>
            <a:r>
              <a:rPr lang="it-IT" sz="800" dirty="0"/>
              <a:t>    0.9876</a:t>
            </a:r>
          </a:p>
          <a:p>
            <a:r>
              <a:rPr lang="it-IT" sz="800" dirty="0"/>
              <a:t>    0.9876</a:t>
            </a:r>
          </a:p>
          <a:p>
            <a:r>
              <a:rPr lang="it-IT" sz="800" dirty="0"/>
              <a:t>    0.9876</a:t>
            </a:r>
          </a:p>
          <a:p>
            <a:r>
              <a:rPr lang="it-IT" sz="800" dirty="0"/>
              <a:t>    0.9876</a:t>
            </a:r>
          </a:p>
          <a:p>
            <a:r>
              <a:rPr lang="it-IT" sz="800" dirty="0"/>
              <a:t>    0.9876</a:t>
            </a:r>
          </a:p>
          <a:p>
            <a:r>
              <a:rPr lang="it-IT" sz="800" dirty="0"/>
              <a:t>    0.9876</a:t>
            </a:r>
            <a:endParaRPr lang="en-CA" sz="8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148064" y="5798158"/>
            <a:ext cx="0" cy="28962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83839" y="6032321"/>
            <a:ext cx="8962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rgbClr val="FF0000"/>
                </a:solidFill>
              </a:rPr>
              <a:t>Very small</a:t>
            </a:r>
            <a:endParaRPr lang="en-CA" sz="12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415164" y="5798158"/>
            <a:ext cx="0" cy="28962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834294" y="6032320"/>
            <a:ext cx="11617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200" b="1" dirty="0" smtClean="0">
                <a:solidFill>
                  <a:srgbClr val="FF0000"/>
                </a:solidFill>
              </a:rPr>
              <a:t>Off- diagonals Equal</a:t>
            </a:r>
            <a:endParaRPr lang="en-CA" sz="1200" b="1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8017346" y="5801154"/>
            <a:ext cx="0" cy="28962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436476" y="6035316"/>
                <a:ext cx="1161739" cy="293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2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𝝈</m:t>
                    </m:r>
                  </m:oMath>
                </a14:m>
                <a:r>
                  <a:rPr lang="en-CA" sz="1200" b="1" dirty="0" smtClean="0">
                    <a:solidFill>
                      <a:srgbClr val="FF0000"/>
                    </a:solidFill>
                  </a:rPr>
                  <a:t> 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12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b>
                        <m:r>
                          <a:rPr lang="en-CA" sz="1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𝒂𝒑𝒑</m:t>
                        </m:r>
                      </m:sub>
                    </m:sSub>
                  </m:oMath>
                </a14:m>
                <a:endParaRPr lang="en-CA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476" y="6035316"/>
                <a:ext cx="1161739" cy="293607"/>
              </a:xfrm>
              <a:prstGeom prst="rect">
                <a:avLst/>
              </a:prstGeom>
              <a:blipFill rotWithShape="1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39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Box 209"/>
          <p:cNvSpPr txBox="1"/>
          <p:nvPr/>
        </p:nvSpPr>
        <p:spPr>
          <a:xfrm>
            <a:off x="380668" y="256872"/>
            <a:ext cx="3183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Code vs. Physics</a:t>
            </a:r>
            <a:endParaRPr lang="en-CA" sz="20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67544" y="762949"/>
            <a:ext cx="36320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/>
              <a:t>We have been asked:</a:t>
            </a:r>
          </a:p>
          <a:p>
            <a:r>
              <a:rPr lang="en-CA" sz="1200" b="1" i="1" dirty="0" smtClean="0"/>
              <a:t>“ For a given conductor, how would the current change as a function of frequencies…”</a:t>
            </a:r>
            <a:endParaRPr lang="en-CA" sz="1200" b="1" dirty="0" smtClean="0"/>
          </a:p>
          <a:p>
            <a:endParaRPr lang="en-CA" sz="1200" b="1" i="1" dirty="0"/>
          </a:p>
          <a:p>
            <a:r>
              <a:rPr lang="en-CA" sz="1200" b="1" dirty="0" smtClean="0"/>
              <a:t>From experience, geophysicists know that good conductors become insulators at high frequencies.</a:t>
            </a:r>
          </a:p>
          <a:p>
            <a:pPr algn="ctr"/>
            <a:endParaRPr lang="en-CA" sz="12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27" y="2060848"/>
            <a:ext cx="4371303" cy="23063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699" y="2060848"/>
            <a:ext cx="4371303" cy="23063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27" y="4367166"/>
            <a:ext cx="4371303" cy="2306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699" y="4367166"/>
            <a:ext cx="4371303" cy="23063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572000" y="773423"/>
            <a:ext cx="36320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/>
              <a:t>Simple problem: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sz="1200" b="1" dirty="0" smtClean="0"/>
              <a:t>Single conductivity anomaly near the surface (avoid skin depth attenuation)</a:t>
            </a:r>
          </a:p>
          <a:p>
            <a:pPr marL="171450" indent="-171450">
              <a:buFont typeface="Arial" pitchFamily="34" charset="0"/>
              <a:buChar char="•"/>
            </a:pPr>
            <a:endParaRPr lang="en-CA" sz="12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CA" sz="1200" b="1" dirty="0" smtClean="0"/>
              <a:t>Range of frequencies</a:t>
            </a:r>
          </a:p>
          <a:p>
            <a:pPr marL="171450" indent="-171450">
              <a:buFont typeface="Arial" pitchFamily="34" charset="0"/>
              <a:buChar char="•"/>
            </a:pPr>
            <a:endParaRPr lang="en-CA" sz="12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CA" sz="1200" b="1" dirty="0" smtClean="0"/>
              <a:t>Plot current density vectors</a:t>
            </a:r>
          </a:p>
          <a:p>
            <a:pPr algn="ctr"/>
            <a:endParaRPr lang="en-CA" sz="1200" b="1" dirty="0" smtClean="0"/>
          </a:p>
          <a:p>
            <a:pPr algn="ctr"/>
            <a:endParaRPr lang="en-CA" sz="12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7584" y="2259012"/>
                <a:ext cx="13097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=1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𝑒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+1.5 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𝐻𝑧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259012"/>
                <a:ext cx="1309781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875077" y="2256223"/>
                <a:ext cx="13097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=1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𝑒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+2.0 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𝐻𝑧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077" y="2256223"/>
                <a:ext cx="130978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27583" y="4581128"/>
                <a:ext cx="13097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=1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𝑒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+2.5 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𝐻𝑧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3" y="4581128"/>
                <a:ext cx="1309781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875076" y="4578339"/>
                <a:ext cx="13354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=1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𝑒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+3. 0 </m:t>
                      </m:r>
                      <m:r>
                        <a:rPr lang="en-CA" sz="1200" b="0" i="1" smtClean="0">
                          <a:latin typeface="Cambria Math"/>
                          <a:ea typeface="Cambria Math"/>
                        </a:rPr>
                        <m:t>𝐻𝑧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076" y="4578339"/>
                <a:ext cx="1335429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45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3313</Words>
  <Application>Microsoft Office PowerPoint</Application>
  <PresentationFormat>On-screen Show (4:3)</PresentationFormat>
  <Paragraphs>308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Fournier</dc:creator>
  <cp:lastModifiedBy>Dominique Fournier</cp:lastModifiedBy>
  <cp:revision>62</cp:revision>
  <dcterms:created xsi:type="dcterms:W3CDTF">2013-04-11T18:11:32Z</dcterms:created>
  <dcterms:modified xsi:type="dcterms:W3CDTF">2013-04-19T04:11:41Z</dcterms:modified>
</cp:coreProperties>
</file>