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Bonjour</a:t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000000"/>
                </a:solidFill>
              </a:rPr>
              <a:t>Projet de maths</a:t>
            </a:r>
            <a:endParaRPr sz="2400" u="sng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Méthode de répartition d’élèves en groupe depuis une matrice de préférence.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2412450" y="4108500"/>
            <a:ext cx="19065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Clément Fournier</a:t>
            </a:r>
            <a:endParaRPr>
              <a:solidFill>
                <a:srgbClr val="FFFFFF"/>
              </a:solidFill>
            </a:endParaRPr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Clément Loubière</a:t>
            </a:r>
            <a:endParaRPr>
              <a:solidFill>
                <a:srgbClr val="FFFFFF"/>
              </a:solidFill>
            </a:endParaRPr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San Wei Lee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Nous utilisons des Rangs :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25" y="2192525"/>
            <a:ext cx="1333975" cy="13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300" y="2871525"/>
            <a:ext cx="1333975" cy="13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025" y="2412375"/>
            <a:ext cx="1333975" cy="13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575" y="1845575"/>
            <a:ext cx="1333975" cy="13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100" y="2816400"/>
            <a:ext cx="1333975" cy="13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825" y="2357250"/>
            <a:ext cx="1333975" cy="13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2375" y="1790450"/>
            <a:ext cx="1333975" cy="13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725" y="2816400"/>
            <a:ext cx="1333975" cy="13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450" y="2357250"/>
            <a:ext cx="1333975" cy="13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000" y="1790450"/>
            <a:ext cx="1333975" cy="13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97925" y="4303525"/>
            <a:ext cx="16965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Classement d’un élève :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2300" y="4205500"/>
            <a:ext cx="19533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Ses X</a:t>
            </a:r>
            <a:endParaRPr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Premiers élèves</a:t>
            </a:r>
            <a:endParaRPr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Préférés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4261379" y="4204200"/>
            <a:ext cx="20517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Ses Y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(X+1)ème élèves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Préférés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6482907" y="4013000"/>
            <a:ext cx="24744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Ses Z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(X+Y+1)ème élèves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Préférés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8101200" y="2941650"/>
            <a:ext cx="1276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Etc</a:t>
            </a:r>
            <a:r>
              <a:rPr lang="en" sz="2400">
                <a:solidFill>
                  <a:srgbClr val="FFFFFF"/>
                </a:solidFill>
              </a:rPr>
              <a:t>...</a:t>
            </a:r>
            <a:r>
              <a:rPr lang="en" sz="2400">
                <a:solidFill>
                  <a:srgbClr val="FFFFFF"/>
                </a:solidFill>
              </a:rPr>
              <a:t>.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88" name="Shape 88"/>
          <p:cNvCxnSpPr/>
          <p:nvPr/>
        </p:nvCxnSpPr>
        <p:spPr>
          <a:xfrm>
            <a:off x="1104900" y="2793050"/>
            <a:ext cx="3270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Nous voulons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minimiser le rang moyen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50" y="3367625"/>
            <a:ext cx="1333975" cy="13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275" y="2033650"/>
            <a:ext cx="1333975" cy="13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225" y="3367625"/>
            <a:ext cx="1333975" cy="1333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Shape 98"/>
          <p:cNvCxnSpPr/>
          <p:nvPr/>
        </p:nvCxnSpPr>
        <p:spPr>
          <a:xfrm flipH="1" rot="10800000">
            <a:off x="910500" y="2404750"/>
            <a:ext cx="544800" cy="49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" name="Shape 99"/>
          <p:cNvCxnSpPr/>
          <p:nvPr/>
        </p:nvCxnSpPr>
        <p:spPr>
          <a:xfrm flipH="1">
            <a:off x="1050650" y="2871600"/>
            <a:ext cx="490200" cy="373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" name="Shape 100"/>
          <p:cNvCxnSpPr/>
          <p:nvPr/>
        </p:nvCxnSpPr>
        <p:spPr>
          <a:xfrm>
            <a:off x="1642025" y="4365775"/>
            <a:ext cx="11205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1" name="Shape 101"/>
          <p:cNvCxnSpPr/>
          <p:nvPr/>
        </p:nvCxnSpPr>
        <p:spPr>
          <a:xfrm rot="10800000">
            <a:off x="1649875" y="3906625"/>
            <a:ext cx="1143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" name="Shape 102"/>
          <p:cNvCxnSpPr/>
          <p:nvPr/>
        </p:nvCxnSpPr>
        <p:spPr>
          <a:xfrm rot="10800000">
            <a:off x="2894925" y="2373475"/>
            <a:ext cx="661500" cy="552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3" name="Shape 103"/>
          <p:cNvCxnSpPr/>
          <p:nvPr/>
        </p:nvCxnSpPr>
        <p:spPr>
          <a:xfrm>
            <a:off x="2817125" y="2894950"/>
            <a:ext cx="466800" cy="435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4" name="Shape 104"/>
          <p:cNvSpPr txBox="1"/>
          <p:nvPr/>
        </p:nvSpPr>
        <p:spPr>
          <a:xfrm>
            <a:off x="4505850" y="3291825"/>
            <a:ext cx="4599300" cy="18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Rang moyen général :</a:t>
            </a:r>
            <a:endParaRPr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Moyenne des rangs moyens par groupes</a:t>
            </a:r>
            <a:endParaRPr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Rang moyen par groupe :</a:t>
            </a:r>
            <a:endParaRPr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Moyenne des rangs par élèves du groupe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311700" y="539725"/>
            <a:ext cx="86301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Nous cherchons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es binômes et trinômes minimisants</a:t>
            </a:r>
            <a:endParaRPr/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311700" y="2096422"/>
            <a:ext cx="4242600" cy="2790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>
                <a:solidFill>
                  <a:srgbClr val="000000"/>
                </a:solidFill>
              </a:rPr>
              <a:t>Calcule d’une matrice de moyenne de rangs</a:t>
            </a:r>
            <a:endParaRPr>
              <a:solidFill>
                <a:srgbClr val="000000"/>
              </a:solidFill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>
                <a:solidFill>
                  <a:srgbClr val="000000"/>
                </a:solidFill>
              </a:rPr>
              <a:t>Création de binômes minimisants</a:t>
            </a:r>
            <a:endParaRPr>
              <a:solidFill>
                <a:srgbClr val="000000"/>
              </a:solidFill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>
                <a:solidFill>
                  <a:srgbClr val="000000"/>
                </a:solidFill>
              </a:rPr>
              <a:t>Ajout des binômes minimisants à la matrice de moyenne de rangs</a:t>
            </a:r>
            <a:endParaRPr>
              <a:solidFill>
                <a:srgbClr val="000000"/>
              </a:solidFill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>
                <a:solidFill>
                  <a:srgbClr val="000000"/>
                </a:solidFill>
              </a:rPr>
              <a:t>Création de trinômes minimisants</a:t>
            </a:r>
            <a:endParaRPr>
              <a:solidFill>
                <a:srgbClr val="000000"/>
              </a:solidFill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>
                <a:solidFill>
                  <a:srgbClr val="000000"/>
                </a:solidFill>
              </a:rPr>
              <a:t>Ajout des trinômes à la répartition</a:t>
            </a:r>
            <a:endParaRPr>
              <a:solidFill>
                <a:srgbClr val="000000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>
                <a:solidFill>
                  <a:srgbClr val="000000"/>
                </a:solidFill>
              </a:rPr>
              <a:t>Jusqu’à ce qu’on ne nécessite plus que des binômes</a:t>
            </a:r>
            <a:endParaRPr>
              <a:solidFill>
                <a:srgbClr val="000000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>
                <a:solidFill>
                  <a:srgbClr val="000000"/>
                </a:solidFill>
              </a:rPr>
              <a:t>Ajout des binômes à la répartition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4856050" y="2957225"/>
            <a:ext cx="44826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Les élèves ajouté à la répartition sont évacués de la matrices.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Les trinômes</a:t>
            </a:r>
            <a:r>
              <a:rPr lang="en">
                <a:solidFill>
                  <a:srgbClr val="FFFFFF"/>
                </a:solidFill>
              </a:rPr>
              <a:t>/binômes</a:t>
            </a:r>
            <a:r>
              <a:rPr lang="en">
                <a:solidFill>
                  <a:srgbClr val="FFFFFF"/>
                </a:solidFill>
              </a:rPr>
              <a:t> sont créés par ordre de rang moyen croissant puis </a:t>
            </a:r>
            <a:r>
              <a:rPr lang="en">
                <a:solidFill>
                  <a:srgbClr val="FFFFFF"/>
                </a:solidFill>
              </a:rPr>
              <a:t>alphabétique.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Les trinômes</a:t>
            </a:r>
            <a:r>
              <a:rPr lang="en">
                <a:solidFill>
                  <a:srgbClr val="FFFFFF"/>
                </a:solidFill>
              </a:rPr>
              <a:t>/binômes</a:t>
            </a:r>
            <a:r>
              <a:rPr lang="en">
                <a:solidFill>
                  <a:srgbClr val="FFFFFF"/>
                </a:solidFill>
              </a:rPr>
              <a:t> avec un élèves déjà ajouté à la répartition ne sont pas ajoutés.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4432475" y="1838050"/>
            <a:ext cx="39939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</a:t>
            </a:r>
            <a:r>
              <a:rPr lang="en" sz="1600"/>
              <a:t>Minimisant : de rang moyen minimum)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Nous </a:t>
            </a:r>
            <a:r>
              <a:rPr lang="en"/>
              <a:t>descendons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pire rang de la répartition</a:t>
            </a:r>
            <a:endParaRPr/>
          </a:p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685050" y="1976650"/>
            <a:ext cx="7773900" cy="222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>
                <a:solidFill>
                  <a:srgbClr val="000000"/>
                </a:solidFill>
              </a:rPr>
              <a:t>On casse le groupe ayant le pire rang</a:t>
            </a:r>
            <a:endParaRPr>
              <a:solidFill>
                <a:srgbClr val="000000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>
                <a:solidFill>
                  <a:srgbClr val="000000"/>
                </a:solidFill>
              </a:rPr>
              <a:t>Pour chaque élève du groupe cassé</a:t>
            </a:r>
            <a:endParaRPr>
              <a:solidFill>
                <a:srgbClr val="000000"/>
              </a:solidFill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>
                <a:solidFill>
                  <a:srgbClr val="000000"/>
                </a:solidFill>
              </a:rPr>
              <a:t>On prend un groupe qui améliore le pire rang (On cherche dans les trinômes/binômes trouvés mais non ajoutés par la méthode précédente.)</a:t>
            </a:r>
            <a:endParaRPr>
              <a:solidFill>
                <a:srgbClr val="000000"/>
              </a:solidFill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>
                <a:solidFill>
                  <a:srgbClr val="000000"/>
                </a:solidFill>
              </a:rPr>
              <a:t>On casse les groupes auxquels appartiennent les élèves de ces groupes</a:t>
            </a:r>
            <a:endParaRPr>
              <a:solidFill>
                <a:srgbClr val="000000"/>
              </a:solidFill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>
                <a:solidFill>
                  <a:srgbClr val="000000"/>
                </a:solidFill>
              </a:rPr>
              <a:t>On propage les changements de la même manière.</a:t>
            </a:r>
            <a:endParaRPr>
              <a:solidFill>
                <a:srgbClr val="000000"/>
              </a:solidFill>
            </a:endParaRPr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>
                <a:solidFill>
                  <a:srgbClr val="000000"/>
                </a:solidFill>
              </a:rPr>
              <a:t>On s’arrête si aucun changements ne permet de descendre le pire rang.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Nous concluons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Notre Répartition est :</a:t>
            </a:r>
            <a:endParaRPr>
              <a:solidFill>
                <a:srgbClr val="000000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>
                <a:solidFill>
                  <a:srgbClr val="000000"/>
                </a:solidFill>
              </a:rPr>
              <a:t>Stable</a:t>
            </a:r>
            <a:endParaRPr>
              <a:solidFill>
                <a:srgbClr val="000000"/>
              </a:solidFill>
            </a:endParaRPr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>
                <a:solidFill>
                  <a:srgbClr val="000000"/>
                </a:solidFill>
              </a:rPr>
              <a:t>Non manipulable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8" name="Shape 128"/>
          <p:cNvSpPr txBox="1"/>
          <p:nvPr>
            <p:ph idx="1" type="subTitle"/>
          </p:nvPr>
        </p:nvSpPr>
        <p:spPr>
          <a:xfrm>
            <a:off x="5769700" y="3369500"/>
            <a:ext cx="30624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Notre méthode est 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Déterministe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En temps </a:t>
            </a:r>
            <a:r>
              <a:rPr lang="en" sz="1800">
                <a:solidFill>
                  <a:srgbClr val="FFFFFF"/>
                </a:solidFill>
              </a:rPr>
              <a:t>Polynomial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Implémentable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894950" y="4420250"/>
            <a:ext cx="38988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Et nous vous remercions de votre attention !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