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3"/>
  </p:notesMasterIdLst>
  <p:sldIdLst>
    <p:sldId id="256" r:id="rId2"/>
    <p:sldId id="257" r:id="rId3"/>
    <p:sldId id="258" r:id="rId4"/>
    <p:sldId id="266" r:id="rId5"/>
    <p:sldId id="259" r:id="rId6"/>
    <p:sldId id="260" r:id="rId7"/>
    <p:sldId id="262" r:id="rId8"/>
    <p:sldId id="273" r:id="rId9"/>
    <p:sldId id="270" r:id="rId10"/>
    <p:sldId id="271"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2BDA-216F-4342-B51A-944C12ADCAEA}" v="53" dt="2021-07-06T22:21:10.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B05A8-5677-447B-974D-FE5E4E9FF09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FBF0806-C702-4B58-9890-1AA7DE012DC1}">
      <dgm:prSet custT="1"/>
      <dgm:spPr/>
      <dgm:t>
        <a:bodyPr/>
        <a:lstStyle/>
        <a:p>
          <a:pPr>
            <a:lnSpc>
              <a:spcPct val="100000"/>
            </a:lnSpc>
            <a:defRPr b="1"/>
          </a:pPr>
          <a:r>
            <a:rPr lang="en-US" sz="1800"/>
            <a:t>Online shopping</a:t>
          </a:r>
        </a:p>
      </dgm:t>
    </dgm:pt>
    <dgm:pt modelId="{142E9787-7035-4A4B-8C4E-C75140F9EB3D}" type="parTrans" cxnId="{734597E6-24F8-4CB7-9734-E015093BA679}">
      <dgm:prSet/>
      <dgm:spPr/>
      <dgm:t>
        <a:bodyPr/>
        <a:lstStyle/>
        <a:p>
          <a:endParaRPr lang="en-US"/>
        </a:p>
      </dgm:t>
    </dgm:pt>
    <dgm:pt modelId="{30165DDC-A44F-48A2-A285-A92E7D8675E3}" type="sibTrans" cxnId="{734597E6-24F8-4CB7-9734-E015093BA679}">
      <dgm:prSet/>
      <dgm:spPr/>
      <dgm:t>
        <a:bodyPr/>
        <a:lstStyle/>
        <a:p>
          <a:endParaRPr lang="en-US"/>
        </a:p>
      </dgm:t>
    </dgm:pt>
    <dgm:pt modelId="{566029C7-63F7-4E6D-8F53-BD2ADF3F94DB}">
      <dgm:prSet custT="1"/>
      <dgm:spPr/>
      <dgm:t>
        <a:bodyPr/>
        <a:lstStyle/>
        <a:p>
          <a:pPr>
            <a:lnSpc>
              <a:spcPct val="100000"/>
            </a:lnSpc>
          </a:pPr>
          <a:r>
            <a:rPr lang="en-US" sz="1600"/>
            <a:t>Customer journey</a:t>
          </a:r>
        </a:p>
      </dgm:t>
    </dgm:pt>
    <dgm:pt modelId="{36296CB8-CF51-47EE-8033-1E0A6E48E4B2}" type="parTrans" cxnId="{B00C3A58-45A4-4196-870D-0C94972A51CA}">
      <dgm:prSet/>
      <dgm:spPr/>
      <dgm:t>
        <a:bodyPr/>
        <a:lstStyle/>
        <a:p>
          <a:endParaRPr lang="en-US"/>
        </a:p>
      </dgm:t>
    </dgm:pt>
    <dgm:pt modelId="{E22C4762-3533-4662-9A08-4A62357FC812}" type="sibTrans" cxnId="{B00C3A58-45A4-4196-870D-0C94972A51CA}">
      <dgm:prSet/>
      <dgm:spPr/>
      <dgm:t>
        <a:bodyPr/>
        <a:lstStyle/>
        <a:p>
          <a:endParaRPr lang="en-US"/>
        </a:p>
      </dgm:t>
    </dgm:pt>
    <dgm:pt modelId="{644650E5-FD61-4313-99DB-0FDF9321DC45}">
      <dgm:prSet custT="1"/>
      <dgm:spPr/>
      <dgm:t>
        <a:bodyPr/>
        <a:lstStyle/>
        <a:p>
          <a:pPr>
            <a:lnSpc>
              <a:spcPct val="100000"/>
            </a:lnSpc>
          </a:pPr>
          <a:r>
            <a:rPr lang="en-US" sz="1600"/>
            <a:t>Session-level</a:t>
          </a:r>
        </a:p>
      </dgm:t>
    </dgm:pt>
    <dgm:pt modelId="{FA576814-A2F9-4312-A03C-CC64490A93E0}" type="parTrans" cxnId="{9496C2D7-AF66-4170-AA31-F110298E70A2}">
      <dgm:prSet/>
      <dgm:spPr/>
      <dgm:t>
        <a:bodyPr/>
        <a:lstStyle/>
        <a:p>
          <a:endParaRPr lang="en-US"/>
        </a:p>
      </dgm:t>
    </dgm:pt>
    <dgm:pt modelId="{D306243E-301C-4B90-98E1-29B7974ED0C9}" type="sibTrans" cxnId="{9496C2D7-AF66-4170-AA31-F110298E70A2}">
      <dgm:prSet/>
      <dgm:spPr/>
      <dgm:t>
        <a:bodyPr/>
        <a:lstStyle/>
        <a:p>
          <a:endParaRPr lang="en-US"/>
        </a:p>
      </dgm:t>
    </dgm:pt>
    <dgm:pt modelId="{BE9BCF1B-B64B-48C9-9B46-54794E541456}">
      <dgm:prSet custT="1"/>
      <dgm:spPr/>
      <dgm:t>
        <a:bodyPr/>
        <a:lstStyle/>
        <a:p>
          <a:pPr>
            <a:lnSpc>
              <a:spcPct val="100000"/>
            </a:lnSpc>
            <a:defRPr b="1"/>
          </a:pPr>
          <a:r>
            <a:rPr lang="en-US" sz="1800"/>
            <a:t>Personalization</a:t>
          </a:r>
          <a:endParaRPr lang="en-US" sz="1400"/>
        </a:p>
      </dgm:t>
    </dgm:pt>
    <dgm:pt modelId="{45CE210E-BE68-467C-B98A-724833A6ED4C}" type="parTrans" cxnId="{1D553CAF-39EC-4313-859D-C26045182B9E}">
      <dgm:prSet/>
      <dgm:spPr/>
      <dgm:t>
        <a:bodyPr/>
        <a:lstStyle/>
        <a:p>
          <a:endParaRPr lang="en-US"/>
        </a:p>
      </dgm:t>
    </dgm:pt>
    <dgm:pt modelId="{C7ACEBE9-9CA3-4A42-9806-B009463B55DE}" type="sibTrans" cxnId="{1D553CAF-39EC-4313-859D-C26045182B9E}">
      <dgm:prSet/>
      <dgm:spPr/>
      <dgm:t>
        <a:bodyPr/>
        <a:lstStyle/>
        <a:p>
          <a:endParaRPr lang="en-US"/>
        </a:p>
      </dgm:t>
    </dgm:pt>
    <dgm:pt modelId="{723E83D3-4CE2-4359-850E-36E4AD477E42}">
      <dgm:prSet custT="1"/>
      <dgm:spPr/>
      <dgm:t>
        <a:bodyPr/>
        <a:lstStyle/>
        <a:p>
          <a:pPr>
            <a:lnSpc>
              <a:spcPct val="100000"/>
            </a:lnSpc>
          </a:pPr>
          <a:r>
            <a:rPr lang="en-US" sz="1600"/>
            <a:t>Recommend items based on customer journey</a:t>
          </a:r>
        </a:p>
      </dgm:t>
    </dgm:pt>
    <dgm:pt modelId="{F85561CA-5A6C-473A-BCCD-F28535872CC5}" type="parTrans" cxnId="{0D9AE952-ADC2-4904-8614-2A32BCF2839D}">
      <dgm:prSet/>
      <dgm:spPr/>
      <dgm:t>
        <a:bodyPr/>
        <a:lstStyle/>
        <a:p>
          <a:endParaRPr lang="en-US"/>
        </a:p>
      </dgm:t>
    </dgm:pt>
    <dgm:pt modelId="{0440E87C-F6F1-4108-AB79-D7AB297D6C8C}" type="sibTrans" cxnId="{0D9AE952-ADC2-4904-8614-2A32BCF2839D}">
      <dgm:prSet/>
      <dgm:spPr/>
      <dgm:t>
        <a:bodyPr/>
        <a:lstStyle/>
        <a:p>
          <a:endParaRPr lang="en-US"/>
        </a:p>
      </dgm:t>
    </dgm:pt>
    <dgm:pt modelId="{09C8F41B-6BB0-487A-B3EF-D6852CB5E9CC}">
      <dgm:prSet custT="1"/>
      <dgm:spPr/>
      <dgm:t>
        <a:bodyPr/>
        <a:lstStyle/>
        <a:p>
          <a:pPr>
            <a:lnSpc>
              <a:spcPct val="100000"/>
            </a:lnSpc>
          </a:pPr>
          <a:r>
            <a:rPr lang="en-US" sz="1600"/>
            <a:t>“A lot of times, people don’t know what they want until you show it to them” (Steve Jobs)</a:t>
          </a:r>
          <a:r>
            <a:rPr lang="en-US" sz="1600" baseline="30000"/>
            <a:t>1</a:t>
          </a:r>
          <a:endParaRPr lang="en-US" sz="1600"/>
        </a:p>
      </dgm:t>
    </dgm:pt>
    <dgm:pt modelId="{B6740FB0-58D4-453A-8B8A-8A67532A0856}" type="parTrans" cxnId="{8641DAD0-98AE-43B6-9EA6-03EC453214F8}">
      <dgm:prSet/>
      <dgm:spPr/>
      <dgm:t>
        <a:bodyPr/>
        <a:lstStyle/>
        <a:p>
          <a:endParaRPr lang="en-US"/>
        </a:p>
      </dgm:t>
    </dgm:pt>
    <dgm:pt modelId="{6305FCC0-92DC-421C-B3A9-B39A72418D8F}" type="sibTrans" cxnId="{8641DAD0-98AE-43B6-9EA6-03EC453214F8}">
      <dgm:prSet/>
      <dgm:spPr/>
      <dgm:t>
        <a:bodyPr/>
        <a:lstStyle/>
        <a:p>
          <a:endParaRPr lang="en-US"/>
        </a:p>
      </dgm:t>
    </dgm:pt>
    <dgm:pt modelId="{9B359C66-BD3A-4833-B31B-CC2C580E29D3}">
      <dgm:prSet custT="1"/>
      <dgm:spPr/>
      <dgm:t>
        <a:bodyPr/>
        <a:lstStyle/>
        <a:p>
          <a:pPr>
            <a:lnSpc>
              <a:spcPct val="100000"/>
            </a:lnSpc>
            <a:defRPr b="1"/>
          </a:pPr>
          <a:r>
            <a:rPr lang="en-US" sz="1800"/>
            <a:t>Conversion</a:t>
          </a:r>
          <a:endParaRPr lang="en-US" sz="1400"/>
        </a:p>
      </dgm:t>
    </dgm:pt>
    <dgm:pt modelId="{056D8812-4324-4D44-9A61-AB2EF68188C2}" type="parTrans" cxnId="{A135923E-59FA-47A9-8988-9547B61DCD8E}">
      <dgm:prSet/>
      <dgm:spPr/>
      <dgm:t>
        <a:bodyPr/>
        <a:lstStyle/>
        <a:p>
          <a:endParaRPr lang="en-US"/>
        </a:p>
      </dgm:t>
    </dgm:pt>
    <dgm:pt modelId="{AE1DF50E-93A7-4562-8B00-27DFF9242CA7}" type="sibTrans" cxnId="{A135923E-59FA-47A9-8988-9547B61DCD8E}">
      <dgm:prSet/>
      <dgm:spPr/>
      <dgm:t>
        <a:bodyPr/>
        <a:lstStyle/>
        <a:p>
          <a:endParaRPr lang="en-US"/>
        </a:p>
      </dgm:t>
    </dgm:pt>
    <dgm:pt modelId="{95BCE59E-8C23-4EA8-B622-4037A5491540}">
      <dgm:prSet custT="1"/>
      <dgm:spPr/>
      <dgm:t>
        <a:bodyPr/>
        <a:lstStyle/>
        <a:p>
          <a:pPr>
            <a:lnSpc>
              <a:spcPct val="100000"/>
            </a:lnSpc>
          </a:pPr>
          <a:r>
            <a:rPr lang="en-US" sz="1600"/>
            <a:t>Predict purchase based on session-level</a:t>
          </a:r>
        </a:p>
        <a:p>
          <a:pPr>
            <a:lnSpc>
              <a:spcPct val="100000"/>
            </a:lnSpc>
          </a:pPr>
          <a:r>
            <a:rPr lang="en-US" sz="1600"/>
            <a:t>Nudge models and automated inventory</a:t>
          </a:r>
          <a:r>
            <a:rPr lang="en-US" sz="1600" baseline="30000"/>
            <a:t>2</a:t>
          </a:r>
          <a:endParaRPr lang="en-US" sz="1600"/>
        </a:p>
      </dgm:t>
    </dgm:pt>
    <dgm:pt modelId="{7DA9C8B1-1E8D-4796-ADC6-CBA4FAF28014}" type="parTrans" cxnId="{76FD2314-0F9E-42AD-9CF6-129D75CF936F}">
      <dgm:prSet/>
      <dgm:spPr/>
      <dgm:t>
        <a:bodyPr/>
        <a:lstStyle/>
        <a:p>
          <a:endParaRPr lang="en-US"/>
        </a:p>
      </dgm:t>
    </dgm:pt>
    <dgm:pt modelId="{918C66B2-5409-413B-8FDE-B0EE4FA4FF58}" type="sibTrans" cxnId="{76FD2314-0F9E-42AD-9CF6-129D75CF936F}">
      <dgm:prSet/>
      <dgm:spPr/>
      <dgm:t>
        <a:bodyPr/>
        <a:lstStyle/>
        <a:p>
          <a:endParaRPr lang="en-US"/>
        </a:p>
      </dgm:t>
    </dgm:pt>
    <dgm:pt modelId="{8973E36C-8A6D-4CB1-9F68-4FCD5432AA64}">
      <dgm:prSet custT="1"/>
      <dgm:spPr/>
      <dgm:t>
        <a:bodyPr/>
        <a:lstStyle/>
        <a:p>
          <a:pPr>
            <a:lnSpc>
              <a:spcPct val="100000"/>
            </a:lnSpc>
            <a:defRPr b="1"/>
          </a:pPr>
          <a:r>
            <a:rPr lang="en-US" sz="1800"/>
            <a:t>Increase revenue, decrease churn</a:t>
          </a:r>
          <a:r>
            <a:rPr lang="en-US" sz="1800" baseline="30000"/>
            <a:t>1</a:t>
          </a:r>
          <a:endParaRPr lang="en-US" sz="1800"/>
        </a:p>
      </dgm:t>
    </dgm:pt>
    <dgm:pt modelId="{8D762CE0-8C0A-4E53-B4EE-7B415B9333F3}" type="parTrans" cxnId="{3C7B2A0E-01B3-4E03-B5EB-F32F560C0B41}">
      <dgm:prSet/>
      <dgm:spPr/>
      <dgm:t>
        <a:bodyPr/>
        <a:lstStyle/>
        <a:p>
          <a:endParaRPr lang="en-US"/>
        </a:p>
      </dgm:t>
    </dgm:pt>
    <dgm:pt modelId="{5CD3BE3E-C2F0-45EB-9714-99E0EA7932B6}" type="sibTrans" cxnId="{3C7B2A0E-01B3-4E03-B5EB-F32F560C0B41}">
      <dgm:prSet/>
      <dgm:spPr/>
      <dgm:t>
        <a:bodyPr/>
        <a:lstStyle/>
        <a:p>
          <a:endParaRPr lang="en-US"/>
        </a:p>
      </dgm:t>
    </dgm:pt>
    <dgm:pt modelId="{6DBB87F9-FB6D-46BF-94C9-356EF1336AFC}" type="pres">
      <dgm:prSet presAssocID="{558B05A8-5677-447B-974D-FE5E4E9FF098}" presName="root" presStyleCnt="0">
        <dgm:presLayoutVars>
          <dgm:dir/>
          <dgm:resizeHandles val="exact"/>
        </dgm:presLayoutVars>
      </dgm:prSet>
      <dgm:spPr/>
    </dgm:pt>
    <dgm:pt modelId="{93A1A025-7A8A-4ED2-90F5-C4A391C91966}" type="pres">
      <dgm:prSet presAssocID="{9FBF0806-C702-4B58-9890-1AA7DE012DC1}" presName="compNode" presStyleCnt="0"/>
      <dgm:spPr/>
    </dgm:pt>
    <dgm:pt modelId="{0E76F22A-2B4F-400E-A5D3-806FCFFEBF33}" type="pres">
      <dgm:prSet presAssocID="{9FBF0806-C702-4B58-9890-1AA7DE012D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FC780CB2-2CC5-41C9-8483-24104563FD97}" type="pres">
      <dgm:prSet presAssocID="{9FBF0806-C702-4B58-9890-1AA7DE012DC1}" presName="iconSpace" presStyleCnt="0"/>
      <dgm:spPr/>
    </dgm:pt>
    <dgm:pt modelId="{42C2E2D3-9926-41A5-B5B6-716E042F46F3}" type="pres">
      <dgm:prSet presAssocID="{9FBF0806-C702-4B58-9890-1AA7DE012DC1}" presName="parTx" presStyleLbl="revTx" presStyleIdx="0" presStyleCnt="8">
        <dgm:presLayoutVars>
          <dgm:chMax val="0"/>
          <dgm:chPref val="0"/>
        </dgm:presLayoutVars>
      </dgm:prSet>
      <dgm:spPr/>
    </dgm:pt>
    <dgm:pt modelId="{5E35FF24-83AF-4C8C-8D05-9BA61ED91A21}" type="pres">
      <dgm:prSet presAssocID="{9FBF0806-C702-4B58-9890-1AA7DE012DC1}" presName="txSpace" presStyleCnt="0"/>
      <dgm:spPr/>
    </dgm:pt>
    <dgm:pt modelId="{55B86D68-FDFD-4C8D-A7F7-D870CEC1839D}" type="pres">
      <dgm:prSet presAssocID="{9FBF0806-C702-4B58-9890-1AA7DE012DC1}" presName="desTx" presStyleLbl="revTx" presStyleIdx="1" presStyleCnt="8">
        <dgm:presLayoutVars/>
      </dgm:prSet>
      <dgm:spPr/>
    </dgm:pt>
    <dgm:pt modelId="{0F85C183-9853-4E95-A357-E26415DAF322}" type="pres">
      <dgm:prSet presAssocID="{30165DDC-A44F-48A2-A285-A92E7D8675E3}" presName="sibTrans" presStyleCnt="0"/>
      <dgm:spPr/>
    </dgm:pt>
    <dgm:pt modelId="{C11FC5BD-E016-49CD-9323-915A0EBA30BC}" type="pres">
      <dgm:prSet presAssocID="{BE9BCF1B-B64B-48C9-9B46-54794E541456}" presName="compNode" presStyleCnt="0"/>
      <dgm:spPr/>
    </dgm:pt>
    <dgm:pt modelId="{CB0C939D-9D7F-4FB5-95D9-F6FCD68AC2E7}" type="pres">
      <dgm:prSet presAssocID="{BE9BCF1B-B64B-48C9-9B46-54794E5414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416F8AC2-6D7D-4DBB-B125-B7C458A79160}" type="pres">
      <dgm:prSet presAssocID="{BE9BCF1B-B64B-48C9-9B46-54794E541456}" presName="iconSpace" presStyleCnt="0"/>
      <dgm:spPr/>
    </dgm:pt>
    <dgm:pt modelId="{69C5589C-1505-4A3A-96F4-F4E887585E59}" type="pres">
      <dgm:prSet presAssocID="{BE9BCF1B-B64B-48C9-9B46-54794E541456}" presName="parTx" presStyleLbl="revTx" presStyleIdx="2" presStyleCnt="8">
        <dgm:presLayoutVars>
          <dgm:chMax val="0"/>
          <dgm:chPref val="0"/>
        </dgm:presLayoutVars>
      </dgm:prSet>
      <dgm:spPr/>
    </dgm:pt>
    <dgm:pt modelId="{00B403DA-8272-46F4-AC2B-7E27095A9999}" type="pres">
      <dgm:prSet presAssocID="{BE9BCF1B-B64B-48C9-9B46-54794E541456}" presName="txSpace" presStyleCnt="0"/>
      <dgm:spPr/>
    </dgm:pt>
    <dgm:pt modelId="{1FAFC35B-6262-4E11-8416-B4E1A11847A3}" type="pres">
      <dgm:prSet presAssocID="{BE9BCF1B-B64B-48C9-9B46-54794E541456}" presName="desTx" presStyleLbl="revTx" presStyleIdx="3" presStyleCnt="8">
        <dgm:presLayoutVars/>
      </dgm:prSet>
      <dgm:spPr/>
    </dgm:pt>
    <dgm:pt modelId="{45EE011A-AFA7-4E9B-988A-02F1E1D2F4BB}" type="pres">
      <dgm:prSet presAssocID="{C7ACEBE9-9CA3-4A42-9806-B009463B55DE}" presName="sibTrans" presStyleCnt="0"/>
      <dgm:spPr/>
    </dgm:pt>
    <dgm:pt modelId="{F9BAA68E-5F48-42C2-9955-C34A20EEBCDB}" type="pres">
      <dgm:prSet presAssocID="{9B359C66-BD3A-4833-B31B-CC2C580E29D3}" presName="compNode" presStyleCnt="0"/>
      <dgm:spPr/>
    </dgm:pt>
    <dgm:pt modelId="{9BF711B1-1816-4372-99E5-AE8C614BD94A}" type="pres">
      <dgm:prSet presAssocID="{9B359C66-BD3A-4833-B31B-CC2C580E29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F111E96-0761-4535-AB48-C27620AEF724}" type="pres">
      <dgm:prSet presAssocID="{9B359C66-BD3A-4833-B31B-CC2C580E29D3}" presName="iconSpace" presStyleCnt="0"/>
      <dgm:spPr/>
    </dgm:pt>
    <dgm:pt modelId="{022C29B0-C09F-49E9-8263-DCBF8FBAFF04}" type="pres">
      <dgm:prSet presAssocID="{9B359C66-BD3A-4833-B31B-CC2C580E29D3}" presName="parTx" presStyleLbl="revTx" presStyleIdx="4" presStyleCnt="8">
        <dgm:presLayoutVars>
          <dgm:chMax val="0"/>
          <dgm:chPref val="0"/>
        </dgm:presLayoutVars>
      </dgm:prSet>
      <dgm:spPr/>
    </dgm:pt>
    <dgm:pt modelId="{71474D82-F64A-41A4-A682-4589097A1272}" type="pres">
      <dgm:prSet presAssocID="{9B359C66-BD3A-4833-B31B-CC2C580E29D3}" presName="txSpace" presStyleCnt="0"/>
      <dgm:spPr/>
    </dgm:pt>
    <dgm:pt modelId="{9943F38C-4E96-4E86-9CC4-DBE2EFED9435}" type="pres">
      <dgm:prSet presAssocID="{9B359C66-BD3A-4833-B31B-CC2C580E29D3}" presName="desTx" presStyleLbl="revTx" presStyleIdx="5" presStyleCnt="8">
        <dgm:presLayoutVars/>
      </dgm:prSet>
      <dgm:spPr/>
    </dgm:pt>
    <dgm:pt modelId="{A8DCABFD-4BCA-4F89-8D5A-8323061D27F0}" type="pres">
      <dgm:prSet presAssocID="{AE1DF50E-93A7-4562-8B00-27DFF9242CA7}" presName="sibTrans" presStyleCnt="0"/>
      <dgm:spPr/>
    </dgm:pt>
    <dgm:pt modelId="{2A27232A-29EB-4E01-8815-8FF52DF2E73E}" type="pres">
      <dgm:prSet presAssocID="{8973E36C-8A6D-4CB1-9F68-4FCD5432AA64}" presName="compNode" presStyleCnt="0"/>
      <dgm:spPr/>
    </dgm:pt>
    <dgm:pt modelId="{EB21DCCC-1B26-4639-B34F-B24CE1829642}" type="pres">
      <dgm:prSet presAssocID="{8973E36C-8A6D-4CB1-9F68-4FCD5432AA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C3EA5AD5-356D-4C94-8D8F-FF649908F403}" type="pres">
      <dgm:prSet presAssocID="{8973E36C-8A6D-4CB1-9F68-4FCD5432AA64}" presName="iconSpace" presStyleCnt="0"/>
      <dgm:spPr/>
    </dgm:pt>
    <dgm:pt modelId="{C5958058-B194-4A38-95D0-5E24F0701994}" type="pres">
      <dgm:prSet presAssocID="{8973E36C-8A6D-4CB1-9F68-4FCD5432AA64}" presName="parTx" presStyleLbl="revTx" presStyleIdx="6" presStyleCnt="8">
        <dgm:presLayoutVars>
          <dgm:chMax val="0"/>
          <dgm:chPref val="0"/>
        </dgm:presLayoutVars>
      </dgm:prSet>
      <dgm:spPr/>
    </dgm:pt>
    <dgm:pt modelId="{AA6F5DC0-84E6-4D63-9745-B977AD572893}" type="pres">
      <dgm:prSet presAssocID="{8973E36C-8A6D-4CB1-9F68-4FCD5432AA64}" presName="txSpace" presStyleCnt="0"/>
      <dgm:spPr/>
    </dgm:pt>
    <dgm:pt modelId="{93E09609-DE35-4D8C-B9E5-B13F91C53FFB}" type="pres">
      <dgm:prSet presAssocID="{8973E36C-8A6D-4CB1-9F68-4FCD5432AA64}" presName="desTx" presStyleLbl="revTx" presStyleIdx="7" presStyleCnt="8">
        <dgm:presLayoutVars/>
      </dgm:prSet>
      <dgm:spPr/>
    </dgm:pt>
  </dgm:ptLst>
  <dgm:cxnLst>
    <dgm:cxn modelId="{3C7B2A0E-01B3-4E03-B5EB-F32F560C0B41}" srcId="{558B05A8-5677-447B-974D-FE5E4E9FF098}" destId="{8973E36C-8A6D-4CB1-9F68-4FCD5432AA64}" srcOrd="3" destOrd="0" parTransId="{8D762CE0-8C0A-4E53-B4EE-7B415B9333F3}" sibTransId="{5CD3BE3E-C2F0-45EB-9714-99E0EA7932B6}"/>
    <dgm:cxn modelId="{76FD2314-0F9E-42AD-9CF6-129D75CF936F}" srcId="{9B359C66-BD3A-4833-B31B-CC2C580E29D3}" destId="{95BCE59E-8C23-4EA8-B622-4037A5491540}" srcOrd="0" destOrd="0" parTransId="{7DA9C8B1-1E8D-4796-ADC6-CBA4FAF28014}" sibTransId="{918C66B2-5409-413B-8FDE-B0EE4FA4FF58}"/>
    <dgm:cxn modelId="{227B1317-5CAD-44ED-B300-CD421CCC7C3C}" type="presOf" srcId="{BE9BCF1B-B64B-48C9-9B46-54794E541456}" destId="{69C5589C-1505-4A3A-96F4-F4E887585E59}" srcOrd="0" destOrd="0" presId="urn:microsoft.com/office/officeart/2018/5/layout/CenteredIconLabelDescriptionList"/>
    <dgm:cxn modelId="{B9BBBC31-EBF2-44EC-984C-7E199CD1EC31}" type="presOf" srcId="{9FBF0806-C702-4B58-9890-1AA7DE012DC1}" destId="{42C2E2D3-9926-41A5-B5B6-716E042F46F3}" srcOrd="0" destOrd="0" presId="urn:microsoft.com/office/officeart/2018/5/layout/CenteredIconLabelDescriptionList"/>
    <dgm:cxn modelId="{CB68163E-56B1-46C7-A32B-1EC0EB743519}" type="presOf" srcId="{95BCE59E-8C23-4EA8-B622-4037A5491540}" destId="{9943F38C-4E96-4E86-9CC4-DBE2EFED9435}" srcOrd="0" destOrd="0" presId="urn:microsoft.com/office/officeart/2018/5/layout/CenteredIconLabelDescriptionList"/>
    <dgm:cxn modelId="{A135923E-59FA-47A9-8988-9547B61DCD8E}" srcId="{558B05A8-5677-447B-974D-FE5E4E9FF098}" destId="{9B359C66-BD3A-4833-B31B-CC2C580E29D3}" srcOrd="2" destOrd="0" parTransId="{056D8812-4324-4D44-9A61-AB2EF68188C2}" sibTransId="{AE1DF50E-93A7-4562-8B00-27DFF9242CA7}"/>
    <dgm:cxn modelId="{E3A59A4C-D1F6-4957-B092-A6FAADABE862}" type="presOf" srcId="{723E83D3-4CE2-4359-850E-36E4AD477E42}" destId="{1FAFC35B-6262-4E11-8416-B4E1A11847A3}" srcOrd="0" destOrd="0" presId="urn:microsoft.com/office/officeart/2018/5/layout/CenteredIconLabelDescriptionList"/>
    <dgm:cxn modelId="{8280B36E-0F8D-46A4-816B-E8D4400C1CB1}" type="presOf" srcId="{9B359C66-BD3A-4833-B31B-CC2C580E29D3}" destId="{022C29B0-C09F-49E9-8263-DCBF8FBAFF04}" srcOrd="0" destOrd="0" presId="urn:microsoft.com/office/officeart/2018/5/layout/CenteredIconLabelDescriptionList"/>
    <dgm:cxn modelId="{0D9AE952-ADC2-4904-8614-2A32BCF2839D}" srcId="{BE9BCF1B-B64B-48C9-9B46-54794E541456}" destId="{723E83D3-4CE2-4359-850E-36E4AD477E42}" srcOrd="0" destOrd="0" parTransId="{F85561CA-5A6C-473A-BCCD-F28535872CC5}" sibTransId="{0440E87C-F6F1-4108-AB79-D7AB297D6C8C}"/>
    <dgm:cxn modelId="{B00C3A58-45A4-4196-870D-0C94972A51CA}" srcId="{9FBF0806-C702-4B58-9890-1AA7DE012DC1}" destId="{566029C7-63F7-4E6D-8F53-BD2ADF3F94DB}" srcOrd="0" destOrd="0" parTransId="{36296CB8-CF51-47EE-8033-1E0A6E48E4B2}" sibTransId="{E22C4762-3533-4662-9A08-4A62357FC812}"/>
    <dgm:cxn modelId="{AC68A179-9E6A-4264-AFFF-76B2299241FA}" type="presOf" srcId="{644650E5-FD61-4313-99DB-0FDF9321DC45}" destId="{55B86D68-FDFD-4C8D-A7F7-D870CEC1839D}" srcOrd="0" destOrd="1" presId="urn:microsoft.com/office/officeart/2018/5/layout/CenteredIconLabelDescriptionList"/>
    <dgm:cxn modelId="{1D553CAF-39EC-4313-859D-C26045182B9E}" srcId="{558B05A8-5677-447B-974D-FE5E4E9FF098}" destId="{BE9BCF1B-B64B-48C9-9B46-54794E541456}" srcOrd="1" destOrd="0" parTransId="{45CE210E-BE68-467C-B98A-724833A6ED4C}" sibTransId="{C7ACEBE9-9CA3-4A42-9806-B009463B55DE}"/>
    <dgm:cxn modelId="{B4A80DC8-654E-4A63-8915-821D2F5FD86D}" type="presOf" srcId="{566029C7-63F7-4E6D-8F53-BD2ADF3F94DB}" destId="{55B86D68-FDFD-4C8D-A7F7-D870CEC1839D}" srcOrd="0" destOrd="0" presId="urn:microsoft.com/office/officeart/2018/5/layout/CenteredIconLabelDescriptionList"/>
    <dgm:cxn modelId="{8641DAD0-98AE-43B6-9EA6-03EC453214F8}" srcId="{BE9BCF1B-B64B-48C9-9B46-54794E541456}" destId="{09C8F41B-6BB0-487A-B3EF-D6852CB5E9CC}" srcOrd="1" destOrd="0" parTransId="{B6740FB0-58D4-453A-8B8A-8A67532A0856}" sibTransId="{6305FCC0-92DC-421C-B3A9-B39A72418D8F}"/>
    <dgm:cxn modelId="{9496C2D7-AF66-4170-AA31-F110298E70A2}" srcId="{9FBF0806-C702-4B58-9890-1AA7DE012DC1}" destId="{644650E5-FD61-4313-99DB-0FDF9321DC45}" srcOrd="1" destOrd="0" parTransId="{FA576814-A2F9-4312-A03C-CC64490A93E0}" sibTransId="{D306243E-301C-4B90-98E1-29B7974ED0C9}"/>
    <dgm:cxn modelId="{4AD472DA-E561-4B45-9E98-55C503AEDC0A}" type="presOf" srcId="{09C8F41B-6BB0-487A-B3EF-D6852CB5E9CC}" destId="{1FAFC35B-6262-4E11-8416-B4E1A11847A3}" srcOrd="0" destOrd="1" presId="urn:microsoft.com/office/officeart/2018/5/layout/CenteredIconLabelDescriptionList"/>
    <dgm:cxn modelId="{734597E6-24F8-4CB7-9734-E015093BA679}" srcId="{558B05A8-5677-447B-974D-FE5E4E9FF098}" destId="{9FBF0806-C702-4B58-9890-1AA7DE012DC1}" srcOrd="0" destOrd="0" parTransId="{142E9787-7035-4A4B-8C4E-C75140F9EB3D}" sibTransId="{30165DDC-A44F-48A2-A285-A92E7D8675E3}"/>
    <dgm:cxn modelId="{836D21EF-3591-4893-A5C7-729DBF7DB0A0}" type="presOf" srcId="{558B05A8-5677-447B-974D-FE5E4E9FF098}" destId="{6DBB87F9-FB6D-46BF-94C9-356EF1336AFC}" srcOrd="0" destOrd="0" presId="urn:microsoft.com/office/officeart/2018/5/layout/CenteredIconLabelDescriptionList"/>
    <dgm:cxn modelId="{AB9B52FF-2EBA-43AE-8DAA-DAA174E3461F}" type="presOf" srcId="{8973E36C-8A6D-4CB1-9F68-4FCD5432AA64}" destId="{C5958058-B194-4A38-95D0-5E24F0701994}" srcOrd="0" destOrd="0" presId="urn:microsoft.com/office/officeart/2018/5/layout/CenteredIconLabelDescriptionList"/>
    <dgm:cxn modelId="{F685A1EE-0CC4-4C9F-A7D4-F799BA0FBDEA}" type="presParOf" srcId="{6DBB87F9-FB6D-46BF-94C9-356EF1336AFC}" destId="{93A1A025-7A8A-4ED2-90F5-C4A391C91966}" srcOrd="0" destOrd="0" presId="urn:microsoft.com/office/officeart/2018/5/layout/CenteredIconLabelDescriptionList"/>
    <dgm:cxn modelId="{AB0D0C47-3367-41BA-AC7B-2BB0A93E3310}" type="presParOf" srcId="{93A1A025-7A8A-4ED2-90F5-C4A391C91966}" destId="{0E76F22A-2B4F-400E-A5D3-806FCFFEBF33}" srcOrd="0" destOrd="0" presId="urn:microsoft.com/office/officeart/2018/5/layout/CenteredIconLabelDescriptionList"/>
    <dgm:cxn modelId="{509316CC-7534-472C-A827-AF39DAF2929E}" type="presParOf" srcId="{93A1A025-7A8A-4ED2-90F5-C4A391C91966}" destId="{FC780CB2-2CC5-41C9-8483-24104563FD97}" srcOrd="1" destOrd="0" presId="urn:microsoft.com/office/officeart/2018/5/layout/CenteredIconLabelDescriptionList"/>
    <dgm:cxn modelId="{9DE63813-1040-4871-BE0F-D3E3CDDEE6B2}" type="presParOf" srcId="{93A1A025-7A8A-4ED2-90F5-C4A391C91966}" destId="{42C2E2D3-9926-41A5-B5B6-716E042F46F3}" srcOrd="2" destOrd="0" presId="urn:microsoft.com/office/officeart/2018/5/layout/CenteredIconLabelDescriptionList"/>
    <dgm:cxn modelId="{47B21AD5-071A-4CAD-A4B8-8A8B66633E4E}" type="presParOf" srcId="{93A1A025-7A8A-4ED2-90F5-C4A391C91966}" destId="{5E35FF24-83AF-4C8C-8D05-9BA61ED91A21}" srcOrd="3" destOrd="0" presId="urn:microsoft.com/office/officeart/2018/5/layout/CenteredIconLabelDescriptionList"/>
    <dgm:cxn modelId="{DFEB1B54-DAB1-401B-80F7-CB8F7DAAC617}" type="presParOf" srcId="{93A1A025-7A8A-4ED2-90F5-C4A391C91966}" destId="{55B86D68-FDFD-4C8D-A7F7-D870CEC1839D}" srcOrd="4" destOrd="0" presId="urn:microsoft.com/office/officeart/2018/5/layout/CenteredIconLabelDescriptionList"/>
    <dgm:cxn modelId="{4438B36C-2450-45DD-A490-A361B24056C5}" type="presParOf" srcId="{6DBB87F9-FB6D-46BF-94C9-356EF1336AFC}" destId="{0F85C183-9853-4E95-A357-E26415DAF322}" srcOrd="1" destOrd="0" presId="urn:microsoft.com/office/officeart/2018/5/layout/CenteredIconLabelDescriptionList"/>
    <dgm:cxn modelId="{BF286D41-1B79-484E-922C-96FBD2084312}" type="presParOf" srcId="{6DBB87F9-FB6D-46BF-94C9-356EF1336AFC}" destId="{C11FC5BD-E016-49CD-9323-915A0EBA30BC}" srcOrd="2" destOrd="0" presId="urn:microsoft.com/office/officeart/2018/5/layout/CenteredIconLabelDescriptionList"/>
    <dgm:cxn modelId="{F8E1F8BA-5F88-469B-BC05-6575F86FB179}" type="presParOf" srcId="{C11FC5BD-E016-49CD-9323-915A0EBA30BC}" destId="{CB0C939D-9D7F-4FB5-95D9-F6FCD68AC2E7}" srcOrd="0" destOrd="0" presId="urn:microsoft.com/office/officeart/2018/5/layout/CenteredIconLabelDescriptionList"/>
    <dgm:cxn modelId="{B63C8968-3AD4-42AF-A78F-B38096E9BBC3}" type="presParOf" srcId="{C11FC5BD-E016-49CD-9323-915A0EBA30BC}" destId="{416F8AC2-6D7D-4DBB-B125-B7C458A79160}" srcOrd="1" destOrd="0" presId="urn:microsoft.com/office/officeart/2018/5/layout/CenteredIconLabelDescriptionList"/>
    <dgm:cxn modelId="{C165BFBD-96C7-4BF4-B33C-039B12979787}" type="presParOf" srcId="{C11FC5BD-E016-49CD-9323-915A0EBA30BC}" destId="{69C5589C-1505-4A3A-96F4-F4E887585E59}" srcOrd="2" destOrd="0" presId="urn:microsoft.com/office/officeart/2018/5/layout/CenteredIconLabelDescriptionList"/>
    <dgm:cxn modelId="{05414344-DDF4-4827-B187-0CF0E84046AC}" type="presParOf" srcId="{C11FC5BD-E016-49CD-9323-915A0EBA30BC}" destId="{00B403DA-8272-46F4-AC2B-7E27095A9999}" srcOrd="3" destOrd="0" presId="urn:microsoft.com/office/officeart/2018/5/layout/CenteredIconLabelDescriptionList"/>
    <dgm:cxn modelId="{9E0BA448-D735-4BC0-B02A-CF0DFC29E8A0}" type="presParOf" srcId="{C11FC5BD-E016-49CD-9323-915A0EBA30BC}" destId="{1FAFC35B-6262-4E11-8416-B4E1A11847A3}" srcOrd="4" destOrd="0" presId="urn:microsoft.com/office/officeart/2018/5/layout/CenteredIconLabelDescriptionList"/>
    <dgm:cxn modelId="{EDFAB47E-5865-457D-AE7E-C5FBBF530439}" type="presParOf" srcId="{6DBB87F9-FB6D-46BF-94C9-356EF1336AFC}" destId="{45EE011A-AFA7-4E9B-988A-02F1E1D2F4BB}" srcOrd="3" destOrd="0" presId="urn:microsoft.com/office/officeart/2018/5/layout/CenteredIconLabelDescriptionList"/>
    <dgm:cxn modelId="{2745BF07-89FF-48C3-8E5F-3B6003C1401B}" type="presParOf" srcId="{6DBB87F9-FB6D-46BF-94C9-356EF1336AFC}" destId="{F9BAA68E-5F48-42C2-9955-C34A20EEBCDB}" srcOrd="4" destOrd="0" presId="urn:microsoft.com/office/officeart/2018/5/layout/CenteredIconLabelDescriptionList"/>
    <dgm:cxn modelId="{29B5D0AC-EFAF-4635-8753-5EF418908B00}" type="presParOf" srcId="{F9BAA68E-5F48-42C2-9955-C34A20EEBCDB}" destId="{9BF711B1-1816-4372-99E5-AE8C614BD94A}" srcOrd="0" destOrd="0" presId="urn:microsoft.com/office/officeart/2018/5/layout/CenteredIconLabelDescriptionList"/>
    <dgm:cxn modelId="{47061923-883D-4A26-8515-67FE35DD6D46}" type="presParOf" srcId="{F9BAA68E-5F48-42C2-9955-C34A20EEBCDB}" destId="{1F111E96-0761-4535-AB48-C27620AEF724}" srcOrd="1" destOrd="0" presId="urn:microsoft.com/office/officeart/2018/5/layout/CenteredIconLabelDescriptionList"/>
    <dgm:cxn modelId="{F7ABC8D1-DA73-49A9-8A8F-572D27772F93}" type="presParOf" srcId="{F9BAA68E-5F48-42C2-9955-C34A20EEBCDB}" destId="{022C29B0-C09F-49E9-8263-DCBF8FBAFF04}" srcOrd="2" destOrd="0" presId="urn:microsoft.com/office/officeart/2018/5/layout/CenteredIconLabelDescriptionList"/>
    <dgm:cxn modelId="{A3D487FF-CEFA-45A5-BD40-5B5B55359D64}" type="presParOf" srcId="{F9BAA68E-5F48-42C2-9955-C34A20EEBCDB}" destId="{71474D82-F64A-41A4-A682-4589097A1272}" srcOrd="3" destOrd="0" presId="urn:microsoft.com/office/officeart/2018/5/layout/CenteredIconLabelDescriptionList"/>
    <dgm:cxn modelId="{394AE7B0-D280-4016-B432-067C50732384}" type="presParOf" srcId="{F9BAA68E-5F48-42C2-9955-C34A20EEBCDB}" destId="{9943F38C-4E96-4E86-9CC4-DBE2EFED9435}" srcOrd="4" destOrd="0" presId="urn:microsoft.com/office/officeart/2018/5/layout/CenteredIconLabelDescriptionList"/>
    <dgm:cxn modelId="{CB8A2366-8937-4D3F-A289-D7CA23DB234D}" type="presParOf" srcId="{6DBB87F9-FB6D-46BF-94C9-356EF1336AFC}" destId="{A8DCABFD-4BCA-4F89-8D5A-8323061D27F0}" srcOrd="5" destOrd="0" presId="urn:microsoft.com/office/officeart/2018/5/layout/CenteredIconLabelDescriptionList"/>
    <dgm:cxn modelId="{FCBB6AE4-4F52-42BE-B222-50E9841280E3}" type="presParOf" srcId="{6DBB87F9-FB6D-46BF-94C9-356EF1336AFC}" destId="{2A27232A-29EB-4E01-8815-8FF52DF2E73E}" srcOrd="6" destOrd="0" presId="urn:microsoft.com/office/officeart/2018/5/layout/CenteredIconLabelDescriptionList"/>
    <dgm:cxn modelId="{1D32D82F-0430-4025-90B7-8F69266DDB00}" type="presParOf" srcId="{2A27232A-29EB-4E01-8815-8FF52DF2E73E}" destId="{EB21DCCC-1B26-4639-B34F-B24CE1829642}" srcOrd="0" destOrd="0" presId="urn:microsoft.com/office/officeart/2018/5/layout/CenteredIconLabelDescriptionList"/>
    <dgm:cxn modelId="{9761A5E2-FFCA-48C2-ADA0-BE41BDCCA89A}" type="presParOf" srcId="{2A27232A-29EB-4E01-8815-8FF52DF2E73E}" destId="{C3EA5AD5-356D-4C94-8D8F-FF649908F403}" srcOrd="1" destOrd="0" presId="urn:microsoft.com/office/officeart/2018/5/layout/CenteredIconLabelDescriptionList"/>
    <dgm:cxn modelId="{5D896667-B0C2-4115-80F0-53DF4B7378B4}" type="presParOf" srcId="{2A27232A-29EB-4E01-8815-8FF52DF2E73E}" destId="{C5958058-B194-4A38-95D0-5E24F0701994}" srcOrd="2" destOrd="0" presId="urn:microsoft.com/office/officeart/2018/5/layout/CenteredIconLabelDescriptionList"/>
    <dgm:cxn modelId="{6CC3EA6B-E18D-470E-9E9F-E184E1C3CB9E}" type="presParOf" srcId="{2A27232A-29EB-4E01-8815-8FF52DF2E73E}" destId="{AA6F5DC0-84E6-4D63-9745-B977AD572893}" srcOrd="3" destOrd="0" presId="urn:microsoft.com/office/officeart/2018/5/layout/CenteredIconLabelDescriptionList"/>
    <dgm:cxn modelId="{299C0905-7AB0-4E32-B2F4-009E4DB809AC}" type="presParOf" srcId="{2A27232A-29EB-4E01-8815-8FF52DF2E73E}" destId="{93E09609-DE35-4D8C-B9E5-B13F91C53FF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6F22A-2B4F-400E-A5D3-806FCFFEBF33}">
      <dsp:nvSpPr>
        <dsp:cNvPr id="0" name=""/>
        <dsp:cNvSpPr/>
      </dsp:nvSpPr>
      <dsp:spPr>
        <a:xfrm>
          <a:off x="824228" y="736193"/>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2E2D3-9926-41A5-B5B6-716E042F46F3}">
      <dsp:nvSpPr>
        <dsp:cNvPr id="0" name=""/>
        <dsp:cNvSpPr/>
      </dsp:nvSpPr>
      <dsp:spPr>
        <a:xfrm>
          <a:off x="1571" y="1748997"/>
          <a:ext cx="2531250"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Online shopping</a:t>
          </a:r>
        </a:p>
      </dsp:txBody>
      <dsp:txXfrm>
        <a:off x="1571" y="1748997"/>
        <a:ext cx="2531250" cy="522070"/>
      </dsp:txXfrm>
    </dsp:sp>
    <dsp:sp modelId="{55B86D68-FDFD-4C8D-A7F7-D870CEC1839D}">
      <dsp:nvSpPr>
        <dsp:cNvPr id="0" name=""/>
        <dsp:cNvSpPr/>
      </dsp:nvSpPr>
      <dsp:spPr>
        <a:xfrm>
          <a:off x="1571" y="2330075"/>
          <a:ext cx="2531250" cy="135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Customer journey</a:t>
          </a:r>
        </a:p>
        <a:p>
          <a:pPr marL="0" lvl="0" indent="0" algn="ctr" defTabSz="711200">
            <a:lnSpc>
              <a:spcPct val="100000"/>
            </a:lnSpc>
            <a:spcBef>
              <a:spcPct val="0"/>
            </a:spcBef>
            <a:spcAft>
              <a:spcPct val="35000"/>
            </a:spcAft>
            <a:buNone/>
          </a:pPr>
          <a:r>
            <a:rPr lang="en-US" sz="1600" kern="1200"/>
            <a:t>Session-level</a:t>
          </a:r>
        </a:p>
      </dsp:txBody>
      <dsp:txXfrm>
        <a:off x="1571" y="2330075"/>
        <a:ext cx="2531250" cy="1356506"/>
      </dsp:txXfrm>
    </dsp:sp>
    <dsp:sp modelId="{CB0C939D-9D7F-4FB5-95D9-F6FCD68AC2E7}">
      <dsp:nvSpPr>
        <dsp:cNvPr id="0" name=""/>
        <dsp:cNvSpPr/>
      </dsp:nvSpPr>
      <dsp:spPr>
        <a:xfrm>
          <a:off x="3798446" y="676082"/>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5589C-1505-4A3A-96F4-F4E887585E59}">
      <dsp:nvSpPr>
        <dsp:cNvPr id="0" name=""/>
        <dsp:cNvSpPr/>
      </dsp:nvSpPr>
      <dsp:spPr>
        <a:xfrm>
          <a:off x="2975790" y="1694056"/>
          <a:ext cx="2531250"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Personalization</a:t>
          </a:r>
          <a:endParaRPr lang="en-US" sz="1400" kern="1200"/>
        </a:p>
      </dsp:txBody>
      <dsp:txXfrm>
        <a:off x="2975790" y="1694056"/>
        <a:ext cx="2531250" cy="522070"/>
      </dsp:txXfrm>
    </dsp:sp>
    <dsp:sp modelId="{1FAFC35B-6262-4E11-8416-B4E1A11847A3}">
      <dsp:nvSpPr>
        <dsp:cNvPr id="0" name=""/>
        <dsp:cNvSpPr/>
      </dsp:nvSpPr>
      <dsp:spPr>
        <a:xfrm>
          <a:off x="2975790" y="2277538"/>
          <a:ext cx="2531250" cy="146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Recommend items based on customer journey</a:t>
          </a:r>
        </a:p>
        <a:p>
          <a:pPr marL="0" lvl="0" indent="0" algn="ctr" defTabSz="711200">
            <a:lnSpc>
              <a:spcPct val="100000"/>
            </a:lnSpc>
            <a:spcBef>
              <a:spcPct val="0"/>
            </a:spcBef>
            <a:spcAft>
              <a:spcPct val="35000"/>
            </a:spcAft>
            <a:buNone/>
          </a:pPr>
          <a:r>
            <a:rPr lang="en-US" sz="1600" kern="1200"/>
            <a:t>“A lot of times, people don’t know what they want until you show it to them” (Steve Jobs)</a:t>
          </a:r>
          <a:r>
            <a:rPr lang="en-US" sz="1600" kern="1200" baseline="30000"/>
            <a:t>1</a:t>
          </a:r>
          <a:endParaRPr lang="en-US" sz="1600" kern="1200"/>
        </a:p>
      </dsp:txBody>
      <dsp:txXfrm>
        <a:off x="2975790" y="2277538"/>
        <a:ext cx="2531250" cy="1469153"/>
      </dsp:txXfrm>
    </dsp:sp>
    <dsp:sp modelId="{9BF711B1-1816-4372-99E5-AE8C614BD94A}">
      <dsp:nvSpPr>
        <dsp:cNvPr id="0" name=""/>
        <dsp:cNvSpPr/>
      </dsp:nvSpPr>
      <dsp:spPr>
        <a:xfrm>
          <a:off x="6772665" y="676082"/>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C29B0-C09F-49E9-8263-DCBF8FBAFF04}">
      <dsp:nvSpPr>
        <dsp:cNvPr id="0" name=""/>
        <dsp:cNvSpPr/>
      </dsp:nvSpPr>
      <dsp:spPr>
        <a:xfrm>
          <a:off x="5950009" y="1694056"/>
          <a:ext cx="2531250"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Conversion</a:t>
          </a:r>
          <a:endParaRPr lang="en-US" sz="1400" kern="1200"/>
        </a:p>
      </dsp:txBody>
      <dsp:txXfrm>
        <a:off x="5950009" y="1694056"/>
        <a:ext cx="2531250" cy="522070"/>
      </dsp:txXfrm>
    </dsp:sp>
    <dsp:sp modelId="{9943F38C-4E96-4E86-9CC4-DBE2EFED9435}">
      <dsp:nvSpPr>
        <dsp:cNvPr id="0" name=""/>
        <dsp:cNvSpPr/>
      </dsp:nvSpPr>
      <dsp:spPr>
        <a:xfrm>
          <a:off x="5950009" y="2277538"/>
          <a:ext cx="2531250" cy="146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Predict purchase based on session-level</a:t>
          </a:r>
        </a:p>
        <a:p>
          <a:pPr marL="0" lvl="0" indent="0" algn="ctr" defTabSz="711200">
            <a:lnSpc>
              <a:spcPct val="100000"/>
            </a:lnSpc>
            <a:spcBef>
              <a:spcPct val="0"/>
            </a:spcBef>
            <a:spcAft>
              <a:spcPct val="35000"/>
            </a:spcAft>
            <a:buNone/>
          </a:pPr>
          <a:r>
            <a:rPr lang="en-US" sz="1600" kern="1200"/>
            <a:t>Nudge models and automated inventory</a:t>
          </a:r>
          <a:r>
            <a:rPr lang="en-US" sz="1600" kern="1200" baseline="30000"/>
            <a:t>2</a:t>
          </a:r>
          <a:endParaRPr lang="en-US" sz="1600" kern="1200"/>
        </a:p>
      </dsp:txBody>
      <dsp:txXfrm>
        <a:off x="5950009" y="2277538"/>
        <a:ext cx="2531250" cy="1469153"/>
      </dsp:txXfrm>
    </dsp:sp>
    <dsp:sp modelId="{EB21DCCC-1B26-4639-B34F-B24CE1829642}">
      <dsp:nvSpPr>
        <dsp:cNvPr id="0" name=""/>
        <dsp:cNvSpPr/>
      </dsp:nvSpPr>
      <dsp:spPr>
        <a:xfrm>
          <a:off x="9746884" y="676082"/>
          <a:ext cx="885937" cy="8859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58058-B194-4A38-95D0-5E24F0701994}">
      <dsp:nvSpPr>
        <dsp:cNvPr id="0" name=""/>
        <dsp:cNvSpPr/>
      </dsp:nvSpPr>
      <dsp:spPr>
        <a:xfrm>
          <a:off x="8924228" y="1694056"/>
          <a:ext cx="2531250"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Increase revenue, decrease churn</a:t>
          </a:r>
          <a:r>
            <a:rPr lang="en-US" sz="1800" kern="1200" baseline="30000"/>
            <a:t>1</a:t>
          </a:r>
          <a:endParaRPr lang="en-US" sz="1800" kern="1200"/>
        </a:p>
      </dsp:txBody>
      <dsp:txXfrm>
        <a:off x="8924228" y="1694056"/>
        <a:ext cx="2531250" cy="522070"/>
      </dsp:txXfrm>
    </dsp:sp>
    <dsp:sp modelId="{93E09609-DE35-4D8C-B9E5-B13F91C53FFB}">
      <dsp:nvSpPr>
        <dsp:cNvPr id="0" name=""/>
        <dsp:cNvSpPr/>
      </dsp:nvSpPr>
      <dsp:spPr>
        <a:xfrm>
          <a:off x="8924228" y="2277538"/>
          <a:ext cx="2531250" cy="14691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89078-F728-49A0-98A6-57471753FB1B}"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3BB8D-B805-4AB9-AFBA-FE9C25009614}" type="slidenum">
              <a:rPr lang="en-US" smtClean="0"/>
              <a:t>‹#›</a:t>
            </a:fld>
            <a:endParaRPr lang="en-US"/>
          </a:p>
        </p:txBody>
      </p:sp>
    </p:spTree>
    <p:extLst>
      <p:ext uri="{BB962C8B-B14F-4D97-AF65-F5344CB8AC3E}">
        <p14:creationId xmlns:p14="http://schemas.microsoft.com/office/powerpoint/2010/main" val="183159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Introduce </a:t>
            </a:r>
            <a:r>
              <a:rPr lang="en-US" err="1"/>
              <a:t>groupby</a:t>
            </a:r>
            <a:r>
              <a:rPr lang="en-US"/>
              <a:t>: e-commerce startup based in Canada that aims to create highly converting and relevant site experience to maximize revenue through online shopping in e-comm channels. For this project, we are going to focus on implementing the conversion and personalization aspects.</a:t>
            </a:r>
          </a:p>
        </p:txBody>
      </p:sp>
      <p:sp>
        <p:nvSpPr>
          <p:cNvPr id="4" name="Slide Number Placeholder 3"/>
          <p:cNvSpPr>
            <a:spLocks noGrp="1"/>
          </p:cNvSpPr>
          <p:nvPr>
            <p:ph type="sldNum" sz="quarter" idx="5"/>
          </p:nvPr>
        </p:nvSpPr>
        <p:spPr/>
        <p:txBody>
          <a:bodyPr/>
          <a:lstStyle/>
          <a:p>
            <a:fld id="{4E93BB8D-B805-4AB9-AFBA-FE9C25009614}" type="slidenum">
              <a:rPr lang="en-US" smtClean="0"/>
              <a:t>1</a:t>
            </a:fld>
            <a:endParaRPr lang="en-US"/>
          </a:p>
        </p:txBody>
      </p:sp>
    </p:spTree>
    <p:extLst>
      <p:ext uri="{BB962C8B-B14F-4D97-AF65-F5344CB8AC3E}">
        <p14:creationId xmlns:p14="http://schemas.microsoft.com/office/powerpoint/2010/main" val="267937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93BB8D-B805-4AB9-AFBA-FE9C25009614}" type="slidenum">
              <a:rPr lang="en-US" smtClean="0"/>
              <a:t>2</a:t>
            </a:fld>
            <a:endParaRPr lang="en-US"/>
          </a:p>
        </p:txBody>
      </p:sp>
    </p:spTree>
    <p:extLst>
      <p:ext uri="{BB962C8B-B14F-4D97-AF65-F5344CB8AC3E}">
        <p14:creationId xmlns:p14="http://schemas.microsoft.com/office/powerpoint/2010/main" val="307980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a:t>
            </a:r>
          </a:p>
          <a:p>
            <a:endParaRPr lang="en-US"/>
          </a:p>
          <a:p>
            <a:r>
              <a:rPr lang="en-US"/>
              <a:t>Maximize engagement using online shopping behavior data</a:t>
            </a:r>
          </a:p>
          <a:p>
            <a:r>
              <a:rPr lang="en-US"/>
              <a:t>2 levels of data customer journey and session-level data to predict purchase and recommend items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Result: Amazon reported increase in revenue by 35%</a:t>
            </a:r>
          </a:p>
          <a:p>
            <a:endParaRPr lang="en-US"/>
          </a:p>
          <a:p>
            <a:r>
              <a:rPr lang="en-US"/>
              <a:t>(1 min)</a:t>
            </a:r>
          </a:p>
        </p:txBody>
      </p:sp>
      <p:sp>
        <p:nvSpPr>
          <p:cNvPr id="4" name="Slide Number Placeholder 3"/>
          <p:cNvSpPr>
            <a:spLocks noGrp="1"/>
          </p:cNvSpPr>
          <p:nvPr>
            <p:ph type="sldNum" sz="quarter" idx="5"/>
          </p:nvPr>
        </p:nvSpPr>
        <p:spPr/>
        <p:txBody>
          <a:bodyPr/>
          <a:lstStyle/>
          <a:p>
            <a:fld id="{4E93BB8D-B805-4AB9-AFBA-FE9C25009614}" type="slidenum">
              <a:rPr lang="en-US" smtClean="0"/>
              <a:t>3</a:t>
            </a:fld>
            <a:endParaRPr lang="en-US"/>
          </a:p>
        </p:txBody>
      </p:sp>
    </p:spTree>
    <p:extLst>
      <p:ext uri="{BB962C8B-B14F-4D97-AF65-F5344CB8AC3E}">
        <p14:creationId xmlns:p14="http://schemas.microsoft.com/office/powerpoint/2010/main" val="305664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should be half</a:t>
            </a:r>
          </a:p>
        </p:txBody>
      </p:sp>
      <p:sp>
        <p:nvSpPr>
          <p:cNvPr id="4" name="Slide Number Placeholder 3"/>
          <p:cNvSpPr>
            <a:spLocks noGrp="1"/>
          </p:cNvSpPr>
          <p:nvPr>
            <p:ph type="sldNum" sz="quarter" idx="5"/>
          </p:nvPr>
        </p:nvSpPr>
        <p:spPr/>
        <p:txBody>
          <a:bodyPr/>
          <a:lstStyle/>
          <a:p>
            <a:fld id="{4E93BB8D-B805-4AB9-AFBA-FE9C25009614}" type="slidenum">
              <a:rPr lang="en-US" smtClean="0"/>
              <a:t>4</a:t>
            </a:fld>
            <a:endParaRPr lang="en-US"/>
          </a:p>
        </p:txBody>
      </p:sp>
    </p:spTree>
    <p:extLst>
      <p:ext uri="{BB962C8B-B14F-4D97-AF65-F5344CB8AC3E}">
        <p14:creationId xmlns:p14="http://schemas.microsoft.com/office/powerpoint/2010/main" val="163238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comparison and benchmarking</a:t>
            </a:r>
          </a:p>
          <a:p>
            <a:endParaRPr lang="en-US"/>
          </a:p>
          <a:p>
            <a:r>
              <a:rPr lang="en-US"/>
              <a:t>Items in each dataset</a:t>
            </a:r>
          </a:p>
        </p:txBody>
      </p:sp>
      <p:sp>
        <p:nvSpPr>
          <p:cNvPr id="4" name="Slide Number Placeholder 3"/>
          <p:cNvSpPr>
            <a:spLocks noGrp="1"/>
          </p:cNvSpPr>
          <p:nvPr>
            <p:ph type="sldNum" sz="quarter" idx="5"/>
          </p:nvPr>
        </p:nvSpPr>
        <p:spPr/>
        <p:txBody>
          <a:bodyPr/>
          <a:lstStyle/>
          <a:p>
            <a:fld id="{4E93BB8D-B805-4AB9-AFBA-FE9C25009614}" type="slidenum">
              <a:rPr lang="en-US" smtClean="0"/>
              <a:t>5</a:t>
            </a:fld>
            <a:endParaRPr lang="en-US"/>
          </a:p>
        </p:txBody>
      </p:sp>
    </p:spTree>
    <p:extLst>
      <p:ext uri="{BB962C8B-B14F-4D97-AF65-F5344CB8AC3E}">
        <p14:creationId xmlns:p14="http://schemas.microsoft.com/office/powerpoint/2010/main" val="222459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Score a user has rated for an item is a binary 0 or 1</a:t>
            </a:r>
          </a:p>
          <a:p>
            <a:endParaRPr lang="en-US"/>
          </a:p>
          <a:p>
            <a:r>
              <a:rPr lang="en-US"/>
              <a:t>Ranking loss function: Score for an item, sort and rank by descending order</a:t>
            </a:r>
          </a:p>
          <a:p>
            <a:endParaRPr lang="en-US"/>
          </a:p>
          <a:p>
            <a:r>
              <a:rPr lang="en-US"/>
              <a:t>Number of factors is tuned later on</a:t>
            </a:r>
          </a:p>
        </p:txBody>
      </p:sp>
      <p:sp>
        <p:nvSpPr>
          <p:cNvPr id="4" name="Slide Number Placeholder 3"/>
          <p:cNvSpPr>
            <a:spLocks noGrp="1"/>
          </p:cNvSpPr>
          <p:nvPr>
            <p:ph type="sldNum" sz="quarter" idx="5"/>
          </p:nvPr>
        </p:nvSpPr>
        <p:spPr/>
        <p:txBody>
          <a:bodyPr/>
          <a:lstStyle/>
          <a:p>
            <a:fld id="{4E93BB8D-B805-4AB9-AFBA-FE9C25009614}" type="slidenum">
              <a:rPr lang="en-US" smtClean="0"/>
              <a:t>6</a:t>
            </a:fld>
            <a:endParaRPr lang="en-US"/>
          </a:p>
        </p:txBody>
      </p:sp>
    </p:spTree>
    <p:extLst>
      <p:ext uri="{BB962C8B-B14F-4D97-AF65-F5344CB8AC3E}">
        <p14:creationId xmlns:p14="http://schemas.microsoft.com/office/powerpoint/2010/main" val="965302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Just mention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Fraction of items bought out of the k recommended items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Number of items bought in the k recommendations/total number of items bought</a:t>
            </a:r>
          </a:p>
          <a:p>
            <a:endParaRPr lang="en-US"/>
          </a:p>
        </p:txBody>
      </p:sp>
      <p:sp>
        <p:nvSpPr>
          <p:cNvPr id="4" name="Slide Number Placeholder 3"/>
          <p:cNvSpPr>
            <a:spLocks noGrp="1"/>
          </p:cNvSpPr>
          <p:nvPr>
            <p:ph type="sldNum" sz="quarter" idx="5"/>
          </p:nvPr>
        </p:nvSpPr>
        <p:spPr/>
        <p:txBody>
          <a:bodyPr/>
          <a:lstStyle/>
          <a:p>
            <a:fld id="{4E93BB8D-B805-4AB9-AFBA-FE9C25009614}" type="slidenum">
              <a:rPr lang="en-US" smtClean="0"/>
              <a:t>7</a:t>
            </a:fld>
            <a:endParaRPr lang="en-US"/>
          </a:p>
        </p:txBody>
      </p:sp>
    </p:spTree>
    <p:extLst>
      <p:ext uri="{BB962C8B-B14F-4D97-AF65-F5344CB8AC3E}">
        <p14:creationId xmlns:p14="http://schemas.microsoft.com/office/powerpoint/2010/main" val="261156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Transition to conversion: now we looked at customer level data where sessions are aggregated based on customer login, we are going to look at session level data where a new ID is assigned if the user does not log in, for predicting conversion</a:t>
            </a:r>
          </a:p>
          <a:p>
            <a:endParaRPr lang="en-US"/>
          </a:p>
          <a:p>
            <a:r>
              <a:rPr lang="en-US"/>
              <a:t>Cheap below $24, medium between 24 &amp; 48, expensive between 48 and 94, very expensive, greater than 94</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This might be due to the number of sessions to purchase. In the </a:t>
            </a:r>
            <a:r>
              <a:rPr lang="en-US" sz="1200" err="1"/>
              <a:t>groupby</a:t>
            </a:r>
            <a:r>
              <a:rPr lang="en-US" sz="1200"/>
              <a:t> dataset, there are fewer sessions (1 day of data) and less overlap between number of sessions to purchase across products of different prices. While on the Kaggle dataset, there are more sessions and items (5 months of data) and more overlap, which makes it harder for a user to purchase an item that is recommended.</a:t>
            </a:r>
          </a:p>
          <a:p>
            <a:endParaRPr lang="en-US"/>
          </a:p>
          <a:p>
            <a:r>
              <a:rPr lang="en-US"/>
              <a:t>Important to include brand as a feature</a:t>
            </a:r>
          </a:p>
        </p:txBody>
      </p:sp>
      <p:sp>
        <p:nvSpPr>
          <p:cNvPr id="4" name="Slide Number Placeholder 3"/>
          <p:cNvSpPr>
            <a:spLocks noGrp="1"/>
          </p:cNvSpPr>
          <p:nvPr>
            <p:ph type="sldNum" sz="quarter" idx="5"/>
          </p:nvPr>
        </p:nvSpPr>
        <p:spPr/>
        <p:txBody>
          <a:bodyPr/>
          <a:lstStyle/>
          <a:p>
            <a:fld id="{4E93BB8D-B805-4AB9-AFBA-FE9C25009614}" type="slidenum">
              <a:rPr lang="en-US" smtClean="0"/>
              <a:t>9</a:t>
            </a:fld>
            <a:endParaRPr lang="en-US"/>
          </a:p>
        </p:txBody>
      </p:sp>
    </p:spTree>
    <p:extLst>
      <p:ext uri="{BB962C8B-B14F-4D97-AF65-F5344CB8AC3E}">
        <p14:creationId xmlns:p14="http://schemas.microsoft.com/office/powerpoint/2010/main" val="147806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July 6, 2021</a:t>
            </a:fld>
            <a:endParaRPr lang="en-US"/>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63973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July 6,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5935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July 6,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6497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July 6, 2021</a:t>
            </a:fld>
            <a:endParaRPr lang="en-US"/>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428269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July 6,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221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July 6,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2631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July 6,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303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July 6,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3396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July 6,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725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July 6,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088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July 6,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8584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Tuesday, July 6, 2021</a:t>
            </a:fld>
            <a:endParaRPr lang="en-US"/>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26501931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zone.com/articles/is-it-worth-it-roi-of-recommender-system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arxiv.org/pdf/2102.01625.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groupby.us-east-1.elasticbeanstalk.com/user_convers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kaggle.com/mkechinov/ecommerce-events-history-in-cosmetics-sho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www.thespermwhale.com/jaseweston/papers/wsabie-ijcai.pdf" TargetMode="External"/><Relationship Id="rId5" Type="http://schemas.openxmlformats.org/officeDocument/2006/relationships/hyperlink" Target="https://towardsdatascience.com/factorization-machines-for-item-recommendation-with-implicit-feedback-data-5655a7c749db"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Rectangle 114">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7" name="Rectangle 116">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D81B6-1E54-4EF4-86CA-36139E4119C2}"/>
              </a:ext>
            </a:extLst>
          </p:cNvPr>
          <p:cNvSpPr>
            <a:spLocks noGrp="1"/>
          </p:cNvSpPr>
          <p:nvPr>
            <p:ph type="ctrTitle"/>
          </p:nvPr>
        </p:nvSpPr>
        <p:spPr>
          <a:xfrm>
            <a:off x="422899" y="3854831"/>
            <a:ext cx="5278995" cy="2156581"/>
          </a:xfrm>
        </p:spPr>
        <p:txBody>
          <a:bodyPr anchor="t">
            <a:normAutofit/>
          </a:bodyPr>
          <a:lstStyle/>
          <a:p>
            <a:pPr algn="l"/>
            <a:r>
              <a:rPr lang="en-US" sz="4800" err="1"/>
              <a:t>GroupBy</a:t>
            </a:r>
            <a:r>
              <a:rPr lang="en-US" sz="4800"/>
              <a:t> Project Presentation</a:t>
            </a:r>
          </a:p>
        </p:txBody>
      </p:sp>
      <p:sp>
        <p:nvSpPr>
          <p:cNvPr id="3" name="Subtitle 2">
            <a:extLst>
              <a:ext uri="{FF2B5EF4-FFF2-40B4-BE49-F238E27FC236}">
                <a16:creationId xmlns:a16="http://schemas.microsoft.com/office/drawing/2014/main" id="{5C4A4B63-AF36-47E0-AB3D-512763BEB6B1}"/>
              </a:ext>
            </a:extLst>
          </p:cNvPr>
          <p:cNvSpPr>
            <a:spLocks noGrp="1"/>
          </p:cNvSpPr>
          <p:nvPr>
            <p:ph type="subTitle" idx="1"/>
          </p:nvPr>
        </p:nvSpPr>
        <p:spPr>
          <a:xfrm>
            <a:off x="6156182" y="3854830"/>
            <a:ext cx="4700133" cy="2156579"/>
          </a:xfrm>
        </p:spPr>
        <p:txBody>
          <a:bodyPr anchor="t">
            <a:normAutofit/>
          </a:bodyPr>
          <a:lstStyle/>
          <a:p>
            <a:pPr algn="l"/>
            <a:r>
              <a:rPr lang="en-US" sz="2200"/>
              <a:t>Janice Tjeng, Paulo Kuong</a:t>
            </a:r>
          </a:p>
        </p:txBody>
      </p:sp>
      <p:sp>
        <p:nvSpPr>
          <p:cNvPr id="119" name="Rectangle 118">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21B2B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0AE3EE97-4E02-4FC3-B5DF-0295EA080406}"/>
              </a:ext>
            </a:extLst>
          </p:cNvPr>
          <p:cNvPicPr>
            <a:picLocks noChangeAspect="1"/>
          </p:cNvPicPr>
          <p:nvPr/>
        </p:nvPicPr>
        <p:blipFill rotWithShape="1">
          <a:blip r:embed="rId3"/>
          <a:srcRect r="29176" b="1"/>
          <a:stretch/>
        </p:blipFill>
        <p:spPr>
          <a:xfrm>
            <a:off x="1" y="10"/>
            <a:ext cx="11504674" cy="373610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121" name="Straight Connector 120">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21B2B8"/>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21B2B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67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F17-B86F-4E22-A618-979439976370}"/>
              </a:ext>
            </a:extLst>
          </p:cNvPr>
          <p:cNvSpPr>
            <a:spLocks noGrp="1"/>
          </p:cNvSpPr>
          <p:nvPr>
            <p:ph type="title"/>
          </p:nvPr>
        </p:nvSpPr>
        <p:spPr/>
        <p:txBody>
          <a:bodyPr/>
          <a:lstStyle/>
          <a:p>
            <a:r>
              <a:rPr lang="en-US"/>
              <a:t>Conclusions &amp; Future Work</a:t>
            </a:r>
          </a:p>
        </p:txBody>
      </p:sp>
      <p:sp>
        <p:nvSpPr>
          <p:cNvPr id="3" name="Content Placeholder 2">
            <a:extLst>
              <a:ext uri="{FF2B5EF4-FFF2-40B4-BE49-F238E27FC236}">
                <a16:creationId xmlns:a16="http://schemas.microsoft.com/office/drawing/2014/main" id="{3B6907D8-AD60-4EF7-B25C-4B041513C687}"/>
              </a:ext>
            </a:extLst>
          </p:cNvPr>
          <p:cNvSpPr>
            <a:spLocks noGrp="1"/>
          </p:cNvSpPr>
          <p:nvPr>
            <p:ph idx="1"/>
          </p:nvPr>
        </p:nvSpPr>
        <p:spPr/>
        <p:txBody>
          <a:bodyPr>
            <a:normAutofit/>
          </a:bodyPr>
          <a:lstStyle/>
          <a:p>
            <a:r>
              <a:rPr lang="en-US"/>
              <a:t>Optimize for user-item scores using number of views, sessions to purchase, number of clicks per session</a:t>
            </a:r>
          </a:p>
          <a:p>
            <a:r>
              <a:rPr lang="en-US"/>
              <a:t>Hybrid model with user and item features to overcome cold-start problem</a:t>
            </a:r>
          </a:p>
          <a:p>
            <a:r>
              <a:rPr lang="en-US"/>
              <a:t>Additional data sources such as holidays, events, to indicate user’s preference</a:t>
            </a:r>
          </a:p>
          <a:p>
            <a:r>
              <a:rPr lang="en-US"/>
              <a:t>Online evaluation methods</a:t>
            </a:r>
          </a:p>
          <a:p>
            <a:endParaRPr lang="en-US"/>
          </a:p>
          <a:p>
            <a:endParaRPr lang="en-US"/>
          </a:p>
        </p:txBody>
      </p:sp>
    </p:spTree>
    <p:extLst>
      <p:ext uri="{BB962C8B-B14F-4D97-AF65-F5344CB8AC3E}">
        <p14:creationId xmlns:p14="http://schemas.microsoft.com/office/powerpoint/2010/main" val="22979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C2E786E4-A5E8-4249-B185-D4A0822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DC0756A0-7714-494C-B70D-3EA1A230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93FB8294-5DA8-4320-95C0-2E49564FD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
            <a:ext cx="1219047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C0E5B-86F5-4DB3-AEFE-B68D71B13A2F}"/>
              </a:ext>
            </a:extLst>
          </p:cNvPr>
          <p:cNvSpPr>
            <a:spLocks noGrp="1"/>
          </p:cNvSpPr>
          <p:nvPr>
            <p:ph type="title"/>
          </p:nvPr>
        </p:nvSpPr>
        <p:spPr>
          <a:xfrm>
            <a:off x="1489039" y="691429"/>
            <a:ext cx="9213920" cy="2737570"/>
          </a:xfrm>
        </p:spPr>
        <p:txBody>
          <a:bodyPr vert="horz" lIns="91440" tIns="45720" rIns="91440" bIns="45720" rtlCol="0" anchor="b">
            <a:normAutofit/>
          </a:bodyPr>
          <a:lstStyle/>
          <a:p>
            <a:pPr algn="ctr"/>
            <a:r>
              <a:rPr lang="en-US" sz="5400"/>
              <a:t>Thank You!</a:t>
            </a:r>
          </a:p>
        </p:txBody>
      </p:sp>
      <p:cxnSp>
        <p:nvCxnSpPr>
          <p:cNvPr id="16" name="Straight Connector 15">
            <a:extLst>
              <a:ext uri="{FF2B5EF4-FFF2-40B4-BE49-F238E27FC236}">
                <a16:creationId xmlns:a16="http://schemas.microsoft.com/office/drawing/2014/main" id="{76ED57D7-3283-4111-8331-20D63B7CB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rgbClr val="21B2B8"/>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F369D5-F994-4512-9823-1596D8F3A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21B2B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03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19D-445F-438B-A286-20B82274A910}"/>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20B1D011-74F2-41A3-B461-C54755FF63B1}"/>
              </a:ext>
            </a:extLst>
          </p:cNvPr>
          <p:cNvSpPr>
            <a:spLocks noGrp="1"/>
          </p:cNvSpPr>
          <p:nvPr>
            <p:ph idx="1"/>
          </p:nvPr>
        </p:nvSpPr>
        <p:spPr/>
        <p:txBody>
          <a:bodyPr/>
          <a:lstStyle/>
          <a:p>
            <a:r>
              <a:rPr lang="en-US"/>
              <a:t>Problem</a:t>
            </a:r>
          </a:p>
          <a:p>
            <a:r>
              <a:rPr lang="en-US"/>
              <a:t>Demo</a:t>
            </a:r>
          </a:p>
          <a:p>
            <a:r>
              <a:rPr lang="en-US"/>
              <a:t>Data</a:t>
            </a:r>
          </a:p>
          <a:p>
            <a:r>
              <a:rPr lang="en-US"/>
              <a:t>Solution</a:t>
            </a:r>
          </a:p>
          <a:p>
            <a:r>
              <a:rPr lang="en-US"/>
              <a:t>Results </a:t>
            </a:r>
          </a:p>
          <a:p>
            <a:r>
              <a:rPr lang="en-US"/>
              <a:t>Analysis</a:t>
            </a:r>
          </a:p>
          <a:p>
            <a:r>
              <a:rPr lang="en-US"/>
              <a:t>Conclusions &amp; Future work</a:t>
            </a:r>
          </a:p>
          <a:p>
            <a:endParaRPr lang="en-US"/>
          </a:p>
        </p:txBody>
      </p:sp>
    </p:spTree>
    <p:extLst>
      <p:ext uri="{BB962C8B-B14F-4D97-AF65-F5344CB8AC3E}">
        <p14:creationId xmlns:p14="http://schemas.microsoft.com/office/powerpoint/2010/main" val="376367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490A-6799-4538-B6ED-3E34718E6E8D}"/>
              </a:ext>
            </a:extLst>
          </p:cNvPr>
          <p:cNvSpPr>
            <a:spLocks noGrp="1"/>
          </p:cNvSpPr>
          <p:nvPr>
            <p:ph type="title"/>
          </p:nvPr>
        </p:nvSpPr>
        <p:spPr/>
        <p:txBody>
          <a:bodyPr/>
          <a:lstStyle/>
          <a:p>
            <a:r>
              <a:rPr lang="en-US"/>
              <a:t>Problem</a:t>
            </a:r>
          </a:p>
        </p:txBody>
      </p:sp>
      <p:graphicFrame>
        <p:nvGraphicFramePr>
          <p:cNvPr id="12" name="Content Placeholder 2">
            <a:extLst>
              <a:ext uri="{FF2B5EF4-FFF2-40B4-BE49-F238E27FC236}">
                <a16:creationId xmlns:a16="http://schemas.microsoft.com/office/drawing/2014/main" id="{48950A93-A516-4165-9C47-DCF0275AFC60}"/>
              </a:ext>
            </a:extLst>
          </p:cNvPr>
          <p:cNvGraphicFramePr>
            <a:graphicFrameLocks noGrp="1"/>
          </p:cNvGraphicFramePr>
          <p:nvPr>
            <p:ph idx="1"/>
            <p:extLst>
              <p:ext uri="{D42A27DB-BD31-4B8C-83A1-F6EECF244321}">
                <p14:modId xmlns:p14="http://schemas.microsoft.com/office/powerpoint/2010/main" val="1790802646"/>
              </p:ext>
            </p:extLst>
          </p:nvPr>
        </p:nvGraphicFramePr>
        <p:xfrm>
          <a:off x="420624" y="1690688"/>
          <a:ext cx="11457050" cy="4422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1E8B017-89E8-45AD-B2FF-E4238DB628B9}"/>
              </a:ext>
            </a:extLst>
          </p:cNvPr>
          <p:cNvSpPr txBox="1"/>
          <p:nvPr/>
        </p:nvSpPr>
        <p:spPr>
          <a:xfrm>
            <a:off x="40283" y="6334780"/>
            <a:ext cx="10923373" cy="523220"/>
          </a:xfrm>
          <a:prstGeom prst="rect">
            <a:avLst/>
          </a:prstGeom>
          <a:noFill/>
        </p:spPr>
        <p:txBody>
          <a:bodyPr wrap="square" rtlCol="0">
            <a:spAutoFit/>
          </a:bodyPr>
          <a:lstStyle/>
          <a:p>
            <a:pPr marL="342900" indent="-342900">
              <a:buAutoNum type="arabicPeriod"/>
            </a:pPr>
            <a:r>
              <a:rPr lang="en-US" sz="1400" err="1"/>
              <a:t>Polachowska</a:t>
            </a:r>
            <a:r>
              <a:rPr lang="en-US" sz="1400"/>
              <a:t>, K (2019). Is it Worth It? ROI of Recommender Systems. </a:t>
            </a:r>
            <a:r>
              <a:rPr lang="en-US" sz="1400" i="1"/>
              <a:t>AI Zone</a:t>
            </a:r>
            <a:r>
              <a:rPr lang="en-US" sz="1400"/>
              <a:t>. </a:t>
            </a:r>
            <a:r>
              <a:rPr lang="en-US" sz="1400">
                <a:hlinkClick r:id="rId8"/>
              </a:rPr>
              <a:t>Link</a:t>
            </a:r>
            <a:r>
              <a:rPr lang="en-US" sz="1400"/>
              <a:t>.</a:t>
            </a:r>
          </a:p>
          <a:p>
            <a:pPr marL="342900" indent="-342900">
              <a:buAutoNum type="arabicPeriod"/>
            </a:pPr>
            <a:r>
              <a:rPr lang="en-US" sz="1400" err="1"/>
              <a:t>Roychowdry</a:t>
            </a:r>
            <a:r>
              <a:rPr lang="en-US" sz="1400"/>
              <a:t> et al. (2021). Online Purchasing-behavior Analysis using Machine Learning. </a:t>
            </a:r>
            <a:r>
              <a:rPr lang="en-US" sz="1400" i="1"/>
              <a:t>ARXIV</a:t>
            </a:r>
            <a:r>
              <a:rPr lang="en-US" sz="1400"/>
              <a:t>. </a:t>
            </a:r>
            <a:r>
              <a:rPr lang="en-US" sz="1400">
                <a:hlinkClick r:id="rId9"/>
              </a:rPr>
              <a:t>Link</a:t>
            </a:r>
            <a:r>
              <a:rPr lang="en-US" sz="1400"/>
              <a:t>.  </a:t>
            </a:r>
          </a:p>
        </p:txBody>
      </p:sp>
    </p:spTree>
    <p:extLst>
      <p:ext uri="{BB962C8B-B14F-4D97-AF65-F5344CB8AC3E}">
        <p14:creationId xmlns:p14="http://schemas.microsoft.com/office/powerpoint/2010/main" val="299500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10D5F2-57AF-4F8D-BE50-40C8235475C5}"/>
              </a:ext>
            </a:extLst>
          </p:cNvPr>
          <p:cNvSpPr>
            <a:spLocks noGrp="1"/>
          </p:cNvSpPr>
          <p:nvPr>
            <p:ph type="title"/>
          </p:nvPr>
        </p:nvSpPr>
        <p:spPr/>
        <p:txBody>
          <a:bodyPr/>
          <a:lstStyle/>
          <a:p>
            <a:r>
              <a:rPr lang="en-US"/>
              <a:t>Demo</a:t>
            </a:r>
          </a:p>
        </p:txBody>
      </p:sp>
      <p:sp>
        <p:nvSpPr>
          <p:cNvPr id="9" name="TextBox 8">
            <a:extLst>
              <a:ext uri="{FF2B5EF4-FFF2-40B4-BE49-F238E27FC236}">
                <a16:creationId xmlns:a16="http://schemas.microsoft.com/office/drawing/2014/main" id="{960DAF2F-1F66-474F-9373-FEF9DE2600B2}"/>
              </a:ext>
            </a:extLst>
          </p:cNvPr>
          <p:cNvSpPr txBox="1"/>
          <p:nvPr/>
        </p:nvSpPr>
        <p:spPr>
          <a:xfrm>
            <a:off x="420624" y="1884748"/>
            <a:ext cx="3569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Click to show interactive demo</a:t>
            </a:r>
            <a:endParaRPr lang="en-US"/>
          </a:p>
        </p:txBody>
      </p:sp>
    </p:spTree>
    <p:extLst>
      <p:ext uri="{BB962C8B-B14F-4D97-AF65-F5344CB8AC3E}">
        <p14:creationId xmlns:p14="http://schemas.microsoft.com/office/powerpoint/2010/main" val="83737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6AC3-FEBA-4186-BDEF-793222AC71A3}"/>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04EFD0DE-64CB-426A-843F-DC4D5AACC716}"/>
              </a:ext>
            </a:extLst>
          </p:cNvPr>
          <p:cNvSpPr>
            <a:spLocks noGrp="1"/>
          </p:cNvSpPr>
          <p:nvPr>
            <p:ph idx="1"/>
          </p:nvPr>
        </p:nvSpPr>
        <p:spPr/>
        <p:txBody>
          <a:bodyPr/>
          <a:lstStyle/>
          <a:p>
            <a:r>
              <a:rPr lang="en-US"/>
              <a:t>2 data sets</a:t>
            </a:r>
          </a:p>
          <a:p>
            <a:pPr lvl="1"/>
            <a:r>
              <a:rPr lang="en-US"/>
              <a:t>Public Kaggle data</a:t>
            </a:r>
            <a:r>
              <a:rPr lang="en-US" baseline="30000"/>
              <a:t>3</a:t>
            </a:r>
          </a:p>
          <a:p>
            <a:pPr lvl="1"/>
            <a:r>
              <a:rPr lang="en-US"/>
              <a:t>Internal </a:t>
            </a:r>
            <a:r>
              <a:rPr lang="en-US" err="1"/>
              <a:t>GroupBy</a:t>
            </a:r>
            <a:r>
              <a:rPr lang="en-US"/>
              <a:t> data</a:t>
            </a:r>
          </a:p>
        </p:txBody>
      </p:sp>
      <p:pic>
        <p:nvPicPr>
          <p:cNvPr id="1026" name="Picture 2">
            <a:extLst>
              <a:ext uri="{FF2B5EF4-FFF2-40B4-BE49-F238E27FC236}">
                <a16:creationId xmlns:a16="http://schemas.microsoft.com/office/drawing/2014/main" id="{B988C470-55DE-4DC3-B216-2BAA7AA003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679" b="1441"/>
          <a:stretch/>
        </p:blipFill>
        <p:spPr bwMode="auto">
          <a:xfrm>
            <a:off x="297056" y="3631300"/>
            <a:ext cx="4892781" cy="10889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D36F9D57-1928-407A-832D-CE186EBD7A3C}"/>
              </a:ext>
            </a:extLst>
          </p:cNvPr>
          <p:cNvGraphicFramePr>
            <a:graphicFrameLocks noGrp="1"/>
          </p:cNvGraphicFramePr>
          <p:nvPr>
            <p:extLst>
              <p:ext uri="{D42A27DB-BD31-4B8C-83A1-F6EECF244321}">
                <p14:modId xmlns:p14="http://schemas.microsoft.com/office/powerpoint/2010/main" val="54221273"/>
              </p:ext>
            </p:extLst>
          </p:nvPr>
        </p:nvGraphicFramePr>
        <p:xfrm>
          <a:off x="5590540" y="1913076"/>
          <a:ext cx="5913600" cy="4031480"/>
        </p:xfrm>
        <a:graphic>
          <a:graphicData uri="http://schemas.openxmlformats.org/drawingml/2006/table">
            <a:tbl>
              <a:tblPr firstRow="1">
                <a:tableStyleId>{073A0DAA-6AF3-43AB-8588-CEC1D06C72B9}</a:tableStyleId>
              </a:tblPr>
              <a:tblGrid>
                <a:gridCol w="2956800">
                  <a:extLst>
                    <a:ext uri="{9D8B030D-6E8A-4147-A177-3AD203B41FA5}">
                      <a16:colId xmlns:a16="http://schemas.microsoft.com/office/drawing/2014/main" val="116534325"/>
                    </a:ext>
                  </a:extLst>
                </a:gridCol>
                <a:gridCol w="2956800">
                  <a:extLst>
                    <a:ext uri="{9D8B030D-6E8A-4147-A177-3AD203B41FA5}">
                      <a16:colId xmlns:a16="http://schemas.microsoft.com/office/drawing/2014/main" val="3939249346"/>
                    </a:ext>
                  </a:extLst>
                </a:gridCol>
              </a:tblGrid>
              <a:tr h="403148">
                <a:tc>
                  <a:txBody>
                    <a:bodyPr/>
                    <a:lstStyle/>
                    <a:p>
                      <a:r>
                        <a:rPr lang="en-US">
                          <a:solidFill>
                            <a:sysClr val="windowText" lastClr="000000"/>
                          </a:solidFill>
                        </a:rPr>
                        <a:t>Columns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332694565"/>
                  </a:ext>
                </a:extLst>
              </a:tr>
              <a:tr h="705509">
                <a:tc>
                  <a:txBody>
                    <a:bodyPr/>
                    <a:lstStyle/>
                    <a:p>
                      <a:r>
                        <a:rPr lang="en-US"/>
                        <a:t>User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Permanent user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389428"/>
                  </a:ext>
                </a:extLst>
              </a:tr>
              <a:tr h="705509">
                <a:tc>
                  <a:txBody>
                    <a:bodyPr/>
                    <a:lstStyle/>
                    <a:p>
                      <a:r>
                        <a:rPr lang="en-US"/>
                        <a:t>Session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Temporary session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186916"/>
                  </a:ext>
                </a:extLst>
              </a:tr>
              <a:tr h="403148">
                <a:tc>
                  <a:txBody>
                    <a:bodyPr/>
                    <a:lstStyle/>
                    <a:p>
                      <a:r>
                        <a:rPr lang="en-US"/>
                        <a:t>Product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Product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39722"/>
                  </a:ext>
                </a:extLst>
              </a:tr>
              <a:tr h="403148">
                <a:tc>
                  <a:txBody>
                    <a:bodyPr/>
                    <a:lstStyle/>
                    <a:p>
                      <a:r>
                        <a:rPr lang="en-US"/>
                        <a:t>Product 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Collection of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0160054"/>
                  </a:ext>
                </a:extLst>
              </a:tr>
              <a:tr h="1007870">
                <a:tc>
                  <a:txBody>
                    <a:bodyPr/>
                    <a:lstStyle/>
                    <a:p>
                      <a:r>
                        <a:rPr lang="en-US"/>
                        <a:t>Event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Search, view, add to cart, remove from cart,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64122"/>
                  </a:ext>
                </a:extLst>
              </a:tr>
              <a:tr h="403148">
                <a:tc>
                  <a:txBody>
                    <a:bodyPr/>
                    <a:lstStyle/>
                    <a:p>
                      <a:r>
                        <a:rPr lang="en-US"/>
                        <a:t>Product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Price of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0075093"/>
                  </a:ext>
                </a:extLst>
              </a:tr>
            </a:tbl>
          </a:graphicData>
        </a:graphic>
      </p:graphicFrame>
      <p:sp>
        <p:nvSpPr>
          <p:cNvPr id="9" name="TextBox 8">
            <a:extLst>
              <a:ext uri="{FF2B5EF4-FFF2-40B4-BE49-F238E27FC236}">
                <a16:creationId xmlns:a16="http://schemas.microsoft.com/office/drawing/2014/main" id="{D5AEE598-572A-420A-8246-F31895957E65}"/>
              </a:ext>
            </a:extLst>
          </p:cNvPr>
          <p:cNvSpPr txBox="1"/>
          <p:nvPr/>
        </p:nvSpPr>
        <p:spPr>
          <a:xfrm>
            <a:off x="85725" y="6507004"/>
            <a:ext cx="10008479" cy="307777"/>
          </a:xfrm>
          <a:prstGeom prst="rect">
            <a:avLst/>
          </a:prstGeom>
          <a:noFill/>
        </p:spPr>
        <p:txBody>
          <a:bodyPr wrap="square">
            <a:spAutoFit/>
          </a:bodyPr>
          <a:lstStyle/>
          <a:p>
            <a:r>
              <a:rPr lang="en-US" sz="1400"/>
              <a:t>3. </a:t>
            </a:r>
            <a:r>
              <a:rPr lang="en-US" sz="1400" err="1"/>
              <a:t>Kechinov</a:t>
            </a:r>
            <a:r>
              <a:rPr lang="en-US" sz="1400"/>
              <a:t>, M (2020). eCommerce Events History in Cosmetics Shop. </a:t>
            </a:r>
            <a:r>
              <a:rPr lang="en-US" sz="1400" i="1"/>
              <a:t>Kaggle</a:t>
            </a:r>
            <a:r>
              <a:rPr lang="en-US" sz="1400"/>
              <a:t>. </a:t>
            </a:r>
            <a:r>
              <a:rPr lang="en-US" sz="1400">
                <a:hlinkClick r:id="rId4"/>
              </a:rPr>
              <a:t>Link</a:t>
            </a:r>
            <a:r>
              <a:rPr lang="en-US" sz="1400"/>
              <a:t>.</a:t>
            </a:r>
          </a:p>
        </p:txBody>
      </p:sp>
    </p:spTree>
    <p:extLst>
      <p:ext uri="{BB962C8B-B14F-4D97-AF65-F5344CB8AC3E}">
        <p14:creationId xmlns:p14="http://schemas.microsoft.com/office/powerpoint/2010/main" val="4168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DF45-B393-416B-8845-A14EAE28C1B4}"/>
              </a:ext>
            </a:extLst>
          </p:cNvPr>
          <p:cNvSpPr>
            <a:spLocks noGrp="1"/>
          </p:cNvSpPr>
          <p:nvPr>
            <p:ph type="title"/>
          </p:nvPr>
        </p:nvSpPr>
        <p:spPr/>
        <p:txBody>
          <a:bodyPr/>
          <a:lstStyle/>
          <a:p>
            <a:r>
              <a:rPr lang="en-US"/>
              <a:t>Technique - Personalization</a:t>
            </a:r>
          </a:p>
        </p:txBody>
      </p:sp>
      <p:sp>
        <p:nvSpPr>
          <p:cNvPr id="3" name="Content Placeholder 2">
            <a:extLst>
              <a:ext uri="{FF2B5EF4-FFF2-40B4-BE49-F238E27FC236}">
                <a16:creationId xmlns:a16="http://schemas.microsoft.com/office/drawing/2014/main" id="{4EB2B7A4-B998-494B-A151-B85A33D2991F}"/>
              </a:ext>
            </a:extLst>
          </p:cNvPr>
          <p:cNvSpPr>
            <a:spLocks noGrp="1"/>
          </p:cNvSpPr>
          <p:nvPr>
            <p:ph sz="half" idx="1"/>
          </p:nvPr>
        </p:nvSpPr>
        <p:spPr/>
        <p:txBody>
          <a:bodyPr/>
          <a:lstStyle/>
          <a:p>
            <a:r>
              <a:rPr lang="en-US"/>
              <a:t>User-Item Collaborative Filtering Matrix Factorization</a:t>
            </a:r>
          </a:p>
          <a:p>
            <a:endParaRPr lang="en-US"/>
          </a:p>
          <a:p>
            <a:endParaRPr lang="en-US"/>
          </a:p>
          <a:p>
            <a:endParaRPr lang="en-US"/>
          </a:p>
          <a:p>
            <a:endParaRPr lang="en-US"/>
          </a:p>
          <a:p>
            <a:endParaRPr lang="en-US"/>
          </a:p>
          <a:p>
            <a:endParaRPr lang="en-US"/>
          </a:p>
        </p:txBody>
      </p:sp>
      <p:sp>
        <p:nvSpPr>
          <p:cNvPr id="7" name="Content Placeholder 6">
            <a:extLst>
              <a:ext uri="{FF2B5EF4-FFF2-40B4-BE49-F238E27FC236}">
                <a16:creationId xmlns:a16="http://schemas.microsoft.com/office/drawing/2014/main" id="{BC2292A2-5FFB-45EE-8BE1-E957D3EDFBE7}"/>
              </a:ext>
            </a:extLst>
          </p:cNvPr>
          <p:cNvSpPr>
            <a:spLocks noGrp="1"/>
          </p:cNvSpPr>
          <p:nvPr>
            <p:ph sz="half" idx="2"/>
          </p:nvPr>
        </p:nvSpPr>
        <p:spPr/>
        <p:txBody>
          <a:bodyPr/>
          <a:lstStyle/>
          <a:p>
            <a:r>
              <a:rPr lang="en-US"/>
              <a:t>Ranking loss function </a:t>
            </a:r>
            <a:r>
              <a:rPr lang="en-US" b="1"/>
              <a:t>optimize for purchase</a:t>
            </a:r>
            <a:r>
              <a:rPr lang="en-US"/>
              <a:t> (binary 0: not purchase or 1: purchase)</a:t>
            </a:r>
          </a:p>
          <a:p>
            <a:endParaRPr lang="en-US"/>
          </a:p>
        </p:txBody>
      </p:sp>
      <p:pic>
        <p:nvPicPr>
          <p:cNvPr id="5" name="Picture 4" descr="Chart, waterfall chart&#10;&#10;Description automatically generated">
            <a:extLst>
              <a:ext uri="{FF2B5EF4-FFF2-40B4-BE49-F238E27FC236}">
                <a16:creationId xmlns:a16="http://schemas.microsoft.com/office/drawing/2014/main" id="{E85259F9-A8E5-4DF4-9F1D-999F246D8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8" y="2684063"/>
            <a:ext cx="5914748" cy="1642273"/>
          </a:xfrm>
          <a:prstGeom prst="rect">
            <a:avLst/>
          </a:prstGeom>
        </p:spPr>
      </p:pic>
      <p:sp>
        <p:nvSpPr>
          <p:cNvPr id="6" name="TextBox 5">
            <a:extLst>
              <a:ext uri="{FF2B5EF4-FFF2-40B4-BE49-F238E27FC236}">
                <a16:creationId xmlns:a16="http://schemas.microsoft.com/office/drawing/2014/main" id="{AD2070B4-9C62-4AB0-A9F0-61E5CF1DDE09}"/>
              </a:ext>
            </a:extLst>
          </p:cNvPr>
          <p:cNvSpPr txBox="1"/>
          <p:nvPr/>
        </p:nvSpPr>
        <p:spPr>
          <a:xfrm>
            <a:off x="1786952" y="4475860"/>
            <a:ext cx="3756454" cy="307777"/>
          </a:xfrm>
          <a:prstGeom prst="rect">
            <a:avLst/>
          </a:prstGeom>
          <a:noFill/>
        </p:spPr>
        <p:txBody>
          <a:bodyPr wrap="square" rtlCol="0">
            <a:spAutoFit/>
          </a:bodyPr>
          <a:lstStyle/>
          <a:p>
            <a:r>
              <a:rPr lang="en-US" sz="1400"/>
              <a:t>Figure 1: Matrix Factorization</a:t>
            </a:r>
            <a:r>
              <a:rPr lang="en-US" sz="1400" baseline="30000"/>
              <a:t>4</a:t>
            </a:r>
            <a:endParaRPr lang="en-US" sz="1400"/>
          </a:p>
        </p:txBody>
      </p:sp>
      <p:pic>
        <p:nvPicPr>
          <p:cNvPr id="2050" name="Picture 2">
            <a:extLst>
              <a:ext uri="{FF2B5EF4-FFF2-40B4-BE49-F238E27FC236}">
                <a16:creationId xmlns:a16="http://schemas.microsoft.com/office/drawing/2014/main" id="{90CF97B5-C51A-42C4-BD31-4F26035A98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003" y="2820608"/>
            <a:ext cx="4462653" cy="24883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C7F1EC-8907-4A08-9211-D15BF3059008}"/>
              </a:ext>
            </a:extLst>
          </p:cNvPr>
          <p:cNvSpPr txBox="1"/>
          <p:nvPr/>
        </p:nvSpPr>
        <p:spPr>
          <a:xfrm>
            <a:off x="6176292" y="5301257"/>
            <a:ext cx="5112073" cy="307777"/>
          </a:xfrm>
          <a:prstGeom prst="rect">
            <a:avLst/>
          </a:prstGeom>
          <a:noFill/>
        </p:spPr>
        <p:txBody>
          <a:bodyPr wrap="square" rtlCol="0">
            <a:spAutoFit/>
          </a:bodyPr>
          <a:lstStyle/>
          <a:p>
            <a:pPr algn="ctr"/>
            <a:r>
              <a:rPr lang="en-US" sz="1400"/>
              <a:t>Figure 2: Weighted Average Rank Pairwise (WARP) Loss</a:t>
            </a:r>
            <a:r>
              <a:rPr lang="en-US" sz="1400" baseline="30000"/>
              <a:t>5</a:t>
            </a:r>
            <a:endParaRPr lang="en-US" sz="1400"/>
          </a:p>
        </p:txBody>
      </p:sp>
      <p:sp>
        <p:nvSpPr>
          <p:cNvPr id="9" name="TextBox 8">
            <a:extLst>
              <a:ext uri="{FF2B5EF4-FFF2-40B4-BE49-F238E27FC236}">
                <a16:creationId xmlns:a16="http://schemas.microsoft.com/office/drawing/2014/main" id="{20EECEF4-2504-4A76-A478-61586C3426CB}"/>
              </a:ext>
            </a:extLst>
          </p:cNvPr>
          <p:cNvSpPr txBox="1"/>
          <p:nvPr/>
        </p:nvSpPr>
        <p:spPr>
          <a:xfrm>
            <a:off x="93458" y="6303982"/>
            <a:ext cx="11852684" cy="523220"/>
          </a:xfrm>
          <a:prstGeom prst="rect">
            <a:avLst/>
          </a:prstGeom>
          <a:noFill/>
        </p:spPr>
        <p:txBody>
          <a:bodyPr wrap="square" rtlCol="0">
            <a:spAutoFit/>
          </a:bodyPr>
          <a:lstStyle/>
          <a:p>
            <a:pPr algn="just"/>
            <a:r>
              <a:rPr lang="en-US" sz="1400"/>
              <a:t>4. Lundquist, E. (2020). Factorization Machines for Item Recommendation with Implicit Feedback Data. </a:t>
            </a:r>
            <a:r>
              <a:rPr lang="en-US" sz="1400" i="1"/>
              <a:t>Towards Data Science</a:t>
            </a:r>
            <a:r>
              <a:rPr lang="en-US" sz="1400"/>
              <a:t>. </a:t>
            </a:r>
            <a:r>
              <a:rPr lang="en-US" sz="1400">
                <a:hlinkClick r:id="rId5"/>
              </a:rPr>
              <a:t>Link</a:t>
            </a:r>
            <a:r>
              <a:rPr lang="en-US" sz="1400"/>
              <a:t>.</a:t>
            </a:r>
          </a:p>
          <a:p>
            <a:pPr algn="just"/>
            <a:r>
              <a:rPr lang="en-US" sz="1400"/>
              <a:t>5. Weston et al. (2011). Scaling up to large vocabulary image annotation. </a:t>
            </a:r>
            <a:r>
              <a:rPr lang="en-US" sz="1400" i="1"/>
              <a:t>IJCAI</a:t>
            </a:r>
            <a:r>
              <a:rPr lang="en-US" sz="1400"/>
              <a:t>. </a:t>
            </a:r>
            <a:r>
              <a:rPr lang="en-US" sz="1400">
                <a:hlinkClick r:id="rId6"/>
              </a:rPr>
              <a:t>Link</a:t>
            </a:r>
            <a:endParaRPr lang="en-US" sz="1400"/>
          </a:p>
        </p:txBody>
      </p:sp>
    </p:spTree>
    <p:extLst>
      <p:ext uri="{BB962C8B-B14F-4D97-AF65-F5344CB8AC3E}">
        <p14:creationId xmlns:p14="http://schemas.microsoft.com/office/powerpoint/2010/main" val="349878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4F68-9F31-4C45-A637-5BFA2F9ACB89}"/>
              </a:ext>
            </a:extLst>
          </p:cNvPr>
          <p:cNvSpPr>
            <a:spLocks noGrp="1"/>
          </p:cNvSpPr>
          <p:nvPr>
            <p:ph type="title"/>
          </p:nvPr>
        </p:nvSpPr>
        <p:spPr/>
        <p:txBody>
          <a:bodyPr/>
          <a:lstStyle/>
          <a:p>
            <a:r>
              <a:rPr lang="en-US"/>
              <a:t>Offline Metrics - Personalization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6DA7F3-8E4A-41FC-AE7D-0D49D6E305B4}"/>
                  </a:ext>
                </a:extLst>
              </p:cNvPr>
              <p:cNvSpPr>
                <a:spLocks noGrp="1"/>
              </p:cNvSpPr>
              <p:nvPr>
                <p:ph idx="1"/>
              </p:nvPr>
            </p:nvSpPr>
            <p:spPr>
              <a:xfrm>
                <a:off x="420624" y="1825625"/>
                <a:ext cx="11573453" cy="4527674"/>
              </a:xfrm>
            </p:spPr>
            <p:txBody>
              <a:bodyPr>
                <a:normAutofit/>
              </a:bodyPr>
              <a:lstStyle/>
              <a:p>
                <a:r>
                  <a:rPr lang="en-US"/>
                  <a:t>AUC: Probability that a randomly chosen positive item is rank higher than a negative item</a:t>
                </a:r>
              </a:p>
              <a:p>
                <a:r>
                  <a:rPr lang="en-US" err="1"/>
                  <a:t>Precision@k</a:t>
                </a:r>
                <a:r>
                  <a:rPr lang="en-US"/>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𝑏𝑜𝑢𝑔h𝑡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𝑟𝑒𝑐𝑜𝑚𝑚𝑒𝑛𝑑𝑎𝑡𝑖𝑜𝑛𝑠</m:t>
                        </m:r>
                      </m:num>
                      <m:den>
                        <m:r>
                          <a:rPr lang="en-US" b="0" i="1" smtClean="0">
                            <a:latin typeface="Cambria Math" panose="02040503050406030204" pitchFamily="18" charset="0"/>
                          </a:rPr>
                          <m:t>𝑘</m:t>
                        </m:r>
                      </m:den>
                    </m:f>
                  </m:oMath>
                </a14:m>
                <a:endParaRPr lang="en-US"/>
              </a:p>
              <a:p>
                <a:r>
                  <a:rPr lang="en-US" err="1"/>
                  <a:t>Recall@k</a:t>
                </a:r>
                <a:r>
                  <a:rPr lang="en-US"/>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𝑏𝑜𝑢𝑔h𝑡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𝑟𝑒𝑐𝑜𝑚𝑚𝑒𝑛𝑑𝑎𝑡𝑖𝑜𝑛𝑠</m:t>
                        </m:r>
                        <m:r>
                          <a:rPr lang="en-US" b="0" i="1" smtClean="0">
                            <a:latin typeface="Cambria Math" panose="02040503050406030204" pitchFamily="18" charset="0"/>
                          </a:rPr>
                          <m:t> </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𝑏𝑜𝑢𝑔h𝑡</m:t>
                        </m:r>
                      </m:den>
                    </m:f>
                  </m:oMath>
                </a14:m>
                <a:endParaRPr lang="en-US"/>
              </a:p>
              <a:p>
                <a:r>
                  <a:rPr lang="en-US"/>
                  <a:t>F-1@k: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 ∗</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𝑟𝑒𝑐𝑎𝑙𝑙</m:t>
                        </m:r>
                        <m:r>
                          <a:rPr lang="en-US" b="0" i="1" smtClean="0">
                            <a:latin typeface="Cambria Math" panose="02040503050406030204" pitchFamily="18" charset="0"/>
                          </a:rPr>
                          <m:t>@</m:t>
                        </m:r>
                        <m:r>
                          <a:rPr lang="en-US" b="0" i="1" smtClean="0">
                            <a:latin typeface="Cambria Math" panose="02040503050406030204" pitchFamily="18" charset="0"/>
                          </a:rPr>
                          <m:t>𝑘</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 </m:t>
                        </m:r>
                        <m:r>
                          <a:rPr lang="en-US" b="0" i="1" smtClean="0">
                            <a:latin typeface="Cambria Math" panose="02040503050406030204" pitchFamily="18" charset="0"/>
                          </a:rPr>
                          <m:t>𝑟𝑒𝑐𝑎𝑙𝑙</m:t>
                        </m:r>
                        <m:r>
                          <a:rPr lang="en-US" b="0" i="1" smtClean="0">
                            <a:latin typeface="Cambria Math" panose="02040503050406030204" pitchFamily="18" charset="0"/>
                          </a:rPr>
                          <m:t>@</m:t>
                        </m:r>
                        <m:r>
                          <a:rPr lang="en-US" b="0" i="1" smtClean="0">
                            <a:latin typeface="Cambria Math" panose="02040503050406030204" pitchFamily="18" charset="0"/>
                          </a:rPr>
                          <m:t>𝑘</m:t>
                        </m:r>
                      </m:den>
                    </m:f>
                  </m:oMath>
                </a14:m>
                <a:endParaRPr lang="en-US"/>
              </a:p>
              <a:p>
                <a:endParaRPr lang="en-US"/>
              </a:p>
            </p:txBody>
          </p:sp>
        </mc:Choice>
        <mc:Fallback>
          <p:sp>
            <p:nvSpPr>
              <p:cNvPr id="3" name="Content Placeholder 2">
                <a:extLst>
                  <a:ext uri="{FF2B5EF4-FFF2-40B4-BE49-F238E27FC236}">
                    <a16:creationId xmlns:a16="http://schemas.microsoft.com/office/drawing/2014/main" id="{406DA7F3-8E4A-41FC-AE7D-0D49D6E305B4}"/>
                  </a:ext>
                </a:extLst>
              </p:cNvPr>
              <p:cNvSpPr>
                <a:spLocks noGrp="1" noRot="1" noChangeAspect="1" noMove="1" noResize="1" noEditPoints="1" noAdjustHandles="1" noChangeArrowheads="1" noChangeShapeType="1" noTextEdit="1"/>
              </p:cNvSpPr>
              <p:nvPr>
                <p:ph idx="1"/>
              </p:nvPr>
            </p:nvSpPr>
            <p:spPr>
              <a:xfrm>
                <a:off x="420624" y="1825625"/>
                <a:ext cx="11573453" cy="4527674"/>
              </a:xfrm>
              <a:blipFill>
                <a:blip r:embed="rId3"/>
                <a:stretch>
                  <a:fillRect l="-632" t="-1077"/>
                </a:stretch>
              </a:blipFill>
            </p:spPr>
            <p:txBody>
              <a:bodyPr/>
              <a:lstStyle/>
              <a:p>
                <a:r>
                  <a:rPr lang="en-US">
                    <a:noFill/>
                  </a:rPr>
                  <a:t> </a:t>
                </a:r>
              </a:p>
            </p:txBody>
          </p:sp>
        </mc:Fallback>
      </mc:AlternateContent>
    </p:spTree>
    <p:extLst>
      <p:ext uri="{BB962C8B-B14F-4D97-AF65-F5344CB8AC3E}">
        <p14:creationId xmlns:p14="http://schemas.microsoft.com/office/powerpoint/2010/main" val="37272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3E6-D17C-4B5F-A912-55310E97CCFC}"/>
              </a:ext>
            </a:extLst>
          </p:cNvPr>
          <p:cNvSpPr>
            <a:spLocks noGrp="1"/>
          </p:cNvSpPr>
          <p:nvPr>
            <p:ph type="title"/>
          </p:nvPr>
        </p:nvSpPr>
        <p:spPr/>
        <p:txBody>
          <a:bodyPr/>
          <a:lstStyle/>
          <a:p>
            <a:r>
              <a:rPr lang="en-US"/>
              <a:t>Results - Personalization</a:t>
            </a:r>
          </a:p>
        </p:txBody>
      </p:sp>
      <p:pic>
        <p:nvPicPr>
          <p:cNvPr id="4" name="Picture 3">
            <a:extLst>
              <a:ext uri="{FF2B5EF4-FFF2-40B4-BE49-F238E27FC236}">
                <a16:creationId xmlns:a16="http://schemas.microsoft.com/office/drawing/2014/main" id="{832D4127-8F86-4B4F-938D-8A27126CDB5C}"/>
              </a:ext>
            </a:extLst>
          </p:cNvPr>
          <p:cNvPicPr>
            <a:picLocks noChangeAspect="1"/>
          </p:cNvPicPr>
          <p:nvPr/>
        </p:nvPicPr>
        <p:blipFill>
          <a:blip r:embed="rId2"/>
          <a:stretch>
            <a:fillRect/>
          </a:stretch>
        </p:blipFill>
        <p:spPr>
          <a:xfrm>
            <a:off x="420624" y="1573714"/>
            <a:ext cx="2061421" cy="755855"/>
          </a:xfrm>
          <a:prstGeom prst="rect">
            <a:avLst/>
          </a:prstGeom>
        </p:spPr>
      </p:pic>
      <p:pic>
        <p:nvPicPr>
          <p:cNvPr id="6" name="Picture 5">
            <a:extLst>
              <a:ext uri="{FF2B5EF4-FFF2-40B4-BE49-F238E27FC236}">
                <a16:creationId xmlns:a16="http://schemas.microsoft.com/office/drawing/2014/main" id="{29030F92-215E-4A48-8892-E492BAB6B8BC}"/>
              </a:ext>
            </a:extLst>
          </p:cNvPr>
          <p:cNvPicPr>
            <a:picLocks noChangeAspect="1"/>
          </p:cNvPicPr>
          <p:nvPr/>
        </p:nvPicPr>
        <p:blipFill>
          <a:blip r:embed="rId3"/>
          <a:stretch>
            <a:fillRect/>
          </a:stretch>
        </p:blipFill>
        <p:spPr>
          <a:xfrm>
            <a:off x="87045" y="2367671"/>
            <a:ext cx="3676839" cy="2444876"/>
          </a:xfrm>
          <a:prstGeom prst="rect">
            <a:avLst/>
          </a:prstGeom>
        </p:spPr>
      </p:pic>
      <p:pic>
        <p:nvPicPr>
          <p:cNvPr id="10" name="Picture 9">
            <a:extLst>
              <a:ext uri="{FF2B5EF4-FFF2-40B4-BE49-F238E27FC236}">
                <a16:creationId xmlns:a16="http://schemas.microsoft.com/office/drawing/2014/main" id="{5A772540-FFEE-4A33-895F-055D0AE50C25}"/>
              </a:ext>
            </a:extLst>
          </p:cNvPr>
          <p:cNvPicPr>
            <a:picLocks noChangeAspect="1"/>
          </p:cNvPicPr>
          <p:nvPr/>
        </p:nvPicPr>
        <p:blipFill>
          <a:blip r:embed="rId4"/>
          <a:stretch>
            <a:fillRect/>
          </a:stretch>
        </p:blipFill>
        <p:spPr>
          <a:xfrm>
            <a:off x="3982878" y="2386722"/>
            <a:ext cx="3771233" cy="2475277"/>
          </a:xfrm>
          <a:prstGeom prst="rect">
            <a:avLst/>
          </a:prstGeom>
        </p:spPr>
      </p:pic>
      <p:pic>
        <p:nvPicPr>
          <p:cNvPr id="12" name="Picture 11">
            <a:extLst>
              <a:ext uri="{FF2B5EF4-FFF2-40B4-BE49-F238E27FC236}">
                <a16:creationId xmlns:a16="http://schemas.microsoft.com/office/drawing/2014/main" id="{274D9240-BB02-4C43-A7A8-831CBCAD0899}"/>
              </a:ext>
            </a:extLst>
          </p:cNvPr>
          <p:cNvPicPr>
            <a:picLocks noChangeAspect="1"/>
          </p:cNvPicPr>
          <p:nvPr/>
        </p:nvPicPr>
        <p:blipFill>
          <a:blip r:embed="rId5"/>
          <a:stretch>
            <a:fillRect/>
          </a:stretch>
        </p:blipFill>
        <p:spPr>
          <a:xfrm>
            <a:off x="7973105" y="2329569"/>
            <a:ext cx="3759393" cy="2521080"/>
          </a:xfrm>
          <a:prstGeom prst="rect">
            <a:avLst/>
          </a:prstGeom>
        </p:spPr>
      </p:pic>
    </p:spTree>
    <p:extLst>
      <p:ext uri="{BB962C8B-B14F-4D97-AF65-F5344CB8AC3E}">
        <p14:creationId xmlns:p14="http://schemas.microsoft.com/office/powerpoint/2010/main" val="28619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F275-94AE-4843-9D79-46D0966AE6AF}"/>
              </a:ext>
            </a:extLst>
          </p:cNvPr>
          <p:cNvSpPr>
            <a:spLocks noGrp="1"/>
          </p:cNvSpPr>
          <p:nvPr>
            <p:ph type="title"/>
          </p:nvPr>
        </p:nvSpPr>
        <p:spPr>
          <a:xfrm>
            <a:off x="420624" y="365126"/>
            <a:ext cx="11679936" cy="798784"/>
          </a:xfrm>
        </p:spPr>
        <p:txBody>
          <a:bodyPr>
            <a:normAutofit fontScale="90000"/>
          </a:bodyPr>
          <a:lstStyle/>
          <a:p>
            <a:r>
              <a:rPr lang="en-US"/>
              <a:t>Analysis – Personalization: </a:t>
            </a:r>
            <a:r>
              <a:rPr lang="en-US" err="1"/>
              <a:t>GroupBy</a:t>
            </a:r>
            <a:r>
              <a:rPr lang="en-US"/>
              <a:t> Data</a:t>
            </a:r>
          </a:p>
        </p:txBody>
      </p:sp>
      <p:pic>
        <p:nvPicPr>
          <p:cNvPr id="5" name="Picture 4">
            <a:extLst>
              <a:ext uri="{FF2B5EF4-FFF2-40B4-BE49-F238E27FC236}">
                <a16:creationId xmlns:a16="http://schemas.microsoft.com/office/drawing/2014/main" id="{80538401-A2BA-4ECD-9BF6-4DC1B11E3EAA}"/>
              </a:ext>
            </a:extLst>
          </p:cNvPr>
          <p:cNvPicPr>
            <a:picLocks noChangeAspect="1"/>
          </p:cNvPicPr>
          <p:nvPr/>
        </p:nvPicPr>
        <p:blipFill rotWithShape="1">
          <a:blip r:embed="rId3"/>
          <a:srcRect l="5382"/>
          <a:stretch/>
        </p:blipFill>
        <p:spPr>
          <a:xfrm>
            <a:off x="91440" y="1399313"/>
            <a:ext cx="4287520" cy="2854643"/>
          </a:xfrm>
          <a:prstGeom prst="rect">
            <a:avLst/>
          </a:prstGeom>
        </p:spPr>
      </p:pic>
      <p:sp>
        <p:nvSpPr>
          <p:cNvPr id="6" name="TextBox 5">
            <a:extLst>
              <a:ext uri="{FF2B5EF4-FFF2-40B4-BE49-F238E27FC236}">
                <a16:creationId xmlns:a16="http://schemas.microsoft.com/office/drawing/2014/main" id="{1E283993-2BF8-4C50-A046-6313B960D8AC}"/>
              </a:ext>
            </a:extLst>
          </p:cNvPr>
          <p:cNvSpPr txBox="1"/>
          <p:nvPr/>
        </p:nvSpPr>
        <p:spPr>
          <a:xfrm>
            <a:off x="958491" y="4255538"/>
            <a:ext cx="2184400" cy="369332"/>
          </a:xfrm>
          <a:prstGeom prst="rect">
            <a:avLst/>
          </a:prstGeom>
          <a:noFill/>
        </p:spPr>
        <p:txBody>
          <a:bodyPr wrap="square" rtlCol="0">
            <a:spAutoFit/>
          </a:bodyPr>
          <a:lstStyle/>
          <a:p>
            <a:r>
              <a:rPr lang="en-US"/>
              <a:t>17480 products</a:t>
            </a:r>
          </a:p>
        </p:txBody>
      </p:sp>
      <p:sp>
        <p:nvSpPr>
          <p:cNvPr id="7" name="TextBox 6">
            <a:extLst>
              <a:ext uri="{FF2B5EF4-FFF2-40B4-BE49-F238E27FC236}">
                <a16:creationId xmlns:a16="http://schemas.microsoft.com/office/drawing/2014/main" id="{4F0C8F47-4EF6-4CA8-93AE-44F5E499B2FA}"/>
              </a:ext>
            </a:extLst>
          </p:cNvPr>
          <p:cNvSpPr txBox="1"/>
          <p:nvPr/>
        </p:nvSpPr>
        <p:spPr>
          <a:xfrm>
            <a:off x="2879951" y="4149430"/>
            <a:ext cx="1412240" cy="923330"/>
          </a:xfrm>
          <a:prstGeom prst="rect">
            <a:avLst/>
          </a:prstGeom>
          <a:noFill/>
        </p:spPr>
        <p:txBody>
          <a:bodyPr wrap="square" rtlCol="0">
            <a:spAutoFit/>
          </a:bodyPr>
          <a:lstStyle/>
          <a:p>
            <a:r>
              <a:rPr lang="en-US"/>
              <a:t>AUC: 0.89</a:t>
            </a:r>
          </a:p>
          <a:p>
            <a:r>
              <a:rPr lang="en-US"/>
              <a:t>P@5: 0.4</a:t>
            </a:r>
          </a:p>
          <a:p>
            <a:r>
              <a:rPr lang="en-US"/>
              <a:t>R@5: 0.3</a:t>
            </a:r>
          </a:p>
        </p:txBody>
      </p:sp>
      <p:pic>
        <p:nvPicPr>
          <p:cNvPr id="9" name="Picture 8">
            <a:extLst>
              <a:ext uri="{FF2B5EF4-FFF2-40B4-BE49-F238E27FC236}">
                <a16:creationId xmlns:a16="http://schemas.microsoft.com/office/drawing/2014/main" id="{53D7ED6D-B6D9-4344-9381-CB2446E78586}"/>
              </a:ext>
            </a:extLst>
          </p:cNvPr>
          <p:cNvPicPr>
            <a:picLocks noChangeAspect="1"/>
          </p:cNvPicPr>
          <p:nvPr/>
        </p:nvPicPr>
        <p:blipFill>
          <a:blip r:embed="rId4"/>
          <a:stretch>
            <a:fillRect/>
          </a:stretch>
        </p:blipFill>
        <p:spPr>
          <a:xfrm>
            <a:off x="8002805" y="1477033"/>
            <a:ext cx="3867349" cy="2654436"/>
          </a:xfrm>
          <a:prstGeom prst="rect">
            <a:avLst/>
          </a:prstGeom>
        </p:spPr>
      </p:pic>
      <p:sp>
        <p:nvSpPr>
          <p:cNvPr id="10" name="TextBox 9">
            <a:extLst>
              <a:ext uri="{FF2B5EF4-FFF2-40B4-BE49-F238E27FC236}">
                <a16:creationId xmlns:a16="http://schemas.microsoft.com/office/drawing/2014/main" id="{1CE7ED4E-B725-410F-8AA0-7C29AF3A1383}"/>
              </a:ext>
            </a:extLst>
          </p:cNvPr>
          <p:cNvSpPr txBox="1"/>
          <p:nvPr/>
        </p:nvSpPr>
        <p:spPr>
          <a:xfrm>
            <a:off x="8830442" y="4189691"/>
            <a:ext cx="1879600" cy="369332"/>
          </a:xfrm>
          <a:prstGeom prst="rect">
            <a:avLst/>
          </a:prstGeom>
          <a:noFill/>
        </p:spPr>
        <p:txBody>
          <a:bodyPr wrap="square" rtlCol="0">
            <a:spAutoFit/>
          </a:bodyPr>
          <a:lstStyle/>
          <a:p>
            <a:r>
              <a:rPr lang="en-US"/>
              <a:t>2649 products</a:t>
            </a:r>
          </a:p>
        </p:txBody>
      </p:sp>
      <p:sp>
        <p:nvSpPr>
          <p:cNvPr id="11" name="TextBox 10">
            <a:extLst>
              <a:ext uri="{FF2B5EF4-FFF2-40B4-BE49-F238E27FC236}">
                <a16:creationId xmlns:a16="http://schemas.microsoft.com/office/drawing/2014/main" id="{59673A4E-3BF3-487E-A576-08DBE62DB7B7}"/>
              </a:ext>
            </a:extLst>
          </p:cNvPr>
          <p:cNvSpPr txBox="1"/>
          <p:nvPr/>
        </p:nvSpPr>
        <p:spPr>
          <a:xfrm>
            <a:off x="10457914" y="4093607"/>
            <a:ext cx="1412240" cy="923330"/>
          </a:xfrm>
          <a:prstGeom prst="rect">
            <a:avLst/>
          </a:prstGeom>
          <a:noFill/>
        </p:spPr>
        <p:txBody>
          <a:bodyPr wrap="square" rtlCol="0">
            <a:spAutoFit/>
          </a:bodyPr>
          <a:lstStyle/>
          <a:p>
            <a:r>
              <a:rPr lang="en-US"/>
              <a:t>AUC: 0.69</a:t>
            </a:r>
          </a:p>
          <a:p>
            <a:r>
              <a:rPr lang="en-US"/>
              <a:t>P@5: 0.01</a:t>
            </a:r>
          </a:p>
          <a:p>
            <a:r>
              <a:rPr lang="en-US"/>
              <a:t>R@5: 0.05</a:t>
            </a:r>
          </a:p>
        </p:txBody>
      </p:sp>
      <p:sp>
        <p:nvSpPr>
          <p:cNvPr id="12" name="TextBox 11">
            <a:extLst>
              <a:ext uri="{FF2B5EF4-FFF2-40B4-BE49-F238E27FC236}">
                <a16:creationId xmlns:a16="http://schemas.microsoft.com/office/drawing/2014/main" id="{C169470F-0D79-44E6-9935-B7F93A0999C6}"/>
              </a:ext>
            </a:extLst>
          </p:cNvPr>
          <p:cNvSpPr txBox="1"/>
          <p:nvPr/>
        </p:nvSpPr>
        <p:spPr>
          <a:xfrm>
            <a:off x="6608410" y="4028695"/>
            <a:ext cx="1808480" cy="923330"/>
          </a:xfrm>
          <a:prstGeom prst="rect">
            <a:avLst/>
          </a:prstGeom>
          <a:noFill/>
        </p:spPr>
        <p:txBody>
          <a:bodyPr wrap="square" rtlCol="0">
            <a:spAutoFit/>
          </a:bodyPr>
          <a:lstStyle/>
          <a:p>
            <a:r>
              <a:rPr lang="en-US"/>
              <a:t>AUC: 0.98 </a:t>
            </a:r>
          </a:p>
          <a:p>
            <a:r>
              <a:rPr lang="en-US"/>
              <a:t>P@5: 0.56</a:t>
            </a:r>
          </a:p>
          <a:p>
            <a:r>
              <a:rPr lang="en-US"/>
              <a:t>R@5: 0.43</a:t>
            </a:r>
          </a:p>
        </p:txBody>
      </p:sp>
      <p:sp>
        <p:nvSpPr>
          <p:cNvPr id="13" name="TextBox 12">
            <a:extLst>
              <a:ext uri="{FF2B5EF4-FFF2-40B4-BE49-F238E27FC236}">
                <a16:creationId xmlns:a16="http://schemas.microsoft.com/office/drawing/2014/main" id="{A7B53441-6B51-40F7-BDAD-DAEE764054A0}"/>
              </a:ext>
            </a:extLst>
          </p:cNvPr>
          <p:cNvSpPr txBox="1"/>
          <p:nvPr/>
        </p:nvSpPr>
        <p:spPr>
          <a:xfrm>
            <a:off x="4735246" y="4149430"/>
            <a:ext cx="1915144" cy="369332"/>
          </a:xfrm>
          <a:prstGeom prst="rect">
            <a:avLst/>
          </a:prstGeom>
          <a:noFill/>
        </p:spPr>
        <p:txBody>
          <a:bodyPr wrap="square" rtlCol="0">
            <a:spAutoFit/>
          </a:bodyPr>
          <a:lstStyle/>
          <a:p>
            <a:r>
              <a:rPr lang="en-US"/>
              <a:t>17408  products</a:t>
            </a:r>
          </a:p>
        </p:txBody>
      </p:sp>
      <p:pic>
        <p:nvPicPr>
          <p:cNvPr id="15" name="Picture 14">
            <a:extLst>
              <a:ext uri="{FF2B5EF4-FFF2-40B4-BE49-F238E27FC236}">
                <a16:creationId xmlns:a16="http://schemas.microsoft.com/office/drawing/2014/main" id="{2695E83E-5451-49D0-BB2D-93F003FF0FDF}"/>
              </a:ext>
            </a:extLst>
          </p:cNvPr>
          <p:cNvPicPr>
            <a:picLocks noChangeAspect="1"/>
          </p:cNvPicPr>
          <p:nvPr/>
        </p:nvPicPr>
        <p:blipFill>
          <a:blip r:embed="rId5"/>
          <a:stretch>
            <a:fillRect/>
          </a:stretch>
        </p:blipFill>
        <p:spPr>
          <a:xfrm>
            <a:off x="4256843" y="1541194"/>
            <a:ext cx="3835597" cy="2571882"/>
          </a:xfrm>
          <a:prstGeom prst="rect">
            <a:avLst/>
          </a:prstGeom>
        </p:spPr>
      </p:pic>
      <p:sp>
        <p:nvSpPr>
          <p:cNvPr id="16" name="TextBox 15">
            <a:extLst>
              <a:ext uri="{FF2B5EF4-FFF2-40B4-BE49-F238E27FC236}">
                <a16:creationId xmlns:a16="http://schemas.microsoft.com/office/drawing/2014/main" id="{6B425EC3-8031-4C01-A560-B7B4FB7468AC}"/>
              </a:ext>
            </a:extLst>
          </p:cNvPr>
          <p:cNvSpPr txBox="1"/>
          <p:nvPr/>
        </p:nvSpPr>
        <p:spPr>
          <a:xfrm>
            <a:off x="218851" y="5292545"/>
            <a:ext cx="11567988" cy="2031325"/>
          </a:xfrm>
          <a:prstGeom prst="rect">
            <a:avLst/>
          </a:prstGeom>
          <a:noFill/>
        </p:spPr>
        <p:txBody>
          <a:bodyPr wrap="square" rtlCol="0">
            <a:spAutoFit/>
          </a:bodyPr>
          <a:lstStyle/>
          <a:p>
            <a:r>
              <a:rPr lang="en-US"/>
              <a:t>Similar findings as the Kaggle dataset:</a:t>
            </a:r>
          </a:p>
          <a:p>
            <a:pPr marL="285750" indent="-285750">
              <a:buFontTx/>
              <a:buChar char="-"/>
            </a:pPr>
            <a:r>
              <a:rPr lang="en-US"/>
              <a:t>The more expensive an item is, the lesser the number of sessions required for purchase </a:t>
            </a:r>
          </a:p>
          <a:p>
            <a:pPr marL="285750" indent="-285750">
              <a:buFontTx/>
              <a:buChar char="-"/>
            </a:pPr>
            <a:r>
              <a:rPr lang="en-US"/>
              <a:t>Focusing on a specific product category results in the best model performance</a:t>
            </a:r>
          </a:p>
          <a:p>
            <a:endParaRPr lang="en-US"/>
          </a:p>
          <a:p>
            <a:r>
              <a:rPr lang="en-US"/>
              <a:t>However, using the whole data set for </a:t>
            </a:r>
            <a:r>
              <a:rPr lang="en-US" err="1"/>
              <a:t>GroupBy</a:t>
            </a:r>
            <a:r>
              <a:rPr lang="en-US"/>
              <a:t> improves model performance compared to the Kaggle dataset.</a:t>
            </a:r>
          </a:p>
          <a:p>
            <a:pPr marL="285750" indent="-285750">
              <a:buFontTx/>
              <a:buChar char="-"/>
            </a:pPr>
            <a:endParaRPr lang="en-US"/>
          </a:p>
          <a:p>
            <a:endParaRPr lang="en-US"/>
          </a:p>
        </p:txBody>
      </p:sp>
    </p:spTree>
    <p:extLst>
      <p:ext uri="{BB962C8B-B14F-4D97-AF65-F5344CB8AC3E}">
        <p14:creationId xmlns:p14="http://schemas.microsoft.com/office/powerpoint/2010/main" val="331000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p:bldP spid="13" grpId="0"/>
      <p:bldP spid="16" grpId="0"/>
    </p:bldLst>
  </p:timing>
</p:sld>
</file>

<file path=ppt/theme/theme1.xml><?xml version="1.0" encoding="utf-8"?>
<a:theme xmlns:a="http://schemas.openxmlformats.org/drawingml/2006/main" name="OffsetVTI">
  <a:themeElements>
    <a:clrScheme name="AnalogousFromRegularSeedLeftStep">
      <a:dk1>
        <a:srgbClr val="000000"/>
      </a:dk1>
      <a:lt1>
        <a:srgbClr val="FFFFFF"/>
      </a:lt1>
      <a:dk2>
        <a:srgbClr val="1B2F30"/>
      </a:dk2>
      <a:lt2>
        <a:srgbClr val="F3F0F0"/>
      </a:lt2>
      <a:accent1>
        <a:srgbClr val="21B2B8"/>
      </a:accent1>
      <a:accent2>
        <a:srgbClr val="14B87A"/>
      </a:accent2>
      <a:accent3>
        <a:srgbClr val="21BA41"/>
      </a:accent3>
      <a:accent4>
        <a:srgbClr val="36B814"/>
      </a:accent4>
      <a:accent5>
        <a:srgbClr val="7BB11F"/>
      </a:accent5>
      <a:accent6>
        <a:srgbClr val="ABA413"/>
      </a:accent6>
      <a:hlink>
        <a:srgbClr val="C3504B"/>
      </a:hlink>
      <a:folHlink>
        <a:srgbClr val="7F7F7F"/>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OffsetVTI</vt:lpstr>
      <vt:lpstr>GroupBy Project Presentation</vt:lpstr>
      <vt:lpstr>Agenda</vt:lpstr>
      <vt:lpstr>Problem</vt:lpstr>
      <vt:lpstr>Demo</vt:lpstr>
      <vt:lpstr>Data</vt:lpstr>
      <vt:lpstr>Technique - Personalization</vt:lpstr>
      <vt:lpstr>Offline Metrics - Personalization</vt:lpstr>
      <vt:lpstr>Results - Personalization</vt:lpstr>
      <vt:lpstr>Analysis – Personalization: GroupBy Data</vt:lpstr>
      <vt:lpstr>Conclusions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Janice Tjeng</dc:creator>
  <cp:revision>3</cp:revision>
  <dcterms:created xsi:type="dcterms:W3CDTF">2021-06-26T21:41:19Z</dcterms:created>
  <dcterms:modified xsi:type="dcterms:W3CDTF">2021-07-06T22:47:02Z</dcterms:modified>
</cp:coreProperties>
</file>