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1" r:id="rId8"/>
    <p:sldId id="262" r:id="rId9"/>
    <p:sldId id="265"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5" d="100"/>
          <a:sy n="95" d="100"/>
        </p:scale>
        <p:origin x="-1248"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27DEC3-2BF2-4A05-AF98-97B52BF97D20}" type="datetimeFigureOut">
              <a:rPr lang="en-US" smtClean="0"/>
              <a:t>7/5/2015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8E90E1-4945-4E4C-A339-154C5D712B74}" type="slidenum">
              <a:rPr lang="en-US" smtClean="0"/>
              <a:t>‹#›</a:t>
            </a:fld>
            <a:endParaRPr lang="en-US"/>
          </a:p>
        </p:txBody>
      </p:sp>
    </p:spTree>
    <p:extLst>
      <p:ext uri="{BB962C8B-B14F-4D97-AF65-F5344CB8AC3E}">
        <p14:creationId xmlns:p14="http://schemas.microsoft.com/office/powerpoint/2010/main" val="1602993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7DEC3-2BF2-4A05-AF98-97B52BF97D20}" type="datetimeFigureOut">
              <a:rPr lang="en-US" smtClean="0"/>
              <a:t>7/5/2015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8E90E1-4945-4E4C-A339-154C5D712B74}" type="slidenum">
              <a:rPr lang="en-US" smtClean="0"/>
              <a:t>‹#›</a:t>
            </a:fld>
            <a:endParaRPr lang="en-US"/>
          </a:p>
        </p:txBody>
      </p:sp>
    </p:spTree>
    <p:extLst>
      <p:ext uri="{BB962C8B-B14F-4D97-AF65-F5344CB8AC3E}">
        <p14:creationId xmlns:p14="http://schemas.microsoft.com/office/powerpoint/2010/main" val="3939443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7DEC3-2BF2-4A05-AF98-97B52BF97D20}" type="datetimeFigureOut">
              <a:rPr lang="en-US" smtClean="0"/>
              <a:t>7/5/2015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8E90E1-4945-4E4C-A339-154C5D712B74}" type="slidenum">
              <a:rPr lang="en-US" smtClean="0"/>
              <a:t>‹#›</a:t>
            </a:fld>
            <a:endParaRPr lang="en-US"/>
          </a:p>
        </p:txBody>
      </p:sp>
    </p:spTree>
    <p:extLst>
      <p:ext uri="{BB962C8B-B14F-4D97-AF65-F5344CB8AC3E}">
        <p14:creationId xmlns:p14="http://schemas.microsoft.com/office/powerpoint/2010/main" val="2200285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7DEC3-2BF2-4A05-AF98-97B52BF97D20}" type="datetimeFigureOut">
              <a:rPr lang="en-US" smtClean="0"/>
              <a:t>7/5/2015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8E90E1-4945-4E4C-A339-154C5D712B74}" type="slidenum">
              <a:rPr lang="en-US" smtClean="0"/>
              <a:t>‹#›</a:t>
            </a:fld>
            <a:endParaRPr lang="en-US"/>
          </a:p>
        </p:txBody>
      </p:sp>
    </p:spTree>
    <p:extLst>
      <p:ext uri="{BB962C8B-B14F-4D97-AF65-F5344CB8AC3E}">
        <p14:creationId xmlns:p14="http://schemas.microsoft.com/office/powerpoint/2010/main" val="6521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7DEC3-2BF2-4A05-AF98-97B52BF97D20}" type="datetimeFigureOut">
              <a:rPr lang="en-US" smtClean="0"/>
              <a:t>7/5/2015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8E90E1-4945-4E4C-A339-154C5D712B74}" type="slidenum">
              <a:rPr lang="en-US" smtClean="0"/>
              <a:t>‹#›</a:t>
            </a:fld>
            <a:endParaRPr lang="en-US"/>
          </a:p>
        </p:txBody>
      </p:sp>
    </p:spTree>
    <p:extLst>
      <p:ext uri="{BB962C8B-B14F-4D97-AF65-F5344CB8AC3E}">
        <p14:creationId xmlns:p14="http://schemas.microsoft.com/office/powerpoint/2010/main" val="3442893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27DEC3-2BF2-4A05-AF98-97B52BF97D20}" type="datetimeFigureOut">
              <a:rPr lang="en-US" smtClean="0"/>
              <a:t>7/5/2015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8E90E1-4945-4E4C-A339-154C5D712B74}" type="slidenum">
              <a:rPr lang="en-US" smtClean="0"/>
              <a:t>‹#›</a:t>
            </a:fld>
            <a:endParaRPr lang="en-US"/>
          </a:p>
        </p:txBody>
      </p:sp>
    </p:spTree>
    <p:extLst>
      <p:ext uri="{BB962C8B-B14F-4D97-AF65-F5344CB8AC3E}">
        <p14:creationId xmlns:p14="http://schemas.microsoft.com/office/powerpoint/2010/main" val="199655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27DEC3-2BF2-4A05-AF98-97B52BF97D20}" type="datetimeFigureOut">
              <a:rPr lang="en-US" smtClean="0"/>
              <a:t>7/5/2015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8E90E1-4945-4E4C-A339-154C5D712B74}" type="slidenum">
              <a:rPr lang="en-US" smtClean="0"/>
              <a:t>‹#›</a:t>
            </a:fld>
            <a:endParaRPr lang="en-US"/>
          </a:p>
        </p:txBody>
      </p:sp>
    </p:spTree>
    <p:extLst>
      <p:ext uri="{BB962C8B-B14F-4D97-AF65-F5344CB8AC3E}">
        <p14:creationId xmlns:p14="http://schemas.microsoft.com/office/powerpoint/2010/main" val="334183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27DEC3-2BF2-4A05-AF98-97B52BF97D20}" type="datetimeFigureOut">
              <a:rPr lang="en-US" smtClean="0"/>
              <a:t>7/5/2015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8E90E1-4945-4E4C-A339-154C5D712B74}" type="slidenum">
              <a:rPr lang="en-US" smtClean="0"/>
              <a:t>‹#›</a:t>
            </a:fld>
            <a:endParaRPr lang="en-US"/>
          </a:p>
        </p:txBody>
      </p:sp>
    </p:spTree>
    <p:extLst>
      <p:ext uri="{BB962C8B-B14F-4D97-AF65-F5344CB8AC3E}">
        <p14:creationId xmlns:p14="http://schemas.microsoft.com/office/powerpoint/2010/main" val="679179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7DEC3-2BF2-4A05-AF98-97B52BF97D20}" type="datetimeFigureOut">
              <a:rPr lang="en-US" smtClean="0"/>
              <a:t>7/5/2015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8E90E1-4945-4E4C-A339-154C5D712B74}" type="slidenum">
              <a:rPr lang="en-US" smtClean="0"/>
              <a:t>‹#›</a:t>
            </a:fld>
            <a:endParaRPr lang="en-US"/>
          </a:p>
        </p:txBody>
      </p:sp>
    </p:spTree>
    <p:extLst>
      <p:ext uri="{BB962C8B-B14F-4D97-AF65-F5344CB8AC3E}">
        <p14:creationId xmlns:p14="http://schemas.microsoft.com/office/powerpoint/2010/main" val="3282207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7DEC3-2BF2-4A05-AF98-97B52BF97D20}" type="datetimeFigureOut">
              <a:rPr lang="en-US" smtClean="0"/>
              <a:t>7/5/2015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8E90E1-4945-4E4C-A339-154C5D712B74}" type="slidenum">
              <a:rPr lang="en-US" smtClean="0"/>
              <a:t>‹#›</a:t>
            </a:fld>
            <a:endParaRPr lang="en-US"/>
          </a:p>
        </p:txBody>
      </p:sp>
    </p:spTree>
    <p:extLst>
      <p:ext uri="{BB962C8B-B14F-4D97-AF65-F5344CB8AC3E}">
        <p14:creationId xmlns:p14="http://schemas.microsoft.com/office/powerpoint/2010/main" val="1792071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7DEC3-2BF2-4A05-AF98-97B52BF97D20}" type="datetimeFigureOut">
              <a:rPr lang="en-US" smtClean="0"/>
              <a:t>7/5/2015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8E90E1-4945-4E4C-A339-154C5D712B74}" type="slidenum">
              <a:rPr lang="en-US" smtClean="0"/>
              <a:t>‹#›</a:t>
            </a:fld>
            <a:endParaRPr lang="en-US"/>
          </a:p>
        </p:txBody>
      </p:sp>
    </p:spTree>
    <p:extLst>
      <p:ext uri="{BB962C8B-B14F-4D97-AF65-F5344CB8AC3E}">
        <p14:creationId xmlns:p14="http://schemas.microsoft.com/office/powerpoint/2010/main" val="1483737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7DEC3-2BF2-4A05-AF98-97B52BF97D20}" type="datetimeFigureOut">
              <a:rPr lang="en-US" smtClean="0"/>
              <a:t>7/5/2015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8E90E1-4945-4E4C-A339-154C5D712B74}" type="slidenum">
              <a:rPr lang="en-US" smtClean="0"/>
              <a:t>‹#›</a:t>
            </a:fld>
            <a:endParaRPr lang="en-US"/>
          </a:p>
        </p:txBody>
      </p:sp>
    </p:spTree>
    <p:extLst>
      <p:ext uri="{BB962C8B-B14F-4D97-AF65-F5344CB8AC3E}">
        <p14:creationId xmlns:p14="http://schemas.microsoft.com/office/powerpoint/2010/main" val="213988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st.github.com/moderation/9ccee6b32a2d44d0391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248400"/>
            <a:ext cx="9202994" cy="708025"/>
          </a:xfrm>
        </p:spPr>
        <p:txBody>
          <a:bodyPr>
            <a:normAutofit/>
          </a:bodyPr>
          <a:lstStyle/>
          <a:p>
            <a:r>
              <a:rPr lang="en-US" sz="2000" dirty="0" smtClean="0"/>
              <a:t>Expression of Interest for Incubation / Partnership</a:t>
            </a:r>
            <a:endParaRPr lang="en-US" sz="2000" dirty="0"/>
          </a:p>
        </p:txBody>
      </p:sp>
      <p:sp>
        <p:nvSpPr>
          <p:cNvPr id="3" name="Subtitle 2"/>
          <p:cNvSpPr>
            <a:spLocks noGrp="1"/>
          </p:cNvSpPr>
          <p:nvPr>
            <p:ph type="subTitle" idx="1"/>
          </p:nvPr>
        </p:nvSpPr>
        <p:spPr>
          <a:xfrm>
            <a:off x="1295400" y="2286000"/>
            <a:ext cx="6400800" cy="1752600"/>
          </a:xfrm>
        </p:spPr>
        <p:txBody>
          <a:bodyPr/>
          <a:lstStyle/>
          <a:p>
            <a:endParaRPr lang="en-US" dirty="0" smtClean="0"/>
          </a:p>
          <a:p>
            <a:r>
              <a:rPr lang="en-US" dirty="0" err="1" smtClean="0"/>
              <a:t>Fourvees</a:t>
            </a:r>
            <a:r>
              <a:rPr lang="en-US" dirty="0" smtClean="0"/>
              <a:t> India</a:t>
            </a:r>
            <a:endParaRPr lang="en-US" dirty="0"/>
          </a:p>
        </p:txBody>
      </p:sp>
      <p:sp>
        <p:nvSpPr>
          <p:cNvPr id="4" name="TextBox 3"/>
          <p:cNvSpPr txBox="1"/>
          <p:nvPr/>
        </p:nvSpPr>
        <p:spPr>
          <a:xfrm>
            <a:off x="3657600" y="4583668"/>
            <a:ext cx="1558696" cy="400110"/>
          </a:xfrm>
          <a:prstGeom prst="rect">
            <a:avLst/>
          </a:prstGeom>
          <a:noFill/>
        </p:spPr>
        <p:txBody>
          <a:bodyPr wrap="none" rtlCol="0">
            <a:spAutoFit/>
          </a:bodyPr>
          <a:lstStyle/>
          <a:p>
            <a:r>
              <a:rPr lang="en-US" sz="2000" dirty="0" smtClean="0"/>
              <a:t>Area of Work</a:t>
            </a:r>
            <a:endParaRPr lang="en-US" sz="2000" dirty="0"/>
          </a:p>
        </p:txBody>
      </p:sp>
    </p:spTree>
    <p:extLst>
      <p:ext uri="{BB962C8B-B14F-4D97-AF65-F5344CB8AC3E}">
        <p14:creationId xmlns:p14="http://schemas.microsoft.com/office/powerpoint/2010/main" val="32534228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7. Requirement from RTBI</a:t>
            </a:r>
            <a:endParaRPr lang="en-US" sz="3600" dirty="0"/>
          </a:p>
        </p:txBody>
      </p:sp>
      <p:sp>
        <p:nvSpPr>
          <p:cNvPr id="3" name="Content Placeholder 2"/>
          <p:cNvSpPr>
            <a:spLocks noGrp="1"/>
          </p:cNvSpPr>
          <p:nvPr>
            <p:ph idx="1"/>
          </p:nvPr>
        </p:nvSpPr>
        <p:spPr/>
        <p:txBody>
          <a:bodyPr/>
          <a:lstStyle/>
          <a:p>
            <a:r>
              <a:rPr lang="en-US" dirty="0" smtClean="0"/>
              <a:t>Anything and Everything.</a:t>
            </a:r>
            <a:r>
              <a:rPr lang="en-US" dirty="0"/>
              <a:t> </a:t>
            </a:r>
            <a:r>
              <a:rPr lang="en-US" dirty="0" smtClean="0"/>
              <a:t>As I am new to the world of startups and incubation I am in need of the following</a:t>
            </a:r>
          </a:p>
          <a:p>
            <a:pPr lvl="1"/>
            <a:r>
              <a:rPr lang="en-US" dirty="0" smtClean="0"/>
              <a:t>Mentoring</a:t>
            </a:r>
          </a:p>
          <a:p>
            <a:pPr lvl="1"/>
            <a:r>
              <a:rPr lang="en-US" dirty="0" smtClean="0"/>
              <a:t>Support</a:t>
            </a:r>
          </a:p>
          <a:p>
            <a:pPr lvl="1"/>
            <a:r>
              <a:rPr lang="en-US" dirty="0" smtClean="0"/>
              <a:t>Finance</a:t>
            </a:r>
          </a:p>
        </p:txBody>
      </p:sp>
    </p:spTree>
    <p:extLst>
      <p:ext uri="{BB962C8B-B14F-4D97-AF65-F5344CB8AC3E}">
        <p14:creationId xmlns:p14="http://schemas.microsoft.com/office/powerpoint/2010/main" val="2283836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9200"/>
          </a:xfrm>
        </p:spPr>
        <p:txBody>
          <a:bodyPr>
            <a:normAutofit fontScale="90000"/>
          </a:bodyPr>
          <a:lstStyle/>
          <a:p>
            <a:r>
              <a:rPr lang="en-US" sz="4000" dirty="0" smtClean="0"/>
              <a:t/>
            </a:r>
            <a:br>
              <a:rPr lang="en-US" sz="4000" dirty="0" smtClean="0"/>
            </a:br>
            <a:r>
              <a:rPr lang="en-US" sz="4000" dirty="0" smtClean="0"/>
              <a:t>1. About </a:t>
            </a:r>
            <a:r>
              <a:rPr lang="en-US" sz="4000" dirty="0"/>
              <a:t>Entrepreneur(s) – Team, Location</a:t>
            </a:r>
            <a:r>
              <a:rPr lang="en-US" dirty="0"/>
              <a:t/>
            </a:r>
            <a:br>
              <a:rPr lang="en-US" dirty="0"/>
            </a:br>
            <a:r>
              <a:rPr lang="en-US" dirty="0"/>
              <a:t> </a:t>
            </a:r>
            <a:br>
              <a:rPr lang="en-US" dirty="0"/>
            </a:br>
            <a:endParaRPr lang="en-US" dirty="0"/>
          </a:p>
        </p:txBody>
      </p:sp>
      <p:sp>
        <p:nvSpPr>
          <p:cNvPr id="3" name="Content Placeholder 2"/>
          <p:cNvSpPr>
            <a:spLocks noGrp="1"/>
          </p:cNvSpPr>
          <p:nvPr>
            <p:ph idx="1"/>
          </p:nvPr>
        </p:nvSpPr>
        <p:spPr/>
        <p:txBody>
          <a:bodyPr/>
          <a:lstStyle/>
          <a:p>
            <a:pPr algn="just"/>
            <a:r>
              <a:rPr lang="en-US" dirty="0" smtClean="0"/>
              <a:t>Vishnu Vijayaraghavan, Aged 33 years with 10 years experience in IT industry.</a:t>
            </a:r>
          </a:p>
          <a:p>
            <a:pPr algn="just"/>
            <a:r>
              <a:rPr lang="en-US" dirty="0" err="1" smtClean="0"/>
              <a:t>Fourvees</a:t>
            </a:r>
            <a:r>
              <a:rPr lang="en-US" dirty="0" smtClean="0"/>
              <a:t> India located in </a:t>
            </a:r>
            <a:r>
              <a:rPr lang="en-US" dirty="0" err="1" smtClean="0"/>
              <a:t>Anakaputhur</a:t>
            </a:r>
            <a:r>
              <a:rPr lang="en-US" dirty="0" smtClean="0"/>
              <a:t>, Chennai is planning to build a Cloud App Appliance and build a </a:t>
            </a:r>
            <a:r>
              <a:rPr lang="en-US" dirty="0" smtClean="0"/>
              <a:t>Micro Cloud Center </a:t>
            </a:r>
            <a:r>
              <a:rPr lang="en-US" dirty="0" smtClean="0"/>
              <a:t>using Clean energy and energy efficient low power devices with standard modern technology.</a:t>
            </a:r>
            <a:endParaRPr lang="en-US" dirty="0"/>
          </a:p>
        </p:txBody>
      </p:sp>
    </p:spTree>
    <p:extLst>
      <p:ext uri="{BB962C8B-B14F-4D97-AF65-F5344CB8AC3E}">
        <p14:creationId xmlns:p14="http://schemas.microsoft.com/office/powerpoint/2010/main" val="2540525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 2. Background and Business Idea/Concept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Cloud Application Appliance and a </a:t>
            </a:r>
            <a:r>
              <a:rPr lang="en-US" dirty="0" smtClean="0"/>
              <a:t>Micro Cloud </a:t>
            </a:r>
            <a:r>
              <a:rPr lang="en-US" dirty="0" smtClean="0"/>
              <a:t>center based on it using clean energy (Solar PV) and low power ARM devices (Raspberry Pi, </a:t>
            </a:r>
            <a:r>
              <a:rPr lang="en-US" dirty="0" err="1" smtClean="0"/>
              <a:t>Cubietruck</a:t>
            </a:r>
            <a:r>
              <a:rPr lang="en-US" dirty="0" smtClean="0"/>
              <a:t>) with advanced modern technologies like GNU </a:t>
            </a:r>
            <a:r>
              <a:rPr lang="en-US" dirty="0" err="1" smtClean="0"/>
              <a:t>Linux,Mesos</a:t>
            </a:r>
            <a:r>
              <a:rPr lang="en-US" dirty="0" smtClean="0"/>
              <a:t> Distributed Kernel, </a:t>
            </a:r>
            <a:r>
              <a:rPr lang="en-US" dirty="0" err="1" smtClean="0"/>
              <a:t>Docker</a:t>
            </a:r>
            <a:r>
              <a:rPr lang="en-US" dirty="0" smtClean="0"/>
              <a:t> containers etc.</a:t>
            </a:r>
          </a:p>
          <a:p>
            <a:r>
              <a:rPr lang="en-US" dirty="0" smtClean="0"/>
              <a:t>Setting up of Advanced state of art Micro Cloud Centers requiring low cost, low power, less real estate center meeting India’s needs for use in applications like ecommerce, analytics, mobile etc.</a:t>
            </a:r>
            <a:endParaRPr lang="en-US" dirty="0"/>
          </a:p>
        </p:txBody>
      </p:sp>
    </p:spTree>
    <p:extLst>
      <p:ext uri="{BB962C8B-B14F-4D97-AF65-F5344CB8AC3E}">
        <p14:creationId xmlns:p14="http://schemas.microsoft.com/office/powerpoint/2010/main" val="1377670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96863" y="228600"/>
            <a:ext cx="8618537" cy="6500812"/>
          </a:xfrm>
          <a:prstGeom prst="rect">
            <a:avLst/>
          </a:prstGeom>
          <a:solidFill>
            <a:srgbClr val="F3DCDC"/>
          </a:solidFill>
          <a:ln w="9525" algn="in">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000000"/>
                </a:solidFill>
                <a:effectLst/>
                <a:latin typeface="Calibri" pitchFamily="34" charset="0"/>
                <a:cs typeface="Arial" pitchFamily="34" charset="0"/>
              </a:rPr>
              <a:t>Cloud Center</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3"/>
          <p:cNvSpPr>
            <a:spLocks noChangeArrowheads="1"/>
          </p:cNvSpPr>
          <p:nvPr/>
        </p:nvSpPr>
        <p:spPr bwMode="auto">
          <a:xfrm>
            <a:off x="385763" y="566737"/>
            <a:ext cx="8391525" cy="6037263"/>
          </a:xfrm>
          <a:prstGeom prst="rect">
            <a:avLst/>
          </a:prstGeom>
          <a:solidFill>
            <a:srgbClr val="E6B9B8"/>
          </a:solidFill>
          <a:ln w="9525" algn="in">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000000"/>
                </a:solidFill>
                <a:effectLst/>
                <a:latin typeface="Calibri" pitchFamily="34" charset="0"/>
                <a:cs typeface="Arial" pitchFamily="34" charset="0"/>
              </a:rPr>
              <a:t>Micro Cloud Center</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4"/>
          <p:cNvSpPr>
            <a:spLocks noChangeArrowheads="1"/>
          </p:cNvSpPr>
          <p:nvPr/>
        </p:nvSpPr>
        <p:spPr bwMode="auto">
          <a:xfrm>
            <a:off x="498475" y="942975"/>
            <a:ext cx="8140700" cy="5548312"/>
          </a:xfrm>
          <a:prstGeom prst="rect">
            <a:avLst/>
          </a:prstGeom>
          <a:solidFill>
            <a:srgbClr val="DA9694"/>
          </a:solidFill>
          <a:ln w="9525" algn="in">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000000"/>
                </a:solidFill>
                <a:effectLst/>
                <a:latin typeface="Calibri" pitchFamily="34" charset="0"/>
                <a:cs typeface="Arial" pitchFamily="34" charset="0"/>
              </a:rPr>
              <a:t>Solar PV Panel (250Wp)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5"/>
          <p:cNvSpPr>
            <a:spLocks noChangeArrowheads="1"/>
          </p:cNvSpPr>
          <p:nvPr/>
        </p:nvSpPr>
        <p:spPr bwMode="auto">
          <a:xfrm>
            <a:off x="611188" y="1243012"/>
            <a:ext cx="7991475" cy="5160963"/>
          </a:xfrm>
          <a:prstGeom prst="rect">
            <a:avLst/>
          </a:prstGeom>
          <a:solidFill>
            <a:srgbClr val="DCE6F2"/>
          </a:solidFill>
          <a:ln w="9525" algn="in">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000000"/>
                </a:solidFill>
                <a:effectLst/>
                <a:latin typeface="Calibri" pitchFamily="34" charset="0"/>
                <a:cs typeface="Arial" pitchFamily="34" charset="0"/>
              </a:rPr>
              <a:t>ARM SBC (Raspberry Pi, Cubietruck)</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6"/>
          <p:cNvSpPr>
            <a:spLocks noChangeArrowheads="1"/>
          </p:cNvSpPr>
          <p:nvPr/>
        </p:nvSpPr>
        <p:spPr bwMode="auto">
          <a:xfrm>
            <a:off x="711200" y="1481137"/>
            <a:ext cx="7853363" cy="4822825"/>
          </a:xfrm>
          <a:prstGeom prst="rect">
            <a:avLst/>
          </a:prstGeom>
          <a:solidFill>
            <a:srgbClr val="B9CDE5"/>
          </a:solidFill>
          <a:ln w="9525" algn="in">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000000"/>
                </a:solidFill>
                <a:effectLst/>
                <a:latin typeface="Calibri" pitchFamily="34" charset="0"/>
                <a:cs typeface="Arial" pitchFamily="34" charset="0"/>
              </a:rPr>
              <a:t>GNULinux</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7"/>
          <p:cNvSpPr>
            <a:spLocks noChangeArrowheads="1"/>
          </p:cNvSpPr>
          <p:nvPr/>
        </p:nvSpPr>
        <p:spPr bwMode="auto">
          <a:xfrm>
            <a:off x="873125" y="1819275"/>
            <a:ext cx="7566025" cy="4397375"/>
          </a:xfrm>
          <a:prstGeom prst="rect">
            <a:avLst/>
          </a:prstGeom>
          <a:solidFill>
            <a:srgbClr val="95B4D8"/>
          </a:solidFill>
          <a:ln w="9525" algn="in">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000000"/>
                </a:solidFill>
                <a:effectLst/>
                <a:latin typeface="Calibri" pitchFamily="34" charset="0"/>
                <a:cs typeface="Arial" pitchFamily="34" charset="0"/>
              </a:rPr>
              <a:t>Mesos Cluster</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8"/>
          <p:cNvSpPr>
            <a:spLocks noChangeArrowheads="1"/>
          </p:cNvSpPr>
          <p:nvPr/>
        </p:nvSpPr>
        <p:spPr bwMode="auto">
          <a:xfrm>
            <a:off x="949325" y="2170112"/>
            <a:ext cx="7377113" cy="3970338"/>
          </a:xfrm>
          <a:prstGeom prst="rect">
            <a:avLst/>
          </a:prstGeom>
          <a:solidFill>
            <a:srgbClr val="CCCCFF"/>
          </a:solidFill>
          <a:ln w="9525" algn="in">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000000"/>
                </a:solidFill>
                <a:effectLst/>
                <a:latin typeface="Calibri" pitchFamily="34" charset="0"/>
                <a:cs typeface="Arial" pitchFamily="34" charset="0"/>
              </a:rPr>
              <a:t>Marathon / K8s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9"/>
          <p:cNvSpPr>
            <a:spLocks noChangeArrowheads="1"/>
          </p:cNvSpPr>
          <p:nvPr/>
        </p:nvSpPr>
        <p:spPr bwMode="auto">
          <a:xfrm>
            <a:off x="1062038" y="2520950"/>
            <a:ext cx="7177087" cy="3519487"/>
          </a:xfrm>
          <a:prstGeom prst="rect">
            <a:avLst/>
          </a:prstGeom>
          <a:solidFill>
            <a:srgbClr val="E6CCE6"/>
          </a:solidFill>
          <a:ln w="9525" algn="in">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000000"/>
                </a:solidFill>
                <a:effectLst/>
                <a:latin typeface="Calibri" pitchFamily="34" charset="0"/>
                <a:cs typeface="Arial" pitchFamily="34" charset="0"/>
              </a:rPr>
              <a:t>Docker</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10"/>
          <p:cNvSpPr>
            <a:spLocks noChangeArrowheads="1"/>
          </p:cNvSpPr>
          <p:nvPr/>
        </p:nvSpPr>
        <p:spPr bwMode="auto">
          <a:xfrm>
            <a:off x="1149350" y="2820987"/>
            <a:ext cx="7002463" cy="3132138"/>
          </a:xfrm>
          <a:prstGeom prst="rect">
            <a:avLst/>
          </a:prstGeom>
          <a:solidFill>
            <a:srgbClr val="D9D9D9"/>
          </a:solidFill>
          <a:ln w="9525" algn="in">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000000"/>
                </a:solidFill>
                <a:effectLst/>
                <a:latin typeface="Calibri" pitchFamily="34" charset="0"/>
                <a:cs typeface="Arial" pitchFamily="34" charset="0"/>
              </a:rPr>
              <a:t>Container</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11"/>
          <p:cNvSpPr>
            <a:spLocks noChangeArrowheads="1"/>
          </p:cNvSpPr>
          <p:nvPr/>
        </p:nvSpPr>
        <p:spPr bwMode="auto">
          <a:xfrm>
            <a:off x="1287463" y="3109912"/>
            <a:ext cx="6788150" cy="2768600"/>
          </a:xfrm>
          <a:prstGeom prst="rect">
            <a:avLst/>
          </a:prstGeom>
          <a:solidFill>
            <a:srgbClr val="CCCCFF"/>
          </a:solidFill>
          <a:ln w="9525" algn="in">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000000"/>
                </a:solidFill>
                <a:effectLst/>
                <a:latin typeface="Calibri" pitchFamily="34" charset="0"/>
                <a:cs typeface="Arial" pitchFamily="34" charset="0"/>
              </a:rPr>
              <a:t>App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Text Box 12"/>
          <p:cNvSpPr txBox="1">
            <a:spLocks noChangeArrowheads="1"/>
          </p:cNvSpPr>
          <p:nvPr/>
        </p:nvSpPr>
        <p:spPr bwMode="auto">
          <a:xfrm>
            <a:off x="6548438" y="5564187"/>
            <a:ext cx="1465262"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alibri" pitchFamily="34" charset="0"/>
                <a:cs typeface="Arial" pitchFamily="34" charset="0"/>
              </a:rPr>
              <a:t>Copyright </a:t>
            </a:r>
            <a:r>
              <a:rPr kumimoji="0" lang="en-US" altLang="en-US" sz="1000" b="1" i="0" u="none" strike="noStrike" cap="none" normalizeH="0" baseline="0" smtClean="0">
                <a:ln>
                  <a:noFill/>
                </a:ln>
                <a:solidFill>
                  <a:srgbClr val="000000"/>
                </a:solidFill>
                <a:effectLst/>
                <a:latin typeface="Calibri" pitchFamily="34" charset="0"/>
                <a:cs typeface="Arial" pitchFamily="34" charset="0"/>
              </a:rPr>
              <a:t>Fourvees 2015</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5138" y="4892675"/>
            <a:ext cx="954087"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Tree>
    <p:extLst>
      <p:ext uri="{BB962C8B-B14F-4D97-AF65-F5344CB8AC3E}">
        <p14:creationId xmlns:p14="http://schemas.microsoft.com/office/powerpoint/2010/main" val="1665678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3. Market Research, Competition Analysis and Risks</a:t>
            </a:r>
            <a:endParaRPr lang="en-US" sz="3600" dirty="0"/>
          </a:p>
        </p:txBody>
      </p:sp>
      <p:sp>
        <p:nvSpPr>
          <p:cNvPr id="3" name="Content Placeholder 2"/>
          <p:cNvSpPr>
            <a:spLocks noGrp="1"/>
          </p:cNvSpPr>
          <p:nvPr>
            <p:ph idx="1"/>
          </p:nvPr>
        </p:nvSpPr>
        <p:spPr/>
        <p:txBody>
          <a:bodyPr>
            <a:normAutofit fontScale="47500" lnSpcReduction="20000"/>
          </a:bodyPr>
          <a:lstStyle/>
          <a:p>
            <a:r>
              <a:rPr lang="en-US" dirty="0" smtClean="0"/>
              <a:t>As per the current market research and competitive analysis we will be getting a first mover advantage as I don’t find anyone attempting to do the same</a:t>
            </a:r>
            <a:r>
              <a:rPr lang="en-US" dirty="0" smtClean="0"/>
              <a:t>.</a:t>
            </a:r>
          </a:p>
          <a:p>
            <a:r>
              <a:rPr lang="en-US" dirty="0" smtClean="0"/>
              <a:t>Geographic Market Segment</a:t>
            </a:r>
          </a:p>
          <a:p>
            <a:pPr lvl="1"/>
            <a:r>
              <a:rPr lang="en-US" dirty="0" smtClean="0"/>
              <a:t>Small scale rural centers</a:t>
            </a:r>
          </a:p>
          <a:p>
            <a:pPr lvl="1"/>
            <a:r>
              <a:rPr lang="en-US" dirty="0" smtClean="0"/>
              <a:t>Developing nations like India(as Digital India)</a:t>
            </a:r>
          </a:p>
          <a:p>
            <a:pPr lvl="1"/>
            <a:r>
              <a:rPr lang="en-US" dirty="0" smtClean="0"/>
              <a:t>Enable to set up Micro Cloud Centers across villages with less carbon foot print</a:t>
            </a:r>
          </a:p>
          <a:p>
            <a:r>
              <a:rPr lang="en-US" dirty="0" smtClean="0"/>
              <a:t>Demographic</a:t>
            </a:r>
          </a:p>
          <a:p>
            <a:pPr lvl="1"/>
            <a:r>
              <a:rPr lang="en-US" dirty="0" smtClean="0"/>
              <a:t>All mobile app developers looking to host their applications</a:t>
            </a:r>
          </a:p>
          <a:p>
            <a:pPr lvl="1"/>
            <a:r>
              <a:rPr lang="en-US" dirty="0" smtClean="0"/>
              <a:t>Data analysts</a:t>
            </a:r>
          </a:p>
          <a:p>
            <a:r>
              <a:rPr lang="en-US" dirty="0" smtClean="0"/>
              <a:t>Target Market</a:t>
            </a:r>
          </a:p>
          <a:p>
            <a:pPr lvl="1"/>
            <a:r>
              <a:rPr lang="en-US" dirty="0" smtClean="0"/>
              <a:t>All digital enterprises (Small to Big)</a:t>
            </a:r>
          </a:p>
          <a:p>
            <a:pPr lvl="1"/>
            <a:r>
              <a:rPr lang="en-US" dirty="0" smtClean="0"/>
              <a:t>Big Data and Data analytics firms</a:t>
            </a:r>
          </a:p>
          <a:p>
            <a:pPr lvl="1"/>
            <a:r>
              <a:rPr lang="en-US" dirty="0" smtClean="0"/>
              <a:t>E-commerce vendors</a:t>
            </a:r>
          </a:p>
          <a:p>
            <a:pPr lvl="1"/>
            <a:r>
              <a:rPr lang="en-US" dirty="0" smtClean="0"/>
              <a:t>Govt. Agencies</a:t>
            </a:r>
          </a:p>
          <a:p>
            <a:pPr lvl="1"/>
            <a:r>
              <a:rPr lang="en-US" dirty="0" smtClean="0"/>
              <a:t>Logistics Providers</a:t>
            </a:r>
          </a:p>
          <a:p>
            <a:pPr lvl="1"/>
            <a:r>
              <a:rPr lang="en-US" dirty="0" smtClean="0"/>
              <a:t>Pharmaceuticals</a:t>
            </a:r>
          </a:p>
          <a:p>
            <a:pPr lvl="1"/>
            <a:r>
              <a:rPr lang="en-US" dirty="0" smtClean="0"/>
              <a:t>Research Agencies</a:t>
            </a:r>
          </a:p>
          <a:p>
            <a:pPr lvl="1"/>
            <a:r>
              <a:rPr lang="en-US" dirty="0" smtClean="0"/>
              <a:t>SaaS &amp; </a:t>
            </a:r>
            <a:r>
              <a:rPr lang="en-US" dirty="0" err="1" smtClean="0"/>
              <a:t>PaaS</a:t>
            </a:r>
            <a:r>
              <a:rPr lang="en-US" dirty="0" smtClean="0"/>
              <a:t> providers</a:t>
            </a:r>
          </a:p>
          <a:p>
            <a:pPr lvl="1"/>
            <a:r>
              <a:rPr lang="en-US" dirty="0" err="1" smtClean="0"/>
              <a:t>IoT</a:t>
            </a:r>
            <a:r>
              <a:rPr lang="en-US" dirty="0" smtClean="0"/>
              <a:t> requirements</a:t>
            </a:r>
            <a:endParaRPr lang="en-US" dirty="0" smtClean="0"/>
          </a:p>
          <a:p>
            <a:r>
              <a:rPr lang="en-US" dirty="0" smtClean="0"/>
              <a:t>Risks : The </a:t>
            </a:r>
            <a:r>
              <a:rPr lang="en-US" dirty="0" smtClean="0"/>
              <a:t>acceptance of Cloud industry by core enterprises will have to be closely watched.  But there is a sure market in the consumer, analytics and research world which can mitigate our risk.</a:t>
            </a:r>
            <a:endParaRPr lang="en-US" dirty="0"/>
          </a:p>
        </p:txBody>
      </p:sp>
    </p:spTree>
    <p:extLst>
      <p:ext uri="{BB962C8B-B14F-4D97-AF65-F5344CB8AC3E}">
        <p14:creationId xmlns:p14="http://schemas.microsoft.com/office/powerpoint/2010/main" val="4146178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71600"/>
          </a:xfrm>
        </p:spPr>
        <p:txBody>
          <a:bodyPr>
            <a:normAutofit/>
          </a:bodyPr>
          <a:lstStyle/>
          <a:p>
            <a:r>
              <a:rPr lang="en-US" sz="3600" dirty="0" smtClean="0"/>
              <a:t>4. Idea Status</a:t>
            </a:r>
            <a:endParaRPr lang="en-US" sz="3600" dirty="0"/>
          </a:p>
        </p:txBody>
      </p:sp>
      <p:sp>
        <p:nvSpPr>
          <p:cNvPr id="3" name="Content Placeholder 2"/>
          <p:cNvSpPr>
            <a:spLocks noGrp="1"/>
          </p:cNvSpPr>
          <p:nvPr>
            <p:ph idx="1"/>
          </p:nvPr>
        </p:nvSpPr>
        <p:spPr/>
        <p:txBody>
          <a:bodyPr>
            <a:normAutofit fontScale="70000" lnSpcReduction="20000"/>
          </a:bodyPr>
          <a:lstStyle/>
          <a:p>
            <a:r>
              <a:rPr lang="en-US" dirty="0" smtClean="0"/>
              <a:t>At a very early stage. No </a:t>
            </a:r>
            <a:r>
              <a:rPr lang="en-US" dirty="0" err="1" smtClean="0"/>
              <a:t>PoC</a:t>
            </a:r>
            <a:r>
              <a:rPr lang="en-US" dirty="0" smtClean="0"/>
              <a:t>.</a:t>
            </a:r>
          </a:p>
          <a:p>
            <a:r>
              <a:rPr lang="en-US" dirty="0" smtClean="0"/>
              <a:t>Domain registration and </a:t>
            </a:r>
            <a:r>
              <a:rPr lang="en-US" dirty="0" err="1" smtClean="0"/>
              <a:t>Wordpress</a:t>
            </a:r>
            <a:r>
              <a:rPr lang="en-US" dirty="0" smtClean="0"/>
              <a:t> company site done. Site available at www.fourvees.in</a:t>
            </a:r>
          </a:p>
          <a:p>
            <a:r>
              <a:rPr lang="en-US" dirty="0" smtClean="0"/>
              <a:t>Testing the reliability of low cost commodity devices like Raspberry </a:t>
            </a:r>
            <a:r>
              <a:rPr lang="en-US" dirty="0" err="1" smtClean="0"/>
              <a:t>Pis</a:t>
            </a:r>
            <a:r>
              <a:rPr lang="en-US" dirty="0" smtClean="0"/>
              <a:t> and </a:t>
            </a:r>
            <a:r>
              <a:rPr lang="en-US" dirty="0" err="1" smtClean="0"/>
              <a:t>Cubietruck</a:t>
            </a:r>
            <a:r>
              <a:rPr lang="en-US" dirty="0" smtClean="0"/>
              <a:t>. Very much satisfied with their performance</a:t>
            </a:r>
            <a:r>
              <a:rPr lang="en-US" dirty="0" smtClean="0"/>
              <a:t>.</a:t>
            </a:r>
          </a:p>
          <a:p>
            <a:r>
              <a:rPr lang="en-US" dirty="0" smtClean="0"/>
              <a:t>Building </a:t>
            </a:r>
            <a:r>
              <a:rPr lang="en-US" dirty="0" err="1" smtClean="0"/>
              <a:t>Mesos</a:t>
            </a:r>
            <a:r>
              <a:rPr lang="en-US" dirty="0" smtClean="0"/>
              <a:t> on ARM. </a:t>
            </a:r>
            <a:r>
              <a:rPr lang="en-US" dirty="0"/>
              <a:t>Refer </a:t>
            </a:r>
            <a:r>
              <a:rPr lang="en-US" dirty="0">
                <a:hlinkClick r:id="rId2"/>
              </a:rPr>
              <a:t>https://</a:t>
            </a:r>
            <a:r>
              <a:rPr lang="en-US" dirty="0" smtClean="0">
                <a:hlinkClick r:id="rId2"/>
              </a:rPr>
              <a:t>gist.github.com/moderation/9ccee6b32a2d44d0391e</a:t>
            </a:r>
            <a:endParaRPr lang="en-US" dirty="0" smtClean="0"/>
          </a:p>
          <a:p>
            <a:r>
              <a:rPr lang="en-US" dirty="0" smtClean="0"/>
              <a:t>Distributed systems kernel (Apache </a:t>
            </a:r>
            <a:r>
              <a:rPr lang="en-US" dirty="0" err="1" smtClean="0"/>
              <a:t>Mesos</a:t>
            </a:r>
            <a:r>
              <a:rPr lang="en-US" dirty="0" smtClean="0"/>
              <a:t>) or DC kernel is an ongoing research area and the aggregation and allocation of resources by these kernels will have to be thoroughly tested.</a:t>
            </a:r>
          </a:p>
          <a:p>
            <a:r>
              <a:rPr lang="en-US" dirty="0" smtClean="0"/>
              <a:t>Adoption of Containers(</a:t>
            </a:r>
            <a:r>
              <a:rPr lang="en-US" dirty="0" err="1" smtClean="0"/>
              <a:t>Docker</a:t>
            </a:r>
            <a:r>
              <a:rPr lang="en-US" dirty="0" smtClean="0"/>
              <a:t>) for application are again at a very early advanced stage.</a:t>
            </a:r>
            <a:endParaRPr lang="en-US" dirty="0"/>
          </a:p>
        </p:txBody>
      </p:sp>
    </p:spTree>
    <p:extLst>
      <p:ext uri="{BB962C8B-B14F-4D97-AF65-F5344CB8AC3E}">
        <p14:creationId xmlns:p14="http://schemas.microsoft.com/office/powerpoint/2010/main" val="4056158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5. Current Financial Status</a:t>
            </a:r>
            <a:endParaRPr lang="en-US" sz="3600" dirty="0"/>
          </a:p>
        </p:txBody>
      </p:sp>
      <p:sp>
        <p:nvSpPr>
          <p:cNvPr id="3" name="Content Placeholder 2"/>
          <p:cNvSpPr>
            <a:spLocks noGrp="1"/>
          </p:cNvSpPr>
          <p:nvPr>
            <p:ph idx="1"/>
          </p:nvPr>
        </p:nvSpPr>
        <p:spPr/>
        <p:txBody>
          <a:bodyPr/>
          <a:lstStyle/>
          <a:p>
            <a:r>
              <a:rPr lang="en-US" dirty="0" smtClean="0"/>
              <a:t>Currently no finance is committed or planned.</a:t>
            </a:r>
            <a:r>
              <a:rPr lang="en-US" dirty="0"/>
              <a:t> </a:t>
            </a:r>
            <a:r>
              <a:rPr lang="en-US" dirty="0" smtClean="0"/>
              <a:t>It will be done at a latter stage when the idea gets accepted by a larger target audience and experts.</a:t>
            </a:r>
          </a:p>
        </p:txBody>
      </p:sp>
    </p:spTree>
    <p:extLst>
      <p:ext uri="{BB962C8B-B14F-4D97-AF65-F5344CB8AC3E}">
        <p14:creationId xmlns:p14="http://schemas.microsoft.com/office/powerpoint/2010/main" val="3221999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6. Business Plan and Price Point</a:t>
            </a:r>
            <a:endParaRPr lang="en-US" sz="3600" dirty="0"/>
          </a:p>
        </p:txBody>
      </p:sp>
      <p:sp>
        <p:nvSpPr>
          <p:cNvPr id="3" name="Content Placeholder 2"/>
          <p:cNvSpPr>
            <a:spLocks noGrp="1"/>
          </p:cNvSpPr>
          <p:nvPr>
            <p:ph idx="1"/>
          </p:nvPr>
        </p:nvSpPr>
        <p:spPr/>
        <p:txBody>
          <a:bodyPr>
            <a:normAutofit fontScale="55000" lnSpcReduction="20000"/>
          </a:bodyPr>
          <a:lstStyle/>
          <a:p>
            <a:r>
              <a:rPr lang="en-US" dirty="0" smtClean="0"/>
              <a:t>Cloud </a:t>
            </a:r>
            <a:r>
              <a:rPr lang="en-US" dirty="0" smtClean="0"/>
              <a:t>App Appliance (</a:t>
            </a:r>
            <a:r>
              <a:rPr lang="en-US" dirty="0" smtClean="0"/>
              <a:t>Product)</a:t>
            </a:r>
          </a:p>
          <a:p>
            <a:pPr lvl="1"/>
            <a:r>
              <a:rPr lang="en-US" dirty="0" smtClean="0"/>
              <a:t>A specialized and standardized enclosure for the commonly available SBC (Single Board Computers).</a:t>
            </a:r>
          </a:p>
          <a:p>
            <a:pPr lvl="1"/>
            <a:r>
              <a:rPr lang="en-US" dirty="0" smtClean="0"/>
              <a:t>Each SBCs can be hot plugged and powered on based on the requirement. Each SBC is considered as a cartridge and is varied based on the end user requirement.</a:t>
            </a:r>
          </a:p>
          <a:p>
            <a:pPr lvl="1"/>
            <a:r>
              <a:rPr lang="en-US" dirty="0" smtClean="0"/>
              <a:t>The appliance will be made up of</a:t>
            </a:r>
          </a:p>
          <a:p>
            <a:pPr lvl="2"/>
            <a:r>
              <a:rPr lang="en-US" dirty="0" smtClean="0"/>
              <a:t>A networking</a:t>
            </a:r>
            <a:r>
              <a:rPr lang="en-US" dirty="0" smtClean="0"/>
              <a:t> (Ethernet) switch</a:t>
            </a:r>
          </a:p>
          <a:p>
            <a:pPr lvl="2"/>
            <a:r>
              <a:rPr lang="en-US" dirty="0" smtClean="0"/>
              <a:t>A specialized USB power hub with per port switching.</a:t>
            </a:r>
          </a:p>
          <a:p>
            <a:pPr lvl="2"/>
            <a:r>
              <a:rPr lang="en-US" dirty="0" smtClean="0"/>
              <a:t>Any number of SBCs (Pi A,B, B+, Pi2 B, </a:t>
            </a:r>
            <a:r>
              <a:rPr lang="en-US" dirty="0" err="1" smtClean="0"/>
              <a:t>Cubietruck</a:t>
            </a:r>
            <a:r>
              <a:rPr lang="en-US" dirty="0" smtClean="0"/>
              <a:t>, </a:t>
            </a:r>
            <a:r>
              <a:rPr lang="en-US" dirty="0" err="1" smtClean="0"/>
              <a:t>Hummingboard</a:t>
            </a:r>
            <a:r>
              <a:rPr lang="en-US" dirty="0" smtClean="0"/>
              <a:t>, </a:t>
            </a:r>
            <a:r>
              <a:rPr lang="en-US" dirty="0" err="1" smtClean="0"/>
              <a:t>Odroid</a:t>
            </a:r>
            <a:r>
              <a:rPr lang="en-US" dirty="0" smtClean="0"/>
              <a:t> etc.) powered on demand by the appliance USB hub controller.</a:t>
            </a:r>
          </a:p>
          <a:p>
            <a:pPr lvl="2"/>
            <a:r>
              <a:rPr lang="en-US" dirty="0" smtClean="0"/>
              <a:t>Each appliance will have a specific SBC (Appliance Controller) for controlling the whole appliance.</a:t>
            </a:r>
          </a:p>
          <a:p>
            <a:pPr lvl="2"/>
            <a:r>
              <a:rPr lang="en-US" dirty="0" smtClean="0"/>
              <a:t>Each SBC of an appliance will run either in </a:t>
            </a:r>
            <a:r>
              <a:rPr lang="en-US" dirty="0" err="1" smtClean="0"/>
              <a:t>Mesos</a:t>
            </a:r>
            <a:r>
              <a:rPr lang="en-US" dirty="0" smtClean="0"/>
              <a:t> master or slave mode.</a:t>
            </a:r>
          </a:p>
          <a:p>
            <a:pPr lvl="1"/>
            <a:r>
              <a:rPr lang="en-US" dirty="0" smtClean="0"/>
              <a:t>Revenue Stream</a:t>
            </a:r>
            <a:endParaRPr lang="en-US" dirty="0" smtClean="0"/>
          </a:p>
          <a:p>
            <a:pPr lvl="2"/>
            <a:r>
              <a:rPr lang="en-US" dirty="0" smtClean="0"/>
              <a:t>Customizing and Selling of App appliance according to industry requirements.</a:t>
            </a:r>
          </a:p>
          <a:p>
            <a:pPr lvl="2"/>
            <a:r>
              <a:rPr lang="en-US" dirty="0" smtClean="0"/>
              <a:t>After sales service of Appliance.</a:t>
            </a:r>
          </a:p>
          <a:p>
            <a:pPr lvl="2"/>
            <a:r>
              <a:rPr lang="en-US" dirty="0" smtClean="0"/>
              <a:t>Selling of cartridge cards (consumables)</a:t>
            </a:r>
          </a:p>
          <a:p>
            <a:pPr lvl="1"/>
            <a:r>
              <a:rPr lang="en-US" dirty="0" smtClean="0"/>
              <a:t>Price Point</a:t>
            </a:r>
          </a:p>
          <a:p>
            <a:pPr lvl="2"/>
            <a:r>
              <a:rPr lang="en-US" dirty="0" smtClean="0"/>
              <a:t>Per Appliance</a:t>
            </a:r>
          </a:p>
          <a:p>
            <a:pPr lvl="2"/>
            <a:r>
              <a:rPr lang="en-US" dirty="0" smtClean="0"/>
              <a:t>Per Consumable</a:t>
            </a:r>
          </a:p>
          <a:p>
            <a:pPr lvl="1"/>
            <a:endParaRPr lang="en-US" dirty="0" smtClean="0"/>
          </a:p>
        </p:txBody>
      </p:sp>
    </p:spTree>
    <p:extLst>
      <p:ext uri="{BB962C8B-B14F-4D97-AF65-F5344CB8AC3E}">
        <p14:creationId xmlns:p14="http://schemas.microsoft.com/office/powerpoint/2010/main" val="111127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6. Business Plan and Price Point</a:t>
            </a:r>
            <a:endParaRPr lang="en-US" sz="3600" dirty="0"/>
          </a:p>
        </p:txBody>
      </p:sp>
      <p:sp>
        <p:nvSpPr>
          <p:cNvPr id="3" name="Content Placeholder 2"/>
          <p:cNvSpPr>
            <a:spLocks noGrp="1"/>
          </p:cNvSpPr>
          <p:nvPr>
            <p:ph idx="1"/>
          </p:nvPr>
        </p:nvSpPr>
        <p:spPr/>
        <p:txBody>
          <a:bodyPr>
            <a:normAutofit fontScale="55000" lnSpcReduction="20000"/>
          </a:bodyPr>
          <a:lstStyle/>
          <a:p>
            <a:r>
              <a:rPr lang="en-US" dirty="0" smtClean="0"/>
              <a:t>Micro Cloud Center Service with Captive Solar PV Plant</a:t>
            </a:r>
            <a:r>
              <a:rPr lang="en-US" dirty="0" smtClean="0"/>
              <a:t> </a:t>
            </a:r>
            <a:r>
              <a:rPr lang="en-US" dirty="0" smtClean="0"/>
              <a:t>(Service</a:t>
            </a:r>
            <a:r>
              <a:rPr lang="en-US" dirty="0" smtClean="0"/>
              <a:t>)</a:t>
            </a:r>
          </a:p>
          <a:p>
            <a:pPr lvl="1"/>
            <a:r>
              <a:rPr lang="en-US" dirty="0" smtClean="0"/>
              <a:t>Each app container will be categorized with each having a base cost</a:t>
            </a:r>
          </a:p>
          <a:p>
            <a:pPr lvl="2"/>
            <a:r>
              <a:rPr lang="en-US" dirty="0" smtClean="0"/>
              <a:t>Heavy App (4 CPU, 4GB RAM)</a:t>
            </a:r>
          </a:p>
          <a:p>
            <a:pPr lvl="2"/>
            <a:r>
              <a:rPr lang="en-US" dirty="0" smtClean="0"/>
              <a:t>Large App (2 CPU, 2GB RAM)</a:t>
            </a:r>
          </a:p>
          <a:p>
            <a:pPr lvl="2"/>
            <a:r>
              <a:rPr lang="en-US" dirty="0" smtClean="0"/>
              <a:t>Medium App (1 CPU, 1 GB RAM)</a:t>
            </a:r>
          </a:p>
          <a:p>
            <a:pPr lvl="2"/>
            <a:r>
              <a:rPr lang="en-US" dirty="0" smtClean="0"/>
              <a:t>Small App (0.5 CPU, 512 MB RAM)</a:t>
            </a:r>
          </a:p>
          <a:p>
            <a:pPr lvl="2"/>
            <a:r>
              <a:rPr lang="en-US" dirty="0" smtClean="0"/>
              <a:t>Lite App (0.25 CPU, 256 MB RAM)</a:t>
            </a:r>
          </a:p>
          <a:p>
            <a:pPr lvl="1"/>
            <a:r>
              <a:rPr lang="en-US" dirty="0" smtClean="0"/>
              <a:t>Each app to be charged based on its category.</a:t>
            </a:r>
          </a:p>
          <a:p>
            <a:pPr lvl="1"/>
            <a:r>
              <a:rPr lang="en-US" dirty="0" smtClean="0"/>
              <a:t>Running cost to be calculated based on per app/per watt consumption.</a:t>
            </a:r>
          </a:p>
          <a:p>
            <a:pPr lvl="2"/>
            <a:r>
              <a:rPr lang="en-US" dirty="0" smtClean="0"/>
              <a:t>For </a:t>
            </a:r>
            <a:r>
              <a:rPr lang="en-US" dirty="0" err="1" smtClean="0"/>
              <a:t>eg</a:t>
            </a:r>
            <a:r>
              <a:rPr lang="en-US" dirty="0" smtClean="0"/>
              <a:t>. A small app container can be accommodated on a Pi2 B model with a power requirement of 10 watts. Thus, the small app will be charged with a running cost of the power consumption of Pi2 B model.</a:t>
            </a:r>
          </a:p>
          <a:p>
            <a:pPr lvl="1"/>
            <a:r>
              <a:rPr lang="en-US" dirty="0"/>
              <a:t>Each micro cloud center will have a captive solar PV plant</a:t>
            </a:r>
            <a:r>
              <a:rPr lang="en-US" dirty="0" smtClean="0"/>
              <a:t>.</a:t>
            </a:r>
          </a:p>
          <a:p>
            <a:pPr lvl="1"/>
            <a:r>
              <a:rPr lang="en-US" dirty="0" smtClean="0"/>
              <a:t>Revenue Stream</a:t>
            </a:r>
          </a:p>
          <a:p>
            <a:pPr lvl="2"/>
            <a:r>
              <a:rPr lang="en-US" dirty="0" smtClean="0"/>
              <a:t>Each user will be charged with the base cost and running cost.</a:t>
            </a:r>
            <a:r>
              <a:rPr lang="en-US" dirty="0" smtClean="0"/>
              <a:t> </a:t>
            </a:r>
            <a:endParaRPr lang="en-US" dirty="0" smtClean="0"/>
          </a:p>
          <a:p>
            <a:pPr lvl="2"/>
            <a:r>
              <a:rPr lang="en-US" dirty="0" smtClean="0"/>
              <a:t>Selling of excess generated power by our Micro Cloud Center Solar farms to Power grids (</a:t>
            </a:r>
            <a:r>
              <a:rPr lang="en-US" dirty="0" smtClean="0"/>
              <a:t>Captive).</a:t>
            </a:r>
          </a:p>
          <a:p>
            <a:pPr lvl="1"/>
            <a:r>
              <a:rPr lang="en-US" dirty="0" smtClean="0"/>
              <a:t>Price Point</a:t>
            </a:r>
          </a:p>
          <a:p>
            <a:pPr lvl="2"/>
            <a:r>
              <a:rPr lang="en-US" dirty="0" smtClean="0"/>
              <a:t>Per Application</a:t>
            </a:r>
          </a:p>
          <a:p>
            <a:pPr lvl="2"/>
            <a:r>
              <a:rPr lang="en-US" dirty="0" smtClean="0"/>
              <a:t>Per Watt</a:t>
            </a:r>
            <a:endParaRPr lang="en-US" dirty="0"/>
          </a:p>
        </p:txBody>
      </p:sp>
    </p:spTree>
    <p:extLst>
      <p:ext uri="{BB962C8B-B14F-4D97-AF65-F5344CB8AC3E}">
        <p14:creationId xmlns:p14="http://schemas.microsoft.com/office/powerpoint/2010/main" val="17170399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856</Words>
  <Application>Microsoft Office PowerPoint</Application>
  <PresentationFormat>On-screen Show (4:3)</PresentationFormat>
  <Paragraphs>90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Expression of Interest for Incubation / Partnership</vt:lpstr>
      <vt:lpstr> 1. About Entrepreneur(s) – Team, Location   </vt:lpstr>
      <vt:lpstr> 2. Background and Business Idea/Concept </vt:lpstr>
      <vt:lpstr>PowerPoint Presentation</vt:lpstr>
      <vt:lpstr>3. Market Research, Competition Analysis and Risks</vt:lpstr>
      <vt:lpstr>4. Idea Status</vt:lpstr>
      <vt:lpstr>5. Current Financial Status</vt:lpstr>
      <vt:lpstr>6. Business Plan and Price Point</vt:lpstr>
      <vt:lpstr>6. Business Plan and Price Point</vt:lpstr>
      <vt:lpstr>7. Requirement from RTBI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Expression of Interest for Incubation / Partnership</dc:title>
  <dc:creator>Sathya Priya</dc:creator>
  <cp:lastModifiedBy>S, Vijayaraghavan HIN EXT</cp:lastModifiedBy>
  <cp:revision>26</cp:revision>
  <dcterms:created xsi:type="dcterms:W3CDTF">2013-11-30T05:24:05Z</dcterms:created>
  <dcterms:modified xsi:type="dcterms:W3CDTF">2015-07-05T14:06:13Z</dcterms:modified>
</cp:coreProperties>
</file>