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5" r:id="rId2"/>
    <p:sldId id="389" r:id="rId3"/>
    <p:sldId id="269" r:id="rId4"/>
    <p:sldId id="392" r:id="rId5"/>
    <p:sldId id="315" r:id="rId6"/>
    <p:sldId id="373" r:id="rId7"/>
    <p:sldId id="379" r:id="rId8"/>
    <p:sldId id="394" r:id="rId9"/>
    <p:sldId id="390" r:id="rId10"/>
    <p:sldId id="395" r:id="rId11"/>
    <p:sldId id="393" r:id="rId12"/>
    <p:sldId id="340" r:id="rId13"/>
    <p:sldId id="263" r:id="rId14"/>
  </p:sldIdLst>
  <p:sldSz cx="9144000" cy="6858000" type="screen4x3"/>
  <p:notesSz cx="9144000" cy="6858000"/>
  <p:defaultTextStyle>
    <a:lvl1pPr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1pPr>
    <a:lvl2pPr indent="3429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2pPr>
    <a:lvl3pPr indent="6858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3pPr>
    <a:lvl4pPr indent="10287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4pPr>
    <a:lvl5pPr indent="13716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5pPr>
    <a:lvl6pPr indent="17145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6pPr>
    <a:lvl7pPr indent="20574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7pPr>
    <a:lvl8pPr indent="24003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8pPr>
    <a:lvl9pPr indent="27432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244D"/>
    <a:srgbClr val="496E9C"/>
    <a:srgbClr val="F68026"/>
    <a:srgbClr val="DD55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0" autoAdjust="0"/>
    <p:restoredTop sz="86364" autoAdjust="0"/>
  </p:normalViewPr>
  <p:slideViewPr>
    <p:cSldViewPr snapToGrid="0" snapToObjects="1">
      <p:cViewPr>
        <p:scale>
          <a:sx n="100" d="100"/>
          <a:sy n="100" d="100"/>
        </p:scale>
        <p:origin x="108" y="2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2FF73-3B8F-A544-A0A0-42F2B80C88B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7C57B-DB5A-054E-86C1-F8B7CA833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5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6096149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77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1655" y="6379323"/>
            <a:ext cx="20574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655" y="1341439"/>
            <a:ext cx="8924474" cy="4911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105616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1655" y="6379323"/>
            <a:ext cx="20574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655" y="1341439"/>
            <a:ext cx="4470345" cy="4911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886575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1655" y="6379323"/>
            <a:ext cx="20574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0" y="1341439"/>
            <a:ext cx="4454129" cy="4911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3369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80C0-A472-473F-946E-12445524F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8CB85-E592-48C3-A33C-B2127E652C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1655" y="6379323"/>
            <a:ext cx="20574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5539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80C0-A472-473F-946E-12445524F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946" y="2648883"/>
            <a:ext cx="7886700" cy="90822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8CB85-E592-48C3-A33C-B2127E652C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1655" y="6379323"/>
            <a:ext cx="20574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6778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25C512-E52E-4491-B6A5-8306962C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724983"/>
            <a:ext cx="7886700" cy="908220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hape 10">
            <a:extLst>
              <a:ext uri="{FF2B5EF4-FFF2-40B4-BE49-F238E27FC236}">
                <a16:creationId xmlns:a16="http://schemas.microsoft.com/office/drawing/2014/main" id="{84D2BF3C-06DA-4852-871F-842B35B156B1}"/>
              </a:ext>
            </a:extLst>
          </p:cNvPr>
          <p:cNvSpPr/>
          <p:nvPr userDrawn="1"/>
        </p:nvSpPr>
        <p:spPr>
          <a:xfrm>
            <a:off x="-3871" y="4835024"/>
            <a:ext cx="9147872" cy="2022977"/>
          </a:xfrm>
          <a:prstGeom prst="rect">
            <a:avLst/>
          </a:prstGeom>
          <a:solidFill>
            <a:schemeClr val="accent1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28575" tIns="28575" rIns="28575" bIns="28575" anchor="ctr"/>
          <a:lstStyle/>
          <a:p>
            <a:pPr lvl="0" algn="ctr" defTabSz="43815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3000"/>
          </a:p>
        </p:txBody>
      </p:sp>
      <p:sp>
        <p:nvSpPr>
          <p:cNvPr id="7" name="Shape 11">
            <a:extLst>
              <a:ext uri="{FF2B5EF4-FFF2-40B4-BE49-F238E27FC236}">
                <a16:creationId xmlns:a16="http://schemas.microsoft.com/office/drawing/2014/main" id="{4B4A40CC-DF18-4A78-92C8-FD234B6AF4FB}"/>
              </a:ext>
            </a:extLst>
          </p:cNvPr>
          <p:cNvSpPr/>
          <p:nvPr userDrawn="1"/>
        </p:nvSpPr>
        <p:spPr>
          <a:xfrm>
            <a:off x="-1" y="4504664"/>
            <a:ext cx="9144001" cy="250980"/>
          </a:xfrm>
          <a:prstGeom prst="rect">
            <a:avLst/>
          </a:prstGeom>
          <a:solidFill>
            <a:schemeClr val="accent2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28575" tIns="28575" rIns="28575" bIns="28575" anchor="ctr"/>
          <a:lstStyle/>
          <a:p>
            <a:pPr lvl="0" algn="ctr" defTabSz="43815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300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60D04BA-2EFD-495E-BA43-5DEC86A79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91134" y="2833686"/>
            <a:ext cx="5757863" cy="74295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380CC-E7FF-497D-8079-C39CB2FB4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5" y="5349498"/>
            <a:ext cx="3410716" cy="9055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D50FC2-8D7F-4772-AF97-75B9E67FC7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854" y="5546689"/>
            <a:ext cx="3064784" cy="63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1971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1655" y="6379323"/>
            <a:ext cx="20574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655" y="1341439"/>
            <a:ext cx="8924474" cy="4911725"/>
          </a:xfrm>
        </p:spPr>
        <p:txBody>
          <a:bodyPr>
            <a:normAutofit/>
          </a:bodyPr>
          <a:lstStyle>
            <a:lvl1pPr marL="257175" indent="-257175">
              <a:buFont typeface="+mj-lt"/>
              <a:buAutoNum type="arabicPeriod"/>
              <a:defRPr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0059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 Text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742950" indent="-285750">
              <a:spcBef>
                <a:spcPts val="600"/>
              </a:spcBef>
              <a:buChar char="–"/>
              <a:defRPr sz="2800"/>
            </a:lvl2pPr>
            <a:lvl3pPr marL="1143000" indent="-228600">
              <a:spcBef>
                <a:spcPts val="500"/>
              </a:spcBef>
              <a:defRPr sz="2400"/>
            </a:lvl3pPr>
            <a:lvl4pPr marL="1600200" indent="-228600">
              <a:spcBef>
                <a:spcPts val="400"/>
              </a:spcBef>
              <a:buChar char="–"/>
              <a:defRPr sz="2000"/>
            </a:lvl4pPr>
            <a:lvl5pPr marL="2057400" indent="-228600">
              <a:spcBef>
                <a:spcPts val="400"/>
              </a:spcBef>
              <a:buChar char="»"/>
              <a:defRPr sz="2000"/>
            </a:lvl5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69080500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" y="0"/>
            <a:ext cx="9144001" cy="1031960"/>
          </a:xfrm>
          <a:prstGeom prst="rect">
            <a:avLst/>
          </a:prstGeom>
          <a:solidFill>
            <a:schemeClr val="accent1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28575" tIns="28575" rIns="28575" bIns="28575" anchor="ctr"/>
          <a:lstStyle/>
          <a:p>
            <a:pPr lvl="0" algn="ctr" defTabSz="43815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3000" dirty="0"/>
          </a:p>
        </p:txBody>
      </p:sp>
      <p:sp>
        <p:nvSpPr>
          <p:cNvPr id="3" name="Shape 3"/>
          <p:cNvSpPr/>
          <p:nvPr/>
        </p:nvSpPr>
        <p:spPr>
          <a:xfrm>
            <a:off x="-3871" y="1088660"/>
            <a:ext cx="9147872" cy="124744"/>
          </a:xfrm>
          <a:prstGeom prst="rect">
            <a:avLst/>
          </a:prstGeom>
          <a:solidFill>
            <a:schemeClr val="accent2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28575" tIns="28575" rIns="28575" bIns="28575" anchor="ctr"/>
          <a:lstStyle/>
          <a:p>
            <a:pPr lvl="0" algn="ctr" defTabSz="43815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3000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CE1DF323-4AB6-4C7F-9384-39FB99DB3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55" y="54785"/>
            <a:ext cx="7886700" cy="908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1BA5D06-D170-47ED-AE85-C8D06E593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630" y="1346662"/>
            <a:ext cx="8800407" cy="483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168F3-7D39-415A-969D-8B14E6597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630" y="637932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accent6"/>
                </a:solidFill>
              </a:defRPr>
            </a:lvl1pPr>
          </a:lstStyle>
          <a:p>
            <a:fld id="{6F7E17C5-CAD7-41CE-B7A4-73834715E46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5C686C-4DF3-4658-BBA7-908F3B5CA434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462" y="221956"/>
            <a:ext cx="2066411" cy="548640"/>
          </a:xfrm>
          <a:prstGeom prst="rect">
            <a:avLst/>
          </a:prstGeom>
        </p:spPr>
      </p:pic>
      <p:pic>
        <p:nvPicPr>
          <p:cNvPr id="14" name="Picture 13" descr="gavlablogoMAINcarSatLargeLinesNoOrb_DigMedia.pdf">
            <a:extLst>
              <a:ext uri="{FF2B5EF4-FFF2-40B4-BE49-F238E27FC236}">
                <a16:creationId xmlns:a16="http://schemas.microsoft.com/office/drawing/2014/main" id="{2C97C5A5-6373-42E3-A05C-9B984425F4D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785" y="6126536"/>
            <a:ext cx="1272560" cy="6179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49" r:id="rId6"/>
    <p:sldLayoutId id="2147483655" r:id="rId7"/>
    <p:sldLayoutId id="2147483656" r:id="rId8"/>
  </p:sldLayoutIdLst>
  <p:transition spd="med"/>
  <p:hf hdr="0" ftr="0" dt="0"/>
  <p:txStyles>
    <p:titleStyle>
      <a:lvl1pPr defTabSz="342900">
        <a:defRPr sz="3200" b="1"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n-ea"/>
          <a:cs typeface="Arial" panose="020B0604020202020204" pitchFamily="34" charset="0"/>
          <a:sym typeface="Calibri"/>
        </a:defRPr>
      </a:lvl1pPr>
      <a:lvl2pPr indent="171450" defTabSz="342900">
        <a:defRPr sz="2625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2pPr>
      <a:lvl3pPr indent="342900" defTabSz="342900">
        <a:defRPr sz="2625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3pPr>
      <a:lvl4pPr indent="514350" defTabSz="342900">
        <a:defRPr sz="2625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4pPr>
      <a:lvl5pPr indent="685800" defTabSz="342900">
        <a:defRPr sz="2625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5pPr>
      <a:lvl6pPr indent="857250" defTabSz="342900">
        <a:defRPr sz="2625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6pPr>
      <a:lvl7pPr indent="1028700" defTabSz="342900">
        <a:defRPr sz="2625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7pPr>
      <a:lvl8pPr indent="1200150" defTabSz="342900">
        <a:defRPr sz="2625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8pPr>
      <a:lvl9pPr indent="1371600" defTabSz="342900">
        <a:defRPr sz="2625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9pPr>
    </p:titleStyle>
    <p:bodyStyle>
      <a:lvl1pPr marL="257175" indent="-257175" defTabSz="342900">
        <a:spcBef>
          <a:spcPts val="525"/>
        </a:spcBef>
        <a:buClr>
          <a:srgbClr val="000000"/>
        </a:buClr>
        <a:buSzPct val="100000"/>
        <a:buFont typeface="Arial"/>
        <a:buChar char="•"/>
        <a:defRPr sz="28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1pPr>
      <a:lvl2pPr marL="587828" indent="-244928" defTabSz="342900">
        <a:spcBef>
          <a:spcPts val="525"/>
        </a:spcBef>
        <a:buClr>
          <a:srgbClr val="000000"/>
        </a:buClr>
        <a:buSzPct val="100000"/>
        <a:buFont typeface="Arial"/>
        <a:buChar char="•"/>
        <a:defRPr sz="24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2pPr>
      <a:lvl3pPr marL="914400" indent="-228600" defTabSz="342900">
        <a:spcBef>
          <a:spcPts val="525"/>
        </a:spcBef>
        <a:buClr>
          <a:srgbClr val="000000"/>
        </a:buClr>
        <a:buSzPct val="100000"/>
        <a:buFont typeface="Arial"/>
        <a:buChar char="•"/>
        <a:defRPr sz="20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3pPr>
      <a:lvl4pPr marL="1303020" indent="-274320" defTabSz="342900">
        <a:spcBef>
          <a:spcPts val="525"/>
        </a:spcBef>
        <a:buClr>
          <a:srgbClr val="000000"/>
        </a:buClr>
        <a:buSzPct val="100000"/>
        <a:buFont typeface="Arial"/>
        <a:buChar char="•"/>
        <a:defRPr sz="20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4pPr>
      <a:lvl5pPr marL="1645920" indent="-274320" defTabSz="342900">
        <a:spcBef>
          <a:spcPts val="525"/>
        </a:spcBef>
        <a:buClr>
          <a:srgbClr val="000000"/>
        </a:buClr>
        <a:buSzPct val="100000"/>
        <a:buFont typeface="Arial"/>
        <a:buChar char="•"/>
        <a:defRPr sz="20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5pPr>
      <a:lvl6pPr marL="1838325" indent="0" defTabSz="342900">
        <a:spcBef>
          <a:spcPts val="525"/>
        </a:spcBef>
        <a:buClr>
          <a:srgbClr val="000000"/>
        </a:buClr>
        <a:buSzPct val="171000"/>
        <a:buFont typeface="Arial"/>
        <a:buNone/>
        <a:defRPr sz="1350">
          <a:solidFill>
            <a:srgbClr val="03244D"/>
          </a:solidFill>
          <a:uFill>
            <a:solidFill/>
          </a:uFill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6pPr>
      <a:lvl7pPr marL="2790825" indent="-685800" defTabSz="342900">
        <a:spcBef>
          <a:spcPts val="525"/>
        </a:spcBef>
        <a:buClr>
          <a:srgbClr val="000000"/>
        </a:buClr>
        <a:buSzPct val="171000"/>
        <a:buFont typeface="Arial"/>
        <a:buChar char="•"/>
        <a:defRPr sz="2400">
          <a:uFill>
            <a:solidFill/>
          </a:uFill>
          <a:latin typeface="+mn-lt"/>
          <a:ea typeface="+mn-ea"/>
          <a:cs typeface="+mn-cs"/>
          <a:sym typeface="Calibri"/>
        </a:defRPr>
      </a:lvl7pPr>
      <a:lvl8pPr marL="3057525" indent="-685800" defTabSz="342900">
        <a:spcBef>
          <a:spcPts val="525"/>
        </a:spcBef>
        <a:buClr>
          <a:srgbClr val="000000"/>
        </a:buClr>
        <a:buSzPct val="171000"/>
        <a:buFont typeface="Arial"/>
        <a:buChar char="•"/>
        <a:defRPr sz="2400">
          <a:uFill>
            <a:solidFill/>
          </a:uFill>
          <a:latin typeface="+mn-lt"/>
          <a:ea typeface="+mn-ea"/>
          <a:cs typeface="+mn-cs"/>
          <a:sym typeface="Calibri"/>
        </a:defRPr>
      </a:lvl8pPr>
      <a:lvl9pPr marL="3324225" indent="-685800" defTabSz="342900">
        <a:spcBef>
          <a:spcPts val="525"/>
        </a:spcBef>
        <a:buClr>
          <a:srgbClr val="000000"/>
        </a:buClr>
        <a:buSzPct val="171000"/>
        <a:buFont typeface="Arial"/>
        <a:buChar char="•"/>
        <a:defRPr sz="2400">
          <a:uFill>
            <a:solidFill/>
          </a:uFill>
          <a:latin typeface="+mn-lt"/>
          <a:ea typeface="+mn-ea"/>
          <a:cs typeface="+mn-cs"/>
          <a:sym typeface="Calibri"/>
        </a:defRPr>
      </a:lvl9pPr>
    </p:bodyStyle>
    <p:otherStyle>
      <a:lvl1pPr algn="r" defTabSz="342900">
        <a:defRPr sz="9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1pPr>
      <a:lvl2pPr algn="r" defTabSz="342900">
        <a:defRPr sz="9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2pPr>
      <a:lvl3pPr algn="r" defTabSz="342900">
        <a:defRPr sz="9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3pPr>
      <a:lvl4pPr algn="r" defTabSz="342900">
        <a:defRPr sz="9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4pPr>
      <a:lvl5pPr algn="r" defTabSz="342900">
        <a:defRPr sz="9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5pPr>
      <a:lvl6pPr algn="r" defTabSz="342900">
        <a:defRPr sz="9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6pPr>
      <a:lvl7pPr algn="r" defTabSz="342900">
        <a:defRPr sz="9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7pPr>
      <a:lvl8pPr algn="r" defTabSz="342900">
        <a:defRPr sz="9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8pPr>
      <a:lvl9pPr algn="r" defTabSz="342900">
        <a:defRPr sz="9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8850-6C5F-442D-A472-E2AFCC90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556382"/>
            <a:ext cx="7886700" cy="176106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3244D"/>
                </a:solidFill>
              </a:rPr>
              <a:t>Sliding Mode Control of Nonlinear Systems</a:t>
            </a:r>
            <a:endParaRPr lang="en-US" dirty="0">
              <a:solidFill>
                <a:srgbClr val="03244D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E3DB5-B2F4-47B6-8B67-31F2BA473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93068" y="2490635"/>
            <a:ext cx="5757863" cy="53610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3244D"/>
                </a:solidFill>
              </a:rPr>
              <a:t>Austin Smith and Rhet Hailey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262B1A1-E00C-5F6F-FE1A-E924496E4D4C}"/>
              </a:ext>
            </a:extLst>
          </p:cNvPr>
          <p:cNvSpPr txBox="1">
            <a:spLocks/>
          </p:cNvSpPr>
          <p:nvPr/>
        </p:nvSpPr>
        <p:spPr>
          <a:xfrm>
            <a:off x="924653" y="3511139"/>
            <a:ext cx="7294693" cy="1029416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ctr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None/>
              <a:defRPr sz="2800" b="1">
                <a:solidFill>
                  <a:schemeClr val="accent3"/>
                </a:solidFill>
                <a:uFill>
                  <a:solidFill/>
                </a:uFill>
                <a:latin typeface="+mj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en-US" sz="1800" dirty="0">
                <a:solidFill>
                  <a:srgbClr val="03244D"/>
                </a:solidFill>
              </a:rPr>
              <a:t>Feedback Control of Dynamic Systems</a:t>
            </a:r>
          </a:p>
          <a:p>
            <a:r>
              <a:rPr lang="en-US" sz="1800" dirty="0">
                <a:solidFill>
                  <a:srgbClr val="03244D"/>
                </a:solidFill>
              </a:rPr>
              <a:t>Final Project</a:t>
            </a:r>
          </a:p>
          <a:p>
            <a:r>
              <a:rPr lang="en-US" sz="1800" dirty="0">
                <a:solidFill>
                  <a:srgbClr val="03244D"/>
                </a:solidFill>
              </a:rPr>
              <a:t>May 4, 2023</a:t>
            </a:r>
          </a:p>
        </p:txBody>
      </p:sp>
    </p:spTree>
    <p:extLst>
      <p:ext uri="{BB962C8B-B14F-4D97-AF65-F5344CB8AC3E}">
        <p14:creationId xmlns:p14="http://schemas.microsoft.com/office/powerpoint/2010/main" val="35112653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423E-7B17-257B-4E11-A2841008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and Pendulum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C5455-01C4-85EC-A0BE-2313152232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9ABC77C-29FD-F1C1-24D2-FB6818B2E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333" y="3033079"/>
            <a:ext cx="5999630" cy="337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2241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EE3D-E7D3-3049-8428-1F2FA857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33F130-6D5F-A04F-BA08-76452BC9AA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D1356-D6E1-FB30-276A-BF39C0B60E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u="sng" dirty="0"/>
              <a:t>Conclusions</a:t>
            </a:r>
          </a:p>
          <a:p>
            <a:r>
              <a:rPr lang="en-US" sz="2800" dirty="0"/>
              <a:t>In both experiments, Iridium STL demonstrated the capability to provide nanosecond-level timing accuracy</a:t>
            </a:r>
          </a:p>
          <a:p>
            <a:r>
              <a:rPr lang="en-US" sz="2800" dirty="0"/>
              <a:t>Knowledge of receiver position significantly improves the accuracy and stability of the estimation solution</a:t>
            </a:r>
          </a:p>
          <a:p>
            <a:r>
              <a:rPr lang="en-US" sz="2800" dirty="0"/>
              <a:t>The on-board TCXO is suitable for maintaining precise timing with the STL signal, but highly-stable oscillators, such as rubidium, further improve performance</a:t>
            </a:r>
          </a:p>
          <a:p>
            <a:pPr marL="0" indent="0">
              <a:buNone/>
            </a:pPr>
            <a:r>
              <a:rPr lang="en-US" sz="2800" b="1" u="sng" dirty="0"/>
              <a:t>Future Work</a:t>
            </a:r>
          </a:p>
          <a:p>
            <a:r>
              <a:rPr lang="en-US" sz="2800" dirty="0"/>
              <a:t>Implement calibration methods to reduce mean error in the time interval study</a:t>
            </a:r>
          </a:p>
          <a:p>
            <a:r>
              <a:rPr lang="en-US" sz="2800" dirty="0"/>
              <a:t>Test indoor receiver timing solutions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51235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4EEE-0527-4BA0-B484-BAE9EBA4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ADBD4-14DB-41F6-9354-5FE94F4C12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655" y="1264025"/>
            <a:ext cx="8924474" cy="5115298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/>
              <a:t>O’Connor, A.C., Gallaher, M.P., Clark-Sutton, K., Lapidus, D., Oliver, Z.T., Scott, T.J., Wood, D.W., Gonzalez, M.A., Brown, E.G., and Fletcher, J. 2019, June. Economic Benefits of the Global Positioning System (GPS). RTI Report Number 0215471. Sponsored by the National Institute of Standards and Technology. Research Triangle Park, NC: RTI International</a:t>
            </a:r>
          </a:p>
          <a:p>
            <a:r>
              <a:rPr lang="en-US" sz="1400" dirty="0"/>
              <a:t>Fisher, K. A. (2005). The Navigation Potential of Signals of Opportunity-based Time Difference of Arrival Measurements. Ph. D. Dissertation, Air Force Institute of Technology.</a:t>
            </a:r>
          </a:p>
          <a:p>
            <a:r>
              <a:rPr lang="en-US" sz="1400" dirty="0"/>
              <a:t>Morales, J. J., </a:t>
            </a:r>
            <a:r>
              <a:rPr lang="en-US" sz="1400" dirty="0" err="1"/>
              <a:t>Khalife</a:t>
            </a:r>
            <a:r>
              <a:rPr lang="en-US" sz="1400" dirty="0"/>
              <a:t>, J., Abdallah, A. A., </a:t>
            </a:r>
            <a:r>
              <a:rPr lang="en-US" sz="1400" dirty="0" err="1"/>
              <a:t>Ardito</a:t>
            </a:r>
            <a:r>
              <a:rPr lang="en-US" sz="1400" dirty="0"/>
              <a:t>, C. T., and </a:t>
            </a:r>
            <a:r>
              <a:rPr lang="en-US" sz="1400" dirty="0" err="1"/>
              <a:t>Kassas</a:t>
            </a:r>
            <a:r>
              <a:rPr lang="en-US" sz="1400" dirty="0"/>
              <a:t>, Z. M. (2018). Inertial Navigation System Aiding with Orbcomm LEO Satellite Doppler Measurements. In 31st International Technical Meeting of The Satellite Division of the Institute of Navigation (ION GNSS+ 2018), pages 2718–2725, Miami, Florida.</a:t>
            </a:r>
          </a:p>
          <a:p>
            <a:r>
              <a:rPr lang="en-US" sz="1400" dirty="0"/>
              <a:t>Hayek, S., </a:t>
            </a:r>
            <a:r>
              <a:rPr lang="en-US" sz="1400" dirty="0" err="1"/>
              <a:t>Saroufim</a:t>
            </a:r>
            <a:r>
              <a:rPr lang="en-US" sz="1400" dirty="0"/>
              <a:t>, J., </a:t>
            </a:r>
            <a:r>
              <a:rPr lang="en-US" sz="1400" dirty="0" err="1"/>
              <a:t>Neinavaie</a:t>
            </a:r>
            <a:r>
              <a:rPr lang="en-US" sz="1400" dirty="0"/>
              <a:t>, M., </a:t>
            </a:r>
            <a:r>
              <a:rPr lang="en-US" sz="1400" dirty="0" err="1"/>
              <a:t>Kozhaya</a:t>
            </a:r>
            <a:r>
              <a:rPr lang="en-US" sz="1400" dirty="0"/>
              <a:t>, S., and </a:t>
            </a:r>
            <a:r>
              <a:rPr lang="en-US" sz="1400" dirty="0" err="1"/>
              <a:t>Kassas</a:t>
            </a:r>
            <a:r>
              <a:rPr lang="en-US" sz="1400" dirty="0"/>
              <a:t>, Z. M. (2023). Assessment of Differential Doppler Navigation with Starlink LEO Satellite Signals of Opportunity. In 2023 International Technical Meeting of The Institute of Navigation, pages 1021–1031, Long Beach, California.</a:t>
            </a:r>
          </a:p>
          <a:p>
            <a:r>
              <a:rPr lang="en-US" sz="1400" dirty="0" err="1"/>
              <a:t>Khalife</a:t>
            </a:r>
            <a:r>
              <a:rPr lang="en-US" sz="1400" dirty="0"/>
              <a:t>, J. J. and </a:t>
            </a:r>
            <a:r>
              <a:rPr lang="en-US" sz="1400" dirty="0" err="1"/>
              <a:t>Kassas</a:t>
            </a:r>
            <a:r>
              <a:rPr lang="en-US" sz="1400" dirty="0"/>
              <a:t>, Z. M. (2019). Receiver Design for Doppler Positioning with Leo Satellites. In ICASSP 2019 - 2019 IEEE International Conference on Acoustics, Speech and Signal Processing (ICASSP), pages 5506–5510, Brighton, United Kingdom. IEEE.</a:t>
            </a:r>
          </a:p>
          <a:p>
            <a:r>
              <a:rPr lang="en-US" sz="1400" dirty="0" err="1"/>
              <a:t>Benzerrouk</a:t>
            </a:r>
            <a:r>
              <a:rPr lang="en-US" sz="1400" dirty="0"/>
              <a:t>, H., Nguyen, Q., </a:t>
            </a:r>
            <a:r>
              <a:rPr lang="en-US" sz="1400" dirty="0" err="1"/>
              <a:t>Xiaoxing</a:t>
            </a:r>
            <a:r>
              <a:rPr lang="en-US" sz="1400" dirty="0"/>
              <a:t>, F., </a:t>
            </a:r>
            <a:r>
              <a:rPr lang="en-US" sz="1400" dirty="0" err="1"/>
              <a:t>Amrhar</a:t>
            </a:r>
            <a:r>
              <a:rPr lang="en-US" sz="1400" dirty="0"/>
              <a:t>, A., </a:t>
            </a:r>
            <a:r>
              <a:rPr lang="en-US" sz="1400" dirty="0" err="1"/>
              <a:t>Nebylov</a:t>
            </a:r>
            <a:r>
              <a:rPr lang="en-US" sz="1400" dirty="0"/>
              <a:t>, A. V., and Landry, R. (2019). Alternative PNT based on Iridium Next LEO Satellites Doppler/INS Integrated Navigation System. In 2019 26th Saint Petersburg International Conference on Integrated Navigation Systems (ICINS), pages 1–10, Saint Petersburg, Russia. IEEE.</a:t>
            </a:r>
          </a:p>
          <a:p>
            <a:r>
              <a:rPr lang="en-US" sz="1400" dirty="0"/>
              <a:t>Tan, Z., Qin, H., Cong, L., and Zhao, C. (2019). Positioning Using IRIDIUM Satellite Signals of Opportunity in Weak Signal Environment. Electronics, 9(1):37.</a:t>
            </a:r>
          </a:p>
          <a:p>
            <a:r>
              <a:rPr lang="en-US" sz="1400" dirty="0" err="1"/>
              <a:t>Kassas</a:t>
            </a:r>
            <a:r>
              <a:rPr lang="en-US" sz="1400" dirty="0"/>
              <a:t>, M., Morales, J. J., and </a:t>
            </a:r>
            <a:r>
              <a:rPr lang="en-US" sz="1400" dirty="0" err="1"/>
              <a:t>Khalife</a:t>
            </a:r>
            <a:r>
              <a:rPr lang="en-US" sz="1400" dirty="0"/>
              <a:t>, J. J. (2019). New-Age Satellite-Based Navigation STAN: Simultaneous Tracking and Navigation with LEO Satellite Signals. Inside GNSS, 4600.</a:t>
            </a:r>
          </a:p>
          <a:p>
            <a:r>
              <a:rPr lang="en-US" sz="1400" dirty="0" err="1"/>
              <a:t>Mortlock</a:t>
            </a:r>
            <a:r>
              <a:rPr lang="en-US" sz="1400" dirty="0"/>
              <a:t>, T. R. and </a:t>
            </a:r>
            <a:r>
              <a:rPr lang="en-US" sz="1400" dirty="0" err="1"/>
              <a:t>Kassas</a:t>
            </a:r>
            <a:r>
              <a:rPr lang="en-US" sz="1400" dirty="0"/>
              <a:t>, Z. M. (2020). Performance Analysis of Simultaneous Tracking and Navigation with LEO Satellites. In 33rd International Technical Meeting of the Satellite Division of The Institute of Navigation (ION GNSS+ 2020), pages 2416–2429.</a:t>
            </a:r>
          </a:p>
          <a:p>
            <a:r>
              <a:rPr lang="en-US" sz="1400" dirty="0"/>
              <a:t>Zhao, C., Qin, H., Wu, N., and Wang, D. (2023). Analysis of Baseline Impact on Differential Doppler Positioning and Performance Improvement Method for LEO Opportunistic Navigation. IEEE Transactions on Instrumentation and Measurement, 72:1–10.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B7872-F4A1-4797-89D5-C4B1086561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89554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8DAD0-BF11-4B3C-A722-DEAF6381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8F365-AB4C-403B-A024-4FAB51EA40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6483215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BD20E-BA5E-4F8A-950E-1BCD80E5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C696A-4099-49DB-8995-1D157F1DE2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56B3CE5-A892-43F2-B76A-F7AF90812C51}"/>
              </a:ext>
            </a:extLst>
          </p:cNvPr>
          <p:cNvSpPr txBox="1">
            <a:spLocks/>
          </p:cNvSpPr>
          <p:nvPr/>
        </p:nvSpPr>
        <p:spPr>
          <a:xfrm>
            <a:off x="53788" y="1250576"/>
            <a:ext cx="9043147" cy="54938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</a:rPr>
              <a:t>Classical control techniques, such as PID, perform best when system is LTI</a:t>
            </a:r>
          </a:p>
          <a:p>
            <a:r>
              <a:rPr lang="en-US" sz="2400" dirty="0">
                <a:latin typeface="Arial" panose="020B0604020202020204" pitchFamily="34" charset="0"/>
              </a:rPr>
              <a:t>Nonlinear systems can be linearized to implement classical control approaches, but models are not valid for controlling outside of the region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3E419-B407-E971-9455-0A492F4ECD90}"/>
              </a:ext>
            </a:extLst>
          </p:cNvPr>
          <p:cNvSpPr txBox="1"/>
          <p:nvPr/>
        </p:nvSpPr>
        <p:spPr>
          <a:xfrm>
            <a:off x="5894148" y="3749075"/>
            <a:ext cx="3120843" cy="12105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How can we control systems outside the</a:t>
            </a:r>
          </a:p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linearized region?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48D524E-60D0-7431-A700-269219757A4A}"/>
              </a:ext>
            </a:extLst>
          </p:cNvPr>
          <p:cNvGrpSpPr/>
          <p:nvPr/>
        </p:nvGrpSpPr>
        <p:grpSpPr>
          <a:xfrm>
            <a:off x="2928202" y="3772346"/>
            <a:ext cx="2611184" cy="2725153"/>
            <a:chOff x="1186950" y="3004454"/>
            <a:chExt cx="2611184" cy="272515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A1DCF28-FF27-4552-6731-9BF2A9661355}"/>
                </a:ext>
              </a:extLst>
            </p:cNvPr>
            <p:cNvGrpSpPr/>
            <p:nvPr/>
          </p:nvGrpSpPr>
          <p:grpSpPr>
            <a:xfrm>
              <a:off x="1186950" y="3004454"/>
              <a:ext cx="2611184" cy="2725153"/>
              <a:chOff x="1186950" y="3004454"/>
              <a:chExt cx="2611184" cy="2725153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3306713-CC1D-845F-64CE-5D9D4348F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0427" y="3243252"/>
                <a:ext cx="0" cy="1744499"/>
              </a:xfrm>
              <a:prstGeom prst="line">
                <a:avLst/>
              </a:prstGeom>
              <a:noFill/>
              <a:ln w="38100" cap="flat">
                <a:solidFill>
                  <a:schemeClr val="accent6">
                    <a:lumMod val="75000"/>
                  </a:schemeClr>
                </a:solidFill>
                <a:prstDash val="sysDash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513467CE-4571-90F5-D48F-7C11345A31ED}"/>
                  </a:ext>
                </a:extLst>
              </p:cNvPr>
              <p:cNvSpPr/>
              <p:nvPr/>
            </p:nvSpPr>
            <p:spPr>
              <a:xfrm>
                <a:off x="1186950" y="3775833"/>
                <a:ext cx="1831303" cy="1319358"/>
              </a:xfrm>
              <a:prstGeom prst="arc">
                <a:avLst>
                  <a:gd name="adj1" fmla="val 16200000"/>
                  <a:gd name="adj2" fmla="val 20058795"/>
                </a:avLst>
              </a:prstGeom>
              <a:noFill/>
              <a:ln w="38100" cap="flat">
                <a:solidFill>
                  <a:srgbClr val="FF0000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8AB4CD65-BF5F-FEFE-B7D9-5399D602202A}"/>
                  </a:ext>
                </a:extLst>
              </p:cNvPr>
              <p:cNvGrpSpPr/>
              <p:nvPr/>
            </p:nvGrpSpPr>
            <p:grpSpPr>
              <a:xfrm>
                <a:off x="1593015" y="3004454"/>
                <a:ext cx="2205119" cy="2725153"/>
                <a:chOff x="2695575" y="3177328"/>
                <a:chExt cx="2205119" cy="2725153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B92849FB-36D2-7437-8E78-085308EA5840}"/>
                    </a:ext>
                  </a:extLst>
                </p:cNvPr>
                <p:cNvSpPr/>
                <p:nvPr/>
              </p:nvSpPr>
              <p:spPr>
                <a:xfrm>
                  <a:off x="2962275" y="4972050"/>
                  <a:ext cx="457200" cy="447675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19050" cap="flat">
                  <a:solidFill>
                    <a:schemeClr val="accent5"/>
                  </a:solidFill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:endParaRPr kumimoji="0" lang="en-US" sz="40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52A38001-87A8-D39C-3D04-74405C19AC6E}"/>
                    </a:ext>
                  </a:extLst>
                </p:cNvPr>
                <p:cNvCxnSpPr/>
                <p:nvPr/>
              </p:nvCxnSpPr>
              <p:spPr>
                <a:xfrm flipV="1">
                  <a:off x="3081419" y="3410691"/>
                  <a:ext cx="1600200" cy="1866900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540CB7C8-D328-F959-1843-59A7F521F6D7}"/>
                    </a:ext>
                  </a:extLst>
                </p:cNvPr>
                <p:cNvSpPr/>
                <p:nvPr/>
              </p:nvSpPr>
              <p:spPr>
                <a:xfrm>
                  <a:off x="4443494" y="3177328"/>
                  <a:ext cx="457200" cy="447675"/>
                </a:xfrm>
                <a:prstGeom prst="ellipse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:endParaRPr kumimoji="0" lang="en-US" sz="40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07C33355-A8E9-2C9E-B4DD-BE215947A11E}"/>
                    </a:ext>
                  </a:extLst>
                </p:cNvPr>
                <p:cNvSpPr/>
                <p:nvPr/>
              </p:nvSpPr>
              <p:spPr>
                <a:xfrm>
                  <a:off x="2695575" y="5184336"/>
                  <a:ext cx="1019175" cy="718145"/>
                </a:xfrm>
                <a:prstGeom prst="rect">
                  <a:avLst/>
                </a:prstGeom>
                <a:solidFill>
                  <a:schemeClr val="bg1"/>
                </a:solidFill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:endParaRPr kumimoji="0" lang="en-US" sz="4000" b="0" i="0" u="none" strike="noStrike" cap="none" spc="0" normalizeH="0" baseline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B82417A-C885-F260-1A57-479BF5BF58EB}"/>
                    </a:ext>
                  </a:extLst>
                </p:cNvPr>
                <p:cNvSpPr txBox="1"/>
                <p:nvPr/>
              </p:nvSpPr>
              <p:spPr>
                <a:xfrm>
                  <a:off x="1951113" y="3509554"/>
                  <a:ext cx="1223505" cy="37959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  <a:ea typeface="+mn-ea"/>
                            <a:cs typeface="+mn-cs"/>
                            <a:sym typeface="Calibri"/>
                          </a:rPr>
                          <m:t>𝜽</m:t>
                        </m:r>
                      </m:oMath>
                    </m:oMathPara>
                  </a14:m>
                  <a:endParaRPr kumimoji="0" lang="en-US" sz="1800" b="1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ea typeface="+mn-ea"/>
                    <a:cs typeface="+mn-cs"/>
                    <a:sym typeface="Calibri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B82417A-C885-F260-1A57-479BF5BF58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1113" y="3509554"/>
                  <a:ext cx="1223505" cy="37959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69B8D67-7480-737A-7B2B-684430815A8A}"/>
              </a:ext>
            </a:extLst>
          </p:cNvPr>
          <p:cNvGrpSpPr/>
          <p:nvPr/>
        </p:nvGrpSpPr>
        <p:grpSpPr>
          <a:xfrm>
            <a:off x="634091" y="3633372"/>
            <a:ext cx="1519356" cy="2857271"/>
            <a:chOff x="5335323" y="2854690"/>
            <a:chExt cx="1536715" cy="2857271"/>
          </a:xfrm>
        </p:grpSpPr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36945469-69D4-2468-E1C3-002A508E1B7F}"/>
                </a:ext>
              </a:extLst>
            </p:cNvPr>
            <p:cNvSpPr/>
            <p:nvPr/>
          </p:nvSpPr>
          <p:spPr>
            <a:xfrm>
              <a:off x="5335323" y="3879757"/>
              <a:ext cx="1036032" cy="544414"/>
            </a:xfrm>
            <a:prstGeom prst="arc">
              <a:avLst>
                <a:gd name="adj1" fmla="val 16200000"/>
                <a:gd name="adj2" fmla="val 20412067"/>
              </a:avLst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0ACB6E7-7C66-BE53-BA5A-1C577BF49A8B}"/>
                </a:ext>
              </a:extLst>
            </p:cNvPr>
            <p:cNvGrpSpPr/>
            <p:nvPr/>
          </p:nvGrpSpPr>
          <p:grpSpPr>
            <a:xfrm>
              <a:off x="5352180" y="2854690"/>
              <a:ext cx="1519858" cy="2857271"/>
              <a:chOff x="4470174" y="2872336"/>
              <a:chExt cx="1519858" cy="2857271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783CC3C-8647-3091-5BD3-6F087D5FC6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000" y="3258706"/>
                <a:ext cx="0" cy="1744499"/>
              </a:xfrm>
              <a:prstGeom prst="line">
                <a:avLst/>
              </a:prstGeom>
              <a:noFill/>
              <a:ln w="38100" cap="flat">
                <a:solidFill>
                  <a:schemeClr val="accent6">
                    <a:lumMod val="75000"/>
                  </a:schemeClr>
                </a:solidFill>
                <a:prstDash val="sysDash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19F9E8D1-7C99-5E91-BB06-D6E1E1A16D99}"/>
                  </a:ext>
                </a:extLst>
              </p:cNvPr>
              <p:cNvGrpSpPr/>
              <p:nvPr/>
            </p:nvGrpSpPr>
            <p:grpSpPr>
              <a:xfrm>
                <a:off x="4470174" y="2872336"/>
                <a:ext cx="1519858" cy="2857271"/>
                <a:chOff x="4470174" y="2872336"/>
                <a:chExt cx="1519858" cy="2857271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6EE4539-7A53-5412-9CF7-490D3DF3FBC7}"/>
                    </a:ext>
                  </a:extLst>
                </p:cNvPr>
                <p:cNvGrpSpPr/>
                <p:nvPr/>
              </p:nvGrpSpPr>
              <p:grpSpPr>
                <a:xfrm>
                  <a:off x="4470174" y="2872336"/>
                  <a:ext cx="1519858" cy="2857271"/>
                  <a:chOff x="2695575" y="3045210"/>
                  <a:chExt cx="1519858" cy="2857271"/>
                </a:xfrm>
              </p:grpSpPr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0ECED894-83AC-776C-F5F6-0F633D686934}"/>
                      </a:ext>
                    </a:extLst>
                  </p:cNvPr>
                  <p:cNvSpPr/>
                  <p:nvPr/>
                </p:nvSpPr>
                <p:spPr>
                  <a:xfrm>
                    <a:off x="2962275" y="4972050"/>
                    <a:ext cx="457200" cy="447675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9050" cap="flat">
                    <a:solidFill>
                      <a:schemeClr val="accent5"/>
                    </a:solidFill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1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Calibri"/>
                      <a:buNone/>
                      <a:tabLst/>
                    </a:pPr>
                    <a:endParaRPr kumimoji="0" lang="en-US" sz="4000" b="0" i="0" u="none" strike="noStrike" cap="none" spc="0" normalizeH="0" baseline="0" dirty="0">
                      <a:ln>
                        <a:noFill/>
                      </a:ln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DFEF7B29-518A-E2BE-3ABA-0A371E072F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55209" y="3339595"/>
                    <a:ext cx="802510" cy="1928470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043E2FAC-8AF0-82C4-A772-4A14533D0302}"/>
                      </a:ext>
                    </a:extLst>
                  </p:cNvPr>
                  <p:cNvSpPr/>
                  <p:nvPr/>
                </p:nvSpPr>
                <p:spPr>
                  <a:xfrm>
                    <a:off x="3758233" y="3045210"/>
                    <a:ext cx="457200" cy="447675"/>
                  </a:xfrm>
                  <a:prstGeom prst="ellipse">
                    <a:avLst/>
                  </a:prstGeom>
                  <a:solidFill>
                    <a:schemeClr val="accent5"/>
                  </a:solidFill>
                  <a:ln w="12700" cap="flat">
                    <a:noFill/>
                    <a:miter lim="400000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1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Calibri"/>
                      <a:buNone/>
                      <a:tabLst/>
                    </a:pPr>
                    <a:endParaRPr kumimoji="0" lang="en-US" sz="4000" b="0" i="0" u="none" strike="noStrike" cap="none" spc="0" normalizeH="0" baseline="0">
                      <a:ln>
                        <a:noFill/>
                      </a:ln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0969AECE-D46A-4189-CB9E-0258F7D21B4B}"/>
                      </a:ext>
                    </a:extLst>
                  </p:cNvPr>
                  <p:cNvSpPr/>
                  <p:nvPr/>
                </p:nvSpPr>
                <p:spPr>
                  <a:xfrm>
                    <a:off x="2695575" y="5184336"/>
                    <a:ext cx="1019175" cy="718145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>
                    <a:noFill/>
                    <a:miter lim="400000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1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Calibri"/>
                      <a:buNone/>
                      <a:tabLst/>
                    </a:pPr>
                    <a:endParaRPr kumimoji="0" lang="en-US" sz="4000" b="0" i="0" u="none" strike="noStrike" cap="none" spc="0" normalizeH="0" baseline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48055544-14B5-1B4D-98AC-1EFA5430C8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97561" y="3509555"/>
                      <a:ext cx="1223505" cy="379591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50800" tIns="50800" rIns="50800" bIns="50800" numCol="1" spcCol="38100" rtlCol="0" anchor="ctr">
                      <a:spAutoFit/>
                    </a:bodyPr>
                    <a:lstStyle/>
                    <a:p>
                      <a:pPr marL="0" marR="0" indent="0" algn="l" defTabSz="457200" rtl="0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Calibri"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sz="18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Calibri"/>
                              </a:rPr>
                              <m:t>𝜽</m:t>
                            </m:r>
                          </m:oMath>
                        </m:oMathPara>
                      </a14:m>
                      <a:endParaRPr kumimoji="0" lang="en-US" sz="18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ea typeface="+mn-ea"/>
                        <a:cs typeface="+mn-cs"/>
                        <a:sym typeface="Calibri"/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48055544-14B5-1B4D-98AC-1EFA5430C8C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97561" y="3509555"/>
                      <a:ext cx="1223505" cy="37959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EB0B352-F755-DBBB-C4C0-67D8EC943171}"/>
              </a:ext>
            </a:extLst>
          </p:cNvPr>
          <p:cNvCxnSpPr>
            <a:cxnSpLocks/>
          </p:cNvCxnSpPr>
          <p:nvPr/>
        </p:nvCxnSpPr>
        <p:spPr>
          <a:xfrm>
            <a:off x="2257436" y="4898703"/>
            <a:ext cx="944961" cy="0"/>
          </a:xfrm>
          <a:prstGeom prst="straightConnector1">
            <a:avLst/>
          </a:prstGeom>
          <a:noFill/>
          <a:ln w="1270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27688542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95943" y="1250576"/>
            <a:ext cx="8895626" cy="5552639"/>
          </a:xfrm>
        </p:spPr>
        <p:txBody>
          <a:bodyPr>
            <a:noAutofit/>
          </a:bodyPr>
          <a:lstStyle/>
          <a:p>
            <a:r>
              <a:rPr lang="en-US" sz="2400" dirty="0"/>
              <a:t>Problem Statement</a:t>
            </a:r>
          </a:p>
          <a:p>
            <a:r>
              <a:rPr lang="en-US" sz="2400" dirty="0"/>
              <a:t>Background</a:t>
            </a:r>
          </a:p>
          <a:p>
            <a:r>
              <a:rPr lang="en-US" sz="2400" dirty="0"/>
              <a:t>System 1: Inverted Pendulum</a:t>
            </a:r>
          </a:p>
          <a:p>
            <a:pPr lvl="1"/>
            <a:r>
              <a:rPr lang="en-US" sz="2000" dirty="0"/>
              <a:t>Model Derivation</a:t>
            </a:r>
          </a:p>
          <a:p>
            <a:pPr lvl="1"/>
            <a:r>
              <a:rPr lang="en-US" sz="2000" dirty="0"/>
              <a:t>SMC and Classical Control Comparison</a:t>
            </a:r>
          </a:p>
          <a:p>
            <a:pPr lvl="1"/>
            <a:r>
              <a:rPr lang="en-US" sz="2000" dirty="0"/>
              <a:t>Raw Measurements and State Estimation Comparison</a:t>
            </a:r>
          </a:p>
          <a:p>
            <a:r>
              <a:rPr lang="en-US" sz="2400" dirty="0"/>
              <a:t>System 2: Cart and Pendulum</a:t>
            </a:r>
          </a:p>
          <a:p>
            <a:pPr lvl="1"/>
            <a:r>
              <a:rPr lang="en-US" sz="2000" dirty="0"/>
              <a:t>Model Derivation</a:t>
            </a:r>
          </a:p>
          <a:p>
            <a:pPr lvl="1"/>
            <a:r>
              <a:rPr lang="en-US" sz="2000" dirty="0"/>
              <a:t>SMC and Classical Control Comparison</a:t>
            </a:r>
          </a:p>
          <a:p>
            <a:pPr lvl="1"/>
            <a:r>
              <a:rPr lang="en-US" sz="2000" dirty="0"/>
              <a:t>Raw Measurements and State Estimation Comparison</a:t>
            </a:r>
            <a:endParaRPr lang="en-US" sz="2400" dirty="0"/>
          </a:p>
          <a:p>
            <a:r>
              <a:rPr lang="en-US" sz="2400" dirty="0"/>
              <a:t>Conclusions</a:t>
            </a:r>
          </a:p>
          <a:p>
            <a:r>
              <a:rPr lang="en-US" sz="2400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60434130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1C825-E311-8DF7-FBFA-20C37DB4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Mode Control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524B5-D7C5-E0A2-A97F-5C919B39CA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77187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</a:rPr>
              <a:t>Full-State Extended Kalman Filter (EKF)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A56B3CE5-A892-43F2-B76A-F7AF90812C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789" y="1264024"/>
                <a:ext cx="8932082" cy="5115299"/>
              </a:xfrm>
              <a:prstGeom prst="rect">
                <a:avLst/>
              </a:prstGeom>
            </p:spPr>
            <p:txBody>
              <a:bodyPr/>
              <a:lstStyle>
                <a:lvl1pPr marL="342900" indent="-3429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8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1pPr>
                <a:lvl2pPr marL="783771" indent="-326571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4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2pPr>
                <a:lvl3pPr marL="1219200" indent="-3048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3pPr>
                <a:lvl4pPr marL="17373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4pPr>
                <a:lvl5pPr marL="21945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5pPr>
                <a:lvl6pPr marL="2451100" indent="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None/>
                  <a:defRPr sz="1800">
                    <a:solidFill>
                      <a:srgbClr val="03244D"/>
                    </a:solidFill>
                    <a:uFill>
                      <a:solidFill/>
                    </a:u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Calibri"/>
                  </a:defRPr>
                </a:lvl6pPr>
                <a:lvl7pPr marL="37211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7pPr>
                <a:lvl8pPr marL="40767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8pPr>
                <a:lvl9pPr marL="44323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9pPr>
              </a:lstStyle>
              <a:p>
                <a:pPr marL="0" indent="0">
                  <a:buNone/>
                </a:pPr>
                <a:r>
                  <a:rPr lang="en-US" b="1" u="sng" dirty="0">
                    <a:latin typeface="Arial" panose="020B0604020202020204" pitchFamily="34" charset="0"/>
                  </a:rPr>
                  <a:t>Measurement-Level Implementation</a:t>
                </a:r>
              </a:p>
              <a:p>
                <a:pPr marL="0" indent="0">
                  <a:buNone/>
                </a:pPr>
                <a:endParaRPr lang="en-US" sz="2000" b="1" u="sng" dirty="0">
                  <a:latin typeface="Arial" panose="020B0604020202020204" pitchFamily="34" charset="0"/>
                </a:endParaRPr>
              </a:p>
              <a:p>
                <a:r>
                  <a:rPr lang="en-US" sz="2400" dirty="0">
                    <a:latin typeface="Arial" panose="020B0604020202020204" pitchFamily="34" charset="0"/>
                  </a:rPr>
                  <a:t>Time Update</a:t>
                </a:r>
              </a:p>
              <a:p>
                <a:pPr lvl="1"/>
                <a:r>
                  <a:rPr lang="en-US" sz="2000" dirty="0">
                    <a:latin typeface="Arial" panose="020B0604020202020204" pitchFamily="34" charset="0"/>
                  </a:rPr>
                  <a:t>State: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𝑨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𝑩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000" dirty="0">
                    <a:latin typeface="Arial" panose="020B0604020202020204" pitchFamily="34" charset="0"/>
                  </a:rPr>
                  <a:t>Covariance: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𝑨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Arial" panose="020B0604020202020204" pitchFamily="34" charset="0"/>
                  </a:rPr>
                  <a:t>Measurement Update</a:t>
                </a:r>
              </a:p>
              <a:p>
                <a:pPr lvl="1"/>
                <a:r>
                  <a:rPr lang="en-US" sz="2000" dirty="0">
                    <a:latin typeface="Arial" panose="020B0604020202020204" pitchFamily="34" charset="0"/>
                  </a:rPr>
                  <a:t>Kalman Gain: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𝑳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𝑯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𝑹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000" dirty="0">
                  <a:latin typeface="Arial" panose="020B0604020202020204" pitchFamily="34" charset="0"/>
                </a:endParaRPr>
              </a:p>
              <a:p>
                <a:pPr lvl="1"/>
                <a:r>
                  <a:rPr lang="en-US" sz="2000" dirty="0">
                    <a:latin typeface="Arial" panose="020B0604020202020204" pitchFamily="34" charset="0"/>
                  </a:rPr>
                  <a:t>State: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𝑳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</m:d>
                  </m:oMath>
                </a14:m>
                <a:endParaRPr lang="en-US" sz="2000" b="1" dirty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000" dirty="0">
                    <a:latin typeface="Arial" panose="020B0604020202020204" pitchFamily="34" charset="0"/>
                  </a:rPr>
                  <a:t>Covariance: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𝑰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𝑳𝑯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000" dirty="0">
                    <a:latin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A56B3CE5-A892-43F2-B76A-F7AF90812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9" y="1264024"/>
                <a:ext cx="8932082" cy="5115299"/>
              </a:xfrm>
              <a:prstGeom prst="rect">
                <a:avLst/>
              </a:prstGeom>
              <a:blipFill>
                <a:blip r:embed="rId2"/>
                <a:stretch>
                  <a:fillRect l="-1433" t="-1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D30E879-FBEC-4A51-9110-992C2FBA870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81478" y="1823712"/>
            <a:ext cx="3672126" cy="399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73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55" y="54785"/>
            <a:ext cx="6769792" cy="908220"/>
          </a:xfrm>
        </p:spPr>
        <p:txBody>
          <a:bodyPr>
            <a:normAutofit fontScale="90000"/>
          </a:bodyPr>
          <a:lstStyle/>
          <a:p>
            <a:r>
              <a:rPr lang="en-US" dirty="0"/>
              <a:t>Estimation Configuration 1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2E51BA61-8ECF-9C74-7E2A-889CE52CD4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3492705"/>
                  </p:ext>
                </p:extLst>
              </p:nvPr>
            </p:nvGraphicFramePr>
            <p:xfrm>
              <a:off x="452927" y="4914937"/>
              <a:ext cx="8589417" cy="1863480"/>
            </p:xfrm>
            <a:graphic>
              <a:graphicData uri="http://schemas.openxmlformats.org/drawingml/2006/table">
                <a:tbl>
                  <a:tblPr firstRow="1" bandRow="1">
                    <a:tableStyleId>{85BE263C-DBD7-4A20-BB59-AAB30ACAA65A}</a:tableStyleId>
                  </a:tblPr>
                  <a:tblGrid>
                    <a:gridCol w="3888337">
                      <a:extLst>
                        <a:ext uri="{9D8B030D-6E8A-4147-A177-3AD203B41FA5}">
                          <a16:colId xmlns:a16="http://schemas.microsoft.com/office/drawing/2014/main" val="1028918372"/>
                        </a:ext>
                      </a:extLst>
                    </a:gridCol>
                    <a:gridCol w="2247543">
                      <a:extLst>
                        <a:ext uri="{9D8B030D-6E8A-4147-A177-3AD203B41FA5}">
                          <a16:colId xmlns:a16="http://schemas.microsoft.com/office/drawing/2014/main" val="3001621503"/>
                        </a:ext>
                      </a:extLst>
                    </a:gridCol>
                    <a:gridCol w="2453537">
                      <a:extLst>
                        <a:ext uri="{9D8B030D-6E8A-4147-A177-3AD203B41FA5}">
                          <a16:colId xmlns:a16="http://schemas.microsoft.com/office/drawing/2014/main" val="923775387"/>
                        </a:ext>
                      </a:extLst>
                    </a:gridCol>
                  </a:tblGrid>
                  <a:tr h="400440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Timing Only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Position and Timing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9498547"/>
                      </a:ext>
                    </a:extLst>
                  </a:tr>
                  <a:tr h="2932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Bias Mean [ns]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38.26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429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1.05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7882446"/>
                      </a:ext>
                    </a:extLst>
                  </a:tr>
                  <a:tr h="2932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Bias Standard Deviation [ns]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429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133.07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429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177.78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8853669"/>
                      </a:ext>
                    </a:extLst>
                  </a:tr>
                  <a:tr h="2932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Drift Mean [ns/s]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429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0.046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429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0.18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1166132"/>
                      </a:ext>
                    </a:extLst>
                  </a:tr>
                  <a:tr h="2932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Drift Standard Deviation [ns/s]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429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0.69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429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1.98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98330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2E51BA61-8ECF-9C74-7E2A-889CE52CD4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3492705"/>
                  </p:ext>
                </p:extLst>
              </p:nvPr>
            </p:nvGraphicFramePr>
            <p:xfrm>
              <a:off x="452927" y="4914937"/>
              <a:ext cx="8589417" cy="1863480"/>
            </p:xfrm>
            <a:graphic>
              <a:graphicData uri="http://schemas.openxmlformats.org/drawingml/2006/table">
                <a:tbl>
                  <a:tblPr firstRow="1" bandRow="1">
                    <a:tableStyleId>{85BE263C-DBD7-4A20-BB59-AAB30ACAA65A}</a:tableStyleId>
                  </a:tblPr>
                  <a:tblGrid>
                    <a:gridCol w="3888337">
                      <a:extLst>
                        <a:ext uri="{9D8B030D-6E8A-4147-A177-3AD203B41FA5}">
                          <a16:colId xmlns:a16="http://schemas.microsoft.com/office/drawing/2014/main" val="1028918372"/>
                        </a:ext>
                      </a:extLst>
                    </a:gridCol>
                    <a:gridCol w="2247543">
                      <a:extLst>
                        <a:ext uri="{9D8B030D-6E8A-4147-A177-3AD203B41FA5}">
                          <a16:colId xmlns:a16="http://schemas.microsoft.com/office/drawing/2014/main" val="3001621503"/>
                        </a:ext>
                      </a:extLst>
                    </a:gridCol>
                    <a:gridCol w="2453537">
                      <a:extLst>
                        <a:ext uri="{9D8B030D-6E8A-4147-A177-3AD203B41FA5}">
                          <a16:colId xmlns:a16="http://schemas.microsoft.com/office/drawing/2014/main" val="923775387"/>
                        </a:ext>
                      </a:extLst>
                    </a:gridCol>
                  </a:tblGrid>
                  <a:tr h="400440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Timing Only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Position and Timing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94985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Bias Mean [ns]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2900" t="-118333" r="-109756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9876" t="-118333" r="-496" b="-3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78824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Bias Standard Deviation [ns]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2900" t="-218333" r="-109756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9876" t="-218333" r="-496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88536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Drift Mean [ns/s]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2900" t="-318333" r="-109756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9876" t="-318333" r="-496" b="-1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11661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Drift Standard Deviation [ns/s]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2900" t="-418333" r="-109756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9876" t="-418333" r="-496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983303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6E5A8A52-FBB2-5564-4AE6-17C1E55F82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40" y="1249700"/>
            <a:ext cx="7454719" cy="366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8742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55" y="54785"/>
            <a:ext cx="6769792" cy="908220"/>
          </a:xfrm>
        </p:spPr>
        <p:txBody>
          <a:bodyPr>
            <a:normAutofit fontScale="90000"/>
          </a:bodyPr>
          <a:lstStyle/>
          <a:p>
            <a:r>
              <a:rPr lang="en-US" dirty="0"/>
              <a:t>Estimation Configuration 2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93DFBA-EAD8-F2E6-2E7F-38D9E8101A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12" y="1228729"/>
            <a:ext cx="7498819" cy="3686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0D28769-4C5E-2B12-9F70-345BA6330A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6341527"/>
                  </p:ext>
                </p:extLst>
              </p:nvPr>
            </p:nvGraphicFramePr>
            <p:xfrm>
              <a:off x="645459" y="4915648"/>
              <a:ext cx="8447266" cy="1828800"/>
            </p:xfrm>
            <a:graphic>
              <a:graphicData uri="http://schemas.openxmlformats.org/drawingml/2006/table">
                <a:tbl>
                  <a:tblPr firstRow="1" bandRow="1">
                    <a:tableStyleId>{85BE263C-DBD7-4A20-BB59-AAB30ACAA65A}</a:tableStyleId>
                  </a:tblPr>
                  <a:tblGrid>
                    <a:gridCol w="3529853">
                      <a:extLst>
                        <a:ext uri="{9D8B030D-6E8A-4147-A177-3AD203B41FA5}">
                          <a16:colId xmlns:a16="http://schemas.microsoft.com/office/drawing/2014/main" val="1028918372"/>
                        </a:ext>
                      </a:extLst>
                    </a:gridCol>
                    <a:gridCol w="1882588">
                      <a:extLst>
                        <a:ext uri="{9D8B030D-6E8A-4147-A177-3AD203B41FA5}">
                          <a16:colId xmlns:a16="http://schemas.microsoft.com/office/drawing/2014/main" val="3001621503"/>
                        </a:ext>
                      </a:extLst>
                    </a:gridCol>
                    <a:gridCol w="3034825">
                      <a:extLst>
                        <a:ext uri="{9D8B030D-6E8A-4147-A177-3AD203B41FA5}">
                          <a16:colId xmlns:a16="http://schemas.microsoft.com/office/drawing/2014/main" val="923775387"/>
                        </a:ext>
                      </a:extLst>
                    </a:gridCol>
                  </a:tblGrid>
                  <a:tr h="289594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Timing Only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Position and Timing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9498547"/>
                      </a:ext>
                    </a:extLst>
                  </a:tr>
                  <a:tr h="2236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Bias Mean [ns]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−62.43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429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−100.03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7882446"/>
                      </a:ext>
                    </a:extLst>
                  </a:tr>
                  <a:tr h="2236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Bias Standard Deviation [ns]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429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73.36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429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205.31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8853669"/>
                      </a:ext>
                    </a:extLst>
                  </a:tr>
                  <a:tr h="2236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Drift Mean [ns/s]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429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−3.20×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429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0.29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1166132"/>
                      </a:ext>
                    </a:extLst>
                  </a:tr>
                  <a:tr h="2236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Drift Standard Deviation [ns/s]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429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429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2.49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98330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0D28769-4C5E-2B12-9F70-345BA6330A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6341527"/>
                  </p:ext>
                </p:extLst>
              </p:nvPr>
            </p:nvGraphicFramePr>
            <p:xfrm>
              <a:off x="645459" y="4915648"/>
              <a:ext cx="8447266" cy="1828800"/>
            </p:xfrm>
            <a:graphic>
              <a:graphicData uri="http://schemas.openxmlformats.org/drawingml/2006/table">
                <a:tbl>
                  <a:tblPr firstRow="1" bandRow="1">
                    <a:tableStyleId>{85BE263C-DBD7-4A20-BB59-AAB30ACAA65A}</a:tableStyleId>
                  </a:tblPr>
                  <a:tblGrid>
                    <a:gridCol w="3529853">
                      <a:extLst>
                        <a:ext uri="{9D8B030D-6E8A-4147-A177-3AD203B41FA5}">
                          <a16:colId xmlns:a16="http://schemas.microsoft.com/office/drawing/2014/main" val="1028918372"/>
                        </a:ext>
                      </a:extLst>
                    </a:gridCol>
                    <a:gridCol w="1882588">
                      <a:extLst>
                        <a:ext uri="{9D8B030D-6E8A-4147-A177-3AD203B41FA5}">
                          <a16:colId xmlns:a16="http://schemas.microsoft.com/office/drawing/2014/main" val="3001621503"/>
                        </a:ext>
                      </a:extLst>
                    </a:gridCol>
                    <a:gridCol w="3034825">
                      <a:extLst>
                        <a:ext uri="{9D8B030D-6E8A-4147-A177-3AD203B41FA5}">
                          <a16:colId xmlns:a16="http://schemas.microsoft.com/office/drawing/2014/main" val="92377538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Timing Only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Position and Timing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94985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Bias Mean [ns]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7702" t="-108333" r="-161812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8514" t="-108333" r="-402" b="-3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78824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Bias Standard Deviation [ns]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7702" t="-204918" r="-161812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8514" t="-204918" r="-402" b="-2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88536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Drift Mean [ns/s]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7702" t="-310000" r="-161812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8514" t="-310000" r="-402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11661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Drift Standard Deviation [ns/s]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7702" t="-410000" r="-16181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8514" t="-410000" r="-402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98330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79348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56855-7B91-FE13-C50A-C63FAAD1E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Inverted Pendulum – EOM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239B47F-236B-55B7-F490-A3381DE54CA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49630" y="1346662"/>
                <a:ext cx="7281855" cy="5456553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/>
                  <a:t>Small Angle Approximation (&lt; °10)</a:t>
                </a:r>
                <a:br>
                  <a:rPr lang="en-US" sz="2600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lit/>
                      </m:rP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, </m:t>
                    </m:r>
                    <m:func>
                      <m:func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lit/>
                      </m:rP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6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600" b="1" dirty="0"/>
                  <a:t>							  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endParaRPr lang="en-US" sz="2600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∗ 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d>
                                      <m:dPr>
                                        <m:ctrlP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func>
                                      <m:funcPr>
                                        <m:ctrlP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600" b="0" i="0" smtClean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2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</a:rPr>
                                          <m:t>𝑒𝑓𝑓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</a:rPr>
                                          <m:t>𝑒𝑓𝑓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2600" b="0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</a:rPr>
                                          <m:t>𝑒𝑓𝑓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𝑚𝑔𝑙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</a:rPr>
                                          <m:t>𝑒𝑓𝑓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239B47F-236B-55B7-F490-A3381DE54C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9630" y="1346662"/>
                <a:ext cx="7281855" cy="5456553"/>
              </a:xfrm>
              <a:blipFill>
                <a:blip r:embed="rId2"/>
                <a:stretch>
                  <a:fillRect l="-1340" t="-1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CBF436CF-2139-B7C3-A090-EEC928C2A3C6}"/>
              </a:ext>
            </a:extLst>
          </p:cNvPr>
          <p:cNvGrpSpPr/>
          <p:nvPr/>
        </p:nvGrpSpPr>
        <p:grpSpPr>
          <a:xfrm>
            <a:off x="6871314" y="2408659"/>
            <a:ext cx="2234082" cy="3172458"/>
            <a:chOff x="7030316" y="2921965"/>
            <a:chExt cx="2068651" cy="285727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E84CDC0-8AC7-24B0-B57F-85850F8C1D3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30316" y="2921965"/>
              <a:ext cx="1663169" cy="2857271"/>
              <a:chOff x="4539365" y="1658350"/>
              <a:chExt cx="1663169" cy="2857271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D88131C-62AB-6EA5-1600-A90DF4EE7249}"/>
                  </a:ext>
                </a:extLst>
              </p:cNvPr>
              <p:cNvGrpSpPr/>
              <p:nvPr/>
            </p:nvGrpSpPr>
            <p:grpSpPr>
              <a:xfrm>
                <a:off x="4594322" y="3424004"/>
                <a:ext cx="914400" cy="914400"/>
                <a:chOff x="2636520" y="3718560"/>
                <a:chExt cx="914400" cy="914400"/>
              </a:xfrm>
            </p:grpSpPr>
            <p:sp>
              <p:nvSpPr>
                <p:cNvPr id="25" name="Arc 24">
                  <a:extLst>
                    <a:ext uri="{FF2B5EF4-FFF2-40B4-BE49-F238E27FC236}">
                      <a16:creationId xmlns:a16="http://schemas.microsoft.com/office/drawing/2014/main" id="{F49B828C-2DD3-B073-9899-B0AC0B7C0AA5}"/>
                    </a:ext>
                  </a:extLst>
                </p:cNvPr>
                <p:cNvSpPr/>
                <p:nvPr/>
              </p:nvSpPr>
              <p:spPr>
                <a:xfrm>
                  <a:off x="2636520" y="3718560"/>
                  <a:ext cx="914400" cy="914400"/>
                </a:xfrm>
                <a:prstGeom prst="arc">
                  <a:avLst>
                    <a:gd name="adj1" fmla="val 13089912"/>
                    <a:gd name="adj2" fmla="val 19380098"/>
                  </a:avLst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91439" tIns="45719" rIns="91439" bIns="45719" numCol="1" spcCol="38100" rtlCol="0" anchor="t">
                  <a:noAutofit/>
                </a:bodyPr>
                <a:lstStyle/>
                <a:p>
                  <a: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26" name="Right Triangle 25">
                  <a:extLst>
                    <a:ext uri="{FF2B5EF4-FFF2-40B4-BE49-F238E27FC236}">
                      <a16:creationId xmlns:a16="http://schemas.microsoft.com/office/drawing/2014/main" id="{F04C2341-0AE5-3E38-2BF1-B85BB422C6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547576">
                  <a:off x="3382181" y="3837312"/>
                  <a:ext cx="126937" cy="126937"/>
                </a:xfrm>
                <a:prstGeom prst="rtTriangle">
                  <a:avLst/>
                </a:prstGeom>
                <a:solidFill>
                  <a:schemeClr val="accent5"/>
                </a:solidFill>
                <a:ln w="12700" cap="flat">
                  <a:solidFill>
                    <a:schemeClr val="accent5"/>
                  </a:solidFill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:endParaRPr kumimoji="0" lang="en-US" sz="40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790D605-BAE9-8C94-B4FC-E95BFC4D2572}"/>
                  </a:ext>
                </a:extLst>
              </p:cNvPr>
              <p:cNvGrpSpPr/>
              <p:nvPr/>
            </p:nvGrpSpPr>
            <p:grpSpPr>
              <a:xfrm>
                <a:off x="4539365" y="1658350"/>
                <a:ext cx="1663169" cy="2857271"/>
                <a:chOff x="4539365" y="1658350"/>
                <a:chExt cx="1663169" cy="2857271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089FFF85-1D77-D0A4-233A-0D3EE99D5648}"/>
                    </a:ext>
                  </a:extLst>
                </p:cNvPr>
                <p:cNvGrpSpPr/>
                <p:nvPr/>
              </p:nvGrpSpPr>
              <p:grpSpPr>
                <a:xfrm>
                  <a:off x="4539365" y="1658350"/>
                  <a:ext cx="1536715" cy="2857271"/>
                  <a:chOff x="5335323" y="2854690"/>
                  <a:chExt cx="1536715" cy="2857271"/>
                </a:xfrm>
              </p:grpSpPr>
              <p:sp>
                <p:nvSpPr>
                  <p:cNvPr id="15" name="Arc 14">
                    <a:extLst>
                      <a:ext uri="{FF2B5EF4-FFF2-40B4-BE49-F238E27FC236}">
                        <a16:creationId xmlns:a16="http://schemas.microsoft.com/office/drawing/2014/main" id="{9FD8BE78-F94A-4B9F-5D1F-798A6121BB42}"/>
                      </a:ext>
                    </a:extLst>
                  </p:cNvPr>
                  <p:cNvSpPr/>
                  <p:nvPr/>
                </p:nvSpPr>
                <p:spPr>
                  <a:xfrm>
                    <a:off x="5335323" y="3879757"/>
                    <a:ext cx="1036032" cy="544414"/>
                  </a:xfrm>
                  <a:prstGeom prst="arc">
                    <a:avLst>
                      <a:gd name="adj1" fmla="val 16200000"/>
                      <a:gd name="adj2" fmla="val 20412067"/>
                    </a:avLst>
                  </a:prstGeom>
                  <a:noFill/>
                  <a:ln w="38100" cap="flat">
                    <a:solidFill>
                      <a:srgbClr val="FF0000"/>
                    </a:solidFill>
                    <a:prstDash val="solid"/>
                    <a:miter lim="400000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91439" tIns="45719" rIns="91439" bIns="45719" numCol="1" spcCol="38100" rtlCol="0" anchor="t">
                    <a:noAutofit/>
                  </a:bodyPr>
                  <a:lstStyle/>
                  <a:p>
                    <a:pPr marL="0" marR="0" indent="0" algn="l" defTabSz="914400" rtl="0" fontAlgn="auto" latinLnBrk="1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endParaRPr>
                  </a:p>
                </p:txBody>
              </p:sp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296B22C7-29FE-9A98-AFEF-DDA3461B1700}"/>
                      </a:ext>
                    </a:extLst>
                  </p:cNvPr>
                  <p:cNvGrpSpPr/>
                  <p:nvPr/>
                </p:nvGrpSpPr>
                <p:grpSpPr>
                  <a:xfrm>
                    <a:off x="5352180" y="2854690"/>
                    <a:ext cx="1519858" cy="2857271"/>
                    <a:chOff x="4470174" y="2872336"/>
                    <a:chExt cx="1519858" cy="2857271"/>
                  </a:xfrm>
                </p:grpSpPr>
                <p:cxnSp>
                  <p:nvCxnSpPr>
                    <p:cNvPr id="17" name="Straight Connector 16">
                      <a:extLst>
                        <a:ext uri="{FF2B5EF4-FFF2-40B4-BE49-F238E27FC236}">
                          <a16:creationId xmlns:a16="http://schemas.microsoft.com/office/drawing/2014/main" id="{77147D96-7D07-0631-75B0-3E197480559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54000" y="3258706"/>
                      <a:ext cx="0" cy="1744499"/>
                    </a:xfrm>
                    <a:prstGeom prst="line">
                      <a:avLst/>
                    </a:prstGeom>
                    <a:noFill/>
                    <a:ln w="38100" cap="flat">
                      <a:solidFill>
                        <a:schemeClr val="accent6">
                          <a:lumMod val="75000"/>
                        </a:schemeClr>
                      </a:solidFill>
                      <a:prstDash val="sysDash"/>
                      <a:miter lim="400000"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grpSp>
                  <p:nvGrpSpPr>
                    <p:cNvPr id="18" name="Group 17">
                      <a:extLst>
                        <a:ext uri="{FF2B5EF4-FFF2-40B4-BE49-F238E27FC236}">
                          <a16:creationId xmlns:a16="http://schemas.microsoft.com/office/drawing/2014/main" id="{0639BF7D-94FA-8D67-602C-2B71E447B0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70174" y="2872336"/>
                      <a:ext cx="1519858" cy="2857271"/>
                      <a:chOff x="4470174" y="2872336"/>
                      <a:chExt cx="1519858" cy="2857271"/>
                    </a:xfrm>
                  </p:grpSpPr>
                  <p:grpSp>
                    <p:nvGrpSpPr>
                      <p:cNvPr id="19" name="Group 18">
                        <a:extLst>
                          <a:ext uri="{FF2B5EF4-FFF2-40B4-BE49-F238E27FC236}">
                            <a16:creationId xmlns:a16="http://schemas.microsoft.com/office/drawing/2014/main" id="{7F9ECCEF-EA16-1215-63D4-D311F955E2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70174" y="2872336"/>
                        <a:ext cx="1519858" cy="2857271"/>
                        <a:chOff x="2695575" y="3045210"/>
                        <a:chExt cx="1519858" cy="2857271"/>
                      </a:xfrm>
                    </p:grpSpPr>
                    <p:sp>
                      <p:nvSpPr>
                        <p:cNvPr id="21" name="Oval 20">
                          <a:extLst>
                            <a:ext uri="{FF2B5EF4-FFF2-40B4-BE49-F238E27FC236}">
                              <a16:creationId xmlns:a16="http://schemas.microsoft.com/office/drawing/2014/main" id="{795D82D8-356B-DBBD-3C14-4F905AB0F1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62275" y="4972050"/>
                          <a:ext cx="457200" cy="447675"/>
                        </a:xfrm>
                        <a:prstGeom prst="ellipse">
                          <a:avLst/>
                        </a:prstGeom>
                        <a:solidFill>
                          <a:schemeClr val="accent6">
                            <a:lumMod val="75000"/>
                          </a:schemeClr>
                        </a:solidFill>
                        <a:ln w="19050" cap="flat">
                          <a:solidFill>
                            <a:schemeClr val="accent5"/>
                          </a:solidFill>
                          <a:miter lim="400000"/>
                        </a:ln>
                        <a:effectLst>
                          <a:outerShdw blurRad="38100" dist="254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  <p:txBody>
                        <a:bodyPr rot="0" spcFirstLastPara="1" vertOverflow="overflow" horzOverflow="overflow" vert="horz" wrap="square" lIns="50800" tIns="50800" rIns="50800" bIns="50800" numCol="1" spcCol="38100" rtlCol="0" anchor="ctr">
                          <a:spAutoFit/>
                        </a:bodyPr>
                        <a:lstStyle/>
                        <a:p>
                          <a:pPr marL="0" marR="0" indent="0" algn="ctr" defTabSz="584200" rtl="0" fontAlgn="auto" latinLnBrk="1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Calibri"/>
                            <a:buNone/>
                            <a:tabLst/>
                          </a:pPr>
                          <a:endParaRPr kumimoji="0" lang="en-US" sz="40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12700" dir="5400000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uFillTx/>
                            <a:latin typeface="+mn-lt"/>
                            <a:ea typeface="+mn-ea"/>
                            <a:cs typeface="+mn-cs"/>
                            <a:sym typeface="Calibri"/>
                          </a:endParaRPr>
                        </a:p>
                      </p:txBody>
                    </p:sp>
                    <p:cxnSp>
                      <p:nvCxnSpPr>
                        <p:cNvPr id="22" name="Straight Connector 21">
                          <a:extLst>
                            <a:ext uri="{FF2B5EF4-FFF2-40B4-BE49-F238E27FC236}">
                              <a16:creationId xmlns:a16="http://schemas.microsoft.com/office/drawing/2014/main" id="{637704A5-9553-D1FE-751B-CEB5350078C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3155209" y="3339595"/>
                          <a:ext cx="802510" cy="1928470"/>
                        </a:xfrm>
                        <a:prstGeom prst="line">
                          <a:avLst/>
                        </a:prstGeom>
                        <a:noFill/>
                        <a:ln w="38100" cap="flat">
                          <a:solidFill>
                            <a:srgbClr val="000000"/>
                          </a:solidFill>
                          <a:prstDash val="solid"/>
                          <a:miter lim="400000"/>
                        </a:ln>
                        <a:effectLst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sp>
                      <p:nvSpPr>
                        <p:cNvPr id="23" name="Oval 22">
                          <a:extLst>
                            <a:ext uri="{FF2B5EF4-FFF2-40B4-BE49-F238E27FC236}">
                              <a16:creationId xmlns:a16="http://schemas.microsoft.com/office/drawing/2014/main" id="{2C5D8D61-AED2-CB16-C5BE-ED28D11446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58233" y="3045210"/>
                          <a:ext cx="457200" cy="447675"/>
                        </a:xfrm>
                        <a:prstGeom prst="ellipse">
                          <a:avLst/>
                        </a:prstGeom>
                        <a:solidFill>
                          <a:schemeClr val="accent5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  <p:txBody>
                        <a:bodyPr rot="0" spcFirstLastPara="1" vertOverflow="overflow" horzOverflow="overflow" vert="horz" wrap="square" lIns="50800" tIns="50800" rIns="50800" bIns="50800" numCol="1" spcCol="38100" rtlCol="0" anchor="ctr">
                          <a:spAutoFit/>
                        </a:bodyPr>
                        <a:lstStyle/>
                        <a:p>
                          <a:pPr marL="0" marR="0" indent="0" algn="ctr" defTabSz="584200" rtl="0" fontAlgn="auto" latinLnBrk="1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Calibri"/>
                            <a:buNone/>
                            <a:tabLst/>
                          </a:pPr>
                          <a:endParaRPr kumimoji="0" lang="en-US" sz="4000" b="0" i="0" u="none" strike="noStrike" cap="none" spc="0" normalizeH="0" baseline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12700" dir="5400000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uFillTx/>
                            <a:latin typeface="+mn-lt"/>
                            <a:ea typeface="+mn-ea"/>
                            <a:cs typeface="+mn-cs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4" name="Rectangle 23">
                          <a:extLst>
                            <a:ext uri="{FF2B5EF4-FFF2-40B4-BE49-F238E27FC236}">
                              <a16:creationId xmlns:a16="http://schemas.microsoft.com/office/drawing/2014/main" id="{511B72B4-3018-870F-9074-59AA68C568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695575" y="5184336"/>
                          <a:ext cx="1019175" cy="71814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  <p:txBody>
                        <a:bodyPr rot="0" spcFirstLastPara="1" vertOverflow="overflow" horzOverflow="overflow" vert="horz" wrap="square" lIns="50800" tIns="50800" rIns="50800" bIns="50800" numCol="1" spcCol="38100" rtlCol="0" anchor="ctr">
                          <a:spAutoFit/>
                        </a:bodyPr>
                        <a:lstStyle/>
                        <a:p>
                          <a:pPr marL="0" marR="0" indent="0" algn="ctr" defTabSz="584200" rtl="0" fontAlgn="auto" latinLnBrk="1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Calibri"/>
                            <a:buNone/>
                            <a:tabLst/>
                          </a:pPr>
                          <a:endParaRPr kumimoji="0" lang="en-US" sz="4000" b="0" i="0" u="none" strike="noStrike" cap="none" spc="0" normalizeH="0" baseline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12700" dir="5400000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uFillTx/>
                            <a:latin typeface="+mn-lt"/>
                            <a:ea typeface="+mn-ea"/>
                            <a:cs typeface="+mn-cs"/>
                            <a:sym typeface="Calibri"/>
                          </a:endParaRPr>
                        </a:p>
                      </p:txBody>
                    </p: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0" name="TextBox 19">
                            <a:extLst>
                              <a:ext uri="{FF2B5EF4-FFF2-40B4-BE49-F238E27FC236}">
                                <a16:creationId xmlns:a16="http://schemas.microsoft.com/office/drawing/2014/main" id="{CF5659F5-1C6B-D651-8BB0-54900E26E82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597561" y="3509555"/>
                            <a:ext cx="1223505" cy="379591"/>
                          </a:xfrm>
                          <a:prstGeom prst="rect">
                            <a:avLst/>
                          </a:prstGeom>
                          <a:noFill/>
                          <a:ln w="12700" cap="flat">
                            <a:noFill/>
                            <a:miter lim="400000"/>
                          </a:ln>
                          <a:effectLst/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none"/>
                        </p:style>
                        <p:txBody>
                          <a:bodyPr rot="0" spcFirstLastPara="1" vertOverflow="overflow" horzOverflow="overflow" vert="horz" wrap="square" lIns="50800" tIns="50800" rIns="50800" bIns="50800" numCol="1" spcCol="38100" rtlCol="0" anchor="ctr">
                            <a:spAutoFit/>
                          </a:bodyPr>
                          <a:lstStyle/>
                          <a:p>
                            <a:pPr marL="0" marR="0" indent="0" algn="l" defTabSz="457200" rtl="0" fontAlgn="auto" latinLnBrk="1" hangingPunct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Tx/>
                              <a:buFont typeface="Calibri"/>
                              <a:buNone/>
                              <a:tabLst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0" lang="en-US" sz="18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Calibri"/>
                                    </a:rPr>
                                    <m:t>𝜽</m:t>
                                  </m:r>
                                </m:oMath>
                              </m:oMathPara>
                            </a14:m>
                            <a:endParaRPr kumimoji="0" lang="en-US" sz="1800" b="1" i="0" u="none" strike="noStrike" cap="none" spc="0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ea typeface="+mn-ea"/>
                              <a:cs typeface="+mn-cs"/>
                              <a:sym typeface="Calibri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5" name="TextBox 44">
                            <a:extLst>
                              <a:ext uri="{FF2B5EF4-FFF2-40B4-BE49-F238E27FC236}">
                                <a16:creationId xmlns:a16="http://schemas.microsoft.com/office/drawing/2014/main" id="{B849DD55-8F43-BADD-AF74-D53D540DD037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597561" y="3509555"/>
                            <a:ext cx="1223505" cy="379591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/>
                            </a:stretch>
                          </a:blipFill>
                          <a:ln w="12700" cap="flat">
                            <a:noFill/>
                            <a:miter lim="400000"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EEC8B86E-9F75-489C-45F3-771A1BFC32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79029" y="3411507"/>
                      <a:ext cx="1223505" cy="379591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50800" tIns="50800" rIns="50800" bIns="50800" numCol="1" spcCol="38100" rtlCol="0" anchor="ctr">
                      <a:spAutoFit/>
                    </a:bodyPr>
                    <a:lstStyle/>
                    <a:p>
                      <a:pPr marL="0" marR="0" indent="0" algn="l" defTabSz="457200" rtl="0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Calibri"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sz="18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accent5"/>
                                </a:solidFill>
                                <a:effectLst/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Calibri"/>
                              </a:rPr>
                              <m:t>𝝉</m:t>
                            </m:r>
                          </m:oMath>
                        </m:oMathPara>
                      </a14:m>
                      <a:endParaRPr kumimoji="0" lang="en-US" sz="18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ea typeface="+mn-ea"/>
                        <a:cs typeface="+mn-cs"/>
                        <a:sym typeface="Calibri"/>
                      </a:endParaRPr>
                    </a:p>
                  </p:txBody>
                </p:sp>
              </mc:Choice>
              <mc:Fallback xmlns="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9F0F0494-B185-9689-BB5E-F1A46A0EEB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79029" y="3411507"/>
                      <a:ext cx="1223505" cy="37959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B7222AC-5EE7-9587-D512-A1A8E540E173}"/>
                </a:ext>
              </a:extLst>
            </p:cNvPr>
            <p:cNvGrpSpPr/>
            <p:nvPr/>
          </p:nvGrpSpPr>
          <p:grpSpPr>
            <a:xfrm>
              <a:off x="7999673" y="2974863"/>
              <a:ext cx="1099294" cy="2322167"/>
              <a:chOff x="7999673" y="2974863"/>
              <a:chExt cx="1099294" cy="2322167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3F6E6F25-04CA-D645-7968-07391A464B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38536" y="4374830"/>
                <a:ext cx="0" cy="632460"/>
              </a:xfrm>
              <a:prstGeom prst="straightConnector1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B1BE9AC1-F92A-6C34-7CA8-2F720EDA7E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0916" y="4992050"/>
                <a:ext cx="614325" cy="0"/>
              </a:xfrm>
              <a:prstGeom prst="straightConnector1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108254-FD20-762A-F113-F49375C61268}"/>
                  </a:ext>
                </a:extLst>
              </p:cNvPr>
              <p:cNvSpPr txBox="1"/>
              <p:nvPr/>
            </p:nvSpPr>
            <p:spPr>
              <a:xfrm>
                <a:off x="8866344" y="4917439"/>
                <a:ext cx="232623" cy="3795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Calibri"/>
                  </a:rPr>
                  <a:t>x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C9BFB8-0380-382E-152C-B974BF49D0A7}"/>
                  </a:ext>
                </a:extLst>
              </p:cNvPr>
              <p:cNvSpPr txBox="1"/>
              <p:nvPr/>
            </p:nvSpPr>
            <p:spPr>
              <a:xfrm>
                <a:off x="8385939" y="4185034"/>
                <a:ext cx="232623" cy="3795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y</a:t>
                </a:r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5F4B7A4-3EFB-2B16-53B8-606B083C7A44}"/>
                  </a:ext>
                </a:extLst>
              </p:cNvPr>
              <p:cNvSpPr txBox="1"/>
              <p:nvPr/>
            </p:nvSpPr>
            <p:spPr>
              <a:xfrm flipH="1">
                <a:off x="7999673" y="3960489"/>
                <a:ext cx="518639" cy="3418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l</a:t>
                </a:r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C93FE6D-CB35-0ABD-90DE-D970879BF114}"/>
                  </a:ext>
                </a:extLst>
              </p:cNvPr>
              <p:cNvSpPr txBox="1"/>
              <p:nvPr/>
            </p:nvSpPr>
            <p:spPr>
              <a:xfrm flipH="1">
                <a:off x="8572135" y="2974863"/>
                <a:ext cx="518639" cy="3418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m</a:t>
                </a:r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235165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423E-7B17-257B-4E11-A2841008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and Pendulum – EOM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68C5455-01C4-85EC-A0BE-23131522325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34110" y="1389233"/>
                <a:ext cx="7898619" cy="4830301"/>
              </a:xfrm>
            </p:spPr>
            <p:txBody>
              <a:bodyPr>
                <a:normAutofit/>
              </a:bodyPr>
              <a:lstStyle/>
              <a:p>
                <a:pPr marL="0" indent="0" algn="l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𝑔𝑠𝑖𝑛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𝑚𝑙</m:t>
                          </m:r>
                          <m:sSubSup>
                            <m:sSub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func>
                            <m:func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>
                            <m:f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6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6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2600" dirty="0"/>
              </a:p>
              <a:p>
                <a:pPr marL="0" indent="0" algn="l">
                  <a:lnSpc>
                    <a:spcPct val="125000"/>
                  </a:lnSpc>
                  <a:buNone/>
                </a:pPr>
                <a:r>
                  <a:rPr lang="en-US" sz="2600" b="1" dirty="0"/>
                  <a:t>		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600" dirty="0"/>
              </a:p>
              <a:p>
                <a:pPr marL="0" indent="0" algn="l">
                  <a:lnSpc>
                    <a:spcPct val="150000"/>
                  </a:lnSpc>
                  <a:buNone/>
                </a:pPr>
                <a:endParaRPr lang="en-US" sz="26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68C5455-01C4-85EC-A0BE-2313152232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4110" y="1389233"/>
                <a:ext cx="7898619" cy="483030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66B08EB3-10EA-6F9A-FFEA-0A95CEA2E9FA}"/>
              </a:ext>
            </a:extLst>
          </p:cNvPr>
          <p:cNvGrpSpPr/>
          <p:nvPr/>
        </p:nvGrpSpPr>
        <p:grpSpPr>
          <a:xfrm>
            <a:off x="5940130" y="2373621"/>
            <a:ext cx="3464381" cy="3901426"/>
            <a:chOff x="5737300" y="1658443"/>
            <a:chExt cx="3464381" cy="39014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29B87E8-732A-FDFD-1702-370C3BD828B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37300" y="1658443"/>
              <a:ext cx="3464381" cy="3901426"/>
              <a:chOff x="1982310" y="1918890"/>
              <a:chExt cx="3464381" cy="390142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4BA7DB93-9597-2B43-5238-038026BB3FB6}"/>
                  </a:ext>
                </a:extLst>
              </p:cNvPr>
              <p:cNvGrpSpPr/>
              <p:nvPr/>
            </p:nvGrpSpPr>
            <p:grpSpPr>
              <a:xfrm>
                <a:off x="1982310" y="1918890"/>
                <a:ext cx="3464381" cy="3901426"/>
                <a:chOff x="1263265" y="1900386"/>
                <a:chExt cx="3464381" cy="3901426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B6D3C8DD-59C5-026F-21BE-0B0C40EF3DF2}"/>
                    </a:ext>
                  </a:extLst>
                </p:cNvPr>
                <p:cNvGrpSpPr/>
                <p:nvPr/>
              </p:nvGrpSpPr>
              <p:grpSpPr>
                <a:xfrm>
                  <a:off x="1263265" y="1900386"/>
                  <a:ext cx="3464381" cy="3901426"/>
                  <a:chOff x="1263265" y="1900386"/>
                  <a:chExt cx="3464381" cy="3901426"/>
                </a:xfrm>
              </p:grpSpPr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2EB0D191-2BC5-B602-B395-74AF24862A81}"/>
                      </a:ext>
                    </a:extLst>
                  </p:cNvPr>
                  <p:cNvGrpSpPr/>
                  <p:nvPr/>
                </p:nvGrpSpPr>
                <p:grpSpPr>
                  <a:xfrm>
                    <a:off x="1811815" y="1900386"/>
                    <a:ext cx="2915831" cy="2857271"/>
                    <a:chOff x="5335323" y="2854690"/>
                    <a:chExt cx="2915831" cy="2857271"/>
                  </a:xfrm>
                </p:grpSpPr>
                <p:sp>
                  <p:nvSpPr>
                    <p:cNvPr id="19" name="Arc 18">
                      <a:extLst>
                        <a:ext uri="{FF2B5EF4-FFF2-40B4-BE49-F238E27FC236}">
                          <a16:creationId xmlns:a16="http://schemas.microsoft.com/office/drawing/2014/main" id="{06D976C7-B816-B4C3-3843-3FE2C06031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35323" y="3879757"/>
                      <a:ext cx="1036032" cy="544414"/>
                    </a:xfrm>
                    <a:prstGeom prst="arc">
                      <a:avLst>
                        <a:gd name="adj1" fmla="val 16200000"/>
                        <a:gd name="adj2" fmla="val 20412067"/>
                      </a:avLst>
                    </a:prstGeom>
                    <a:noFill/>
                    <a:ln w="38100" cap="flat">
                      <a:solidFill>
                        <a:srgbClr val="FF0000"/>
                      </a:solidFill>
                      <a:prstDash val="solid"/>
                      <a:miter lim="400000"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91439" tIns="45719" rIns="91439" bIns="45719" numCol="1" spcCol="38100" rtlCol="0" anchor="t">
                      <a:noAutofit/>
                    </a:bodyPr>
                    <a:lstStyle/>
                    <a:p>
                      <a:pPr marL="0" marR="0" indent="0" algn="l" defTabSz="914400" rtl="0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</a:endParaRPr>
                    </a:p>
                  </p:txBody>
                </p:sp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0CAD4FC6-FAEC-C38B-9386-30617F63DC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52180" y="2854690"/>
                      <a:ext cx="2898974" cy="2857271"/>
                      <a:chOff x="4470174" y="2872336"/>
                      <a:chExt cx="2898974" cy="2857271"/>
                    </a:xfrm>
                  </p:grpSpPr>
                  <p:cxnSp>
                    <p:nvCxnSpPr>
                      <p:cNvPr id="21" name="Straight Connector 20">
                        <a:extLst>
                          <a:ext uri="{FF2B5EF4-FFF2-40B4-BE49-F238E27FC236}">
                            <a16:creationId xmlns:a16="http://schemas.microsoft.com/office/drawing/2014/main" id="{9D691695-DACE-38B4-329A-2CB7ECF3B9E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954000" y="3258706"/>
                        <a:ext cx="0" cy="1744499"/>
                      </a:xfrm>
                      <a:prstGeom prst="line">
                        <a:avLst/>
                      </a:prstGeom>
                      <a:noFill/>
                      <a:ln w="38100" cap="flat">
                        <a:solidFill>
                          <a:schemeClr val="accent6">
                            <a:lumMod val="75000"/>
                          </a:schemeClr>
                        </a:solidFill>
                        <a:prstDash val="sysDash"/>
                        <a:miter lim="400000"/>
                      </a:ln>
                      <a:effectLst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grpSp>
                    <p:nvGrpSpPr>
                      <p:cNvPr id="22" name="Group 21">
                        <a:extLst>
                          <a:ext uri="{FF2B5EF4-FFF2-40B4-BE49-F238E27FC236}">
                            <a16:creationId xmlns:a16="http://schemas.microsoft.com/office/drawing/2014/main" id="{81DEB579-DF35-B543-B92D-3DB62F260A9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70174" y="2872336"/>
                        <a:ext cx="2898974" cy="2857271"/>
                        <a:chOff x="4470174" y="2872336"/>
                        <a:chExt cx="2898974" cy="2857271"/>
                      </a:xfrm>
                    </p:grpSpPr>
                    <p:grpSp>
                      <p:nvGrpSpPr>
                        <p:cNvPr id="23" name="Group 22">
                          <a:extLst>
                            <a:ext uri="{FF2B5EF4-FFF2-40B4-BE49-F238E27FC236}">
                              <a16:creationId xmlns:a16="http://schemas.microsoft.com/office/drawing/2014/main" id="{BF302421-B62E-6CEB-6DBB-8FED30788D6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470174" y="2872336"/>
                          <a:ext cx="1519858" cy="2857271"/>
                          <a:chOff x="2695575" y="3045210"/>
                          <a:chExt cx="1519858" cy="2857271"/>
                        </a:xfrm>
                      </p:grpSpPr>
                      <p:sp>
                        <p:nvSpPr>
                          <p:cNvPr id="31" name="Oval 30">
                            <a:extLst>
                              <a:ext uri="{FF2B5EF4-FFF2-40B4-BE49-F238E27FC236}">
                                <a16:creationId xmlns:a16="http://schemas.microsoft.com/office/drawing/2014/main" id="{267E73F8-A17F-B740-A59F-34E1D5575B0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962275" y="4972050"/>
                            <a:ext cx="457200" cy="447675"/>
                          </a:xfrm>
                          <a:prstGeom prst="ellipse">
                            <a:avLst/>
                          </a:prstGeom>
                          <a:solidFill>
                            <a:schemeClr val="accent6">
                              <a:lumMod val="75000"/>
                            </a:schemeClr>
                          </a:solidFill>
                          <a:ln w="19050" cap="flat">
                            <a:solidFill>
                              <a:schemeClr val="accent5"/>
                            </a:solidFill>
                            <a:miter lim="400000"/>
                          </a:ln>
                          <a:effectLst>
                            <a:outerShdw blurRad="38100" dist="254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none"/>
                        </p:style>
                        <p:txBody>
                          <a:bodyPr rot="0" spcFirstLastPara="1" vertOverflow="overflow" horzOverflow="overflow" vert="horz" wrap="square" lIns="50800" tIns="50800" rIns="50800" bIns="50800" numCol="1" spcCol="38100" rtlCol="0" anchor="ctr">
                            <a:spAutoFit/>
                          </a:bodyPr>
                          <a:lstStyle/>
                          <a:p>
                            <a:pPr marL="0" marR="0" indent="0" algn="ctr" defTabSz="584200" rtl="0" fontAlgn="auto" latinLnBrk="1" hangingPunct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Tx/>
                              <a:buFont typeface="Calibri"/>
                              <a:buNone/>
                              <a:tabLst/>
                            </a:pPr>
                            <a:endParaRPr kumimoji="0" lang="en-US" sz="4000" b="0" i="0" u="none" strike="noStrike" cap="none" spc="0" normalizeH="0" baseline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12700" dir="5400000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uFillTx/>
                              <a:latin typeface="+mn-lt"/>
                              <a:ea typeface="+mn-ea"/>
                              <a:cs typeface="+mn-cs"/>
                              <a:sym typeface="Calibri"/>
                            </a:endParaRPr>
                          </a:p>
                        </p:txBody>
                      </p:sp>
                      <p:cxnSp>
                        <p:nvCxnSpPr>
                          <p:cNvPr id="32" name="Straight Connector 31">
                            <a:extLst>
                              <a:ext uri="{FF2B5EF4-FFF2-40B4-BE49-F238E27FC236}">
                                <a16:creationId xmlns:a16="http://schemas.microsoft.com/office/drawing/2014/main" id="{65A4381C-AA9A-5539-DD05-5E0711FEF45B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3155209" y="3339595"/>
                            <a:ext cx="802510" cy="1928470"/>
                          </a:xfrm>
                          <a:prstGeom prst="line">
                            <a:avLst/>
                          </a:prstGeom>
                          <a:noFill/>
                          <a:ln w="38100" cap="flat">
                            <a:solidFill>
                              <a:srgbClr val="000000"/>
                            </a:solidFill>
                            <a:prstDash val="solid"/>
                            <a:miter lim="400000"/>
                          </a:ln>
                          <a:effectLst/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none"/>
                        </p:style>
                      </p:cxnSp>
                      <p:sp>
                        <p:nvSpPr>
                          <p:cNvPr id="33" name="Oval 32">
                            <a:extLst>
                              <a:ext uri="{FF2B5EF4-FFF2-40B4-BE49-F238E27FC236}">
                                <a16:creationId xmlns:a16="http://schemas.microsoft.com/office/drawing/2014/main" id="{9A238F7F-FD0C-C80D-6E89-EE225AE431E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58233" y="3045210"/>
                            <a:ext cx="457200" cy="447675"/>
                          </a:xfrm>
                          <a:prstGeom prst="ellipse">
                            <a:avLst/>
                          </a:prstGeom>
                          <a:solidFill>
                            <a:schemeClr val="accent5"/>
                          </a:solidFill>
                          <a:ln w="12700" cap="flat">
                            <a:noFill/>
                            <a:miter lim="400000"/>
                          </a:ln>
                          <a:effectLst/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none"/>
                        </p:style>
                        <p:txBody>
                          <a:bodyPr rot="0" spcFirstLastPara="1" vertOverflow="overflow" horzOverflow="overflow" vert="horz" wrap="square" lIns="50800" tIns="50800" rIns="50800" bIns="50800" numCol="1" spcCol="38100" rtlCol="0" anchor="ctr">
                            <a:spAutoFit/>
                          </a:bodyPr>
                          <a:lstStyle/>
                          <a:p>
                            <a:pPr marL="0" marR="0" indent="0" algn="ctr" defTabSz="584200" rtl="0" fontAlgn="auto" latinLnBrk="1" hangingPunct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Tx/>
                              <a:buFont typeface="Calibri"/>
                              <a:buNone/>
                              <a:tabLst/>
                            </a:pPr>
                            <a:endParaRPr kumimoji="0" lang="en-US" sz="4000" b="0" i="0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12700" dir="5400000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uFillTx/>
                              <a:latin typeface="+mn-lt"/>
                              <a:ea typeface="+mn-ea"/>
                              <a:cs typeface="+mn-cs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4" name="Rectangle 33">
                            <a:extLst>
                              <a:ext uri="{FF2B5EF4-FFF2-40B4-BE49-F238E27FC236}">
                                <a16:creationId xmlns:a16="http://schemas.microsoft.com/office/drawing/2014/main" id="{6CE5D3C1-27F8-6721-4E9B-0029097EA17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695575" y="5184336"/>
                            <a:ext cx="1019175" cy="718145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12700" cap="flat">
                            <a:noFill/>
                            <a:miter lim="400000"/>
                          </a:ln>
                          <a:effectLst/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none"/>
                        </p:style>
                        <p:txBody>
                          <a:bodyPr rot="0" spcFirstLastPara="1" vertOverflow="overflow" horzOverflow="overflow" vert="horz" wrap="square" lIns="50800" tIns="50800" rIns="50800" bIns="50800" numCol="1" spcCol="38100" rtlCol="0" anchor="ctr">
                            <a:spAutoFit/>
                          </a:bodyPr>
                          <a:lstStyle/>
                          <a:p>
                            <a:pPr marL="0" marR="0" indent="0" algn="ctr" defTabSz="584200" rtl="0" fontAlgn="auto" latinLnBrk="1" hangingPunct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Tx/>
                              <a:buFont typeface="Calibri"/>
                              <a:buNone/>
                              <a:tabLst/>
                            </a:pPr>
                            <a:endParaRPr kumimoji="0" lang="en-US" sz="4000" b="0" i="0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>
                                <a:outerShdw blurRad="38100" dist="12700" dir="5400000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uFillTx/>
                              <a:latin typeface="+mn-lt"/>
                              <a:ea typeface="+mn-ea"/>
                              <a:cs typeface="+mn-cs"/>
                              <a:sym typeface="Calibri"/>
                            </a:endParaRPr>
                          </a:p>
                        </p:txBody>
                      </p:sp>
                    </p:grp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24" name="TextBox 23">
                              <a:extLst>
                                <a:ext uri="{FF2B5EF4-FFF2-40B4-BE49-F238E27FC236}">
                                  <a16:creationId xmlns:a16="http://schemas.microsoft.com/office/drawing/2014/main" id="{B51FB538-EFA9-7F46-BE83-B5E2F14C4BA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597561" y="3509555"/>
                              <a:ext cx="1223505" cy="379591"/>
                            </a:xfrm>
                            <a:prstGeom prst="rect">
                              <a:avLst/>
                            </a:prstGeom>
                            <a:noFill/>
                            <a:ln w="12700" cap="flat">
                              <a:noFill/>
                              <a:miter lim="400000"/>
                            </a:ln>
                            <a:effectLst/>
                          </p:spPr>
                          <p:style>
                            <a:lnRef idx="0">
                              <a:scrgbClr r="0" g="0" b="0"/>
                            </a:lnRef>
                            <a:fillRef idx="0">
                              <a:scrgbClr r="0" g="0" b="0"/>
                            </a:fillRef>
                            <a:effectRef idx="0">
                              <a:scrgbClr r="0" g="0" b="0"/>
                            </a:effectRef>
                            <a:fontRef idx="none"/>
                          </p:style>
                          <p:txBody>
                            <a:bodyPr rot="0" spcFirstLastPara="1" vertOverflow="overflow" horzOverflow="overflow" vert="horz" wrap="square" lIns="50800" tIns="50800" rIns="50800" bIns="50800" numCol="1" spcCol="38100" rtlCol="0" anchor="ctr">
                              <a:spAutoFit/>
                            </a:bodyPr>
                            <a:lstStyle/>
                            <a:p>
                              <a:pPr marL="0" marR="0" indent="0" algn="l" defTabSz="457200" rtl="0" fontAlgn="auto" latinLnBrk="1" hangingPunct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SzTx/>
                                <a:buFont typeface="Calibri"/>
                                <a:buNone/>
                                <a:tabLst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kumimoji="0" lang="en-US" sz="18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𝜽</m:t>
                                    </m:r>
                                  </m:oMath>
                                </m:oMathPara>
                              </a14:m>
                              <a:endParaRPr kumimoji="0" lang="en-US" sz="1800" b="1" i="0" u="none" strike="noStrike" cap="none" spc="0" normalizeH="0" baseline="0" dirty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ea typeface="+mn-ea"/>
                                <a:cs typeface="+mn-cs"/>
                                <a:sym typeface="Calibri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24" name="TextBox 23">
                              <a:extLst>
                                <a:ext uri="{FF2B5EF4-FFF2-40B4-BE49-F238E27FC236}">
                                  <a16:creationId xmlns:a16="http://schemas.microsoft.com/office/drawing/2014/main" id="{B51FB538-EFA9-7F46-BE83-B5E2F14C4BA4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4597561" y="3509555"/>
                              <a:ext cx="1223505" cy="379591"/>
                            </a:xfrm>
                            <a:prstGeom prst="rect">
                              <a:avLst/>
                            </a:prstGeom>
                            <a:blipFill>
                              <a:blip r:embed="rId3"/>
                              <a:stretch>
                                <a:fillRect/>
                              </a:stretch>
                            </a:blipFill>
                            <a:ln w="12700" cap="flat">
                              <a:noFill/>
                              <a:miter lim="400000"/>
                            </a:ln>
                            <a:effectLst/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25" name="TextBox 24">
                              <a:extLst>
                                <a:ext uri="{FF2B5EF4-FFF2-40B4-BE49-F238E27FC236}">
                                  <a16:creationId xmlns:a16="http://schemas.microsoft.com/office/drawing/2014/main" id="{89BDB86B-2FD1-9494-524F-43A76933E98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145643" y="5350016"/>
                              <a:ext cx="1223505" cy="379591"/>
                            </a:xfrm>
                            <a:prstGeom prst="rect">
                              <a:avLst/>
                            </a:prstGeom>
                            <a:noFill/>
                            <a:ln w="12700" cap="flat">
                              <a:noFill/>
                              <a:miter lim="400000"/>
                            </a:ln>
                            <a:effectLst/>
                          </p:spPr>
                          <p:style>
                            <a:lnRef idx="0">
                              <a:scrgbClr r="0" g="0" b="0"/>
                            </a:lnRef>
                            <a:fillRef idx="0">
                              <a:scrgbClr r="0" g="0" b="0"/>
                            </a:fillRef>
                            <a:effectRef idx="0">
                              <a:scrgbClr r="0" g="0" b="0"/>
                            </a:effectRef>
                            <a:fontRef idx="none"/>
                          </p:style>
                          <p:txBody>
                            <a:bodyPr rot="0" spcFirstLastPara="1" vertOverflow="overflow" horzOverflow="overflow" vert="horz" wrap="square" lIns="50800" tIns="50800" rIns="50800" bIns="50800" numCol="1" spcCol="38100" rtlCol="0" anchor="ctr">
                              <a:spAutoFit/>
                            </a:bodyPr>
                            <a:lstStyle/>
                            <a:p>
                              <a:pPr marL="0" marR="0" indent="0" algn="l" defTabSz="457200" rtl="0" fontAlgn="auto" latinLnBrk="1" hangingPunct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SzTx/>
                                <a:buFont typeface="Calibri"/>
                                <a:buNone/>
                                <a:tabLst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kumimoji="0" lang="en-US" sz="18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5"/>
                                        </a:solidFill>
                                        <a:effectLst/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Calibri"/>
                                      </a:rPr>
                                      <m:t>𝑭</m:t>
                                    </m:r>
                                  </m:oMath>
                                </m:oMathPara>
                              </a14:m>
                              <a:endParaRPr kumimoji="0" lang="en-US" sz="1800" b="1" i="0" u="none" strike="noStrike" cap="none" spc="0" normalizeH="0" baseline="0" dirty="0">
                                <a:ln>
                                  <a:noFill/>
                                </a:ln>
                                <a:solidFill>
                                  <a:schemeClr val="accent5"/>
                                </a:solidFill>
                                <a:effectLst/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ea typeface="+mn-ea"/>
                                <a:cs typeface="+mn-cs"/>
                                <a:sym typeface="Calibri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25" name="TextBox 24">
                              <a:extLst>
                                <a:ext uri="{FF2B5EF4-FFF2-40B4-BE49-F238E27FC236}">
                                  <a16:creationId xmlns:a16="http://schemas.microsoft.com/office/drawing/2014/main" id="{89BDB86B-2FD1-9494-524F-43A76933E98A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6145643" y="5350016"/>
                              <a:ext cx="1223505" cy="379591"/>
                            </a:xfrm>
                            <a:prstGeom prst="rect">
                              <a:avLst/>
                            </a:prstGeom>
                            <a:blipFill>
                              <a:blip r:embed="rId4"/>
                              <a:stretch>
                                <a:fillRect/>
                              </a:stretch>
                            </a:blipFill>
                            <a:ln w="12700" cap="flat">
                              <a:noFill/>
                              <a:miter lim="400000"/>
                            </a:ln>
                            <a:effectLst/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</p:grpSp>
              </p:grpSp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0236DE1D-0DC3-71D7-A72C-C1E1FD29D808}"/>
                      </a:ext>
                    </a:extLst>
                  </p:cNvPr>
                  <p:cNvGrpSpPr/>
                  <p:nvPr/>
                </p:nvGrpSpPr>
                <p:grpSpPr>
                  <a:xfrm>
                    <a:off x="1263265" y="4039512"/>
                    <a:ext cx="2149987" cy="1762300"/>
                    <a:chOff x="3965054" y="3778108"/>
                    <a:chExt cx="2149987" cy="1762300"/>
                  </a:xfrm>
                </p:grpSpPr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25099057-E0C9-1E99-F3FD-0A30EB2852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65054" y="3778108"/>
                      <a:ext cx="2149987" cy="1110505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12700" cap="flat">
                      <a:solidFill>
                        <a:schemeClr val="accent5"/>
                      </a:solidFill>
                      <a:miter lim="400000"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50800" tIns="50800" rIns="50800" bIns="50800" numCol="1" spcCol="38100" rtlCol="0" anchor="ctr">
                      <a:spAutoFit/>
                    </a:bodyPr>
                    <a:lstStyle/>
                    <a:p>
                      <a:pPr marL="0" marR="0" indent="0" algn="ctr" defTabSz="584200" rtl="0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Calibri"/>
                        <a:buNone/>
                        <a:tabLst/>
                      </a:pPr>
                      <a:endParaRPr kumimoji="0" lang="en-US" sz="4000" b="0" i="0" u="none" strike="noStrike" cap="none" spc="0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p:txBody>
                </p:sp>
                <p:sp>
                  <p:nvSpPr>
                    <p:cNvPr id="17" name="Oval 16">
                      <a:extLst>
                        <a:ext uri="{FF2B5EF4-FFF2-40B4-BE49-F238E27FC236}">
                          <a16:creationId xmlns:a16="http://schemas.microsoft.com/office/drawing/2014/main" id="{3D281245-C6EC-4F5B-3AD0-3A079B5E13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45005" y="4902262"/>
                      <a:ext cx="638604" cy="638146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12700" cap="flat">
                      <a:solidFill>
                        <a:schemeClr val="accent5">
                          <a:lumMod val="95000"/>
                          <a:lumOff val="5000"/>
                        </a:schemeClr>
                      </a:solidFill>
                      <a:miter lim="400000"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50800" tIns="50800" rIns="50800" bIns="50800" numCol="1" spcCol="38100" rtlCol="0" anchor="ctr">
                      <a:spAutoFit/>
                    </a:bodyPr>
                    <a:lstStyle/>
                    <a:p>
                      <a:pPr marL="0" marR="0" indent="0" algn="ctr" defTabSz="584200" rtl="0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Calibri"/>
                        <a:buNone/>
                        <a:tabLst/>
                      </a:pPr>
                      <a:endParaRPr kumimoji="0" lang="en-US" sz="4000" b="0" i="0" u="none" strike="noStrike" cap="none" spc="0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p:txBody>
                </p:sp>
                <p:sp>
                  <p:nvSpPr>
                    <p:cNvPr id="18" name="Oval 17">
                      <a:extLst>
                        <a:ext uri="{FF2B5EF4-FFF2-40B4-BE49-F238E27FC236}">
                          <a16:creationId xmlns:a16="http://schemas.microsoft.com/office/drawing/2014/main" id="{4C463E7B-ADDF-AAE6-ACFB-93F319329B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56151" y="4902262"/>
                      <a:ext cx="638604" cy="638146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12700" cap="flat">
                      <a:solidFill>
                        <a:schemeClr val="accent5">
                          <a:lumMod val="95000"/>
                          <a:lumOff val="5000"/>
                        </a:schemeClr>
                      </a:solidFill>
                      <a:miter lim="400000"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50800" tIns="50800" rIns="50800" bIns="50800" numCol="1" spcCol="38100" rtlCol="0" anchor="ctr">
                      <a:spAutoFit/>
                    </a:bodyPr>
                    <a:lstStyle/>
                    <a:p>
                      <a:pPr marL="0" marR="0" indent="0" algn="ctr" defTabSz="584200" rtl="0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Calibri"/>
                        <a:buNone/>
                        <a:tabLst/>
                      </a:pPr>
                      <a:endParaRPr kumimoji="0" lang="en-US" sz="4000" b="0" i="0" u="none" strike="noStrike" cap="none" spc="0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p:txBody>
                </p:sp>
              </p:grpSp>
            </p:grp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4689E197-3EE4-CDE5-6341-66FB74747F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3252" y="4594764"/>
                  <a:ext cx="572008" cy="0"/>
                </a:xfrm>
                <a:prstGeom prst="straightConnector1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miter lim="400000"/>
                  <a:tailEnd type="triangle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10BCD604-8501-7761-31AB-57BE759EFA8F}"/>
                  </a:ext>
                </a:extLst>
              </p:cNvPr>
              <p:cNvGrpSpPr/>
              <p:nvPr/>
            </p:nvGrpSpPr>
            <p:grpSpPr>
              <a:xfrm>
                <a:off x="2047912" y="2912092"/>
                <a:ext cx="768051" cy="1111996"/>
                <a:chOff x="854617" y="2666115"/>
                <a:chExt cx="768051" cy="1111996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AB0F8ACF-258D-B1F7-D97A-FE9C97172D1F}"/>
                    </a:ext>
                  </a:extLst>
                </p:cNvPr>
                <p:cNvGrpSpPr/>
                <p:nvPr/>
              </p:nvGrpSpPr>
              <p:grpSpPr>
                <a:xfrm>
                  <a:off x="854617" y="2855911"/>
                  <a:ext cx="614325" cy="632460"/>
                  <a:chOff x="307695" y="2468880"/>
                  <a:chExt cx="614325" cy="632460"/>
                </a:xfrm>
              </p:grpSpPr>
              <p:cxnSp>
                <p:nvCxnSpPr>
                  <p:cNvPr id="10" name="Straight Arrow Connector 9">
                    <a:extLst>
                      <a:ext uri="{FF2B5EF4-FFF2-40B4-BE49-F238E27FC236}">
                        <a16:creationId xmlns:a16="http://schemas.microsoft.com/office/drawing/2014/main" id="{2A95AAB5-F000-5736-4305-4AD1419D1C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5315" y="2468880"/>
                    <a:ext cx="0" cy="632460"/>
                  </a:xfrm>
                  <a:prstGeom prst="straightConnector1">
                    <a:avLst/>
                  </a:prstGeom>
                  <a:noFill/>
                  <a:ln w="38100" cap="flat">
                    <a:solidFill>
                      <a:srgbClr val="000000"/>
                    </a:solidFill>
                    <a:prstDash val="solid"/>
                    <a:miter lim="400000"/>
                    <a:tailEnd type="triangl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1" name="Straight Arrow Connector 10">
                    <a:extLst>
                      <a:ext uri="{FF2B5EF4-FFF2-40B4-BE49-F238E27FC236}">
                        <a16:creationId xmlns:a16="http://schemas.microsoft.com/office/drawing/2014/main" id="{527A46B7-CDD8-12AE-6C04-35222CBF25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7695" y="3086100"/>
                    <a:ext cx="614325" cy="0"/>
                  </a:xfrm>
                  <a:prstGeom prst="straightConnector1">
                    <a:avLst/>
                  </a:prstGeom>
                  <a:noFill/>
                  <a:ln w="38100" cap="flat">
                    <a:solidFill>
                      <a:srgbClr val="000000"/>
                    </a:solidFill>
                    <a:prstDash val="solid"/>
                    <a:miter lim="400000"/>
                    <a:tailEnd type="triangl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95E9F43-FB26-08B2-8CA4-6CDAB9503F56}"/>
                    </a:ext>
                  </a:extLst>
                </p:cNvPr>
                <p:cNvSpPr txBox="1"/>
                <p:nvPr/>
              </p:nvSpPr>
              <p:spPr>
                <a:xfrm>
                  <a:off x="1390045" y="3398520"/>
                  <a:ext cx="232623" cy="37959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:r>
                    <a: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>
                        <a:solidFill>
                          <a:srgbClr val="000000"/>
                        </a:solidFill>
                      </a:uFill>
                      <a:latin typeface="+mn-lt"/>
                      <a:ea typeface="+mn-ea"/>
                      <a:cs typeface="+mn-cs"/>
                      <a:sym typeface="Calibri"/>
                    </a:rPr>
                    <a:t>x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40A0B8F-E72D-1F2E-6725-8A70FA419BD3}"/>
                    </a:ext>
                  </a:extLst>
                </p:cNvPr>
                <p:cNvSpPr txBox="1"/>
                <p:nvPr/>
              </p:nvSpPr>
              <p:spPr>
                <a:xfrm>
                  <a:off x="909640" y="2666115"/>
                  <a:ext cx="232623" cy="37959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:r>
                    <a:rPr lang="en-US" dirty="0">
                      <a:solidFill>
                        <a:srgbClr val="000000"/>
                      </a:solidFill>
                      <a:uFill>
                        <a:solidFill>
                          <a:srgbClr val="000000"/>
                        </a:solidFill>
                      </a:uFill>
                    </a:rPr>
                    <a:t>y</a:t>
                  </a:r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9BBE21-1F17-8E79-B611-2A6FE2A88C45}"/>
                </a:ext>
              </a:extLst>
            </p:cNvPr>
            <p:cNvSpPr txBox="1"/>
            <p:nvPr/>
          </p:nvSpPr>
          <p:spPr>
            <a:xfrm flipH="1">
              <a:off x="7188923" y="2786520"/>
              <a:ext cx="560115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l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78FAAC-D949-0536-5D90-5621478E5053}"/>
                </a:ext>
              </a:extLst>
            </p:cNvPr>
            <p:cNvSpPr txBox="1"/>
            <p:nvPr/>
          </p:nvSpPr>
          <p:spPr>
            <a:xfrm flipH="1">
              <a:off x="7807165" y="1692169"/>
              <a:ext cx="560115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9402C76-186B-1FD7-BAF5-837D63B54981}"/>
                </a:ext>
              </a:extLst>
            </p:cNvPr>
            <p:cNvSpPr txBox="1"/>
            <p:nvPr/>
          </p:nvSpPr>
          <p:spPr>
            <a:xfrm flipH="1">
              <a:off x="6628808" y="4154364"/>
              <a:ext cx="560115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984576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Gavlab">
  <a:themeElements>
    <a:clrScheme name="AU Colors">
      <a:dk1>
        <a:srgbClr val="03244D"/>
      </a:dk1>
      <a:lt1>
        <a:srgbClr val="FFFFFF"/>
      </a:lt1>
      <a:dk2>
        <a:srgbClr val="53585F"/>
      </a:dk2>
      <a:lt2>
        <a:srgbClr val="DCDEE0"/>
      </a:lt2>
      <a:accent1>
        <a:srgbClr val="03244D"/>
      </a:accent1>
      <a:accent2>
        <a:srgbClr val="DD550C"/>
      </a:accent2>
      <a:accent3>
        <a:srgbClr val="496E9C"/>
      </a:accent3>
      <a:accent4>
        <a:srgbClr val="F68026"/>
      </a:accent4>
      <a:accent5>
        <a:srgbClr val="000000"/>
      </a:accent5>
      <a:accent6>
        <a:srgbClr val="7F7F7F"/>
      </a:accent6>
      <a:hlink>
        <a:srgbClr val="0000FF"/>
      </a:hlink>
      <a:folHlink>
        <a:srgbClr val="FF00FF"/>
      </a:folHlink>
    </a:clrScheme>
    <a:fontScheme name="Gavlab Fonts">
      <a:majorFont>
        <a:latin typeface="Arial"/>
        <a:ea typeface="Calibri"/>
        <a:cs typeface="Calibri"/>
      </a:majorFont>
      <a:minorFont>
        <a:latin typeface="Arial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25699</TotalTime>
  <Words>982</Words>
  <Application>Microsoft Office PowerPoint</Application>
  <PresentationFormat>On-screen Show (4:3)</PresentationFormat>
  <Paragraphs>116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Lucida Grande</vt:lpstr>
      <vt:lpstr>Gavlab</vt:lpstr>
      <vt:lpstr>Sliding Mode Control of Nonlinear Systems</vt:lpstr>
      <vt:lpstr>Problem Statement</vt:lpstr>
      <vt:lpstr>Outline</vt:lpstr>
      <vt:lpstr>Sliding Mode Control Overview</vt:lpstr>
      <vt:lpstr>Full-State Extended Kalman Filter (EKF)</vt:lpstr>
      <vt:lpstr>Estimation Configuration 1 Results</vt:lpstr>
      <vt:lpstr>Estimation Configuration 2 Results</vt:lpstr>
      <vt:lpstr>Inverted Pendulum – EOM</vt:lpstr>
      <vt:lpstr>Cart and Pendulum – EOM</vt:lpstr>
      <vt:lpstr>Cart and Pendulum</vt:lpstr>
      <vt:lpstr>Conclusions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Smith</dc:creator>
  <cp:lastModifiedBy>Rhet Hailey</cp:lastModifiedBy>
  <cp:revision>404</cp:revision>
  <cp:lastPrinted>2020-09-23T15:49:10Z</cp:lastPrinted>
  <dcterms:modified xsi:type="dcterms:W3CDTF">2023-05-03T04:03:47Z</dcterms:modified>
</cp:coreProperties>
</file>