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89" r:id="rId3"/>
    <p:sldId id="269" r:id="rId4"/>
    <p:sldId id="315" r:id="rId5"/>
    <p:sldId id="376" r:id="rId6"/>
    <p:sldId id="373" r:id="rId7"/>
    <p:sldId id="379" r:id="rId8"/>
    <p:sldId id="374" r:id="rId9"/>
    <p:sldId id="340" r:id="rId10"/>
    <p:sldId id="263" r:id="rId11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86364" autoAdjust="0"/>
  </p:normalViewPr>
  <p:slideViewPr>
    <p:cSldViewPr snapToGrid="0" snapToObjects="1">
      <p:cViewPr varScale="1">
        <p:scale>
          <a:sx n="99" d="100"/>
          <a:sy n="99" d="100"/>
        </p:scale>
        <p:origin x="20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4470345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341439"/>
            <a:ext cx="4454129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46" y="2648883"/>
            <a:ext cx="78867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24983"/>
            <a:ext cx="7886700" cy="90822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3871" y="4835024"/>
            <a:ext cx="914787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9144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134" y="2833686"/>
            <a:ext cx="5757863" cy="7429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380CC-E7FF-497D-8079-C39CB2FB4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0FC2-8D7F-4772-AF97-75B9E67FC7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>
            <a:normAutofit/>
          </a:bodyPr>
          <a:lstStyle>
            <a:lvl1pPr marL="257175" indent="-257175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9144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3" name="Shape 3"/>
          <p:cNvSpPr/>
          <p:nvPr/>
        </p:nvSpPr>
        <p:spPr>
          <a:xfrm>
            <a:off x="-3871" y="1088660"/>
            <a:ext cx="914787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5" y="54785"/>
            <a:ext cx="78867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30" y="1346662"/>
            <a:ext cx="8800407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630" y="63793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C686C-4DF3-4658-BBA7-908F3B5CA43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14" name="Picture 13" descr="gavlablogoMAINcarSatLargeLinesNoOrb_DigMedia.pdf">
            <a:extLst>
              <a:ext uri="{FF2B5EF4-FFF2-40B4-BE49-F238E27FC236}">
                <a16:creationId xmlns:a16="http://schemas.microsoft.com/office/drawing/2014/main" id="{2C97C5A5-6373-42E3-A05C-9B984425F4D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3429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1714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3429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5143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6858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8572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0287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2001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3716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257175" indent="-257175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587828" indent="-244928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914400" indent="-22860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3030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16459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1838325" indent="0" defTabSz="342900">
        <a:spcBef>
          <a:spcPts val="525"/>
        </a:spcBef>
        <a:buClr>
          <a:srgbClr val="000000"/>
        </a:buClr>
        <a:buSzPct val="171000"/>
        <a:buFont typeface="Arial"/>
        <a:buNone/>
        <a:defRPr sz="135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27908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30575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33242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56382"/>
            <a:ext cx="7886700" cy="17610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3244D"/>
                </a:solidFill>
              </a:rPr>
              <a:t>Sliding Mode Control of Nonlinear Systems</a:t>
            </a:r>
            <a:endParaRPr lang="en-US" dirty="0">
              <a:solidFill>
                <a:srgbClr val="03244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3068" y="2490635"/>
            <a:ext cx="5757863" cy="5361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3244D"/>
                </a:solidFill>
              </a:rPr>
              <a:t>Austin Smith and Rhet Hailey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62B1A1-E00C-5F6F-FE1A-E924496E4D4C}"/>
              </a:ext>
            </a:extLst>
          </p:cNvPr>
          <p:cNvSpPr txBox="1">
            <a:spLocks/>
          </p:cNvSpPr>
          <p:nvPr/>
        </p:nvSpPr>
        <p:spPr>
          <a:xfrm>
            <a:off x="924653" y="3511139"/>
            <a:ext cx="7294693" cy="102941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None/>
              <a:defRPr sz="2800" b="1">
                <a:solidFill>
                  <a:schemeClr val="accent3"/>
                </a:solidFill>
                <a:uFill>
                  <a:solidFill/>
                </a:uFill>
                <a:latin typeface="+mj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1800" dirty="0">
                <a:solidFill>
                  <a:srgbClr val="03244D"/>
                </a:solidFill>
              </a:rPr>
              <a:t>Feedback Control of Dynamic Systems</a:t>
            </a:r>
          </a:p>
          <a:p>
            <a:r>
              <a:rPr lang="en-US" sz="1800" dirty="0">
                <a:solidFill>
                  <a:srgbClr val="03244D"/>
                </a:solidFill>
              </a:rPr>
              <a:t>Final Project</a:t>
            </a:r>
          </a:p>
          <a:p>
            <a:r>
              <a:rPr lang="en-US" sz="1800" dirty="0">
                <a:solidFill>
                  <a:srgbClr val="03244D"/>
                </a:solidFill>
              </a:rPr>
              <a:t>May 4, 2023</a:t>
            </a:r>
          </a:p>
        </p:txBody>
      </p:sp>
    </p:spTree>
    <p:extLst>
      <p:ext uri="{BB962C8B-B14F-4D97-AF65-F5344CB8AC3E}">
        <p14:creationId xmlns:p14="http://schemas.microsoft.com/office/powerpoint/2010/main" val="351126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AD0-BF11-4B3C-A722-DEAF638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F365-AB4C-403B-A024-4FAB51EA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48321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6B3CE5-A892-43F2-B76A-F7AF90812C51}"/>
              </a:ext>
            </a:extLst>
          </p:cNvPr>
          <p:cNvSpPr txBox="1">
            <a:spLocks/>
          </p:cNvSpPr>
          <p:nvPr/>
        </p:nvSpPr>
        <p:spPr>
          <a:xfrm>
            <a:off x="53788" y="1250576"/>
            <a:ext cx="9043147" cy="54938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</a:rPr>
              <a:t>Classical control techniques, such as PID, perform best when system is LTI</a:t>
            </a:r>
          </a:p>
          <a:p>
            <a:r>
              <a:rPr lang="en-US" sz="2400" dirty="0">
                <a:latin typeface="Arial" panose="020B0604020202020204" pitchFamily="34" charset="0"/>
              </a:rPr>
              <a:t>Nonlinear systems can be linearized to implement classical control approaches, but models are not valid for controlling outside of the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7800-C85D-C697-A98E-AA5DB374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" y="3647933"/>
            <a:ext cx="5792493" cy="24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3E419-B407-E971-9455-0A492F4ECD90}"/>
              </a:ext>
            </a:extLst>
          </p:cNvPr>
          <p:cNvSpPr txBox="1"/>
          <p:nvPr/>
        </p:nvSpPr>
        <p:spPr>
          <a:xfrm>
            <a:off x="5894148" y="3749075"/>
            <a:ext cx="3120843" cy="12105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How can we control systems outside the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linearized region?</a:t>
            </a:r>
          </a:p>
        </p:txBody>
      </p:sp>
    </p:spTree>
    <p:extLst>
      <p:ext uri="{BB962C8B-B14F-4D97-AF65-F5344CB8AC3E}">
        <p14:creationId xmlns:p14="http://schemas.microsoft.com/office/powerpoint/2010/main" val="1276885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5943" y="1250576"/>
            <a:ext cx="8895626" cy="5552639"/>
          </a:xfrm>
        </p:spPr>
        <p:txBody>
          <a:bodyPr>
            <a:noAutofit/>
          </a:bodyPr>
          <a:lstStyle/>
          <a:p>
            <a:r>
              <a:rPr lang="en-US" sz="2400"/>
              <a:t>Problem Statement</a:t>
            </a:r>
            <a:endParaRPr lang="en-US" sz="2400" dirty="0"/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System 1: Inverted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</a:p>
          <a:p>
            <a:r>
              <a:rPr lang="en-US" sz="2400" dirty="0"/>
              <a:t>System 2: Cart and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  <a:endParaRPr lang="en-US" sz="2400" dirty="0"/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043413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Full-State Extended Kalman Filter (EKF)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</p:spPr>
            <p:txBody>
              <a:bodyPr/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latin typeface="Arial" panose="020B0604020202020204" pitchFamily="34" charset="0"/>
                  </a:rPr>
                  <a:t>Measurement-Level Implementation</a:t>
                </a:r>
              </a:p>
              <a:p>
                <a:pPr marL="0" indent="0">
                  <a:buNone/>
                </a:pPr>
                <a:endParaRPr lang="en-US" sz="2000" b="1" u="sng" dirty="0">
                  <a:latin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Time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Measurement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Kalman Gain: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𝑳𝑯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  <a:blipFill>
                <a:blip r:embed="rId2"/>
                <a:stretch>
                  <a:fillRect l="-1433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30E879-FBEC-4A51-9110-992C2FBA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478" y="1823712"/>
            <a:ext cx="3672126" cy="39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3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1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0" y="1257300"/>
                <a:ext cx="3469341" cy="521073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Solutions:</a:t>
                </a:r>
              </a:p>
              <a:p>
                <a:pPr lvl="1"/>
                <a:r>
                  <a:rPr lang="en-US" sz="2000" dirty="0"/>
                  <a:t>Position and Timing: WLS (5-Minute Batch Window)</a:t>
                </a:r>
              </a:p>
              <a:p>
                <a:pPr lvl="1"/>
                <a:r>
                  <a:rPr lang="en-US" sz="2000" dirty="0"/>
                  <a:t>Timing Only: EKF</a:t>
                </a:r>
              </a:p>
              <a:p>
                <a:r>
                  <a:rPr lang="en-US" sz="2200" dirty="0"/>
                  <a:t>Both filters were provided a 10-minute initialization period with a known receiver position</a:t>
                </a:r>
              </a:p>
              <a:p>
                <a:r>
                  <a:rPr lang="en-US" sz="2200" dirty="0"/>
                  <a:t>Rejection Threshold: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acc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&gt;10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0" y="1257300"/>
                <a:ext cx="3469341" cy="5210735"/>
              </a:xfrm>
              <a:blipFill>
                <a:blip r:embed="rId2"/>
                <a:stretch>
                  <a:fillRect l="-193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894610-B3A9-DE4E-73A5-60CC47593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12" y="1257300"/>
            <a:ext cx="5540188" cy="2723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7CEB8-8822-4C84-9291-1E35EEA714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50" y="4319720"/>
            <a:ext cx="4931650" cy="2424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C47F0-5D4D-333D-F6ED-C49FEF44416C}"/>
              </a:ext>
            </a:extLst>
          </p:cNvPr>
          <p:cNvSpPr txBox="1"/>
          <p:nvPr/>
        </p:nvSpPr>
        <p:spPr>
          <a:xfrm>
            <a:off x="1373748" y="5736408"/>
            <a:ext cx="2743200" cy="10259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  <a:defRPr/>
            </a:pPr>
            <a:r>
              <a:rPr lang="en-US" sz="2000" b="1" dirty="0">
                <a:solidFill>
                  <a:srgbClr val="03244D"/>
                </a:solidFill>
                <a:latin typeface="Arial" panose="020B0604020202020204" pitchFamily="34" charset="0"/>
                <a:cs typeface="Calibri"/>
              </a:rPr>
              <a:t>Future results presented with initial offset removed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3244D"/>
              </a:solidFill>
              <a:effectLst/>
              <a:uLnTx/>
              <a:uFill>
                <a:solidFill/>
              </a:uFill>
              <a:latin typeface="Arial" panose="020B0604020202020204" pitchFamily="34" charset="0"/>
              <a:cs typeface="Calibri"/>
              <a:sym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876F2-0CE4-C5C5-2B62-9C90BE7947BE}"/>
              </a:ext>
            </a:extLst>
          </p:cNvPr>
          <p:cNvSpPr/>
          <p:nvPr/>
        </p:nvSpPr>
        <p:spPr>
          <a:xfrm>
            <a:off x="4794422" y="1466335"/>
            <a:ext cx="466287" cy="444176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6BEAD-EFE1-60E8-120D-EFCA72909558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2745348" y="1845463"/>
            <a:ext cx="2117360" cy="3890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11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1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78563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38.26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1.05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133.07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177.78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0.046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1.98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78563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118333" r="-10975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118333" r="-49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218333" r="-10975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218333" r="-49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318333" r="-10975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318333" r="-49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418333" r="-1097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418333" r="-49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5A8A52-FBB2-5564-4AE6-17C1E55F8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0" y="1249700"/>
            <a:ext cx="7454719" cy="3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74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2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3DFBA-EAD8-F2E6-2E7F-38D9E8101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2" y="1228729"/>
            <a:ext cx="7498819" cy="3686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2895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−62.43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−100.03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73.36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205.31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−3.20×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2.49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108333" r="-1618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108333" r="-4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204918" r="-16181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204918" r="-4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310000" r="-16181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310000" r="-4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410000" r="-1618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410000" r="-4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9348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57300"/>
            <a:ext cx="9078986" cy="5210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Conclusions</a:t>
            </a:r>
          </a:p>
          <a:p>
            <a:r>
              <a:rPr lang="en-US" sz="2200" dirty="0"/>
              <a:t>In both experiments, Iridium STL demonstrated the capability to provide nanosecond-level timing accuracy</a:t>
            </a:r>
          </a:p>
          <a:p>
            <a:r>
              <a:rPr lang="en-US" sz="2200" dirty="0"/>
              <a:t>Knowledge of receiver position significantly improves the accuracy and stability of the estimation solution</a:t>
            </a:r>
          </a:p>
          <a:p>
            <a:r>
              <a:rPr lang="en-US" sz="2200" dirty="0"/>
              <a:t>The on-board TCXO is suitable for maintaining precise timing with the STL signal, but highly-stable oscillators, such as rubidium, further improve performance</a:t>
            </a:r>
          </a:p>
          <a:p>
            <a:pPr marL="0" indent="0">
              <a:buNone/>
            </a:pPr>
            <a:r>
              <a:rPr lang="en-US" sz="2200" b="1" u="sng" dirty="0"/>
              <a:t>Future Work</a:t>
            </a:r>
          </a:p>
          <a:p>
            <a:r>
              <a:rPr lang="en-US" sz="2200" dirty="0"/>
              <a:t>Implement calibration methods to reduce mean error in the time interval study</a:t>
            </a:r>
          </a:p>
          <a:p>
            <a:r>
              <a:rPr lang="en-US" sz="2200" dirty="0"/>
              <a:t>Test indoor receiver </a:t>
            </a:r>
            <a:r>
              <a:rPr lang="en-US" sz="2200"/>
              <a:t>timing solutions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94113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EEE-0527-4BA0-B484-BAE9EBA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DBD4-14DB-41F6-9354-5FE94F4C1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264025"/>
            <a:ext cx="8924474" cy="511529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O’Connor, A.C., Gallaher, M.P., Clark-Sutton, K., Lapidus, D., Oliver, Z.T., Scott, T.J., Wood, D.W., Gonzalez, M.A., Brown, E.G., and Fletcher, J. 2019, June. Economic Benefits of the Global Positioning System (GPS). RTI Report Number 0215471. Sponsored by the National Institute of Standards and Technology. Research Triangle Park, NC: RTI International</a:t>
            </a:r>
          </a:p>
          <a:p>
            <a:r>
              <a:rPr lang="en-US" sz="1400" dirty="0"/>
              <a:t>Fisher, K. A. (2005). The Navigation Potential of Signals of Opportunity-based Time Difference of Arrival Measurements. Ph. D. Dissertation, Air Force Institute of Technology.</a:t>
            </a:r>
          </a:p>
          <a:p>
            <a:r>
              <a:rPr lang="en-US" sz="1400" dirty="0"/>
              <a:t>Morales, J. J., </a:t>
            </a:r>
            <a:r>
              <a:rPr lang="en-US" sz="1400" dirty="0" err="1"/>
              <a:t>Khalife</a:t>
            </a:r>
            <a:r>
              <a:rPr lang="en-US" sz="1400" dirty="0"/>
              <a:t>, J., Abdallah, A. A., </a:t>
            </a:r>
            <a:r>
              <a:rPr lang="en-US" sz="1400" dirty="0" err="1"/>
              <a:t>Ardito</a:t>
            </a:r>
            <a:r>
              <a:rPr lang="en-US" sz="1400" dirty="0"/>
              <a:t>, C. T., and </a:t>
            </a:r>
            <a:r>
              <a:rPr lang="en-US" sz="1400" dirty="0" err="1"/>
              <a:t>Kassas</a:t>
            </a:r>
            <a:r>
              <a:rPr lang="en-US" sz="1400" dirty="0"/>
              <a:t>, Z. M. (2018). Inertial Navigation System Aiding with Orbcomm LEO Satellite Doppler Measurements. In 31st International Technical Meeting of The Satellite Division of the Institute of Navigation (ION GNSS+ 2018), pages 2718–2725, Miami, Florida.</a:t>
            </a:r>
          </a:p>
          <a:p>
            <a:r>
              <a:rPr lang="en-US" sz="1400" dirty="0"/>
              <a:t>Hayek, S., </a:t>
            </a:r>
            <a:r>
              <a:rPr lang="en-US" sz="1400" dirty="0" err="1"/>
              <a:t>Saroufim</a:t>
            </a:r>
            <a:r>
              <a:rPr lang="en-US" sz="1400" dirty="0"/>
              <a:t>, J., </a:t>
            </a:r>
            <a:r>
              <a:rPr lang="en-US" sz="1400" dirty="0" err="1"/>
              <a:t>Neinavaie</a:t>
            </a:r>
            <a:r>
              <a:rPr lang="en-US" sz="1400" dirty="0"/>
              <a:t>, M., </a:t>
            </a:r>
            <a:r>
              <a:rPr lang="en-US" sz="1400" dirty="0" err="1"/>
              <a:t>Kozhaya</a:t>
            </a:r>
            <a:r>
              <a:rPr lang="en-US" sz="1400" dirty="0"/>
              <a:t>, S., and </a:t>
            </a:r>
            <a:r>
              <a:rPr lang="en-US" sz="1400" dirty="0" err="1"/>
              <a:t>Kassas</a:t>
            </a:r>
            <a:r>
              <a:rPr lang="en-US" sz="1400" dirty="0"/>
              <a:t>, Z. M. (2023). Assessment of Differential Doppler Navigation with Starlink LEO Satellite Signals of Opportunity. In 2023 International Technical Meeting of The Institute of Navigation, pages 1021–1031, Long Beach, California.</a:t>
            </a:r>
          </a:p>
          <a:p>
            <a:r>
              <a:rPr lang="en-US" sz="1400" dirty="0" err="1"/>
              <a:t>Khalife</a:t>
            </a:r>
            <a:r>
              <a:rPr lang="en-US" sz="1400" dirty="0"/>
              <a:t>, J. J. and </a:t>
            </a:r>
            <a:r>
              <a:rPr lang="en-US" sz="1400" dirty="0" err="1"/>
              <a:t>Kassas</a:t>
            </a:r>
            <a:r>
              <a:rPr lang="en-US" sz="1400" dirty="0"/>
              <a:t>, Z. M. (2019). Receiver Design for Doppler Positioning with Leo Satellites. In ICASSP 2019 - 2019 IEEE International Conference on Acoustics, Speech and Signal Processing (ICASSP), pages 5506–5510, Brighton, United Kingdom. IEEE.</a:t>
            </a:r>
          </a:p>
          <a:p>
            <a:r>
              <a:rPr lang="en-US" sz="1400" dirty="0" err="1"/>
              <a:t>Benzerrouk</a:t>
            </a:r>
            <a:r>
              <a:rPr lang="en-US" sz="1400" dirty="0"/>
              <a:t>, H., Nguyen, Q., </a:t>
            </a:r>
            <a:r>
              <a:rPr lang="en-US" sz="1400" dirty="0" err="1"/>
              <a:t>Xiaoxing</a:t>
            </a:r>
            <a:r>
              <a:rPr lang="en-US" sz="1400" dirty="0"/>
              <a:t>, F., </a:t>
            </a:r>
            <a:r>
              <a:rPr lang="en-US" sz="1400" dirty="0" err="1"/>
              <a:t>Amrhar</a:t>
            </a:r>
            <a:r>
              <a:rPr lang="en-US" sz="1400" dirty="0"/>
              <a:t>, A., </a:t>
            </a:r>
            <a:r>
              <a:rPr lang="en-US" sz="1400" dirty="0" err="1"/>
              <a:t>Nebylov</a:t>
            </a:r>
            <a:r>
              <a:rPr lang="en-US" sz="1400" dirty="0"/>
              <a:t>, A. V., and Landry, R. (2019). Alternative PNT based on Iridium Next LEO Satellites Doppler/INS Integrated Navigation System. In 2019 26th Saint Petersburg International Conference on Integrated Navigation Systems (ICINS), pages 1–10, Saint Petersburg, Russia. IEEE.</a:t>
            </a:r>
          </a:p>
          <a:p>
            <a:r>
              <a:rPr lang="en-US" sz="1400" dirty="0"/>
              <a:t>Tan, Z., Qin, H., Cong, L., and Zhao, C. (2019). Positioning Using IRIDIUM Satellite Signals of Opportunity in Weak Signal Environment. Electronics, 9(1):37.</a:t>
            </a:r>
          </a:p>
          <a:p>
            <a:r>
              <a:rPr lang="en-US" sz="1400" dirty="0" err="1"/>
              <a:t>Kassas</a:t>
            </a:r>
            <a:r>
              <a:rPr lang="en-US" sz="1400" dirty="0"/>
              <a:t>, M., Morales, J. J., and </a:t>
            </a:r>
            <a:r>
              <a:rPr lang="en-US" sz="1400" dirty="0" err="1"/>
              <a:t>Khalife</a:t>
            </a:r>
            <a:r>
              <a:rPr lang="en-US" sz="1400" dirty="0"/>
              <a:t>, J. J. (2019). New-Age Satellite-Based Navigation STAN: Simultaneous Tracking and Navigation with LEO Satellite Signals. Inside GNSS, 4600.</a:t>
            </a:r>
          </a:p>
          <a:p>
            <a:r>
              <a:rPr lang="en-US" sz="1400" dirty="0" err="1"/>
              <a:t>Mortlock</a:t>
            </a:r>
            <a:r>
              <a:rPr lang="en-US" sz="1400" dirty="0"/>
              <a:t>, T. R. and </a:t>
            </a:r>
            <a:r>
              <a:rPr lang="en-US" sz="1400" dirty="0" err="1"/>
              <a:t>Kassas</a:t>
            </a:r>
            <a:r>
              <a:rPr lang="en-US" sz="1400" dirty="0"/>
              <a:t>, Z. M. (2020). Performance Analysis of Simultaneous Tracking and Navigation with LEO Satellites. In 33rd International Technical Meeting of the Satellite Division of The Institute of Navigation (ION GNSS+ 2020), pages 2416–2429.</a:t>
            </a:r>
          </a:p>
          <a:p>
            <a:r>
              <a:rPr lang="en-US" sz="1400" dirty="0"/>
              <a:t>Zhao, C., Qin, H., Wu, N., and Wang, D. (2023). Analysis of Baseline Impact on Differential Doppler Positioning and Performance Improvement Method for LEO Opportunistic Navigation. IEEE Transactions on Instrumentation and Measurement, 72:1–10.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7872-F4A1-4797-89D5-C4B108656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55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25519</TotalTime>
  <Words>945</Words>
  <Application>Microsoft Office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Lucida Grande</vt:lpstr>
      <vt:lpstr>Gavlab</vt:lpstr>
      <vt:lpstr>Sliding Mode Control of Nonlinear Systems</vt:lpstr>
      <vt:lpstr>Problem Statement</vt:lpstr>
      <vt:lpstr>Outline</vt:lpstr>
      <vt:lpstr>Full-State Extended Kalman Filter (EKF)</vt:lpstr>
      <vt:lpstr>Estimation Configuration 1 Results</vt:lpstr>
      <vt:lpstr>Estimation Configuration 1 Results</vt:lpstr>
      <vt:lpstr>Estimation Configuration 2 Results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Smith</dc:creator>
  <cp:lastModifiedBy>Rhet Hailey</cp:lastModifiedBy>
  <cp:revision>395</cp:revision>
  <cp:lastPrinted>2020-09-23T15:49:10Z</cp:lastPrinted>
  <dcterms:modified xsi:type="dcterms:W3CDTF">2023-05-02T23:41:56Z</dcterms:modified>
</cp:coreProperties>
</file>